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0" r:id="rId4"/>
    <p:sldId id="372" r:id="rId5"/>
    <p:sldId id="385" r:id="rId6"/>
    <p:sldId id="366" r:id="rId7"/>
    <p:sldId id="381" r:id="rId8"/>
    <p:sldId id="386" r:id="rId9"/>
    <p:sldId id="396" r:id="rId10"/>
    <p:sldId id="365" r:id="rId11"/>
    <p:sldId id="339" r:id="rId12"/>
    <p:sldId id="394" r:id="rId13"/>
    <p:sldId id="362" r:id="rId14"/>
    <p:sldId id="395" r:id="rId15"/>
    <p:sldId id="393" r:id="rId16"/>
    <p:sldId id="380" r:id="rId17"/>
    <p:sldId id="370" r:id="rId18"/>
    <p:sldId id="382" r:id="rId19"/>
    <p:sldId id="391" r:id="rId20"/>
    <p:sldId id="383" r:id="rId21"/>
    <p:sldId id="379" r:id="rId22"/>
    <p:sldId id="387" r:id="rId23"/>
    <p:sldId id="388" r:id="rId24"/>
    <p:sldId id="389" r:id="rId25"/>
    <p:sldId id="390" r:id="rId26"/>
    <p:sldId id="30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4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3DBC4-6F8B-4092-A4D9-650D7C529B41}" type="datetimeFigureOut">
              <a:rPr lang="en-US" smtClean="0"/>
              <a:pPr/>
              <a:t>03/03/2017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4329D-562D-48A4-ADA6-9B4530F59D8D}" type="slidenum">
              <a:rPr lang="en-US" smtClean="0"/>
              <a:pPr/>
              <a:t>‹#›</a:t>
            </a:fld>
            <a:endParaRPr lang="en-US"/>
          </a:p>
        </p:txBody>
      </p:sp>
    </p:spTree>
    <p:extLst>
      <p:ext uri="{BB962C8B-B14F-4D97-AF65-F5344CB8AC3E}">
        <p14:creationId xmlns:p14="http://schemas.microsoft.com/office/powerpoint/2010/main" val="2631574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Freeform 17"/>
          <p:cNvSpPr>
            <a:spLocks/>
          </p:cNvSpPr>
          <p:nvPr/>
        </p:nvSpPr>
        <p:spPr bwMode="gray">
          <a:xfrm>
            <a:off x="-9525" y="1447800"/>
            <a:ext cx="9164638" cy="3832225"/>
          </a:xfrm>
          <a:custGeom>
            <a:avLst/>
            <a:gdLst/>
            <a:ahLst/>
            <a:cxnLst>
              <a:cxn ang="0">
                <a:pos x="12" y="124"/>
              </a:cxn>
              <a:cxn ang="0">
                <a:pos x="1381" y="12"/>
              </a:cxn>
              <a:cxn ang="0">
                <a:pos x="4064" y="581"/>
              </a:cxn>
              <a:cxn ang="0">
                <a:pos x="5773" y="118"/>
              </a:cxn>
              <a:cxn ang="0">
                <a:pos x="5766" y="2151"/>
              </a:cxn>
              <a:cxn ang="0">
                <a:pos x="3966" y="2263"/>
              </a:cxn>
              <a:cxn ang="0">
                <a:pos x="1963" y="1897"/>
              </a:cxn>
              <a:cxn ang="0">
                <a:pos x="6" y="2407"/>
              </a:cxn>
              <a:cxn ang="0">
                <a:pos x="12" y="124"/>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w="9525">
            <a:noFill/>
            <a:round/>
            <a:headEnd/>
            <a:tailEnd/>
          </a:ln>
          <a:effectLst/>
        </p:spPr>
        <p:txBody>
          <a:bodyPr/>
          <a:lstStyle/>
          <a:p>
            <a:endParaRPr lang="en-US"/>
          </a:p>
        </p:txBody>
      </p:sp>
      <p:sp>
        <p:nvSpPr>
          <p:cNvPr id="3090" name="Freeform 18"/>
          <p:cNvSpPr>
            <a:spLocks/>
          </p:cNvSpPr>
          <p:nvPr/>
        </p:nvSpPr>
        <p:spPr bwMode="gray">
          <a:xfrm>
            <a:off x="-9525" y="1730375"/>
            <a:ext cx="9150350"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round/>
            <a:headEnd/>
            <a:tailEnd/>
          </a:ln>
          <a:effectLst/>
        </p:spPr>
        <p:txBody>
          <a:bodyPr/>
          <a:lstStyle/>
          <a:p>
            <a:endParaRPr lang="en-US"/>
          </a:p>
        </p:txBody>
      </p:sp>
      <p:grpSp>
        <p:nvGrpSpPr>
          <p:cNvPr id="2" name="Group 19"/>
          <p:cNvGrpSpPr>
            <a:grpSpLocks/>
          </p:cNvGrpSpPr>
          <p:nvPr/>
        </p:nvGrpSpPr>
        <p:grpSpPr bwMode="auto">
          <a:xfrm>
            <a:off x="7086600" y="1947863"/>
            <a:ext cx="533400" cy="533400"/>
            <a:chOff x="4752" y="1200"/>
            <a:chExt cx="288" cy="288"/>
          </a:xfrm>
        </p:grpSpPr>
        <p:sp>
          <p:nvSpPr>
            <p:cNvPr id="3092"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endParaRPr lang="en-US"/>
            </a:p>
          </p:txBody>
        </p:sp>
        <p:sp>
          <p:nvSpPr>
            <p:cNvPr id="3093"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grpSp>
        <p:nvGrpSpPr>
          <p:cNvPr id="3" name="Group 22"/>
          <p:cNvGrpSpPr>
            <a:grpSpLocks/>
          </p:cNvGrpSpPr>
          <p:nvPr/>
        </p:nvGrpSpPr>
        <p:grpSpPr bwMode="auto">
          <a:xfrm>
            <a:off x="7620000" y="1371600"/>
            <a:ext cx="914400" cy="914400"/>
            <a:chOff x="4992" y="816"/>
            <a:chExt cx="576" cy="576"/>
          </a:xfrm>
        </p:grpSpPr>
        <p:sp>
          <p:nvSpPr>
            <p:cNvPr id="3095" name="Oval 23"/>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endParaRPr lang="en-US"/>
            </a:p>
          </p:txBody>
        </p:sp>
        <p:sp>
          <p:nvSpPr>
            <p:cNvPr id="3096"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grpSp>
        <p:nvGrpSpPr>
          <p:cNvPr id="4" name="Group 25"/>
          <p:cNvGrpSpPr>
            <a:grpSpLocks/>
          </p:cNvGrpSpPr>
          <p:nvPr/>
        </p:nvGrpSpPr>
        <p:grpSpPr bwMode="auto">
          <a:xfrm>
            <a:off x="304800" y="3429000"/>
            <a:ext cx="1295400" cy="1371600"/>
            <a:chOff x="4992" y="816"/>
            <a:chExt cx="576" cy="576"/>
          </a:xfrm>
        </p:grpSpPr>
        <p:sp>
          <p:nvSpPr>
            <p:cNvPr id="3098" name="Oval 26"/>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endParaRPr lang="en-US"/>
            </a:p>
          </p:txBody>
        </p:sp>
        <p:sp>
          <p:nvSpPr>
            <p:cNvPr id="3099"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sp>
        <p:nvSpPr>
          <p:cNvPr id="3077" name="Rectangle 5"/>
          <p:cNvSpPr>
            <a:spLocks noGrp="1" noChangeArrowheads="1"/>
          </p:cNvSpPr>
          <p:nvPr>
            <p:ph type="ftr" sz="quarter" idx="3"/>
          </p:nvPr>
        </p:nvSpPr>
        <p:spPr>
          <a:xfrm>
            <a:off x="3124200" y="6477000"/>
            <a:ext cx="2895600" cy="244475"/>
          </a:xfrm>
        </p:spPr>
        <p:txBody>
          <a:bodyPr/>
          <a:lstStyle>
            <a:lvl1pPr>
              <a:defRPr sz="1200"/>
            </a:lvl1pPr>
          </a:lstStyle>
          <a:p>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vl1pPr>
          </a:lstStyle>
          <a:p>
            <a:fld id="{B6F15528-21DE-4FAA-801E-634DDDAF4B2B}" type="slidenum">
              <a:rPr lang="en-US" smtClean="0"/>
              <a:pPr/>
              <a:t>‹#›</a:t>
            </a:fld>
            <a:endParaRPr lang="en-US"/>
          </a:p>
        </p:txBody>
      </p:sp>
      <p:sp>
        <p:nvSpPr>
          <p:cNvPr id="3074" name="Rectangle 2"/>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r>
              <a:rPr lang="en-US" smtClean="0"/>
              <a:t>Click to edit Master title style</a:t>
            </a:r>
            <a:endParaRPr lang="en-US"/>
          </a:p>
        </p:txBody>
      </p:sp>
      <p:sp>
        <p:nvSpPr>
          <p:cNvPr id="3075" name="Rectangle 3"/>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sz="2000"/>
            </a:lvl1pPr>
          </a:lstStyle>
          <a:p>
            <a:r>
              <a:rPr lang="en-US" smtClean="0"/>
              <a:t>Click to edit Master subtitle style</a:t>
            </a:r>
            <a:endParaRPr lang="en-US"/>
          </a:p>
        </p:txBody>
      </p:sp>
      <p:sp>
        <p:nvSpPr>
          <p:cNvPr id="22" name="TextBox 21"/>
          <p:cNvSpPr txBox="1"/>
          <p:nvPr userDrawn="1"/>
        </p:nvSpPr>
        <p:spPr>
          <a:xfrm>
            <a:off x="7162800" y="0"/>
            <a:ext cx="1981200" cy="307777"/>
          </a:xfrm>
          <a:prstGeom prst="rect">
            <a:avLst/>
          </a:prstGeom>
          <a:noFill/>
        </p:spPr>
        <p:txBody>
          <a:bodyPr wrap="square" rtlCol="0">
            <a:spAutoFit/>
          </a:bodyPr>
          <a:lstStyle/>
          <a:p>
            <a:r>
              <a:rPr lang="en-US" sz="1400" smtClean="0">
                <a:solidFill>
                  <a:schemeClr val="accent1">
                    <a:lumMod val="75000"/>
                  </a:schemeClr>
                </a:solidFill>
              </a:rPr>
              <a:t>www.stanford.com.vn</a:t>
            </a:r>
            <a:endParaRPr lang="en-US" sz="1400">
              <a:solidFill>
                <a:schemeClr val="accent1">
                  <a:lumMod val="75000"/>
                </a:schemeClr>
              </a:solidFill>
            </a:endParaRP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151" y="76200"/>
            <a:ext cx="1910049" cy="58256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7"/>
          <p:cNvSpPr txBox="1"/>
          <p:nvPr userDrawn="1"/>
        </p:nvSpPr>
        <p:spPr>
          <a:xfrm>
            <a:off x="2438400" y="6519446"/>
            <a:ext cx="4191000" cy="338554"/>
          </a:xfrm>
          <a:prstGeom prst="rect">
            <a:avLst/>
          </a:prstGeom>
          <a:noFill/>
        </p:spPr>
        <p:txBody>
          <a:bodyPr wrap="square" rtlCol="0">
            <a:spAutoFit/>
          </a:bodyPr>
          <a:lstStyle/>
          <a:p>
            <a:r>
              <a:rPr lang="en-US" sz="1600" baseline="0" smtClean="0">
                <a:solidFill>
                  <a:schemeClr val="accent1">
                    <a:lumMod val="75000"/>
                  </a:schemeClr>
                </a:solidFill>
              </a:rPr>
              <a:t>Dạy kinh nghiệm lập trình (stanford.com.vn)</a:t>
            </a:r>
            <a:endParaRPr lang="en-US" sz="1600">
              <a:solidFill>
                <a:schemeClr val="accent1">
                  <a:lumMod val="75000"/>
                </a:schemeClr>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51" y="67040"/>
            <a:ext cx="1529049" cy="46636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297" name="Image" r:id="rId5" imgW="9561905" imgH="1600000" progId="">
                  <p:embed/>
                </p:oleObj>
              </mc:Choice>
              <mc:Fallback>
                <p:oleObj name="Image" r:id="rId5" imgW="9561905" imgH="1600000" progId="">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rgbClr val="65AA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40" name="Freeform 16"/>
          <p:cNvSpPr>
            <a:spLocks/>
          </p:cNvSpPr>
          <p:nvPr/>
        </p:nvSpPr>
        <p:spPr bwMode="gray">
          <a:xfrm>
            <a:off x="-11113" y="280988"/>
            <a:ext cx="9155113" cy="1620837"/>
          </a:xfrm>
          <a:custGeom>
            <a:avLst/>
            <a:gdLst/>
            <a:ahLst/>
            <a:cxnLst>
              <a:cxn ang="0">
                <a:pos x="6" y="109"/>
              </a:cxn>
              <a:cxn ang="0">
                <a:pos x="1427" y="46"/>
              </a:cxn>
              <a:cxn ang="0">
                <a:pos x="4032" y="255"/>
              </a:cxn>
              <a:cxn ang="0">
                <a:pos x="5767" y="0"/>
              </a:cxn>
              <a:cxn ang="0">
                <a:pos x="5767" y="776"/>
              </a:cxn>
              <a:cxn ang="0">
                <a:pos x="4065" y="831"/>
              </a:cxn>
              <a:cxn ang="0">
                <a:pos x="1984" y="674"/>
              </a:cxn>
              <a:cxn ang="0">
                <a:pos x="14" y="995"/>
              </a:cxn>
              <a:cxn ang="0">
                <a:pos x="6" y="109"/>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w="9525">
            <a:noFill/>
            <a:round/>
            <a:headEnd/>
            <a:tailEnd/>
          </a:ln>
          <a:effectLst/>
        </p:spPr>
        <p:txBody>
          <a:bodyPr/>
          <a:lstStyle/>
          <a:p>
            <a:endParaRPr lang="en-US"/>
          </a:p>
        </p:txBody>
      </p:sp>
      <p:sp>
        <p:nvSpPr>
          <p:cNvPr id="1041" name="Freeform 17"/>
          <p:cNvSpPr>
            <a:spLocks/>
          </p:cNvSpPr>
          <p:nvPr/>
        </p:nvSpPr>
        <p:spPr bwMode="gray">
          <a:xfrm>
            <a:off x="-20638" y="533400"/>
            <a:ext cx="9161463" cy="1006475"/>
          </a:xfrm>
          <a:custGeom>
            <a:avLst/>
            <a:gdLst/>
            <a:ahLst/>
            <a:cxnLst>
              <a:cxn ang="0">
                <a:pos x="20" y="109"/>
              </a:cxn>
              <a:cxn ang="0">
                <a:pos x="1442" y="3"/>
              </a:cxn>
              <a:cxn ang="0">
                <a:pos x="4150" y="148"/>
              </a:cxn>
              <a:cxn ang="0">
                <a:pos x="5771" y="37"/>
              </a:cxn>
              <a:cxn ang="0">
                <a:pos x="5771" y="557"/>
              </a:cxn>
              <a:cxn ang="0">
                <a:pos x="3942" y="592"/>
              </a:cxn>
              <a:cxn ang="0">
                <a:pos x="1839" y="456"/>
              </a:cxn>
              <a:cxn ang="0">
                <a:pos x="6" y="620"/>
              </a:cxn>
              <a:cxn ang="0">
                <a:pos x="20" y="109"/>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a:effectLst/>
        </p:spPr>
        <p:txBody>
          <a:bodyPr/>
          <a:lstStyle/>
          <a:p>
            <a:endParaRPr lang="en-US"/>
          </a:p>
        </p:txBody>
      </p:sp>
      <p:grpSp>
        <p:nvGrpSpPr>
          <p:cNvPr id="2" name="Group 18"/>
          <p:cNvGrpSpPr>
            <a:grpSpLocks/>
          </p:cNvGrpSpPr>
          <p:nvPr/>
        </p:nvGrpSpPr>
        <p:grpSpPr bwMode="auto">
          <a:xfrm>
            <a:off x="7740650" y="347663"/>
            <a:ext cx="387350" cy="366712"/>
            <a:chOff x="4752" y="1200"/>
            <a:chExt cx="288" cy="288"/>
          </a:xfrm>
        </p:grpSpPr>
        <p:sp>
          <p:nvSpPr>
            <p:cNvPr id="1043" name="Oval 19"/>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endParaRPr lang="en-US"/>
            </a:p>
          </p:txBody>
        </p:sp>
        <p:sp>
          <p:nvSpPr>
            <p:cNvPr id="1044" name="Oval 20"/>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grpSp>
        <p:nvGrpSpPr>
          <p:cNvPr id="3" name="Group 21"/>
          <p:cNvGrpSpPr>
            <a:grpSpLocks/>
          </p:cNvGrpSpPr>
          <p:nvPr/>
        </p:nvGrpSpPr>
        <p:grpSpPr bwMode="auto">
          <a:xfrm>
            <a:off x="8153400" y="53975"/>
            <a:ext cx="609600" cy="592138"/>
            <a:chOff x="4992" y="816"/>
            <a:chExt cx="576" cy="576"/>
          </a:xfrm>
        </p:grpSpPr>
        <p:sp>
          <p:nvSpPr>
            <p:cNvPr id="1046" name="Oval 22"/>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endParaRPr lang="en-US"/>
            </a:p>
          </p:txBody>
        </p:sp>
        <p:sp>
          <p:nvSpPr>
            <p:cNvPr id="1047" name="Oval 2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grpSp>
        <p:nvGrpSpPr>
          <p:cNvPr id="4" name="Group 24"/>
          <p:cNvGrpSpPr>
            <a:grpSpLocks/>
          </p:cNvGrpSpPr>
          <p:nvPr/>
        </p:nvGrpSpPr>
        <p:grpSpPr bwMode="auto">
          <a:xfrm>
            <a:off x="171450" y="819150"/>
            <a:ext cx="720725" cy="762000"/>
            <a:chOff x="4992" y="816"/>
            <a:chExt cx="576" cy="576"/>
          </a:xfrm>
        </p:grpSpPr>
        <p:sp>
          <p:nvSpPr>
            <p:cNvPr id="1049" name="Oval 25"/>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endParaRPr lang="en-US"/>
            </a:p>
          </p:txBody>
        </p:sp>
        <p:sp>
          <p:nvSpPr>
            <p:cNvPr id="1050" name="Oval 26"/>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sp>
        <p:nvSpPr>
          <p:cNvPr id="1027" name="Rectangle 3"/>
          <p:cNvSpPr>
            <a:spLocks noGrp="1" noChangeArrowheads="1"/>
          </p:cNvSpPr>
          <p:nvPr>
            <p:ph type="body" idx="1"/>
          </p:nvPr>
        </p:nvSpPr>
        <p:spPr bwMode="auto">
          <a:xfrm>
            <a:off x="457200" y="18288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en-US" smtClean="0"/>
              <a:t>19/10/2012</a:t>
            </a:r>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white">
          <a:xfrm>
            <a:off x="914400" y="685800"/>
            <a:ext cx="73914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sldNum="0" hdr="0" ftr="0"/>
  <p:txStyles>
    <p:titleStyle>
      <a:lvl1pPr algn="ctr" rtl="0" eaLnBrk="1" fontAlgn="base" hangingPunct="1">
        <a:spcBef>
          <a:spcPct val="0"/>
        </a:spcBef>
        <a:spcAft>
          <a:spcPct val="0"/>
        </a:spcAft>
        <a:defRPr sz="3600" b="1">
          <a:solidFill>
            <a:schemeClr val="bg1"/>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2590800"/>
            <a:ext cx="8229600" cy="1012825"/>
          </a:xfrm>
        </p:spPr>
        <p:txBody>
          <a:bodyPr/>
          <a:lstStyle/>
          <a:p>
            <a:r>
              <a:rPr lang="en-US" sz="7200" smtClean="0"/>
              <a:t>JAVA FOR BASE</a:t>
            </a:r>
            <a:endParaRPr lang="en-US" sz="7200">
              <a:solidFill>
                <a:schemeClr val="bg2"/>
              </a:solidFill>
            </a:endParaRPr>
          </a:p>
        </p:txBody>
      </p:sp>
      <p:sp>
        <p:nvSpPr>
          <p:cNvPr id="2051" name="Rectangle 3"/>
          <p:cNvSpPr>
            <a:spLocks noGrp="1" noChangeArrowheads="1"/>
          </p:cNvSpPr>
          <p:nvPr>
            <p:ph type="subTitle" idx="1"/>
          </p:nvPr>
        </p:nvSpPr>
        <p:spPr>
          <a:xfrm>
            <a:off x="1295400" y="3733800"/>
            <a:ext cx="6705600" cy="457200"/>
          </a:xfrm>
        </p:spPr>
        <p:txBody>
          <a:bodyPr/>
          <a:lstStyle/>
          <a:p>
            <a:pPr>
              <a:lnSpc>
                <a:spcPct val="90000"/>
              </a:lnSpc>
            </a:pPr>
            <a:r>
              <a:rPr lang="en-US" sz="2400" b="1" smtClean="0">
                <a:solidFill>
                  <a:schemeClr val="bg1"/>
                </a:solidFill>
              </a:rPr>
              <a:t>GV: BÙI QUANG ĐĂNG</a:t>
            </a:r>
            <a:endParaRPr lang="en-US" sz="1800" b="1">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414" y="304800"/>
            <a:ext cx="1496786" cy="990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a:xfrm>
            <a:off x="457200" y="1752600"/>
            <a:ext cx="8382000" cy="4572000"/>
          </a:xfrm>
        </p:spPr>
        <p:txBody>
          <a:bodyPr/>
          <a:lstStyle/>
          <a:p>
            <a:r>
              <a:rPr lang="en-US" b="1" smtClean="0">
                <a:solidFill>
                  <a:srgbClr val="0070C0"/>
                </a:solidFill>
              </a:rPr>
              <a:t>Nội dung chính khóa học Java</a:t>
            </a:r>
          </a:p>
          <a:p>
            <a:pPr lvl="1" algn="just">
              <a:lnSpc>
                <a:spcPct val="150000"/>
              </a:lnSpc>
            </a:pPr>
            <a:r>
              <a:rPr lang="vi-VN" smtClean="0"/>
              <a:t>Giới </a:t>
            </a:r>
            <a:r>
              <a:rPr lang="vi-VN"/>
              <a:t>thiệu về Java, kiểu dữ liệu, toán tử và cấu trúc lập trình trong Java</a:t>
            </a:r>
          </a:p>
          <a:p>
            <a:pPr lvl="1" algn="just">
              <a:lnSpc>
                <a:spcPct val="150000"/>
              </a:lnSpc>
            </a:pPr>
            <a:r>
              <a:rPr lang="vi-VN" smtClean="0"/>
              <a:t>Làm </a:t>
            </a:r>
            <a:r>
              <a:rPr lang="vi-VN"/>
              <a:t>việc với mảng, arraylist, list và collection generic trong </a:t>
            </a:r>
            <a:r>
              <a:rPr lang="vi-VN" smtClean="0"/>
              <a:t>Java</a:t>
            </a:r>
            <a:r>
              <a:rPr lang="en-US" smtClean="0"/>
              <a:t>.</a:t>
            </a:r>
          </a:p>
          <a:p>
            <a:pPr lvl="1" algn="just">
              <a:lnSpc>
                <a:spcPct val="150000"/>
              </a:lnSpc>
            </a:pPr>
            <a:r>
              <a:rPr lang="vi-VN"/>
              <a:t>Làm việc với lớp và đối tượng trong </a:t>
            </a:r>
            <a:r>
              <a:rPr lang="vi-VN" smtClean="0"/>
              <a:t>Java</a:t>
            </a:r>
            <a:endParaRPr lang="en-US" smtClean="0"/>
          </a:p>
          <a:p>
            <a:pPr lvl="1" algn="just">
              <a:lnSpc>
                <a:spcPct val="150000"/>
              </a:lnSpc>
            </a:pPr>
            <a:r>
              <a:rPr lang="en-US"/>
              <a:t>Làm việc với File trong </a:t>
            </a:r>
            <a:r>
              <a:rPr lang="en-US" smtClean="0"/>
              <a:t>Java</a:t>
            </a:r>
            <a:endParaRPr lang="vi-VN"/>
          </a:p>
          <a:p>
            <a:pPr lvl="1" algn="just">
              <a:lnSpc>
                <a:spcPct val="150000"/>
              </a:lnSpc>
            </a:pPr>
            <a:r>
              <a:rPr lang="vi-VN"/>
              <a:t>Kế thừa &amp; đa hình, Abstract và Interface trong </a:t>
            </a:r>
            <a:r>
              <a:rPr lang="vi-VN" smtClean="0"/>
              <a:t>Java</a:t>
            </a:r>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a:xfrm>
            <a:off x="457200" y="1752600"/>
            <a:ext cx="8229600" cy="4572000"/>
          </a:xfrm>
        </p:spPr>
        <p:txBody>
          <a:bodyPr/>
          <a:lstStyle/>
          <a:p>
            <a:r>
              <a:rPr lang="en-US" b="1" smtClean="0">
                <a:solidFill>
                  <a:srgbClr val="0070C0"/>
                </a:solidFill>
              </a:rPr>
              <a:t>Nội dung chính khóa học Java</a:t>
            </a:r>
          </a:p>
          <a:p>
            <a:pPr lvl="1">
              <a:lnSpc>
                <a:spcPct val="150000"/>
              </a:lnSpc>
            </a:pPr>
            <a:r>
              <a:rPr lang="en-US" smtClean="0"/>
              <a:t>Làm </a:t>
            </a:r>
            <a:r>
              <a:rPr lang="en-US"/>
              <a:t>việc với GUI Components with Swing &amp; </a:t>
            </a:r>
            <a:r>
              <a:rPr lang="en-US" smtClean="0"/>
              <a:t>AWT</a:t>
            </a:r>
          </a:p>
          <a:p>
            <a:pPr lvl="1">
              <a:lnSpc>
                <a:spcPct val="150000"/>
              </a:lnSpc>
            </a:pPr>
            <a:r>
              <a:rPr lang="en-US" smtClean="0"/>
              <a:t>Working with MySQL Server</a:t>
            </a:r>
            <a:endParaRPr lang="en-US"/>
          </a:p>
          <a:p>
            <a:pPr lvl="1">
              <a:lnSpc>
                <a:spcPct val="150000"/>
              </a:lnSpc>
            </a:pPr>
            <a:r>
              <a:rPr lang="en-US" smtClean="0"/>
              <a:t>Accessing </a:t>
            </a:r>
            <a:r>
              <a:rPr lang="en-US"/>
              <a:t>Databases with JDBC</a:t>
            </a:r>
          </a:p>
          <a:p>
            <a:pPr lvl="1">
              <a:lnSpc>
                <a:spcPct val="150000"/>
              </a:lnSpc>
            </a:pPr>
            <a:r>
              <a:rPr lang="en-US" smtClean="0"/>
              <a:t>Projects</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a:xfrm>
            <a:off x="457200" y="1600200"/>
            <a:ext cx="8229600" cy="4724400"/>
          </a:xfrm>
        </p:spPr>
        <p:txBody>
          <a:bodyPr/>
          <a:lstStyle/>
          <a:p>
            <a:r>
              <a:rPr lang="en-US" b="1" smtClean="0">
                <a:solidFill>
                  <a:srgbClr val="0070C0"/>
                </a:solidFill>
              </a:rPr>
              <a:t>Phương pháp học tập hiệu quả</a:t>
            </a:r>
          </a:p>
          <a:p>
            <a:pPr lvl="1" algn="just"/>
            <a:endParaRPr lang="en-US" smtClean="0"/>
          </a:p>
          <a:p>
            <a:pPr lvl="1" algn="just"/>
            <a:endParaRPr lang="en-US"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76" y="3063240"/>
            <a:ext cx="3378200" cy="20269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2209800"/>
            <a:ext cx="3913887" cy="3733800"/>
          </a:xfrm>
          <a:prstGeom prst="rect">
            <a:avLst/>
          </a:prstGeom>
        </p:spPr>
      </p:pic>
    </p:spTree>
    <p:extLst>
      <p:ext uri="{BB962C8B-B14F-4D97-AF65-F5344CB8AC3E}">
        <p14:creationId xmlns:p14="http://schemas.microsoft.com/office/powerpoint/2010/main" val="518279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a:xfrm>
            <a:off x="457200" y="1752600"/>
            <a:ext cx="8229600" cy="4572000"/>
          </a:xfrm>
        </p:spPr>
        <p:txBody>
          <a:bodyPr/>
          <a:lstStyle/>
          <a:p>
            <a:r>
              <a:rPr lang="en-US" b="1">
                <a:solidFill>
                  <a:srgbClr val="0070C0"/>
                </a:solidFill>
              </a:rPr>
              <a:t>Phương pháp học </a:t>
            </a:r>
            <a:r>
              <a:rPr lang="en-US" b="1" smtClean="0">
                <a:solidFill>
                  <a:srgbClr val="0070C0"/>
                </a:solidFill>
              </a:rPr>
              <a:t>tập </a:t>
            </a:r>
            <a:r>
              <a:rPr lang="en-US" b="1">
                <a:solidFill>
                  <a:srgbClr val="0070C0"/>
                </a:solidFill>
              </a:rPr>
              <a:t>hiệu quả</a:t>
            </a:r>
            <a:endParaRPr lang="en-US" b="1" smtClean="0">
              <a:solidFill>
                <a:srgbClr val="0070C0"/>
              </a:solidFill>
            </a:endParaRPr>
          </a:p>
          <a:p>
            <a:pPr lvl="1" algn="just"/>
            <a:r>
              <a:rPr lang="en-US" smtClean="0"/>
              <a:t>Mỗi chủ đề mới giảng viên sẽ dạy lý thuyết, giải thích và code demo để học viên hiểu ngay kiến thức được học. Sau đó tùy theo chủ đề sẽ có 1-3 buổi thực hành kế tiếp để học viên nắm chắc kiến thức mới được học</a:t>
            </a:r>
          </a:p>
          <a:p>
            <a:pPr lvl="1" algn="just"/>
            <a:r>
              <a:rPr lang="en-US" smtClean="0"/>
              <a:t>Sau 2-3 tuần học, học viên sẽ làm bài kiểm tra đánh giá quá trình học của học viên.</a:t>
            </a:r>
          </a:p>
          <a:p>
            <a:pPr marL="457200" lvl="1" indent="0" algn="just">
              <a:buNone/>
            </a:pPr>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a:xfrm>
            <a:off x="457200" y="1752600"/>
            <a:ext cx="8229600" cy="4572000"/>
          </a:xfrm>
        </p:spPr>
        <p:txBody>
          <a:bodyPr/>
          <a:lstStyle/>
          <a:p>
            <a:r>
              <a:rPr lang="en-US" b="1">
                <a:solidFill>
                  <a:srgbClr val="0070C0"/>
                </a:solidFill>
              </a:rPr>
              <a:t>Phương pháp học tập hiệu quả</a:t>
            </a:r>
            <a:endParaRPr lang="en-US" b="1" smtClean="0">
              <a:solidFill>
                <a:srgbClr val="0070C0"/>
              </a:solidFill>
            </a:endParaRPr>
          </a:p>
          <a:p>
            <a:pPr lvl="1" algn="just"/>
            <a:r>
              <a:rPr lang="en-US"/>
              <a:t>Thực hiện đưa bài làm, thực hành của mình lên hệ thống tài nguyên được Stanford cấp để chuyên gia Stanford đánh giá, góp ý nâng cao kết quả trong quá trình </a:t>
            </a:r>
            <a:r>
              <a:rPr lang="en-US" smtClean="0"/>
              <a:t>học</a:t>
            </a:r>
          </a:p>
          <a:p>
            <a:pPr lvl="1" algn="just"/>
            <a:r>
              <a:rPr lang="en-US"/>
              <a:t>Làm bài kiểm tra trắc nghiệm và bài thực hành tổng </a:t>
            </a:r>
            <a:r>
              <a:rPr lang="en-US" smtClean="0"/>
              <a:t>hợp</a:t>
            </a:r>
          </a:p>
          <a:p>
            <a:pPr lvl="1" algn="just"/>
            <a:r>
              <a:rPr lang="en-US" smtClean="0"/>
              <a:t>Thực hiện làm project cuối khóa học</a:t>
            </a:r>
            <a:endParaRPr lang="en-US"/>
          </a:p>
          <a:p>
            <a:pPr marL="457200" lvl="1" indent="0" algn="just">
              <a:buNone/>
            </a:pPr>
            <a:endParaRPr lang="en-US" smtClean="0"/>
          </a:p>
        </p:txBody>
      </p:sp>
    </p:spTree>
    <p:extLst>
      <p:ext uri="{BB962C8B-B14F-4D97-AF65-F5344CB8AC3E}">
        <p14:creationId xmlns:p14="http://schemas.microsoft.com/office/powerpoint/2010/main" val="1214330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a:xfrm>
            <a:off x="457200" y="1676400"/>
            <a:ext cx="8229600" cy="4648200"/>
          </a:xfrm>
        </p:spPr>
        <p:txBody>
          <a:bodyPr/>
          <a:lstStyle/>
          <a:p>
            <a:r>
              <a:rPr lang="en-US" b="1" smtClean="0">
                <a:solidFill>
                  <a:srgbClr val="0070C0"/>
                </a:solidFill>
              </a:rPr>
              <a:t>Kết quả đạt được sau khóa học Java</a:t>
            </a:r>
          </a:p>
          <a:p>
            <a:pPr lvl="1" algn="just"/>
            <a:r>
              <a:rPr lang="en-US" smtClean="0"/>
              <a:t>Nắm chắc kiến thức nền tảng về ngôn ngữ lập trình Java phục vụ cho công việc, nghiên cứu chuyên sâu</a:t>
            </a:r>
          </a:p>
          <a:p>
            <a:pPr lvl="1" algn="just"/>
            <a:r>
              <a:rPr lang="en-US" smtClean="0"/>
              <a:t>Làm việc và sử dụng thành thạo công cụ lập trình Eclipse, Netbean, công cụ quản lý mã nguồn SVN và các đối tượng controls hay sử dụng trên Desktop</a:t>
            </a:r>
          </a:p>
          <a:p>
            <a:pPr lvl="1" algn="just"/>
            <a:r>
              <a:rPr lang="en-US" smtClean="0"/>
              <a:t>Sử dụng và thiết kế cơ sở dữ liệu cũng như làm việc với MySQL Server bằng JDBC</a:t>
            </a:r>
          </a:p>
          <a:p>
            <a:pPr lvl="1" algn="just"/>
            <a:r>
              <a:rPr lang="en-US" smtClean="0"/>
              <a:t>Xây dựng Project cuối khóa hoàn thiện một sản phẩm sử dụng các kỹ thuật đã học</a:t>
            </a:r>
          </a:p>
          <a:p>
            <a:pPr lvl="1" algn="just"/>
            <a:r>
              <a:rPr lang="en-US" smtClean="0"/>
              <a:t>Trình bày và tổng kết khóa học</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Tree>
    <p:extLst>
      <p:ext uri="{BB962C8B-B14F-4D97-AF65-F5344CB8AC3E}">
        <p14:creationId xmlns:p14="http://schemas.microsoft.com/office/powerpoint/2010/main" val="3769169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5" name="Rectangle 4"/>
          <p:cNvSpPr/>
          <p:nvPr/>
        </p:nvSpPr>
        <p:spPr>
          <a:xfrm>
            <a:off x="0" y="2498725"/>
            <a:ext cx="9144000" cy="22098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CÀI ĐẶT MÔI TRƯỜNG LẬP TRÌNH</a:t>
            </a:r>
          </a:p>
        </p:txBody>
      </p:sp>
    </p:spTree>
    <p:extLst>
      <p:ext uri="{BB962C8B-B14F-4D97-AF65-F5344CB8AC3E}">
        <p14:creationId xmlns:p14="http://schemas.microsoft.com/office/powerpoint/2010/main" val="2391710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p:txBody>
          <a:bodyPr/>
          <a:lstStyle/>
          <a:p>
            <a:r>
              <a:rPr lang="en-US" b="1" smtClean="0">
                <a:solidFill>
                  <a:srgbClr val="0070C0"/>
                </a:solidFill>
              </a:rPr>
              <a:t>Cài đặt môi trường làm việc</a:t>
            </a:r>
          </a:p>
          <a:p>
            <a:pPr lvl="1">
              <a:lnSpc>
                <a:spcPct val="150000"/>
              </a:lnSpc>
            </a:pPr>
            <a:r>
              <a:rPr lang="en-US" smtClean="0"/>
              <a:t>NetBeans, Eclipse,…</a:t>
            </a:r>
          </a:p>
          <a:p>
            <a:pPr lvl="1">
              <a:lnSpc>
                <a:spcPct val="150000"/>
              </a:lnSpc>
            </a:pPr>
            <a:r>
              <a:rPr lang="en-US" smtClean="0"/>
              <a:t>SVN</a:t>
            </a:r>
          </a:p>
          <a:p>
            <a:pPr lvl="1">
              <a:lnSpc>
                <a:spcPct val="150000"/>
              </a:lnSpc>
            </a:pPr>
            <a:r>
              <a:rPr lang="en-US" smtClean="0"/>
              <a:t>Database Management (MySQL, SQL Server,…)</a:t>
            </a:r>
            <a:endParaRPr lang="en-US"/>
          </a:p>
          <a:p>
            <a:pPr lvl="1">
              <a:lnSpc>
                <a:spcPct val="150000"/>
              </a:lnSpc>
            </a:pPr>
            <a:r>
              <a:rPr lang="en-US" smtClean="0"/>
              <a:t>Notepad++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Tree>
    <p:extLst>
      <p:ext uri="{BB962C8B-B14F-4D97-AF65-F5344CB8AC3E}">
        <p14:creationId xmlns:p14="http://schemas.microsoft.com/office/powerpoint/2010/main" val="1377401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p:txBody>
          <a:bodyPr/>
          <a:lstStyle/>
          <a:p>
            <a:r>
              <a:rPr lang="en-US" b="1" smtClean="0">
                <a:solidFill>
                  <a:srgbClr val="0070C0"/>
                </a:solidFill>
              </a:rPr>
              <a:t>Cài đặt môi trường làm việc</a:t>
            </a:r>
          </a:p>
          <a:p>
            <a:pPr lvl="1">
              <a:lnSpc>
                <a:spcPct val="150000"/>
              </a:lnSpc>
            </a:pPr>
            <a:r>
              <a:rPr lang="en-US" b="1" smtClean="0">
                <a:solidFill>
                  <a:srgbClr val="FF0000"/>
                </a:solidFill>
              </a:rPr>
              <a:t>Eclipse</a:t>
            </a:r>
            <a:r>
              <a:rPr lang="en-US" smtClean="0">
                <a:solidFill>
                  <a:srgbClr val="FF0000"/>
                </a:solidFill>
              </a:rPr>
              <a:t>: </a:t>
            </a:r>
            <a:r>
              <a:rPr lang="en-US" sz="2000" smtClean="0"/>
              <a:t>Công cụ sử dụng để lập trình ngôn ngữ Java</a:t>
            </a:r>
            <a:endParaRPr lang="en-US" smtClean="0">
              <a:solidFill>
                <a:srgbClr val="FF0000"/>
              </a:solidFill>
            </a:endParaRPr>
          </a:p>
        </p:txBody>
      </p:sp>
      <p:pic>
        <p:nvPicPr>
          <p:cNvPr id="5" name="Picture 4"/>
          <p:cNvPicPr>
            <a:picLocks noChangeAspect="1"/>
          </p:cNvPicPr>
          <p:nvPr/>
        </p:nvPicPr>
        <p:blipFill>
          <a:blip r:embed="rId2"/>
          <a:stretch>
            <a:fillRect/>
          </a:stretch>
        </p:blipFill>
        <p:spPr>
          <a:xfrm>
            <a:off x="4114800" y="2895600"/>
            <a:ext cx="4816673" cy="3581400"/>
          </a:xfrm>
          <a:prstGeom prst="rect">
            <a:avLst/>
          </a:prstGeom>
        </p:spPr>
      </p:pic>
      <p:pic>
        <p:nvPicPr>
          <p:cNvPr id="6" name="Picture 5"/>
          <p:cNvPicPr>
            <a:picLocks noChangeAspect="1"/>
          </p:cNvPicPr>
          <p:nvPr/>
        </p:nvPicPr>
        <p:blipFill>
          <a:blip r:embed="rId3"/>
          <a:stretch>
            <a:fillRect/>
          </a:stretch>
        </p:blipFill>
        <p:spPr>
          <a:xfrm>
            <a:off x="202846" y="2971800"/>
            <a:ext cx="3871491" cy="257719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3136" y="1447800"/>
            <a:ext cx="2578757" cy="1373188"/>
          </a:xfrm>
          <a:prstGeom prst="rect">
            <a:avLst/>
          </a:prstGeom>
        </p:spPr>
      </p:pic>
    </p:spTree>
    <p:extLst>
      <p:ext uri="{BB962C8B-B14F-4D97-AF65-F5344CB8AC3E}">
        <p14:creationId xmlns:p14="http://schemas.microsoft.com/office/powerpoint/2010/main" val="1995641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p:txBody>
          <a:bodyPr/>
          <a:lstStyle/>
          <a:p>
            <a:r>
              <a:rPr lang="en-US" b="1" smtClean="0">
                <a:solidFill>
                  <a:srgbClr val="0070C0"/>
                </a:solidFill>
              </a:rPr>
              <a:t>Cài đặt môi trường làm việc</a:t>
            </a:r>
          </a:p>
          <a:p>
            <a:pPr lvl="1">
              <a:lnSpc>
                <a:spcPct val="150000"/>
              </a:lnSpc>
            </a:pPr>
            <a:r>
              <a:rPr lang="en-US" b="1" smtClean="0">
                <a:solidFill>
                  <a:srgbClr val="FF0000"/>
                </a:solidFill>
              </a:rPr>
              <a:t>NetBeans</a:t>
            </a:r>
            <a:r>
              <a:rPr lang="en-US" smtClean="0">
                <a:solidFill>
                  <a:srgbClr val="FF0000"/>
                </a:solidFill>
              </a:rPr>
              <a:t>: </a:t>
            </a:r>
            <a:r>
              <a:rPr lang="en-US" sz="2000" smtClean="0"/>
              <a:t>Công cụ phát triển ứng dụng Java Desktop</a:t>
            </a:r>
            <a:endParaRPr lang="en-US" smtClean="0">
              <a:solidFill>
                <a:srgbClr val="FF0000"/>
              </a:solidFill>
            </a:endParaRPr>
          </a:p>
        </p:txBody>
      </p:sp>
      <p:pic>
        <p:nvPicPr>
          <p:cNvPr id="4" name="Picture 3"/>
          <p:cNvPicPr>
            <a:picLocks noChangeAspect="1"/>
          </p:cNvPicPr>
          <p:nvPr/>
        </p:nvPicPr>
        <p:blipFill>
          <a:blip r:embed="rId2"/>
          <a:stretch>
            <a:fillRect/>
          </a:stretch>
        </p:blipFill>
        <p:spPr>
          <a:xfrm>
            <a:off x="533400" y="2971800"/>
            <a:ext cx="8414917" cy="3200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8036" y="952500"/>
            <a:ext cx="1447800" cy="1447800"/>
          </a:xfrm>
          <a:prstGeom prst="rect">
            <a:avLst/>
          </a:prstGeom>
        </p:spPr>
      </p:pic>
    </p:spTree>
    <p:extLst>
      <p:ext uri="{BB962C8B-B14F-4D97-AF65-F5344CB8AC3E}">
        <p14:creationId xmlns:p14="http://schemas.microsoft.com/office/powerpoint/2010/main" val="1418251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a:t>Contents</a:t>
            </a:r>
            <a:endParaRPr lang="en-US" sz="2400">
              <a:solidFill>
                <a:schemeClr val="accent1"/>
              </a:solidFill>
            </a:endParaRPr>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0972" name="Text Box 12"/>
          <p:cNvSpPr txBox="1">
            <a:spLocks noChangeArrowheads="1"/>
          </p:cNvSpPr>
          <p:nvPr/>
        </p:nvSpPr>
        <p:spPr bwMode="auto">
          <a:xfrm>
            <a:off x="2667000" y="2100263"/>
            <a:ext cx="4572000" cy="457200"/>
          </a:xfrm>
          <a:prstGeom prst="rect">
            <a:avLst/>
          </a:prstGeom>
          <a:noFill/>
          <a:ln w="9525" algn="ctr">
            <a:noFill/>
            <a:miter lim="800000"/>
            <a:headEnd/>
            <a:tailEnd/>
          </a:ln>
          <a:effectLst/>
        </p:spPr>
        <p:txBody>
          <a:bodyPr wrap="square">
            <a:spAutoFit/>
          </a:bodyPr>
          <a:lstStyle/>
          <a:p>
            <a:pPr eaLnBrk="0" hangingPunct="0"/>
            <a:r>
              <a:rPr lang="en-US" sz="2400" smtClean="0"/>
              <a:t>Lịch học và quy định</a:t>
            </a:r>
            <a:endParaRPr lang="en-US" sz="2400"/>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0975" name="Text Box 15"/>
          <p:cNvSpPr txBox="1">
            <a:spLocks noChangeArrowheads="1"/>
          </p:cNvSpPr>
          <p:nvPr/>
        </p:nvSpPr>
        <p:spPr bwMode="auto">
          <a:xfrm>
            <a:off x="2667000" y="3014663"/>
            <a:ext cx="5410200" cy="461665"/>
          </a:xfrm>
          <a:prstGeom prst="rect">
            <a:avLst/>
          </a:prstGeom>
          <a:noFill/>
          <a:ln w="9525" algn="ctr">
            <a:noFill/>
            <a:miter lim="800000"/>
            <a:headEnd/>
            <a:tailEnd/>
          </a:ln>
          <a:effectLst/>
        </p:spPr>
        <p:txBody>
          <a:bodyPr wrap="square">
            <a:spAutoFit/>
          </a:bodyPr>
          <a:lstStyle/>
          <a:p>
            <a:pPr eaLnBrk="0" hangingPunct="0"/>
            <a:r>
              <a:rPr lang="en-US" sz="2400" smtClean="0"/>
              <a:t>Giới thiệu khóa học Java</a:t>
            </a:r>
            <a:endParaRPr lang="en-US" sz="2400"/>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0986" name="Text Box 26"/>
          <p:cNvSpPr txBox="1">
            <a:spLocks noChangeArrowheads="1"/>
          </p:cNvSpPr>
          <p:nvPr/>
        </p:nvSpPr>
        <p:spPr bwMode="auto">
          <a:xfrm>
            <a:off x="2667000" y="3906838"/>
            <a:ext cx="4495800" cy="457200"/>
          </a:xfrm>
          <a:prstGeom prst="rect">
            <a:avLst/>
          </a:prstGeom>
          <a:noFill/>
          <a:ln w="9525" algn="ctr">
            <a:noFill/>
            <a:miter lim="800000"/>
            <a:headEnd/>
            <a:tailEnd/>
          </a:ln>
          <a:effectLst/>
        </p:spPr>
        <p:txBody>
          <a:bodyPr>
            <a:spAutoFit/>
          </a:bodyPr>
          <a:lstStyle/>
          <a:p>
            <a:pPr eaLnBrk="0" hangingPunct="0"/>
            <a:r>
              <a:rPr lang="en-US" sz="2400" smtClean="0"/>
              <a:t>Cài đặt môi trường lập trình</a:t>
            </a:r>
            <a:endParaRPr lang="en-US" sz="2400"/>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3</a:t>
            </a: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4</a:t>
            </a:r>
          </a:p>
        </p:txBody>
      </p:sp>
      <p:grpSp>
        <p:nvGrpSpPr>
          <p:cNvPr id="26" name="Group 17"/>
          <p:cNvGrpSpPr>
            <a:grpSpLocks/>
          </p:cNvGrpSpPr>
          <p:nvPr/>
        </p:nvGrpSpPr>
        <p:grpSpPr bwMode="auto">
          <a:xfrm>
            <a:off x="1828800" y="4821238"/>
            <a:ext cx="762000" cy="66516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solidFill>
              <a:srgbClr val="FFCC66"/>
            </a:solidFill>
            <a:ln w="9525">
              <a:solidFill>
                <a:schemeClr val="tx1"/>
              </a:solidFill>
              <a:miter lim="800000"/>
              <a:headEnd/>
              <a:tailEnd/>
            </a:ln>
            <a:effectLst/>
          </p:spPr>
          <p:txBody>
            <a:bodyPr wrap="none" anchor="ctr"/>
            <a:lstStyle/>
            <a:p>
              <a:endParaRPr lang="en-US">
                <a:solidFill>
                  <a:srgbClr val="FFC000"/>
                </a:solidFill>
              </a:endParaRPr>
            </a:p>
          </p:txBody>
        </p:sp>
      </p:grpSp>
      <p:sp>
        <p:nvSpPr>
          <p:cNvPr id="30" name="Line 25"/>
          <p:cNvSpPr>
            <a:spLocks noChangeShapeType="1"/>
          </p:cNvSpPr>
          <p:nvPr/>
        </p:nvSpPr>
        <p:spPr bwMode="auto">
          <a:xfrm>
            <a:off x="2438400" y="5430838"/>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31" name="Text Box 26"/>
          <p:cNvSpPr txBox="1">
            <a:spLocks noChangeArrowheads="1"/>
          </p:cNvSpPr>
          <p:nvPr/>
        </p:nvSpPr>
        <p:spPr bwMode="auto">
          <a:xfrm>
            <a:off x="2667000" y="4897438"/>
            <a:ext cx="4953000" cy="461665"/>
          </a:xfrm>
          <a:prstGeom prst="rect">
            <a:avLst/>
          </a:prstGeom>
          <a:noFill/>
          <a:ln w="9525" algn="ctr">
            <a:noFill/>
            <a:miter lim="800000"/>
            <a:headEnd/>
            <a:tailEnd/>
          </a:ln>
          <a:effectLst/>
        </p:spPr>
        <p:txBody>
          <a:bodyPr wrap="square">
            <a:spAutoFit/>
          </a:bodyPr>
          <a:lstStyle/>
          <a:p>
            <a:pPr eaLnBrk="0" hangingPunct="0"/>
            <a:r>
              <a:rPr lang="en-US" sz="2400" smtClean="0"/>
              <a:t>Hướng dẫn sử dụng SVN</a:t>
            </a:r>
            <a:endParaRPr lang="en-US" sz="2400"/>
          </a:p>
        </p:txBody>
      </p:sp>
      <p:sp>
        <p:nvSpPr>
          <p:cNvPr id="32" name="Text Box 27"/>
          <p:cNvSpPr txBox="1">
            <a:spLocks noChangeArrowheads="1"/>
          </p:cNvSpPr>
          <p:nvPr/>
        </p:nvSpPr>
        <p:spPr bwMode="gray">
          <a:xfrm>
            <a:off x="2025650" y="4919663"/>
            <a:ext cx="356188" cy="461665"/>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p:txBody>
          <a:bodyPr/>
          <a:lstStyle/>
          <a:p>
            <a:r>
              <a:rPr lang="en-US" b="1" smtClean="0">
                <a:solidFill>
                  <a:srgbClr val="0070C0"/>
                </a:solidFill>
              </a:rPr>
              <a:t>Cài đặt môi trường làm việc</a:t>
            </a:r>
          </a:p>
          <a:p>
            <a:pPr lvl="1">
              <a:lnSpc>
                <a:spcPct val="150000"/>
              </a:lnSpc>
            </a:pPr>
            <a:r>
              <a:rPr lang="en-US" b="1" smtClean="0">
                <a:solidFill>
                  <a:srgbClr val="FF0000"/>
                </a:solidFill>
              </a:rPr>
              <a:t>SVN</a:t>
            </a:r>
            <a:r>
              <a:rPr lang="en-US" smtClean="0">
                <a:solidFill>
                  <a:srgbClr val="FF0000"/>
                </a:solidFill>
              </a:rPr>
              <a:t>: </a:t>
            </a:r>
            <a:r>
              <a:rPr lang="en-US" smtClean="0"/>
              <a:t>Công cụ quản lý source code</a:t>
            </a:r>
          </a:p>
        </p:txBody>
      </p:sp>
      <p:pic>
        <p:nvPicPr>
          <p:cNvPr id="5" name="Picture 4"/>
          <p:cNvPicPr>
            <a:picLocks noChangeAspect="1"/>
          </p:cNvPicPr>
          <p:nvPr/>
        </p:nvPicPr>
        <p:blipFill>
          <a:blip r:embed="rId2"/>
          <a:stretch>
            <a:fillRect/>
          </a:stretch>
        </p:blipFill>
        <p:spPr>
          <a:xfrm>
            <a:off x="772362" y="2895600"/>
            <a:ext cx="5704638" cy="3927518"/>
          </a:xfrm>
          <a:prstGeom prst="rect">
            <a:avLst/>
          </a:prstGeom>
        </p:spPr>
      </p:pic>
      <p:pic>
        <p:nvPicPr>
          <p:cNvPr id="6" name="Picture 5"/>
          <p:cNvPicPr>
            <a:picLocks noChangeAspect="1"/>
          </p:cNvPicPr>
          <p:nvPr/>
        </p:nvPicPr>
        <p:blipFill>
          <a:blip r:embed="rId3"/>
          <a:stretch>
            <a:fillRect/>
          </a:stretch>
        </p:blipFill>
        <p:spPr>
          <a:xfrm>
            <a:off x="4305905" y="4562733"/>
            <a:ext cx="4838095" cy="206666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001" y="2040196"/>
            <a:ext cx="2667000" cy="1693604"/>
          </a:xfrm>
          <a:prstGeom prst="rect">
            <a:avLst/>
          </a:prstGeom>
        </p:spPr>
      </p:pic>
    </p:spTree>
    <p:extLst>
      <p:ext uri="{BB962C8B-B14F-4D97-AF65-F5344CB8AC3E}">
        <p14:creationId xmlns:p14="http://schemas.microsoft.com/office/powerpoint/2010/main" val="2663513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5" name="Rectangle 4"/>
          <p:cNvSpPr/>
          <p:nvPr/>
        </p:nvSpPr>
        <p:spPr>
          <a:xfrm>
            <a:off x="0" y="2498725"/>
            <a:ext cx="9144000" cy="22098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smtClean="0"/>
              <a:t>HƯỚNG DẪN SỬ DỤNG SVN</a:t>
            </a:r>
            <a:endParaRPr lang="en-US" sz="3600" b="1"/>
          </a:p>
        </p:txBody>
      </p:sp>
    </p:spTree>
    <p:extLst>
      <p:ext uri="{BB962C8B-B14F-4D97-AF65-F5344CB8AC3E}">
        <p14:creationId xmlns:p14="http://schemas.microsoft.com/office/powerpoint/2010/main" val="3955281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563563"/>
          </a:xfrm>
        </p:spPr>
        <p:txBody>
          <a:bodyPr/>
          <a:lstStyle/>
          <a:p>
            <a:r>
              <a:rPr lang="en-US"/>
              <a:t>Giới thiệu Java for Base</a:t>
            </a:r>
          </a:p>
        </p:txBody>
      </p:sp>
      <p:sp>
        <p:nvSpPr>
          <p:cNvPr id="3" name="Content Placeholder 2"/>
          <p:cNvSpPr>
            <a:spLocks noGrp="1"/>
          </p:cNvSpPr>
          <p:nvPr>
            <p:ph idx="1"/>
          </p:nvPr>
        </p:nvSpPr>
        <p:spPr>
          <a:xfrm>
            <a:off x="457200" y="1752600"/>
            <a:ext cx="8229600" cy="4572000"/>
          </a:xfrm>
        </p:spPr>
        <p:txBody>
          <a:bodyPr/>
          <a:lstStyle/>
          <a:p>
            <a:r>
              <a:rPr lang="en-US" b="1" smtClean="0">
                <a:solidFill>
                  <a:srgbClr val="0070C0"/>
                </a:solidFill>
              </a:rPr>
              <a:t>Công cụ quản lý mã nguồn SVN</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4513" y="2514600"/>
            <a:ext cx="6706487" cy="3581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Tree>
    <p:extLst>
      <p:ext uri="{BB962C8B-B14F-4D97-AF65-F5344CB8AC3E}">
        <p14:creationId xmlns:p14="http://schemas.microsoft.com/office/powerpoint/2010/main" val="4242119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563563"/>
          </a:xfrm>
        </p:spPr>
        <p:txBody>
          <a:bodyPr/>
          <a:lstStyle/>
          <a:p>
            <a:r>
              <a:rPr lang="en-US"/>
              <a:t>Giới thiệu Java for Base</a:t>
            </a:r>
          </a:p>
        </p:txBody>
      </p:sp>
      <p:sp>
        <p:nvSpPr>
          <p:cNvPr id="3" name="Content Placeholder 2"/>
          <p:cNvSpPr>
            <a:spLocks noGrp="1"/>
          </p:cNvSpPr>
          <p:nvPr>
            <p:ph idx="1"/>
          </p:nvPr>
        </p:nvSpPr>
        <p:spPr>
          <a:xfrm>
            <a:off x="457200" y="1752600"/>
            <a:ext cx="8229600" cy="4572000"/>
          </a:xfrm>
        </p:spPr>
        <p:txBody>
          <a:bodyPr/>
          <a:lstStyle/>
          <a:p>
            <a:r>
              <a:rPr lang="en-US" b="1" smtClean="0">
                <a:solidFill>
                  <a:srgbClr val="0070C0"/>
                </a:solidFill>
              </a:rPr>
              <a:t>Hướng dẫn sử dụng SVN</a:t>
            </a:r>
          </a:p>
          <a:p>
            <a:pPr lvl="1">
              <a:lnSpc>
                <a:spcPct val="150000"/>
              </a:lnSpc>
            </a:pPr>
            <a:r>
              <a:rPr lang="en-US" b="1" smtClean="0">
                <a:solidFill>
                  <a:schemeClr val="accent4"/>
                </a:solidFill>
              </a:rPr>
              <a:t>SVN</a:t>
            </a:r>
            <a:r>
              <a:rPr lang="en-US" smtClean="0">
                <a:solidFill>
                  <a:schemeClr val="accent4"/>
                </a:solidFill>
              </a:rPr>
              <a:t>: </a:t>
            </a:r>
            <a:r>
              <a:rPr lang="en-US" smtClean="0"/>
              <a:t>Công cụ quản lý source code</a:t>
            </a:r>
          </a:p>
        </p:txBody>
      </p:sp>
      <p:pic>
        <p:nvPicPr>
          <p:cNvPr id="5" name="Picture 4"/>
          <p:cNvPicPr>
            <a:picLocks noChangeAspect="1"/>
          </p:cNvPicPr>
          <p:nvPr/>
        </p:nvPicPr>
        <p:blipFill>
          <a:blip r:embed="rId2"/>
          <a:stretch>
            <a:fillRect/>
          </a:stretch>
        </p:blipFill>
        <p:spPr>
          <a:xfrm>
            <a:off x="772362" y="2895600"/>
            <a:ext cx="5704638" cy="3927518"/>
          </a:xfrm>
          <a:prstGeom prst="rect">
            <a:avLst/>
          </a:prstGeom>
        </p:spPr>
      </p:pic>
      <p:pic>
        <p:nvPicPr>
          <p:cNvPr id="6" name="Picture 5"/>
          <p:cNvPicPr>
            <a:picLocks noChangeAspect="1"/>
          </p:cNvPicPr>
          <p:nvPr/>
        </p:nvPicPr>
        <p:blipFill>
          <a:blip r:embed="rId3"/>
          <a:stretch>
            <a:fillRect/>
          </a:stretch>
        </p:blipFill>
        <p:spPr>
          <a:xfrm>
            <a:off x="4305905" y="4562733"/>
            <a:ext cx="4838095" cy="2066667"/>
          </a:xfrm>
          <a:prstGeom prst="rect">
            <a:avLst/>
          </a:prstGeom>
        </p:spPr>
      </p:pic>
    </p:spTree>
    <p:extLst>
      <p:ext uri="{BB962C8B-B14F-4D97-AF65-F5344CB8AC3E}">
        <p14:creationId xmlns:p14="http://schemas.microsoft.com/office/powerpoint/2010/main" val="1130254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924800" cy="563563"/>
          </a:xfrm>
        </p:spPr>
        <p:txBody>
          <a:bodyPr/>
          <a:lstStyle/>
          <a:p>
            <a:r>
              <a:rPr lang="en-US"/>
              <a:t>Giới thiệu Java for Base</a:t>
            </a:r>
          </a:p>
        </p:txBody>
      </p:sp>
      <p:sp>
        <p:nvSpPr>
          <p:cNvPr id="3" name="Content Placeholder 2"/>
          <p:cNvSpPr>
            <a:spLocks noGrp="1"/>
          </p:cNvSpPr>
          <p:nvPr>
            <p:ph idx="1"/>
          </p:nvPr>
        </p:nvSpPr>
        <p:spPr>
          <a:xfrm>
            <a:off x="457200" y="1752600"/>
            <a:ext cx="8229600" cy="4572000"/>
          </a:xfrm>
        </p:spPr>
        <p:txBody>
          <a:bodyPr/>
          <a:lstStyle/>
          <a:p>
            <a:r>
              <a:rPr lang="en-US" b="1" smtClean="0">
                <a:solidFill>
                  <a:srgbClr val="0070C0"/>
                </a:solidFill>
              </a:rPr>
              <a:t>Cài đặt môi trường làm việc</a:t>
            </a:r>
          </a:p>
          <a:p>
            <a:pPr lvl="1">
              <a:lnSpc>
                <a:spcPct val="150000"/>
              </a:lnSpc>
            </a:pPr>
            <a:r>
              <a:rPr lang="en-US" b="1" smtClean="0">
                <a:solidFill>
                  <a:schemeClr val="accent4"/>
                </a:solidFill>
              </a:rPr>
              <a:t>Máy server của Stanford:</a:t>
            </a:r>
          </a:p>
          <a:p>
            <a:pPr lvl="2"/>
            <a:r>
              <a:rPr lang="en-US" smtClean="0">
                <a:solidFill>
                  <a:schemeClr val="accent4"/>
                </a:solidFill>
              </a:rPr>
              <a:t>LAN: </a:t>
            </a:r>
            <a:r>
              <a:rPr lang="en-US" b="1" smtClean="0">
                <a:solidFill>
                  <a:schemeClr val="accent4"/>
                </a:solidFill>
              </a:rPr>
              <a:t>192.168.1.200</a:t>
            </a:r>
          </a:p>
          <a:p>
            <a:pPr lvl="2"/>
            <a:r>
              <a:rPr lang="en-US" smtClean="0">
                <a:solidFill>
                  <a:schemeClr val="accent4"/>
                </a:solidFill>
              </a:rPr>
              <a:t>Tài khoản mạng LAN:</a:t>
            </a:r>
            <a:r>
              <a:rPr lang="en-US" b="1" smtClean="0">
                <a:solidFill>
                  <a:schemeClr val="accent4"/>
                </a:solidFill>
              </a:rPr>
              <a:t> hocvien/123456</a:t>
            </a:r>
          </a:p>
          <a:p>
            <a:pPr lvl="1">
              <a:lnSpc>
                <a:spcPct val="150000"/>
              </a:lnSpc>
            </a:pPr>
            <a:r>
              <a:rPr lang="en-US" b="1" smtClean="0">
                <a:solidFill>
                  <a:schemeClr val="accent4"/>
                </a:solidFill>
              </a:rPr>
              <a:t>Địa chỉ tài nguyên của lớp:</a:t>
            </a:r>
          </a:p>
          <a:p>
            <a:pPr lvl="2"/>
            <a:r>
              <a:rPr lang="en-US" smtClean="0">
                <a:solidFill>
                  <a:schemeClr val="accent4"/>
                </a:solidFill>
              </a:rPr>
              <a:t>LAN: </a:t>
            </a:r>
            <a:r>
              <a:rPr lang="en-US">
                <a:solidFill>
                  <a:schemeClr val="accent4"/>
                </a:solidFill>
              </a:rPr>
              <a:t>https://</a:t>
            </a:r>
            <a:r>
              <a:rPr lang="en-US" smtClean="0">
                <a:solidFill>
                  <a:schemeClr val="accent4"/>
                </a:solidFill>
              </a:rPr>
              <a:t>192.168.1.200:8443/svn/AD031701CB-YC</a:t>
            </a:r>
            <a:endParaRPr lang="en-US" smtClean="0">
              <a:solidFill>
                <a:schemeClr val="accent4"/>
              </a:solidFill>
            </a:endParaRPr>
          </a:p>
          <a:p>
            <a:pPr lvl="2"/>
            <a:r>
              <a:rPr lang="en-US" smtClean="0">
                <a:solidFill>
                  <a:schemeClr val="accent4"/>
                </a:solidFill>
              </a:rPr>
              <a:t>Sử dụng tài khoản được cấp để kết nối vào tài nguyên của lớp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Tree>
    <p:extLst>
      <p:ext uri="{BB962C8B-B14F-4D97-AF65-F5344CB8AC3E}">
        <p14:creationId xmlns:p14="http://schemas.microsoft.com/office/powerpoint/2010/main" val="4240172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772400" cy="563563"/>
          </a:xfrm>
        </p:spPr>
        <p:txBody>
          <a:bodyPr/>
          <a:lstStyle/>
          <a:p>
            <a:r>
              <a:rPr lang="en-US"/>
              <a:t>Giới thiệu Java for Base</a:t>
            </a:r>
          </a:p>
        </p:txBody>
      </p:sp>
      <p:sp>
        <p:nvSpPr>
          <p:cNvPr id="3" name="Content Placeholder 2"/>
          <p:cNvSpPr>
            <a:spLocks noGrp="1"/>
          </p:cNvSpPr>
          <p:nvPr>
            <p:ph idx="1"/>
          </p:nvPr>
        </p:nvSpPr>
        <p:spPr>
          <a:xfrm>
            <a:off x="457200" y="1752600"/>
            <a:ext cx="8229600" cy="4572000"/>
          </a:xfrm>
        </p:spPr>
        <p:txBody>
          <a:bodyPr/>
          <a:lstStyle/>
          <a:p>
            <a:r>
              <a:rPr lang="en-US" b="1" smtClean="0">
                <a:solidFill>
                  <a:srgbClr val="0070C0"/>
                </a:solidFill>
              </a:rPr>
              <a:t>Cài đặt môi trường làm việc</a:t>
            </a:r>
          </a:p>
          <a:p>
            <a:pPr lvl="1">
              <a:lnSpc>
                <a:spcPct val="150000"/>
              </a:lnSpc>
            </a:pPr>
            <a:r>
              <a:rPr lang="en-US" b="1" smtClean="0">
                <a:solidFill>
                  <a:schemeClr val="accent4"/>
                </a:solidFill>
              </a:rPr>
              <a:t>SVN</a:t>
            </a:r>
            <a:r>
              <a:rPr lang="en-US" smtClean="0">
                <a:solidFill>
                  <a:schemeClr val="accent4"/>
                </a:solidFill>
              </a:rPr>
              <a:t>: </a:t>
            </a:r>
            <a:r>
              <a:rPr lang="en-US" smtClean="0"/>
              <a:t>Công cụ quản lý source code</a:t>
            </a:r>
          </a:p>
          <a:p>
            <a:pPr lvl="2">
              <a:lnSpc>
                <a:spcPct val="150000"/>
              </a:lnSpc>
            </a:pPr>
            <a:r>
              <a:rPr lang="en-US" b="1" smtClean="0">
                <a:solidFill>
                  <a:srgbClr val="0070C0"/>
                </a:solidFill>
              </a:rPr>
              <a:t>SVN Checkout</a:t>
            </a:r>
            <a:r>
              <a:rPr lang="en-US" smtClean="0"/>
              <a:t>: Sử dụng lần đầu tiên để kết nối với server chứa mã nguồn theo địa chỉ cung cấp.</a:t>
            </a:r>
          </a:p>
          <a:p>
            <a:pPr lvl="2">
              <a:lnSpc>
                <a:spcPct val="150000"/>
              </a:lnSpc>
            </a:pPr>
            <a:r>
              <a:rPr lang="en-US" b="1" smtClean="0">
                <a:solidFill>
                  <a:srgbClr val="0070C0"/>
                </a:solidFill>
              </a:rPr>
              <a:t>SVN Update</a:t>
            </a:r>
            <a:r>
              <a:rPr lang="en-US" smtClean="0"/>
              <a:t>: Cập nhật tài nguyên mới nhất từ server về máy tính của từng thành viên trong nhóm.</a:t>
            </a:r>
          </a:p>
          <a:p>
            <a:pPr lvl="2">
              <a:lnSpc>
                <a:spcPct val="150000"/>
              </a:lnSpc>
            </a:pPr>
            <a:r>
              <a:rPr lang="en-US" b="1" smtClean="0">
                <a:solidFill>
                  <a:srgbClr val="0070C0"/>
                </a:solidFill>
              </a:rPr>
              <a:t>SVN Commit</a:t>
            </a:r>
            <a:r>
              <a:rPr lang="en-US" smtClean="0"/>
              <a:t>: Người lập trình sử dụng để đưa tài nguyên lên server khi được yêu cầu.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Tree>
    <p:extLst>
      <p:ext uri="{BB962C8B-B14F-4D97-AF65-F5344CB8AC3E}">
        <p14:creationId xmlns:p14="http://schemas.microsoft.com/office/powerpoint/2010/main" val="2215687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24400" cy="609600"/>
          </a:xfrm>
          <a:prstGeom prst="rect">
            <a:avLst/>
          </a:prstGeom>
        </p:spPr>
        <p:txBody>
          <a:bodyPr wrap="none" fromWordArt="1">
            <a:prstTxWarp prst="textDeflate">
              <a:avLst>
                <a:gd name="adj" fmla="val 0"/>
              </a:avLst>
            </a:prstTxWarp>
          </a:bodyPr>
          <a:lstStyle/>
          <a:p>
            <a:pPr algn="ctr"/>
            <a:r>
              <a:rPr lang="en-US" sz="5400" b="1" kern="1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Thank You !</a:t>
            </a:r>
          </a:p>
        </p:txBody>
      </p:sp>
      <p:sp>
        <p:nvSpPr>
          <p:cNvPr id="4" name="Subtitle 3"/>
          <p:cNvSpPr>
            <a:spLocks noGrp="1"/>
          </p:cNvSpPr>
          <p:nvPr>
            <p:ph type="subTitle" idx="1"/>
          </p:nvPr>
        </p:nvSpPr>
        <p:spPr/>
        <p:txBody>
          <a:bodyPr/>
          <a:lstStyle/>
          <a:p>
            <a:r>
              <a:rPr lang="en-US" smtClean="0"/>
              <a:t>www.stanford.com.vn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Giới thiệu Java for Base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828800"/>
            <a:ext cx="7493000" cy="449580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821" y="1736271"/>
            <a:ext cx="2209800" cy="22098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1752600"/>
            <a:ext cx="3094507" cy="164782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0400" y="4953000"/>
            <a:ext cx="2070100" cy="1304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3979862"/>
            <a:ext cx="2201699" cy="113869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Java for Base</a:t>
            </a:r>
            <a:endParaRPr lang="en-US"/>
          </a:p>
        </p:txBody>
      </p:sp>
      <p:sp>
        <p:nvSpPr>
          <p:cNvPr id="5" name="Rectangle 4"/>
          <p:cNvSpPr/>
          <p:nvPr/>
        </p:nvSpPr>
        <p:spPr>
          <a:xfrm>
            <a:off x="0" y="2498725"/>
            <a:ext cx="9144000" cy="22098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LỊCH HỌC VÀ QUY ĐỊNH</a:t>
            </a:r>
          </a:p>
        </p:txBody>
      </p:sp>
    </p:spTree>
    <p:extLst>
      <p:ext uri="{BB962C8B-B14F-4D97-AF65-F5344CB8AC3E}">
        <p14:creationId xmlns:p14="http://schemas.microsoft.com/office/powerpoint/2010/main" val="982579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
        <p:nvSpPr>
          <p:cNvPr id="41986" name="Rectangle 2"/>
          <p:cNvSpPr>
            <a:spLocks noGrp="1" noChangeArrowheads="1"/>
          </p:cNvSpPr>
          <p:nvPr>
            <p:ph type="title"/>
          </p:nvPr>
        </p:nvSpPr>
        <p:spPr/>
        <p:txBody>
          <a:bodyPr/>
          <a:lstStyle/>
          <a:p>
            <a:r>
              <a:rPr lang="en-US"/>
              <a:t>Giới thiệu Java for Base</a:t>
            </a:r>
          </a:p>
        </p:txBody>
      </p:sp>
      <p:sp>
        <p:nvSpPr>
          <p:cNvPr id="4" name="Content Placeholder 3"/>
          <p:cNvSpPr>
            <a:spLocks noGrp="1"/>
          </p:cNvSpPr>
          <p:nvPr>
            <p:ph idx="1"/>
          </p:nvPr>
        </p:nvSpPr>
        <p:spPr>
          <a:xfrm>
            <a:off x="457200" y="1828800"/>
            <a:ext cx="8534400" cy="4495800"/>
          </a:xfrm>
        </p:spPr>
        <p:txBody>
          <a:bodyPr/>
          <a:lstStyle/>
          <a:p>
            <a:r>
              <a:rPr lang="en-US" b="1" smtClean="0">
                <a:solidFill>
                  <a:srgbClr val="0070C0"/>
                </a:solidFill>
              </a:rPr>
              <a:t>Lịch học lớp Java for Base</a:t>
            </a:r>
          </a:p>
          <a:p>
            <a:pPr lvl="1"/>
            <a:r>
              <a:rPr lang="en-US" smtClean="0"/>
              <a:t>Học </a:t>
            </a:r>
            <a:r>
              <a:rPr lang="en-US" b="1"/>
              <a:t>3</a:t>
            </a:r>
            <a:r>
              <a:rPr lang="en-US" b="1" smtClean="0"/>
              <a:t> </a:t>
            </a:r>
            <a:r>
              <a:rPr lang="en-US" b="1" smtClean="0"/>
              <a:t>buổi/ tuần </a:t>
            </a:r>
            <a:r>
              <a:rPr lang="en-US" smtClean="0"/>
              <a:t>vào các ngày </a:t>
            </a:r>
            <a:r>
              <a:rPr lang="en-US" b="1" smtClean="0"/>
              <a:t>Thứ </a:t>
            </a:r>
            <a:r>
              <a:rPr lang="en-US" b="1" smtClean="0"/>
              <a:t>4, Thứ 5, Thứ </a:t>
            </a:r>
            <a:r>
              <a:rPr lang="en-US" b="1" smtClean="0"/>
              <a:t>7</a:t>
            </a:r>
          </a:p>
          <a:p>
            <a:pPr lvl="1"/>
            <a:r>
              <a:rPr lang="en-US" smtClean="0"/>
              <a:t>Giờ học bắt đầu từ: </a:t>
            </a:r>
            <a:r>
              <a:rPr lang="en-US" b="1" smtClean="0"/>
              <a:t>09h00</a:t>
            </a:r>
            <a:endParaRPr lang="en-US" b="1" smtClean="0"/>
          </a:p>
          <a:p>
            <a:pPr lvl="1" algn="just"/>
            <a:r>
              <a:rPr lang="en-US" smtClean="0"/>
              <a:t>Địa điểm học: Tầng 2 số 20 ngõ 678 Đường Láng, Đống Đa, Hà Nội</a:t>
            </a:r>
          </a:p>
          <a:p>
            <a:pPr lvl="1"/>
            <a:endParaRPr lang="en-US" smtClean="0"/>
          </a:p>
          <a:p>
            <a:pPr lvl="1"/>
            <a:r>
              <a:rPr lang="en-US" smtClean="0"/>
              <a:t>Giảng viên: </a:t>
            </a:r>
            <a:r>
              <a:rPr lang="en-US" b="1" smtClean="0">
                <a:solidFill>
                  <a:srgbClr val="0070C0"/>
                </a:solidFill>
              </a:rPr>
              <a:t>Bùi Quang Đăng</a:t>
            </a:r>
            <a:endParaRPr lang="en-US" smtClean="0">
              <a:solidFill>
                <a:srgbClr val="0070C0"/>
              </a:solidFill>
            </a:endParaRPr>
          </a:p>
          <a:p>
            <a:pPr lvl="2">
              <a:buNone/>
            </a:pPr>
            <a:r>
              <a:rPr lang="en-US" smtClean="0"/>
              <a:t>Mobile: </a:t>
            </a:r>
            <a:r>
              <a:rPr lang="en-US" b="1" smtClean="0"/>
              <a:t>0987.232.936</a:t>
            </a:r>
          </a:p>
          <a:p>
            <a:pPr lvl="2">
              <a:buNone/>
            </a:pPr>
            <a:r>
              <a:rPr lang="en-US" smtClean="0"/>
              <a:t>Skype: </a:t>
            </a:r>
            <a:r>
              <a:rPr lang="en-US"/>
              <a:t>buiquangdang </a:t>
            </a:r>
            <a:r>
              <a:rPr lang="en-US" smtClean="0"/>
              <a:t>      Facebook</a:t>
            </a:r>
            <a:r>
              <a:rPr lang="en-US"/>
              <a:t>: </a:t>
            </a:r>
            <a:r>
              <a:rPr lang="en-US" smtClean="0"/>
              <a:t>facebook/dangbq84</a:t>
            </a:r>
          </a:p>
          <a:p>
            <a:pPr lvl="2">
              <a:buNone/>
            </a:pPr>
            <a:r>
              <a:rPr lang="en-US" smtClean="0"/>
              <a:t>Email: dangbq@stanford.com.vn</a:t>
            </a:r>
          </a:p>
        </p:txBody>
      </p:sp>
    </p:spTree>
    <p:extLst>
      <p:ext uri="{BB962C8B-B14F-4D97-AF65-F5344CB8AC3E}">
        <p14:creationId xmlns:p14="http://schemas.microsoft.com/office/powerpoint/2010/main" val="1864159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p:txBody>
          <a:bodyPr/>
          <a:lstStyle/>
          <a:p>
            <a:r>
              <a:rPr lang="en-US" b="1" smtClean="0">
                <a:solidFill>
                  <a:srgbClr val="0070C0"/>
                </a:solidFill>
              </a:rPr>
              <a:t>Quy định khóa học Java</a:t>
            </a:r>
          </a:p>
          <a:p>
            <a:pPr lvl="1" algn="just"/>
            <a:r>
              <a:rPr lang="en-US" smtClean="0"/>
              <a:t>Các học viên được cung cấp tài liệu và slide bài giảng trước khi bắt đầu một chủ đề mới.</a:t>
            </a:r>
          </a:p>
          <a:p>
            <a:pPr lvl="1" algn="just"/>
            <a:r>
              <a:rPr lang="en-US" smtClean="0"/>
              <a:t>Được cung cấp các tài khoản để sử dụng công cụ quản lý mã nguồn SVN.</a:t>
            </a:r>
          </a:p>
          <a:p>
            <a:pPr lvl="1" algn="just"/>
            <a:r>
              <a:rPr lang="en-US" smtClean="0"/>
              <a:t>Mỗi khi kết thúc buổi học, các học viên phải commit bài của mình lên </a:t>
            </a:r>
            <a:r>
              <a:rPr lang="en-US" b="1" smtClean="0"/>
              <a:t>SVN</a:t>
            </a:r>
            <a:r>
              <a:rPr lang="en-US" smtClean="0"/>
              <a:t> trước khi ra về.</a:t>
            </a:r>
          </a:p>
          <a:p>
            <a:pPr lvl="1" algn="just"/>
            <a:r>
              <a:rPr lang="en-US" smtClean="0"/>
              <a:t>Khi có việc bận không tham gia buổi học được, các học viên phải gọi điện cho giảng viên phụ trách trực tiếp để xin nghỉ.</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Java for Base</a:t>
            </a:r>
          </a:p>
        </p:txBody>
      </p:sp>
      <p:sp>
        <p:nvSpPr>
          <p:cNvPr id="5" name="Rectangle 4"/>
          <p:cNvSpPr/>
          <p:nvPr/>
        </p:nvSpPr>
        <p:spPr>
          <a:xfrm>
            <a:off x="0" y="2498725"/>
            <a:ext cx="9144000" cy="22098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GIỚI THIỆU KHÓA HỌC </a:t>
            </a:r>
            <a:r>
              <a:rPr lang="en-US" sz="3600" b="1" smtClean="0"/>
              <a:t>JAVA</a:t>
            </a:r>
            <a:endParaRPr lang="en-US" sz="3600" b="1"/>
          </a:p>
        </p:txBody>
      </p:sp>
    </p:spTree>
    <p:extLst>
      <p:ext uri="{BB962C8B-B14F-4D97-AF65-F5344CB8AC3E}">
        <p14:creationId xmlns:p14="http://schemas.microsoft.com/office/powerpoint/2010/main" val="1844708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Giới thiệu Java for Base</a:t>
            </a:r>
          </a:p>
        </p:txBody>
      </p:sp>
      <p:pic>
        <p:nvPicPr>
          <p:cNvPr id="5" name="Picture 2" descr="Java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989" y="2012156"/>
            <a:ext cx="7918221"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70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793" y="5562600"/>
            <a:ext cx="2000250" cy="1200150"/>
          </a:xfrm>
          <a:prstGeom prst="rect">
            <a:avLst/>
          </a:prstGeom>
        </p:spPr>
      </p:pic>
      <p:sp>
        <p:nvSpPr>
          <p:cNvPr id="2" name="Title 1"/>
          <p:cNvSpPr>
            <a:spLocks noGrp="1"/>
          </p:cNvSpPr>
          <p:nvPr>
            <p:ph type="title"/>
          </p:nvPr>
        </p:nvSpPr>
        <p:spPr/>
        <p:txBody>
          <a:bodyPr/>
          <a:lstStyle/>
          <a:p>
            <a:r>
              <a:rPr lang="en-US"/>
              <a:t>Giới thiệu Java for Base</a:t>
            </a:r>
          </a:p>
        </p:txBody>
      </p:sp>
      <p:sp>
        <p:nvSpPr>
          <p:cNvPr id="3" name="Content Placeholder 2"/>
          <p:cNvSpPr>
            <a:spLocks noGrp="1"/>
          </p:cNvSpPr>
          <p:nvPr>
            <p:ph idx="1"/>
          </p:nvPr>
        </p:nvSpPr>
        <p:spPr>
          <a:xfrm>
            <a:off x="457200" y="1752600"/>
            <a:ext cx="8229600" cy="4572000"/>
          </a:xfrm>
        </p:spPr>
        <p:txBody>
          <a:bodyPr/>
          <a:lstStyle/>
          <a:p>
            <a:r>
              <a:rPr lang="en-US" b="1" smtClean="0">
                <a:solidFill>
                  <a:srgbClr val="0070C0"/>
                </a:solidFill>
              </a:rPr>
              <a:t>Nội dung khóa học Java</a:t>
            </a:r>
          </a:p>
          <a:p>
            <a:pPr lvl="1" algn="just"/>
            <a:r>
              <a:rPr lang="en-US" smtClean="0"/>
              <a:t>Khóa học Java for Base tại Stanford cung cấp và trang bị cho các bạn 3 khối kiến thức quan trọng bao gồm:</a:t>
            </a:r>
          </a:p>
          <a:p>
            <a:pPr lvl="2" algn="just">
              <a:lnSpc>
                <a:spcPct val="200000"/>
              </a:lnSpc>
            </a:pPr>
            <a:r>
              <a:rPr lang="en-US" b="1" smtClean="0"/>
              <a:t>Kiến thức nền tảng trọng tâm về Java (Java Core)</a:t>
            </a:r>
          </a:p>
          <a:p>
            <a:pPr lvl="2" algn="just">
              <a:lnSpc>
                <a:spcPct val="200000"/>
              </a:lnSpc>
            </a:pPr>
            <a:r>
              <a:rPr lang="en-US" b="1" smtClean="0"/>
              <a:t>Lập trình giao diện ứng dụng trên Desktop</a:t>
            </a:r>
          </a:p>
          <a:p>
            <a:pPr lvl="2" algn="just">
              <a:lnSpc>
                <a:spcPct val="200000"/>
              </a:lnSpc>
            </a:pPr>
            <a:r>
              <a:rPr lang="en-US" b="1" smtClean="0"/>
              <a:t>Làm việc với cơ sở dữ liệu MySQL Server</a:t>
            </a:r>
          </a:p>
          <a:p>
            <a:pPr marL="457200" lvl="1" indent="0" algn="just">
              <a:buNone/>
            </a:pPr>
            <a:endParaRPr lang="en-US" smtClean="0"/>
          </a:p>
        </p:txBody>
      </p:sp>
    </p:spTree>
    <p:extLst>
      <p:ext uri="{BB962C8B-B14F-4D97-AF65-F5344CB8AC3E}">
        <p14:creationId xmlns:p14="http://schemas.microsoft.com/office/powerpoint/2010/main" val="1932169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82DC.tmp">
  <a:themeElements>
    <a:clrScheme name="Office Theme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ppt82DC.tmp</Template>
  <TotalTime>5490</TotalTime>
  <Words>937</Words>
  <Application>Microsoft Office PowerPoint</Application>
  <PresentationFormat>On-screen Show (4:3)</PresentationFormat>
  <Paragraphs>111</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Verdana</vt:lpstr>
      <vt:lpstr>Wingdings</vt:lpstr>
      <vt:lpstr>ppt82DC.tmp</vt:lpstr>
      <vt:lpstr>Image</vt:lpstr>
      <vt:lpstr>JAVA FOR BASE</vt:lpstr>
      <vt:lpstr>Contents</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Giới thiệu Java for Base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Dang Quang</dc:creator>
  <cp:lastModifiedBy>Dang Quang</cp:lastModifiedBy>
  <cp:revision>580</cp:revision>
  <dcterms:created xsi:type="dcterms:W3CDTF">2006-08-16T00:00:00Z</dcterms:created>
  <dcterms:modified xsi:type="dcterms:W3CDTF">2017-03-03T01:42:36Z</dcterms:modified>
</cp:coreProperties>
</file>