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58" r:id="rId6"/>
    <p:sldId id="259" r:id="rId7"/>
    <p:sldId id="262" r:id="rId8"/>
    <p:sldId id="263" r:id="rId9"/>
    <p:sldId id="265" r:id="rId10"/>
    <p:sldId id="266" r:id="rId11"/>
    <p:sldId id="267" r:id="rId12"/>
    <p:sldId id="288" r:id="rId13"/>
    <p:sldId id="268" r:id="rId14"/>
    <p:sldId id="269" r:id="rId15"/>
    <p:sldId id="270" r:id="rId16"/>
    <p:sldId id="272" r:id="rId17"/>
    <p:sldId id="271" r:id="rId18"/>
    <p:sldId id="290" r:id="rId19"/>
    <p:sldId id="291" r:id="rId20"/>
    <p:sldId id="292" r:id="rId21"/>
    <p:sldId id="274" r:id="rId22"/>
    <p:sldId id="293" r:id="rId23"/>
    <p:sldId id="275" r:id="rId24"/>
    <p:sldId id="276" r:id="rId25"/>
    <p:sldId id="277" r:id="rId26"/>
    <p:sldId id="278"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91"/>
  </p:normalViewPr>
  <p:slideViewPr>
    <p:cSldViewPr snapToGrid="0" snapToObjects="1">
      <p:cViewPr varScale="1">
        <p:scale>
          <a:sx n="110" d="100"/>
          <a:sy n="110" d="100"/>
        </p:scale>
        <p:origin x="1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547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633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61104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6151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1840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0340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934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2965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531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6073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558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14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268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9207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819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111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47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7/30/2022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89167035"/>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3728-55CA-ED4B-A27E-8E7DB46C0E84}"/>
              </a:ext>
            </a:extLst>
          </p:cNvPr>
          <p:cNvSpPr>
            <a:spLocks noGrp="1"/>
          </p:cNvSpPr>
          <p:nvPr>
            <p:ph type="ctrTitle"/>
          </p:nvPr>
        </p:nvSpPr>
        <p:spPr>
          <a:xfrm>
            <a:off x="750829" y="796160"/>
            <a:ext cx="6620968" cy="3329581"/>
          </a:xfrm>
        </p:spPr>
        <p:txBody>
          <a:bodyPr/>
          <a:lstStyle/>
          <a:p>
            <a:r>
              <a:rPr lang="en-US" sz="8800" dirty="0" err="1">
                <a:latin typeface="Calibri" panose="020F0502020204030204" pitchFamily="34" charset="0"/>
                <a:cs typeface="Calibri" panose="020F0502020204030204" pitchFamily="34" charset="0"/>
              </a:rPr>
              <a:t>Báo</a:t>
            </a:r>
            <a:r>
              <a:rPr lang="en-US" sz="8800" dirty="0">
                <a:latin typeface="Calibri" panose="020F0502020204030204" pitchFamily="34" charset="0"/>
                <a:cs typeface="Calibri" panose="020F0502020204030204" pitchFamily="34" charset="0"/>
              </a:rPr>
              <a:t> </a:t>
            </a:r>
            <a:r>
              <a:rPr lang="en-US" sz="8800" dirty="0" err="1">
                <a:latin typeface="Calibri" panose="020F0502020204030204" pitchFamily="34" charset="0"/>
                <a:cs typeface="Calibri" panose="020F0502020204030204" pitchFamily="34" charset="0"/>
              </a:rPr>
              <a:t>cáo</a:t>
            </a:r>
            <a:r>
              <a:rPr lang="en-US" sz="8800" dirty="0">
                <a:latin typeface="Calibri" panose="020F0502020204030204" pitchFamily="34" charset="0"/>
                <a:cs typeface="Calibri" panose="020F0502020204030204" pitchFamily="34" charset="0"/>
              </a:rPr>
              <a:t> </a:t>
            </a:r>
            <a:br>
              <a:rPr lang="en-US" sz="8800" dirty="0">
                <a:latin typeface="Calibri" panose="020F0502020204030204" pitchFamily="34" charset="0"/>
                <a:cs typeface="Calibri" panose="020F0502020204030204" pitchFamily="34" charset="0"/>
              </a:rPr>
            </a:br>
            <a:r>
              <a:rPr lang="en-US" sz="8800" dirty="0" err="1">
                <a:latin typeface="Calibri" panose="020F0502020204030204" pitchFamily="34" charset="0"/>
                <a:cs typeface="Calibri" panose="020F0502020204030204" pitchFamily="34" charset="0"/>
              </a:rPr>
              <a:t>bài</a:t>
            </a:r>
            <a:r>
              <a:rPr lang="en-US" sz="8800" dirty="0">
                <a:latin typeface="Calibri" panose="020F0502020204030204" pitchFamily="34" charset="0"/>
                <a:cs typeface="Calibri" panose="020F0502020204030204" pitchFamily="34" charset="0"/>
              </a:rPr>
              <a:t> </a:t>
            </a:r>
            <a:r>
              <a:rPr lang="en-US" sz="8800" dirty="0" err="1">
                <a:latin typeface="Calibri" panose="020F0502020204030204" pitchFamily="34" charset="0"/>
                <a:cs typeface="Calibri" panose="020F0502020204030204" pitchFamily="34" charset="0"/>
              </a:rPr>
              <a:t>tập</a:t>
            </a:r>
            <a:r>
              <a:rPr lang="en-US" sz="8800" dirty="0">
                <a:latin typeface="Calibri" panose="020F0502020204030204" pitchFamily="34" charset="0"/>
                <a:cs typeface="Calibri" panose="020F0502020204030204" pitchFamily="34" charset="0"/>
              </a:rPr>
              <a:t> </a:t>
            </a:r>
            <a:r>
              <a:rPr lang="en-US" sz="8800" dirty="0" err="1">
                <a:latin typeface="Calibri" panose="020F0502020204030204" pitchFamily="34" charset="0"/>
                <a:cs typeface="Calibri" panose="020F0502020204030204" pitchFamily="34" charset="0"/>
              </a:rPr>
              <a:t>lớn</a:t>
            </a:r>
            <a:endParaRPr lang="en-US" sz="8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E5416A4-4580-EC4A-8079-51F7AE2316A1}"/>
              </a:ext>
            </a:extLst>
          </p:cNvPr>
          <p:cNvSpPr>
            <a:spLocks noGrp="1"/>
          </p:cNvSpPr>
          <p:nvPr>
            <p:ph type="subTitle" idx="1"/>
          </p:nvPr>
        </p:nvSpPr>
        <p:spPr>
          <a:xfrm>
            <a:off x="866216" y="4125741"/>
            <a:ext cx="7815329" cy="646065"/>
          </a:xfrm>
        </p:spPr>
        <p:txBody>
          <a:bodyPr>
            <a:normAutofit/>
          </a:bodyPr>
          <a:lstStyle/>
          <a:p>
            <a:r>
              <a:rPr lang="en-US" sz="2400" dirty="0"/>
              <a:t>Big Data</a:t>
            </a:r>
          </a:p>
        </p:txBody>
      </p:sp>
      <p:sp>
        <p:nvSpPr>
          <p:cNvPr id="4" name="Rectangle 3">
            <a:extLst>
              <a:ext uri="{FF2B5EF4-FFF2-40B4-BE49-F238E27FC236}">
                <a16:creationId xmlns:a16="http://schemas.microsoft.com/office/drawing/2014/main" id="{57F88738-5227-4F40-9AEE-CEA1A827176F}"/>
              </a:ext>
            </a:extLst>
          </p:cNvPr>
          <p:cNvSpPr/>
          <p:nvPr/>
        </p:nvSpPr>
        <p:spPr>
          <a:xfrm>
            <a:off x="750828" y="4565900"/>
            <a:ext cx="5867685" cy="1938992"/>
          </a:xfrm>
          <a:prstGeom prst="rect">
            <a:avLst/>
          </a:prstGeom>
        </p:spPr>
        <p:txBody>
          <a:bodyPr wrap="square">
            <a:spAutoFit/>
          </a:bodyPr>
          <a:lstStyle/>
          <a:p>
            <a:r>
              <a:rPr lang="en-US" sz="2400" dirty="0" err="1"/>
              <a:t>Nhóm</a:t>
            </a:r>
            <a:r>
              <a:rPr lang="en-US" sz="2400" dirty="0"/>
              <a:t>:</a:t>
            </a:r>
          </a:p>
          <a:p>
            <a:pPr marL="714375" lvl="1" indent="-257175">
              <a:buFont typeface="Wingdings" pitchFamily="2" charset="2"/>
              <a:buChar char="Ø"/>
            </a:pPr>
            <a:r>
              <a:rPr lang="en-US" sz="2400" dirty="0"/>
              <a:t> </a:t>
            </a:r>
            <a:r>
              <a:rPr lang="en-US" sz="2400" dirty="0" err="1"/>
              <a:t>Nguyễn</a:t>
            </a:r>
            <a:r>
              <a:rPr lang="en-US" sz="2400" dirty="0"/>
              <a:t> </a:t>
            </a:r>
            <a:r>
              <a:rPr lang="en-US" sz="2400" dirty="0" err="1"/>
              <a:t>Văn</a:t>
            </a:r>
            <a:r>
              <a:rPr lang="en-US" sz="2400" dirty="0"/>
              <a:t> </a:t>
            </a:r>
            <a:r>
              <a:rPr lang="en-US" sz="2400" dirty="0" err="1"/>
              <a:t>Tiến</a:t>
            </a:r>
            <a:r>
              <a:rPr lang="en-US" sz="2400" dirty="0"/>
              <a:t> – 20211036M</a:t>
            </a:r>
          </a:p>
          <a:p>
            <a:pPr marL="714375" lvl="1" indent="-257175">
              <a:buFont typeface="Wingdings" pitchFamily="2" charset="2"/>
              <a:buChar char="Ø"/>
            </a:pPr>
            <a:r>
              <a:rPr lang="en-US" sz="2400" dirty="0" err="1"/>
              <a:t>Nguyễn</a:t>
            </a:r>
            <a:r>
              <a:rPr lang="en-US" sz="2400" dirty="0"/>
              <a:t> </a:t>
            </a:r>
            <a:r>
              <a:rPr lang="en-US" sz="2400" dirty="0" err="1"/>
              <a:t>Ngọc</a:t>
            </a:r>
            <a:r>
              <a:rPr lang="en-US" sz="2400" dirty="0"/>
              <a:t> </a:t>
            </a:r>
            <a:r>
              <a:rPr lang="en-US" sz="2400" dirty="0" err="1"/>
              <a:t>Khiêm</a:t>
            </a:r>
            <a:r>
              <a:rPr lang="en-US" sz="2400" dirty="0"/>
              <a:t> – 20211031M</a:t>
            </a:r>
          </a:p>
          <a:p>
            <a:pPr marL="714375" lvl="1" indent="-257175">
              <a:buFont typeface="Wingdings" pitchFamily="2" charset="2"/>
              <a:buChar char="Ø"/>
            </a:pPr>
            <a:r>
              <a:rPr lang="en-US" sz="2400" dirty="0" err="1"/>
              <a:t>Đỗ</a:t>
            </a:r>
            <a:r>
              <a:rPr lang="en-US" sz="2400" dirty="0"/>
              <a:t> Minh </a:t>
            </a:r>
            <a:r>
              <a:rPr lang="en-US" sz="2400" dirty="0" err="1"/>
              <a:t>Khang</a:t>
            </a:r>
            <a:r>
              <a:rPr lang="en-US" sz="2400" dirty="0"/>
              <a:t> – 20211030M</a:t>
            </a:r>
          </a:p>
          <a:p>
            <a:pPr marL="714375" lvl="1" indent="-257175">
              <a:buFont typeface="Wingdings" pitchFamily="2" charset="2"/>
              <a:buChar char="Ø"/>
            </a:pPr>
            <a:r>
              <a:rPr lang="en-US" sz="2400" dirty="0" err="1"/>
              <a:t>Trần</a:t>
            </a:r>
            <a:r>
              <a:rPr lang="en-US" sz="2400" dirty="0"/>
              <a:t> </a:t>
            </a:r>
            <a:r>
              <a:rPr lang="en-US" sz="2400" dirty="0" err="1"/>
              <a:t>Đoan</a:t>
            </a:r>
            <a:r>
              <a:rPr lang="en-US" sz="2400" dirty="0"/>
              <a:t> Trang – 20211038M</a:t>
            </a:r>
          </a:p>
        </p:txBody>
      </p:sp>
    </p:spTree>
    <p:extLst>
      <p:ext uri="{BB962C8B-B14F-4D97-AF65-F5344CB8AC3E}">
        <p14:creationId xmlns:p14="http://schemas.microsoft.com/office/powerpoint/2010/main" val="344601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2. Tiền xử lý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231474"/>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c. Xử lý category</a:t>
            </a:r>
          </a:p>
        </p:txBody>
      </p:sp>
      <p:sp>
        <p:nvSpPr>
          <p:cNvPr id="12" name="TextBox 11">
            <a:extLst>
              <a:ext uri="{FF2B5EF4-FFF2-40B4-BE49-F238E27FC236}">
                <a16:creationId xmlns:a16="http://schemas.microsoft.com/office/drawing/2014/main" id="{4AFBE228-D711-4C4A-A119-35B1F4FAFD93}"/>
              </a:ext>
            </a:extLst>
          </p:cNvPr>
          <p:cNvSpPr txBox="1"/>
          <p:nvPr/>
        </p:nvSpPr>
        <p:spPr>
          <a:xfrm>
            <a:off x="787241" y="1951672"/>
            <a:ext cx="7543800" cy="461665"/>
          </a:xfrm>
          <a:prstGeom prst="rect">
            <a:avLst/>
          </a:prstGeom>
          <a:noFill/>
        </p:spPr>
        <p:txBody>
          <a:bodyPr wrap="square" rtlCol="0">
            <a:spAutoFit/>
          </a:bodyPr>
          <a:lstStyle/>
          <a:p>
            <a:pPr marL="342900" indent="-342900">
              <a:buFont typeface="Wingdings" pitchFamily="2" charset="2"/>
              <a:buChar char="ü"/>
            </a:pP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Chuyển</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từ</a:t>
            </a:r>
            <a:r>
              <a:rPr lang="en-US" sz="2400" dirty="0">
                <a:latin typeface="Calibri Light" panose="020F0302020204030204" pitchFamily="34" charset="0"/>
                <a:cs typeface="Calibri Light" panose="020F0302020204030204" pitchFamily="34" charset="0"/>
              </a:rPr>
              <a:t> 142 categories </a:t>
            </a:r>
            <a:r>
              <a:rPr lang="en-US" sz="2400" dirty="0" err="1">
                <a:latin typeface="Calibri Light" panose="020F0302020204030204" pitchFamily="34" charset="0"/>
                <a:cs typeface="Calibri Light" panose="020F0302020204030204" pitchFamily="34" charset="0"/>
              </a:rPr>
              <a:t>về</a:t>
            </a:r>
            <a:r>
              <a:rPr lang="en-US" sz="2400" dirty="0">
                <a:latin typeface="Calibri Light" panose="020F0302020204030204" pitchFamily="34" charset="0"/>
                <a:cs typeface="Calibri Light" panose="020F0302020204030204" pitchFamily="34" charset="0"/>
              </a:rPr>
              <a:t> 9 categories</a:t>
            </a:r>
            <a:endParaRPr lang="en-US" sz="2400" dirty="0">
              <a:solidFill>
                <a:srgbClr val="00B0F0"/>
              </a:solidFill>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B19AC04F-852A-4C51-B7C7-87DCBB23E0AF}"/>
              </a:ext>
            </a:extLst>
          </p:cNvPr>
          <p:cNvPicPr>
            <a:picLocks noChangeAspect="1"/>
          </p:cNvPicPr>
          <p:nvPr/>
        </p:nvPicPr>
        <p:blipFill>
          <a:blip r:embed="rId2"/>
          <a:stretch>
            <a:fillRect/>
          </a:stretch>
        </p:blipFill>
        <p:spPr>
          <a:xfrm>
            <a:off x="642937" y="2381250"/>
            <a:ext cx="7858125" cy="2095500"/>
          </a:xfrm>
          <a:prstGeom prst="rect">
            <a:avLst/>
          </a:prstGeom>
        </p:spPr>
      </p:pic>
      <p:pic>
        <p:nvPicPr>
          <p:cNvPr id="9" name="Picture 8">
            <a:extLst>
              <a:ext uri="{FF2B5EF4-FFF2-40B4-BE49-F238E27FC236}">
                <a16:creationId xmlns:a16="http://schemas.microsoft.com/office/drawing/2014/main" id="{93F40344-70CB-410A-B8BE-996D9E590A84}"/>
              </a:ext>
            </a:extLst>
          </p:cNvPr>
          <p:cNvPicPr>
            <a:picLocks noChangeAspect="1"/>
          </p:cNvPicPr>
          <p:nvPr/>
        </p:nvPicPr>
        <p:blipFill>
          <a:blip r:embed="rId3"/>
          <a:stretch>
            <a:fillRect/>
          </a:stretch>
        </p:blipFill>
        <p:spPr>
          <a:xfrm>
            <a:off x="-86299" y="4476750"/>
            <a:ext cx="9048750" cy="2066925"/>
          </a:xfrm>
          <a:prstGeom prst="rect">
            <a:avLst/>
          </a:prstGeom>
        </p:spPr>
      </p:pic>
    </p:spTree>
    <p:extLst>
      <p:ext uri="{BB962C8B-B14F-4D97-AF65-F5344CB8AC3E}">
        <p14:creationId xmlns:p14="http://schemas.microsoft.com/office/powerpoint/2010/main" val="381664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2. Tiền xử lý dữ liệu</a:t>
            </a:r>
          </a:p>
        </p:txBody>
      </p:sp>
      <p:graphicFrame>
        <p:nvGraphicFramePr>
          <p:cNvPr id="3" name="Table 2">
            <a:extLst>
              <a:ext uri="{FF2B5EF4-FFF2-40B4-BE49-F238E27FC236}">
                <a16:creationId xmlns:a16="http://schemas.microsoft.com/office/drawing/2014/main" id="{85241B22-1FFE-EF4F-821A-146B16F7B7C8}"/>
              </a:ext>
            </a:extLst>
          </p:cNvPr>
          <p:cNvGraphicFramePr>
            <a:graphicFrameLocks noGrp="1"/>
          </p:cNvGraphicFramePr>
          <p:nvPr>
            <p:extLst>
              <p:ext uri="{D42A27DB-BD31-4B8C-83A1-F6EECF244321}">
                <p14:modId xmlns:p14="http://schemas.microsoft.com/office/powerpoint/2010/main" val="400572165"/>
              </p:ext>
            </p:extLst>
          </p:nvPr>
        </p:nvGraphicFramePr>
        <p:xfrm>
          <a:off x="570427" y="1231474"/>
          <a:ext cx="8003146" cy="5300685"/>
        </p:xfrm>
        <a:graphic>
          <a:graphicData uri="http://schemas.openxmlformats.org/drawingml/2006/table">
            <a:tbl>
              <a:tblPr firstRow="1" firstCol="1" bandRow="1">
                <a:tableStyleId>{00A15C55-8517-42AA-B614-E9B94910E393}</a:tableStyleId>
              </a:tblPr>
              <a:tblGrid>
                <a:gridCol w="2077597">
                  <a:extLst>
                    <a:ext uri="{9D8B030D-6E8A-4147-A177-3AD203B41FA5}">
                      <a16:colId xmlns:a16="http://schemas.microsoft.com/office/drawing/2014/main" val="942102651"/>
                    </a:ext>
                  </a:extLst>
                </a:gridCol>
                <a:gridCol w="5925549">
                  <a:extLst>
                    <a:ext uri="{9D8B030D-6E8A-4147-A177-3AD203B41FA5}">
                      <a16:colId xmlns:a16="http://schemas.microsoft.com/office/drawing/2014/main" val="2602244589"/>
                    </a:ext>
                  </a:extLst>
                </a:gridCol>
              </a:tblGrid>
              <a:tr h="231605">
                <a:tc>
                  <a:txBody>
                    <a:bodyPr/>
                    <a:lstStyle/>
                    <a:p>
                      <a:pPr marL="0" marR="0">
                        <a:lnSpc>
                          <a:spcPct val="115000"/>
                        </a:lnSpc>
                        <a:spcBef>
                          <a:spcPts val="0"/>
                        </a:spcBef>
                        <a:spcAft>
                          <a:spcPts val="0"/>
                        </a:spcAft>
                      </a:pPr>
                      <a:r>
                        <a:rPr lang="vi-VN" sz="1400">
                          <a:effectLst/>
                        </a:rPr>
                        <a:t>Name</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a:effectLst/>
                        </a:rPr>
                        <a:t>Sub-Categories</a:t>
                      </a:r>
                      <a:endParaRPr lang="en-US" sz="14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82493675"/>
                  </a:ext>
                </a:extLst>
              </a:tr>
              <a:tr h="484764">
                <a:tc>
                  <a:txBody>
                    <a:bodyPr/>
                    <a:lstStyle/>
                    <a:p>
                      <a:pPr marL="0" marR="0">
                        <a:lnSpc>
                          <a:spcPct val="115000"/>
                        </a:lnSpc>
                        <a:spcBef>
                          <a:spcPts val="0"/>
                        </a:spcBef>
                        <a:spcAft>
                          <a:spcPts val="0"/>
                        </a:spcAft>
                      </a:pPr>
                      <a:r>
                        <a:rPr lang="vi-VN" sz="1400" dirty="0">
                          <a:effectLst/>
                        </a:rPr>
                        <a:t>Tin tức</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Thế giới,Tin tức trong ngày,Pháp luật,Thời sự,Xã hội,Ý kiến,Góc nhìn,Xu hướng tiêu dùng độc lạ,Tấm lòng nhân ái,Bạn đọc,Video An ninh,Tết 2022,Tin tức du lịch,News,Nhân tài Đất Việt,Tuyến đầu chống dịch,Tư vấn,Tổng hợp,Đánh giá sản phẩm,Máy tính để bàn,VnExpress 20 năm,Bảng giá,Tết Rộn Ràng,Giới trẻ,Du học,Tuyển sinh,Thủ thuật - Tiện ích,Đánh giá</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46959390"/>
                  </a:ext>
                </a:extLst>
              </a:tr>
              <a:tr h="484764">
                <a:tc>
                  <a:txBody>
                    <a:bodyPr/>
                    <a:lstStyle/>
                    <a:p>
                      <a:pPr marL="0" marR="0">
                        <a:lnSpc>
                          <a:spcPct val="115000"/>
                        </a:lnSpc>
                        <a:spcBef>
                          <a:spcPts val="0"/>
                        </a:spcBef>
                        <a:spcAft>
                          <a:spcPts val="0"/>
                        </a:spcAft>
                      </a:pPr>
                      <a:r>
                        <a:rPr lang="vi-VN" sz="1400">
                          <a:effectLst/>
                        </a:rPr>
                        <a:t>Sức khoẻ- Đời sống</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Bạn trẻ - Cuộc sống,Sức khỏe đời sống,Ẩm thực,Sức khỏe,Thời trang Hi-tech,Du lịch,Làm đẹp,Thị trường - Tiêu dùng,Đời sống,An sinh,Nhịp sống trẻ,Tình yêu - Giới tính,Tin tức sức khỏe,Dịch viêm phổi virus corona,Chuyên mục test,Tin tức Ẩm thực,Sống khỏe hậu COVID,Điểm du lịch,Du lịch Việt Nam,Tâm sự,Sức khỏe tình dục,Bệnh trẻ em,Sức khỏe dinh dưỡng,Ung thư,Bệnh đàn ông,An toàn thực phẩm,Gan,Bác sĩ của bạn,Sợ Virus ???</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03815996"/>
                  </a:ext>
                </a:extLst>
              </a:tr>
              <a:tr h="231605">
                <a:tc>
                  <a:txBody>
                    <a:bodyPr/>
                    <a:lstStyle/>
                    <a:p>
                      <a:pPr marL="0" marR="0">
                        <a:lnSpc>
                          <a:spcPct val="115000"/>
                        </a:lnSpc>
                        <a:spcBef>
                          <a:spcPts val="0"/>
                        </a:spcBef>
                        <a:spcAft>
                          <a:spcPts val="0"/>
                        </a:spcAft>
                      </a:pPr>
                      <a:r>
                        <a:rPr lang="vi-VN" sz="1400" dirty="0">
                          <a:effectLst/>
                        </a:rPr>
                        <a:t>Giải trí</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Giải trí,Đời sống Showbiz,Phi thường - kỳ quặc,Media,Cười 24H,Văn hóa,Du Lịch,Blog,Hài,Clip hài hước,Movies - Muzik,Thơ vui,Hội quán 24H,Tranh vui,Đố vui,Truyện tiếu lâm</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36462333"/>
                  </a:ext>
                </a:extLst>
              </a:tr>
              <a:tr h="737924">
                <a:tc>
                  <a:txBody>
                    <a:bodyPr/>
                    <a:lstStyle/>
                    <a:p>
                      <a:pPr marL="0" marR="0">
                        <a:lnSpc>
                          <a:spcPct val="115000"/>
                        </a:lnSpc>
                        <a:spcBef>
                          <a:spcPts val="0"/>
                        </a:spcBef>
                        <a:spcAft>
                          <a:spcPts val="0"/>
                        </a:spcAft>
                      </a:pPr>
                      <a:r>
                        <a:rPr lang="vi-VN" sz="1400" dirty="0">
                          <a:effectLst/>
                        </a:rPr>
                        <a:t>Kinh doanh</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Kinh doanh,Bất động sản,Sản xuất - Tiêu dùng,Lao động - Việc làm,Tài chính,Doanh nghiệp,Chứng khoán,Giá vàng hôm nay,Doanh nhân,Giá cả hàng hóa,Ngân hàng,Khởi nghiệp,Tiền tiền tiền,Tỷ giá ngoại tệ,Tin giá vàng,Thị trường 24h,Kinh tế cho tương lai,Tin Tài chính - Nhà đất - BĐS,Thời cuộc,Tìm việc làm Tuyển dụng</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0960540"/>
                  </a:ext>
                </a:extLst>
              </a:tr>
            </a:tbl>
          </a:graphicData>
        </a:graphic>
      </p:graphicFrame>
    </p:spTree>
    <p:extLst>
      <p:ext uri="{BB962C8B-B14F-4D97-AF65-F5344CB8AC3E}">
        <p14:creationId xmlns:p14="http://schemas.microsoft.com/office/powerpoint/2010/main" val="6332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2. Tiền xử lý dữ liệu</a:t>
            </a:r>
          </a:p>
        </p:txBody>
      </p:sp>
      <p:graphicFrame>
        <p:nvGraphicFramePr>
          <p:cNvPr id="3" name="Table 2">
            <a:extLst>
              <a:ext uri="{FF2B5EF4-FFF2-40B4-BE49-F238E27FC236}">
                <a16:creationId xmlns:a16="http://schemas.microsoft.com/office/drawing/2014/main" id="{85241B22-1FFE-EF4F-821A-146B16F7B7C8}"/>
              </a:ext>
            </a:extLst>
          </p:cNvPr>
          <p:cNvGraphicFramePr>
            <a:graphicFrameLocks noGrp="1"/>
          </p:cNvGraphicFramePr>
          <p:nvPr>
            <p:extLst>
              <p:ext uri="{D42A27DB-BD31-4B8C-83A1-F6EECF244321}">
                <p14:modId xmlns:p14="http://schemas.microsoft.com/office/powerpoint/2010/main" val="2250298653"/>
              </p:ext>
            </p:extLst>
          </p:nvPr>
        </p:nvGraphicFramePr>
        <p:xfrm>
          <a:off x="648804" y="969199"/>
          <a:ext cx="8003146" cy="3338941"/>
        </p:xfrm>
        <a:graphic>
          <a:graphicData uri="http://schemas.openxmlformats.org/drawingml/2006/table">
            <a:tbl>
              <a:tblPr firstRow="1" firstCol="1" bandRow="1">
                <a:tableStyleId>{00A15C55-8517-42AA-B614-E9B94910E393}</a:tableStyleId>
              </a:tblPr>
              <a:tblGrid>
                <a:gridCol w="2077597">
                  <a:extLst>
                    <a:ext uri="{9D8B030D-6E8A-4147-A177-3AD203B41FA5}">
                      <a16:colId xmlns:a16="http://schemas.microsoft.com/office/drawing/2014/main" val="942102651"/>
                    </a:ext>
                  </a:extLst>
                </a:gridCol>
                <a:gridCol w="5925549">
                  <a:extLst>
                    <a:ext uri="{9D8B030D-6E8A-4147-A177-3AD203B41FA5}">
                      <a16:colId xmlns:a16="http://schemas.microsoft.com/office/drawing/2014/main" val="2602244589"/>
                    </a:ext>
                  </a:extLst>
                </a:gridCol>
              </a:tblGrid>
              <a:tr h="231605">
                <a:tc>
                  <a:txBody>
                    <a:bodyPr/>
                    <a:lstStyle/>
                    <a:p>
                      <a:pPr marL="0" marR="0">
                        <a:lnSpc>
                          <a:spcPct val="115000"/>
                        </a:lnSpc>
                        <a:spcBef>
                          <a:spcPts val="0"/>
                        </a:spcBef>
                        <a:spcAft>
                          <a:spcPts val="0"/>
                        </a:spcAft>
                      </a:pPr>
                      <a:r>
                        <a:rPr lang="vi-VN" sz="1400">
                          <a:effectLst/>
                        </a:rPr>
                        <a:t>Name</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a:effectLst/>
                        </a:rPr>
                        <a:t>Sub-Categories</a:t>
                      </a:r>
                      <a:endParaRPr lang="en-US" sz="14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82493675"/>
                  </a:ext>
                </a:extLst>
              </a:tr>
              <a:tr h="231605">
                <a:tc>
                  <a:txBody>
                    <a:bodyPr/>
                    <a:lstStyle/>
                    <a:p>
                      <a:pPr marL="0" marR="0">
                        <a:lnSpc>
                          <a:spcPct val="115000"/>
                        </a:lnSpc>
                        <a:spcBef>
                          <a:spcPts val="0"/>
                        </a:spcBef>
                        <a:spcAft>
                          <a:spcPts val="0"/>
                        </a:spcAft>
                      </a:pPr>
                      <a:r>
                        <a:rPr lang="vi-VN" sz="1400">
                          <a:effectLst/>
                        </a:rPr>
                        <a:t>Thể thao</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Bóng đá,Thể thao,EURO 2020,Asiad 2018,SEA Games 2019,Olympic 2016,World Cup 2022,Tin tức thể thao,Top ghi bàn,Bóng đá Đức - Bundesliga,Lịch bóng đá TV,SEA Games 31,Kết quả bóng đá,World Cup 2018,Lịch thi đấu tennis,Olympic Tokyo 2021,AFF Cup 2021,Tennis,Bóng rổ NBA - VBA,Xếp hạng FIFA,Lịch thi đấu thể thao,Bóng đá Ngoại hạng Anh,Olympic 2012,Ấn tượng SEA Games</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107155039"/>
                  </a:ext>
                </a:extLst>
              </a:tr>
              <a:tr h="231605">
                <a:tc>
                  <a:txBody>
                    <a:bodyPr/>
                    <a:lstStyle/>
                    <a:p>
                      <a:pPr marL="0" marR="0">
                        <a:lnSpc>
                          <a:spcPct val="115000"/>
                        </a:lnSpc>
                        <a:spcBef>
                          <a:spcPts val="0"/>
                        </a:spcBef>
                        <a:spcAft>
                          <a:spcPts val="0"/>
                        </a:spcAft>
                      </a:pPr>
                      <a:r>
                        <a:rPr lang="vi-VN" sz="1400">
                          <a:effectLst/>
                        </a:rPr>
                        <a:t>Giáo dục</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Giáo dục - du học,Khoa học,Giáo dục,Giáo dục - Hướng nghiệp,Tin tức Giáo dục</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84816763"/>
                  </a:ext>
                </a:extLst>
              </a:tr>
              <a:tr h="484764">
                <a:tc>
                  <a:txBody>
                    <a:bodyPr/>
                    <a:lstStyle/>
                    <a:p>
                      <a:pPr marL="0" marR="0">
                        <a:lnSpc>
                          <a:spcPct val="115000"/>
                        </a:lnSpc>
                        <a:spcBef>
                          <a:spcPts val="0"/>
                        </a:spcBef>
                        <a:spcAft>
                          <a:spcPts val="0"/>
                        </a:spcAft>
                      </a:pPr>
                      <a:r>
                        <a:rPr lang="vi-VN" sz="1400">
                          <a:effectLst/>
                        </a:rPr>
                        <a:t>Công nghệ</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Công nghệ thông tin,Số hóa,Sức mạnh số,Khoa học - Công nghệ,Khám phá công nghệ,Thế giới công nghệ,Tin tức công nghệ,Điện tử gia dụng</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7674263"/>
                  </a:ext>
                </a:extLst>
              </a:tr>
              <a:tr h="231605">
                <a:tc>
                  <a:txBody>
                    <a:bodyPr/>
                    <a:lstStyle/>
                    <a:p>
                      <a:pPr marL="0" marR="0">
                        <a:lnSpc>
                          <a:spcPct val="115000"/>
                        </a:lnSpc>
                        <a:spcBef>
                          <a:spcPts val="0"/>
                        </a:spcBef>
                        <a:spcAft>
                          <a:spcPts val="0"/>
                        </a:spcAft>
                      </a:pPr>
                      <a:r>
                        <a:rPr lang="vi-VN" sz="1400">
                          <a:effectLst/>
                        </a:rPr>
                        <a:t>Thời trang</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Thời trang,Style,Stars</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03426996"/>
                  </a:ext>
                </a:extLst>
              </a:tr>
              <a:tr h="231605">
                <a:tc>
                  <a:txBody>
                    <a:bodyPr/>
                    <a:lstStyle/>
                    <a:p>
                      <a:pPr marL="0" marR="0">
                        <a:lnSpc>
                          <a:spcPct val="115000"/>
                        </a:lnSpc>
                        <a:spcBef>
                          <a:spcPts val="0"/>
                        </a:spcBef>
                        <a:spcAft>
                          <a:spcPts val="0"/>
                        </a:spcAft>
                      </a:pPr>
                      <a:r>
                        <a:rPr lang="vi-VN" sz="1400">
                          <a:effectLst/>
                        </a:rPr>
                        <a:t>Xe</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vi-VN" sz="1400" dirty="0">
                          <a:effectLst/>
                        </a:rPr>
                        <a:t>Ô tô,Xe máy - Xe đạp,Ô tô - Xe máy,Xe,Tin tức ô tô,Thế giới xe,Bảng giá xe,Xe xịn,Bảng giá xe ô tô</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35716985"/>
                  </a:ext>
                </a:extLst>
              </a:tr>
            </a:tbl>
          </a:graphicData>
        </a:graphic>
      </p:graphicFrame>
    </p:spTree>
    <p:extLst>
      <p:ext uri="{BB962C8B-B14F-4D97-AF65-F5344CB8AC3E}">
        <p14:creationId xmlns:p14="http://schemas.microsoft.com/office/powerpoint/2010/main" val="93424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5F1F99-B581-DA49-B1D0-27B2758B8F1F}"/>
              </a:ext>
            </a:extLst>
          </p:cNvPr>
          <p:cNvSpPr txBox="1">
            <a:spLocks/>
          </p:cNvSpPr>
          <p:nvPr/>
        </p:nvSpPr>
        <p:spPr>
          <a:xfrm>
            <a:off x="572263" y="2903801"/>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a:latin typeface="Calibri" panose="020F0502020204030204" pitchFamily="34" charset="0"/>
                <a:cs typeface="Calibri" panose="020F0502020204030204" pitchFamily="34" charset="0"/>
              </a:rPr>
              <a:t>3. Phân tích dữ liệu</a:t>
            </a:r>
          </a:p>
        </p:txBody>
      </p:sp>
    </p:spTree>
    <p:extLst>
      <p:ext uri="{BB962C8B-B14F-4D97-AF65-F5344CB8AC3E}">
        <p14:creationId xmlns:p14="http://schemas.microsoft.com/office/powerpoint/2010/main" val="18004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231474"/>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a. Thống kê bài báo theo nguồn</a:t>
            </a:r>
          </a:p>
        </p:txBody>
      </p:sp>
      <p:sp>
        <p:nvSpPr>
          <p:cNvPr id="12" name="TextBox 11">
            <a:extLst>
              <a:ext uri="{FF2B5EF4-FFF2-40B4-BE49-F238E27FC236}">
                <a16:creationId xmlns:a16="http://schemas.microsoft.com/office/drawing/2014/main" id="{4AFBE228-D711-4C4A-A119-35B1F4FAFD93}"/>
              </a:ext>
            </a:extLst>
          </p:cNvPr>
          <p:cNvSpPr txBox="1"/>
          <p:nvPr/>
        </p:nvSpPr>
        <p:spPr>
          <a:xfrm>
            <a:off x="800100" y="5164861"/>
            <a:ext cx="8091652" cy="461665"/>
          </a:xfrm>
          <a:prstGeom prst="rect">
            <a:avLst/>
          </a:prstGeom>
          <a:noFill/>
        </p:spPr>
        <p:txBody>
          <a:bodyPr wrap="square" rtlCol="0">
            <a:spAutoFit/>
          </a:bodyPr>
          <a:lstStyle/>
          <a:p>
            <a:pPr marL="342900" indent="-342900">
              <a:buFont typeface="Wingdings" pitchFamily="2" charset="2"/>
              <a:buChar char="Ø"/>
            </a:pP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Số</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lượng</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bài</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viết</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có</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sự</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khác</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nhau</a:t>
            </a:r>
            <a:endParaRPr lang="en-US" sz="24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D8880734-9EDB-42EF-8EF4-B86D58F81C34}"/>
              </a:ext>
            </a:extLst>
          </p:cNvPr>
          <p:cNvPicPr>
            <a:picLocks noChangeAspect="1"/>
          </p:cNvPicPr>
          <p:nvPr/>
        </p:nvPicPr>
        <p:blipFill>
          <a:blip r:embed="rId2"/>
          <a:stretch>
            <a:fillRect/>
          </a:stretch>
        </p:blipFill>
        <p:spPr>
          <a:xfrm>
            <a:off x="0" y="2753906"/>
            <a:ext cx="9144000" cy="1350188"/>
          </a:xfrm>
          <a:prstGeom prst="rect">
            <a:avLst/>
          </a:prstGeom>
        </p:spPr>
      </p:pic>
    </p:spTree>
    <p:extLst>
      <p:ext uri="{BB962C8B-B14F-4D97-AF65-F5344CB8AC3E}">
        <p14:creationId xmlns:p14="http://schemas.microsoft.com/office/powerpoint/2010/main" val="389542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100512"/>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b. Thống kê bài báo theo ngày / tháng</a:t>
            </a:r>
          </a:p>
        </p:txBody>
      </p:sp>
      <p:sp>
        <p:nvSpPr>
          <p:cNvPr id="9" name="TextBox 8">
            <a:extLst>
              <a:ext uri="{FF2B5EF4-FFF2-40B4-BE49-F238E27FC236}">
                <a16:creationId xmlns:a16="http://schemas.microsoft.com/office/drawing/2014/main" id="{F36CE83E-A16E-3C4C-869F-5AFE0193EEE8}"/>
              </a:ext>
            </a:extLst>
          </p:cNvPr>
          <p:cNvSpPr txBox="1"/>
          <p:nvPr/>
        </p:nvSpPr>
        <p:spPr>
          <a:xfrm>
            <a:off x="839847" y="1652745"/>
            <a:ext cx="8091652" cy="461665"/>
          </a:xfrm>
          <a:prstGeom prst="rect">
            <a:avLst/>
          </a:prstGeom>
          <a:noFill/>
        </p:spPr>
        <p:txBody>
          <a:bodyPr wrap="square" rtlCol="0">
            <a:spAutoFit/>
          </a:bodyPr>
          <a:lstStyle/>
          <a:p>
            <a:pPr marL="342900" indent="-342900">
              <a:buFont typeface="Wingdings" pitchFamily="2" charset="2"/>
              <a:buChar char="v"/>
            </a:pPr>
            <a:r>
              <a:rPr lang="en-US" sz="2400">
                <a:latin typeface="Calibri Light" panose="020F0302020204030204" pitchFamily="34" charset="0"/>
                <a:cs typeface="Calibri Light" panose="020F0302020204030204" pitchFamily="34" charset="0"/>
              </a:rPr>
              <a:t> Theo ngày</a:t>
            </a:r>
          </a:p>
        </p:txBody>
      </p:sp>
      <p:sp>
        <p:nvSpPr>
          <p:cNvPr id="11" name="TextBox 10">
            <a:extLst>
              <a:ext uri="{FF2B5EF4-FFF2-40B4-BE49-F238E27FC236}">
                <a16:creationId xmlns:a16="http://schemas.microsoft.com/office/drawing/2014/main" id="{A24CF9E1-E92B-C141-B8F5-F7AFC703AC67}"/>
              </a:ext>
            </a:extLst>
          </p:cNvPr>
          <p:cNvSpPr txBox="1"/>
          <p:nvPr/>
        </p:nvSpPr>
        <p:spPr>
          <a:xfrm>
            <a:off x="672662" y="4226111"/>
            <a:ext cx="8091652" cy="461665"/>
          </a:xfrm>
          <a:prstGeom prst="rect">
            <a:avLst/>
          </a:prstGeom>
          <a:noFill/>
        </p:spPr>
        <p:txBody>
          <a:bodyPr wrap="square" rtlCol="0">
            <a:spAutoFit/>
          </a:bodyPr>
          <a:lstStyle/>
          <a:p>
            <a:pPr marL="342900" indent="-342900">
              <a:buFont typeface="Wingdings" pitchFamily="2" charset="2"/>
              <a:buChar char="v"/>
            </a:pPr>
            <a:r>
              <a:rPr lang="en-US" sz="2400">
                <a:latin typeface="Calibri Light" panose="020F0302020204030204" pitchFamily="34" charset="0"/>
                <a:cs typeface="Calibri Light" panose="020F0302020204030204" pitchFamily="34" charset="0"/>
              </a:rPr>
              <a:t> Theo tháng</a:t>
            </a:r>
          </a:p>
        </p:txBody>
      </p:sp>
      <p:pic>
        <p:nvPicPr>
          <p:cNvPr id="4" name="Picture 3">
            <a:extLst>
              <a:ext uri="{FF2B5EF4-FFF2-40B4-BE49-F238E27FC236}">
                <a16:creationId xmlns:a16="http://schemas.microsoft.com/office/drawing/2014/main" id="{A0B84E72-3E73-4592-9FDA-C47959483E67}"/>
              </a:ext>
            </a:extLst>
          </p:cNvPr>
          <p:cNvPicPr>
            <a:picLocks noChangeAspect="1"/>
          </p:cNvPicPr>
          <p:nvPr/>
        </p:nvPicPr>
        <p:blipFill>
          <a:blip r:embed="rId2"/>
          <a:stretch>
            <a:fillRect/>
          </a:stretch>
        </p:blipFill>
        <p:spPr>
          <a:xfrm>
            <a:off x="301466" y="2114410"/>
            <a:ext cx="8515264" cy="2029339"/>
          </a:xfrm>
          <a:prstGeom prst="rect">
            <a:avLst/>
          </a:prstGeom>
        </p:spPr>
      </p:pic>
      <p:pic>
        <p:nvPicPr>
          <p:cNvPr id="6" name="Picture 5">
            <a:extLst>
              <a:ext uri="{FF2B5EF4-FFF2-40B4-BE49-F238E27FC236}">
                <a16:creationId xmlns:a16="http://schemas.microsoft.com/office/drawing/2014/main" id="{5443F05F-4ED1-496D-9FC7-618721D12B55}"/>
              </a:ext>
            </a:extLst>
          </p:cNvPr>
          <p:cNvPicPr>
            <a:picLocks noChangeAspect="1"/>
          </p:cNvPicPr>
          <p:nvPr/>
        </p:nvPicPr>
        <p:blipFill>
          <a:blip r:embed="rId3"/>
          <a:stretch>
            <a:fillRect/>
          </a:stretch>
        </p:blipFill>
        <p:spPr>
          <a:xfrm>
            <a:off x="189843" y="4687776"/>
            <a:ext cx="8764314" cy="2179178"/>
          </a:xfrm>
          <a:prstGeom prst="rect">
            <a:avLst/>
          </a:prstGeom>
        </p:spPr>
      </p:pic>
    </p:spTree>
    <p:extLst>
      <p:ext uri="{BB962C8B-B14F-4D97-AF65-F5344CB8AC3E}">
        <p14:creationId xmlns:p14="http://schemas.microsoft.com/office/powerpoint/2010/main" val="133556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b. Thống kê bài báo tháng theo source</a:t>
            </a:r>
          </a:p>
        </p:txBody>
      </p:sp>
      <p:sp>
        <p:nvSpPr>
          <p:cNvPr id="9" name="TextBox 8">
            <a:extLst>
              <a:ext uri="{FF2B5EF4-FFF2-40B4-BE49-F238E27FC236}">
                <a16:creationId xmlns:a16="http://schemas.microsoft.com/office/drawing/2014/main" id="{F36CE83E-A16E-3C4C-869F-5AFE0193EEE8}"/>
              </a:ext>
            </a:extLst>
          </p:cNvPr>
          <p:cNvSpPr txBox="1"/>
          <p:nvPr/>
        </p:nvSpPr>
        <p:spPr>
          <a:xfrm>
            <a:off x="0" y="2190801"/>
            <a:ext cx="8091652" cy="461665"/>
          </a:xfrm>
          <a:prstGeom prst="rect">
            <a:avLst/>
          </a:prstGeom>
          <a:noFill/>
        </p:spPr>
        <p:txBody>
          <a:bodyPr wrap="square" rtlCol="0">
            <a:spAutoFit/>
          </a:bodyPr>
          <a:lstStyle/>
          <a:p>
            <a:pPr marL="342900" indent="-342900">
              <a:buFont typeface="Wingdings" pitchFamily="2" charset="2"/>
              <a:buChar char="v"/>
            </a:pPr>
            <a:r>
              <a:rPr lang="en-US" sz="2400" dirty="0">
                <a:latin typeface="Calibri Light" panose="020F0302020204030204" pitchFamily="34" charset="0"/>
                <a:cs typeface="Calibri Light" panose="020F0302020204030204" pitchFamily="34" charset="0"/>
              </a:rPr>
              <a:t> 24h:</a:t>
            </a:r>
          </a:p>
        </p:txBody>
      </p:sp>
      <p:sp>
        <p:nvSpPr>
          <p:cNvPr id="15" name="TextBox 14">
            <a:extLst>
              <a:ext uri="{FF2B5EF4-FFF2-40B4-BE49-F238E27FC236}">
                <a16:creationId xmlns:a16="http://schemas.microsoft.com/office/drawing/2014/main" id="{801FBB31-FE55-D44A-AB99-BEF6495EB60A}"/>
              </a:ext>
            </a:extLst>
          </p:cNvPr>
          <p:cNvSpPr txBox="1"/>
          <p:nvPr/>
        </p:nvSpPr>
        <p:spPr>
          <a:xfrm>
            <a:off x="0" y="3634403"/>
            <a:ext cx="8091652" cy="461665"/>
          </a:xfrm>
          <a:prstGeom prst="rect">
            <a:avLst/>
          </a:prstGeom>
          <a:noFill/>
        </p:spPr>
        <p:txBody>
          <a:bodyPr wrap="square" rtlCol="0">
            <a:spAutoFit/>
          </a:bodyPr>
          <a:lstStyle/>
          <a:p>
            <a:pPr marL="342900" indent="-342900">
              <a:buFont typeface="Wingdings" pitchFamily="2" charset="2"/>
              <a:buChar char="v"/>
            </a:pPr>
            <a:r>
              <a:rPr lang="en-US" sz="2400" dirty="0">
                <a:latin typeface="Calibri Light" panose="020F0302020204030204" pitchFamily="34" charset="0"/>
                <a:cs typeface="Calibri Light" panose="020F0302020204030204" pitchFamily="34" charset="0"/>
              </a:rPr>
              <a:t> Vietnam Net:</a:t>
            </a:r>
          </a:p>
        </p:txBody>
      </p:sp>
      <p:sp>
        <p:nvSpPr>
          <p:cNvPr id="16" name="TextBox 15">
            <a:extLst>
              <a:ext uri="{FF2B5EF4-FFF2-40B4-BE49-F238E27FC236}">
                <a16:creationId xmlns:a16="http://schemas.microsoft.com/office/drawing/2014/main" id="{2CE5AA88-5574-9443-B516-FEF21711D675}"/>
              </a:ext>
            </a:extLst>
          </p:cNvPr>
          <p:cNvSpPr txBox="1"/>
          <p:nvPr/>
        </p:nvSpPr>
        <p:spPr>
          <a:xfrm>
            <a:off x="0" y="5444906"/>
            <a:ext cx="8091652" cy="461665"/>
          </a:xfrm>
          <a:prstGeom prst="rect">
            <a:avLst/>
          </a:prstGeom>
          <a:noFill/>
        </p:spPr>
        <p:txBody>
          <a:bodyPr wrap="square" rtlCol="0">
            <a:spAutoFit/>
          </a:bodyPr>
          <a:lstStyle/>
          <a:p>
            <a:pPr marL="342900" indent="-342900">
              <a:buFont typeface="Wingdings" pitchFamily="2" charset="2"/>
              <a:buChar char="v"/>
            </a:pP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VNExpress</a:t>
            </a:r>
            <a:r>
              <a:rPr lang="en-US" sz="2400" dirty="0">
                <a:latin typeface="Calibri Light" panose="020F0302020204030204" pitchFamily="34" charset="0"/>
                <a:cs typeface="Calibri Light" panose="020F0302020204030204" pitchFamily="34" charset="0"/>
              </a:rPr>
              <a:t>:</a:t>
            </a:r>
          </a:p>
        </p:txBody>
      </p:sp>
      <p:pic>
        <p:nvPicPr>
          <p:cNvPr id="4" name="Picture 3">
            <a:extLst>
              <a:ext uri="{FF2B5EF4-FFF2-40B4-BE49-F238E27FC236}">
                <a16:creationId xmlns:a16="http://schemas.microsoft.com/office/drawing/2014/main" id="{803CCF82-DB3D-4F30-BBE4-B467DC80FD71}"/>
              </a:ext>
            </a:extLst>
          </p:cNvPr>
          <p:cNvPicPr>
            <a:picLocks noChangeAspect="1"/>
          </p:cNvPicPr>
          <p:nvPr/>
        </p:nvPicPr>
        <p:blipFill>
          <a:blip r:embed="rId2"/>
          <a:stretch>
            <a:fillRect/>
          </a:stretch>
        </p:blipFill>
        <p:spPr>
          <a:xfrm>
            <a:off x="2168434" y="1368216"/>
            <a:ext cx="6085903" cy="1624549"/>
          </a:xfrm>
          <a:prstGeom prst="rect">
            <a:avLst/>
          </a:prstGeom>
        </p:spPr>
      </p:pic>
      <p:pic>
        <p:nvPicPr>
          <p:cNvPr id="6" name="Picture 5">
            <a:extLst>
              <a:ext uri="{FF2B5EF4-FFF2-40B4-BE49-F238E27FC236}">
                <a16:creationId xmlns:a16="http://schemas.microsoft.com/office/drawing/2014/main" id="{EA7168EA-D1A8-48C7-B50B-A27ACA5144FC}"/>
              </a:ext>
            </a:extLst>
          </p:cNvPr>
          <p:cNvPicPr>
            <a:picLocks noChangeAspect="1"/>
          </p:cNvPicPr>
          <p:nvPr/>
        </p:nvPicPr>
        <p:blipFill>
          <a:blip r:embed="rId3"/>
          <a:stretch>
            <a:fillRect/>
          </a:stretch>
        </p:blipFill>
        <p:spPr>
          <a:xfrm>
            <a:off x="2168434" y="3118768"/>
            <a:ext cx="6085903" cy="1624549"/>
          </a:xfrm>
          <a:prstGeom prst="rect">
            <a:avLst/>
          </a:prstGeom>
        </p:spPr>
      </p:pic>
      <p:pic>
        <p:nvPicPr>
          <p:cNvPr id="8" name="Picture 7">
            <a:extLst>
              <a:ext uri="{FF2B5EF4-FFF2-40B4-BE49-F238E27FC236}">
                <a16:creationId xmlns:a16="http://schemas.microsoft.com/office/drawing/2014/main" id="{6BAD32DB-C604-4167-A6BA-C8A9AD378F32}"/>
              </a:ext>
            </a:extLst>
          </p:cNvPr>
          <p:cNvPicPr>
            <a:picLocks noChangeAspect="1"/>
          </p:cNvPicPr>
          <p:nvPr/>
        </p:nvPicPr>
        <p:blipFill>
          <a:blip r:embed="rId4"/>
          <a:stretch>
            <a:fillRect/>
          </a:stretch>
        </p:blipFill>
        <p:spPr>
          <a:xfrm>
            <a:off x="2168434" y="4869320"/>
            <a:ext cx="6085903" cy="1752222"/>
          </a:xfrm>
          <a:prstGeom prst="rect">
            <a:avLst/>
          </a:prstGeom>
        </p:spPr>
      </p:pic>
    </p:spTree>
    <p:extLst>
      <p:ext uri="{BB962C8B-B14F-4D97-AF65-F5344CB8AC3E}">
        <p14:creationId xmlns:p14="http://schemas.microsoft.com/office/powerpoint/2010/main" val="395111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100512"/>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c. Thống kê theo category</a:t>
            </a:r>
          </a:p>
        </p:txBody>
      </p:sp>
      <p:sp>
        <p:nvSpPr>
          <p:cNvPr id="18" name="TextBox 17">
            <a:extLst>
              <a:ext uri="{FF2B5EF4-FFF2-40B4-BE49-F238E27FC236}">
                <a16:creationId xmlns:a16="http://schemas.microsoft.com/office/drawing/2014/main" id="{11D3A1CB-3669-9A43-AEB9-E74943DB191F}"/>
              </a:ext>
            </a:extLst>
          </p:cNvPr>
          <p:cNvSpPr txBox="1"/>
          <p:nvPr/>
        </p:nvSpPr>
        <p:spPr>
          <a:xfrm>
            <a:off x="358009" y="5157323"/>
            <a:ext cx="8260474" cy="1200329"/>
          </a:xfrm>
          <a:prstGeom prst="rect">
            <a:avLst/>
          </a:prstGeom>
          <a:noFill/>
        </p:spPr>
        <p:txBody>
          <a:bodyPr wrap="square" rtlCol="0">
            <a:spAutoFit/>
          </a:bodyPr>
          <a:lstStyle/>
          <a:p>
            <a:pPr marL="742950" lvl="1" indent="-285750">
              <a:buFont typeface="Wingdings" pitchFamily="2" charset="2"/>
              <a:buChar char="Ø"/>
            </a:pPr>
            <a:r>
              <a:rPr lang="vi-VN" sz="2400" dirty="0">
                <a:latin typeface="Calibri" panose="020F0502020204030204" pitchFamily="34" charset="0"/>
                <a:cs typeface="Calibri" panose="020F0502020204030204" pitchFamily="34" charset="0"/>
              </a:rPr>
              <a:t>Số lượng bài viết lớn nhất thuộc thể loại</a:t>
            </a:r>
            <a:r>
              <a:rPr lang="en-US" sz="2400" dirty="0">
                <a:latin typeface="Calibri" panose="020F0502020204030204" pitchFamily="34" charset="0"/>
                <a:cs typeface="Calibri" panose="020F0502020204030204" pitchFamily="34" charset="0"/>
              </a:rPr>
              <a:t> tin </a:t>
            </a:r>
            <a:r>
              <a:rPr lang="en-US" sz="2400" dirty="0" err="1">
                <a:latin typeface="Calibri" panose="020F0502020204030204" pitchFamily="34" charset="0"/>
                <a:cs typeface="Calibri" panose="020F0502020204030204" pitchFamily="34" charset="0"/>
              </a:rPr>
              <a:t>tức</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với </a:t>
            </a:r>
            <a:r>
              <a:rPr lang="en-US" sz="2400" dirty="0">
                <a:latin typeface="Calibri" panose="020F0502020204030204" pitchFamily="34" charset="0"/>
                <a:cs typeface="Calibri" panose="020F0502020204030204" pitchFamily="34" charset="0"/>
              </a:rPr>
              <a:t>27</a:t>
            </a:r>
            <a:r>
              <a:rPr lang="vi-VN"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742950" lvl="1" indent="-285750">
              <a:buFont typeface="Wingdings" pitchFamily="2" charset="2"/>
              <a:buChar char="Ø"/>
            </a:pPr>
            <a:r>
              <a:rPr lang="vi-VN" sz="2400" dirty="0">
                <a:latin typeface="Calibri" panose="020F0502020204030204" pitchFamily="34" charset="0"/>
                <a:cs typeface="Calibri" panose="020F0502020204030204" pitchFamily="34" charset="0"/>
              </a:rPr>
              <a:t>Tiếp theo sau là 2 mảng: </a:t>
            </a:r>
            <a:r>
              <a:rPr lang="en-US" sz="2400" dirty="0" err="1">
                <a:latin typeface="Calibri" panose="020F0502020204030204" pitchFamily="34" charset="0"/>
                <a:cs typeface="Calibri" panose="020F0502020204030204" pitchFamily="34" charset="0"/>
              </a:rPr>
              <a:t>Sức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khỏe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đời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sống</a:t>
            </a:r>
            <a:r>
              <a:rPr lang="vi-VN" sz="2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24</a:t>
            </a:r>
            <a:r>
              <a:rPr lang="vi-VN" sz="2400" dirty="0">
                <a:latin typeface="Calibri" panose="020F0502020204030204" pitchFamily="34" charset="0"/>
                <a:cs typeface="Calibri" panose="020F0502020204030204" pitchFamily="34" charset="0"/>
              </a:rPr>
              <a:t>%) và </a:t>
            </a:r>
            <a:r>
              <a:rPr lang="en-US" sz="2400" dirty="0" err="1">
                <a:latin typeface="Calibri" panose="020F0502020204030204" pitchFamily="34" charset="0"/>
                <a:cs typeface="Calibri" panose="020F0502020204030204" pitchFamily="34" charset="0"/>
              </a:rPr>
              <a:t>giải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trí</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2</a:t>
            </a:r>
            <a:r>
              <a:rPr lang="vi-VN" sz="2400" dirty="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3E5E80F-F564-4B81-BE17-7EF632837FF8}"/>
              </a:ext>
            </a:extLst>
          </p:cNvPr>
          <p:cNvPicPr>
            <a:picLocks noChangeAspect="1"/>
          </p:cNvPicPr>
          <p:nvPr/>
        </p:nvPicPr>
        <p:blipFill>
          <a:blip r:embed="rId2"/>
          <a:stretch>
            <a:fillRect/>
          </a:stretch>
        </p:blipFill>
        <p:spPr>
          <a:xfrm>
            <a:off x="0" y="2053757"/>
            <a:ext cx="9144000" cy="2750486"/>
          </a:xfrm>
          <a:prstGeom prst="rect">
            <a:avLst/>
          </a:prstGeom>
        </p:spPr>
      </p:pic>
    </p:spTree>
    <p:extLst>
      <p:ext uri="{BB962C8B-B14F-4D97-AF65-F5344CB8AC3E}">
        <p14:creationId xmlns:p14="http://schemas.microsoft.com/office/powerpoint/2010/main" val="150682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63800" y="914839"/>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d. Thống kê category theo nguồn</a:t>
            </a:r>
          </a:p>
        </p:txBody>
      </p:sp>
      <p:sp>
        <p:nvSpPr>
          <p:cNvPr id="12" name="TextBox 11">
            <a:extLst>
              <a:ext uri="{FF2B5EF4-FFF2-40B4-BE49-F238E27FC236}">
                <a16:creationId xmlns:a16="http://schemas.microsoft.com/office/drawing/2014/main" id="{3775AA68-BBC0-324D-982D-289305A54808}"/>
              </a:ext>
            </a:extLst>
          </p:cNvPr>
          <p:cNvSpPr txBox="1"/>
          <p:nvPr/>
        </p:nvSpPr>
        <p:spPr>
          <a:xfrm>
            <a:off x="473293" y="1987350"/>
            <a:ext cx="1218543" cy="461665"/>
          </a:xfrm>
          <a:prstGeom prst="rect">
            <a:avLst/>
          </a:prstGeom>
          <a:noFill/>
        </p:spPr>
        <p:txBody>
          <a:bodyPr wrap="square" rtlCol="0">
            <a:spAutoFit/>
          </a:bodyPr>
          <a:lstStyle/>
          <a:p>
            <a:pPr marL="342900" indent="-342900">
              <a:buFont typeface="Wingdings" pitchFamily="2" charset="2"/>
              <a:buChar char="v"/>
            </a:pPr>
            <a:r>
              <a:rPr lang="en-US" sz="2400">
                <a:latin typeface="Calibri Light" panose="020F0302020204030204" pitchFamily="34" charset="0"/>
                <a:cs typeface="Calibri Light" panose="020F0302020204030204" pitchFamily="34" charset="0"/>
              </a:rPr>
              <a:t> 24h:</a:t>
            </a:r>
          </a:p>
        </p:txBody>
      </p:sp>
      <p:sp>
        <p:nvSpPr>
          <p:cNvPr id="19" name="TextBox 18">
            <a:extLst>
              <a:ext uri="{FF2B5EF4-FFF2-40B4-BE49-F238E27FC236}">
                <a16:creationId xmlns:a16="http://schemas.microsoft.com/office/drawing/2014/main" id="{E516DADC-223E-DE44-8E5E-B84DE8CE1045}"/>
              </a:ext>
            </a:extLst>
          </p:cNvPr>
          <p:cNvSpPr txBox="1"/>
          <p:nvPr/>
        </p:nvSpPr>
        <p:spPr>
          <a:xfrm>
            <a:off x="5988625" y="1848850"/>
            <a:ext cx="2236167" cy="1200329"/>
          </a:xfrm>
          <a:prstGeom prst="rect">
            <a:avLst/>
          </a:prstGeom>
          <a:noFill/>
        </p:spPr>
        <p:txBody>
          <a:bodyPr wrap="square" rtlCol="0">
            <a:spAutoFit/>
          </a:bodyPr>
          <a:lstStyle/>
          <a:p>
            <a:pPr marL="342900" indent="-342900">
              <a:buFont typeface="Wingdings" pitchFamily="2" charset="2"/>
              <a:buChar char="Ø"/>
            </a:pPr>
            <a:r>
              <a:rPr lang="en-US" u="sng" dirty="0" err="1">
                <a:latin typeface="Calibri Light" panose="020F0302020204030204" pitchFamily="34" charset="0"/>
                <a:cs typeface="Calibri Light" panose="020F0302020204030204" pitchFamily="34" charset="0"/>
              </a:rPr>
              <a:t>Sức</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khỏe</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đời</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sống</a:t>
            </a:r>
            <a:r>
              <a:rPr lang="en-US" u="sng" dirty="0">
                <a:latin typeface="Calibri Light" panose="020F0302020204030204" pitchFamily="34" charset="0"/>
                <a:cs typeface="Calibri Light" panose="020F0302020204030204" pitchFamily="34" charset="0"/>
              </a:rPr>
              <a:t> : 27%</a:t>
            </a:r>
          </a:p>
          <a:p>
            <a:pPr marL="342900" indent="-342900">
              <a:buFont typeface="Wingdings" pitchFamily="2" charset="2"/>
              <a:buChar char="Ø"/>
            </a:pPr>
            <a:r>
              <a:rPr lang="en-US" u="sng" dirty="0">
                <a:latin typeface="Calibri Light" panose="020F0302020204030204" pitchFamily="34" charset="0"/>
                <a:cs typeface="Calibri Light" panose="020F0302020204030204" pitchFamily="34" charset="0"/>
              </a:rPr>
              <a:t>Tin </a:t>
            </a:r>
            <a:r>
              <a:rPr lang="en-US" u="sng" dirty="0" err="1">
                <a:latin typeface="Calibri Light" panose="020F0302020204030204" pitchFamily="34" charset="0"/>
                <a:cs typeface="Calibri Light" panose="020F0302020204030204" pitchFamily="34" charset="0"/>
              </a:rPr>
              <a:t>tức</a:t>
            </a:r>
            <a:r>
              <a:rPr lang="en-US" u="sng" dirty="0">
                <a:latin typeface="Calibri Light" panose="020F0302020204030204" pitchFamily="34" charset="0"/>
                <a:cs typeface="Calibri Light" panose="020F0302020204030204" pitchFamily="34" charset="0"/>
              </a:rPr>
              <a:t> : 26%</a:t>
            </a:r>
          </a:p>
          <a:p>
            <a:pPr marL="342900" indent="-342900">
              <a:buFont typeface="Wingdings" pitchFamily="2" charset="2"/>
              <a:buChar char="Ø"/>
            </a:pPr>
            <a:r>
              <a:rPr lang="en-US" dirty="0" err="1">
                <a:latin typeface="Calibri Light" panose="020F0302020204030204" pitchFamily="34" charset="0"/>
                <a:cs typeface="Calibri Light" panose="020F0302020204030204" pitchFamily="34" charset="0"/>
              </a:rPr>
              <a:t>Giải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trí</a:t>
            </a:r>
            <a:r>
              <a:rPr lang="en-US" dirty="0">
                <a:latin typeface="Calibri Light" panose="020F0302020204030204" pitchFamily="34" charset="0"/>
                <a:cs typeface="Calibri Light" panose="020F0302020204030204" pitchFamily="34" charset="0"/>
              </a:rPr>
              <a:t> : 17%</a:t>
            </a:r>
          </a:p>
        </p:txBody>
      </p:sp>
      <p:pic>
        <p:nvPicPr>
          <p:cNvPr id="17" name="Picture 16">
            <a:extLst>
              <a:ext uri="{FF2B5EF4-FFF2-40B4-BE49-F238E27FC236}">
                <a16:creationId xmlns:a16="http://schemas.microsoft.com/office/drawing/2014/main" id="{5FB2A26E-B993-4E4F-83AC-1F69A1F7694C}"/>
              </a:ext>
            </a:extLst>
          </p:cNvPr>
          <p:cNvPicPr>
            <a:picLocks noChangeAspect="1"/>
          </p:cNvPicPr>
          <p:nvPr/>
        </p:nvPicPr>
        <p:blipFill>
          <a:blip r:embed="rId2"/>
          <a:stretch>
            <a:fillRect/>
          </a:stretch>
        </p:blipFill>
        <p:spPr>
          <a:xfrm>
            <a:off x="2629866" y="1618017"/>
            <a:ext cx="2611667" cy="2315251"/>
          </a:xfrm>
          <a:prstGeom prst="rect">
            <a:avLst/>
          </a:prstGeom>
        </p:spPr>
      </p:pic>
      <p:pic>
        <p:nvPicPr>
          <p:cNvPr id="4" name="Picture 3">
            <a:extLst>
              <a:ext uri="{FF2B5EF4-FFF2-40B4-BE49-F238E27FC236}">
                <a16:creationId xmlns:a16="http://schemas.microsoft.com/office/drawing/2014/main" id="{EF77F75A-58D3-4642-99A3-CA37A8E1B9F2}"/>
              </a:ext>
            </a:extLst>
          </p:cNvPr>
          <p:cNvPicPr>
            <a:picLocks noChangeAspect="1"/>
          </p:cNvPicPr>
          <p:nvPr/>
        </p:nvPicPr>
        <p:blipFill>
          <a:blip r:embed="rId3"/>
          <a:stretch>
            <a:fillRect/>
          </a:stretch>
        </p:blipFill>
        <p:spPr>
          <a:xfrm>
            <a:off x="995362" y="4203110"/>
            <a:ext cx="7153275" cy="733425"/>
          </a:xfrm>
          <a:prstGeom prst="rect">
            <a:avLst/>
          </a:prstGeom>
        </p:spPr>
      </p:pic>
    </p:spTree>
    <p:extLst>
      <p:ext uri="{BB962C8B-B14F-4D97-AF65-F5344CB8AC3E}">
        <p14:creationId xmlns:p14="http://schemas.microsoft.com/office/powerpoint/2010/main" val="383337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63800" y="914839"/>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d. Thống kê category theo nguồn</a:t>
            </a:r>
          </a:p>
        </p:txBody>
      </p:sp>
      <p:sp>
        <p:nvSpPr>
          <p:cNvPr id="19" name="TextBox 18">
            <a:extLst>
              <a:ext uri="{FF2B5EF4-FFF2-40B4-BE49-F238E27FC236}">
                <a16:creationId xmlns:a16="http://schemas.microsoft.com/office/drawing/2014/main" id="{E516DADC-223E-DE44-8E5E-B84DE8CE1045}"/>
              </a:ext>
            </a:extLst>
          </p:cNvPr>
          <p:cNvSpPr txBox="1"/>
          <p:nvPr/>
        </p:nvSpPr>
        <p:spPr>
          <a:xfrm>
            <a:off x="5988625" y="1848850"/>
            <a:ext cx="2236167" cy="1200329"/>
          </a:xfrm>
          <a:prstGeom prst="rect">
            <a:avLst/>
          </a:prstGeom>
          <a:noFill/>
        </p:spPr>
        <p:txBody>
          <a:bodyPr wrap="square" rtlCol="0">
            <a:spAutoFit/>
          </a:bodyPr>
          <a:lstStyle/>
          <a:p>
            <a:pPr marL="342900" indent="-342900">
              <a:buFont typeface="Wingdings" pitchFamily="2" charset="2"/>
              <a:buChar char="Ø"/>
            </a:pPr>
            <a:r>
              <a:rPr lang="en-US" u="sng" dirty="0">
                <a:latin typeface="Calibri Light" panose="020F0302020204030204" pitchFamily="34" charset="0"/>
                <a:cs typeface="Calibri Light" panose="020F0302020204030204" pitchFamily="34" charset="0"/>
              </a:rPr>
              <a:t>Tin </a:t>
            </a:r>
            <a:r>
              <a:rPr lang="en-US" u="sng" dirty="0" err="1">
                <a:latin typeface="Calibri Light" panose="020F0302020204030204" pitchFamily="34" charset="0"/>
                <a:cs typeface="Calibri Light" panose="020F0302020204030204" pitchFamily="34" charset="0"/>
              </a:rPr>
              <a:t>tức</a:t>
            </a:r>
            <a:r>
              <a:rPr lang="en-US" u="sng" dirty="0">
                <a:latin typeface="Calibri Light" panose="020F0302020204030204" pitchFamily="34" charset="0"/>
                <a:cs typeface="Calibri Light" panose="020F0302020204030204" pitchFamily="34" charset="0"/>
              </a:rPr>
              <a:t> : 32%</a:t>
            </a:r>
          </a:p>
          <a:p>
            <a:pPr marL="342900" indent="-342900">
              <a:buFont typeface="Wingdings" pitchFamily="2" charset="2"/>
              <a:buChar char="Ø"/>
            </a:pPr>
            <a:r>
              <a:rPr lang="en-US" u="sng" dirty="0" err="1">
                <a:latin typeface="Calibri Light" panose="020F0302020204030204" pitchFamily="34" charset="0"/>
                <a:cs typeface="Calibri Light" panose="020F0302020204030204" pitchFamily="34" charset="0"/>
              </a:rPr>
              <a:t>Sức</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khỏe</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đời</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sống</a:t>
            </a:r>
            <a:r>
              <a:rPr lang="en-US" u="sng" dirty="0">
                <a:latin typeface="Calibri Light" panose="020F0302020204030204" pitchFamily="34" charset="0"/>
                <a:cs typeface="Calibri Light" panose="020F0302020204030204" pitchFamily="34" charset="0"/>
              </a:rPr>
              <a:t> : 16%</a:t>
            </a:r>
          </a:p>
          <a:p>
            <a:pPr marL="342900" indent="-342900">
              <a:buFont typeface="Wingdings" pitchFamily="2" charset="2"/>
              <a:buChar char="Ø"/>
            </a:pPr>
            <a:r>
              <a:rPr lang="en-US" dirty="0" err="1">
                <a:latin typeface="Calibri Light" panose="020F0302020204030204" pitchFamily="34" charset="0"/>
                <a:cs typeface="Calibri Light" panose="020F0302020204030204" pitchFamily="34" charset="0"/>
              </a:rPr>
              <a:t>Kinh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doanh</a:t>
            </a:r>
            <a:r>
              <a:rPr lang="en-US" dirty="0">
                <a:latin typeface="Calibri Light" panose="020F0302020204030204" pitchFamily="34" charset="0"/>
                <a:cs typeface="Calibri Light" panose="020F0302020204030204" pitchFamily="34" charset="0"/>
              </a:rPr>
              <a:t> : 15%</a:t>
            </a:r>
          </a:p>
        </p:txBody>
      </p:sp>
      <p:sp>
        <p:nvSpPr>
          <p:cNvPr id="8" name="TextBox 7">
            <a:extLst>
              <a:ext uri="{FF2B5EF4-FFF2-40B4-BE49-F238E27FC236}">
                <a16:creationId xmlns:a16="http://schemas.microsoft.com/office/drawing/2014/main" id="{F52A2A4D-82E0-4035-8C8E-5ABAE64D15A9}"/>
              </a:ext>
            </a:extLst>
          </p:cNvPr>
          <p:cNvSpPr txBox="1"/>
          <p:nvPr/>
        </p:nvSpPr>
        <p:spPr>
          <a:xfrm>
            <a:off x="163800" y="2358919"/>
            <a:ext cx="2354317" cy="461665"/>
          </a:xfrm>
          <a:prstGeom prst="rect">
            <a:avLst/>
          </a:prstGeom>
          <a:noFill/>
        </p:spPr>
        <p:txBody>
          <a:bodyPr wrap="square" rtlCol="0">
            <a:spAutoFit/>
          </a:bodyPr>
          <a:lstStyle/>
          <a:p>
            <a:pPr marL="342900" indent="-342900">
              <a:buFont typeface="Wingdings" pitchFamily="2" charset="2"/>
              <a:buChar char="v"/>
            </a:pPr>
            <a:r>
              <a:rPr lang="en-US" sz="2400" dirty="0">
                <a:latin typeface="Calibri Light" panose="020F0302020204030204" pitchFamily="34" charset="0"/>
                <a:cs typeface="Calibri Light" panose="020F0302020204030204" pitchFamily="34" charset="0"/>
              </a:rPr>
              <a:t> Vietnam Net:</a:t>
            </a:r>
          </a:p>
        </p:txBody>
      </p:sp>
      <p:pic>
        <p:nvPicPr>
          <p:cNvPr id="5" name="Picture 4">
            <a:extLst>
              <a:ext uri="{FF2B5EF4-FFF2-40B4-BE49-F238E27FC236}">
                <a16:creationId xmlns:a16="http://schemas.microsoft.com/office/drawing/2014/main" id="{5D56B7E5-810E-47FC-8BAD-5A5F53FD0461}"/>
              </a:ext>
            </a:extLst>
          </p:cNvPr>
          <p:cNvPicPr>
            <a:picLocks noChangeAspect="1"/>
          </p:cNvPicPr>
          <p:nvPr/>
        </p:nvPicPr>
        <p:blipFill>
          <a:blip r:embed="rId2"/>
          <a:stretch>
            <a:fillRect/>
          </a:stretch>
        </p:blipFill>
        <p:spPr>
          <a:xfrm>
            <a:off x="2799262" y="1438059"/>
            <a:ext cx="2552700" cy="2667000"/>
          </a:xfrm>
          <a:prstGeom prst="rect">
            <a:avLst/>
          </a:prstGeom>
        </p:spPr>
      </p:pic>
      <p:pic>
        <p:nvPicPr>
          <p:cNvPr id="7" name="Picture 6">
            <a:extLst>
              <a:ext uri="{FF2B5EF4-FFF2-40B4-BE49-F238E27FC236}">
                <a16:creationId xmlns:a16="http://schemas.microsoft.com/office/drawing/2014/main" id="{7D90DE2C-6996-4A44-A853-548A606DC846}"/>
              </a:ext>
            </a:extLst>
          </p:cNvPr>
          <p:cNvPicPr>
            <a:picLocks noChangeAspect="1"/>
          </p:cNvPicPr>
          <p:nvPr/>
        </p:nvPicPr>
        <p:blipFill>
          <a:blip r:embed="rId3"/>
          <a:stretch>
            <a:fillRect/>
          </a:stretch>
        </p:blipFill>
        <p:spPr>
          <a:xfrm>
            <a:off x="1340958" y="4365700"/>
            <a:ext cx="6096000" cy="666750"/>
          </a:xfrm>
          <a:prstGeom prst="rect">
            <a:avLst/>
          </a:prstGeom>
        </p:spPr>
      </p:pic>
    </p:spTree>
    <p:extLst>
      <p:ext uri="{BB962C8B-B14F-4D97-AF65-F5344CB8AC3E}">
        <p14:creationId xmlns:p14="http://schemas.microsoft.com/office/powerpoint/2010/main" val="165234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58762" y="113500"/>
            <a:ext cx="7053542" cy="1050398"/>
          </a:xfrm>
        </p:spPr>
        <p:txBody>
          <a:bodyPr/>
          <a:lstStyle/>
          <a:p>
            <a:r>
              <a:rPr lang="en-US">
                <a:latin typeface="Calibri" panose="020F0502020204030204" pitchFamily="34" charset="0"/>
                <a:cs typeface="Calibri" panose="020F0502020204030204" pitchFamily="34" charset="0"/>
              </a:rPr>
              <a:t>Tổng quan</a:t>
            </a:r>
          </a:p>
        </p:txBody>
      </p:sp>
      <p:sp>
        <p:nvSpPr>
          <p:cNvPr id="4" name="TextBox 3">
            <a:extLst>
              <a:ext uri="{FF2B5EF4-FFF2-40B4-BE49-F238E27FC236}">
                <a16:creationId xmlns:a16="http://schemas.microsoft.com/office/drawing/2014/main" id="{1A869A7E-63A5-FD43-9620-65B427430320}"/>
              </a:ext>
            </a:extLst>
          </p:cNvPr>
          <p:cNvSpPr txBox="1"/>
          <p:nvPr/>
        </p:nvSpPr>
        <p:spPr>
          <a:xfrm>
            <a:off x="462456" y="1075977"/>
            <a:ext cx="7543800" cy="954107"/>
          </a:xfrm>
          <a:prstGeom prst="rect">
            <a:avLst/>
          </a:prstGeom>
          <a:noFill/>
        </p:spPr>
        <p:txBody>
          <a:bodyPr wrap="square" rtlCol="0">
            <a:spAutoFit/>
          </a:bodyPr>
          <a:lstStyle/>
          <a:p>
            <a:pPr marL="214313" indent="-214313">
              <a:buFont typeface="Wingdings" pitchFamily="2" charset="2"/>
              <a:buChar char="v"/>
            </a:pPr>
            <a:r>
              <a:rPr lang="en-US" sz="2800" dirty="0" err="1">
                <a:latin typeface="Calibri Light" panose="020F0302020204030204" pitchFamily="34" charset="0"/>
                <a:cs typeface="Calibri Light" panose="020F0302020204030204" pitchFamily="34" charset="0"/>
              </a:rPr>
              <a:t>Tên</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chương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trình</a:t>
            </a:r>
            <a:r>
              <a:rPr lang="en-US" sz="2800" dirty="0">
                <a:latin typeface="Calibri Light" panose="020F0302020204030204" pitchFamily="34" charset="0"/>
                <a:cs typeface="Calibri Light" panose="020F0302020204030204" pitchFamily="34" charset="0"/>
              </a:rPr>
              <a:t>:  </a:t>
            </a:r>
            <a:br>
              <a:rPr lang="en-US" sz="2800" dirty="0">
                <a:latin typeface="Calibri Light" panose="020F0302020204030204" pitchFamily="34" charset="0"/>
                <a:cs typeface="Calibri Light" panose="020F0302020204030204" pitchFamily="34" charset="0"/>
              </a:rPr>
            </a:br>
            <a:r>
              <a:rPr lang="en-US" sz="2800"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Phân</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tích</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dữ</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liệu</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các</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bài</a:t>
            </a:r>
            <a:r>
              <a:rPr lang="en-US" sz="2800" b="1" dirty="0">
                <a:latin typeface="Calibri Light" panose="020F0302020204030204" pitchFamily="34" charset="0"/>
                <a:cs typeface="Calibri Light" panose="020F0302020204030204" pitchFamily="34" charset="0"/>
              </a:rPr>
              <a:t> </a:t>
            </a:r>
            <a:r>
              <a:rPr lang="en-US" sz="2800" b="1" dirty="0" err="1">
                <a:latin typeface="Calibri Light" panose="020F0302020204030204" pitchFamily="34" charset="0"/>
                <a:cs typeface="Calibri Light" panose="020F0302020204030204" pitchFamily="34" charset="0"/>
              </a:rPr>
              <a:t>báo</a:t>
            </a:r>
            <a:r>
              <a:rPr lang="en-US" sz="2800" b="1" dirty="0">
                <a:latin typeface="Calibri Light" panose="020F0302020204030204" pitchFamily="34" charset="0"/>
                <a:cs typeface="Calibri Light" panose="020F0302020204030204" pitchFamily="34" charset="0"/>
              </a:rPr>
              <a:t> online</a:t>
            </a:r>
          </a:p>
        </p:txBody>
      </p:sp>
      <p:sp>
        <p:nvSpPr>
          <p:cNvPr id="6" name="TextBox 5">
            <a:extLst>
              <a:ext uri="{FF2B5EF4-FFF2-40B4-BE49-F238E27FC236}">
                <a16:creationId xmlns:a16="http://schemas.microsoft.com/office/drawing/2014/main" id="{BE373333-E5F9-C246-AAF1-E162875AE681}"/>
              </a:ext>
            </a:extLst>
          </p:cNvPr>
          <p:cNvSpPr txBox="1"/>
          <p:nvPr/>
        </p:nvSpPr>
        <p:spPr>
          <a:xfrm>
            <a:off x="462456" y="2103355"/>
            <a:ext cx="7543800" cy="1446550"/>
          </a:xfrm>
          <a:prstGeom prst="rect">
            <a:avLst/>
          </a:prstGeom>
          <a:noFill/>
        </p:spPr>
        <p:txBody>
          <a:bodyPr wrap="square" rtlCol="0">
            <a:spAutoFit/>
          </a:bodyPr>
          <a:lstStyle/>
          <a:p>
            <a:pPr marL="214313" indent="-214313">
              <a:buFont typeface="Wingdings" pitchFamily="2" charset="2"/>
              <a:buChar char="v"/>
            </a:pPr>
            <a:r>
              <a:rPr lang="en-US" sz="2800" dirty="0" err="1">
                <a:latin typeface="Calibri Light" panose="020F0302020204030204" pitchFamily="34" charset="0"/>
                <a:cs typeface="Calibri Light" panose="020F0302020204030204" pitchFamily="34" charset="0"/>
              </a:rPr>
              <a:t>Mục</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đích</a:t>
            </a:r>
            <a:r>
              <a:rPr lang="en-US" sz="2800" dirty="0">
                <a:latin typeface="Calibri Light" panose="020F0302020204030204" pitchFamily="34" charset="0"/>
                <a:cs typeface="Calibri Light" panose="020F0302020204030204" pitchFamily="34" charset="0"/>
              </a:rPr>
              <a:t>:</a:t>
            </a:r>
          </a:p>
          <a:p>
            <a:pPr marL="1028700" lvl="2" indent="-342900">
              <a:buFont typeface="Wingdings" pitchFamily="2" charset="2"/>
              <a:buChar char="Ø"/>
            </a:pPr>
            <a:r>
              <a:rPr lang="vi-VN" sz="2000" dirty="0">
                <a:latin typeface="Calibri Light" panose="020F0302020204030204" pitchFamily="34" charset="0"/>
                <a:cs typeface="Calibri Light" panose="020F0302020204030204" pitchFamily="34" charset="0"/>
              </a:rPr>
              <a:t>Tìm hiểu các thông tin từ dữ liệu thu thập được từ các trang báo online. </a:t>
            </a:r>
            <a:endParaRPr lang="vi-VN" sz="3200" dirty="0">
              <a:latin typeface="Calibri Light" panose="020F0302020204030204" pitchFamily="34" charset="0"/>
              <a:cs typeface="Calibri Light" panose="020F0302020204030204" pitchFamily="34" charset="0"/>
            </a:endParaRPr>
          </a:p>
          <a:p>
            <a:pPr marL="1028700" lvl="2" indent="-342900">
              <a:buFont typeface="Wingdings" pitchFamily="2" charset="2"/>
              <a:buChar char="Ø"/>
            </a:pPr>
            <a:r>
              <a:rPr lang="vi-VN" sz="2000" dirty="0">
                <a:latin typeface="Calibri Light" panose="020F0302020204030204" pitchFamily="34" charset="0"/>
                <a:cs typeface="Calibri Light" panose="020F0302020204030204" pitchFamily="34" charset="0"/>
              </a:rPr>
              <a:t>Đưa ra được một số nhận định từ dữ liệu.</a:t>
            </a:r>
            <a:endParaRPr lang="vi-VN" sz="32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A125FBD7-5920-C74B-A626-0E2BEA1CD35C}"/>
              </a:ext>
            </a:extLst>
          </p:cNvPr>
          <p:cNvSpPr txBox="1"/>
          <p:nvPr/>
        </p:nvSpPr>
        <p:spPr>
          <a:xfrm>
            <a:off x="567559" y="3623176"/>
            <a:ext cx="7543800" cy="2369880"/>
          </a:xfrm>
          <a:prstGeom prst="rect">
            <a:avLst/>
          </a:prstGeom>
          <a:noFill/>
        </p:spPr>
        <p:txBody>
          <a:bodyPr wrap="square" rtlCol="0">
            <a:spAutoFit/>
          </a:bodyPr>
          <a:lstStyle/>
          <a:p>
            <a:pPr marL="214313" indent="-214313">
              <a:buFont typeface="Wingdings" pitchFamily="2" charset="2"/>
              <a:buChar char="v"/>
            </a:pPr>
            <a:r>
              <a:rPr lang="en-US" sz="2800" dirty="0" err="1">
                <a:latin typeface="Calibri Light" panose="020F0302020204030204" pitchFamily="34" charset="0"/>
                <a:cs typeface="Calibri Light" panose="020F0302020204030204" pitchFamily="34" charset="0"/>
              </a:rPr>
              <a:t>Phân</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công</a:t>
            </a:r>
            <a:r>
              <a:rPr lang="en-US" sz="2800" dirty="0">
                <a:latin typeface="Calibri Light" panose="020F0302020204030204" pitchFamily="34" charset="0"/>
                <a:cs typeface="Calibri Light" panose="020F0302020204030204" pitchFamily="34" charset="0"/>
              </a:rPr>
              <a:t>:</a:t>
            </a:r>
          </a:p>
          <a:p>
            <a:pPr marL="1028700" lvl="2" indent="-342900">
              <a:buFont typeface="Wingdings" pitchFamily="2" charset="2"/>
              <a:buChar char="Ø"/>
            </a:pPr>
            <a:r>
              <a:rPr lang="en-US" sz="2000" dirty="0" err="1">
                <a:latin typeface="Calibri Light" panose="020F0302020204030204" pitchFamily="34" charset="0"/>
                <a:cs typeface="Calibri Light" panose="020F0302020204030204" pitchFamily="34" charset="0"/>
              </a:rPr>
              <a:t>Tiến</a:t>
            </a:r>
            <a:r>
              <a:rPr lang="en-US" sz="2000" dirty="0">
                <a:latin typeface="Calibri Light" panose="020F0302020204030204" pitchFamily="34" charset="0"/>
                <a:cs typeface="Calibri Light" panose="020F0302020204030204" pitchFamily="34" charset="0"/>
              </a:rPr>
              <a:t>, Trang</a:t>
            </a:r>
            <a:r>
              <a:rPr lang="vi-VN" sz="2000" dirty="0">
                <a:latin typeface="Calibri Light" panose="020F0302020204030204" pitchFamily="34" charset="0"/>
                <a:cs typeface="Calibri Light" panose="020F0302020204030204" pitchFamily="34" charset="0"/>
              </a:rPr>
              <a:t>: </a:t>
            </a:r>
          </a:p>
          <a:p>
            <a:pPr marL="1714500" lvl="4" indent="-342900">
              <a:buFont typeface="Courier New" panose="02070309020205020404" pitchFamily="49" charset="0"/>
              <a:buChar char="o"/>
            </a:pPr>
            <a:r>
              <a:rPr lang="vi-VN" sz="2000" dirty="0">
                <a:latin typeface="Calibri Light" panose="020F0302020204030204" pitchFamily="34" charset="0"/>
                <a:cs typeface="Calibri Light" panose="020F0302020204030204" pitchFamily="34" charset="0"/>
              </a:rPr>
              <a:t>Thu thập dữ liệu</a:t>
            </a:r>
          </a:p>
          <a:p>
            <a:pPr marL="1714500" lvl="4" indent="-342900">
              <a:buFont typeface="Courier New" panose="02070309020205020404" pitchFamily="49" charset="0"/>
              <a:buChar char="o"/>
            </a:pPr>
            <a:r>
              <a:rPr lang="vi-VN" sz="2000" dirty="0">
                <a:latin typeface="Calibri Light" panose="020F0302020204030204" pitchFamily="34" charset="0"/>
                <a:cs typeface="Calibri Light" panose="020F0302020204030204" pitchFamily="34" charset="0"/>
              </a:rPr>
              <a:t>Tiền xử lý dữ liệu</a:t>
            </a:r>
          </a:p>
          <a:p>
            <a:pPr marL="1028700" lvl="2" indent="-342900">
              <a:buFont typeface="Wingdings" pitchFamily="2" charset="2"/>
              <a:buChar char="Ø"/>
            </a:pPr>
            <a:r>
              <a:rPr lang="en-US" sz="2000" dirty="0" err="1">
                <a:latin typeface="Calibri Light" panose="020F0302020204030204" pitchFamily="34" charset="0"/>
                <a:cs typeface="Calibri Light" panose="020F0302020204030204" pitchFamily="34" charset="0"/>
              </a:rPr>
              <a:t>Khang</a:t>
            </a:r>
            <a:r>
              <a:rPr lang="en-US"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Khiêm</a:t>
            </a:r>
            <a:r>
              <a:rPr lang="vi-VN" sz="2000" dirty="0">
                <a:latin typeface="Calibri Light" panose="020F0302020204030204" pitchFamily="34" charset="0"/>
                <a:cs typeface="Calibri Light" panose="020F0302020204030204" pitchFamily="34" charset="0"/>
              </a:rPr>
              <a:t>:</a:t>
            </a:r>
          </a:p>
          <a:p>
            <a:pPr marL="1800225" lvl="4" indent="-428625">
              <a:buFont typeface="Courier New" panose="02070309020205020404" pitchFamily="49" charset="0"/>
              <a:buChar char="o"/>
            </a:pPr>
            <a:r>
              <a:rPr lang="vi-VN" sz="2000" dirty="0">
                <a:latin typeface="Calibri Light" panose="020F0302020204030204" pitchFamily="34" charset="0"/>
                <a:cs typeface="Calibri Light" panose="020F0302020204030204" pitchFamily="34" charset="0"/>
              </a:rPr>
              <a:t>Tiền xử lý dữ liệu</a:t>
            </a:r>
          </a:p>
          <a:p>
            <a:pPr marL="1800225" lvl="4" indent="-428625">
              <a:buFont typeface="Courier New" panose="02070309020205020404" pitchFamily="49" charset="0"/>
              <a:buChar char="o"/>
            </a:pPr>
            <a:r>
              <a:rPr lang="vi-VN" sz="2000" dirty="0">
                <a:latin typeface="Calibri Light" panose="020F0302020204030204" pitchFamily="34" charset="0"/>
                <a:cs typeface="Calibri Light" panose="020F0302020204030204" pitchFamily="34" charset="0"/>
              </a:rPr>
              <a:t>Phân tích dữ liệu</a:t>
            </a:r>
          </a:p>
        </p:txBody>
      </p:sp>
    </p:spTree>
    <p:extLst>
      <p:ext uri="{BB962C8B-B14F-4D97-AF65-F5344CB8AC3E}">
        <p14:creationId xmlns:p14="http://schemas.microsoft.com/office/powerpoint/2010/main" val="1960944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63800" y="914839"/>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d. Thống kê category theo nguồn</a:t>
            </a:r>
          </a:p>
        </p:txBody>
      </p:sp>
      <p:sp>
        <p:nvSpPr>
          <p:cNvPr id="19" name="TextBox 18">
            <a:extLst>
              <a:ext uri="{FF2B5EF4-FFF2-40B4-BE49-F238E27FC236}">
                <a16:creationId xmlns:a16="http://schemas.microsoft.com/office/drawing/2014/main" id="{E516DADC-223E-DE44-8E5E-B84DE8CE1045}"/>
              </a:ext>
            </a:extLst>
          </p:cNvPr>
          <p:cNvSpPr txBox="1"/>
          <p:nvPr/>
        </p:nvSpPr>
        <p:spPr>
          <a:xfrm>
            <a:off x="5988625" y="1848850"/>
            <a:ext cx="2236167" cy="1200329"/>
          </a:xfrm>
          <a:prstGeom prst="rect">
            <a:avLst/>
          </a:prstGeom>
          <a:noFill/>
        </p:spPr>
        <p:txBody>
          <a:bodyPr wrap="square" rtlCol="0">
            <a:spAutoFit/>
          </a:bodyPr>
          <a:lstStyle/>
          <a:p>
            <a:pPr marL="342900" indent="-342900">
              <a:buFont typeface="Wingdings" pitchFamily="2" charset="2"/>
              <a:buChar char="Ø"/>
            </a:pPr>
            <a:r>
              <a:rPr lang="en-US" u="sng" dirty="0">
                <a:latin typeface="Calibri Light" panose="020F0302020204030204" pitchFamily="34" charset="0"/>
                <a:cs typeface="Calibri Light" panose="020F0302020204030204" pitchFamily="34" charset="0"/>
              </a:rPr>
              <a:t>Tin </a:t>
            </a:r>
            <a:r>
              <a:rPr lang="en-US" u="sng" dirty="0" err="1">
                <a:latin typeface="Calibri Light" panose="020F0302020204030204" pitchFamily="34" charset="0"/>
                <a:cs typeface="Calibri Light" panose="020F0302020204030204" pitchFamily="34" charset="0"/>
              </a:rPr>
              <a:t>tức</a:t>
            </a:r>
            <a:r>
              <a:rPr lang="en-US" u="sng" dirty="0">
                <a:latin typeface="Calibri Light" panose="020F0302020204030204" pitchFamily="34" charset="0"/>
                <a:cs typeface="Calibri Light" panose="020F0302020204030204" pitchFamily="34" charset="0"/>
              </a:rPr>
              <a:t> : 32%</a:t>
            </a:r>
          </a:p>
          <a:p>
            <a:pPr marL="342900" indent="-342900">
              <a:buFont typeface="Wingdings" pitchFamily="2" charset="2"/>
              <a:buChar char="Ø"/>
            </a:pPr>
            <a:r>
              <a:rPr lang="en-US" u="sng" dirty="0" err="1">
                <a:latin typeface="Calibri Light" panose="020F0302020204030204" pitchFamily="34" charset="0"/>
                <a:cs typeface="Calibri Light" panose="020F0302020204030204" pitchFamily="34" charset="0"/>
              </a:rPr>
              <a:t>Sức</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khỏe</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đời</a:t>
            </a:r>
            <a:r>
              <a:rPr lang="en-US" u="sng" dirty="0">
                <a:latin typeface="Calibri Light" panose="020F0302020204030204" pitchFamily="34" charset="0"/>
                <a:cs typeface="Calibri Light" panose="020F0302020204030204" pitchFamily="34" charset="0"/>
              </a:rPr>
              <a:t> </a:t>
            </a:r>
            <a:r>
              <a:rPr lang="en-US" u="sng" dirty="0" err="1">
                <a:latin typeface="Calibri Light" panose="020F0302020204030204" pitchFamily="34" charset="0"/>
                <a:cs typeface="Calibri Light" panose="020F0302020204030204" pitchFamily="34" charset="0"/>
              </a:rPr>
              <a:t>sống</a:t>
            </a:r>
            <a:r>
              <a:rPr lang="en-US" u="sng" dirty="0">
                <a:latin typeface="Calibri Light" panose="020F0302020204030204" pitchFamily="34" charset="0"/>
                <a:cs typeface="Calibri Light" panose="020F0302020204030204" pitchFamily="34" charset="0"/>
              </a:rPr>
              <a:t> : 16%</a:t>
            </a:r>
          </a:p>
          <a:p>
            <a:pPr marL="342900" indent="-342900">
              <a:buFont typeface="Wingdings" pitchFamily="2" charset="2"/>
              <a:buChar char="Ø"/>
            </a:pPr>
            <a:r>
              <a:rPr lang="en-US" dirty="0" err="1">
                <a:latin typeface="Calibri Light" panose="020F0302020204030204" pitchFamily="34" charset="0"/>
                <a:cs typeface="Calibri Light" panose="020F0302020204030204" pitchFamily="34" charset="0"/>
              </a:rPr>
              <a:t>Kinh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doanh</a:t>
            </a:r>
            <a:r>
              <a:rPr lang="en-US" dirty="0">
                <a:latin typeface="Calibri Light" panose="020F0302020204030204" pitchFamily="34" charset="0"/>
                <a:cs typeface="Calibri Light" panose="020F0302020204030204" pitchFamily="34" charset="0"/>
              </a:rPr>
              <a:t> : 15%</a:t>
            </a:r>
          </a:p>
        </p:txBody>
      </p:sp>
      <p:pic>
        <p:nvPicPr>
          <p:cNvPr id="7" name="Picture 6">
            <a:extLst>
              <a:ext uri="{FF2B5EF4-FFF2-40B4-BE49-F238E27FC236}">
                <a16:creationId xmlns:a16="http://schemas.microsoft.com/office/drawing/2014/main" id="{7D90DE2C-6996-4A44-A853-548A606DC846}"/>
              </a:ext>
            </a:extLst>
          </p:cNvPr>
          <p:cNvPicPr>
            <a:picLocks noChangeAspect="1"/>
          </p:cNvPicPr>
          <p:nvPr/>
        </p:nvPicPr>
        <p:blipFill>
          <a:blip r:embed="rId2"/>
          <a:stretch>
            <a:fillRect/>
          </a:stretch>
        </p:blipFill>
        <p:spPr>
          <a:xfrm>
            <a:off x="1340958" y="4365700"/>
            <a:ext cx="6096000" cy="666750"/>
          </a:xfrm>
          <a:prstGeom prst="rect">
            <a:avLst/>
          </a:prstGeom>
        </p:spPr>
      </p:pic>
      <p:sp>
        <p:nvSpPr>
          <p:cNvPr id="9" name="TextBox 8">
            <a:extLst>
              <a:ext uri="{FF2B5EF4-FFF2-40B4-BE49-F238E27FC236}">
                <a16:creationId xmlns:a16="http://schemas.microsoft.com/office/drawing/2014/main" id="{1D3B0B57-3D51-429B-9384-40EF595DB30F}"/>
              </a:ext>
            </a:extLst>
          </p:cNvPr>
          <p:cNvSpPr txBox="1"/>
          <p:nvPr/>
        </p:nvSpPr>
        <p:spPr>
          <a:xfrm>
            <a:off x="163800" y="2523747"/>
            <a:ext cx="2165131" cy="461665"/>
          </a:xfrm>
          <a:prstGeom prst="rect">
            <a:avLst/>
          </a:prstGeom>
          <a:noFill/>
        </p:spPr>
        <p:txBody>
          <a:bodyPr wrap="square" rtlCol="0">
            <a:spAutoFit/>
          </a:bodyPr>
          <a:lstStyle/>
          <a:p>
            <a:pPr marL="342900" indent="-342900">
              <a:buFont typeface="Wingdings" pitchFamily="2" charset="2"/>
              <a:buChar char="v"/>
            </a:pP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VNExpress</a:t>
            </a:r>
            <a:r>
              <a:rPr lang="en-US" sz="2400" dirty="0">
                <a:latin typeface="Calibri Light" panose="020F0302020204030204" pitchFamily="34" charset="0"/>
                <a:cs typeface="Calibri Light" panose="020F0302020204030204" pitchFamily="34" charset="0"/>
              </a:rPr>
              <a:t>:</a:t>
            </a:r>
          </a:p>
        </p:txBody>
      </p:sp>
      <p:pic>
        <p:nvPicPr>
          <p:cNvPr id="4" name="Picture 3">
            <a:extLst>
              <a:ext uri="{FF2B5EF4-FFF2-40B4-BE49-F238E27FC236}">
                <a16:creationId xmlns:a16="http://schemas.microsoft.com/office/drawing/2014/main" id="{E7583E08-AC4B-4271-8B64-89F637545BBD}"/>
              </a:ext>
            </a:extLst>
          </p:cNvPr>
          <p:cNvPicPr>
            <a:picLocks noChangeAspect="1"/>
          </p:cNvPicPr>
          <p:nvPr/>
        </p:nvPicPr>
        <p:blipFill>
          <a:blip r:embed="rId3"/>
          <a:stretch>
            <a:fillRect/>
          </a:stretch>
        </p:blipFill>
        <p:spPr>
          <a:xfrm>
            <a:off x="2511712" y="1406390"/>
            <a:ext cx="2847975" cy="2752725"/>
          </a:xfrm>
          <a:prstGeom prst="rect">
            <a:avLst/>
          </a:prstGeom>
        </p:spPr>
      </p:pic>
    </p:spTree>
    <p:extLst>
      <p:ext uri="{BB962C8B-B14F-4D97-AF65-F5344CB8AC3E}">
        <p14:creationId xmlns:p14="http://schemas.microsoft.com/office/powerpoint/2010/main" val="141263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954107"/>
          </a:xfrm>
          <a:prstGeom prst="rect">
            <a:avLst/>
          </a:prstGeom>
          <a:noFill/>
        </p:spPr>
        <p:txBody>
          <a:bodyPr wrap="square" rtlCol="0">
            <a:spAutoFit/>
          </a:bodyPr>
          <a:lstStyle/>
          <a:p>
            <a:r>
              <a:rPr lang="en-US" sz="2800" dirty="0">
                <a:latin typeface="Calibri Light" panose="020F0302020204030204" pitchFamily="34" charset="0"/>
                <a:cs typeface="Calibri Light" panose="020F0302020204030204" pitchFamily="34" charset="0"/>
              </a:rPr>
              <a:t>e. </a:t>
            </a:r>
            <a:r>
              <a:rPr lang="en-US" sz="2800" dirty="0" err="1">
                <a:latin typeface="Calibri Light" panose="020F0302020204030204" pitchFamily="34" charset="0"/>
                <a:cs typeface="Calibri Light" panose="020F0302020204030204" pitchFamily="34" charset="0"/>
              </a:rPr>
              <a:t>Thống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kê</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số</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lượng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bài</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báo</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đề</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cập</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đến</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đậu</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mùa</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khỉ</a:t>
            </a:r>
            <a:endParaRPr lang="en-US" sz="2800" dirty="0">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1820C546-BE90-AE41-A7D6-6E248194112B}"/>
              </a:ext>
            </a:extLst>
          </p:cNvPr>
          <p:cNvSpPr txBox="1"/>
          <p:nvPr/>
        </p:nvSpPr>
        <p:spPr>
          <a:xfrm>
            <a:off x="358009" y="5157323"/>
            <a:ext cx="8260474" cy="830997"/>
          </a:xfrm>
          <a:prstGeom prst="rect">
            <a:avLst/>
          </a:prstGeom>
          <a:noFill/>
        </p:spPr>
        <p:txBody>
          <a:bodyPr wrap="square" rtlCol="0">
            <a:spAutoFit/>
          </a:bodyPr>
          <a:lstStyle/>
          <a:p>
            <a:pPr marL="742950" lvl="1" indent="-285750">
              <a:buFont typeface="Wingdings" pitchFamily="2" charset="2"/>
              <a:buChar char="Ø"/>
            </a:pPr>
            <a:r>
              <a:rPr lang="vi-VN" sz="2400" dirty="0">
                <a:latin typeface="Calibri" panose="020F0502020204030204" pitchFamily="34" charset="0"/>
                <a:cs typeface="Calibri" panose="020F0502020204030204" pitchFamily="34" charset="0"/>
              </a:rPr>
              <a:t>Thời điểm tháng </a:t>
            </a:r>
            <a:r>
              <a:rPr lang="en-US" sz="2400" dirty="0">
                <a:latin typeface="Calibri" panose="020F0502020204030204" pitchFamily="34" charset="0"/>
                <a:cs typeface="Calibri" panose="020F0502020204030204" pitchFamily="34" charset="0"/>
              </a:rPr>
              <a:t>04</a:t>
            </a:r>
            <a:r>
              <a:rPr lang="vi-VN" sz="2400" dirty="0">
                <a:latin typeface="Calibri" panose="020F0502020204030204" pitchFamily="34" charset="0"/>
                <a:cs typeface="Calibri" panose="020F0502020204030204" pitchFamily="34" charset="0"/>
              </a:rPr>
              <a:t>.202</a:t>
            </a:r>
            <a:r>
              <a:rPr lang="en-US" sz="2400" dirty="0">
                <a:latin typeface="Calibri" panose="020F0502020204030204" pitchFamily="34" charset="0"/>
                <a:cs typeface="Calibri" panose="020F0502020204030204" pitchFamily="34" charset="0"/>
              </a:rPr>
              <a:t>2</a:t>
            </a:r>
            <a:r>
              <a:rPr lang="vi-VN" sz="2400" dirty="0">
                <a:latin typeface="Calibri" panose="020F0502020204030204" pitchFamily="34" charset="0"/>
                <a:cs typeface="Calibri" panose="020F0502020204030204" pitchFamily="34" charset="0"/>
              </a:rPr>
              <a:t> là thời điểm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đậu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mùa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khỉ</a:t>
            </a:r>
            <a:r>
              <a:rPr lang="en-US" sz="2400" dirty="0">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BFA1A089-C89A-4F07-A13F-5CBFF89B560D}"/>
              </a:ext>
            </a:extLst>
          </p:cNvPr>
          <p:cNvPicPr>
            <a:picLocks noChangeAspect="1"/>
          </p:cNvPicPr>
          <p:nvPr/>
        </p:nvPicPr>
        <p:blipFill>
          <a:blip r:embed="rId2"/>
          <a:stretch>
            <a:fillRect/>
          </a:stretch>
        </p:blipFill>
        <p:spPr>
          <a:xfrm>
            <a:off x="0" y="2214349"/>
            <a:ext cx="9144000" cy="2429301"/>
          </a:xfrm>
          <a:prstGeom prst="rect">
            <a:avLst/>
          </a:prstGeom>
        </p:spPr>
      </p:pic>
    </p:spTree>
    <p:extLst>
      <p:ext uri="{BB962C8B-B14F-4D97-AF65-F5344CB8AC3E}">
        <p14:creationId xmlns:p14="http://schemas.microsoft.com/office/powerpoint/2010/main" val="260973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523220"/>
          </a:xfrm>
          <a:prstGeom prst="rect">
            <a:avLst/>
          </a:prstGeom>
          <a:noFill/>
        </p:spPr>
        <p:txBody>
          <a:bodyPr wrap="square" rtlCol="0">
            <a:spAutoFit/>
          </a:bodyPr>
          <a:lstStyle/>
          <a:p>
            <a:r>
              <a:rPr lang="en-US" sz="2800" dirty="0">
                <a:latin typeface="Calibri Light" panose="020F0302020204030204" pitchFamily="34" charset="0"/>
                <a:cs typeface="Calibri Light" panose="020F0302020204030204" pitchFamily="34" charset="0"/>
              </a:rPr>
              <a:t>e. </a:t>
            </a:r>
            <a:r>
              <a:rPr lang="en-US" sz="2800" dirty="0" err="1">
                <a:latin typeface="Calibri Light" panose="020F0302020204030204" pitchFamily="34" charset="0"/>
                <a:cs typeface="Calibri Light" panose="020F0302020204030204" pitchFamily="34" charset="0"/>
              </a:rPr>
              <a:t>Thống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kê</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số</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lượng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bài</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báo</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đề</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cập</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đến</a:t>
            </a:r>
            <a:r>
              <a:rPr lang="en-US" sz="2800" dirty="0">
                <a:latin typeface="Calibri Light" panose="020F0302020204030204" pitchFamily="34" charset="0"/>
                <a:cs typeface="Calibri Light" panose="020F0302020204030204" pitchFamily="34" charset="0"/>
              </a:rPr>
              <a:t> Bitcoin</a:t>
            </a:r>
          </a:p>
        </p:txBody>
      </p:sp>
      <p:sp>
        <p:nvSpPr>
          <p:cNvPr id="18" name="TextBox 17">
            <a:extLst>
              <a:ext uri="{FF2B5EF4-FFF2-40B4-BE49-F238E27FC236}">
                <a16:creationId xmlns:a16="http://schemas.microsoft.com/office/drawing/2014/main" id="{1820C546-BE90-AE41-A7D6-6E248194112B}"/>
              </a:ext>
            </a:extLst>
          </p:cNvPr>
          <p:cNvSpPr txBox="1"/>
          <p:nvPr/>
        </p:nvSpPr>
        <p:spPr>
          <a:xfrm>
            <a:off x="358009" y="5157323"/>
            <a:ext cx="8260474" cy="461665"/>
          </a:xfrm>
          <a:prstGeom prst="rect">
            <a:avLst/>
          </a:prstGeom>
          <a:noFill/>
        </p:spPr>
        <p:txBody>
          <a:bodyPr wrap="square" rtlCol="0">
            <a:spAutoFit/>
          </a:bodyPr>
          <a:lstStyle/>
          <a:p>
            <a:pPr marL="742950" lvl="1" indent="-285750">
              <a:buFont typeface="Wingdings" pitchFamily="2" charset="2"/>
              <a:buChar char="Ø"/>
            </a:pPr>
            <a:r>
              <a:rPr lang="en-US" sz="2400" dirty="0">
                <a:latin typeface="Calibri" panose="020F0502020204030204" pitchFamily="34" charset="0"/>
                <a:cs typeface="Calibri" panose="020F0502020204030204" pitchFamily="34" charset="0"/>
              </a:rPr>
              <a:t>Bitcoin </a:t>
            </a:r>
            <a:r>
              <a:rPr lang="en-US" sz="2400" dirty="0" err="1">
                <a:latin typeface="Calibri" panose="020F0502020204030204" pitchFamily="34" charset="0"/>
                <a:cs typeface="Calibri" panose="020F0502020204030204" pitchFamily="34" charset="0"/>
              </a:rPr>
              <a:t>đã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ngày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càng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nhiều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báo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hơn</a:t>
            </a:r>
            <a:endParaRPr lang="en-US"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70924D3-B686-4A15-9735-6B5119C440BD}"/>
              </a:ext>
            </a:extLst>
          </p:cNvPr>
          <p:cNvPicPr>
            <a:picLocks noChangeAspect="1"/>
          </p:cNvPicPr>
          <p:nvPr/>
        </p:nvPicPr>
        <p:blipFill>
          <a:blip r:embed="rId2"/>
          <a:stretch>
            <a:fillRect/>
          </a:stretch>
        </p:blipFill>
        <p:spPr>
          <a:xfrm>
            <a:off x="0" y="2744960"/>
            <a:ext cx="9144000" cy="1368079"/>
          </a:xfrm>
          <a:prstGeom prst="rect">
            <a:avLst/>
          </a:prstGeom>
        </p:spPr>
      </p:pic>
    </p:spTree>
    <p:extLst>
      <p:ext uri="{BB962C8B-B14F-4D97-AF65-F5344CB8AC3E}">
        <p14:creationId xmlns:p14="http://schemas.microsoft.com/office/powerpoint/2010/main" val="322585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f. Thống kê số lượng bài báo đề cập đến Covid</a:t>
            </a:r>
          </a:p>
        </p:txBody>
      </p:sp>
      <p:sp>
        <p:nvSpPr>
          <p:cNvPr id="6" name="TextBox 5">
            <a:extLst>
              <a:ext uri="{FF2B5EF4-FFF2-40B4-BE49-F238E27FC236}">
                <a16:creationId xmlns:a16="http://schemas.microsoft.com/office/drawing/2014/main" id="{B969287C-F22D-A94E-B9D4-E6EFB8DF9A13}"/>
              </a:ext>
            </a:extLst>
          </p:cNvPr>
          <p:cNvSpPr txBox="1"/>
          <p:nvPr/>
        </p:nvSpPr>
        <p:spPr>
          <a:xfrm>
            <a:off x="358009" y="5157323"/>
            <a:ext cx="8260474" cy="461665"/>
          </a:xfrm>
          <a:prstGeom prst="rect">
            <a:avLst/>
          </a:prstGeom>
          <a:noFill/>
        </p:spPr>
        <p:txBody>
          <a:bodyPr wrap="square" rtlCol="0">
            <a:spAutoFit/>
          </a:bodyPr>
          <a:lstStyle/>
          <a:p>
            <a:pPr marL="742950" lvl="1" indent="-285750">
              <a:buFont typeface="Wingdings" pitchFamily="2" charset="2"/>
              <a:buChar char="Ø"/>
            </a:pPr>
            <a:r>
              <a:rPr lang="en-US" sz="2400" dirty="0" err="1">
                <a:latin typeface="Calibri" panose="020F0502020204030204" pitchFamily="34" charset="0"/>
                <a:cs typeface="Calibri" panose="020F0502020204030204" pitchFamily="34" charset="0"/>
              </a:rPr>
              <a:t>Hiện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tại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về</a:t>
            </a:r>
            <a:r>
              <a:rPr lang="en-US" sz="2400" dirty="0">
                <a:latin typeface="Calibri" panose="020F0502020204030204" pitchFamily="34" charset="0"/>
                <a:cs typeface="Calibri" panose="020F0502020204030204" pitchFamily="34" charset="0"/>
              </a:rPr>
              <a:t> covid </a:t>
            </a:r>
            <a:r>
              <a:rPr lang="en-US" sz="2400" dirty="0" err="1">
                <a:latin typeface="Calibri" panose="020F0502020204030204" pitchFamily="34" charset="0"/>
                <a:cs typeface="Calibri" panose="020F0502020204030204" pitchFamily="34" charset="0"/>
              </a:rPr>
              <a:t>giảm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xuống</a:t>
            </a:r>
            <a:r>
              <a:rPr lang="en-US" sz="2400" dirty="0">
                <a:latin typeface="Calibri" panose="020F0502020204030204" pitchFamily="34" charset="0"/>
                <a:cs typeface="Calibri" panose="020F0502020204030204" pitchFamily="34" charset="0"/>
              </a:rPr>
              <a:t> so </a:t>
            </a:r>
            <a:r>
              <a:rPr lang="en-US" sz="2400" dirty="0" err="1">
                <a:latin typeface="Calibri" panose="020F0502020204030204" pitchFamily="34" charset="0"/>
                <a:cs typeface="Calibri" panose="020F0502020204030204" pitchFamily="34" charset="0"/>
              </a:rPr>
              <a:t>với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năm</a:t>
            </a:r>
            <a:r>
              <a:rPr lang="en-US" sz="2400" dirty="0">
                <a:latin typeface="Calibri" panose="020F0502020204030204" pitchFamily="34" charset="0"/>
                <a:cs typeface="Calibri" panose="020F0502020204030204" pitchFamily="34" charset="0"/>
              </a:rPr>
              <a:t> 2021</a:t>
            </a:r>
          </a:p>
        </p:txBody>
      </p:sp>
      <p:pic>
        <p:nvPicPr>
          <p:cNvPr id="4" name="Picture 3">
            <a:extLst>
              <a:ext uri="{FF2B5EF4-FFF2-40B4-BE49-F238E27FC236}">
                <a16:creationId xmlns:a16="http://schemas.microsoft.com/office/drawing/2014/main" id="{1CE767F9-A7B2-4CAF-8429-D6CAC5DA05F2}"/>
              </a:ext>
            </a:extLst>
          </p:cNvPr>
          <p:cNvPicPr>
            <a:picLocks noChangeAspect="1"/>
          </p:cNvPicPr>
          <p:nvPr/>
        </p:nvPicPr>
        <p:blipFill>
          <a:blip r:embed="rId2"/>
          <a:stretch>
            <a:fillRect/>
          </a:stretch>
        </p:blipFill>
        <p:spPr>
          <a:xfrm>
            <a:off x="0" y="2760106"/>
            <a:ext cx="9144000" cy="1337788"/>
          </a:xfrm>
          <a:prstGeom prst="rect">
            <a:avLst/>
          </a:prstGeom>
        </p:spPr>
      </p:pic>
    </p:spTree>
    <p:extLst>
      <p:ext uri="{BB962C8B-B14F-4D97-AF65-F5344CB8AC3E}">
        <p14:creationId xmlns:p14="http://schemas.microsoft.com/office/powerpoint/2010/main" val="25164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954107"/>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g. Thống kê số lượng bài báo đề cập đến Vaccine Covid</a:t>
            </a:r>
          </a:p>
        </p:txBody>
      </p:sp>
      <p:sp>
        <p:nvSpPr>
          <p:cNvPr id="6" name="TextBox 5">
            <a:extLst>
              <a:ext uri="{FF2B5EF4-FFF2-40B4-BE49-F238E27FC236}">
                <a16:creationId xmlns:a16="http://schemas.microsoft.com/office/drawing/2014/main" id="{B969287C-F22D-A94E-B9D4-E6EFB8DF9A13}"/>
              </a:ext>
            </a:extLst>
          </p:cNvPr>
          <p:cNvSpPr txBox="1"/>
          <p:nvPr/>
        </p:nvSpPr>
        <p:spPr>
          <a:xfrm>
            <a:off x="358009" y="5157323"/>
            <a:ext cx="8260474" cy="461665"/>
          </a:xfrm>
          <a:prstGeom prst="rect">
            <a:avLst/>
          </a:prstGeom>
          <a:noFill/>
        </p:spPr>
        <p:txBody>
          <a:bodyPr wrap="square" rtlCol="0">
            <a:spAutoFit/>
          </a:bodyPr>
          <a:lstStyle/>
          <a:p>
            <a:pPr marL="742950" lvl="1" indent="-285750">
              <a:buFont typeface="Wingdings" pitchFamily="2" charset="2"/>
              <a:buChar char="Ø"/>
            </a:pPr>
            <a:r>
              <a:rPr lang="vi-VN" sz="2400" dirty="0">
                <a:latin typeface="Calibri" panose="020F0502020204030204" pitchFamily="34" charset="0"/>
                <a:cs typeface="Calibri" panose="020F0502020204030204" pitchFamily="34" charset="0"/>
              </a:rPr>
              <a:t>Việc đề cập đến vaccine covid</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giảm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xuống</a:t>
            </a:r>
            <a:r>
              <a:rPr lang="en-US" sz="2400" dirty="0">
                <a:latin typeface="Calibri" panose="020F0502020204030204" pitchFamily="34" charset="0"/>
                <a:cs typeface="Calibri" panose="020F0502020204030204" pitchFamily="34" charset="0"/>
              </a:rPr>
              <a:t> so </a:t>
            </a:r>
            <a:r>
              <a:rPr lang="en-US" sz="2400" dirty="0" err="1">
                <a:latin typeface="Calibri" panose="020F0502020204030204" pitchFamily="34" charset="0"/>
                <a:cs typeface="Calibri" panose="020F0502020204030204" pitchFamily="34" charset="0"/>
              </a:rPr>
              <a:t>với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năm</a:t>
            </a:r>
            <a:r>
              <a:rPr lang="en-US" sz="2400" dirty="0">
                <a:latin typeface="Calibri" panose="020F0502020204030204" pitchFamily="34" charset="0"/>
                <a:cs typeface="Calibri" panose="020F0502020204030204" pitchFamily="34" charset="0"/>
              </a:rPr>
              <a:t> 2021</a:t>
            </a:r>
          </a:p>
        </p:txBody>
      </p:sp>
      <p:pic>
        <p:nvPicPr>
          <p:cNvPr id="4" name="Picture 3">
            <a:extLst>
              <a:ext uri="{FF2B5EF4-FFF2-40B4-BE49-F238E27FC236}">
                <a16:creationId xmlns:a16="http://schemas.microsoft.com/office/drawing/2014/main" id="{753B4138-C985-4A95-A6B5-9477E849DEF0}"/>
              </a:ext>
            </a:extLst>
          </p:cNvPr>
          <p:cNvPicPr>
            <a:picLocks noChangeAspect="1"/>
          </p:cNvPicPr>
          <p:nvPr/>
        </p:nvPicPr>
        <p:blipFill>
          <a:blip r:embed="rId2"/>
          <a:stretch>
            <a:fillRect/>
          </a:stretch>
        </p:blipFill>
        <p:spPr>
          <a:xfrm>
            <a:off x="0" y="2725996"/>
            <a:ext cx="9144000" cy="1406008"/>
          </a:xfrm>
          <a:prstGeom prst="rect">
            <a:avLst/>
          </a:prstGeom>
        </p:spPr>
      </p:pic>
    </p:spTree>
    <p:extLst>
      <p:ext uri="{BB962C8B-B14F-4D97-AF65-F5344CB8AC3E}">
        <p14:creationId xmlns:p14="http://schemas.microsoft.com/office/powerpoint/2010/main" val="2189468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954107"/>
          </a:xfrm>
          <a:prstGeom prst="rect">
            <a:avLst/>
          </a:prstGeom>
          <a:noFill/>
        </p:spPr>
        <p:txBody>
          <a:bodyPr wrap="square" rtlCol="0">
            <a:spAutoFit/>
          </a:bodyPr>
          <a:lstStyle/>
          <a:p>
            <a:r>
              <a:rPr lang="en-US" sz="2800" dirty="0">
                <a:latin typeface="Calibri Light" panose="020F0302020204030204" pitchFamily="34" charset="0"/>
                <a:cs typeface="Calibri Light" panose="020F0302020204030204" pitchFamily="34" charset="0"/>
              </a:rPr>
              <a:t>h. </a:t>
            </a:r>
            <a:r>
              <a:rPr lang="en-US" sz="2800" dirty="0" err="1">
                <a:latin typeface="Calibri Light" panose="020F0302020204030204" pitchFamily="34" charset="0"/>
                <a:cs typeface="Calibri Light" panose="020F0302020204030204" pitchFamily="34" charset="0"/>
              </a:rPr>
              <a:t>Thống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kê</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số</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lượng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bài</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báo</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đề</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cập</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đến</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những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vấn</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đề</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không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tốt</a:t>
            </a:r>
            <a:r>
              <a:rPr lang="en-US" sz="2800" dirty="0">
                <a:latin typeface="Calibri Light" panose="020F0302020204030204" pitchFamily="34" charset="0"/>
                <a:cs typeface="Calibri Light" panose="020F0302020204030204" pitchFamily="34" charset="0"/>
              </a:rPr>
              <a:t> (c****, g****, t****)</a:t>
            </a:r>
          </a:p>
        </p:txBody>
      </p:sp>
      <p:sp>
        <p:nvSpPr>
          <p:cNvPr id="6" name="TextBox 5">
            <a:extLst>
              <a:ext uri="{FF2B5EF4-FFF2-40B4-BE49-F238E27FC236}">
                <a16:creationId xmlns:a16="http://schemas.microsoft.com/office/drawing/2014/main" id="{B969287C-F22D-A94E-B9D4-E6EFB8DF9A13}"/>
              </a:ext>
            </a:extLst>
          </p:cNvPr>
          <p:cNvSpPr txBox="1"/>
          <p:nvPr/>
        </p:nvSpPr>
        <p:spPr>
          <a:xfrm>
            <a:off x="315968" y="5262427"/>
            <a:ext cx="8260474" cy="461665"/>
          </a:xfrm>
          <a:prstGeom prst="rect">
            <a:avLst/>
          </a:prstGeom>
          <a:noFill/>
        </p:spPr>
        <p:txBody>
          <a:bodyPr wrap="square" rtlCol="0">
            <a:spAutoFit/>
          </a:bodyPr>
          <a:lstStyle/>
          <a:p>
            <a:pPr marL="742950" lvl="1" indent="-285750">
              <a:buFont typeface="Wingdings" pitchFamily="2" charset="2"/>
              <a:buChar char="Ø"/>
            </a:pPr>
            <a:r>
              <a:rPr lang="vi-VN" sz="2400" dirty="0">
                <a:latin typeface="Calibri" panose="020F0502020204030204" pitchFamily="34" charset="0"/>
                <a:cs typeface="Calibri" panose="020F0502020204030204" pitchFamily="34" charset="0"/>
              </a:rPr>
              <a:t> Số lượng vấn đề không tốt có vẻ tăng</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5B70E6D-6D02-4F04-9F8D-2EE4E15F897A}"/>
              </a:ext>
            </a:extLst>
          </p:cNvPr>
          <p:cNvPicPr>
            <a:picLocks noChangeAspect="1"/>
          </p:cNvPicPr>
          <p:nvPr/>
        </p:nvPicPr>
        <p:blipFill>
          <a:blip r:embed="rId2"/>
          <a:stretch>
            <a:fillRect/>
          </a:stretch>
        </p:blipFill>
        <p:spPr>
          <a:xfrm>
            <a:off x="0" y="2787926"/>
            <a:ext cx="9144000" cy="1282148"/>
          </a:xfrm>
          <a:prstGeom prst="rect">
            <a:avLst/>
          </a:prstGeom>
        </p:spPr>
      </p:pic>
    </p:spTree>
    <p:extLst>
      <p:ext uri="{BB962C8B-B14F-4D97-AF65-F5344CB8AC3E}">
        <p14:creationId xmlns:p14="http://schemas.microsoft.com/office/powerpoint/2010/main" val="263533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3. Phân tích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965992"/>
            <a:ext cx="7543800" cy="954107"/>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i. Thống kê số lượng bài báo đề cập đến những vấn đề tốt (tình yêu, niềm vui, hạnh phúc,…)</a:t>
            </a:r>
          </a:p>
        </p:txBody>
      </p:sp>
      <p:sp>
        <p:nvSpPr>
          <p:cNvPr id="6" name="TextBox 5">
            <a:extLst>
              <a:ext uri="{FF2B5EF4-FFF2-40B4-BE49-F238E27FC236}">
                <a16:creationId xmlns:a16="http://schemas.microsoft.com/office/drawing/2014/main" id="{B969287C-F22D-A94E-B9D4-E6EFB8DF9A13}"/>
              </a:ext>
            </a:extLst>
          </p:cNvPr>
          <p:cNvSpPr txBox="1"/>
          <p:nvPr/>
        </p:nvSpPr>
        <p:spPr>
          <a:xfrm>
            <a:off x="315968" y="5262427"/>
            <a:ext cx="8260474" cy="461665"/>
          </a:xfrm>
          <a:prstGeom prst="rect">
            <a:avLst/>
          </a:prstGeom>
          <a:noFill/>
        </p:spPr>
        <p:txBody>
          <a:bodyPr wrap="square" rtlCol="0">
            <a:spAutoFit/>
          </a:bodyPr>
          <a:lstStyle/>
          <a:p>
            <a:pPr marL="742950" lvl="1" indent="-285750">
              <a:buFont typeface="Wingdings" pitchFamily="2" charset="2"/>
              <a:buChar char="Ø"/>
            </a:pPr>
            <a:r>
              <a:rPr lang="vi-VN" sz="2400">
                <a:latin typeface="Calibri" panose="020F0502020204030204" pitchFamily="34" charset="0"/>
                <a:cs typeface="Calibri" panose="020F0502020204030204" pitchFamily="34" charset="0"/>
              </a:rPr>
              <a:t> Số lượng vấn đề tốt cũng có vẻ tăng</a:t>
            </a:r>
            <a:endParaRPr lang="en-US" sz="240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842F1E0-BA3D-4F39-8AB2-CAC2BCAF2BA0}"/>
              </a:ext>
            </a:extLst>
          </p:cNvPr>
          <p:cNvPicPr>
            <a:picLocks noChangeAspect="1"/>
          </p:cNvPicPr>
          <p:nvPr/>
        </p:nvPicPr>
        <p:blipFill>
          <a:blip r:embed="rId2"/>
          <a:stretch>
            <a:fillRect/>
          </a:stretch>
        </p:blipFill>
        <p:spPr>
          <a:xfrm>
            <a:off x="0" y="2772660"/>
            <a:ext cx="9144000" cy="1312679"/>
          </a:xfrm>
          <a:prstGeom prst="rect">
            <a:avLst/>
          </a:prstGeom>
        </p:spPr>
      </p:pic>
    </p:spTree>
    <p:extLst>
      <p:ext uri="{BB962C8B-B14F-4D97-AF65-F5344CB8AC3E}">
        <p14:creationId xmlns:p14="http://schemas.microsoft.com/office/powerpoint/2010/main" val="713083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F4FCE6-22A2-AF4E-A223-D7E73CA91A05}"/>
              </a:ext>
            </a:extLst>
          </p:cNvPr>
          <p:cNvSpPr>
            <a:spLocks noGrp="1"/>
          </p:cNvSpPr>
          <p:nvPr>
            <p:ph type="title"/>
          </p:nvPr>
        </p:nvSpPr>
        <p:spPr>
          <a:xfrm>
            <a:off x="274377" y="3208055"/>
            <a:ext cx="7053542" cy="1050398"/>
          </a:xfrm>
        </p:spPr>
        <p:txBody>
          <a:bodyPr/>
          <a:lstStyle/>
          <a:p>
            <a:r>
              <a:rPr lang="en-US" sz="8000">
                <a:latin typeface="Calibri" panose="020F0502020204030204" pitchFamily="34" charset="0"/>
                <a:cs typeface="Calibri" panose="020F0502020204030204" pitchFamily="34" charset="0"/>
              </a:rPr>
              <a:t>Q&amp;A?</a:t>
            </a:r>
          </a:p>
        </p:txBody>
      </p:sp>
    </p:spTree>
    <p:extLst>
      <p:ext uri="{BB962C8B-B14F-4D97-AF65-F5344CB8AC3E}">
        <p14:creationId xmlns:p14="http://schemas.microsoft.com/office/powerpoint/2010/main" val="165529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F4FCE6-22A2-AF4E-A223-D7E73CA91A05}"/>
              </a:ext>
            </a:extLst>
          </p:cNvPr>
          <p:cNvSpPr>
            <a:spLocks noGrp="1"/>
          </p:cNvSpPr>
          <p:nvPr>
            <p:ph type="title"/>
          </p:nvPr>
        </p:nvSpPr>
        <p:spPr>
          <a:xfrm>
            <a:off x="316418" y="2903801"/>
            <a:ext cx="7053542" cy="1050398"/>
          </a:xfrm>
        </p:spPr>
        <p:txBody>
          <a:bodyPr/>
          <a:lstStyle/>
          <a:p>
            <a:r>
              <a:rPr lang="en-US" sz="660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5130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58762" y="113500"/>
            <a:ext cx="7053542" cy="1050398"/>
          </a:xfrm>
        </p:spPr>
        <p:txBody>
          <a:bodyPr/>
          <a:lstStyle/>
          <a:p>
            <a:r>
              <a:rPr lang="en-US">
                <a:latin typeface="Calibri" panose="020F0502020204030204" pitchFamily="34" charset="0"/>
                <a:cs typeface="Calibri" panose="020F0502020204030204" pitchFamily="34" charset="0"/>
              </a:rPr>
              <a:t>Content</a:t>
            </a:r>
          </a:p>
        </p:txBody>
      </p:sp>
      <p:sp>
        <p:nvSpPr>
          <p:cNvPr id="8" name="Title 1">
            <a:extLst>
              <a:ext uri="{FF2B5EF4-FFF2-40B4-BE49-F238E27FC236}">
                <a16:creationId xmlns:a16="http://schemas.microsoft.com/office/drawing/2014/main" id="{E55F1F99-B581-DA49-B1D0-27B2758B8F1F}"/>
              </a:ext>
            </a:extLst>
          </p:cNvPr>
          <p:cNvSpPr txBox="1">
            <a:spLocks/>
          </p:cNvSpPr>
          <p:nvPr/>
        </p:nvSpPr>
        <p:spPr>
          <a:xfrm>
            <a:off x="1045229" y="1610483"/>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Calibri" panose="020F0502020204030204" pitchFamily="34" charset="0"/>
                <a:cs typeface="Calibri" panose="020F0502020204030204" pitchFamily="34" charset="0"/>
              </a:rPr>
              <a:t>1. Thu thập dữ liệu</a:t>
            </a:r>
          </a:p>
        </p:txBody>
      </p:sp>
      <p:sp>
        <p:nvSpPr>
          <p:cNvPr id="9" name="Title 1">
            <a:extLst>
              <a:ext uri="{FF2B5EF4-FFF2-40B4-BE49-F238E27FC236}">
                <a16:creationId xmlns:a16="http://schemas.microsoft.com/office/drawing/2014/main" id="{2BC5EEFE-F243-AD43-839C-4C8B55C3A4C8}"/>
              </a:ext>
            </a:extLst>
          </p:cNvPr>
          <p:cNvSpPr txBox="1">
            <a:spLocks/>
          </p:cNvSpPr>
          <p:nvPr/>
        </p:nvSpPr>
        <p:spPr>
          <a:xfrm>
            <a:off x="1045229" y="2602847"/>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Calibri" panose="020F0502020204030204" pitchFamily="34" charset="0"/>
                <a:cs typeface="Calibri" panose="020F0502020204030204" pitchFamily="34" charset="0"/>
              </a:rPr>
              <a:t>2. Tiền xử lý dữ liệu</a:t>
            </a:r>
          </a:p>
        </p:txBody>
      </p:sp>
      <p:sp>
        <p:nvSpPr>
          <p:cNvPr id="10" name="Title 1">
            <a:extLst>
              <a:ext uri="{FF2B5EF4-FFF2-40B4-BE49-F238E27FC236}">
                <a16:creationId xmlns:a16="http://schemas.microsoft.com/office/drawing/2014/main" id="{31CE4034-CB7D-7D41-A929-8FB66FAA2AFE}"/>
              </a:ext>
            </a:extLst>
          </p:cNvPr>
          <p:cNvSpPr txBox="1">
            <a:spLocks/>
          </p:cNvSpPr>
          <p:nvPr/>
        </p:nvSpPr>
        <p:spPr>
          <a:xfrm>
            <a:off x="1045229" y="3488570"/>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Calibri" panose="020F0502020204030204" pitchFamily="34" charset="0"/>
                <a:cs typeface="Calibri" panose="020F0502020204030204" pitchFamily="34" charset="0"/>
              </a:rPr>
              <a:t>3. Phân tích dữ liệu</a:t>
            </a:r>
          </a:p>
        </p:txBody>
      </p:sp>
    </p:spTree>
    <p:extLst>
      <p:ext uri="{BB962C8B-B14F-4D97-AF65-F5344CB8AC3E}">
        <p14:creationId xmlns:p14="http://schemas.microsoft.com/office/powerpoint/2010/main" val="398214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5F1F99-B581-DA49-B1D0-27B2758B8F1F}"/>
              </a:ext>
            </a:extLst>
          </p:cNvPr>
          <p:cNvSpPr txBox="1">
            <a:spLocks/>
          </p:cNvSpPr>
          <p:nvPr/>
        </p:nvSpPr>
        <p:spPr>
          <a:xfrm>
            <a:off x="572263" y="2903801"/>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a:latin typeface="Calibri" panose="020F0502020204030204" pitchFamily="34" charset="0"/>
                <a:cs typeface="Calibri" panose="020F0502020204030204" pitchFamily="34" charset="0"/>
              </a:rPr>
              <a:t>1. Thu thập dữ liệu</a:t>
            </a:r>
          </a:p>
        </p:txBody>
      </p:sp>
    </p:spTree>
    <p:extLst>
      <p:ext uri="{BB962C8B-B14F-4D97-AF65-F5344CB8AC3E}">
        <p14:creationId xmlns:p14="http://schemas.microsoft.com/office/powerpoint/2010/main" val="9855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1. Thu thập dữ liệu</a:t>
            </a:r>
          </a:p>
        </p:txBody>
      </p:sp>
      <p:sp>
        <p:nvSpPr>
          <p:cNvPr id="8" name="TextBox 7">
            <a:extLst>
              <a:ext uri="{FF2B5EF4-FFF2-40B4-BE49-F238E27FC236}">
                <a16:creationId xmlns:a16="http://schemas.microsoft.com/office/drawing/2014/main" id="{13DA9C69-9982-3B49-A57E-38866825CDBF}"/>
              </a:ext>
            </a:extLst>
          </p:cNvPr>
          <p:cNvSpPr txBox="1"/>
          <p:nvPr/>
        </p:nvSpPr>
        <p:spPr>
          <a:xfrm>
            <a:off x="367863" y="1231474"/>
            <a:ext cx="7543800" cy="1446550"/>
          </a:xfrm>
          <a:prstGeom prst="rect">
            <a:avLst/>
          </a:prstGeom>
          <a:noFill/>
        </p:spPr>
        <p:txBody>
          <a:bodyPr wrap="square" rtlCol="0">
            <a:spAutoFit/>
          </a:bodyPr>
          <a:lstStyle/>
          <a:p>
            <a:pPr marL="214313" indent="-214313">
              <a:buFont typeface="Wingdings" pitchFamily="2" charset="2"/>
              <a:buChar char="v"/>
            </a:pPr>
            <a:r>
              <a:rPr lang="en-US" sz="2800">
                <a:latin typeface="Calibri Light" panose="020F0302020204030204" pitchFamily="34" charset="0"/>
                <a:cs typeface="Calibri Light" panose="020F0302020204030204" pitchFamily="34" charset="0"/>
              </a:rPr>
              <a:t> Nguồn báo:</a:t>
            </a:r>
          </a:p>
          <a:p>
            <a:pPr marL="1028700" lvl="2" indent="-342900">
              <a:buFont typeface="Wingdings" pitchFamily="2" charset="2"/>
              <a:buChar char="Ø"/>
            </a:pPr>
            <a:r>
              <a:rPr lang="vi-VN" sz="2000">
                <a:latin typeface="Calibri Light" panose="020F0302020204030204" pitchFamily="34" charset="0"/>
                <a:cs typeface="Calibri Light" panose="020F0302020204030204" pitchFamily="34" charset="0"/>
              </a:rPr>
              <a:t>24h. </a:t>
            </a:r>
            <a:endParaRPr lang="vi-VN" sz="3200">
              <a:latin typeface="Calibri Light" panose="020F0302020204030204" pitchFamily="34" charset="0"/>
              <a:cs typeface="Calibri Light" panose="020F0302020204030204" pitchFamily="34" charset="0"/>
            </a:endParaRPr>
          </a:p>
          <a:p>
            <a:pPr marL="1028700" lvl="2" indent="-342900">
              <a:buFont typeface="Wingdings" pitchFamily="2" charset="2"/>
              <a:buChar char="Ø"/>
            </a:pPr>
            <a:r>
              <a:rPr lang="vi-VN" sz="2000">
                <a:latin typeface="Calibri Light" panose="020F0302020204030204" pitchFamily="34" charset="0"/>
                <a:cs typeface="Calibri Light" panose="020F0302020204030204" pitchFamily="34" charset="0"/>
              </a:rPr>
              <a:t>VietnamNet.</a:t>
            </a:r>
          </a:p>
          <a:p>
            <a:pPr marL="1028700" lvl="2" indent="-342900">
              <a:buFont typeface="Wingdings" pitchFamily="2" charset="2"/>
              <a:buChar char="Ø"/>
            </a:pPr>
            <a:r>
              <a:rPr lang="vi-VN" sz="2000">
                <a:latin typeface="Calibri Light" panose="020F0302020204030204" pitchFamily="34" charset="0"/>
                <a:cs typeface="Calibri Light" panose="020F0302020204030204" pitchFamily="34" charset="0"/>
              </a:rPr>
              <a:t>VNExpress.</a:t>
            </a:r>
          </a:p>
        </p:txBody>
      </p:sp>
      <p:sp>
        <p:nvSpPr>
          <p:cNvPr id="9" name="TextBox 8">
            <a:extLst>
              <a:ext uri="{FF2B5EF4-FFF2-40B4-BE49-F238E27FC236}">
                <a16:creationId xmlns:a16="http://schemas.microsoft.com/office/drawing/2014/main" id="{9DD61CEF-4885-2A4B-9626-79C0B56CFF57}"/>
              </a:ext>
            </a:extLst>
          </p:cNvPr>
          <p:cNvSpPr txBox="1"/>
          <p:nvPr/>
        </p:nvSpPr>
        <p:spPr>
          <a:xfrm>
            <a:off x="367863" y="5364916"/>
            <a:ext cx="7543800" cy="954107"/>
          </a:xfrm>
          <a:prstGeom prst="rect">
            <a:avLst/>
          </a:prstGeom>
          <a:noFill/>
        </p:spPr>
        <p:txBody>
          <a:bodyPr wrap="square" rtlCol="0">
            <a:spAutoFit/>
          </a:bodyPr>
          <a:lstStyle/>
          <a:p>
            <a:pPr marL="214313" indent="-214313">
              <a:buFont typeface="Wingdings" pitchFamily="2" charset="2"/>
              <a:buChar char="v"/>
            </a:pP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Kích</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thước</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dữ</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liệu</a:t>
            </a:r>
            <a:r>
              <a:rPr lang="en-US" sz="2800" dirty="0">
                <a:latin typeface="Calibri Light" panose="020F0302020204030204" pitchFamily="34" charset="0"/>
                <a:cs typeface="Calibri Light" panose="020F0302020204030204" pitchFamily="34" charset="0"/>
              </a:rPr>
              <a:t>: 24h.csv (700M), vietnamnet.csv (70M), vnexpress.csv(150M)</a:t>
            </a:r>
          </a:p>
        </p:txBody>
      </p:sp>
      <p:sp>
        <p:nvSpPr>
          <p:cNvPr id="10" name="TextBox 9">
            <a:extLst>
              <a:ext uri="{FF2B5EF4-FFF2-40B4-BE49-F238E27FC236}">
                <a16:creationId xmlns:a16="http://schemas.microsoft.com/office/drawing/2014/main" id="{AE1BB723-9E98-2D4E-8503-457BBA5D7907}"/>
              </a:ext>
            </a:extLst>
          </p:cNvPr>
          <p:cNvSpPr txBox="1"/>
          <p:nvPr/>
        </p:nvSpPr>
        <p:spPr>
          <a:xfrm>
            <a:off x="367863" y="2867968"/>
            <a:ext cx="7543800" cy="523220"/>
          </a:xfrm>
          <a:prstGeom prst="rect">
            <a:avLst/>
          </a:prstGeom>
          <a:noFill/>
        </p:spPr>
        <p:txBody>
          <a:bodyPr wrap="square" rtlCol="0">
            <a:spAutoFit/>
          </a:bodyPr>
          <a:lstStyle/>
          <a:p>
            <a:pPr marL="214313" indent="-214313">
              <a:buFont typeface="Wingdings" pitchFamily="2" charset="2"/>
              <a:buChar char="v"/>
            </a:pP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Công</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cụ</a:t>
            </a:r>
            <a:r>
              <a:rPr lang="en-US" sz="2800" dirty="0">
                <a:latin typeface="Calibri Light" panose="020F0302020204030204" pitchFamily="34" charset="0"/>
                <a:cs typeface="Calibri Light" panose="020F0302020204030204" pitchFamily="34" charset="0"/>
              </a:rPr>
              <a:t>: Python </a:t>
            </a:r>
            <a:r>
              <a:rPr lang="en-US" sz="2800" dirty="0" err="1">
                <a:latin typeface="Calibri Light" panose="020F0302020204030204" pitchFamily="34" charset="0"/>
                <a:cs typeface="Calibri Light" panose="020F0302020204030204" pitchFamily="34" charset="0"/>
              </a:rPr>
              <a:t>với</a:t>
            </a:r>
            <a:r>
              <a:rPr lang="en-US" sz="2800" dirty="0">
                <a:latin typeface="Calibri Light" panose="020F0302020204030204" pitchFamily="34" charset="0"/>
                <a:cs typeface="Calibri Light" panose="020F0302020204030204" pitchFamily="34" charset="0"/>
              </a:rPr>
              <a:t> Scrapy</a:t>
            </a:r>
          </a:p>
        </p:txBody>
      </p:sp>
      <p:sp>
        <p:nvSpPr>
          <p:cNvPr id="11" name="TextBox 10">
            <a:extLst>
              <a:ext uri="{FF2B5EF4-FFF2-40B4-BE49-F238E27FC236}">
                <a16:creationId xmlns:a16="http://schemas.microsoft.com/office/drawing/2014/main" id="{6CD7C4B5-1905-0945-A072-8134DCBAC4AD}"/>
              </a:ext>
            </a:extLst>
          </p:cNvPr>
          <p:cNvSpPr txBox="1"/>
          <p:nvPr/>
        </p:nvSpPr>
        <p:spPr>
          <a:xfrm>
            <a:off x="367863" y="3478656"/>
            <a:ext cx="7543800" cy="1631216"/>
          </a:xfrm>
          <a:prstGeom prst="rect">
            <a:avLst/>
          </a:prstGeom>
          <a:noFill/>
        </p:spPr>
        <p:txBody>
          <a:bodyPr wrap="square" rtlCol="0">
            <a:spAutoFit/>
          </a:bodyPr>
          <a:lstStyle/>
          <a:p>
            <a:pPr marL="214313" indent="-214313">
              <a:buFont typeface="Wingdings" pitchFamily="2" charset="2"/>
              <a:buChar char="v"/>
            </a:pP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Dữ</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liệu</a:t>
            </a:r>
            <a:r>
              <a:rPr lang="en-US" sz="2800" dirty="0">
                <a:latin typeface="Calibri Light" panose="020F0302020204030204" pitchFamily="34" charset="0"/>
                <a:cs typeface="Calibri Light" panose="020F0302020204030204" pitchFamily="34" charset="0"/>
              </a:rPr>
              <a:t>:</a:t>
            </a:r>
          </a:p>
          <a:p>
            <a:pPr marL="1371600" lvl="2" indent="-457200">
              <a:buFont typeface="Wingdings" pitchFamily="2" charset="2"/>
              <a:buChar char="Ø"/>
            </a:pPr>
            <a:r>
              <a:rPr lang="en-US" sz="2400" dirty="0">
                <a:latin typeface="Calibri Light" panose="020F0302020204030204" pitchFamily="34" charset="0"/>
                <a:cs typeface="Calibri Light" panose="020F0302020204030204" pitchFamily="34" charset="0"/>
              </a:rPr>
              <a:t>24h.csv</a:t>
            </a:r>
          </a:p>
          <a:p>
            <a:pPr marL="1371600" lvl="2" indent="-457200">
              <a:buFont typeface="Wingdings" pitchFamily="2" charset="2"/>
              <a:buChar char="Ø"/>
            </a:pPr>
            <a:r>
              <a:rPr lang="en-US" sz="2400" dirty="0">
                <a:latin typeface="Calibri Light" panose="020F0302020204030204" pitchFamily="34" charset="0"/>
                <a:cs typeface="Calibri Light" panose="020F0302020204030204" pitchFamily="34" charset="0"/>
              </a:rPr>
              <a:t>Vietnamnet.csv</a:t>
            </a:r>
          </a:p>
          <a:p>
            <a:pPr marL="1371600" lvl="2" indent="-457200">
              <a:buFont typeface="Wingdings" pitchFamily="2" charset="2"/>
              <a:buChar char="Ø"/>
            </a:pPr>
            <a:r>
              <a:rPr lang="en-US" sz="2400" dirty="0">
                <a:latin typeface="Calibri Light" panose="020F0302020204030204" pitchFamily="34" charset="0"/>
                <a:cs typeface="Calibri Light" panose="020F0302020204030204" pitchFamily="34" charset="0"/>
              </a:rPr>
              <a:t>VNExpress.csv</a:t>
            </a:r>
          </a:p>
        </p:txBody>
      </p:sp>
      <p:pic>
        <p:nvPicPr>
          <p:cNvPr id="4" name="Picture 3">
            <a:extLst>
              <a:ext uri="{FF2B5EF4-FFF2-40B4-BE49-F238E27FC236}">
                <a16:creationId xmlns:a16="http://schemas.microsoft.com/office/drawing/2014/main" id="{DE4AAB63-3856-443D-94ED-8870E8C61353}"/>
              </a:ext>
            </a:extLst>
          </p:cNvPr>
          <p:cNvPicPr>
            <a:picLocks noChangeAspect="1"/>
          </p:cNvPicPr>
          <p:nvPr/>
        </p:nvPicPr>
        <p:blipFill>
          <a:blip r:embed="rId2"/>
          <a:stretch>
            <a:fillRect/>
          </a:stretch>
        </p:blipFill>
        <p:spPr>
          <a:xfrm>
            <a:off x="3886063" y="3882454"/>
            <a:ext cx="5257937" cy="1314886"/>
          </a:xfrm>
          <a:prstGeom prst="rect">
            <a:avLst/>
          </a:prstGeom>
        </p:spPr>
      </p:pic>
    </p:spTree>
    <p:extLst>
      <p:ext uri="{BB962C8B-B14F-4D97-AF65-F5344CB8AC3E}">
        <p14:creationId xmlns:p14="http://schemas.microsoft.com/office/powerpoint/2010/main" val="201484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1. Thu thập dữ liệu</a:t>
            </a:r>
          </a:p>
        </p:txBody>
      </p:sp>
      <p:sp>
        <p:nvSpPr>
          <p:cNvPr id="8" name="TextBox 7">
            <a:extLst>
              <a:ext uri="{FF2B5EF4-FFF2-40B4-BE49-F238E27FC236}">
                <a16:creationId xmlns:a16="http://schemas.microsoft.com/office/drawing/2014/main" id="{13DA9C69-9982-3B49-A57E-38866825CDBF}"/>
              </a:ext>
            </a:extLst>
          </p:cNvPr>
          <p:cNvSpPr txBox="1"/>
          <p:nvPr/>
        </p:nvSpPr>
        <p:spPr>
          <a:xfrm>
            <a:off x="367863" y="1231474"/>
            <a:ext cx="7543800" cy="523220"/>
          </a:xfrm>
          <a:prstGeom prst="rect">
            <a:avLst/>
          </a:prstGeom>
          <a:noFill/>
        </p:spPr>
        <p:txBody>
          <a:bodyPr wrap="square" rtlCol="0">
            <a:spAutoFit/>
          </a:bodyPr>
          <a:lstStyle/>
          <a:p>
            <a:pPr marL="214313" indent="-214313">
              <a:buFont typeface="Wingdings" pitchFamily="2" charset="2"/>
              <a:buChar char="v"/>
            </a:pPr>
            <a:r>
              <a:rPr lang="en-US" sz="2800">
                <a:latin typeface="Calibri Light" panose="020F0302020204030204" pitchFamily="34" charset="0"/>
                <a:cs typeface="Calibri Light" panose="020F0302020204030204" pitchFamily="34" charset="0"/>
              </a:rPr>
              <a:t> </a:t>
            </a:r>
            <a:r>
              <a:rPr lang="vi-VN" sz="2800">
                <a:latin typeface="Calibri Light" panose="020F0302020204030204" pitchFamily="34" charset="0"/>
                <a:cs typeface="Calibri Light" panose="020F0302020204030204" pitchFamily="34" charset="0"/>
              </a:rPr>
              <a:t>Cấu trúc dữ liệu:</a:t>
            </a:r>
            <a:endParaRPr lang="vi-VN" sz="2000">
              <a:latin typeface="Calibri Light" panose="020F0302020204030204" pitchFamily="34" charset="0"/>
              <a:cs typeface="Calibri Light" panose="020F0302020204030204" pitchFamily="34" charset="0"/>
            </a:endParaRPr>
          </a:p>
        </p:txBody>
      </p:sp>
      <p:graphicFrame>
        <p:nvGraphicFramePr>
          <p:cNvPr id="3" name="Table 2">
            <a:extLst>
              <a:ext uri="{FF2B5EF4-FFF2-40B4-BE49-F238E27FC236}">
                <a16:creationId xmlns:a16="http://schemas.microsoft.com/office/drawing/2014/main" id="{F41219E1-E5D7-D84F-8F7A-05766E4B7508}"/>
              </a:ext>
            </a:extLst>
          </p:cNvPr>
          <p:cNvGraphicFramePr>
            <a:graphicFrameLocks noGrp="1"/>
          </p:cNvGraphicFramePr>
          <p:nvPr>
            <p:extLst>
              <p:ext uri="{D42A27DB-BD31-4B8C-83A1-F6EECF244321}">
                <p14:modId xmlns:p14="http://schemas.microsoft.com/office/powerpoint/2010/main" val="1791070430"/>
              </p:ext>
            </p:extLst>
          </p:nvPr>
        </p:nvGraphicFramePr>
        <p:xfrm>
          <a:off x="547660" y="2169936"/>
          <a:ext cx="8048680" cy="2933434"/>
        </p:xfrm>
        <a:graphic>
          <a:graphicData uri="http://schemas.openxmlformats.org/drawingml/2006/table">
            <a:tbl>
              <a:tblPr>
                <a:tableStyleId>{8FD4443E-F989-4FC4-A0C8-D5A2AF1F390B}</a:tableStyleId>
              </a:tblPr>
              <a:tblGrid>
                <a:gridCol w="2152377">
                  <a:extLst>
                    <a:ext uri="{9D8B030D-6E8A-4147-A177-3AD203B41FA5}">
                      <a16:colId xmlns:a16="http://schemas.microsoft.com/office/drawing/2014/main" val="1746245668"/>
                    </a:ext>
                  </a:extLst>
                </a:gridCol>
                <a:gridCol w="945807">
                  <a:extLst>
                    <a:ext uri="{9D8B030D-6E8A-4147-A177-3AD203B41FA5}">
                      <a16:colId xmlns:a16="http://schemas.microsoft.com/office/drawing/2014/main" val="1967745633"/>
                    </a:ext>
                  </a:extLst>
                </a:gridCol>
                <a:gridCol w="4950496">
                  <a:extLst>
                    <a:ext uri="{9D8B030D-6E8A-4147-A177-3AD203B41FA5}">
                      <a16:colId xmlns:a16="http://schemas.microsoft.com/office/drawing/2014/main" val="1404528228"/>
                    </a:ext>
                  </a:extLst>
                </a:gridCol>
              </a:tblGrid>
              <a:tr h="440459">
                <a:tc>
                  <a:txBody>
                    <a:bodyPr/>
                    <a:lstStyle/>
                    <a:p>
                      <a:pPr marL="0" marR="0" algn="ctr">
                        <a:lnSpc>
                          <a:spcPct val="115000"/>
                        </a:lnSpc>
                        <a:spcBef>
                          <a:spcPts val="0"/>
                        </a:spcBef>
                        <a:spcAft>
                          <a:spcPts val="0"/>
                        </a:spcAft>
                      </a:pPr>
                      <a:r>
                        <a:rPr lang="vi-VN" sz="1800" b="1">
                          <a:effectLst/>
                        </a:rPr>
                        <a:t>Name</a:t>
                      </a:r>
                      <a:endParaRPr lang="en-US" sz="1800" b="1">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vi-VN" sz="1800" b="1">
                          <a:effectLst/>
                        </a:rPr>
                        <a:t>Type</a:t>
                      </a:r>
                      <a:endParaRPr lang="en-US" sz="1800" b="1">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vi-VN" sz="1800" b="1">
                          <a:effectLst/>
                        </a:rPr>
                        <a:t>Desc</a:t>
                      </a:r>
                      <a:endParaRPr lang="en-US" sz="1800" b="1">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6070020"/>
                  </a:ext>
                </a:extLst>
              </a:tr>
              <a:tr h="440459">
                <a:tc>
                  <a:txBody>
                    <a:bodyPr/>
                    <a:lstStyle/>
                    <a:p>
                      <a:pPr marL="0" marR="0">
                        <a:lnSpc>
                          <a:spcPct val="115000"/>
                        </a:lnSpc>
                        <a:spcBef>
                          <a:spcPts val="0"/>
                        </a:spcBef>
                        <a:spcAft>
                          <a:spcPts val="0"/>
                        </a:spcAft>
                      </a:pPr>
                      <a:r>
                        <a:rPr lang="vi-VN" sz="1800">
                          <a:effectLst/>
                        </a:rPr>
                        <a:t>headline</a:t>
                      </a:r>
                      <a:endParaRPr lang="en-US" sz="1800">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string</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Tiêu đề (title) của bài báo</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871559"/>
                  </a:ext>
                </a:extLst>
              </a:tr>
              <a:tr h="720332">
                <a:tc>
                  <a:txBody>
                    <a:bodyPr/>
                    <a:lstStyle/>
                    <a:p>
                      <a:pPr marL="0" marR="0">
                        <a:lnSpc>
                          <a:spcPct val="115000"/>
                        </a:lnSpc>
                        <a:spcBef>
                          <a:spcPts val="0"/>
                        </a:spcBef>
                        <a:spcAft>
                          <a:spcPts val="0"/>
                        </a:spcAft>
                      </a:pPr>
                      <a:r>
                        <a:rPr lang="vi-VN" sz="1800">
                          <a:effectLst/>
                        </a:rPr>
                        <a:t>description</a:t>
                      </a:r>
                      <a:endParaRPr lang="en-US" sz="1800">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string</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Mô tả (subtitle) của bài báo, 1 câu ngắn gọn để mô tả bài báo.</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202590"/>
                  </a:ext>
                </a:extLst>
              </a:tr>
              <a:tr h="440459">
                <a:tc>
                  <a:txBody>
                    <a:bodyPr/>
                    <a:lstStyle/>
                    <a:p>
                      <a:pPr marL="0" marR="0">
                        <a:lnSpc>
                          <a:spcPct val="115000"/>
                        </a:lnSpc>
                        <a:spcBef>
                          <a:spcPts val="0"/>
                        </a:spcBef>
                        <a:spcAft>
                          <a:spcPts val="0"/>
                        </a:spcAft>
                      </a:pPr>
                      <a:r>
                        <a:rPr lang="vi-VN" sz="1800" kern="1200" dirty="0">
                          <a:solidFill>
                            <a:schemeClr val="lt1"/>
                          </a:solidFill>
                          <a:effectLst/>
                          <a:latin typeface="+mn-lt"/>
                          <a:ea typeface="+mn-ea"/>
                          <a:cs typeface="+mn-cs"/>
                        </a:rPr>
                        <a:t>datepublish</a:t>
                      </a:r>
                      <a:endParaRPr lang="en-US" sz="1800" dirty="0">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string</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dirty="0">
                          <a:effectLst/>
                        </a:rPr>
                        <a:t>Thời gian đăng bài viết dạng: dd/mm/yyyy</a:t>
                      </a:r>
                      <a:endParaRPr lang="en-US" sz="1800" dirty="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922566"/>
                  </a:ext>
                </a:extLst>
              </a:tr>
              <a:tr h="440459">
                <a:tc>
                  <a:txBody>
                    <a:bodyPr/>
                    <a:lstStyle/>
                    <a:p>
                      <a:pPr marL="0" marR="0">
                        <a:lnSpc>
                          <a:spcPct val="115000"/>
                        </a:lnSpc>
                        <a:spcBef>
                          <a:spcPts val="0"/>
                        </a:spcBef>
                        <a:spcAft>
                          <a:spcPts val="0"/>
                        </a:spcAft>
                      </a:pPr>
                      <a:r>
                        <a:rPr lang="vi-VN" sz="1800">
                          <a:effectLst/>
                        </a:rPr>
                        <a:t>content</a:t>
                      </a:r>
                      <a:endParaRPr lang="en-US" sz="1800">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string</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vi-VN" sz="1800">
                          <a:effectLst/>
                        </a:rPr>
                        <a:t>Nội dung bài báo</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802581"/>
                  </a:ext>
                </a:extLst>
              </a:tr>
              <a:tr h="440459">
                <a:tc>
                  <a:txBody>
                    <a:bodyPr/>
                    <a:lstStyle/>
                    <a:p>
                      <a:pPr marL="0" marR="0">
                        <a:lnSpc>
                          <a:spcPct val="115000"/>
                        </a:lnSpc>
                        <a:spcBef>
                          <a:spcPts val="0"/>
                        </a:spcBef>
                        <a:spcAft>
                          <a:spcPts val="0"/>
                        </a:spcAft>
                      </a:pPr>
                      <a:r>
                        <a:rPr lang="vi-VN" sz="1800">
                          <a:effectLst/>
                        </a:rPr>
                        <a:t>category</a:t>
                      </a:r>
                      <a:endParaRPr lang="en-US" sz="1800">
                        <a:effectLst/>
                        <a:latin typeface="Arial" panose="020B0604020202020204" pitchFamily="34" charset="0"/>
                        <a:ea typeface="Arial" panose="020B0604020202020204" pitchFamily="34" charset="0"/>
                      </a:endParaRPr>
                    </a:p>
                  </a:txBody>
                  <a:tcPr marL="63500" marR="63500" marT="63500" marB="63500">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vi-VN" sz="1800">
                          <a:effectLst/>
                        </a:rPr>
                        <a:t>string</a:t>
                      </a:r>
                      <a:endParaRPr lang="en-US" sz="180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vi-VN" sz="1800" dirty="0">
                          <a:effectLst/>
                        </a:rPr>
                        <a:t>Category của bài báo</a:t>
                      </a:r>
                      <a:endParaRPr lang="en-US" sz="1800" dirty="0">
                        <a:effectLst/>
                        <a:latin typeface="Arial" panose="020B0604020202020204" pitchFamily="34" charset="0"/>
                        <a:ea typeface="Arial" panose="020B0604020202020204" pitchFamily="34" charset="0"/>
                      </a:endParaRPr>
                    </a:p>
                  </a:txBody>
                  <a:tcPr marL="63500" marR="63500" marT="63500" marB="63500">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2325811"/>
                  </a:ext>
                </a:extLst>
              </a:tr>
            </a:tbl>
          </a:graphicData>
        </a:graphic>
      </p:graphicFrame>
    </p:spTree>
    <p:extLst>
      <p:ext uri="{BB962C8B-B14F-4D97-AF65-F5344CB8AC3E}">
        <p14:creationId xmlns:p14="http://schemas.microsoft.com/office/powerpoint/2010/main" val="215825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5F1F99-B581-DA49-B1D0-27B2758B8F1F}"/>
              </a:ext>
            </a:extLst>
          </p:cNvPr>
          <p:cNvSpPr txBox="1">
            <a:spLocks/>
          </p:cNvSpPr>
          <p:nvPr/>
        </p:nvSpPr>
        <p:spPr>
          <a:xfrm>
            <a:off x="572263" y="2903801"/>
            <a:ext cx="7053542" cy="1050398"/>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a:latin typeface="Calibri" panose="020F0502020204030204" pitchFamily="34" charset="0"/>
                <a:cs typeface="Calibri" panose="020F0502020204030204" pitchFamily="34" charset="0"/>
              </a:rPr>
              <a:t>2. Tiền xử lý dữ liệu</a:t>
            </a:r>
          </a:p>
        </p:txBody>
      </p:sp>
    </p:spTree>
    <p:extLst>
      <p:ext uri="{BB962C8B-B14F-4D97-AF65-F5344CB8AC3E}">
        <p14:creationId xmlns:p14="http://schemas.microsoft.com/office/powerpoint/2010/main" val="74313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2. Tiền xử lý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231474"/>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a. Tổng hợp các nguồn dữ liệu</a:t>
            </a:r>
          </a:p>
        </p:txBody>
      </p:sp>
      <p:sp>
        <p:nvSpPr>
          <p:cNvPr id="4" name="Rectangle 3">
            <a:extLst>
              <a:ext uri="{FF2B5EF4-FFF2-40B4-BE49-F238E27FC236}">
                <a16:creationId xmlns:a16="http://schemas.microsoft.com/office/drawing/2014/main" id="{1200E543-E79B-9246-AE8F-A97AC04F0C13}"/>
              </a:ext>
            </a:extLst>
          </p:cNvPr>
          <p:cNvSpPr/>
          <p:nvPr/>
        </p:nvSpPr>
        <p:spPr>
          <a:xfrm>
            <a:off x="179784" y="3071982"/>
            <a:ext cx="8758715" cy="2031325"/>
          </a:xfrm>
          <a:prstGeom prst="rect">
            <a:avLst/>
          </a:prstGeom>
          <a:solidFill>
            <a:schemeClr val="bg1">
              <a:lumMod val="75000"/>
              <a:lumOff val="25000"/>
            </a:schemeClr>
          </a:solidFill>
        </p:spPr>
        <p:txBody>
          <a:bodyPr wrap="square">
            <a:spAutoFit/>
          </a:bodyPr>
          <a:lstStyle/>
          <a:p>
            <a:r>
              <a:rPr lang="en-US">
                <a:latin typeface="Consolas" panose="020B0609020204030204" pitchFamily="49" charset="0"/>
                <a:cs typeface="Consolas" panose="020B0609020204030204" pitchFamily="49" charset="0"/>
              </a:rPr>
              <a:t># init source</a:t>
            </a:r>
          </a:p>
          <a:p>
            <a:r>
              <a:rPr lang="en-US">
                <a:latin typeface="Consolas" panose="020B0609020204030204" pitchFamily="49" charset="0"/>
                <a:cs typeface="Consolas" panose="020B0609020204030204" pitchFamily="49" charset="0"/>
              </a:rPr>
              <a:t>data_24h_df = data_24h_df.withColumn('source', F.lit("24h"))</a:t>
            </a:r>
          </a:p>
          <a:p>
            <a:r>
              <a:rPr lang="en-US">
                <a:latin typeface="Consolas" panose="020B0609020204030204" pitchFamily="49" charset="0"/>
                <a:cs typeface="Consolas" panose="020B0609020204030204" pitchFamily="49" charset="0"/>
              </a:rPr>
              <a:t>data_VNE_df = data_VNE_df.withColumn('source', F.lit("VNExpress"))</a:t>
            </a:r>
          </a:p>
          <a:p>
            <a:r>
              <a:rPr lang="en-US">
                <a:latin typeface="Consolas" panose="020B0609020204030204" pitchFamily="49" charset="0"/>
                <a:cs typeface="Consolas" panose="020B0609020204030204" pitchFamily="49" charset="0"/>
              </a:rPr>
              <a:t>data_VNN_df = data_VNN_df.withColumn('source', F.lit("VietNamNet"))</a:t>
            </a:r>
          </a:p>
          <a:p>
            <a:endParaRPr lang="en-US">
              <a:latin typeface="Consolas" panose="020B0609020204030204" pitchFamily="49" charset="0"/>
              <a:cs typeface="Consolas" panose="020B0609020204030204" pitchFamily="49" charset="0"/>
            </a:endParaRPr>
          </a:p>
          <a:p>
            <a:r>
              <a:rPr lang="en-US">
                <a:latin typeface="Consolas" panose="020B0609020204030204" pitchFamily="49" charset="0"/>
                <a:cs typeface="Consolas" panose="020B0609020204030204" pitchFamily="49" charset="0"/>
              </a:rPr>
              <a:t># Merge</a:t>
            </a:r>
          </a:p>
          <a:p>
            <a:r>
              <a:rPr lang="en-US">
                <a:latin typeface="Consolas" panose="020B0609020204030204" pitchFamily="49" charset="0"/>
                <a:cs typeface="Consolas" panose="020B0609020204030204" pitchFamily="49" charset="0"/>
              </a:rPr>
              <a:t>data_df = data_VNE_df.union(data_VNN_df).union(data_24h_df)</a:t>
            </a:r>
          </a:p>
        </p:txBody>
      </p:sp>
      <p:sp>
        <p:nvSpPr>
          <p:cNvPr id="12" name="TextBox 11">
            <a:extLst>
              <a:ext uri="{FF2B5EF4-FFF2-40B4-BE49-F238E27FC236}">
                <a16:creationId xmlns:a16="http://schemas.microsoft.com/office/drawing/2014/main" id="{4AFBE228-D711-4C4A-A119-35B1F4FAFD93}"/>
              </a:ext>
            </a:extLst>
          </p:cNvPr>
          <p:cNvSpPr txBox="1"/>
          <p:nvPr/>
        </p:nvSpPr>
        <p:spPr>
          <a:xfrm>
            <a:off x="787241" y="1951672"/>
            <a:ext cx="7543800" cy="461665"/>
          </a:xfrm>
          <a:prstGeom prst="rect">
            <a:avLst/>
          </a:prstGeom>
          <a:noFill/>
        </p:spPr>
        <p:txBody>
          <a:bodyPr wrap="square" rtlCol="0">
            <a:spAutoFit/>
          </a:bodyPr>
          <a:lstStyle/>
          <a:p>
            <a:pPr marL="342900" indent="-342900">
              <a:buFont typeface="Wingdings" pitchFamily="2" charset="2"/>
              <a:buChar char="ü"/>
            </a:pPr>
            <a:r>
              <a:rPr lang="en-US" sz="2400">
                <a:latin typeface="Calibri Light" panose="020F0302020204030204" pitchFamily="34" charset="0"/>
                <a:cs typeface="Calibri Light" panose="020F0302020204030204" pitchFamily="34" charset="0"/>
              </a:rPr>
              <a:t> Merge 3 data frame vào thành 1</a:t>
            </a:r>
          </a:p>
        </p:txBody>
      </p:sp>
    </p:spTree>
    <p:extLst>
      <p:ext uri="{BB962C8B-B14F-4D97-AF65-F5344CB8AC3E}">
        <p14:creationId xmlns:p14="http://schemas.microsoft.com/office/powerpoint/2010/main" val="9826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AD5-704A-7045-831B-A20AD156852A}"/>
              </a:ext>
            </a:extLst>
          </p:cNvPr>
          <p:cNvSpPr>
            <a:spLocks noGrp="1"/>
          </p:cNvSpPr>
          <p:nvPr>
            <p:ph type="title"/>
          </p:nvPr>
        </p:nvSpPr>
        <p:spPr>
          <a:xfrm>
            <a:off x="179784" y="181076"/>
            <a:ext cx="7053542" cy="1050398"/>
          </a:xfrm>
        </p:spPr>
        <p:txBody>
          <a:bodyPr/>
          <a:lstStyle/>
          <a:p>
            <a:r>
              <a:rPr lang="en-US">
                <a:latin typeface="Calibri" panose="020F0502020204030204" pitchFamily="34" charset="0"/>
                <a:cs typeface="Calibri" panose="020F0502020204030204" pitchFamily="34" charset="0"/>
              </a:rPr>
              <a:t>2. Tiền xử lý dữ liệu</a:t>
            </a:r>
          </a:p>
        </p:txBody>
      </p:sp>
      <p:sp>
        <p:nvSpPr>
          <p:cNvPr id="10" name="TextBox 9">
            <a:extLst>
              <a:ext uri="{FF2B5EF4-FFF2-40B4-BE49-F238E27FC236}">
                <a16:creationId xmlns:a16="http://schemas.microsoft.com/office/drawing/2014/main" id="{AE1BB723-9E98-2D4E-8503-457BBA5D7907}"/>
              </a:ext>
            </a:extLst>
          </p:cNvPr>
          <p:cNvSpPr txBox="1"/>
          <p:nvPr/>
        </p:nvSpPr>
        <p:spPr>
          <a:xfrm>
            <a:off x="179784" y="1231474"/>
            <a:ext cx="7543800" cy="523220"/>
          </a:xfrm>
          <a:prstGeom prst="rect">
            <a:avLst/>
          </a:prstGeom>
          <a:noFill/>
        </p:spPr>
        <p:txBody>
          <a:bodyPr wrap="square" rtlCol="0">
            <a:spAutoFit/>
          </a:bodyPr>
          <a:lstStyle/>
          <a:p>
            <a:r>
              <a:rPr lang="en-US" sz="2800">
                <a:latin typeface="Calibri Light" panose="020F0302020204030204" pitchFamily="34" charset="0"/>
                <a:cs typeface="Calibri Light" panose="020F0302020204030204" pitchFamily="34" charset="0"/>
              </a:rPr>
              <a:t>b. Thay đổi time format</a:t>
            </a:r>
          </a:p>
        </p:txBody>
      </p:sp>
      <p:sp>
        <p:nvSpPr>
          <p:cNvPr id="4" name="Rectangle 3">
            <a:extLst>
              <a:ext uri="{FF2B5EF4-FFF2-40B4-BE49-F238E27FC236}">
                <a16:creationId xmlns:a16="http://schemas.microsoft.com/office/drawing/2014/main" id="{1200E543-E79B-9246-AE8F-A97AC04F0C13}"/>
              </a:ext>
            </a:extLst>
          </p:cNvPr>
          <p:cNvSpPr/>
          <p:nvPr/>
        </p:nvSpPr>
        <p:spPr>
          <a:xfrm>
            <a:off x="513212" y="3187595"/>
            <a:ext cx="8091857" cy="2308324"/>
          </a:xfrm>
          <a:prstGeom prst="rect">
            <a:avLst/>
          </a:prstGeom>
          <a:solidFill>
            <a:schemeClr val="bg1">
              <a:lumMod val="75000"/>
              <a:lumOff val="25000"/>
            </a:schemeClr>
          </a:solidFill>
        </p:spPr>
        <p:txBody>
          <a:bodyPr wrap="square">
            <a:spAutoFit/>
          </a:bodyPr>
          <a:lstStyle/>
          <a:p>
            <a:r>
              <a:rPr lang="en-US">
                <a:latin typeface="Consolas" panose="020B0609020204030204" pitchFamily="49" charset="0"/>
                <a:cs typeface="Consolas" panose="020B0609020204030204" pitchFamily="49" charset="0"/>
              </a:rPr>
              <a:t>%spark.pyspark</a:t>
            </a:r>
          </a:p>
          <a:p>
            <a:r>
              <a:rPr lang="en-US">
                <a:latin typeface="Consolas" panose="020B0609020204030204" pitchFamily="49" charset="0"/>
                <a:cs typeface="Consolas" panose="020B0609020204030204" pitchFamily="49" charset="0"/>
              </a:rPr>
              <a:t>data_df = data_df.withColumn("pub_date",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					reformatDate_UDF(data_df.date_published))</a:t>
            </a:r>
          </a:p>
          <a:p>
            <a:endParaRPr lang="en-US">
              <a:latin typeface="Consolas" panose="020B0609020204030204" pitchFamily="49" charset="0"/>
              <a:cs typeface="Consolas" panose="020B0609020204030204" pitchFamily="49" charset="0"/>
            </a:endParaRPr>
          </a:p>
          <a:p>
            <a:r>
              <a:rPr lang="en-US">
                <a:latin typeface="Consolas" panose="020B0609020204030204" pitchFamily="49" charset="0"/>
                <a:cs typeface="Consolas" panose="020B0609020204030204" pitchFamily="49" charset="0"/>
              </a:rPr>
              <a:t>data_df = data_df.withColumn("pub_month",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					reformatMonth_UDF(data_df.date_published))</a:t>
            </a:r>
          </a:p>
          <a:p>
            <a:endParaRPr lang="en-US">
              <a:latin typeface="Consolas" panose="020B0609020204030204" pitchFamily="49" charset="0"/>
              <a:cs typeface="Consolas" panose="020B0609020204030204" pitchFamily="49" charset="0"/>
            </a:endParaRPr>
          </a:p>
          <a:p>
            <a:r>
              <a:rPr lang="en-US">
                <a:latin typeface="Consolas" panose="020B0609020204030204" pitchFamily="49" charset="0"/>
                <a:cs typeface="Consolas" panose="020B0609020204030204" pitchFamily="49" charset="0"/>
              </a:rPr>
              <a:t>z.show(data_df.select('pub_date','pub_month'))</a:t>
            </a:r>
          </a:p>
        </p:txBody>
      </p:sp>
      <p:sp>
        <p:nvSpPr>
          <p:cNvPr id="12" name="TextBox 11">
            <a:extLst>
              <a:ext uri="{FF2B5EF4-FFF2-40B4-BE49-F238E27FC236}">
                <a16:creationId xmlns:a16="http://schemas.microsoft.com/office/drawing/2014/main" id="{4AFBE228-D711-4C4A-A119-35B1F4FAFD93}"/>
              </a:ext>
            </a:extLst>
          </p:cNvPr>
          <p:cNvSpPr txBox="1"/>
          <p:nvPr/>
        </p:nvSpPr>
        <p:spPr>
          <a:xfrm>
            <a:off x="787241" y="1951672"/>
            <a:ext cx="7543800" cy="461665"/>
          </a:xfrm>
          <a:prstGeom prst="rect">
            <a:avLst/>
          </a:prstGeom>
          <a:noFill/>
        </p:spPr>
        <p:txBody>
          <a:bodyPr wrap="square" rtlCol="0">
            <a:spAutoFit/>
          </a:bodyPr>
          <a:lstStyle/>
          <a:p>
            <a:pPr marL="342900" indent="-342900">
              <a:buFont typeface="Wingdings" pitchFamily="2" charset="2"/>
              <a:buChar char="ü"/>
            </a:pPr>
            <a:r>
              <a:rPr lang="en-US" sz="2400">
                <a:latin typeface="Calibri Light" panose="020F0302020204030204" pitchFamily="34" charset="0"/>
                <a:cs typeface="Calibri Light" panose="020F0302020204030204" pitchFamily="34" charset="0"/>
              </a:rPr>
              <a:t> Chuyển từ </a:t>
            </a:r>
            <a:r>
              <a:rPr lang="en-US" sz="2400" b="1">
                <a:solidFill>
                  <a:srgbClr val="FF0000"/>
                </a:solidFill>
                <a:latin typeface="Calibri Light" panose="020F0302020204030204" pitchFamily="34" charset="0"/>
                <a:cs typeface="Calibri Light" panose="020F0302020204030204" pitchFamily="34" charset="0"/>
              </a:rPr>
              <a:t>dd/mm/yyyy </a:t>
            </a:r>
            <a:r>
              <a:rPr lang="en-US" sz="2400">
                <a:latin typeface="Calibri Light" panose="020F0302020204030204" pitchFamily="34" charset="0"/>
                <a:cs typeface="Calibri Light" panose="020F0302020204030204" pitchFamily="34" charset="0"/>
              </a:rPr>
              <a:t>sang </a:t>
            </a:r>
            <a:r>
              <a:rPr lang="en-US" sz="2400">
                <a:solidFill>
                  <a:srgbClr val="00B050"/>
                </a:solidFill>
                <a:latin typeface="Calibri Light" panose="020F0302020204030204" pitchFamily="34" charset="0"/>
                <a:cs typeface="Calibri Light" panose="020F0302020204030204" pitchFamily="34" charset="0"/>
              </a:rPr>
              <a:t>yyyy/mm </a:t>
            </a:r>
            <a:r>
              <a:rPr lang="en-US" sz="2400">
                <a:latin typeface="Calibri Light" panose="020F0302020204030204" pitchFamily="34" charset="0"/>
                <a:cs typeface="Calibri Light" panose="020F0302020204030204" pitchFamily="34" charset="0"/>
              </a:rPr>
              <a:t>và </a:t>
            </a:r>
            <a:r>
              <a:rPr lang="en-US" sz="2400">
                <a:solidFill>
                  <a:srgbClr val="00B0F0"/>
                </a:solidFill>
                <a:latin typeface="Calibri Light" panose="020F0302020204030204" pitchFamily="34" charset="0"/>
                <a:cs typeface="Calibri Light" panose="020F0302020204030204" pitchFamily="34" charset="0"/>
              </a:rPr>
              <a:t>yyyy/mm/dd</a:t>
            </a:r>
          </a:p>
        </p:txBody>
      </p:sp>
    </p:spTree>
    <p:extLst>
      <p:ext uri="{BB962C8B-B14F-4D97-AF65-F5344CB8AC3E}">
        <p14:creationId xmlns:p14="http://schemas.microsoft.com/office/powerpoint/2010/main" val="743973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1588</Words>
  <Application>Microsoft Office PowerPoint</Application>
  <PresentationFormat>On-screen Show (4:3)</PresentationFormat>
  <Paragraphs>157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Century Gothic</vt:lpstr>
      <vt:lpstr>Consolas</vt:lpstr>
      <vt:lpstr>Courier New</vt:lpstr>
      <vt:lpstr>Wingdings</vt:lpstr>
      <vt:lpstr>Wingdings 3</vt:lpstr>
      <vt:lpstr>Ion</vt:lpstr>
      <vt:lpstr>Báo cáo  bài tập lớn</vt:lpstr>
      <vt:lpstr>Tổng quan</vt:lpstr>
      <vt:lpstr>Content</vt:lpstr>
      <vt:lpstr>PowerPoint Presentation</vt:lpstr>
      <vt:lpstr>1. Thu thập dữ liệu</vt:lpstr>
      <vt:lpstr>1. Thu thập dữ liệu</vt:lpstr>
      <vt:lpstr>PowerPoint Presentation</vt:lpstr>
      <vt:lpstr>2. Tiền xử lý dữ liệu</vt:lpstr>
      <vt:lpstr>2. Tiền xử lý dữ liệu</vt:lpstr>
      <vt:lpstr>2. Tiền xử lý dữ liệu</vt:lpstr>
      <vt:lpstr>2. Tiền xử lý dữ liệu</vt:lpstr>
      <vt:lpstr>2. Tiền xử lý dữ liệu</vt:lpstr>
      <vt:lpstr>PowerPoint Presentation</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3. Phân tích dữ liệu</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Thoongs</dc:title>
  <dc:creator>Cong Hoang</dc:creator>
  <cp:lastModifiedBy>Nguyen Van Tien 20211036M</cp:lastModifiedBy>
  <cp:revision>103</cp:revision>
  <dcterms:created xsi:type="dcterms:W3CDTF">2021-03-29T01:58:03Z</dcterms:created>
  <dcterms:modified xsi:type="dcterms:W3CDTF">2022-07-30T18:17:34Z</dcterms:modified>
</cp:coreProperties>
</file>