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270" r:id="rId5"/>
    <p:sldId id="257" r:id="rId6"/>
    <p:sldId id="265" r:id="rId7"/>
    <p:sldId id="285" r:id="rId8"/>
    <p:sldId id="286" r:id="rId9"/>
    <p:sldId id="287" r:id="rId10"/>
    <p:sldId id="290" r:id="rId11"/>
    <p:sldId id="288" r:id="rId12"/>
    <p:sldId id="289" r:id="rId13"/>
    <p:sldId id="275" r:id="rId14"/>
    <p:sldId id="276" r:id="rId15"/>
    <p:sldId id="271" r:id="rId16"/>
    <p:sldId id="273" r:id="rId17"/>
    <p:sldId id="274" r:id="rId18"/>
    <p:sldId id="292" r:id="rId19"/>
    <p:sldId id="279" r:id="rId20"/>
    <p:sldId id="277" r:id="rId21"/>
    <p:sldId id="278" r:id="rId22"/>
    <p:sldId id="280" r:id="rId23"/>
    <p:sldId id="282" r:id="rId24"/>
    <p:sldId id="283" r:id="rId25"/>
    <p:sldId id="281" r:id="rId26"/>
    <p:sldId id="284" r:id="rId27"/>
    <p:sldId id="261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2801" autoAdjust="0"/>
  </p:normalViewPr>
  <p:slideViewPr>
    <p:cSldViewPr snapToGrid="0">
      <p:cViewPr varScale="1">
        <p:scale>
          <a:sx n="72" d="100"/>
          <a:sy n="72" d="100"/>
        </p:scale>
        <p:origin x="17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4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4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6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0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9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6/4/2023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6/4/2023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enlhp1/agile_group_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6</a:t>
            </a:r>
            <a:r>
              <a:rPr lang="en-US" dirty="0" smtClean="0">
                <a:latin typeface="Times New Roman (Headings)"/>
              </a:rPr>
              <a:t>. KIẾN TRÚC ỨNG DỤNG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341300" y="940233"/>
            <a:ext cx="8147653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150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7" y="2270658"/>
            <a:ext cx="7681305" cy="22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 (Headings)"/>
              </a:rPr>
              <a:t>7. MÔ HÌNH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127026" y="2146733"/>
            <a:ext cx="8889948" cy="3657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 (Headings)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latin typeface="Times New Roman (Headings)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push code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action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trigger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run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script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config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action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build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image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source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push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đẩy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Docker hub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SSH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EC2 server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pull images (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file compose-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docker.yml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Docker compose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compose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containers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image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vừa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pull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về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" y="1207139"/>
            <a:ext cx="8889948" cy="8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0" y="1007144"/>
            <a:ext cx="5092700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1: Clone repository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source ở link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  <a:hlinkClick r:id="rId3"/>
              </a:rPr>
              <a:t>https://github.com/tienlhp1/agile_group_2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Source code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bao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gồm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Folder “client”: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source code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Client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Folder “server”: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source code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Server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Folder “.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/workflows”: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config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CI/CD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File “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docker-compose.yml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”: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compose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0" y="2058456"/>
            <a:ext cx="3949701" cy="22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332735" y="890242"/>
            <a:ext cx="9018600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“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“client”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WORKDIR /app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.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3000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 ["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","start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folder “server”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3000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254052" y="1007144"/>
            <a:ext cx="14174800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version: '3.8'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client: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client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image: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docker_hub_repository_name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image_name_for_client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ports: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- '3000:3000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254052" y="1007144"/>
            <a:ext cx="8889948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server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image: 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docker_hub_repository_name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image_name_for_server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ports: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'5000:5000'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dirty="0" err="1">
                <a:latin typeface="Times New Roman (Headings)"/>
                <a:cs typeface="Times New Roman" panose="02020603050405020304" pitchFamily="18" charset="0"/>
              </a:rPr>
              <a:t>Thay</a:t>
            </a:r>
            <a:r>
              <a:rPr lang="en-US" sz="2400" i="1" dirty="0">
                <a:latin typeface="Times New Roman (Headings)"/>
                <a:cs typeface="Times New Roman" panose="02020603050405020304" pitchFamily="18" charset="0"/>
              </a:rPr>
              <a:t> {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docker_hub_repository_name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dockerhub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image_name_for_client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US" sz="2400" i="1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254052" y="925033"/>
            <a:ext cx="8889948" cy="5500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4: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Cài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môi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EC2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instance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EC2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SSH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server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sudo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yum update –y”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thống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Cài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“</a:t>
            </a:r>
            <a:r>
              <a:rPr lang="sv-SE" sz="1800" dirty="0">
                <a:latin typeface="Times New Roman (Headings)"/>
                <a:cs typeface="Times New Roman" panose="02020603050405020304" pitchFamily="18" charset="0"/>
              </a:rPr>
              <a:t>sudo yum install docker -y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Cài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-compose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“</a:t>
            </a:r>
            <a:r>
              <a:rPr lang="pt-BR" sz="1800" dirty="0">
                <a:latin typeface="Times New Roman (Headings)"/>
                <a:cs typeface="Times New Roman" panose="02020603050405020304" pitchFamily="18" charset="0"/>
              </a:rPr>
              <a:t>sudo curl -L "https://github.com/docker/compose/releases/latest/download/docker-compose-$(uname -s)-$(uname -m)" -o /usr/local/bin/docker-compose”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1800" dirty="0">
                <a:latin typeface="Times New Roman (Headings)"/>
                <a:cs typeface="Times New Roman" panose="02020603050405020304" pitchFamily="18" charset="0"/>
              </a:rPr>
              <a:t>Cấp quyền thực thi cho docker-compose bằng lệnh “sudo chmod +x /usr/local/bin/docker-compose”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- 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folder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docker-compose.yml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nội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folder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đó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254052" y="894693"/>
            <a:ext cx="8147653" cy="5564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5: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Cấu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hình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CI/CD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với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github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action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file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main.yml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ở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đường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dẫn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“.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github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/workflows” (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folder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nếu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chưa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có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)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với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nội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dung:</a:t>
            </a:r>
          </a:p>
          <a:p>
            <a:pPr marL="0" indent="0">
              <a:buNone/>
            </a:pPr>
            <a:r>
              <a:rPr lang="en-US" dirty="0"/>
              <a:t>       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79" y="1706612"/>
            <a:ext cx="4980104" cy="4792786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254052" y="1706612"/>
            <a:ext cx="3481400" cy="4416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Thay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{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image_name_for_client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}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bằng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tên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image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của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client (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cần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phải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giống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với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tên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image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đã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config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ở file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docker-compose.yml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ở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trước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).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Tương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tự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với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{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image_name_for_server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Thay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{path}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bằng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đường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dẫn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trên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EC2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chứa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file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docker-compose.yml</a:t>
            </a: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tham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số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như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DOCKER_USERNAME, DOCER_PASSWORD,…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sẽ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được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config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trên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github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ở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5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 (Headings)"/>
                <a:cs typeface="Times New Roman" panose="02020603050405020304" pitchFamily="18" charset="0"/>
              </a:rPr>
              <a:t>sau</a:t>
            </a: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341300" y="940233"/>
            <a:ext cx="8147653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6: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Config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github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Settings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Actions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Secrets and variables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       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65" y="2098808"/>
            <a:ext cx="4800600" cy="72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386" y="3547901"/>
            <a:ext cx="3372558" cy="25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341300" y="940233"/>
            <a:ext cx="8583483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button “New repository secret”,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điền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map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cấu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main.yaml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DOCKER_USERNAME, DOCER_PASSWORD,…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       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5" y="2452515"/>
            <a:ext cx="4336275" cy="3742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064" y="2452515"/>
            <a:ext cx="4060336" cy="17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3012" y="1621777"/>
            <a:ext cx="77748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AGILE</a:t>
            </a:r>
          </a:p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36187-20E9-469C-92F2-167DD5FD1182}"/>
              </a:ext>
            </a:extLst>
          </p:cNvPr>
          <p:cNvSpPr/>
          <p:nvPr/>
        </p:nvSpPr>
        <p:spPr>
          <a:xfrm>
            <a:off x="413012" y="3191437"/>
            <a:ext cx="54066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20211036M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20212236M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20212610M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130119" y="900818"/>
            <a:ext cx="5421547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7: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DB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MongoDB Atlas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MongoDB Atlas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vụ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MongoDB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Cloud.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ký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khoản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cluster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database.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Add IP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server EC2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danh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sách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IP White list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database user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, atlas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connection string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nối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/>
              <a:t>       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90" y="1983282"/>
            <a:ext cx="3700130" cy="27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341300" y="844540"/>
            <a:ext cx="8802700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client,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file .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REACT_APP_API=http://{public_ip_ec2}:5000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REACT_APP_URL=http://{public_ip_ec2}:3000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{public_ip_ec2}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IP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EC2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server,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file 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DB_URL=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mongodb+srv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://bachbop9999:WUkFH5zfAwg7Q4IK@cluster0.up4abzw.mongodb.net/?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retryWrites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true&amp;w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=majority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PORT=5000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SECRET=abcd123456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DB_URL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string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Atlas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 PORT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file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SECRET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341300" y="940233"/>
            <a:ext cx="8147653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DOCKER_USERNAME: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DOCKER_PASSWORD: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dockerhub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EC2_HOST: public IP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EC2_SSH_PRIVATE_KEY: private key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file 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EC2_USERNAME: username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“ec2-user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       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341300" y="940233"/>
            <a:ext cx="8147653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code,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main.yaml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main.yaml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8. HƯỚNG DẪN CÀI ĐẶT, TRIỂN KHAI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341300" y="940233"/>
            <a:ext cx="8147653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b="1" dirty="0" err="1">
                <a:latin typeface="Times New Roman (Headings)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 (Headings)"/>
                <a:cs typeface="Times New Roman" panose="02020603050405020304" pitchFamily="18" charset="0"/>
              </a:rPr>
              <a:t>chức</a:t>
            </a:r>
            <a:r>
              <a:rPr lang="en-US" sz="1800" b="1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 (Headings)"/>
                <a:cs typeface="Times New Roman" panose="02020603050405020304" pitchFamily="18" charset="0"/>
              </a:rPr>
              <a:t>năng</a:t>
            </a:r>
            <a:r>
              <a:rPr lang="en-US" sz="1800" b="1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 (Headings)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nhập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ký</a:t>
            </a:r>
            <a:endParaRPr lang="en-US" sz="1800" dirty="0">
              <a:latin typeface="Times New Roman (Headings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sửa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 (Headings)"/>
                <a:cs typeface="Times New Roman" panose="02020603050405020304" pitchFamily="18" charset="0"/>
              </a:rPr>
              <a:t>xóa</a:t>
            </a:r>
            <a:r>
              <a:rPr lang="en-US" sz="1800" dirty="0">
                <a:latin typeface="Times New Roman (Headings)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 (Headings)"/>
              </a:rPr>
              <a:t>9</a:t>
            </a:r>
            <a:r>
              <a:rPr lang="en-US" dirty="0" smtClean="0">
                <a:latin typeface="Times New Roman (Headings)"/>
              </a:rPr>
              <a:t>. </a:t>
            </a:r>
            <a:r>
              <a:rPr lang="en-US" dirty="0" smtClean="0">
                <a:latin typeface="Times New Roman (Headings)"/>
              </a:rPr>
              <a:t>GIỚI THIỆU ỨNG DỤNG - DEMO</a:t>
            </a:r>
            <a:endParaRPr lang="en-US" dirty="0">
              <a:latin typeface="Times New Roman (Headings)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14100-EB1F-45D0-92A3-74C4E0577724}"/>
              </a:ext>
            </a:extLst>
          </p:cNvPr>
          <p:cNvSpPr txBox="1">
            <a:spLocks/>
          </p:cNvSpPr>
          <p:nvPr/>
        </p:nvSpPr>
        <p:spPr>
          <a:xfrm>
            <a:off x="341300" y="940233"/>
            <a:ext cx="8147653" cy="5485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Times New Roman (Headings)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302"/>
            <a:ext cx="4549762" cy="232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03" y="1036103"/>
            <a:ext cx="4440960" cy="2260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68172"/>
            <a:ext cx="4549762" cy="2348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903" y="3468172"/>
            <a:ext cx="4423223" cy="22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169" y="742790"/>
            <a:ext cx="8533162" cy="5076201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ORGANIZATION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TOOL TASK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RESPONSIBILITIES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ỨNG 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TRIỂN KHAI</a:t>
            </a:r>
          </a:p>
          <a:p>
            <a:pPr marL="571500" indent="-5715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CÀI ĐẶT, TRIỂN KHAI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A95D3D-DE35-61B8-0A1B-FCB1B984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5C426-C9E8-0B68-C6D1-E7E97E42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E7438-CD64-51C3-66FE-2EC1BD6F34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C569A-916D-AD3E-308D-FF67B7FC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7F5FB-765D-BAB3-20C3-2AA585F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98ED1-C0B9-53D1-527F-69EA2EB331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F70EE0-328E-3838-5A30-D012F6779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89737"/>
              </p:ext>
            </p:extLst>
          </p:nvPr>
        </p:nvGraphicFramePr>
        <p:xfrm>
          <a:off x="528251" y="1663700"/>
          <a:ext cx="8087498" cy="264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546">
                  <a:extLst>
                    <a:ext uri="{9D8B030D-6E8A-4147-A177-3AD203B41FA5}">
                      <a16:colId xmlns:a16="http://schemas.microsoft.com/office/drawing/2014/main" val="3144506495"/>
                    </a:ext>
                  </a:extLst>
                </a:gridCol>
                <a:gridCol w="2390119">
                  <a:extLst>
                    <a:ext uri="{9D8B030D-6E8A-4147-A177-3AD203B41FA5}">
                      <a16:colId xmlns:a16="http://schemas.microsoft.com/office/drawing/2014/main" val="3517796110"/>
                    </a:ext>
                  </a:extLst>
                </a:gridCol>
                <a:gridCol w="2695833">
                  <a:extLst>
                    <a:ext uri="{9D8B030D-6E8A-4147-A177-3AD203B41FA5}">
                      <a16:colId xmlns:a16="http://schemas.microsoft.com/office/drawing/2014/main" val="4188856603"/>
                    </a:ext>
                  </a:extLst>
                </a:gridCol>
              </a:tblGrid>
              <a:tr h="55612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95686"/>
                  </a:ext>
                </a:extLst>
              </a:tr>
              <a:tr h="55612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53491"/>
                  </a:ext>
                </a:extLst>
              </a:tr>
              <a:tr h="55612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Bách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Develop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02253"/>
                  </a:ext>
                </a:extLst>
              </a:tr>
              <a:tr h="973221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 Develop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1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105AD-108B-5D3F-F777-9EB6B66B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CC888A-06A1-E6BA-1EAB-5C78986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0D43B-4BBF-11BD-A609-C9F556B542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Agile Scrum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4A3D9-4133-F067-73C2-5A1BAC9A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7" y="1605110"/>
            <a:ext cx="8533365" cy="38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37F3F-C323-22C9-BE34-5994457C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601FF9-CC07-B5BA-1C01-2BAEC9C9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MANAGER TOOL TASK(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D8091E-93C3-8AA6-8A7C-2EF29ED50E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4460" y="1100922"/>
            <a:ext cx="8808577" cy="4626778"/>
          </a:xfrm>
        </p:spPr>
      </p:pic>
    </p:spTree>
    <p:extLst>
      <p:ext uri="{BB962C8B-B14F-4D97-AF65-F5344CB8AC3E}">
        <p14:creationId xmlns:p14="http://schemas.microsoft.com/office/powerpoint/2010/main" val="22845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8FFDB-2D6D-2EA7-B4E4-99BF6F4E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1771F-5913-5A4E-F3DD-AA9DDAC9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PROJECT RESPONSIBILITIES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E93D23B-8CCC-48E8-33B2-D27FA342BEF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10695544"/>
              </p:ext>
            </p:extLst>
          </p:nvPr>
        </p:nvGraphicFramePr>
        <p:xfrm>
          <a:off x="235077" y="1199097"/>
          <a:ext cx="868983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458">
                  <a:extLst>
                    <a:ext uri="{9D8B030D-6E8A-4147-A177-3AD203B41FA5}">
                      <a16:colId xmlns:a16="http://schemas.microsoft.com/office/drawing/2014/main" val="1542932915"/>
                    </a:ext>
                  </a:extLst>
                </a:gridCol>
                <a:gridCol w="2172458">
                  <a:extLst>
                    <a:ext uri="{9D8B030D-6E8A-4147-A177-3AD203B41FA5}">
                      <a16:colId xmlns:a16="http://schemas.microsoft.com/office/drawing/2014/main" val="4133793360"/>
                    </a:ext>
                  </a:extLst>
                </a:gridCol>
                <a:gridCol w="2172458">
                  <a:extLst>
                    <a:ext uri="{9D8B030D-6E8A-4147-A177-3AD203B41FA5}">
                      <a16:colId xmlns:a16="http://schemas.microsoft.com/office/drawing/2014/main" val="963324000"/>
                    </a:ext>
                  </a:extLst>
                </a:gridCol>
                <a:gridCol w="2172458">
                  <a:extLst>
                    <a:ext uri="{9D8B030D-6E8A-4147-A177-3AD203B41FA5}">
                      <a16:colId xmlns:a16="http://schemas.microsoft.com/office/drawing/2014/main" val="3100142381"/>
                    </a:ext>
                  </a:extLst>
                </a:gridCol>
              </a:tblGrid>
              <a:tr h="3896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87943"/>
                  </a:ext>
                </a:extLst>
              </a:tr>
              <a:tr h="3896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03524"/>
                  </a:ext>
                </a:extLst>
              </a:tr>
              <a:tr h="3896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work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Accountable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96707"/>
                  </a:ext>
                </a:extLst>
              </a:tr>
              <a:tr h="3896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Inform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Accountable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893349"/>
                  </a:ext>
                </a:extLst>
              </a:tr>
              <a:tr h="3896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Consult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Accountable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62867"/>
                  </a:ext>
                </a:extLst>
              </a:tr>
              <a:tr h="3896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Consult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Accountable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38210"/>
                  </a:ext>
                </a:extLst>
              </a:tr>
              <a:tr h="3896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Consult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Accountable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61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9CBEAE-527D-DDEF-3F6D-E4CAB9EA465F}"/>
              </a:ext>
            </a:extLst>
          </p:cNvPr>
          <p:cNvSpPr txBox="1"/>
          <p:nvPr/>
        </p:nvSpPr>
        <p:spPr>
          <a:xfrm>
            <a:off x="333632" y="4226011"/>
            <a:ext cx="86960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 </a:t>
            </a:r>
            <a:r>
              <a:rPr lang="vi-VN" sz="2800" b="1" dirty="0" smtClean="0">
                <a:latin typeface="+mj-lt"/>
              </a:rPr>
              <a:t>R</a:t>
            </a:r>
            <a:r>
              <a:rPr lang="vi-VN" sz="2800" dirty="0" smtClean="0">
                <a:latin typeface="+mj-lt"/>
              </a:rPr>
              <a:t>esponsible </a:t>
            </a:r>
            <a:r>
              <a:rPr lang="vi-VN" sz="2800" dirty="0">
                <a:latin typeface="+mj-lt"/>
              </a:rPr>
              <a:t>~ Người thực hiện công việc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 </a:t>
            </a:r>
            <a:r>
              <a:rPr lang="vi-VN" sz="2800" b="1" dirty="0" smtClean="0">
                <a:latin typeface="+mj-lt"/>
              </a:rPr>
              <a:t>A</a:t>
            </a:r>
            <a:r>
              <a:rPr lang="vi-VN" sz="2800" dirty="0" smtClean="0">
                <a:latin typeface="+mj-lt"/>
              </a:rPr>
              <a:t>ccountable </a:t>
            </a:r>
            <a:r>
              <a:rPr lang="vi-VN" sz="2800" dirty="0">
                <a:latin typeface="+mj-lt"/>
              </a:rPr>
              <a:t>~ Người báo cáo giải trình, phê duyệt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 </a:t>
            </a:r>
            <a:r>
              <a:rPr lang="vi-VN" sz="2800" b="1" dirty="0" smtClean="0">
                <a:latin typeface="+mj-lt"/>
              </a:rPr>
              <a:t>C</a:t>
            </a:r>
            <a:r>
              <a:rPr lang="vi-VN" sz="2800" dirty="0" smtClean="0">
                <a:latin typeface="+mj-lt"/>
              </a:rPr>
              <a:t>onsulted </a:t>
            </a:r>
            <a:r>
              <a:rPr lang="vi-VN" sz="2800" dirty="0">
                <a:latin typeface="+mj-lt"/>
              </a:rPr>
              <a:t>~ Người hỗ trợ, liên hệ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 </a:t>
            </a:r>
            <a:r>
              <a:rPr lang="vi-VN" sz="2800" b="1" dirty="0" smtClean="0">
                <a:latin typeface="+mj-lt"/>
              </a:rPr>
              <a:t>I</a:t>
            </a:r>
            <a:r>
              <a:rPr lang="vi-VN" sz="2800" dirty="0" smtClean="0">
                <a:latin typeface="+mj-lt"/>
              </a:rPr>
              <a:t>nformed </a:t>
            </a:r>
            <a:r>
              <a:rPr lang="vi-VN" sz="2800" dirty="0">
                <a:latin typeface="+mj-lt"/>
              </a:rPr>
              <a:t>~ Người nhận báo cáo, người nhận thông 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9CFC23-0F85-5937-B72C-AC5172BB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8FA286-46A6-2AAC-8650-01DD9E38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RISK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A64A-B9D5-16AE-3229-2208444CA7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CI-CD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1C0DBBF2F58074EA77BEEE9CFE4B622" ma:contentTypeVersion="2" ma:contentTypeDescription="新しいドキュメントを作成します。" ma:contentTypeScope="" ma:versionID="782c7e1c259e6e864d9604ac0b3303a4">
  <xsd:schema xmlns:xsd="http://www.w3.org/2001/XMLSchema" xmlns:xs="http://www.w3.org/2001/XMLSchema" xmlns:p="http://schemas.microsoft.com/office/2006/metadata/properties" xmlns:ns2="8bf9c861-6a39-4956-a2a4-01f716c53c62" targetNamespace="http://schemas.microsoft.com/office/2006/metadata/properties" ma:root="true" ma:fieldsID="c3bbf2ca18e5f110d770716f06230350" ns2:_="">
    <xsd:import namespace="8bf9c861-6a39-4956-a2a4-01f716c53c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9c861-6a39-4956-a2a4-01f716c53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35FA5-7733-419F-A8E4-BE79EEF2EC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AB827F-8718-4607-BE20-B97663EBF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f9c861-6a39-4956-a2a4-01f716c53c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A811F0-0FEF-499D-AD7C-5BA21FA5EAD1}">
  <ds:schemaRefs>
    <ds:schemaRef ds:uri="http://purl.org/dc/elements/1.1/"/>
    <ds:schemaRef ds:uri="http://schemas.microsoft.com/office/2006/metadata/properties"/>
    <ds:schemaRef ds:uri="http://purl.org/dc/terms/"/>
    <ds:schemaRef ds:uri="8bf9c861-6a39-4956-a2a4-01f716c53c62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3398</TotalTime>
  <Words>1244</Words>
  <Application>Microsoft Office PowerPoint</Application>
  <PresentationFormat>On-screen Show (4:3)</PresentationFormat>
  <Paragraphs>245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Times New Roman</vt:lpstr>
      <vt:lpstr>Times New Roman (Headings)</vt:lpstr>
      <vt:lpstr>Office Theme</vt:lpstr>
      <vt:lpstr>PowerPoint Presentation</vt:lpstr>
      <vt:lpstr>PowerPoint Presentation</vt:lpstr>
      <vt:lpstr>NỘI DUNG TRÌNH BÀY</vt:lpstr>
      <vt:lpstr>1. PROJECT OVERVIEW</vt:lpstr>
      <vt:lpstr>2. PROJECT ORGANIZATION</vt:lpstr>
      <vt:lpstr>2. PROJECT ORGANIZATION</vt:lpstr>
      <vt:lpstr>3. MANAGER TOOL TASK(Github)</vt:lpstr>
      <vt:lpstr>4. PROJECT RESPONSIBILITIES</vt:lpstr>
      <vt:lpstr>5. RISK MANAGEMENT</vt:lpstr>
      <vt:lpstr>6. KIẾN TRÚC ỨNG DỤNG</vt:lpstr>
      <vt:lpstr>7. MÔ HÌNH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8. HƯỚNG DẪN CÀI ĐẶT, TRIỂN KHAI</vt:lpstr>
      <vt:lpstr>9. GIỚI THIỆU ỨNG DỤNG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Truong Thanh 20174212</cp:lastModifiedBy>
  <cp:revision>879</cp:revision>
  <dcterms:created xsi:type="dcterms:W3CDTF">2021-05-28T04:32:29Z</dcterms:created>
  <dcterms:modified xsi:type="dcterms:W3CDTF">2023-06-04T15:29:17Z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0x01010011C0DBBF2F58074EA77BEEE9CFE4B622</vt:lpwstr>
  </property>
</Properties>
</file>