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23"/>
  </p:notesMasterIdLst>
  <p:handoutMasterIdLst>
    <p:handoutMasterId r:id="rId24"/>
  </p:handoutMasterIdLst>
  <p:sldIdLst>
    <p:sldId id="270" r:id="rId5"/>
    <p:sldId id="257" r:id="rId6"/>
    <p:sldId id="265" r:id="rId7"/>
    <p:sldId id="275" r:id="rId8"/>
    <p:sldId id="276" r:id="rId9"/>
    <p:sldId id="271" r:id="rId10"/>
    <p:sldId id="273" r:id="rId11"/>
    <p:sldId id="274" r:id="rId12"/>
    <p:sldId id="279" r:id="rId13"/>
    <p:sldId id="277" r:id="rId14"/>
    <p:sldId id="278" r:id="rId15"/>
    <p:sldId id="280" r:id="rId16"/>
    <p:sldId id="282" r:id="rId17"/>
    <p:sldId id="283" r:id="rId18"/>
    <p:sldId id="281" r:id="rId19"/>
    <p:sldId id="284" r:id="rId20"/>
    <p:sldId id="261" r:id="rId21"/>
    <p:sldId id="272"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68428" autoAdjust="0"/>
  </p:normalViewPr>
  <p:slideViewPr>
    <p:cSldViewPr snapToGrid="0">
      <p:cViewPr>
        <p:scale>
          <a:sx n="75" d="100"/>
          <a:sy n="75" d="100"/>
        </p:scale>
        <p:origin x="261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5/28/2023</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5/28/2023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2FC7A4-3D1B-482D-8C9D-7642A2CE3076}" type="slidenum">
              <a:rPr lang="en-US" smtClean="0"/>
              <a:t>8</a:t>
            </a:fld>
            <a:endParaRPr lang="en-US"/>
          </a:p>
        </p:txBody>
      </p:sp>
    </p:spTree>
    <p:extLst>
      <p:ext uri="{BB962C8B-B14F-4D97-AF65-F5344CB8AC3E}">
        <p14:creationId xmlns:p14="http://schemas.microsoft.com/office/powerpoint/2010/main" val="3687697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2FC7A4-3D1B-482D-8C9D-7642A2CE3076}" type="slidenum">
              <a:rPr lang="en-US" smtClean="0"/>
              <a:t>9</a:t>
            </a:fld>
            <a:endParaRPr lang="en-US"/>
          </a:p>
        </p:txBody>
      </p:sp>
    </p:spTree>
    <p:extLst>
      <p:ext uri="{BB962C8B-B14F-4D97-AF65-F5344CB8AC3E}">
        <p14:creationId xmlns:p14="http://schemas.microsoft.com/office/powerpoint/2010/main" val="3779730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2FC7A4-3D1B-482D-8C9D-7642A2CE3076}" type="slidenum">
              <a:rPr lang="en-US" smtClean="0"/>
              <a:t>10</a:t>
            </a:fld>
            <a:endParaRPr lang="en-US"/>
          </a:p>
        </p:txBody>
      </p:sp>
    </p:spTree>
    <p:extLst>
      <p:ext uri="{BB962C8B-B14F-4D97-AF65-F5344CB8AC3E}">
        <p14:creationId xmlns:p14="http://schemas.microsoft.com/office/powerpoint/2010/main" val="2008130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2FC7A4-3D1B-482D-8C9D-7642A2CE3076}" type="slidenum">
              <a:rPr lang="en-US" smtClean="0"/>
              <a:t>11</a:t>
            </a:fld>
            <a:endParaRPr lang="en-US"/>
          </a:p>
        </p:txBody>
      </p:sp>
    </p:spTree>
    <p:extLst>
      <p:ext uri="{BB962C8B-B14F-4D97-AF65-F5344CB8AC3E}">
        <p14:creationId xmlns:p14="http://schemas.microsoft.com/office/powerpoint/2010/main" val="3688681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2FC7A4-3D1B-482D-8C9D-7642A2CE3076}" type="slidenum">
              <a:rPr lang="en-US" smtClean="0"/>
              <a:t>12</a:t>
            </a:fld>
            <a:endParaRPr lang="en-US"/>
          </a:p>
        </p:txBody>
      </p:sp>
    </p:spTree>
    <p:extLst>
      <p:ext uri="{BB962C8B-B14F-4D97-AF65-F5344CB8AC3E}">
        <p14:creationId xmlns:p14="http://schemas.microsoft.com/office/powerpoint/2010/main" val="4155822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2FC7A4-3D1B-482D-8C9D-7642A2CE3076}" type="slidenum">
              <a:rPr lang="en-US" smtClean="0"/>
              <a:t>13</a:t>
            </a:fld>
            <a:endParaRPr lang="en-US"/>
          </a:p>
        </p:txBody>
      </p:sp>
    </p:spTree>
    <p:extLst>
      <p:ext uri="{BB962C8B-B14F-4D97-AF65-F5344CB8AC3E}">
        <p14:creationId xmlns:p14="http://schemas.microsoft.com/office/powerpoint/2010/main" val="3085384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2FC7A4-3D1B-482D-8C9D-7642A2CE3076}" type="slidenum">
              <a:rPr lang="en-US" smtClean="0"/>
              <a:t>14</a:t>
            </a:fld>
            <a:endParaRPr lang="en-US"/>
          </a:p>
        </p:txBody>
      </p:sp>
    </p:spTree>
    <p:extLst>
      <p:ext uri="{BB962C8B-B14F-4D97-AF65-F5344CB8AC3E}">
        <p14:creationId xmlns:p14="http://schemas.microsoft.com/office/powerpoint/2010/main" val="4133623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2FC7A4-3D1B-482D-8C9D-7642A2CE3076}" type="slidenum">
              <a:rPr lang="en-US" smtClean="0"/>
              <a:t>15</a:t>
            </a:fld>
            <a:endParaRPr lang="en-US"/>
          </a:p>
        </p:txBody>
      </p:sp>
    </p:spTree>
    <p:extLst>
      <p:ext uri="{BB962C8B-B14F-4D97-AF65-F5344CB8AC3E}">
        <p14:creationId xmlns:p14="http://schemas.microsoft.com/office/powerpoint/2010/main" val="1666765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2FC7A4-3D1B-482D-8C9D-7642A2CE3076}" type="slidenum">
              <a:rPr lang="en-US" smtClean="0"/>
              <a:t>16</a:t>
            </a:fld>
            <a:endParaRPr lang="en-US"/>
          </a:p>
        </p:txBody>
      </p:sp>
    </p:spTree>
    <p:extLst>
      <p:ext uri="{BB962C8B-B14F-4D97-AF65-F5344CB8AC3E}">
        <p14:creationId xmlns:p14="http://schemas.microsoft.com/office/powerpoint/2010/main" val="35735084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980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5/28/2023</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5/28/2023</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 ………………………………………</a:t>
            </a:r>
          </a:p>
        </p:txBody>
      </p:sp>
    </p:spTree>
    <p:extLst>
      <p:ext uri="{BB962C8B-B14F-4D97-AF65-F5344CB8AC3E}">
        <p14:creationId xmlns:p14="http://schemas.microsoft.com/office/powerpoint/2010/main" val="31488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6">
            <a:extLst>
              <a:ext uri="{FF2B5EF4-FFF2-40B4-BE49-F238E27FC236}">
                <a16:creationId xmlns:a16="http://schemas.microsoft.com/office/drawing/2014/main" id="{689FBFE6-E7AD-40DE-88B8-794C73F956C5}"/>
              </a:ext>
            </a:extLst>
          </p:cNvPr>
          <p:cNvSpPr>
            <a:spLocks noGrp="1"/>
          </p:cNvSpPr>
          <p:nvPr>
            <p:ph type="title" hasCustomPrompt="1"/>
          </p:nvPr>
        </p:nvSpPr>
        <p:spPr>
          <a:xfrm>
            <a:off x="3511295" y="224917"/>
            <a:ext cx="5397627" cy="451739"/>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
        <p:nvSpPr>
          <p:cNvPr id="12" name="Text Placeholder 7">
            <a:extLst>
              <a:ext uri="{FF2B5EF4-FFF2-40B4-BE49-F238E27FC236}">
                <a16:creationId xmlns:a16="http://schemas.microsoft.com/office/drawing/2014/main" id="{1C2ED7A5-CBB5-4B5C-BD2A-3596087A71FA}"/>
              </a:ext>
            </a:extLst>
          </p:cNvPr>
          <p:cNvSpPr>
            <a:spLocks noGrp="1"/>
          </p:cNvSpPr>
          <p:nvPr>
            <p:ph type="body" sz="quarter" idx="13"/>
          </p:nvPr>
        </p:nvSpPr>
        <p:spPr>
          <a:xfrm>
            <a:off x="3524251" y="1011238"/>
            <a:ext cx="5384672" cy="552926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a:extLst>
              <a:ext uri="{FF2B5EF4-FFF2-40B4-BE49-F238E27FC236}">
                <a16:creationId xmlns:a16="http://schemas.microsoft.com/office/drawing/2014/main" id="{E21F2271-B488-4DC9-A50E-592D82F22CE9}"/>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5/28/2023</a:t>
            </a:fld>
            <a:endParaRPr lang="en-US"/>
          </a:p>
        </p:txBody>
      </p:sp>
      <p:sp>
        <p:nvSpPr>
          <p:cNvPr id="14" name="Footer Placeholder 4">
            <a:extLst>
              <a:ext uri="{FF2B5EF4-FFF2-40B4-BE49-F238E27FC236}">
                <a16:creationId xmlns:a16="http://schemas.microsoft.com/office/drawing/2014/main" id="{706E966D-F219-41DE-82BF-3F3121B7DCCC}"/>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5" name="Slide Number Placeholder 5">
            <a:extLst>
              <a:ext uri="{FF2B5EF4-FFF2-40B4-BE49-F238E27FC236}">
                <a16:creationId xmlns:a16="http://schemas.microsoft.com/office/drawing/2014/main" id="{AF61A491-C108-489A-B2EA-9FC27DAD4D2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3133887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4" r:id="rId4"/>
    <p:sldLayoutId id="2147483676"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tienlhp1/agile_group_2"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6533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10</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smtClean="0">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a:latin typeface="Times New Roman (Headings)"/>
                <a:cs typeface="Times New Roman" panose="02020603050405020304" pitchFamily="18" charset="0"/>
              </a:rPr>
              <a:t>Bước </a:t>
            </a:r>
            <a:r>
              <a:rPr lang="en-US" sz="1500">
                <a:latin typeface="Times New Roman (Headings)"/>
                <a:cs typeface="Times New Roman" panose="02020603050405020304" pitchFamily="18" charset="0"/>
              </a:rPr>
              <a:t>5</a:t>
            </a:r>
            <a:r>
              <a:rPr lang="en-US" sz="1500" smtClean="0">
                <a:latin typeface="Times New Roman (Headings)"/>
                <a:cs typeface="Times New Roman" panose="02020603050405020304" pitchFamily="18" charset="0"/>
              </a:rPr>
              <a:t>: Cấu hình CI/CD với github action </a:t>
            </a:r>
          </a:p>
          <a:p>
            <a:pPr marL="0" indent="0">
              <a:lnSpc>
                <a:spcPct val="150000"/>
              </a:lnSpc>
              <a:buNone/>
            </a:pPr>
            <a:r>
              <a:rPr lang="en-US" sz="1500" smtClean="0">
                <a:latin typeface="Times New Roman (Headings)"/>
                <a:cs typeface="Times New Roman" panose="02020603050405020304" pitchFamily="18" charset="0"/>
              </a:rPr>
              <a:t>Tạo file main.yml ở đường dẫn “.github/workflows” (tạo folder nếu chưa có) với nội dung:</a:t>
            </a:r>
          </a:p>
          <a:p>
            <a:pPr marL="0" indent="0">
              <a:buNone/>
            </a:pPr>
            <a:r>
              <a:rPr lang="en-US" smtClean="0"/>
              <a:t>        </a:t>
            </a:r>
          </a:p>
          <a:p>
            <a:pPr marL="0" indent="0">
              <a:lnSpc>
                <a:spcPct val="150000"/>
              </a:lnSpc>
              <a:buNone/>
            </a:pPr>
            <a:endParaRPr lang="en-US" sz="1500" smtClean="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smtClean="0">
              <a:latin typeface="Times New Roman (Headings)"/>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3934900" y="1844835"/>
            <a:ext cx="5209100" cy="5013168"/>
          </a:xfrm>
          <a:prstGeom prst="rect">
            <a:avLst/>
          </a:prstGeom>
        </p:spPr>
      </p:pic>
      <p:sp>
        <p:nvSpPr>
          <p:cNvPr id="6" name="Text Placeholder 3">
            <a:extLst>
              <a:ext uri="{FF2B5EF4-FFF2-40B4-BE49-F238E27FC236}">
                <a16:creationId xmlns:a16="http://schemas.microsoft.com/office/drawing/2014/main" id="{F6514100-EB1F-45D0-92A3-74C4E0577724}"/>
              </a:ext>
            </a:extLst>
          </p:cNvPr>
          <p:cNvSpPr txBox="1">
            <a:spLocks/>
          </p:cNvSpPr>
          <p:nvPr/>
        </p:nvSpPr>
        <p:spPr>
          <a:xfrm>
            <a:off x="341300" y="1844835"/>
            <a:ext cx="3481400" cy="44162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smtClean="0">
                <a:latin typeface="Times New Roman (Headings)"/>
                <a:cs typeface="Times New Roman" panose="02020603050405020304" pitchFamily="18" charset="0"/>
              </a:rPr>
              <a:t>Thay </a:t>
            </a:r>
            <a:r>
              <a:rPr lang="en-US" sz="1500">
                <a:latin typeface="Times New Roman (Headings)"/>
                <a:cs typeface="Times New Roman" panose="02020603050405020304" pitchFamily="18" charset="0"/>
              </a:rPr>
              <a:t>{</a:t>
            </a:r>
            <a:r>
              <a:rPr lang="en-US" sz="1500">
                <a:latin typeface="Times New Roman (Headings)"/>
                <a:cs typeface="Times New Roman" panose="02020603050405020304" pitchFamily="18" charset="0"/>
              </a:rPr>
              <a:t>image_name_for_client</a:t>
            </a:r>
            <a:r>
              <a:rPr lang="en-US" sz="1500" smtClean="0">
                <a:latin typeface="Times New Roman (Headings)"/>
                <a:cs typeface="Times New Roman" panose="02020603050405020304" pitchFamily="18" charset="0"/>
              </a:rPr>
              <a:t>} bằng tên image của client (cần phải giống với tên image đã config ở file docker-compose.yml ở bước trước). Tương tự với {image_name_for_server}</a:t>
            </a:r>
          </a:p>
          <a:p>
            <a:pPr marL="0" indent="0">
              <a:lnSpc>
                <a:spcPct val="150000"/>
              </a:lnSpc>
              <a:buNone/>
            </a:pPr>
            <a:r>
              <a:rPr lang="en-US" sz="1500" smtClean="0">
                <a:latin typeface="Times New Roman (Headings)"/>
                <a:cs typeface="Times New Roman" panose="02020603050405020304" pitchFamily="18" charset="0"/>
              </a:rPr>
              <a:t>Thay {path} bằng đường dẫn trên EC2 chứa file docker-compose.yml</a:t>
            </a:r>
          </a:p>
          <a:p>
            <a:pPr marL="0" indent="0">
              <a:lnSpc>
                <a:spcPct val="150000"/>
              </a:lnSpc>
              <a:buNone/>
            </a:pPr>
            <a:r>
              <a:rPr lang="en-US" sz="1500" smtClean="0">
                <a:latin typeface="Times New Roman (Headings)"/>
                <a:cs typeface="Times New Roman" panose="02020603050405020304" pitchFamily="18" charset="0"/>
              </a:rPr>
              <a:t>Các tham số như DOCKER_USERNAME, DOCER_PASSWORD,… sẽ được config trên github ở bước sau</a:t>
            </a:r>
          </a:p>
          <a:p>
            <a:pPr marL="0" indent="0">
              <a:lnSpc>
                <a:spcPct val="150000"/>
              </a:lnSpc>
              <a:buNone/>
            </a:pPr>
            <a:endParaRPr lang="en-US" sz="1500">
              <a:latin typeface="Times New Roman (Headings)"/>
              <a:cs typeface="Times New Roman" panose="02020603050405020304" pitchFamily="18" charset="0"/>
            </a:endParaRPr>
          </a:p>
        </p:txBody>
      </p:sp>
    </p:spTree>
    <p:extLst>
      <p:ext uri="{BB962C8B-B14F-4D97-AF65-F5344CB8AC3E}">
        <p14:creationId xmlns:p14="http://schemas.microsoft.com/office/powerpoint/2010/main" val="21393242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11</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smtClean="0">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a:latin typeface="Times New Roman (Headings)"/>
                <a:cs typeface="Times New Roman" panose="02020603050405020304" pitchFamily="18" charset="0"/>
              </a:rPr>
              <a:t>Bước </a:t>
            </a:r>
            <a:r>
              <a:rPr lang="en-US" sz="1500">
                <a:latin typeface="Times New Roman (Headings)"/>
                <a:cs typeface="Times New Roman" panose="02020603050405020304" pitchFamily="18" charset="0"/>
              </a:rPr>
              <a:t>6</a:t>
            </a:r>
            <a:r>
              <a:rPr lang="en-US" sz="1500" smtClean="0">
                <a:latin typeface="Times New Roman (Headings)"/>
                <a:cs typeface="Times New Roman" panose="02020603050405020304" pitchFamily="18" charset="0"/>
              </a:rPr>
              <a:t>: Config các tham số cần thiết trên github</a:t>
            </a:r>
          </a:p>
          <a:p>
            <a:pPr>
              <a:lnSpc>
                <a:spcPct val="150000"/>
              </a:lnSpc>
              <a:buFontTx/>
              <a:buChar char="-"/>
            </a:pPr>
            <a:r>
              <a:rPr lang="en-US" sz="1500" smtClean="0">
                <a:latin typeface="Times New Roman (Headings)"/>
                <a:cs typeface="Times New Roman" panose="02020603050405020304" pitchFamily="18" charset="0"/>
              </a:rPr>
              <a:t>Truy cập vào mục Settings</a:t>
            </a:r>
          </a:p>
          <a:p>
            <a:pPr>
              <a:lnSpc>
                <a:spcPct val="150000"/>
              </a:lnSpc>
              <a:buFontTx/>
              <a:buChar char="-"/>
            </a:pPr>
            <a:endParaRPr lang="en-US" sz="1500">
              <a:latin typeface="Times New Roman (Headings)"/>
              <a:cs typeface="Times New Roman" panose="02020603050405020304" pitchFamily="18" charset="0"/>
            </a:endParaRPr>
          </a:p>
          <a:p>
            <a:pPr>
              <a:lnSpc>
                <a:spcPct val="150000"/>
              </a:lnSpc>
              <a:buFontTx/>
              <a:buChar char="-"/>
            </a:pPr>
            <a:endParaRPr lang="en-US" sz="1500" smtClean="0">
              <a:latin typeface="Times New Roman (Headings)"/>
              <a:cs typeface="Times New Roman" panose="02020603050405020304" pitchFamily="18" charset="0"/>
            </a:endParaRPr>
          </a:p>
          <a:p>
            <a:pPr>
              <a:lnSpc>
                <a:spcPct val="150000"/>
              </a:lnSpc>
              <a:buFontTx/>
              <a:buChar char="-"/>
            </a:pPr>
            <a:r>
              <a:rPr lang="en-US" sz="1500" smtClean="0">
                <a:latin typeface="Times New Roman (Headings)"/>
                <a:cs typeface="Times New Roman" panose="02020603050405020304" pitchFamily="18" charset="0"/>
              </a:rPr>
              <a:t>Truy cập vào mục Actions trong Secrets and variables</a:t>
            </a:r>
          </a:p>
          <a:p>
            <a:pPr>
              <a:lnSpc>
                <a:spcPct val="150000"/>
              </a:lnSpc>
              <a:buFontTx/>
              <a:buChar char="-"/>
            </a:pPr>
            <a:endParaRPr lang="en-US" sz="1500" smtClean="0">
              <a:latin typeface="Times New Roman (Headings)"/>
              <a:cs typeface="Times New Roman" panose="02020603050405020304" pitchFamily="18" charset="0"/>
            </a:endParaRPr>
          </a:p>
          <a:p>
            <a:pPr>
              <a:lnSpc>
                <a:spcPct val="150000"/>
              </a:lnSpc>
              <a:buFontTx/>
              <a:buChar char="-"/>
            </a:pPr>
            <a:endParaRPr lang="en-US" sz="1500" smtClean="0">
              <a:latin typeface="Times New Roman (Headings)"/>
              <a:cs typeface="Times New Roman" panose="02020603050405020304" pitchFamily="18" charset="0"/>
            </a:endParaRPr>
          </a:p>
          <a:p>
            <a:pPr marL="0" indent="0">
              <a:buNone/>
            </a:pPr>
            <a:r>
              <a:rPr lang="en-US" smtClean="0"/>
              <a:t>        </a:t>
            </a:r>
          </a:p>
          <a:p>
            <a:pPr marL="0" indent="0">
              <a:lnSpc>
                <a:spcPct val="150000"/>
              </a:lnSpc>
              <a:buNone/>
            </a:pPr>
            <a:endParaRPr lang="en-US" sz="1500" smtClean="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smtClean="0">
              <a:latin typeface="Times New Roman (Headings)"/>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2066783" y="1911350"/>
            <a:ext cx="4800600" cy="723900"/>
          </a:xfrm>
          <a:prstGeom prst="rect">
            <a:avLst/>
          </a:prstGeom>
        </p:spPr>
      </p:pic>
      <p:pic>
        <p:nvPicPr>
          <p:cNvPr id="10" name="Picture 9"/>
          <p:cNvPicPr>
            <a:picLocks noChangeAspect="1"/>
          </p:cNvPicPr>
          <p:nvPr/>
        </p:nvPicPr>
        <p:blipFill>
          <a:blip r:embed="rId4"/>
          <a:stretch>
            <a:fillRect/>
          </a:stretch>
        </p:blipFill>
        <p:spPr>
          <a:xfrm>
            <a:off x="3057525" y="3363796"/>
            <a:ext cx="3028950" cy="2333625"/>
          </a:xfrm>
          <a:prstGeom prst="rect">
            <a:avLst/>
          </a:prstGeom>
        </p:spPr>
      </p:pic>
    </p:spTree>
    <p:extLst>
      <p:ext uri="{BB962C8B-B14F-4D97-AF65-F5344CB8AC3E}">
        <p14:creationId xmlns:p14="http://schemas.microsoft.com/office/powerpoint/2010/main" val="815204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12</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smtClean="0">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Tx/>
              <a:buChar char="-"/>
            </a:pPr>
            <a:r>
              <a:rPr lang="en-US" sz="1500" smtClean="0">
                <a:latin typeface="Times New Roman (Headings)"/>
                <a:cs typeface="Times New Roman" panose="02020603050405020304" pitchFamily="18" charset="0"/>
              </a:rPr>
              <a:t>Tạo các tham số bằng cách click vào button “New repository secret”, điền tên là giá trị của tham số. Tên của tham số cần map với các tên biến đã cấu hình trong file main.yaml ở bước 5 như </a:t>
            </a:r>
            <a:r>
              <a:rPr lang="en-US" sz="1500">
                <a:latin typeface="Times New Roman (Headings)"/>
                <a:cs typeface="Times New Roman" panose="02020603050405020304" pitchFamily="18" charset="0"/>
              </a:rPr>
              <a:t>DOCKER_USERNAME, DOCER_PASSWORD,… </a:t>
            </a:r>
            <a:endParaRPr lang="en-US" sz="1500" smtClean="0">
              <a:latin typeface="Times New Roman (Headings)"/>
              <a:cs typeface="Times New Roman" panose="02020603050405020304" pitchFamily="18" charset="0"/>
            </a:endParaRPr>
          </a:p>
          <a:p>
            <a:pPr>
              <a:lnSpc>
                <a:spcPct val="150000"/>
              </a:lnSpc>
              <a:buFontTx/>
              <a:buChar char="-"/>
            </a:pPr>
            <a:endParaRPr lang="en-US" sz="1500">
              <a:latin typeface="Times New Roman (Headings)"/>
              <a:cs typeface="Times New Roman" panose="02020603050405020304" pitchFamily="18" charset="0"/>
            </a:endParaRPr>
          </a:p>
          <a:p>
            <a:pPr>
              <a:lnSpc>
                <a:spcPct val="150000"/>
              </a:lnSpc>
              <a:buFontTx/>
              <a:buChar char="-"/>
            </a:pPr>
            <a:endParaRPr lang="en-US" sz="1500" smtClean="0">
              <a:latin typeface="Times New Roman (Headings)"/>
              <a:cs typeface="Times New Roman" panose="02020603050405020304" pitchFamily="18" charset="0"/>
            </a:endParaRPr>
          </a:p>
          <a:p>
            <a:pPr>
              <a:lnSpc>
                <a:spcPct val="150000"/>
              </a:lnSpc>
              <a:buFontTx/>
              <a:buChar char="-"/>
            </a:pPr>
            <a:endParaRPr lang="en-US" sz="1500" smtClean="0">
              <a:latin typeface="Times New Roman (Headings)"/>
              <a:cs typeface="Times New Roman" panose="02020603050405020304" pitchFamily="18" charset="0"/>
            </a:endParaRPr>
          </a:p>
          <a:p>
            <a:pPr>
              <a:lnSpc>
                <a:spcPct val="150000"/>
              </a:lnSpc>
              <a:buFontTx/>
              <a:buChar char="-"/>
            </a:pPr>
            <a:endParaRPr lang="en-US" sz="1500" smtClean="0">
              <a:latin typeface="Times New Roman (Headings)"/>
              <a:cs typeface="Times New Roman" panose="02020603050405020304" pitchFamily="18" charset="0"/>
            </a:endParaRPr>
          </a:p>
          <a:p>
            <a:pPr marL="0" indent="0">
              <a:buNone/>
            </a:pPr>
            <a:r>
              <a:rPr lang="en-US" smtClean="0"/>
              <a:t>        </a:t>
            </a:r>
          </a:p>
          <a:p>
            <a:pPr marL="0" indent="0">
              <a:lnSpc>
                <a:spcPct val="150000"/>
              </a:lnSpc>
              <a:buNone/>
            </a:pPr>
            <a:endParaRPr lang="en-US" sz="1500" smtClean="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smtClean="0">
              <a:latin typeface="Times New Roman (Headings)"/>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69351" y="2061249"/>
            <a:ext cx="4336275" cy="3742652"/>
          </a:xfrm>
          <a:prstGeom prst="rect">
            <a:avLst/>
          </a:prstGeom>
        </p:spPr>
      </p:pic>
      <p:pic>
        <p:nvPicPr>
          <p:cNvPr id="4" name="Picture 3"/>
          <p:cNvPicPr>
            <a:picLocks noChangeAspect="1"/>
          </p:cNvPicPr>
          <p:nvPr/>
        </p:nvPicPr>
        <p:blipFill>
          <a:blip r:embed="rId4"/>
          <a:stretch>
            <a:fillRect/>
          </a:stretch>
        </p:blipFill>
        <p:spPr>
          <a:xfrm>
            <a:off x="4837215" y="2061249"/>
            <a:ext cx="4060336" cy="1787760"/>
          </a:xfrm>
          <a:prstGeom prst="rect">
            <a:avLst/>
          </a:prstGeom>
        </p:spPr>
      </p:pic>
    </p:spTree>
    <p:extLst>
      <p:ext uri="{BB962C8B-B14F-4D97-AF65-F5344CB8AC3E}">
        <p14:creationId xmlns:p14="http://schemas.microsoft.com/office/powerpoint/2010/main" val="469242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13</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smtClean="0">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a:latin typeface="Times New Roman (Headings)"/>
                <a:cs typeface="Times New Roman" panose="02020603050405020304" pitchFamily="18" charset="0"/>
              </a:rPr>
              <a:t>Bước </a:t>
            </a:r>
            <a:r>
              <a:rPr lang="en-US" sz="1500" smtClean="0">
                <a:latin typeface="Times New Roman (Headings)"/>
                <a:cs typeface="Times New Roman" panose="02020603050405020304" pitchFamily="18" charset="0"/>
              </a:rPr>
              <a:t>7: Tạo DB trên MongoDB Atlas</a:t>
            </a:r>
          </a:p>
          <a:p>
            <a:pPr marL="0" indent="0">
              <a:lnSpc>
                <a:spcPct val="150000"/>
              </a:lnSpc>
              <a:buNone/>
            </a:pPr>
            <a:r>
              <a:rPr lang="en-US" sz="1500" smtClean="0">
                <a:latin typeface="Times New Roman (Headings)"/>
                <a:cs typeface="Times New Roman" panose="02020603050405020304" pitchFamily="18" charset="0"/>
              </a:rPr>
              <a:t>MongoDB Atlas là một dịch vụ cung cấp MongoDB trên Cloud. Các bước tạo cơ sở dữ liệu:</a:t>
            </a:r>
          </a:p>
          <a:p>
            <a:pPr>
              <a:lnSpc>
                <a:spcPct val="150000"/>
              </a:lnSpc>
              <a:buFontTx/>
              <a:buChar char="-"/>
            </a:pPr>
            <a:r>
              <a:rPr lang="en-US" sz="1500" smtClean="0">
                <a:latin typeface="Times New Roman (Headings)"/>
                <a:cs typeface="Times New Roman" panose="02020603050405020304" pitchFamily="18" charset="0"/>
              </a:rPr>
              <a:t>Đăng ký tài khoản</a:t>
            </a:r>
          </a:p>
          <a:p>
            <a:pPr>
              <a:lnSpc>
                <a:spcPct val="150000"/>
              </a:lnSpc>
              <a:buFontTx/>
              <a:buChar char="-"/>
            </a:pPr>
            <a:r>
              <a:rPr lang="en-US" sz="1500" smtClean="0">
                <a:latin typeface="Times New Roman (Headings)"/>
                <a:cs typeface="Times New Roman" panose="02020603050405020304" pitchFamily="18" charset="0"/>
              </a:rPr>
              <a:t>Thực hiện tạo cluster và database. </a:t>
            </a:r>
          </a:p>
          <a:p>
            <a:pPr>
              <a:lnSpc>
                <a:spcPct val="150000"/>
              </a:lnSpc>
              <a:buFontTx/>
              <a:buChar char="-"/>
            </a:pPr>
            <a:r>
              <a:rPr lang="en-US" sz="1500" smtClean="0">
                <a:latin typeface="Times New Roman (Headings)"/>
                <a:cs typeface="Times New Roman" panose="02020603050405020304" pitchFamily="18" charset="0"/>
              </a:rPr>
              <a:t>Add IP của server EC2 vào danh sách IP White list</a:t>
            </a:r>
          </a:p>
          <a:p>
            <a:pPr>
              <a:lnSpc>
                <a:spcPct val="150000"/>
              </a:lnSpc>
              <a:buFontTx/>
              <a:buChar char="-"/>
            </a:pPr>
            <a:r>
              <a:rPr lang="en-US" sz="1500" smtClean="0">
                <a:latin typeface="Times New Roman (Headings)"/>
                <a:cs typeface="Times New Roman" panose="02020603050405020304" pitchFamily="18" charset="0"/>
              </a:rPr>
              <a:t>Tạo database user</a:t>
            </a:r>
          </a:p>
          <a:p>
            <a:pPr marL="0" indent="0">
              <a:lnSpc>
                <a:spcPct val="150000"/>
              </a:lnSpc>
              <a:buNone/>
            </a:pPr>
            <a:r>
              <a:rPr lang="en-US" sz="1500" smtClean="0">
                <a:latin typeface="Times New Roman (Headings)"/>
                <a:cs typeface="Times New Roman" panose="02020603050405020304" pitchFamily="18" charset="0"/>
              </a:rPr>
              <a:t>Sau đó, atlas sẽ trả về một connection string để ta có thể sử dụng để kết nối</a:t>
            </a:r>
          </a:p>
          <a:p>
            <a:pPr marL="0" indent="0">
              <a:lnSpc>
                <a:spcPct val="150000"/>
              </a:lnSpc>
              <a:buNone/>
            </a:pPr>
            <a:endParaRPr lang="en-US" sz="1500" smtClean="0">
              <a:latin typeface="Times New Roman (Headings)"/>
              <a:cs typeface="Times New Roman" panose="02020603050405020304" pitchFamily="18" charset="0"/>
            </a:endParaRPr>
          </a:p>
          <a:p>
            <a:pPr marL="0" indent="0">
              <a:buNone/>
            </a:pPr>
            <a:r>
              <a:rPr lang="en-US" smtClean="0"/>
              <a:t>        </a:t>
            </a:r>
          </a:p>
          <a:p>
            <a:pPr marL="0" indent="0">
              <a:lnSpc>
                <a:spcPct val="150000"/>
              </a:lnSpc>
              <a:buNone/>
            </a:pPr>
            <a:endParaRPr lang="en-US" sz="1500" smtClean="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smtClean="0">
              <a:latin typeface="Times New Roman (Headings)"/>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2247899" y="4137953"/>
            <a:ext cx="3592334" cy="2710085"/>
          </a:xfrm>
          <a:prstGeom prst="rect">
            <a:avLst/>
          </a:prstGeom>
        </p:spPr>
      </p:pic>
    </p:spTree>
    <p:extLst>
      <p:ext uri="{BB962C8B-B14F-4D97-AF65-F5344CB8AC3E}">
        <p14:creationId xmlns:p14="http://schemas.microsoft.com/office/powerpoint/2010/main" val="3157697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14</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smtClean="0">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a:latin typeface="Times New Roman (Headings)"/>
                <a:cs typeface="Times New Roman" panose="02020603050405020304" pitchFamily="18" charset="0"/>
              </a:rPr>
              <a:t>Bước </a:t>
            </a:r>
            <a:r>
              <a:rPr lang="en-US" sz="1500" smtClean="0">
                <a:latin typeface="Times New Roman (Headings)"/>
                <a:cs typeface="Times New Roman" panose="02020603050405020304" pitchFamily="18" charset="0"/>
              </a:rPr>
              <a:t>8: Config trong source code</a:t>
            </a:r>
          </a:p>
          <a:p>
            <a:pPr>
              <a:lnSpc>
                <a:spcPct val="150000"/>
              </a:lnSpc>
              <a:buFontTx/>
              <a:buChar char="-"/>
            </a:pPr>
            <a:r>
              <a:rPr lang="en-US" sz="1500" smtClean="0">
                <a:latin typeface="Times New Roman (Headings)"/>
                <a:cs typeface="Times New Roman" panose="02020603050405020304" pitchFamily="18" charset="0"/>
              </a:rPr>
              <a:t>Trong folder client, tạo 1 file .env với nội dung: </a:t>
            </a:r>
          </a:p>
          <a:p>
            <a:pPr marL="0" indent="0">
              <a:lnSpc>
                <a:spcPct val="150000"/>
              </a:lnSpc>
              <a:buNone/>
            </a:pPr>
            <a:r>
              <a:rPr lang="en-US" sz="1400">
                <a:latin typeface="Times New Roman (Headings)"/>
                <a:cs typeface="Times New Roman" panose="02020603050405020304" pitchFamily="18" charset="0"/>
              </a:rPr>
              <a:t>REACT_APP_API=http</a:t>
            </a:r>
            <a:r>
              <a:rPr lang="en-US" sz="1400" smtClean="0">
                <a:latin typeface="Times New Roman (Headings)"/>
                <a:cs typeface="Times New Roman" panose="02020603050405020304" pitchFamily="18" charset="0"/>
              </a:rPr>
              <a:t>://{public_ip_ec2}:5000</a:t>
            </a:r>
          </a:p>
          <a:p>
            <a:pPr marL="0" indent="0">
              <a:lnSpc>
                <a:spcPct val="150000"/>
              </a:lnSpc>
              <a:buNone/>
            </a:pPr>
            <a:r>
              <a:rPr lang="en-US" sz="1400" smtClean="0">
                <a:latin typeface="Times New Roman (Headings)"/>
                <a:cs typeface="Times New Roman" panose="02020603050405020304" pitchFamily="18" charset="0"/>
              </a:rPr>
              <a:t>REACT_APP_URL=http://</a:t>
            </a:r>
            <a:r>
              <a:rPr lang="en-US" sz="1400">
                <a:latin typeface="Times New Roman (Headings)"/>
                <a:cs typeface="Times New Roman" panose="02020603050405020304" pitchFamily="18" charset="0"/>
              </a:rPr>
              <a:t>{public_ip_ec2</a:t>
            </a:r>
            <a:r>
              <a:rPr lang="en-US" sz="1400">
                <a:latin typeface="Times New Roman (Headings)"/>
                <a:cs typeface="Times New Roman" panose="02020603050405020304" pitchFamily="18" charset="0"/>
              </a:rPr>
              <a:t>}</a:t>
            </a:r>
            <a:r>
              <a:rPr lang="en-US" sz="1400" smtClean="0">
                <a:latin typeface="Times New Roman (Headings)"/>
                <a:cs typeface="Times New Roman" panose="02020603050405020304" pitchFamily="18" charset="0"/>
              </a:rPr>
              <a:t>:3000</a:t>
            </a:r>
          </a:p>
          <a:p>
            <a:pPr marL="0" indent="0">
              <a:lnSpc>
                <a:spcPct val="150000"/>
              </a:lnSpc>
              <a:buNone/>
            </a:pPr>
            <a:r>
              <a:rPr lang="en-US" sz="1400" smtClean="0">
                <a:latin typeface="Times New Roman (Headings)"/>
                <a:cs typeface="Times New Roman" panose="02020603050405020304" pitchFamily="18" charset="0"/>
              </a:rPr>
              <a:t>Trong đó </a:t>
            </a:r>
            <a:r>
              <a:rPr lang="en-US" sz="1400">
                <a:latin typeface="Times New Roman (Headings)"/>
                <a:cs typeface="Times New Roman" panose="02020603050405020304" pitchFamily="18" charset="0"/>
              </a:rPr>
              <a:t>{</a:t>
            </a:r>
            <a:r>
              <a:rPr lang="en-US" sz="1400">
                <a:latin typeface="Times New Roman (Headings)"/>
                <a:cs typeface="Times New Roman" panose="02020603050405020304" pitchFamily="18" charset="0"/>
              </a:rPr>
              <a:t>public_ip_ec2</a:t>
            </a:r>
            <a:r>
              <a:rPr lang="en-US" sz="1400" smtClean="0">
                <a:latin typeface="Times New Roman (Headings)"/>
                <a:cs typeface="Times New Roman" panose="02020603050405020304" pitchFamily="18" charset="0"/>
              </a:rPr>
              <a:t>} là public IP của server EC2</a:t>
            </a:r>
          </a:p>
          <a:p>
            <a:pPr>
              <a:lnSpc>
                <a:spcPct val="150000"/>
              </a:lnSpc>
              <a:buFontTx/>
              <a:buChar char="-"/>
            </a:pPr>
            <a:r>
              <a:rPr lang="en-US" sz="1400" smtClean="0">
                <a:latin typeface="Times New Roman (Headings)"/>
                <a:cs typeface="Times New Roman" panose="02020603050405020304" pitchFamily="18" charset="0"/>
              </a:rPr>
              <a:t>Trong folder server, tạo 1 file .env với nội dung:</a:t>
            </a:r>
          </a:p>
          <a:p>
            <a:pPr marL="0" indent="0">
              <a:buNone/>
            </a:pPr>
            <a:r>
              <a:rPr lang="en-US" sz="1400">
                <a:latin typeface="Times New Roman" panose="02020603050405020304" pitchFamily="18" charset="0"/>
                <a:cs typeface="Times New Roman" panose="02020603050405020304" pitchFamily="18" charset="0"/>
              </a:rPr>
              <a:t>DB_URL=mongodb+srv://bachbop9999:WUkFH5zfAwg7Q4IK@cluster0.up4abzw.mongodb.net/?retryWrites=true&amp;w=majority</a:t>
            </a:r>
          </a:p>
          <a:p>
            <a:pPr marL="0" indent="0">
              <a:buNone/>
            </a:pPr>
            <a:r>
              <a:rPr lang="en-US" sz="1400">
                <a:latin typeface="Times New Roman" panose="02020603050405020304" pitchFamily="18" charset="0"/>
                <a:cs typeface="Times New Roman" panose="02020603050405020304" pitchFamily="18" charset="0"/>
              </a:rPr>
              <a:t>PORT=5000</a:t>
            </a:r>
          </a:p>
          <a:p>
            <a:pPr marL="0" indent="0">
              <a:buNone/>
            </a:pPr>
            <a:r>
              <a:rPr lang="en-US" sz="1400">
                <a:latin typeface="Times New Roman" panose="02020603050405020304" pitchFamily="18" charset="0"/>
                <a:cs typeface="Times New Roman" panose="02020603050405020304" pitchFamily="18" charset="0"/>
              </a:rPr>
              <a:t>SECRET=abcd123456</a:t>
            </a:r>
          </a:p>
          <a:p>
            <a:pPr marL="0" indent="0">
              <a:lnSpc>
                <a:spcPct val="150000"/>
              </a:lnSpc>
              <a:buNone/>
            </a:pPr>
            <a:r>
              <a:rPr lang="en-US" sz="1400" smtClean="0">
                <a:latin typeface="Times New Roman (Headings)"/>
                <a:cs typeface="Times New Roman" panose="02020603050405020304" pitchFamily="18" charset="0"/>
              </a:rPr>
              <a:t>Trong đó DB_URL là Connection string để kết nối tới MongoDB Atlas mà ta đã có được ở bước 7. PORT là cổng mà server sẽ chạy, PORT phải trúng với port đã config ở file docker-compose.yml ở bước trên. SECRET là khóa bị mật dung để mã hóa token</a:t>
            </a:r>
          </a:p>
          <a:p>
            <a:pPr>
              <a:lnSpc>
                <a:spcPct val="150000"/>
              </a:lnSpc>
              <a:buFontTx/>
              <a:buChar char="-"/>
            </a:pPr>
            <a:endParaRPr lang="en-US" sz="1500" smtClean="0">
              <a:latin typeface="Times New Roman (Headings)"/>
              <a:cs typeface="Times New Roman" panose="02020603050405020304" pitchFamily="18" charset="0"/>
            </a:endParaRPr>
          </a:p>
          <a:p>
            <a:pPr>
              <a:lnSpc>
                <a:spcPct val="150000"/>
              </a:lnSpc>
              <a:buFontTx/>
              <a:buChar char="-"/>
            </a:pPr>
            <a:endParaRPr lang="en-US" sz="1500" smtClean="0">
              <a:latin typeface="Times New Roman (Headings)"/>
              <a:cs typeface="Times New Roman" panose="02020603050405020304" pitchFamily="18" charset="0"/>
            </a:endParaRPr>
          </a:p>
          <a:p>
            <a:pPr marL="0" indent="0">
              <a:buNone/>
            </a:pPr>
            <a:r>
              <a:rPr lang="en-US" smtClean="0"/>
              <a:t>        </a:t>
            </a:r>
          </a:p>
          <a:p>
            <a:pPr marL="0" indent="0">
              <a:lnSpc>
                <a:spcPct val="150000"/>
              </a:lnSpc>
              <a:buNone/>
            </a:pPr>
            <a:endParaRPr lang="en-US" sz="1500" smtClean="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smtClean="0">
              <a:latin typeface="Times New Roman (Headings)"/>
              <a:cs typeface="Times New Roman" panose="02020603050405020304" pitchFamily="18" charset="0"/>
            </a:endParaRPr>
          </a:p>
        </p:txBody>
      </p:sp>
    </p:spTree>
    <p:extLst>
      <p:ext uri="{BB962C8B-B14F-4D97-AF65-F5344CB8AC3E}">
        <p14:creationId xmlns:p14="http://schemas.microsoft.com/office/powerpoint/2010/main" val="42656923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15</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smtClean="0">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smtClean="0">
                <a:latin typeface="Times New Roman (Headings)"/>
                <a:cs typeface="Times New Roman" panose="02020603050405020304" pitchFamily="18" charset="0"/>
              </a:rPr>
              <a:t>Giải thích các tham số:</a:t>
            </a:r>
          </a:p>
          <a:p>
            <a:pPr>
              <a:lnSpc>
                <a:spcPct val="150000"/>
              </a:lnSpc>
              <a:buFontTx/>
              <a:buChar char="-"/>
            </a:pPr>
            <a:r>
              <a:rPr lang="en-US" sz="1500" smtClean="0">
                <a:latin typeface="Times New Roman (Headings)"/>
                <a:cs typeface="Times New Roman" panose="02020603050405020304" pitchFamily="18" charset="0"/>
              </a:rPr>
              <a:t>DOCKER_USERNAME: tên đăng nhập docker hub</a:t>
            </a:r>
          </a:p>
          <a:p>
            <a:pPr>
              <a:lnSpc>
                <a:spcPct val="150000"/>
              </a:lnSpc>
              <a:buFontTx/>
              <a:buChar char="-"/>
            </a:pPr>
            <a:r>
              <a:rPr lang="en-US" sz="1500" smtClean="0">
                <a:latin typeface="Times New Roman (Headings)"/>
                <a:cs typeface="Times New Roman" panose="02020603050405020304" pitchFamily="18" charset="0"/>
              </a:rPr>
              <a:t>DOCKER_PASSWORD: mật khẩu đăng nhập dockerhub</a:t>
            </a:r>
          </a:p>
          <a:p>
            <a:pPr>
              <a:lnSpc>
                <a:spcPct val="150000"/>
              </a:lnSpc>
              <a:buFontTx/>
              <a:buChar char="-"/>
            </a:pPr>
            <a:r>
              <a:rPr lang="en-US" sz="1500" smtClean="0">
                <a:latin typeface="Times New Roman (Headings)"/>
                <a:cs typeface="Times New Roman" panose="02020603050405020304" pitchFamily="18" charset="0"/>
              </a:rPr>
              <a:t>EC2_HOST: public IP của EC2</a:t>
            </a:r>
          </a:p>
          <a:p>
            <a:pPr>
              <a:lnSpc>
                <a:spcPct val="150000"/>
              </a:lnSpc>
              <a:buFontTx/>
              <a:buChar char="-"/>
            </a:pPr>
            <a:r>
              <a:rPr lang="en-US" sz="1500" smtClean="0">
                <a:latin typeface="Times New Roman (Headings)"/>
                <a:cs typeface="Times New Roman" panose="02020603050405020304" pitchFamily="18" charset="0"/>
              </a:rPr>
              <a:t>EC2_SSH_PRIVATE_KEY: private key để ssh vào EC2, được export dưới dạng 1 file .pem trên EC2</a:t>
            </a:r>
          </a:p>
          <a:p>
            <a:pPr>
              <a:lnSpc>
                <a:spcPct val="150000"/>
              </a:lnSpc>
              <a:buFontTx/>
              <a:buChar char="-"/>
            </a:pPr>
            <a:r>
              <a:rPr lang="en-US" sz="1500">
                <a:latin typeface="Times New Roman (Headings)"/>
                <a:cs typeface="Times New Roman" panose="02020603050405020304" pitchFamily="18" charset="0"/>
              </a:rPr>
              <a:t>EC2_USERNAME: username trên EC2, thường sẽ là </a:t>
            </a:r>
            <a:r>
              <a:rPr lang="en-US" sz="1500">
                <a:latin typeface="Times New Roman (Headings)"/>
                <a:cs typeface="Times New Roman" panose="02020603050405020304" pitchFamily="18" charset="0"/>
              </a:rPr>
              <a:t>“</a:t>
            </a:r>
            <a:r>
              <a:rPr lang="en-US" sz="1500" smtClean="0">
                <a:latin typeface="Times New Roman (Headings)"/>
                <a:cs typeface="Times New Roman" panose="02020603050405020304" pitchFamily="18" charset="0"/>
              </a:rPr>
              <a:t>ec2-user”</a:t>
            </a:r>
            <a:endParaRPr lang="en-US" sz="1500">
              <a:latin typeface="Times New Roman (Headings)"/>
              <a:cs typeface="Times New Roman" panose="02020603050405020304" pitchFamily="18" charset="0"/>
            </a:endParaRPr>
          </a:p>
          <a:p>
            <a:pPr>
              <a:lnSpc>
                <a:spcPct val="150000"/>
              </a:lnSpc>
              <a:buFontTx/>
              <a:buChar char="-"/>
            </a:pPr>
            <a:endParaRPr lang="en-US" sz="1500" smtClean="0">
              <a:latin typeface="Times New Roman (Headings)"/>
              <a:cs typeface="Times New Roman" panose="02020603050405020304" pitchFamily="18" charset="0"/>
            </a:endParaRPr>
          </a:p>
          <a:p>
            <a:pPr>
              <a:lnSpc>
                <a:spcPct val="150000"/>
              </a:lnSpc>
              <a:buFontTx/>
              <a:buChar char="-"/>
            </a:pPr>
            <a:endParaRPr lang="en-US" sz="1500" smtClean="0">
              <a:latin typeface="Times New Roman (Headings)"/>
              <a:cs typeface="Times New Roman" panose="02020603050405020304" pitchFamily="18" charset="0"/>
            </a:endParaRPr>
          </a:p>
          <a:p>
            <a:pPr>
              <a:lnSpc>
                <a:spcPct val="150000"/>
              </a:lnSpc>
              <a:buFontTx/>
              <a:buChar char="-"/>
            </a:pPr>
            <a:endParaRPr lang="en-US" sz="1500" smtClean="0">
              <a:latin typeface="Times New Roman (Headings)"/>
              <a:cs typeface="Times New Roman" panose="02020603050405020304" pitchFamily="18" charset="0"/>
            </a:endParaRPr>
          </a:p>
          <a:p>
            <a:pPr marL="0" indent="0">
              <a:buNone/>
            </a:pPr>
            <a:r>
              <a:rPr lang="en-US" smtClean="0"/>
              <a:t>        </a:t>
            </a:r>
          </a:p>
          <a:p>
            <a:pPr marL="0" indent="0">
              <a:lnSpc>
                <a:spcPct val="150000"/>
              </a:lnSpc>
              <a:buNone/>
            </a:pPr>
            <a:endParaRPr lang="en-US" sz="1500" smtClean="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smtClean="0">
              <a:latin typeface="Times New Roman (Headings)"/>
              <a:cs typeface="Times New Roman" panose="02020603050405020304" pitchFamily="18" charset="0"/>
            </a:endParaRPr>
          </a:p>
        </p:txBody>
      </p:sp>
    </p:spTree>
    <p:extLst>
      <p:ext uri="{BB962C8B-B14F-4D97-AF65-F5344CB8AC3E}">
        <p14:creationId xmlns:p14="http://schemas.microsoft.com/office/powerpoint/2010/main" val="9286598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16</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smtClean="0">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a:latin typeface="Times New Roman (Headings)"/>
                <a:cs typeface="Times New Roman" panose="02020603050405020304" pitchFamily="18" charset="0"/>
              </a:rPr>
              <a:t>Bước </a:t>
            </a:r>
            <a:r>
              <a:rPr lang="en-US" sz="1500">
                <a:latin typeface="Times New Roman (Headings)"/>
                <a:cs typeface="Times New Roman" panose="02020603050405020304" pitchFamily="18" charset="0"/>
              </a:rPr>
              <a:t>9</a:t>
            </a:r>
            <a:r>
              <a:rPr lang="en-US" sz="1500" smtClean="0">
                <a:latin typeface="Times New Roman (Headings)"/>
                <a:cs typeface="Times New Roman" panose="02020603050405020304" pitchFamily="18" charset="0"/>
              </a:rPr>
              <a:t>: Thực hiện deploy</a:t>
            </a:r>
          </a:p>
          <a:p>
            <a:pPr marL="0" indent="0">
              <a:lnSpc>
                <a:spcPct val="150000"/>
              </a:lnSpc>
              <a:buNone/>
            </a:pPr>
            <a:r>
              <a:rPr lang="en-US" sz="1500" smtClean="0">
                <a:latin typeface="Times New Roman (Headings)"/>
                <a:cs typeface="Times New Roman" panose="02020603050405020304" pitchFamily="18" charset="0"/>
              </a:rPr>
              <a:t>Sau khi chỉnh sửa source code, ta chỉ cần push lên nhánh main (việc đẩy lên nhánh nào để thực hiện CI/CD đã được config trong file main.yaml ở bước trên). Lúc này github action sẽ được trigger và run các script trong file main.yaml </a:t>
            </a:r>
            <a:endParaRPr lang="en-US" sz="1400" smtClean="0">
              <a:latin typeface="Times New Roman (Headings)"/>
              <a:cs typeface="Times New Roman" panose="02020603050405020304" pitchFamily="18" charset="0"/>
            </a:endParaRPr>
          </a:p>
          <a:p>
            <a:pPr>
              <a:lnSpc>
                <a:spcPct val="150000"/>
              </a:lnSpc>
              <a:buFontTx/>
              <a:buChar char="-"/>
            </a:pPr>
            <a:endParaRPr lang="en-US" sz="1500" smtClean="0">
              <a:latin typeface="Times New Roman (Headings)"/>
              <a:cs typeface="Times New Roman" panose="02020603050405020304" pitchFamily="18" charset="0"/>
            </a:endParaRPr>
          </a:p>
          <a:p>
            <a:pPr>
              <a:lnSpc>
                <a:spcPct val="150000"/>
              </a:lnSpc>
              <a:buFontTx/>
              <a:buChar char="-"/>
            </a:pPr>
            <a:endParaRPr lang="en-US" sz="1500" smtClean="0">
              <a:latin typeface="Times New Roman (Headings)"/>
              <a:cs typeface="Times New Roman" panose="02020603050405020304" pitchFamily="18" charset="0"/>
            </a:endParaRPr>
          </a:p>
          <a:p>
            <a:pPr marL="0" indent="0">
              <a:buNone/>
            </a:pPr>
            <a:r>
              <a:rPr lang="en-US" smtClean="0"/>
              <a:t>        </a:t>
            </a:r>
          </a:p>
          <a:p>
            <a:pPr marL="0" indent="0">
              <a:lnSpc>
                <a:spcPct val="150000"/>
              </a:lnSpc>
              <a:buNone/>
            </a:pPr>
            <a:endParaRPr lang="en-US" sz="1500" smtClean="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smtClean="0">
              <a:latin typeface="Times New Roman (Headings)"/>
              <a:cs typeface="Times New Roman" panose="02020603050405020304" pitchFamily="18" charset="0"/>
            </a:endParaRPr>
          </a:p>
        </p:txBody>
      </p:sp>
    </p:spTree>
    <p:extLst>
      <p:ext uri="{BB962C8B-B14F-4D97-AF65-F5344CB8AC3E}">
        <p14:creationId xmlns:p14="http://schemas.microsoft.com/office/powerpoint/2010/main" val="2420686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17</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smtClean="0">
                <a:latin typeface="Times New Roman (Headings)"/>
              </a:rPr>
              <a:t>. Giới thiệu ứng dụng demo</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b="1" smtClean="0">
                <a:latin typeface="Times New Roman (Headings)"/>
                <a:cs typeface="Times New Roman" panose="02020603050405020304" pitchFamily="18" charset="0"/>
              </a:rPr>
              <a:t>Các chức năng chính</a:t>
            </a:r>
            <a:r>
              <a:rPr lang="en-US" sz="1500" smtClean="0">
                <a:latin typeface="Times New Roman (Headings)"/>
                <a:cs typeface="Times New Roman" panose="02020603050405020304" pitchFamily="18" charset="0"/>
              </a:rPr>
              <a:t>:</a:t>
            </a:r>
          </a:p>
          <a:p>
            <a:pPr>
              <a:lnSpc>
                <a:spcPct val="150000"/>
              </a:lnSpc>
              <a:buFontTx/>
              <a:buChar char="-"/>
            </a:pPr>
            <a:r>
              <a:rPr lang="en-US" sz="1500" smtClean="0">
                <a:latin typeface="Times New Roman (Headings)"/>
                <a:cs typeface="Times New Roman" panose="02020603050405020304" pitchFamily="18" charset="0"/>
              </a:rPr>
              <a:t>Đăng nhập</a:t>
            </a:r>
          </a:p>
          <a:p>
            <a:pPr>
              <a:lnSpc>
                <a:spcPct val="150000"/>
              </a:lnSpc>
              <a:buFontTx/>
              <a:buChar char="-"/>
            </a:pPr>
            <a:r>
              <a:rPr lang="en-US" sz="1500" smtClean="0">
                <a:latin typeface="Times New Roman (Headings)"/>
                <a:cs typeface="Times New Roman" panose="02020603050405020304" pitchFamily="18" charset="0"/>
              </a:rPr>
              <a:t>Đăng ký</a:t>
            </a:r>
          </a:p>
          <a:p>
            <a:pPr>
              <a:lnSpc>
                <a:spcPct val="150000"/>
              </a:lnSpc>
              <a:buFontTx/>
              <a:buChar char="-"/>
            </a:pPr>
            <a:r>
              <a:rPr lang="en-US" sz="1500" smtClean="0">
                <a:latin typeface="Times New Roman (Headings)"/>
                <a:cs typeface="Times New Roman" panose="02020603050405020304" pitchFamily="18" charset="0"/>
              </a:rPr>
              <a:t>Quản lý khách hàng (thêm/sửa/xóa)</a:t>
            </a:r>
            <a:endParaRPr lang="en-US" sz="1500" dirty="0">
              <a:latin typeface="Times New Roman (Headings)"/>
              <a:cs typeface="Times New Roman" panose="02020603050405020304" pitchFamily="18" charset="0"/>
            </a:endParaRPr>
          </a:p>
        </p:txBody>
      </p:sp>
    </p:spTree>
    <p:extLst>
      <p:ext uri="{BB962C8B-B14F-4D97-AF65-F5344CB8AC3E}">
        <p14:creationId xmlns:p14="http://schemas.microsoft.com/office/powerpoint/2010/main" val="640846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18</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smtClean="0">
                <a:latin typeface="Times New Roman (Headings)"/>
              </a:rPr>
              <a:t>. Giới thiệu ứng dụng demo</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sz="1500" dirty="0">
              <a:latin typeface="Times New Roman (Headings)"/>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0" y="972302"/>
            <a:ext cx="4549762" cy="2324100"/>
          </a:xfrm>
          <a:prstGeom prst="rect">
            <a:avLst/>
          </a:prstGeom>
        </p:spPr>
      </p:pic>
      <p:pic>
        <p:nvPicPr>
          <p:cNvPr id="4" name="Picture 3"/>
          <p:cNvPicPr>
            <a:picLocks noChangeAspect="1"/>
          </p:cNvPicPr>
          <p:nvPr/>
        </p:nvPicPr>
        <p:blipFill>
          <a:blip r:embed="rId3"/>
          <a:stretch>
            <a:fillRect/>
          </a:stretch>
        </p:blipFill>
        <p:spPr>
          <a:xfrm>
            <a:off x="4646903" y="1036103"/>
            <a:ext cx="4440960" cy="2260299"/>
          </a:xfrm>
          <a:prstGeom prst="rect">
            <a:avLst/>
          </a:prstGeom>
        </p:spPr>
      </p:pic>
      <p:pic>
        <p:nvPicPr>
          <p:cNvPr id="6" name="Picture 5"/>
          <p:cNvPicPr>
            <a:picLocks noChangeAspect="1"/>
          </p:cNvPicPr>
          <p:nvPr/>
        </p:nvPicPr>
        <p:blipFill>
          <a:blip r:embed="rId4"/>
          <a:stretch>
            <a:fillRect/>
          </a:stretch>
        </p:blipFill>
        <p:spPr>
          <a:xfrm>
            <a:off x="0" y="3468172"/>
            <a:ext cx="4549762" cy="2348576"/>
          </a:xfrm>
          <a:prstGeom prst="rect">
            <a:avLst/>
          </a:prstGeom>
        </p:spPr>
      </p:pic>
      <p:pic>
        <p:nvPicPr>
          <p:cNvPr id="7" name="Picture 6"/>
          <p:cNvPicPr>
            <a:picLocks noChangeAspect="1"/>
          </p:cNvPicPr>
          <p:nvPr/>
        </p:nvPicPr>
        <p:blipFill>
          <a:blip r:embed="rId5"/>
          <a:stretch>
            <a:fillRect/>
          </a:stretch>
        </p:blipFill>
        <p:spPr>
          <a:xfrm>
            <a:off x="4646903" y="3468172"/>
            <a:ext cx="4423223" cy="2246828"/>
          </a:xfrm>
          <a:prstGeom prst="rect">
            <a:avLst/>
          </a:prstGeom>
        </p:spPr>
      </p:pic>
    </p:spTree>
    <p:extLst>
      <p:ext uri="{BB962C8B-B14F-4D97-AF65-F5344CB8AC3E}">
        <p14:creationId xmlns:p14="http://schemas.microsoft.com/office/powerpoint/2010/main" val="1737819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Text&#10;&#10;Description automatically generated">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012" y="317038"/>
            <a:ext cx="2576374" cy="936215"/>
          </a:xfrm>
          <a:prstGeom prst="rect">
            <a:avLst/>
          </a:prstGeom>
        </p:spPr>
      </p:pic>
      <p:sp>
        <p:nvSpPr>
          <p:cNvPr id="2" name="Rectangle 1"/>
          <p:cNvSpPr/>
          <p:nvPr/>
        </p:nvSpPr>
        <p:spPr>
          <a:xfrm>
            <a:off x="413012" y="1621777"/>
            <a:ext cx="7774861" cy="1569660"/>
          </a:xfrm>
          <a:prstGeom prst="rect">
            <a:avLst/>
          </a:prstGeom>
        </p:spPr>
        <p:txBody>
          <a:bodyPr wrap="square">
            <a:spAutoFit/>
          </a:bodyPr>
          <a:lstStyle/>
          <a:p>
            <a:r>
              <a:rPr lang="en-US" sz="3200" b="1" smtClean="0">
                <a:latin typeface="Times New Roman" panose="02020603050405020304" pitchFamily="18" charset="0"/>
                <a:cs typeface="Times New Roman" panose="02020603050405020304" pitchFamily="18" charset="0"/>
              </a:rPr>
              <a:t>PHƯƠNG PHÁP AGILE</a:t>
            </a:r>
          </a:p>
          <a:p>
            <a:r>
              <a:rPr lang="en-US" sz="3200" b="1" smtClean="0">
                <a:latin typeface="Times New Roman" panose="02020603050405020304" pitchFamily="18" charset="0"/>
                <a:cs typeface="Times New Roman" panose="02020603050405020304" pitchFamily="18" charset="0"/>
              </a:rPr>
              <a:t>Ứng dụng Agile trong quản lý dự án và tích hợp CI/CD</a:t>
            </a:r>
            <a:endParaRPr lang="en-US" sz="3200" b="1" dirty="0"/>
          </a:p>
        </p:txBody>
      </p:sp>
      <p:sp>
        <p:nvSpPr>
          <p:cNvPr id="4" name="Rectangle 3">
            <a:extLst>
              <a:ext uri="{FF2B5EF4-FFF2-40B4-BE49-F238E27FC236}">
                <a16:creationId xmlns:a16="http://schemas.microsoft.com/office/drawing/2014/main" id="{DBD36187-20E9-469C-92F2-167DD5FD1182}"/>
              </a:ext>
            </a:extLst>
          </p:cNvPr>
          <p:cNvSpPr/>
          <p:nvPr/>
        </p:nvSpPr>
        <p:spPr>
          <a:xfrm>
            <a:off x="413012" y="3191437"/>
            <a:ext cx="5406675" cy="2585323"/>
          </a:xfrm>
          <a:prstGeom prst="rect">
            <a:avLst/>
          </a:prstGeom>
        </p:spPr>
        <p:txBody>
          <a:bodyPr wrap="square">
            <a:spAutoFit/>
          </a:bodyPr>
          <a:lstStyle/>
          <a:p>
            <a:pPr>
              <a:lnSpc>
                <a:spcPct val="150000"/>
              </a:lnSpc>
            </a:pPr>
            <a:r>
              <a:rPr lang="en-US" b="1" smtClean="0">
                <a:latin typeface="Times New Roman" panose="02020603050405020304" pitchFamily="18" charset="0"/>
                <a:cs typeface="Times New Roman" panose="02020603050405020304" pitchFamily="18" charset="0"/>
              </a:rPr>
              <a:t>Giảng viên </a:t>
            </a:r>
            <a:r>
              <a:rPr lang="en-US" b="1" dirty="0" err="1">
                <a:latin typeface="Times New Roman" panose="02020603050405020304" pitchFamily="18" charset="0"/>
                <a:cs typeface="Times New Roman" panose="02020603050405020304" pitchFamily="18" charset="0"/>
              </a:rPr>
              <a:t>hướng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dẫn</a:t>
            </a:r>
            <a:r>
              <a:rPr lang="en-US" b="1" dirty="0">
                <a:latin typeface="Times New Roman" panose="02020603050405020304" pitchFamily="18" charset="0"/>
                <a:cs typeface="Times New Roman" panose="02020603050405020304" pitchFamily="18" charset="0"/>
              </a:rPr>
              <a:t>:</a:t>
            </a:r>
            <a:r>
              <a:rPr lang="en-US" b="1">
                <a:latin typeface="Times New Roman" panose="02020603050405020304" pitchFamily="18" charset="0"/>
                <a:cs typeface="Times New Roman" panose="02020603050405020304" pitchFamily="18" charset="0"/>
              </a:rPr>
              <a:t/>
            </a:r>
            <a:br>
              <a:rPr lang="en-US" b="1">
                <a:latin typeface="Times New Roman" panose="02020603050405020304" pitchFamily="18" charset="0"/>
                <a:cs typeface="Times New Roman" panose="02020603050405020304" pitchFamily="18" charset="0"/>
              </a:rPr>
            </a:br>
            <a:r>
              <a:rPr lang="en-US" smtClean="0">
                <a:latin typeface="Times New Roman" panose="02020603050405020304" pitchFamily="18" charset="0"/>
                <a:cs typeface="Times New Roman" panose="02020603050405020304" pitchFamily="18" charset="0"/>
              </a:rPr>
              <a:t>TS</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Nguyễn Nhất Hải</a:t>
            </a:r>
            <a:r>
              <a:rPr lang="en-US" b="1">
                <a:latin typeface="Times New Roman" panose="02020603050405020304" pitchFamily="18" charset="0"/>
                <a:cs typeface="Times New Roman" panose="02020603050405020304" pitchFamily="18" charset="0"/>
              </a:rPr>
              <a:t/>
            </a:r>
            <a:br>
              <a:rPr lang="en-US" b="1">
                <a:latin typeface="Times New Roman" panose="02020603050405020304" pitchFamily="18" charset="0"/>
                <a:cs typeface="Times New Roman" panose="02020603050405020304" pitchFamily="18" charset="0"/>
              </a:rPr>
            </a:br>
            <a:r>
              <a:rPr lang="en-US" b="1" smtClean="0">
                <a:latin typeface="Times New Roman" panose="02020603050405020304" pitchFamily="18" charset="0"/>
                <a:cs typeface="Times New Roman" panose="02020603050405020304" pitchFamily="18" charset="0"/>
              </a:rPr>
              <a:t>Học </a:t>
            </a:r>
            <a:r>
              <a:rPr lang="en-US" b="1" err="1">
                <a:latin typeface="Times New Roman" panose="02020603050405020304" pitchFamily="18" charset="0"/>
                <a:cs typeface="Times New Roman" panose="02020603050405020304" pitchFamily="18" charset="0"/>
              </a:rPr>
              <a:t>viên</a:t>
            </a:r>
            <a:r>
              <a:rPr lang="en-US" b="1" smtClean="0">
                <a:latin typeface="Times New Roman" panose="02020603050405020304" pitchFamily="18" charset="0"/>
                <a:cs typeface="Times New Roman" panose="02020603050405020304" pitchFamily="18" charset="0"/>
              </a:rPr>
              <a:t>:</a:t>
            </a:r>
          </a:p>
          <a:p>
            <a:pPr>
              <a:lnSpc>
                <a:spcPct val="150000"/>
              </a:lnSpc>
            </a:pPr>
            <a:r>
              <a:rPr lang="en-US" smtClean="0">
                <a:latin typeface="Times New Roman" panose="02020603050405020304" pitchFamily="18" charset="0"/>
                <a:cs typeface="Times New Roman" panose="02020603050405020304" pitchFamily="18" charset="0"/>
              </a:rPr>
              <a:t>Nguyễn Văn Tiến – 20211036M</a:t>
            </a:r>
            <a:endParaRPr lang="en-US" dirty="0">
              <a:latin typeface="Times New Roman" panose="02020603050405020304" pitchFamily="18" charset="0"/>
              <a:cs typeface="Times New Roman" panose="02020603050405020304" pitchFamily="18" charset="0"/>
            </a:endParaRPr>
          </a:p>
          <a:p>
            <a:pPr>
              <a:lnSpc>
                <a:spcPct val="150000"/>
              </a:lnSpc>
            </a:pPr>
            <a:r>
              <a:rPr lang="en-US" smtClean="0">
                <a:latin typeface="Times New Roman" panose="02020603050405020304" pitchFamily="18" charset="0"/>
                <a:cs typeface="Times New Roman" panose="02020603050405020304" pitchFamily="18" charset="0"/>
              </a:rPr>
              <a:t>Hoàng Việt Bách – </a:t>
            </a:r>
            <a:r>
              <a:rPr lang="en-US" smtClean="0">
                <a:latin typeface="Times New Roman" panose="02020603050405020304" pitchFamily="18" charset="0"/>
                <a:cs typeface="Times New Roman" panose="02020603050405020304" pitchFamily="18" charset="0"/>
              </a:rPr>
              <a:t>20212236M</a:t>
            </a:r>
          </a:p>
          <a:p>
            <a:pPr>
              <a:lnSpc>
                <a:spcPct val="150000"/>
              </a:lnSpc>
            </a:pPr>
            <a:r>
              <a:rPr lang="en-US" smtClean="0">
                <a:latin typeface="Times New Roman" panose="02020603050405020304" pitchFamily="18" charset="0"/>
                <a:cs typeface="Times New Roman" panose="02020603050405020304" pitchFamily="18" charset="0"/>
              </a:rPr>
              <a:t>Nguyễn Trường Thành – 20212610M</a:t>
            </a:r>
            <a:endParaRPr lang="en-US" dirty="0"/>
          </a:p>
        </p:txBody>
      </p:sp>
    </p:spTree>
    <p:extLst>
      <p:ext uri="{BB962C8B-B14F-4D97-AF65-F5344CB8AC3E}">
        <p14:creationId xmlns:p14="http://schemas.microsoft.com/office/powerpoint/2010/main" val="743172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NỘI DUNG TRÌNH BÀY</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516699" y="1051134"/>
            <a:ext cx="8533162" cy="5076201"/>
          </a:xfrm>
        </p:spPr>
        <p:txBody>
          <a:bodyPr/>
          <a:lstStyle/>
          <a:p>
            <a:pPr marL="571500" indent="-571500">
              <a:buFont typeface="+mj-lt"/>
              <a:buAutoNum type="arabicPeriod"/>
            </a:pPr>
            <a:r>
              <a:rPr lang="en-US"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p>
            <a:pPr marL="571500" indent="-571500">
              <a:buFont typeface="+mj-lt"/>
              <a:buAutoNum type="arabicPeriod"/>
            </a:pPr>
            <a:r>
              <a:rPr lang="en-US" sz="240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571500" indent="-571500">
              <a:buFont typeface="+mj-lt"/>
              <a:buAutoNum type="arabicPeriod"/>
            </a:pPr>
            <a:r>
              <a:rPr lang="en-US" sz="2400" smtClean="0">
                <a:latin typeface="Times New Roman" panose="02020603050405020304" pitchFamily="18" charset="0"/>
                <a:cs typeface="Times New Roman" panose="02020603050405020304" pitchFamily="18" charset="0"/>
              </a:rPr>
              <a:t>…..</a:t>
            </a:r>
            <a:endParaRPr lang="en-US" sz="2400" smtClean="0">
              <a:latin typeface="Times New Roman" panose="02020603050405020304" pitchFamily="18" charset="0"/>
              <a:cs typeface="Times New Roman" panose="02020603050405020304" pitchFamily="18" charset="0"/>
            </a:endParaRPr>
          </a:p>
          <a:p>
            <a:pPr marL="571500" indent="-571500">
              <a:buFont typeface="+mj-lt"/>
              <a:buAutoNum type="arabicPeriod"/>
            </a:pPr>
            <a:r>
              <a:rPr lang="en-US" sz="2400" smtClean="0">
                <a:latin typeface="Times New Roman" panose="02020603050405020304" pitchFamily="18" charset="0"/>
                <a:cs typeface="Times New Roman" panose="02020603050405020304" pitchFamily="18" charset="0"/>
              </a:rPr>
              <a:t>….</a:t>
            </a:r>
            <a:endParaRPr lang="en-US" sz="2400" smtClean="0">
              <a:latin typeface="Times New Roman" panose="02020603050405020304" pitchFamily="18" charset="0"/>
              <a:cs typeface="Times New Roman" panose="02020603050405020304" pitchFamily="18" charset="0"/>
            </a:endParaRPr>
          </a:p>
          <a:p>
            <a:pPr marL="571500" indent="-571500">
              <a:buFont typeface="+mj-lt"/>
              <a:buAutoNum type="arabicPeriod"/>
            </a:pPr>
            <a:r>
              <a:rPr lang="en-US"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p>
            <a:pPr marL="571500" indent="-571500">
              <a:buFont typeface="+mj-lt"/>
              <a:buAutoNum type="arabicPeriod"/>
            </a:pPr>
            <a:r>
              <a:rPr lang="en-US" sz="2400" smtClean="0">
                <a:latin typeface="Times New Roman" panose="02020603050405020304" pitchFamily="18" charset="0"/>
                <a:cs typeface="Times New Roman" panose="02020603050405020304" pitchFamily="18" charset="0"/>
              </a:rPr>
              <a:t>….</a:t>
            </a:r>
            <a:endParaRPr lang="en-US" sz="2400" smtClean="0">
              <a:latin typeface="Times New Roman" panose="02020603050405020304" pitchFamily="18" charset="0"/>
              <a:cs typeface="Times New Roman" panose="02020603050405020304" pitchFamily="18" charset="0"/>
            </a:endParaRPr>
          </a:p>
          <a:p>
            <a:pPr marL="571500" indent="-571500">
              <a:buFont typeface="+mj-lt"/>
              <a:buAutoNum type="arabicPeriod"/>
            </a:pPr>
            <a:r>
              <a:rPr lang="en-US" sz="2400" smtClean="0">
                <a:latin typeface="Times New Roman" panose="02020603050405020304" pitchFamily="18" charset="0"/>
                <a:cs typeface="Times New Roman" panose="02020603050405020304" pitchFamily="18" charset="0"/>
              </a:rPr>
              <a:t>….</a:t>
            </a:r>
            <a:endParaRPr lang="en-US" sz="24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364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4</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smtClean="0">
                <a:latin typeface="Times New Roman (Headings)"/>
              </a:rPr>
              <a:t>. Kiến trúc ứng dụng</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smtClean="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a:lnSpc>
                <a:spcPct val="150000"/>
              </a:lnSpc>
              <a:buFontTx/>
              <a:buChar char="-"/>
            </a:pPr>
            <a:endParaRPr lang="en-US" sz="1500" dirty="0">
              <a:latin typeface="Times New Roman (Headings)"/>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0905" y="2346858"/>
            <a:ext cx="6342189" cy="1879167"/>
          </a:xfrm>
          <a:prstGeom prst="rect">
            <a:avLst/>
          </a:prstGeom>
        </p:spPr>
      </p:pic>
    </p:spTree>
    <p:extLst>
      <p:ext uri="{BB962C8B-B14F-4D97-AF65-F5344CB8AC3E}">
        <p14:creationId xmlns:p14="http://schemas.microsoft.com/office/powerpoint/2010/main" val="1679831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5</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smtClean="0">
                <a:latin typeface="Times New Roman (Headings)"/>
              </a:rPr>
              <a:t>. Mô hình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smtClean="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a:lnSpc>
                <a:spcPct val="150000"/>
              </a:lnSpc>
              <a:buFontTx/>
              <a:buChar char="-"/>
            </a:pPr>
            <a:r>
              <a:rPr lang="en-US" sz="1500" smtClean="0">
                <a:latin typeface="Times New Roman (Headings)"/>
                <a:cs typeface="Times New Roman" panose="02020603050405020304" pitchFamily="18" charset="0"/>
              </a:rPr>
              <a:t>Khi push code lên 1 nhánh đã được chỉ định, github action sẽ được trigger và run các script đã được cấu hình trong file config</a:t>
            </a:r>
          </a:p>
          <a:p>
            <a:pPr>
              <a:lnSpc>
                <a:spcPct val="150000"/>
              </a:lnSpc>
              <a:buFontTx/>
              <a:buChar char="-"/>
            </a:pPr>
            <a:r>
              <a:rPr lang="en-US" sz="1500" smtClean="0">
                <a:latin typeface="Times New Roman (Headings)"/>
                <a:cs typeface="Times New Roman" panose="02020603050405020304" pitchFamily="18" charset="0"/>
              </a:rPr>
              <a:t>Github action sẽ sử dụng một máy chủ để build các image từ source đã được push lên sau đó đẩy lên Docker hub</a:t>
            </a:r>
          </a:p>
          <a:p>
            <a:pPr>
              <a:lnSpc>
                <a:spcPct val="150000"/>
              </a:lnSpc>
              <a:buFontTx/>
              <a:buChar char="-"/>
            </a:pPr>
            <a:r>
              <a:rPr lang="en-US" sz="1500" smtClean="0">
                <a:latin typeface="Times New Roman (Headings)"/>
                <a:cs typeface="Times New Roman" panose="02020603050405020304" pitchFamily="18" charset="0"/>
              </a:rPr>
              <a:t>Máy chủ sẽ SSH vào EC2 server và thực hiện pull images (được cấu hình trong file compose-docker.yml) về với Docker compose</a:t>
            </a:r>
          </a:p>
          <a:p>
            <a:pPr>
              <a:lnSpc>
                <a:spcPct val="150000"/>
              </a:lnSpc>
              <a:buFontTx/>
              <a:buChar char="-"/>
            </a:pPr>
            <a:r>
              <a:rPr lang="en-US" sz="1500" smtClean="0">
                <a:latin typeface="Times New Roman (Headings)"/>
                <a:cs typeface="Times New Roman" panose="02020603050405020304" pitchFamily="18" charset="0"/>
              </a:rPr>
              <a:t>Dùng docker compose để chạy các containers từ image vừa pull về</a:t>
            </a:r>
          </a:p>
          <a:p>
            <a:pPr>
              <a:lnSpc>
                <a:spcPct val="150000"/>
              </a:lnSpc>
              <a:buFontTx/>
              <a:buChar char="-"/>
            </a:pPr>
            <a:endParaRPr lang="en-US" sz="1500" dirty="0">
              <a:latin typeface="Times New Roman (Headings)"/>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7225"/>
            <a:ext cx="9144000" cy="800330"/>
          </a:xfrm>
          <a:prstGeom prst="rect">
            <a:avLst/>
          </a:prstGeom>
        </p:spPr>
      </p:pic>
    </p:spTree>
    <p:extLst>
      <p:ext uri="{BB962C8B-B14F-4D97-AF65-F5344CB8AC3E}">
        <p14:creationId xmlns:p14="http://schemas.microsoft.com/office/powerpoint/2010/main" val="3781682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6</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smtClean="0">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a:latin typeface="Times New Roman (Headings)"/>
                <a:cs typeface="Times New Roman" panose="02020603050405020304" pitchFamily="18" charset="0"/>
              </a:rPr>
              <a:t>Bước 1</a:t>
            </a:r>
            <a:r>
              <a:rPr lang="en-US" sz="1500">
                <a:latin typeface="Times New Roman (Headings)"/>
                <a:cs typeface="Times New Roman" panose="02020603050405020304" pitchFamily="18" charset="0"/>
              </a:rPr>
              <a:t>: </a:t>
            </a:r>
            <a:r>
              <a:rPr lang="en-US" sz="1500" smtClean="0">
                <a:latin typeface="Times New Roman (Headings)"/>
                <a:cs typeface="Times New Roman" panose="02020603050405020304" pitchFamily="18" charset="0"/>
              </a:rPr>
              <a:t>Clone repository chứa source </a:t>
            </a:r>
            <a:r>
              <a:rPr lang="en-US" sz="1500">
                <a:latin typeface="Times New Roman (Headings)"/>
                <a:cs typeface="Times New Roman" panose="02020603050405020304" pitchFamily="18" charset="0"/>
              </a:rPr>
              <a:t>ở link github: </a:t>
            </a:r>
            <a:r>
              <a:rPr lang="en-US" sz="1500">
                <a:latin typeface="Times New Roman (Headings)"/>
                <a:cs typeface="Times New Roman" panose="02020603050405020304" pitchFamily="18" charset="0"/>
                <a:hlinkClick r:id="rId2"/>
              </a:rPr>
              <a:t>https</a:t>
            </a:r>
            <a:r>
              <a:rPr lang="en-US" sz="1500">
                <a:latin typeface="Times New Roman (Headings)"/>
                <a:cs typeface="Times New Roman" panose="02020603050405020304" pitchFamily="18" charset="0"/>
                <a:hlinkClick r:id="rId2"/>
              </a:rPr>
              <a:t>://</a:t>
            </a:r>
            <a:r>
              <a:rPr lang="en-US" sz="1500" smtClean="0">
                <a:latin typeface="Times New Roman (Headings)"/>
                <a:cs typeface="Times New Roman" panose="02020603050405020304" pitchFamily="18" charset="0"/>
                <a:hlinkClick r:id="rId2"/>
              </a:rPr>
              <a:t>github.com/tienlhp1/agile_group_2</a:t>
            </a:r>
            <a:endParaRPr lang="en-US" sz="1500">
              <a:latin typeface="Times New Roman (Headings)"/>
              <a:cs typeface="Times New Roman" panose="02020603050405020304" pitchFamily="18" charset="0"/>
            </a:endParaRPr>
          </a:p>
          <a:p>
            <a:pPr marL="0" indent="0">
              <a:lnSpc>
                <a:spcPct val="150000"/>
              </a:lnSpc>
              <a:buNone/>
            </a:pPr>
            <a:r>
              <a:rPr lang="en-US" sz="1500" smtClean="0">
                <a:latin typeface="Times New Roman (Headings)"/>
                <a:cs typeface="Times New Roman" panose="02020603050405020304" pitchFamily="18" charset="0"/>
              </a:rPr>
              <a:t>Source code sẽ bao gồm :</a:t>
            </a:r>
          </a:p>
          <a:p>
            <a:pPr>
              <a:lnSpc>
                <a:spcPct val="150000"/>
              </a:lnSpc>
              <a:buFontTx/>
              <a:buChar char="-"/>
            </a:pPr>
            <a:r>
              <a:rPr lang="en-US" sz="1500" smtClean="0">
                <a:latin typeface="Times New Roman (Headings)"/>
                <a:cs typeface="Times New Roman" panose="02020603050405020304" pitchFamily="18" charset="0"/>
              </a:rPr>
              <a:t>Folder “client”: chứa source code của Client</a:t>
            </a:r>
          </a:p>
          <a:p>
            <a:pPr>
              <a:lnSpc>
                <a:spcPct val="150000"/>
              </a:lnSpc>
              <a:buFontTx/>
              <a:buChar char="-"/>
            </a:pPr>
            <a:r>
              <a:rPr lang="en-US" sz="1500" smtClean="0">
                <a:latin typeface="Times New Roman (Headings)"/>
                <a:cs typeface="Times New Roman" panose="02020603050405020304" pitchFamily="18" charset="0"/>
              </a:rPr>
              <a:t>Folder “server”: chứa source code của Server</a:t>
            </a:r>
          </a:p>
          <a:p>
            <a:pPr>
              <a:lnSpc>
                <a:spcPct val="150000"/>
              </a:lnSpc>
              <a:buFontTx/>
              <a:buChar char="-"/>
            </a:pPr>
            <a:r>
              <a:rPr lang="en-US" sz="1500" smtClean="0">
                <a:latin typeface="Times New Roman (Headings)"/>
                <a:cs typeface="Times New Roman" panose="02020603050405020304" pitchFamily="18" charset="0"/>
              </a:rPr>
              <a:t>Folder “.github/workflows”: chứa file config CI/CD</a:t>
            </a:r>
          </a:p>
          <a:p>
            <a:pPr>
              <a:lnSpc>
                <a:spcPct val="150000"/>
              </a:lnSpc>
              <a:buFontTx/>
              <a:buChar char="-"/>
            </a:pPr>
            <a:r>
              <a:rPr lang="en-US" sz="1500" smtClean="0">
                <a:latin typeface="Times New Roman (Headings)"/>
                <a:cs typeface="Times New Roman" panose="02020603050405020304" pitchFamily="18" charset="0"/>
              </a:rPr>
              <a:t>File “docker-compose.yml”: chứa các cấu hình của docker compose</a:t>
            </a:r>
          </a:p>
          <a:p>
            <a:pPr marL="0" indent="0">
              <a:lnSpc>
                <a:spcPct val="150000"/>
              </a:lnSpc>
              <a:buNone/>
            </a:pPr>
            <a:endParaRPr lang="en-US" sz="1500" smtClean="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smtClean="0">
              <a:latin typeface="Times New Roman (Headings)"/>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505356" y="3973534"/>
            <a:ext cx="3566259" cy="1891563"/>
          </a:xfrm>
          <a:prstGeom prst="rect">
            <a:avLst/>
          </a:prstGeom>
        </p:spPr>
      </p:pic>
    </p:spTree>
    <p:extLst>
      <p:ext uri="{BB962C8B-B14F-4D97-AF65-F5344CB8AC3E}">
        <p14:creationId xmlns:p14="http://schemas.microsoft.com/office/powerpoint/2010/main" val="3466404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7</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smtClean="0">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a:latin typeface="Times New Roman (Headings)"/>
                <a:cs typeface="Times New Roman" panose="02020603050405020304" pitchFamily="18" charset="0"/>
              </a:rPr>
              <a:t>Bước </a:t>
            </a:r>
            <a:r>
              <a:rPr lang="en-US" sz="1500" smtClean="0">
                <a:latin typeface="Times New Roman (Headings)"/>
                <a:cs typeface="Times New Roman" panose="02020603050405020304" pitchFamily="18" charset="0"/>
              </a:rPr>
              <a:t>2: Cấu hình docker cho client và server </a:t>
            </a:r>
          </a:p>
          <a:p>
            <a:pPr marL="0" indent="0">
              <a:lnSpc>
                <a:spcPct val="150000"/>
              </a:lnSpc>
              <a:buNone/>
            </a:pPr>
            <a:r>
              <a:rPr lang="en-US" sz="1500" smtClean="0">
                <a:latin typeface="Times New Roman (Headings)"/>
                <a:cs typeface="Times New Roman" panose="02020603050405020304" pitchFamily="18" charset="0"/>
              </a:rPr>
              <a:t>Tạo một file “Dockerfile” trong thư mục “client” với nội dung:</a:t>
            </a:r>
          </a:p>
          <a:p>
            <a:pPr marL="0" indent="0">
              <a:buNone/>
            </a:pPr>
            <a:endParaRPr lang="en-US" sz="1400" smtClean="0">
              <a:latin typeface="Times New Roman" panose="02020603050405020304" pitchFamily="18" charset="0"/>
              <a:cs typeface="Times New Roman" panose="02020603050405020304" pitchFamily="18" charset="0"/>
            </a:endParaRPr>
          </a:p>
          <a:p>
            <a:pPr marL="0" indent="0">
              <a:buNone/>
            </a:pPr>
            <a:r>
              <a:rPr lang="en-US" sz="1400" smtClean="0">
                <a:latin typeface="Times New Roman" panose="02020603050405020304" pitchFamily="18" charset="0"/>
                <a:cs typeface="Times New Roman" panose="02020603050405020304" pitchFamily="18" charset="0"/>
              </a:rPr>
              <a:t>FROM </a:t>
            </a:r>
            <a:r>
              <a:rPr lang="en-US" sz="1400">
                <a:latin typeface="Times New Roman" panose="02020603050405020304" pitchFamily="18" charset="0"/>
                <a:cs typeface="Times New Roman" panose="02020603050405020304" pitchFamily="18" charset="0"/>
              </a:rPr>
              <a:t>node</a:t>
            </a:r>
          </a:p>
          <a:p>
            <a:pPr marL="0" indent="0">
              <a:buNone/>
            </a:pPr>
            <a:r>
              <a:rPr lang="en-US" sz="1400">
                <a:latin typeface="Times New Roman" panose="02020603050405020304" pitchFamily="18" charset="0"/>
                <a:cs typeface="Times New Roman" panose="02020603050405020304" pitchFamily="18" charset="0"/>
              </a:rPr>
              <a:t>WORKDIR /app</a:t>
            </a:r>
          </a:p>
          <a:p>
            <a:pPr marL="0" indent="0">
              <a:buNone/>
            </a:pPr>
            <a:r>
              <a:rPr lang="en-US" sz="1400">
                <a:latin typeface="Times New Roman" panose="02020603050405020304" pitchFamily="18" charset="0"/>
                <a:cs typeface="Times New Roman" panose="02020603050405020304" pitchFamily="18" charset="0"/>
              </a:rPr>
              <a:t>COPY package.json .</a:t>
            </a:r>
          </a:p>
          <a:p>
            <a:pPr marL="0" indent="0">
              <a:buNone/>
            </a:pPr>
            <a:r>
              <a:rPr lang="en-US" sz="1400">
                <a:latin typeface="Times New Roman" panose="02020603050405020304" pitchFamily="18" charset="0"/>
                <a:cs typeface="Times New Roman" panose="02020603050405020304" pitchFamily="18" charset="0"/>
              </a:rPr>
              <a:t>RUN </a:t>
            </a:r>
            <a:r>
              <a:rPr lang="en-US" sz="1400">
                <a:latin typeface="Times New Roman" panose="02020603050405020304" pitchFamily="18" charset="0"/>
                <a:cs typeface="Times New Roman" panose="02020603050405020304" pitchFamily="18" charset="0"/>
              </a:rPr>
              <a:t>npm </a:t>
            </a:r>
            <a:r>
              <a:rPr lang="en-US" sz="1400" smtClean="0">
                <a:latin typeface="Times New Roman" panose="02020603050405020304" pitchFamily="18" charset="0"/>
                <a:cs typeface="Times New Roman" panose="02020603050405020304" pitchFamily="18" charset="0"/>
              </a:rPr>
              <a:t>install</a:t>
            </a:r>
            <a:endParaRPr lang="en-US" sz="1400">
              <a:latin typeface="Times New Roman" panose="02020603050405020304" pitchFamily="18" charset="0"/>
              <a:cs typeface="Times New Roman" panose="02020603050405020304" pitchFamily="18" charset="0"/>
            </a:endParaRPr>
          </a:p>
          <a:p>
            <a:pPr marL="0" indent="0">
              <a:buNone/>
            </a:pPr>
            <a:r>
              <a:rPr lang="en-US" sz="1400">
                <a:latin typeface="Times New Roman" panose="02020603050405020304" pitchFamily="18" charset="0"/>
                <a:cs typeface="Times New Roman" panose="02020603050405020304" pitchFamily="18" charset="0"/>
              </a:rPr>
              <a:t>COPY . .</a:t>
            </a:r>
          </a:p>
          <a:p>
            <a:pPr marL="0" indent="0">
              <a:buNone/>
            </a:pPr>
            <a:r>
              <a:rPr lang="en-US" sz="1400">
                <a:latin typeface="Times New Roman" panose="02020603050405020304" pitchFamily="18" charset="0"/>
                <a:cs typeface="Times New Roman" panose="02020603050405020304" pitchFamily="18" charset="0"/>
              </a:rPr>
              <a:t>EXPOSE 3000</a:t>
            </a:r>
          </a:p>
          <a:p>
            <a:pPr marL="0" indent="0">
              <a:buNone/>
            </a:pPr>
            <a:r>
              <a:rPr lang="en-US" sz="1400">
                <a:latin typeface="Times New Roman" panose="02020603050405020304" pitchFamily="18" charset="0"/>
                <a:cs typeface="Times New Roman" panose="02020603050405020304" pitchFamily="18" charset="0"/>
              </a:rPr>
              <a:t>CMD ["npm","</a:t>
            </a:r>
            <a:r>
              <a:rPr lang="en-US" sz="1400">
                <a:latin typeface="Times New Roman" panose="02020603050405020304" pitchFamily="18" charset="0"/>
                <a:cs typeface="Times New Roman" panose="02020603050405020304" pitchFamily="18" charset="0"/>
              </a:rPr>
              <a:t>start</a:t>
            </a:r>
            <a:r>
              <a:rPr lang="en-US" sz="1400" smtClean="0">
                <a:latin typeface="Times New Roman" panose="02020603050405020304" pitchFamily="18" charset="0"/>
                <a:cs typeface="Times New Roman" panose="02020603050405020304" pitchFamily="18" charset="0"/>
              </a:rPr>
              <a:t>"]</a:t>
            </a:r>
          </a:p>
          <a:p>
            <a:pPr marL="0" indent="0">
              <a:buNone/>
            </a:pPr>
            <a:endParaRPr lang="en-US" sz="1400" smtClean="0">
              <a:latin typeface="Times New Roman" panose="02020603050405020304" pitchFamily="18" charset="0"/>
              <a:cs typeface="Times New Roman" panose="02020603050405020304" pitchFamily="18" charset="0"/>
            </a:endParaRPr>
          </a:p>
          <a:p>
            <a:pPr marL="0" indent="0">
              <a:lnSpc>
                <a:spcPct val="150000"/>
              </a:lnSpc>
              <a:buNone/>
            </a:pPr>
            <a:r>
              <a:rPr lang="en-US" sz="1500" smtClean="0">
                <a:latin typeface="Times New Roman (Headings)"/>
                <a:cs typeface="Times New Roman" panose="02020603050405020304" pitchFamily="18" charset="0"/>
              </a:rPr>
              <a:t>File DockerFile được sử dụng để xây dựng một docker image. Tạo một file tương tự ở folder “server” nhưng thay port 3000 bằng 5000.</a:t>
            </a:r>
          </a:p>
          <a:p>
            <a:pPr marL="0" indent="0">
              <a:lnSpc>
                <a:spcPct val="150000"/>
              </a:lnSpc>
              <a:buNone/>
            </a:pPr>
            <a:endParaRPr lang="en-US" sz="1500" smtClean="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smtClean="0">
              <a:latin typeface="Times New Roman (Headings)"/>
              <a:cs typeface="Times New Roman" panose="02020603050405020304" pitchFamily="18" charset="0"/>
            </a:endParaRPr>
          </a:p>
        </p:txBody>
      </p:sp>
    </p:spTree>
    <p:extLst>
      <p:ext uri="{BB962C8B-B14F-4D97-AF65-F5344CB8AC3E}">
        <p14:creationId xmlns:p14="http://schemas.microsoft.com/office/powerpoint/2010/main" val="3221859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8</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smtClean="0">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a:latin typeface="Times New Roman (Headings)"/>
                <a:cs typeface="Times New Roman" panose="02020603050405020304" pitchFamily="18" charset="0"/>
              </a:rPr>
              <a:t>Bước </a:t>
            </a:r>
            <a:r>
              <a:rPr lang="en-US" sz="1500">
                <a:latin typeface="Times New Roman (Headings)"/>
                <a:cs typeface="Times New Roman" panose="02020603050405020304" pitchFamily="18" charset="0"/>
              </a:rPr>
              <a:t>3</a:t>
            </a:r>
            <a:r>
              <a:rPr lang="en-US" sz="1500" smtClean="0">
                <a:latin typeface="Times New Roman (Headings)"/>
                <a:cs typeface="Times New Roman" panose="02020603050405020304" pitchFamily="18" charset="0"/>
              </a:rPr>
              <a:t>: Cấu hình docker compose </a:t>
            </a:r>
          </a:p>
          <a:p>
            <a:pPr marL="0" indent="0">
              <a:lnSpc>
                <a:spcPct val="150000"/>
              </a:lnSpc>
              <a:buNone/>
            </a:pPr>
            <a:r>
              <a:rPr lang="en-US" sz="1500" smtClean="0">
                <a:latin typeface="Times New Roman (Headings)"/>
                <a:cs typeface="Times New Roman" panose="02020603050405020304" pitchFamily="18" charset="0"/>
              </a:rPr>
              <a:t>Tạo file docker-compose.yml ở thư mục gốc với nội dung:</a:t>
            </a:r>
          </a:p>
          <a:p>
            <a:pPr indent="0">
              <a:lnSpc>
                <a:spcPct val="50000"/>
              </a:lnSpc>
              <a:buNone/>
            </a:pPr>
            <a:r>
              <a:rPr lang="en-US" sz="1300">
                <a:latin typeface="Times New Roman" panose="02020603050405020304" pitchFamily="18" charset="0"/>
                <a:cs typeface="Times New Roman" panose="02020603050405020304" pitchFamily="18" charset="0"/>
              </a:rPr>
              <a:t>version: '3.8'</a:t>
            </a:r>
          </a:p>
          <a:p>
            <a:pPr indent="0">
              <a:lnSpc>
                <a:spcPct val="50000"/>
              </a:lnSpc>
              <a:buNone/>
            </a:pPr>
            <a:r>
              <a:rPr lang="en-US" sz="1300">
                <a:latin typeface="Times New Roman" panose="02020603050405020304" pitchFamily="18" charset="0"/>
                <a:cs typeface="Times New Roman" panose="02020603050405020304" pitchFamily="18" charset="0"/>
              </a:rPr>
              <a:t>services:</a:t>
            </a:r>
          </a:p>
          <a:p>
            <a:pPr indent="0">
              <a:lnSpc>
                <a:spcPct val="50000"/>
              </a:lnSpc>
              <a:buNone/>
            </a:pPr>
            <a:r>
              <a:rPr lang="en-US" sz="1300">
                <a:latin typeface="Times New Roman" panose="02020603050405020304" pitchFamily="18" charset="0"/>
                <a:cs typeface="Times New Roman" panose="02020603050405020304" pitchFamily="18" charset="0"/>
              </a:rPr>
              <a:t>  client:</a:t>
            </a:r>
          </a:p>
          <a:p>
            <a:pPr indent="0">
              <a:lnSpc>
                <a:spcPct val="50000"/>
              </a:lnSpc>
              <a:buNone/>
            </a:pPr>
            <a:r>
              <a:rPr lang="en-US" sz="1300">
                <a:latin typeface="Times New Roman" panose="02020603050405020304" pitchFamily="18" charset="0"/>
                <a:cs typeface="Times New Roman" panose="02020603050405020304" pitchFamily="18" charset="0"/>
              </a:rPr>
              <a:t>    container_name: client</a:t>
            </a:r>
          </a:p>
          <a:p>
            <a:pPr indent="0">
              <a:lnSpc>
                <a:spcPct val="50000"/>
              </a:lnSpc>
              <a:buNone/>
            </a:pPr>
            <a:r>
              <a:rPr lang="en-US" sz="1300">
                <a:latin typeface="Times New Roman" panose="02020603050405020304" pitchFamily="18" charset="0"/>
                <a:cs typeface="Times New Roman" panose="02020603050405020304" pitchFamily="18" charset="0"/>
              </a:rPr>
              <a:t>    image</a:t>
            </a:r>
            <a:r>
              <a:rPr lang="en-US" sz="1300">
                <a:latin typeface="Times New Roman" panose="02020603050405020304" pitchFamily="18" charset="0"/>
                <a:cs typeface="Times New Roman" panose="02020603050405020304" pitchFamily="18" charset="0"/>
              </a:rPr>
              <a:t>: </a:t>
            </a:r>
            <a:r>
              <a:rPr lang="en-US" sz="1300" smtClean="0">
                <a:latin typeface="Times New Roman" panose="02020603050405020304" pitchFamily="18" charset="0"/>
                <a:cs typeface="Times New Roman" panose="02020603050405020304" pitchFamily="18" charset="0"/>
              </a:rPr>
              <a:t>{docker_hub_repository_name}/{image_name_for_client}</a:t>
            </a:r>
            <a:endParaRPr lang="en-US" sz="1300">
              <a:latin typeface="Times New Roman" panose="02020603050405020304" pitchFamily="18" charset="0"/>
              <a:cs typeface="Times New Roman" panose="02020603050405020304" pitchFamily="18" charset="0"/>
            </a:endParaRPr>
          </a:p>
          <a:p>
            <a:pPr indent="0">
              <a:lnSpc>
                <a:spcPct val="50000"/>
              </a:lnSpc>
              <a:buNone/>
            </a:pPr>
            <a:r>
              <a:rPr lang="en-US" sz="1300">
                <a:latin typeface="Times New Roman" panose="02020603050405020304" pitchFamily="18" charset="0"/>
                <a:cs typeface="Times New Roman" panose="02020603050405020304" pitchFamily="18" charset="0"/>
              </a:rPr>
              <a:t>    ports:</a:t>
            </a:r>
          </a:p>
          <a:p>
            <a:pPr indent="0">
              <a:lnSpc>
                <a:spcPct val="50000"/>
              </a:lnSpc>
              <a:buNone/>
            </a:pPr>
            <a:r>
              <a:rPr lang="en-US" sz="1300">
                <a:latin typeface="Times New Roman" panose="02020603050405020304" pitchFamily="18" charset="0"/>
                <a:cs typeface="Times New Roman" panose="02020603050405020304" pitchFamily="18" charset="0"/>
              </a:rPr>
              <a:t>      </a:t>
            </a:r>
            <a:r>
              <a:rPr lang="en-US" sz="1300">
                <a:latin typeface="Times New Roman" panose="02020603050405020304" pitchFamily="18" charset="0"/>
                <a:cs typeface="Times New Roman" panose="02020603050405020304" pitchFamily="18" charset="0"/>
              </a:rPr>
              <a:t>- </a:t>
            </a:r>
            <a:r>
              <a:rPr lang="en-US" sz="1300" smtClean="0">
                <a:latin typeface="Times New Roman" panose="02020603050405020304" pitchFamily="18" charset="0"/>
                <a:cs typeface="Times New Roman" panose="02020603050405020304" pitchFamily="18" charset="0"/>
              </a:rPr>
              <a:t>'3000:3000'</a:t>
            </a:r>
            <a:endParaRPr lang="en-US" sz="1300">
              <a:latin typeface="Times New Roman" panose="02020603050405020304" pitchFamily="18" charset="0"/>
              <a:cs typeface="Times New Roman" panose="02020603050405020304" pitchFamily="18" charset="0"/>
            </a:endParaRPr>
          </a:p>
          <a:p>
            <a:pPr indent="0">
              <a:lnSpc>
                <a:spcPct val="50000"/>
              </a:lnSpc>
              <a:buNone/>
            </a:pPr>
            <a:r>
              <a:rPr lang="en-US" sz="1300">
                <a:latin typeface="Times New Roman" panose="02020603050405020304" pitchFamily="18" charset="0"/>
                <a:cs typeface="Times New Roman" panose="02020603050405020304" pitchFamily="18" charset="0"/>
              </a:rPr>
              <a:t>    depends_on:</a:t>
            </a:r>
          </a:p>
          <a:p>
            <a:pPr indent="0">
              <a:lnSpc>
                <a:spcPct val="50000"/>
              </a:lnSpc>
              <a:buNone/>
            </a:pPr>
            <a:r>
              <a:rPr lang="en-US" sz="1300">
                <a:latin typeface="Times New Roman" panose="02020603050405020304" pitchFamily="18" charset="0"/>
                <a:cs typeface="Times New Roman" panose="02020603050405020304" pitchFamily="18" charset="0"/>
              </a:rPr>
              <a:t>      - server</a:t>
            </a:r>
          </a:p>
          <a:p>
            <a:pPr indent="0">
              <a:lnSpc>
                <a:spcPct val="50000"/>
              </a:lnSpc>
              <a:buNone/>
            </a:pPr>
            <a:r>
              <a:rPr lang="en-US" sz="1300">
                <a:latin typeface="Times New Roman" panose="02020603050405020304" pitchFamily="18" charset="0"/>
                <a:cs typeface="Times New Roman" panose="02020603050405020304" pitchFamily="18" charset="0"/>
              </a:rPr>
              <a:t>    restart: always</a:t>
            </a:r>
          </a:p>
          <a:p>
            <a:pPr indent="0">
              <a:lnSpc>
                <a:spcPct val="50000"/>
              </a:lnSpc>
              <a:buNone/>
            </a:pPr>
            <a:r>
              <a:rPr lang="en-US" sz="1300">
                <a:latin typeface="Times New Roman" panose="02020603050405020304" pitchFamily="18" charset="0"/>
                <a:cs typeface="Times New Roman" panose="02020603050405020304" pitchFamily="18" charset="0"/>
              </a:rPr>
              <a:t>  server:</a:t>
            </a:r>
          </a:p>
          <a:p>
            <a:pPr indent="0">
              <a:lnSpc>
                <a:spcPct val="50000"/>
              </a:lnSpc>
              <a:buNone/>
            </a:pPr>
            <a:r>
              <a:rPr lang="en-US" sz="1300">
                <a:latin typeface="Times New Roman" panose="02020603050405020304" pitchFamily="18" charset="0"/>
                <a:cs typeface="Times New Roman" panose="02020603050405020304" pitchFamily="18" charset="0"/>
              </a:rPr>
              <a:t>    container_name: server</a:t>
            </a:r>
          </a:p>
          <a:p>
            <a:pPr indent="0">
              <a:lnSpc>
                <a:spcPct val="50000"/>
              </a:lnSpc>
              <a:buNone/>
            </a:pPr>
            <a:r>
              <a:rPr lang="en-US" sz="1300">
                <a:latin typeface="Times New Roman" panose="02020603050405020304" pitchFamily="18" charset="0"/>
                <a:cs typeface="Times New Roman" panose="02020603050405020304" pitchFamily="18" charset="0"/>
              </a:rPr>
              <a:t>    image</a:t>
            </a:r>
            <a:r>
              <a:rPr lang="en-US" sz="1300">
                <a:latin typeface="Times New Roman" panose="02020603050405020304" pitchFamily="18" charset="0"/>
                <a:cs typeface="Times New Roman" panose="02020603050405020304" pitchFamily="18" charset="0"/>
              </a:rPr>
              <a:t>: </a:t>
            </a:r>
            <a:r>
              <a:rPr lang="en-US" sz="1300">
                <a:latin typeface="Times New Roman" panose="02020603050405020304" pitchFamily="18" charset="0"/>
                <a:cs typeface="Times New Roman" panose="02020603050405020304" pitchFamily="18" charset="0"/>
              </a:rPr>
              <a:t>{docker_hub_repository_name</a:t>
            </a:r>
            <a:r>
              <a:rPr lang="en-US" sz="1300">
                <a:latin typeface="Times New Roman" panose="02020603050405020304" pitchFamily="18" charset="0"/>
                <a:cs typeface="Times New Roman" panose="02020603050405020304" pitchFamily="18" charset="0"/>
              </a:rPr>
              <a:t>}/{</a:t>
            </a:r>
            <a:r>
              <a:rPr lang="en-US" sz="1300" smtClean="0">
                <a:latin typeface="Times New Roman" panose="02020603050405020304" pitchFamily="18" charset="0"/>
                <a:cs typeface="Times New Roman" panose="02020603050405020304" pitchFamily="18" charset="0"/>
              </a:rPr>
              <a:t>image_name_for_server}</a:t>
            </a:r>
            <a:endParaRPr lang="en-US" sz="1300">
              <a:latin typeface="Times New Roman" panose="02020603050405020304" pitchFamily="18" charset="0"/>
              <a:cs typeface="Times New Roman" panose="02020603050405020304" pitchFamily="18" charset="0"/>
            </a:endParaRPr>
          </a:p>
          <a:p>
            <a:pPr indent="0">
              <a:lnSpc>
                <a:spcPct val="50000"/>
              </a:lnSpc>
              <a:buNone/>
            </a:pPr>
            <a:r>
              <a:rPr lang="en-US" sz="1300">
                <a:latin typeface="Times New Roman" panose="02020603050405020304" pitchFamily="18" charset="0"/>
                <a:cs typeface="Times New Roman" panose="02020603050405020304" pitchFamily="18" charset="0"/>
              </a:rPr>
              <a:t>    </a:t>
            </a:r>
            <a:r>
              <a:rPr lang="en-US" sz="1300">
                <a:latin typeface="Times New Roman" panose="02020603050405020304" pitchFamily="18" charset="0"/>
                <a:cs typeface="Times New Roman" panose="02020603050405020304" pitchFamily="18" charset="0"/>
              </a:rPr>
              <a:t>ports</a:t>
            </a:r>
            <a:r>
              <a:rPr lang="en-US" sz="1300" smtClean="0">
                <a:latin typeface="Times New Roman" panose="02020603050405020304" pitchFamily="18" charset="0"/>
                <a:cs typeface="Times New Roman" panose="02020603050405020304" pitchFamily="18" charset="0"/>
              </a:rPr>
              <a:t>:</a:t>
            </a:r>
          </a:p>
          <a:p>
            <a:pPr indent="0">
              <a:lnSpc>
                <a:spcPct val="50000"/>
              </a:lnSpc>
              <a:buNone/>
            </a:pPr>
            <a:r>
              <a:rPr lang="en-US" sz="1300">
                <a:latin typeface="Times New Roman" panose="02020603050405020304" pitchFamily="18" charset="0"/>
                <a:cs typeface="Times New Roman" panose="02020603050405020304" pitchFamily="18" charset="0"/>
              </a:rPr>
              <a:t> </a:t>
            </a:r>
            <a:r>
              <a:rPr lang="en-US" sz="1300" smtClean="0">
                <a:latin typeface="Times New Roman" panose="02020603050405020304" pitchFamily="18" charset="0"/>
                <a:cs typeface="Times New Roman" panose="02020603050405020304" pitchFamily="18" charset="0"/>
              </a:rPr>
              <a:t>     - '5000:5000'</a:t>
            </a:r>
          </a:p>
          <a:p>
            <a:pPr marL="0" indent="0">
              <a:lnSpc>
                <a:spcPct val="150000"/>
              </a:lnSpc>
              <a:buNone/>
            </a:pPr>
            <a:r>
              <a:rPr lang="en-US" sz="1500" smtClean="0">
                <a:latin typeface="Times New Roman (Headings)"/>
                <a:cs typeface="Times New Roman" panose="02020603050405020304" pitchFamily="18" charset="0"/>
              </a:rPr>
              <a:t>Thay {</a:t>
            </a:r>
            <a:r>
              <a:rPr lang="en-US" sz="1600" smtClean="0">
                <a:latin typeface="Times New Roman" panose="02020603050405020304" pitchFamily="18" charset="0"/>
                <a:cs typeface="Times New Roman" panose="02020603050405020304" pitchFamily="18" charset="0"/>
              </a:rPr>
              <a:t>docker_hub_repository_name} bằng repository trên dockerhub, trong trường hợp này nhóm đang để tên repository trúng với tên đăng nhập, {image_name_for_client} bằng tên image của client, tương tự với tên image của server</a:t>
            </a:r>
            <a:endParaRPr lang="en-US" sz="1500" smtClean="0">
              <a:latin typeface="Times New Roman (Headings)"/>
              <a:cs typeface="Times New Roman" panose="02020603050405020304" pitchFamily="18" charset="0"/>
            </a:endParaRPr>
          </a:p>
          <a:p>
            <a:pPr marL="0" indent="0">
              <a:lnSpc>
                <a:spcPct val="150000"/>
              </a:lnSpc>
              <a:buNone/>
            </a:pPr>
            <a:endParaRPr lang="en-US" sz="1500" smtClean="0">
              <a:latin typeface="Times New Roman (Headings)"/>
              <a:cs typeface="Times New Roman" panose="02020603050405020304" pitchFamily="18" charset="0"/>
            </a:endParaRPr>
          </a:p>
          <a:p>
            <a:pPr marL="0" indent="0">
              <a:lnSpc>
                <a:spcPct val="150000"/>
              </a:lnSpc>
              <a:buNone/>
            </a:pPr>
            <a:endParaRPr lang="en-US" sz="1500">
              <a:latin typeface="Times New Roman (Headings)"/>
              <a:cs typeface="Times New Roman" panose="02020603050405020304" pitchFamily="18" charset="0"/>
            </a:endParaRPr>
          </a:p>
          <a:p>
            <a:pPr marL="0" indent="0">
              <a:lnSpc>
                <a:spcPct val="150000"/>
              </a:lnSpc>
              <a:buNone/>
            </a:pPr>
            <a:endParaRPr lang="en-US" sz="1500" smtClean="0">
              <a:latin typeface="Times New Roman (Headings)"/>
              <a:cs typeface="Times New Roman" panose="02020603050405020304" pitchFamily="18" charset="0"/>
            </a:endParaRPr>
          </a:p>
        </p:txBody>
      </p:sp>
    </p:spTree>
    <p:extLst>
      <p:ext uri="{BB962C8B-B14F-4D97-AF65-F5344CB8AC3E}">
        <p14:creationId xmlns:p14="http://schemas.microsoft.com/office/powerpoint/2010/main" val="1177471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9</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dirty="0">
                <a:latin typeface="Times New Roman (Headings)"/>
              </a:rPr>
              <a:t>x</a:t>
            </a:r>
            <a:r>
              <a:rPr lang="en-US" smtClean="0">
                <a:latin typeface="Times New Roman (Headings)"/>
              </a:rPr>
              <a:t>. Hướng dẫn cài đặt, triển khai</a:t>
            </a:r>
            <a:endParaRPr lang="en-US" dirty="0">
              <a:latin typeface="Times New Roman (Headings)"/>
            </a:endParaRPr>
          </a:p>
        </p:txBody>
      </p:sp>
      <p:sp>
        <p:nvSpPr>
          <p:cNvPr id="8" name="Text Placeholder 3">
            <a:extLst>
              <a:ext uri="{FF2B5EF4-FFF2-40B4-BE49-F238E27FC236}">
                <a16:creationId xmlns:a16="http://schemas.microsoft.com/office/drawing/2014/main" id="{F6514100-EB1F-45D0-92A3-74C4E0577724}"/>
              </a:ext>
            </a:extLst>
          </p:cNvPr>
          <p:cNvSpPr txBox="1">
            <a:spLocks/>
          </p:cNvSpPr>
          <p:nvPr/>
        </p:nvSpPr>
        <p:spPr>
          <a:xfrm>
            <a:off x="341300" y="940233"/>
            <a:ext cx="8147653" cy="5485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500">
                <a:latin typeface="Times New Roman (Headings)"/>
                <a:cs typeface="Times New Roman" panose="02020603050405020304" pitchFamily="18" charset="0"/>
              </a:rPr>
              <a:t>Bước </a:t>
            </a:r>
            <a:r>
              <a:rPr lang="en-US" sz="1500" smtClean="0">
                <a:latin typeface="Times New Roman (Headings)"/>
                <a:cs typeface="Times New Roman" panose="02020603050405020304" pitchFamily="18" charset="0"/>
              </a:rPr>
              <a:t>4: Cài đặt môi trường trên EC2</a:t>
            </a:r>
          </a:p>
          <a:p>
            <a:pPr>
              <a:lnSpc>
                <a:spcPct val="150000"/>
              </a:lnSpc>
              <a:buFontTx/>
              <a:buChar char="-"/>
            </a:pPr>
            <a:r>
              <a:rPr lang="en-US" sz="1500" smtClean="0">
                <a:latin typeface="Times New Roman (Headings)"/>
                <a:cs typeface="Times New Roman" panose="02020603050405020304" pitchFamily="18" charset="0"/>
              </a:rPr>
              <a:t>Tạo một instance trên EC2</a:t>
            </a:r>
          </a:p>
          <a:p>
            <a:pPr>
              <a:lnSpc>
                <a:spcPct val="150000"/>
              </a:lnSpc>
              <a:buFontTx/>
              <a:buChar char="-"/>
            </a:pPr>
            <a:r>
              <a:rPr lang="en-US" sz="1500">
                <a:latin typeface="Times New Roman (Headings)"/>
                <a:cs typeface="Times New Roman" panose="02020603050405020304" pitchFamily="18" charset="0"/>
              </a:rPr>
              <a:t>SSH vào server và chạy lệnh “sudo yum </a:t>
            </a:r>
            <a:r>
              <a:rPr lang="en-US" sz="1500">
                <a:latin typeface="Times New Roman (Headings)"/>
                <a:cs typeface="Times New Roman" panose="02020603050405020304" pitchFamily="18" charset="0"/>
              </a:rPr>
              <a:t>update </a:t>
            </a:r>
            <a:r>
              <a:rPr lang="en-US" sz="1500" smtClean="0">
                <a:latin typeface="Times New Roman (Headings)"/>
                <a:cs typeface="Times New Roman" panose="02020603050405020304" pitchFamily="18" charset="0"/>
              </a:rPr>
              <a:t>–y” để cập nhật hệ thống</a:t>
            </a:r>
            <a:endParaRPr lang="en-US" sz="1500">
              <a:latin typeface="Times New Roman (Headings)"/>
              <a:cs typeface="Times New Roman" panose="02020603050405020304" pitchFamily="18" charset="0"/>
            </a:endParaRPr>
          </a:p>
          <a:p>
            <a:pPr>
              <a:lnSpc>
                <a:spcPct val="150000"/>
              </a:lnSpc>
              <a:buFontTx/>
              <a:buChar char="-"/>
            </a:pPr>
            <a:r>
              <a:rPr lang="en-US" sz="1500" smtClean="0">
                <a:latin typeface="Times New Roman (Headings)"/>
                <a:cs typeface="Times New Roman" panose="02020603050405020304" pitchFamily="18" charset="0"/>
              </a:rPr>
              <a:t>Cài đặt docker bằng lệnh “</a:t>
            </a:r>
            <a:r>
              <a:rPr lang="sv-SE" sz="1500">
                <a:latin typeface="Times New Roman (Headings)"/>
                <a:cs typeface="Times New Roman" panose="02020603050405020304" pitchFamily="18" charset="0"/>
              </a:rPr>
              <a:t>sudo yum install docker -</a:t>
            </a:r>
            <a:r>
              <a:rPr lang="sv-SE" sz="1500">
                <a:latin typeface="Times New Roman (Headings)"/>
                <a:cs typeface="Times New Roman" panose="02020603050405020304" pitchFamily="18" charset="0"/>
              </a:rPr>
              <a:t>y</a:t>
            </a:r>
            <a:r>
              <a:rPr lang="en-US" sz="1500" smtClean="0">
                <a:latin typeface="Times New Roman (Headings)"/>
                <a:cs typeface="Times New Roman" panose="02020603050405020304" pitchFamily="18" charset="0"/>
              </a:rPr>
              <a:t>”</a:t>
            </a:r>
          </a:p>
          <a:p>
            <a:pPr>
              <a:lnSpc>
                <a:spcPct val="150000"/>
              </a:lnSpc>
              <a:buFontTx/>
              <a:buChar char="-"/>
            </a:pPr>
            <a:r>
              <a:rPr lang="en-US" sz="1500" smtClean="0">
                <a:latin typeface="Times New Roman (Headings)"/>
                <a:cs typeface="Times New Roman" panose="02020603050405020304" pitchFamily="18" charset="0"/>
              </a:rPr>
              <a:t>Cài đặt docker-compose bằng lệnh “</a:t>
            </a:r>
            <a:r>
              <a:rPr lang="pt-BR" sz="1500">
                <a:latin typeface="Times New Roman (Headings)"/>
                <a:cs typeface="Times New Roman" panose="02020603050405020304" pitchFamily="18" charset="0"/>
              </a:rPr>
              <a:t>sudo curl -L "https://github.com/docker/compose/releases/latest/download/docker-compose-$(uname -s)-$(uname -m)" -o </a:t>
            </a:r>
            <a:r>
              <a:rPr lang="pt-BR" sz="1500">
                <a:latin typeface="Times New Roman (Headings)"/>
                <a:cs typeface="Times New Roman" panose="02020603050405020304" pitchFamily="18" charset="0"/>
              </a:rPr>
              <a:t>/</a:t>
            </a:r>
            <a:r>
              <a:rPr lang="pt-BR" sz="1500" smtClean="0">
                <a:latin typeface="Times New Roman (Headings)"/>
                <a:cs typeface="Times New Roman" panose="02020603050405020304" pitchFamily="18" charset="0"/>
              </a:rPr>
              <a:t>usr/local/bin/docker-compose”</a:t>
            </a:r>
          </a:p>
          <a:p>
            <a:pPr>
              <a:lnSpc>
                <a:spcPct val="150000"/>
              </a:lnSpc>
              <a:buFontTx/>
              <a:buChar char="-"/>
            </a:pPr>
            <a:r>
              <a:rPr lang="pt-BR" sz="1500">
                <a:latin typeface="Times New Roman (Headings)"/>
                <a:cs typeface="Times New Roman" panose="02020603050405020304" pitchFamily="18" charset="0"/>
              </a:rPr>
              <a:t>Cấp quyền thực thi cho docker-compose bằng lệnh “sudo chmod +x </a:t>
            </a:r>
            <a:r>
              <a:rPr lang="pt-BR" sz="1500">
                <a:latin typeface="Times New Roman (Headings)"/>
                <a:cs typeface="Times New Roman" panose="02020603050405020304" pitchFamily="18" charset="0"/>
              </a:rPr>
              <a:t>/</a:t>
            </a:r>
            <a:r>
              <a:rPr lang="pt-BR" sz="1500" smtClean="0">
                <a:latin typeface="Times New Roman (Headings)"/>
                <a:cs typeface="Times New Roman" panose="02020603050405020304" pitchFamily="18" charset="0"/>
              </a:rPr>
              <a:t>usr/local/bin/docker-compose”</a:t>
            </a:r>
            <a:endParaRPr lang="en-US" sz="1500" smtClean="0">
              <a:latin typeface="Times New Roman (Headings)"/>
              <a:cs typeface="Times New Roman" panose="02020603050405020304" pitchFamily="18" charset="0"/>
            </a:endParaRPr>
          </a:p>
          <a:p>
            <a:pPr marL="0" indent="0">
              <a:lnSpc>
                <a:spcPct val="150000"/>
              </a:lnSpc>
              <a:buNone/>
            </a:pPr>
            <a:r>
              <a:rPr lang="en-US" sz="1500" smtClean="0">
                <a:latin typeface="Times New Roman (Headings)"/>
                <a:cs typeface="Times New Roman" panose="02020603050405020304" pitchFamily="18" charset="0"/>
              </a:rPr>
              <a:t>-  Tạo một folder mới, tạo file docker-compose.yml có nội dung như ở Bước 3 trong folder đó</a:t>
            </a:r>
            <a:endParaRPr lang="en-US" sz="1500">
              <a:latin typeface="Times New Roman (Headings)"/>
              <a:cs typeface="Times New Roman" panose="02020603050405020304" pitchFamily="18" charset="0"/>
            </a:endParaRPr>
          </a:p>
          <a:p>
            <a:pPr marL="0" indent="0">
              <a:lnSpc>
                <a:spcPct val="150000"/>
              </a:lnSpc>
              <a:buNone/>
            </a:pPr>
            <a:endParaRPr lang="en-US" sz="1500" smtClean="0">
              <a:latin typeface="Times New Roman (Headings)"/>
              <a:cs typeface="Times New Roman" panose="02020603050405020304" pitchFamily="18" charset="0"/>
            </a:endParaRPr>
          </a:p>
        </p:txBody>
      </p:sp>
    </p:spTree>
    <p:extLst>
      <p:ext uri="{BB962C8B-B14F-4D97-AF65-F5344CB8AC3E}">
        <p14:creationId xmlns:p14="http://schemas.microsoft.com/office/powerpoint/2010/main" val="30775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11C0DBBF2F58074EA77BEEE9CFE4B622" ma:contentTypeVersion="2" ma:contentTypeDescription="新しいドキュメントを作成します。" ma:contentTypeScope="" ma:versionID="782c7e1c259e6e864d9604ac0b3303a4">
  <xsd:schema xmlns:xsd="http://www.w3.org/2001/XMLSchema" xmlns:xs="http://www.w3.org/2001/XMLSchema" xmlns:p="http://schemas.microsoft.com/office/2006/metadata/properties" xmlns:ns2="8bf9c861-6a39-4956-a2a4-01f716c53c62" targetNamespace="http://schemas.microsoft.com/office/2006/metadata/properties" ma:root="true" ma:fieldsID="c3bbf2ca18e5f110d770716f06230350" ns2:_="">
    <xsd:import namespace="8bf9c861-6a39-4956-a2a4-01f716c53c6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f9c861-6a39-4956-a2a4-01f716c53c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235FA5-7733-419F-A8E4-BE79EEF2ECBE}">
  <ds:schemaRefs>
    <ds:schemaRef ds:uri="http://schemas.microsoft.com/sharepoint/v3/contenttype/forms"/>
  </ds:schemaRefs>
</ds:datastoreItem>
</file>

<file path=customXml/itemProps2.xml><?xml version="1.0" encoding="utf-8"?>
<ds:datastoreItem xmlns:ds="http://schemas.openxmlformats.org/officeDocument/2006/customXml" ds:itemID="{AFA811F0-0FEF-499D-AD7C-5BA21FA5EAD1}">
  <ds:schemaRefs>
    <ds:schemaRef ds:uri="http://purl.org/dc/elements/1.1/"/>
    <ds:schemaRef ds:uri="http://schemas.microsoft.com/office/2006/metadata/properties"/>
    <ds:schemaRef ds:uri="http://purl.org/dc/terms/"/>
    <ds:schemaRef ds:uri="8bf9c861-6a39-4956-a2a4-01f716c53c62"/>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B9AB827F-8718-4607-BE20-B97663EBF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f9c861-6a39-4956-a2a4-01f716c53c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3261</TotalTime>
  <Words>1007</Words>
  <Application>Microsoft Office PowerPoint</Application>
  <PresentationFormat>On-screen Show (4:3)</PresentationFormat>
  <Paragraphs>177</Paragraphs>
  <Slides>18</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Lato</vt:lpstr>
      <vt:lpstr>Times New Roman</vt:lpstr>
      <vt:lpstr>Times New Roman (Headings)</vt:lpstr>
      <vt:lpstr>Office Theme</vt:lpstr>
      <vt:lpstr>PowerPoint Presentation</vt:lpstr>
      <vt:lpstr>PowerPoint Presentation</vt:lpstr>
      <vt:lpstr>NỘI DUNG TRÌNH BÀY</vt:lpstr>
      <vt:lpstr>x. Kiến trúc ứng dụng</vt:lpstr>
      <vt:lpstr>x. Mô hình triển khai</vt:lpstr>
      <vt:lpstr>x. Hướng dẫn cài đặt, triển khai</vt:lpstr>
      <vt:lpstr>x. Hướng dẫn cài đặt, triển khai</vt:lpstr>
      <vt:lpstr>x. Hướng dẫn cài đặt, triển khai</vt:lpstr>
      <vt:lpstr>x. Hướng dẫn cài đặt, triển khai</vt:lpstr>
      <vt:lpstr>x. Hướng dẫn cài đặt, triển khai</vt:lpstr>
      <vt:lpstr>x. Hướng dẫn cài đặt, triển khai</vt:lpstr>
      <vt:lpstr>x. Hướng dẫn cài đặt, triển khai</vt:lpstr>
      <vt:lpstr>x. Hướng dẫn cài đặt, triển khai</vt:lpstr>
      <vt:lpstr>x. Hướng dẫn cài đặt, triển khai</vt:lpstr>
      <vt:lpstr>x. Hướng dẫn cài đặt, triển khai</vt:lpstr>
      <vt:lpstr>x. Hướng dẫn cài đặt, triển khai</vt:lpstr>
      <vt:lpstr>x. Giới thiệu ứng dụng demo</vt:lpstr>
      <vt:lpstr>x. Giới thiệu ứng dụng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win</cp:lastModifiedBy>
  <cp:revision>855</cp:revision>
  <dcterms:created xsi:type="dcterms:W3CDTF">2021-05-28T04:32:29Z</dcterms:created>
  <dcterms:modified xsi:type="dcterms:W3CDTF">2023-05-28T15:48:53Z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0x01010011C0DBBF2F58074EA77BEEE9CFE4B622</vt:lpwstr>
  </property>
</Properties>
</file>