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9"/>
  </p:notesMasterIdLst>
  <p:handoutMasterIdLst>
    <p:handoutMasterId r:id="rId30"/>
  </p:handoutMasterIdLst>
  <p:sldIdLst>
    <p:sldId id="270" r:id="rId5"/>
    <p:sldId id="257" r:id="rId6"/>
    <p:sldId id="265" r:id="rId7"/>
    <p:sldId id="285" r:id="rId8"/>
    <p:sldId id="286" r:id="rId9"/>
    <p:sldId id="287" r:id="rId10"/>
    <p:sldId id="290" r:id="rId11"/>
    <p:sldId id="288" r:id="rId12"/>
    <p:sldId id="289" r:id="rId13"/>
    <p:sldId id="275" r:id="rId14"/>
    <p:sldId id="276" r:id="rId15"/>
    <p:sldId id="271" r:id="rId16"/>
    <p:sldId id="273" r:id="rId17"/>
    <p:sldId id="274" r:id="rId18"/>
    <p:sldId id="279" r:id="rId19"/>
    <p:sldId id="277" r:id="rId20"/>
    <p:sldId id="278" r:id="rId21"/>
    <p:sldId id="280" r:id="rId22"/>
    <p:sldId id="282" r:id="rId23"/>
    <p:sldId id="283" r:id="rId24"/>
    <p:sldId id="281" r:id="rId25"/>
    <p:sldId id="284" r:id="rId26"/>
    <p:sldId id="261" r:id="rId27"/>
    <p:sldId id="27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8428" autoAdjust="0"/>
  </p:normalViewPr>
  <p:slideViewPr>
    <p:cSldViewPr snapToGrid="0">
      <p:cViewPr varScale="1">
        <p:scale>
          <a:sx n="78" d="100"/>
          <a:sy n="78" d="100"/>
        </p:scale>
        <p:origin x="25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6/4/2023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368769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377973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16</a:t>
            </a:fld>
            <a:endParaRPr lang="en-US"/>
          </a:p>
        </p:txBody>
      </p:sp>
    </p:spTree>
    <p:extLst>
      <p:ext uri="{BB962C8B-B14F-4D97-AF65-F5344CB8AC3E}">
        <p14:creationId xmlns:p14="http://schemas.microsoft.com/office/powerpoint/2010/main" val="200813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17</a:t>
            </a:fld>
            <a:endParaRPr lang="en-US"/>
          </a:p>
        </p:txBody>
      </p:sp>
    </p:spTree>
    <p:extLst>
      <p:ext uri="{BB962C8B-B14F-4D97-AF65-F5344CB8AC3E}">
        <p14:creationId xmlns:p14="http://schemas.microsoft.com/office/powerpoint/2010/main" val="3688681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18</a:t>
            </a:fld>
            <a:endParaRPr lang="en-US"/>
          </a:p>
        </p:txBody>
      </p:sp>
    </p:spTree>
    <p:extLst>
      <p:ext uri="{BB962C8B-B14F-4D97-AF65-F5344CB8AC3E}">
        <p14:creationId xmlns:p14="http://schemas.microsoft.com/office/powerpoint/2010/main" val="41558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19</a:t>
            </a:fld>
            <a:endParaRPr lang="en-US"/>
          </a:p>
        </p:txBody>
      </p:sp>
    </p:spTree>
    <p:extLst>
      <p:ext uri="{BB962C8B-B14F-4D97-AF65-F5344CB8AC3E}">
        <p14:creationId xmlns:p14="http://schemas.microsoft.com/office/powerpoint/2010/main" val="308538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20</a:t>
            </a:fld>
            <a:endParaRPr lang="en-US"/>
          </a:p>
        </p:txBody>
      </p:sp>
    </p:spTree>
    <p:extLst>
      <p:ext uri="{BB962C8B-B14F-4D97-AF65-F5344CB8AC3E}">
        <p14:creationId xmlns:p14="http://schemas.microsoft.com/office/powerpoint/2010/main" val="41336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21</a:t>
            </a:fld>
            <a:endParaRPr lang="en-US"/>
          </a:p>
        </p:txBody>
      </p:sp>
    </p:spTree>
    <p:extLst>
      <p:ext uri="{BB962C8B-B14F-4D97-AF65-F5344CB8AC3E}">
        <p14:creationId xmlns:p14="http://schemas.microsoft.com/office/powerpoint/2010/main" val="166676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22</a:t>
            </a:fld>
            <a:endParaRPr lang="en-US"/>
          </a:p>
        </p:txBody>
      </p:sp>
    </p:spTree>
    <p:extLst>
      <p:ext uri="{BB962C8B-B14F-4D97-AF65-F5344CB8AC3E}">
        <p14:creationId xmlns:p14="http://schemas.microsoft.com/office/powerpoint/2010/main" val="3573508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6/4/2023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6/4/2023</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6/4/2023</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tienlhp1/agile_group_2"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Kiến trúc ứng dụng</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a:lnSpc>
                <a:spcPct val="150000"/>
              </a:lnSpc>
              <a:buFontTx/>
              <a:buChar char="-"/>
            </a:pPr>
            <a:endParaRPr lang="en-US" sz="1500" dirty="0">
              <a:latin typeface="Times New Roman (Headings)"/>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905" y="2346858"/>
            <a:ext cx="6342189" cy="1879167"/>
          </a:xfrm>
          <a:prstGeom prst="rect">
            <a:avLst/>
          </a:prstGeom>
        </p:spPr>
      </p:pic>
    </p:spTree>
    <p:extLst>
      <p:ext uri="{BB962C8B-B14F-4D97-AF65-F5344CB8AC3E}">
        <p14:creationId xmlns:p14="http://schemas.microsoft.com/office/powerpoint/2010/main" val="167983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Mô hình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a:lnSpc>
                <a:spcPct val="150000"/>
              </a:lnSpc>
              <a:buFontTx/>
              <a:buChar char="-"/>
            </a:pPr>
            <a:r>
              <a:rPr lang="en-US" sz="1500">
                <a:latin typeface="Times New Roman (Headings)"/>
                <a:cs typeface="Times New Roman" panose="02020603050405020304" pitchFamily="18" charset="0"/>
              </a:rPr>
              <a:t>Khi push code lên 1 nhánh đã được chỉ định, github action sẽ được trigger và run các script đã được cấu hình trong file config</a:t>
            </a:r>
          </a:p>
          <a:p>
            <a:pPr>
              <a:lnSpc>
                <a:spcPct val="150000"/>
              </a:lnSpc>
              <a:buFontTx/>
              <a:buChar char="-"/>
            </a:pPr>
            <a:r>
              <a:rPr lang="en-US" sz="1500">
                <a:latin typeface="Times New Roman (Headings)"/>
                <a:cs typeface="Times New Roman" panose="02020603050405020304" pitchFamily="18" charset="0"/>
              </a:rPr>
              <a:t>Github action sẽ sử dụng một máy chủ để build các image từ source đã được push lên sau đó đẩy lên Docker hub</a:t>
            </a:r>
          </a:p>
          <a:p>
            <a:pPr>
              <a:lnSpc>
                <a:spcPct val="150000"/>
              </a:lnSpc>
              <a:buFontTx/>
              <a:buChar char="-"/>
            </a:pPr>
            <a:r>
              <a:rPr lang="en-US" sz="1500">
                <a:latin typeface="Times New Roman (Headings)"/>
                <a:cs typeface="Times New Roman" panose="02020603050405020304" pitchFamily="18" charset="0"/>
              </a:rPr>
              <a:t>Máy chủ sẽ SSH vào EC2 server và thực hiện pull images (được cấu hình trong file compose-docker.yml) về với Docker compose</a:t>
            </a:r>
          </a:p>
          <a:p>
            <a:pPr>
              <a:lnSpc>
                <a:spcPct val="150000"/>
              </a:lnSpc>
              <a:buFontTx/>
              <a:buChar char="-"/>
            </a:pPr>
            <a:r>
              <a:rPr lang="en-US" sz="1500">
                <a:latin typeface="Times New Roman (Headings)"/>
                <a:cs typeface="Times New Roman" panose="02020603050405020304" pitchFamily="18" charset="0"/>
              </a:rPr>
              <a:t>Dùng docker compose để chạy các containers từ image vừa pull về</a:t>
            </a:r>
          </a:p>
          <a:p>
            <a:pPr>
              <a:lnSpc>
                <a:spcPct val="150000"/>
              </a:lnSpc>
              <a:buFontTx/>
              <a:buChar char="-"/>
            </a:pPr>
            <a:endParaRPr lang="en-US" sz="1500" dirty="0">
              <a:latin typeface="Times New Roman (Headings)"/>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225"/>
            <a:ext cx="9144000" cy="800330"/>
          </a:xfrm>
          <a:prstGeom prst="rect">
            <a:avLst/>
          </a:prstGeom>
        </p:spPr>
      </p:pic>
    </p:spTree>
    <p:extLst>
      <p:ext uri="{BB962C8B-B14F-4D97-AF65-F5344CB8AC3E}">
        <p14:creationId xmlns:p14="http://schemas.microsoft.com/office/powerpoint/2010/main" val="378168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1: Clone repository chứa source ở link github: </a:t>
            </a:r>
            <a:r>
              <a:rPr lang="en-US" sz="1500">
                <a:latin typeface="Times New Roman (Headings)"/>
                <a:cs typeface="Times New Roman" panose="02020603050405020304" pitchFamily="18" charset="0"/>
                <a:hlinkClick r:id="rId2"/>
              </a:rPr>
              <a:t>https://github.com/tienlhp1/agile_group_2</a:t>
            </a:r>
            <a:endParaRPr lang="en-US" sz="1500">
              <a:latin typeface="Times New Roman (Headings)"/>
              <a:cs typeface="Times New Roman" panose="02020603050405020304" pitchFamily="18" charset="0"/>
            </a:endParaRPr>
          </a:p>
          <a:p>
            <a:pPr marL="0" indent="0">
              <a:lnSpc>
                <a:spcPct val="150000"/>
              </a:lnSpc>
              <a:buNone/>
            </a:pPr>
            <a:r>
              <a:rPr lang="en-US" sz="1500">
                <a:latin typeface="Times New Roman (Headings)"/>
                <a:cs typeface="Times New Roman" panose="02020603050405020304" pitchFamily="18" charset="0"/>
              </a:rPr>
              <a:t>Source code sẽ bao gồm :</a:t>
            </a:r>
          </a:p>
          <a:p>
            <a:pPr>
              <a:lnSpc>
                <a:spcPct val="150000"/>
              </a:lnSpc>
              <a:buFontTx/>
              <a:buChar char="-"/>
            </a:pPr>
            <a:r>
              <a:rPr lang="en-US" sz="1500">
                <a:latin typeface="Times New Roman (Headings)"/>
                <a:cs typeface="Times New Roman" panose="02020603050405020304" pitchFamily="18" charset="0"/>
              </a:rPr>
              <a:t>Folder “client”: chứa source code của Client</a:t>
            </a:r>
          </a:p>
          <a:p>
            <a:pPr>
              <a:lnSpc>
                <a:spcPct val="150000"/>
              </a:lnSpc>
              <a:buFontTx/>
              <a:buChar char="-"/>
            </a:pPr>
            <a:r>
              <a:rPr lang="en-US" sz="1500">
                <a:latin typeface="Times New Roman (Headings)"/>
                <a:cs typeface="Times New Roman" panose="02020603050405020304" pitchFamily="18" charset="0"/>
              </a:rPr>
              <a:t>Folder “server”: chứa source code của Server</a:t>
            </a:r>
          </a:p>
          <a:p>
            <a:pPr>
              <a:lnSpc>
                <a:spcPct val="150000"/>
              </a:lnSpc>
              <a:buFontTx/>
              <a:buChar char="-"/>
            </a:pPr>
            <a:r>
              <a:rPr lang="en-US" sz="1500">
                <a:latin typeface="Times New Roman (Headings)"/>
                <a:cs typeface="Times New Roman" panose="02020603050405020304" pitchFamily="18" charset="0"/>
              </a:rPr>
              <a:t>Folder “.github/workflows”: chứa file config CI/CD</a:t>
            </a:r>
          </a:p>
          <a:p>
            <a:pPr>
              <a:lnSpc>
                <a:spcPct val="150000"/>
              </a:lnSpc>
              <a:buFontTx/>
              <a:buChar char="-"/>
            </a:pPr>
            <a:r>
              <a:rPr lang="en-US" sz="1500">
                <a:latin typeface="Times New Roman (Headings)"/>
                <a:cs typeface="Times New Roman" panose="02020603050405020304" pitchFamily="18" charset="0"/>
              </a:rPr>
              <a:t>File “docker-compose.yml”: chứa các cấu hình của docker compose</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505356" y="3973534"/>
            <a:ext cx="3566259" cy="1891563"/>
          </a:xfrm>
          <a:prstGeom prst="rect">
            <a:avLst/>
          </a:prstGeom>
        </p:spPr>
      </p:pic>
    </p:spTree>
    <p:extLst>
      <p:ext uri="{BB962C8B-B14F-4D97-AF65-F5344CB8AC3E}">
        <p14:creationId xmlns:p14="http://schemas.microsoft.com/office/powerpoint/2010/main" val="346640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2: Cấu hình docker cho client và server </a:t>
            </a:r>
          </a:p>
          <a:p>
            <a:pPr marL="0" indent="0">
              <a:lnSpc>
                <a:spcPct val="150000"/>
              </a:lnSpc>
              <a:buNone/>
            </a:pPr>
            <a:r>
              <a:rPr lang="en-US" sz="1500">
                <a:latin typeface="Times New Roman (Headings)"/>
                <a:cs typeface="Times New Roman" panose="02020603050405020304" pitchFamily="18" charset="0"/>
              </a:rPr>
              <a:t>Tạo một file “Dockerfile” trong thư mục “client” với nội dung:</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FROM node</a:t>
            </a:r>
          </a:p>
          <a:p>
            <a:pPr marL="0" indent="0">
              <a:buNone/>
            </a:pPr>
            <a:r>
              <a:rPr lang="en-US" sz="1400">
                <a:latin typeface="Times New Roman" panose="02020603050405020304" pitchFamily="18" charset="0"/>
                <a:cs typeface="Times New Roman" panose="02020603050405020304" pitchFamily="18" charset="0"/>
              </a:rPr>
              <a:t>WORKDIR /app</a:t>
            </a:r>
          </a:p>
          <a:p>
            <a:pPr marL="0" indent="0">
              <a:buNone/>
            </a:pPr>
            <a:r>
              <a:rPr lang="en-US" sz="1400">
                <a:latin typeface="Times New Roman" panose="02020603050405020304" pitchFamily="18" charset="0"/>
                <a:cs typeface="Times New Roman" panose="02020603050405020304" pitchFamily="18" charset="0"/>
              </a:rPr>
              <a:t>COPY package.json .</a:t>
            </a:r>
          </a:p>
          <a:p>
            <a:pPr marL="0" indent="0">
              <a:buNone/>
            </a:pPr>
            <a:r>
              <a:rPr lang="en-US" sz="1400">
                <a:latin typeface="Times New Roman" panose="02020603050405020304" pitchFamily="18" charset="0"/>
                <a:cs typeface="Times New Roman" panose="02020603050405020304" pitchFamily="18" charset="0"/>
              </a:rPr>
              <a:t>RUN npm install</a:t>
            </a:r>
          </a:p>
          <a:p>
            <a:pPr marL="0" indent="0">
              <a:buNone/>
            </a:pPr>
            <a:r>
              <a:rPr lang="en-US" sz="1400">
                <a:latin typeface="Times New Roman" panose="02020603050405020304" pitchFamily="18" charset="0"/>
                <a:cs typeface="Times New Roman" panose="02020603050405020304" pitchFamily="18" charset="0"/>
              </a:rPr>
              <a:t>COPY . .</a:t>
            </a:r>
          </a:p>
          <a:p>
            <a:pPr marL="0" indent="0">
              <a:buNone/>
            </a:pPr>
            <a:r>
              <a:rPr lang="en-US" sz="1400">
                <a:latin typeface="Times New Roman" panose="02020603050405020304" pitchFamily="18" charset="0"/>
                <a:cs typeface="Times New Roman" panose="02020603050405020304" pitchFamily="18" charset="0"/>
              </a:rPr>
              <a:t>EXPOSE 3000</a:t>
            </a:r>
          </a:p>
          <a:p>
            <a:pPr marL="0" indent="0">
              <a:buNone/>
            </a:pPr>
            <a:r>
              <a:rPr lang="en-US" sz="1400">
                <a:latin typeface="Times New Roman" panose="02020603050405020304" pitchFamily="18" charset="0"/>
                <a:cs typeface="Times New Roman" panose="02020603050405020304" pitchFamily="18" charset="0"/>
              </a:rPr>
              <a:t>CMD ["npm","start"]</a:t>
            </a:r>
          </a:p>
          <a:p>
            <a:pPr marL="0" indent="0">
              <a:buNone/>
            </a:pPr>
            <a:endParaRPr lang="en-US" sz="1400">
              <a:latin typeface="Times New Roman" panose="02020603050405020304" pitchFamily="18" charset="0"/>
              <a:cs typeface="Times New Roman" panose="02020603050405020304" pitchFamily="18" charset="0"/>
            </a:endParaRPr>
          </a:p>
          <a:p>
            <a:pPr marL="0" indent="0">
              <a:lnSpc>
                <a:spcPct val="150000"/>
              </a:lnSpc>
              <a:buNone/>
            </a:pPr>
            <a:r>
              <a:rPr lang="en-US" sz="1500">
                <a:latin typeface="Times New Roman (Headings)"/>
                <a:cs typeface="Times New Roman" panose="02020603050405020304" pitchFamily="18" charset="0"/>
              </a:rPr>
              <a:t>File DockerFile được sử dụng để xây dựng một docker image. Tạo một file tương tự ở folder “server” nhưng thay port 3000 bằng 5000.</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322185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3: Cấu hình docker compose </a:t>
            </a:r>
          </a:p>
          <a:p>
            <a:pPr marL="0" indent="0">
              <a:lnSpc>
                <a:spcPct val="150000"/>
              </a:lnSpc>
              <a:buNone/>
            </a:pPr>
            <a:r>
              <a:rPr lang="en-US" sz="1500">
                <a:latin typeface="Times New Roman (Headings)"/>
                <a:cs typeface="Times New Roman" panose="02020603050405020304" pitchFamily="18" charset="0"/>
              </a:rPr>
              <a:t>Tạo file docker-compose.yml ở thư mục gốc với nội dung:</a:t>
            </a:r>
          </a:p>
          <a:p>
            <a:pPr indent="0">
              <a:lnSpc>
                <a:spcPct val="50000"/>
              </a:lnSpc>
              <a:buNone/>
            </a:pPr>
            <a:r>
              <a:rPr lang="en-US" sz="1300">
                <a:latin typeface="Times New Roman" panose="02020603050405020304" pitchFamily="18" charset="0"/>
                <a:cs typeface="Times New Roman" panose="02020603050405020304" pitchFamily="18" charset="0"/>
              </a:rPr>
              <a:t>version: '3.8'</a:t>
            </a:r>
          </a:p>
          <a:p>
            <a:pPr indent="0">
              <a:lnSpc>
                <a:spcPct val="50000"/>
              </a:lnSpc>
              <a:buNone/>
            </a:pPr>
            <a:r>
              <a:rPr lang="en-US" sz="1300">
                <a:latin typeface="Times New Roman" panose="02020603050405020304" pitchFamily="18" charset="0"/>
                <a:cs typeface="Times New Roman" panose="02020603050405020304" pitchFamily="18" charset="0"/>
              </a:rPr>
              <a:t>services:</a:t>
            </a:r>
          </a:p>
          <a:p>
            <a:pPr indent="0">
              <a:lnSpc>
                <a:spcPct val="50000"/>
              </a:lnSpc>
              <a:buNone/>
            </a:pPr>
            <a:r>
              <a:rPr lang="en-US" sz="1300">
                <a:latin typeface="Times New Roman" panose="02020603050405020304" pitchFamily="18" charset="0"/>
                <a:cs typeface="Times New Roman" panose="02020603050405020304" pitchFamily="18" charset="0"/>
              </a:rPr>
              <a:t>  client:</a:t>
            </a:r>
          </a:p>
          <a:p>
            <a:pPr indent="0">
              <a:lnSpc>
                <a:spcPct val="50000"/>
              </a:lnSpc>
              <a:buNone/>
            </a:pPr>
            <a:r>
              <a:rPr lang="en-US" sz="1300">
                <a:latin typeface="Times New Roman" panose="02020603050405020304" pitchFamily="18" charset="0"/>
                <a:cs typeface="Times New Roman" panose="02020603050405020304" pitchFamily="18" charset="0"/>
              </a:rPr>
              <a:t>    container_name: client</a:t>
            </a:r>
          </a:p>
          <a:p>
            <a:pPr indent="0">
              <a:lnSpc>
                <a:spcPct val="50000"/>
              </a:lnSpc>
              <a:buNone/>
            </a:pPr>
            <a:r>
              <a:rPr lang="en-US" sz="1300">
                <a:latin typeface="Times New Roman" panose="02020603050405020304" pitchFamily="18" charset="0"/>
                <a:cs typeface="Times New Roman" panose="02020603050405020304" pitchFamily="18" charset="0"/>
              </a:rPr>
              <a:t>    image: {docker_hub_repository_name}/{image_name_for_client}</a:t>
            </a:r>
          </a:p>
          <a:p>
            <a:pPr indent="0">
              <a:lnSpc>
                <a:spcPct val="50000"/>
              </a:lnSpc>
              <a:buNone/>
            </a:pPr>
            <a:r>
              <a:rPr lang="en-US" sz="1300">
                <a:latin typeface="Times New Roman" panose="02020603050405020304" pitchFamily="18" charset="0"/>
                <a:cs typeface="Times New Roman" panose="02020603050405020304" pitchFamily="18" charset="0"/>
              </a:rPr>
              <a:t>    ports:</a:t>
            </a:r>
          </a:p>
          <a:p>
            <a:pPr indent="0">
              <a:lnSpc>
                <a:spcPct val="50000"/>
              </a:lnSpc>
              <a:buNone/>
            </a:pPr>
            <a:r>
              <a:rPr lang="en-US" sz="1300">
                <a:latin typeface="Times New Roman" panose="02020603050405020304" pitchFamily="18" charset="0"/>
                <a:cs typeface="Times New Roman" panose="02020603050405020304" pitchFamily="18" charset="0"/>
              </a:rPr>
              <a:t>      - '3000:3000'</a:t>
            </a:r>
          </a:p>
          <a:p>
            <a:pPr indent="0">
              <a:lnSpc>
                <a:spcPct val="50000"/>
              </a:lnSpc>
              <a:buNone/>
            </a:pPr>
            <a:r>
              <a:rPr lang="en-US" sz="1300">
                <a:latin typeface="Times New Roman" panose="02020603050405020304" pitchFamily="18" charset="0"/>
                <a:cs typeface="Times New Roman" panose="02020603050405020304" pitchFamily="18" charset="0"/>
              </a:rPr>
              <a:t>    depends_on:</a:t>
            </a:r>
          </a:p>
          <a:p>
            <a:pPr indent="0">
              <a:lnSpc>
                <a:spcPct val="50000"/>
              </a:lnSpc>
              <a:buNone/>
            </a:pPr>
            <a:r>
              <a:rPr lang="en-US" sz="1300">
                <a:latin typeface="Times New Roman" panose="02020603050405020304" pitchFamily="18" charset="0"/>
                <a:cs typeface="Times New Roman" panose="02020603050405020304" pitchFamily="18" charset="0"/>
              </a:rPr>
              <a:t>      - server</a:t>
            </a:r>
          </a:p>
          <a:p>
            <a:pPr indent="0">
              <a:lnSpc>
                <a:spcPct val="50000"/>
              </a:lnSpc>
              <a:buNone/>
            </a:pPr>
            <a:r>
              <a:rPr lang="en-US" sz="1300">
                <a:latin typeface="Times New Roman" panose="02020603050405020304" pitchFamily="18" charset="0"/>
                <a:cs typeface="Times New Roman" panose="02020603050405020304" pitchFamily="18" charset="0"/>
              </a:rPr>
              <a:t>    restart: always</a:t>
            </a:r>
          </a:p>
          <a:p>
            <a:pPr indent="0">
              <a:lnSpc>
                <a:spcPct val="50000"/>
              </a:lnSpc>
              <a:buNone/>
            </a:pPr>
            <a:r>
              <a:rPr lang="en-US" sz="1300">
                <a:latin typeface="Times New Roman" panose="02020603050405020304" pitchFamily="18" charset="0"/>
                <a:cs typeface="Times New Roman" panose="02020603050405020304" pitchFamily="18" charset="0"/>
              </a:rPr>
              <a:t>  server:</a:t>
            </a:r>
          </a:p>
          <a:p>
            <a:pPr indent="0">
              <a:lnSpc>
                <a:spcPct val="50000"/>
              </a:lnSpc>
              <a:buNone/>
            </a:pPr>
            <a:r>
              <a:rPr lang="en-US" sz="1300">
                <a:latin typeface="Times New Roman" panose="02020603050405020304" pitchFamily="18" charset="0"/>
                <a:cs typeface="Times New Roman" panose="02020603050405020304" pitchFamily="18" charset="0"/>
              </a:rPr>
              <a:t>    container_name: server</a:t>
            </a:r>
          </a:p>
          <a:p>
            <a:pPr indent="0">
              <a:lnSpc>
                <a:spcPct val="50000"/>
              </a:lnSpc>
              <a:buNone/>
            </a:pPr>
            <a:r>
              <a:rPr lang="en-US" sz="1300">
                <a:latin typeface="Times New Roman" panose="02020603050405020304" pitchFamily="18" charset="0"/>
                <a:cs typeface="Times New Roman" panose="02020603050405020304" pitchFamily="18" charset="0"/>
              </a:rPr>
              <a:t>    image: {docker_hub_repository_name}/{image_name_for_server}</a:t>
            </a:r>
          </a:p>
          <a:p>
            <a:pPr indent="0">
              <a:lnSpc>
                <a:spcPct val="50000"/>
              </a:lnSpc>
              <a:buNone/>
            </a:pPr>
            <a:r>
              <a:rPr lang="en-US" sz="1300">
                <a:latin typeface="Times New Roman" panose="02020603050405020304" pitchFamily="18" charset="0"/>
                <a:cs typeface="Times New Roman" panose="02020603050405020304" pitchFamily="18" charset="0"/>
              </a:rPr>
              <a:t>    ports:</a:t>
            </a:r>
          </a:p>
          <a:p>
            <a:pPr indent="0">
              <a:lnSpc>
                <a:spcPct val="50000"/>
              </a:lnSpc>
              <a:buNone/>
            </a:pPr>
            <a:r>
              <a:rPr lang="en-US" sz="1300">
                <a:latin typeface="Times New Roman" panose="02020603050405020304" pitchFamily="18" charset="0"/>
                <a:cs typeface="Times New Roman" panose="02020603050405020304" pitchFamily="18" charset="0"/>
              </a:rPr>
              <a:t>      - '5000:5000'</a:t>
            </a:r>
          </a:p>
          <a:p>
            <a:pPr marL="0" indent="0">
              <a:lnSpc>
                <a:spcPct val="150000"/>
              </a:lnSpc>
              <a:buNone/>
            </a:pPr>
            <a:r>
              <a:rPr lang="en-US" sz="1500">
                <a:latin typeface="Times New Roman (Headings)"/>
                <a:cs typeface="Times New Roman" panose="02020603050405020304" pitchFamily="18" charset="0"/>
              </a:rPr>
              <a:t>Thay {</a:t>
            </a:r>
            <a:r>
              <a:rPr lang="en-US" sz="1600">
                <a:latin typeface="Times New Roman" panose="02020603050405020304" pitchFamily="18" charset="0"/>
                <a:cs typeface="Times New Roman" panose="02020603050405020304" pitchFamily="18" charset="0"/>
              </a:rPr>
              <a:t>docker_hub_repository_name} bằng repository trên dockerhub, trong trường hợp này nhóm đang để tên repository trúng với tên đăng nhập, {image_name_for_client} bằng tên image của client, tương tự với tên image của server</a:t>
            </a: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117747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4: Cài đặt môi trường trên EC2</a:t>
            </a:r>
          </a:p>
          <a:p>
            <a:pPr>
              <a:lnSpc>
                <a:spcPct val="150000"/>
              </a:lnSpc>
              <a:buFontTx/>
              <a:buChar char="-"/>
            </a:pPr>
            <a:r>
              <a:rPr lang="en-US" sz="1500">
                <a:latin typeface="Times New Roman (Headings)"/>
                <a:cs typeface="Times New Roman" panose="02020603050405020304" pitchFamily="18" charset="0"/>
              </a:rPr>
              <a:t>Tạo một instance trên EC2</a:t>
            </a:r>
          </a:p>
          <a:p>
            <a:pPr>
              <a:lnSpc>
                <a:spcPct val="150000"/>
              </a:lnSpc>
              <a:buFontTx/>
              <a:buChar char="-"/>
            </a:pPr>
            <a:r>
              <a:rPr lang="en-US" sz="1500">
                <a:latin typeface="Times New Roman (Headings)"/>
                <a:cs typeface="Times New Roman" panose="02020603050405020304" pitchFamily="18" charset="0"/>
              </a:rPr>
              <a:t>SSH vào server và chạy lệnh “sudo yum update –y” để cập nhật hệ thống</a:t>
            </a:r>
          </a:p>
          <a:p>
            <a:pPr>
              <a:lnSpc>
                <a:spcPct val="150000"/>
              </a:lnSpc>
              <a:buFontTx/>
              <a:buChar char="-"/>
            </a:pPr>
            <a:r>
              <a:rPr lang="en-US" sz="1500">
                <a:latin typeface="Times New Roman (Headings)"/>
                <a:cs typeface="Times New Roman" panose="02020603050405020304" pitchFamily="18" charset="0"/>
              </a:rPr>
              <a:t>Cài đặt docker bằng lệnh “</a:t>
            </a:r>
            <a:r>
              <a:rPr lang="sv-SE" sz="1500">
                <a:latin typeface="Times New Roman (Headings)"/>
                <a:cs typeface="Times New Roman" panose="02020603050405020304" pitchFamily="18" charset="0"/>
              </a:rPr>
              <a:t>sudo yum install docker -y</a:t>
            </a:r>
            <a:r>
              <a:rPr lang="en-US" sz="1500">
                <a:latin typeface="Times New Roman (Headings)"/>
                <a:cs typeface="Times New Roman" panose="02020603050405020304" pitchFamily="18" charset="0"/>
              </a:rPr>
              <a:t>”</a:t>
            </a:r>
          </a:p>
          <a:p>
            <a:pPr>
              <a:lnSpc>
                <a:spcPct val="150000"/>
              </a:lnSpc>
              <a:buFontTx/>
              <a:buChar char="-"/>
            </a:pPr>
            <a:r>
              <a:rPr lang="en-US" sz="1500">
                <a:latin typeface="Times New Roman (Headings)"/>
                <a:cs typeface="Times New Roman" panose="02020603050405020304" pitchFamily="18" charset="0"/>
              </a:rPr>
              <a:t>Cài đặt docker-compose bằng lệnh “</a:t>
            </a:r>
            <a:r>
              <a:rPr lang="pt-BR" sz="1500">
                <a:latin typeface="Times New Roman (Headings)"/>
                <a:cs typeface="Times New Roman" panose="02020603050405020304" pitchFamily="18" charset="0"/>
              </a:rPr>
              <a:t>sudo curl -L "https://github.com/docker/compose/releases/latest/download/docker-compose-$(uname -s)-$(uname -m)" -o /usr/local/bin/docker-compose”</a:t>
            </a:r>
          </a:p>
          <a:p>
            <a:pPr>
              <a:lnSpc>
                <a:spcPct val="150000"/>
              </a:lnSpc>
              <a:buFontTx/>
              <a:buChar char="-"/>
            </a:pPr>
            <a:r>
              <a:rPr lang="pt-BR" sz="1500">
                <a:latin typeface="Times New Roman (Headings)"/>
                <a:cs typeface="Times New Roman" panose="02020603050405020304" pitchFamily="18" charset="0"/>
              </a:rPr>
              <a:t>Cấp quyền thực thi cho docker-compose bằng lệnh “sudo chmod +x /usr/local/bin/docker-compose”</a:t>
            </a:r>
            <a:endParaRPr lang="en-US" sz="1500">
              <a:latin typeface="Times New Roman (Headings)"/>
              <a:cs typeface="Times New Roman" panose="02020603050405020304" pitchFamily="18" charset="0"/>
            </a:endParaRPr>
          </a:p>
          <a:p>
            <a:pPr marL="0" indent="0">
              <a:lnSpc>
                <a:spcPct val="150000"/>
              </a:lnSpc>
              <a:buNone/>
            </a:pPr>
            <a:r>
              <a:rPr lang="en-US" sz="1500">
                <a:latin typeface="Times New Roman (Headings)"/>
                <a:cs typeface="Times New Roman" panose="02020603050405020304" pitchFamily="18" charset="0"/>
              </a:rPr>
              <a:t>-  Tạo một folder mới, tạo file docker-compose.yml có nội dung như ở Bước 3 trong folder đó</a:t>
            </a: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307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16</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5: Cấu hình CI/CD với github action </a:t>
            </a:r>
          </a:p>
          <a:p>
            <a:pPr marL="0" indent="0">
              <a:lnSpc>
                <a:spcPct val="150000"/>
              </a:lnSpc>
              <a:buNone/>
            </a:pPr>
            <a:r>
              <a:rPr lang="en-US" sz="1500">
                <a:latin typeface="Times New Roman (Headings)"/>
                <a:cs typeface="Times New Roman" panose="02020603050405020304" pitchFamily="18" charset="0"/>
              </a:rPr>
              <a:t>Tạo file main.yml ở đường dẫn “.github/workflows” (tạo folder nếu chưa có) với nội dung:</a:t>
            </a: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934900" y="1844835"/>
            <a:ext cx="5209100" cy="5013168"/>
          </a:xfrm>
          <a:prstGeom prst="rect">
            <a:avLst/>
          </a:prstGeom>
        </p:spPr>
      </p:pic>
      <p:sp>
        <p:nvSpPr>
          <p:cNvPr id="6" name="Text Placeholder 3">
            <a:extLst>
              <a:ext uri="{FF2B5EF4-FFF2-40B4-BE49-F238E27FC236}">
                <a16:creationId xmlns:a16="http://schemas.microsoft.com/office/drawing/2014/main" id="{F6514100-EB1F-45D0-92A3-74C4E0577724}"/>
              </a:ext>
            </a:extLst>
          </p:cNvPr>
          <p:cNvSpPr txBox="1">
            <a:spLocks/>
          </p:cNvSpPr>
          <p:nvPr/>
        </p:nvSpPr>
        <p:spPr>
          <a:xfrm>
            <a:off x="341300" y="1844835"/>
            <a:ext cx="3481400" cy="44162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Thay {image_name_for_client} bằng tên image của client (cần phải giống với tên image đã config ở file docker-compose.yml ở bước trước). Tương tự với {image_name_for_server}</a:t>
            </a:r>
          </a:p>
          <a:p>
            <a:pPr marL="0" indent="0">
              <a:lnSpc>
                <a:spcPct val="150000"/>
              </a:lnSpc>
              <a:buNone/>
            </a:pPr>
            <a:r>
              <a:rPr lang="en-US" sz="1500">
                <a:latin typeface="Times New Roman (Headings)"/>
                <a:cs typeface="Times New Roman" panose="02020603050405020304" pitchFamily="18" charset="0"/>
              </a:rPr>
              <a:t>Thay {path} bằng đường dẫn trên EC2 chứa file docker-compose.yml</a:t>
            </a:r>
          </a:p>
          <a:p>
            <a:pPr marL="0" indent="0">
              <a:lnSpc>
                <a:spcPct val="150000"/>
              </a:lnSpc>
              <a:buNone/>
            </a:pPr>
            <a:r>
              <a:rPr lang="en-US" sz="1500">
                <a:latin typeface="Times New Roman (Headings)"/>
                <a:cs typeface="Times New Roman" panose="02020603050405020304" pitchFamily="18" charset="0"/>
              </a:rPr>
              <a:t>Các tham số như DOCKER_USERNAME, DOCER_PASSWORD,… sẽ được config trên github ở bước sau</a:t>
            </a: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213932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6: Config các tham số cần thiết trên github</a:t>
            </a:r>
          </a:p>
          <a:p>
            <a:pPr>
              <a:lnSpc>
                <a:spcPct val="150000"/>
              </a:lnSpc>
              <a:buFontTx/>
              <a:buChar char="-"/>
            </a:pPr>
            <a:r>
              <a:rPr lang="en-US" sz="1500">
                <a:latin typeface="Times New Roman (Headings)"/>
                <a:cs typeface="Times New Roman" panose="02020603050405020304" pitchFamily="18" charset="0"/>
              </a:rPr>
              <a:t>Truy cập vào mục Settings</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r>
              <a:rPr lang="en-US" sz="1500">
                <a:latin typeface="Times New Roman (Headings)"/>
                <a:cs typeface="Times New Roman" panose="02020603050405020304" pitchFamily="18" charset="0"/>
              </a:rPr>
              <a:t>Truy cập vào mục Actions trong Secrets and variables</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066783" y="1911350"/>
            <a:ext cx="4800600" cy="723900"/>
          </a:xfrm>
          <a:prstGeom prst="rect">
            <a:avLst/>
          </a:prstGeom>
        </p:spPr>
      </p:pic>
      <p:pic>
        <p:nvPicPr>
          <p:cNvPr id="10" name="Picture 9"/>
          <p:cNvPicPr>
            <a:picLocks noChangeAspect="1"/>
          </p:cNvPicPr>
          <p:nvPr/>
        </p:nvPicPr>
        <p:blipFill>
          <a:blip r:embed="rId4"/>
          <a:stretch>
            <a:fillRect/>
          </a:stretch>
        </p:blipFill>
        <p:spPr>
          <a:xfrm>
            <a:off x="3057525" y="3363796"/>
            <a:ext cx="3028950" cy="2333625"/>
          </a:xfrm>
          <a:prstGeom prst="rect">
            <a:avLst/>
          </a:prstGeom>
        </p:spPr>
      </p:pic>
    </p:spTree>
    <p:extLst>
      <p:ext uri="{BB962C8B-B14F-4D97-AF65-F5344CB8AC3E}">
        <p14:creationId xmlns:p14="http://schemas.microsoft.com/office/powerpoint/2010/main" val="81520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18</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en-US" sz="1500">
                <a:latin typeface="Times New Roman (Headings)"/>
                <a:cs typeface="Times New Roman" panose="02020603050405020304" pitchFamily="18" charset="0"/>
              </a:rPr>
              <a:t>Tạo các tham số bằng cách click vào button “New repository secret”, điền tên là giá trị của tham số. Tên của tham số cần map với các tên biến đã cấu hình trong file main.yaml ở bước 5 như DOCKER_USERNAME, DOCER_PASSWORD,… </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69351" y="2061249"/>
            <a:ext cx="4336275" cy="3742652"/>
          </a:xfrm>
          <a:prstGeom prst="rect">
            <a:avLst/>
          </a:prstGeom>
        </p:spPr>
      </p:pic>
      <p:pic>
        <p:nvPicPr>
          <p:cNvPr id="4" name="Picture 3"/>
          <p:cNvPicPr>
            <a:picLocks noChangeAspect="1"/>
          </p:cNvPicPr>
          <p:nvPr/>
        </p:nvPicPr>
        <p:blipFill>
          <a:blip r:embed="rId4"/>
          <a:stretch>
            <a:fillRect/>
          </a:stretch>
        </p:blipFill>
        <p:spPr>
          <a:xfrm>
            <a:off x="4837215" y="2061249"/>
            <a:ext cx="4060336" cy="1787760"/>
          </a:xfrm>
          <a:prstGeom prst="rect">
            <a:avLst/>
          </a:prstGeom>
        </p:spPr>
      </p:pic>
    </p:spTree>
    <p:extLst>
      <p:ext uri="{BB962C8B-B14F-4D97-AF65-F5344CB8AC3E}">
        <p14:creationId xmlns:p14="http://schemas.microsoft.com/office/powerpoint/2010/main" val="46924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19</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7: Tạo DB trên MongoDB Atlas</a:t>
            </a:r>
          </a:p>
          <a:p>
            <a:pPr marL="0" indent="0">
              <a:lnSpc>
                <a:spcPct val="150000"/>
              </a:lnSpc>
              <a:buNone/>
            </a:pPr>
            <a:r>
              <a:rPr lang="en-US" sz="1500">
                <a:latin typeface="Times New Roman (Headings)"/>
                <a:cs typeface="Times New Roman" panose="02020603050405020304" pitchFamily="18" charset="0"/>
              </a:rPr>
              <a:t>MongoDB Atlas là một dịch vụ cung cấp MongoDB trên Cloud. Các bước tạo cơ sở dữ liệu:</a:t>
            </a:r>
          </a:p>
          <a:p>
            <a:pPr>
              <a:lnSpc>
                <a:spcPct val="150000"/>
              </a:lnSpc>
              <a:buFontTx/>
              <a:buChar char="-"/>
            </a:pPr>
            <a:r>
              <a:rPr lang="en-US" sz="1500">
                <a:latin typeface="Times New Roman (Headings)"/>
                <a:cs typeface="Times New Roman" panose="02020603050405020304" pitchFamily="18" charset="0"/>
              </a:rPr>
              <a:t>Đăng ký tài khoản</a:t>
            </a:r>
          </a:p>
          <a:p>
            <a:pPr>
              <a:lnSpc>
                <a:spcPct val="150000"/>
              </a:lnSpc>
              <a:buFontTx/>
              <a:buChar char="-"/>
            </a:pPr>
            <a:r>
              <a:rPr lang="en-US" sz="1500">
                <a:latin typeface="Times New Roman (Headings)"/>
                <a:cs typeface="Times New Roman" panose="02020603050405020304" pitchFamily="18" charset="0"/>
              </a:rPr>
              <a:t>Thực hiện tạo cluster và database. </a:t>
            </a:r>
          </a:p>
          <a:p>
            <a:pPr>
              <a:lnSpc>
                <a:spcPct val="150000"/>
              </a:lnSpc>
              <a:buFontTx/>
              <a:buChar char="-"/>
            </a:pPr>
            <a:r>
              <a:rPr lang="en-US" sz="1500">
                <a:latin typeface="Times New Roman (Headings)"/>
                <a:cs typeface="Times New Roman" panose="02020603050405020304" pitchFamily="18" charset="0"/>
              </a:rPr>
              <a:t>Add IP của server EC2 vào danh sách IP White list</a:t>
            </a:r>
          </a:p>
          <a:p>
            <a:pPr>
              <a:lnSpc>
                <a:spcPct val="150000"/>
              </a:lnSpc>
              <a:buFontTx/>
              <a:buChar char="-"/>
            </a:pPr>
            <a:r>
              <a:rPr lang="en-US" sz="1500">
                <a:latin typeface="Times New Roman (Headings)"/>
                <a:cs typeface="Times New Roman" panose="02020603050405020304" pitchFamily="18" charset="0"/>
              </a:rPr>
              <a:t>Tạo database user</a:t>
            </a:r>
          </a:p>
          <a:p>
            <a:pPr marL="0" indent="0">
              <a:lnSpc>
                <a:spcPct val="150000"/>
              </a:lnSpc>
              <a:buNone/>
            </a:pPr>
            <a:r>
              <a:rPr lang="en-US" sz="1500">
                <a:latin typeface="Times New Roman (Headings)"/>
                <a:cs typeface="Times New Roman" panose="02020603050405020304" pitchFamily="18" charset="0"/>
              </a:rPr>
              <a:t>Sau đó, atlas sẽ trả về một connection string để ta có thể sử dụng để kết nối</a:t>
            </a:r>
          </a:p>
          <a:p>
            <a:pPr marL="0" indent="0">
              <a:lnSpc>
                <a:spcPct val="150000"/>
              </a:lnSpc>
              <a:buNone/>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247899" y="4137953"/>
            <a:ext cx="3592334" cy="2710085"/>
          </a:xfrm>
          <a:prstGeom prst="rect">
            <a:avLst/>
          </a:prstGeom>
        </p:spPr>
      </p:pic>
    </p:spTree>
    <p:extLst>
      <p:ext uri="{BB962C8B-B14F-4D97-AF65-F5344CB8AC3E}">
        <p14:creationId xmlns:p14="http://schemas.microsoft.com/office/powerpoint/2010/main" val="315769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2" name="Rectangle 1"/>
          <p:cNvSpPr/>
          <p:nvPr/>
        </p:nvSpPr>
        <p:spPr>
          <a:xfrm>
            <a:off x="413012" y="1621777"/>
            <a:ext cx="7774861" cy="1569660"/>
          </a:xfrm>
          <a:prstGeom prst="rect">
            <a:avLst/>
          </a:prstGeom>
        </p:spPr>
        <p:txBody>
          <a:bodyPr wrap="square">
            <a:spAutoFit/>
          </a:bodyPr>
          <a:lstStyle/>
          <a:p>
            <a:r>
              <a:rPr lang="en-US" sz="3200" b="1">
                <a:latin typeface="Times New Roman" panose="02020603050405020304" pitchFamily="18" charset="0"/>
                <a:cs typeface="Times New Roman" panose="02020603050405020304" pitchFamily="18" charset="0"/>
              </a:rPr>
              <a:t>PHƯƠNG PHÁP AGILE</a:t>
            </a:r>
          </a:p>
          <a:p>
            <a:r>
              <a:rPr lang="en-US" sz="3200" b="1">
                <a:latin typeface="Times New Roman" panose="02020603050405020304" pitchFamily="18" charset="0"/>
                <a:cs typeface="Times New Roman" panose="02020603050405020304" pitchFamily="18" charset="0"/>
              </a:rPr>
              <a:t>Ứng dụng Agile trong quản lý dự án và tích hợp CI/CD</a:t>
            </a:r>
            <a:endParaRPr lang="en-US" sz="3200" b="1" dirty="0"/>
          </a:p>
        </p:txBody>
      </p:sp>
      <p:sp>
        <p:nvSpPr>
          <p:cNvPr id="4" name="Rectangle 3">
            <a:extLst>
              <a:ext uri="{FF2B5EF4-FFF2-40B4-BE49-F238E27FC236}">
                <a16:creationId xmlns:a16="http://schemas.microsoft.com/office/drawing/2014/main" id="{DBD36187-20E9-469C-92F2-167DD5FD1182}"/>
              </a:ext>
            </a:extLst>
          </p:cNvPr>
          <p:cNvSpPr/>
          <p:nvPr/>
        </p:nvSpPr>
        <p:spPr>
          <a:xfrm>
            <a:off x="413012" y="3191437"/>
            <a:ext cx="5406675" cy="2585323"/>
          </a:xfrm>
          <a:prstGeom prst="rect">
            <a:avLst/>
          </a:prstGeom>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Giảng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TS.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Hải</a:t>
            </a:r>
            <a:br>
              <a:rPr lang="en-US"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 20211036M</a:t>
            </a:r>
          </a:p>
          <a:p>
            <a:pPr>
              <a:lnSpc>
                <a:spcPct val="150000"/>
              </a:lnSpc>
            </a:pP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Bách</a:t>
            </a:r>
            <a:r>
              <a:rPr lang="en-US" dirty="0">
                <a:latin typeface="Times New Roman" panose="02020603050405020304" pitchFamily="18" charset="0"/>
                <a:cs typeface="Times New Roman" panose="02020603050405020304" pitchFamily="18" charset="0"/>
              </a:rPr>
              <a:t> – 20212236M</a:t>
            </a:r>
          </a:p>
          <a:p>
            <a:pPr>
              <a:lnSpc>
                <a:spcPct val="150000"/>
              </a:lnSpc>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 20212610M</a:t>
            </a:r>
            <a:endParaRPr lang="en-US" dirty="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8: Config trong source code</a:t>
            </a:r>
          </a:p>
          <a:p>
            <a:pPr>
              <a:lnSpc>
                <a:spcPct val="150000"/>
              </a:lnSpc>
              <a:buFontTx/>
              <a:buChar char="-"/>
            </a:pPr>
            <a:r>
              <a:rPr lang="en-US" sz="1500">
                <a:latin typeface="Times New Roman (Headings)"/>
                <a:cs typeface="Times New Roman" panose="02020603050405020304" pitchFamily="18" charset="0"/>
              </a:rPr>
              <a:t>Trong folder client, tạo 1 file .env với nội dung: </a:t>
            </a:r>
          </a:p>
          <a:p>
            <a:pPr marL="0" indent="0">
              <a:lnSpc>
                <a:spcPct val="150000"/>
              </a:lnSpc>
              <a:buNone/>
            </a:pPr>
            <a:r>
              <a:rPr lang="en-US" sz="1400">
                <a:latin typeface="Times New Roman (Headings)"/>
                <a:cs typeface="Times New Roman" panose="02020603050405020304" pitchFamily="18" charset="0"/>
              </a:rPr>
              <a:t>REACT_APP_API=http://{public_ip_ec2}:5000</a:t>
            </a:r>
          </a:p>
          <a:p>
            <a:pPr marL="0" indent="0">
              <a:lnSpc>
                <a:spcPct val="150000"/>
              </a:lnSpc>
              <a:buNone/>
            </a:pPr>
            <a:r>
              <a:rPr lang="en-US" sz="1400">
                <a:latin typeface="Times New Roman (Headings)"/>
                <a:cs typeface="Times New Roman" panose="02020603050405020304" pitchFamily="18" charset="0"/>
              </a:rPr>
              <a:t>REACT_APP_URL=http://{public_ip_ec2}:3000</a:t>
            </a:r>
          </a:p>
          <a:p>
            <a:pPr marL="0" indent="0">
              <a:lnSpc>
                <a:spcPct val="150000"/>
              </a:lnSpc>
              <a:buNone/>
            </a:pPr>
            <a:r>
              <a:rPr lang="en-US" sz="1400">
                <a:latin typeface="Times New Roman (Headings)"/>
                <a:cs typeface="Times New Roman" panose="02020603050405020304" pitchFamily="18" charset="0"/>
              </a:rPr>
              <a:t>Trong đó {public_ip_ec2} là public IP của server EC2</a:t>
            </a:r>
          </a:p>
          <a:p>
            <a:pPr>
              <a:lnSpc>
                <a:spcPct val="150000"/>
              </a:lnSpc>
              <a:buFontTx/>
              <a:buChar char="-"/>
            </a:pPr>
            <a:r>
              <a:rPr lang="en-US" sz="1400">
                <a:latin typeface="Times New Roman (Headings)"/>
                <a:cs typeface="Times New Roman" panose="02020603050405020304" pitchFamily="18" charset="0"/>
              </a:rPr>
              <a:t>Trong folder server, tạo 1 file .env với nội dung:</a:t>
            </a:r>
          </a:p>
          <a:p>
            <a:pPr marL="0" indent="0">
              <a:buNone/>
            </a:pPr>
            <a:r>
              <a:rPr lang="en-US" sz="1400">
                <a:latin typeface="Times New Roman" panose="02020603050405020304" pitchFamily="18" charset="0"/>
                <a:cs typeface="Times New Roman" panose="02020603050405020304" pitchFamily="18" charset="0"/>
              </a:rPr>
              <a:t>DB_URL=mongodb+srv://bachbop9999:WUkFH5zfAwg7Q4IK@cluster0.up4abzw.mongodb.net/?retryWrites=true&amp;w=majority</a:t>
            </a:r>
          </a:p>
          <a:p>
            <a:pPr marL="0" indent="0">
              <a:buNone/>
            </a:pPr>
            <a:r>
              <a:rPr lang="en-US" sz="1400">
                <a:latin typeface="Times New Roman" panose="02020603050405020304" pitchFamily="18" charset="0"/>
                <a:cs typeface="Times New Roman" panose="02020603050405020304" pitchFamily="18" charset="0"/>
              </a:rPr>
              <a:t>PORT=5000</a:t>
            </a:r>
          </a:p>
          <a:p>
            <a:pPr marL="0" indent="0">
              <a:buNone/>
            </a:pPr>
            <a:r>
              <a:rPr lang="en-US" sz="1400">
                <a:latin typeface="Times New Roman" panose="02020603050405020304" pitchFamily="18" charset="0"/>
                <a:cs typeface="Times New Roman" panose="02020603050405020304" pitchFamily="18" charset="0"/>
              </a:rPr>
              <a:t>SECRET=abcd123456</a:t>
            </a:r>
          </a:p>
          <a:p>
            <a:pPr marL="0" indent="0">
              <a:lnSpc>
                <a:spcPct val="150000"/>
              </a:lnSpc>
              <a:buNone/>
            </a:pPr>
            <a:r>
              <a:rPr lang="en-US" sz="1400">
                <a:latin typeface="Times New Roman (Headings)"/>
                <a:cs typeface="Times New Roman" panose="02020603050405020304" pitchFamily="18" charset="0"/>
              </a:rPr>
              <a:t>Trong đó DB_URL là Connection string để kết nối tới MongoDB Atlas mà ta đã có được ở bước 7. PORT là cổng mà server sẽ chạy, PORT phải trúng với port đã config ở file docker-compose.yml ở bước trên. SECRET là khóa bị mật dung để mã hóa token</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4265692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Giải thích các tham số:</a:t>
            </a:r>
          </a:p>
          <a:p>
            <a:pPr>
              <a:lnSpc>
                <a:spcPct val="150000"/>
              </a:lnSpc>
              <a:buFontTx/>
              <a:buChar char="-"/>
            </a:pPr>
            <a:r>
              <a:rPr lang="en-US" sz="1500">
                <a:latin typeface="Times New Roman (Headings)"/>
                <a:cs typeface="Times New Roman" panose="02020603050405020304" pitchFamily="18" charset="0"/>
              </a:rPr>
              <a:t>DOCKER_USERNAME: tên đăng nhập docker hub</a:t>
            </a:r>
          </a:p>
          <a:p>
            <a:pPr>
              <a:lnSpc>
                <a:spcPct val="150000"/>
              </a:lnSpc>
              <a:buFontTx/>
              <a:buChar char="-"/>
            </a:pPr>
            <a:r>
              <a:rPr lang="en-US" sz="1500">
                <a:latin typeface="Times New Roman (Headings)"/>
                <a:cs typeface="Times New Roman" panose="02020603050405020304" pitchFamily="18" charset="0"/>
              </a:rPr>
              <a:t>DOCKER_PASSWORD: mật khẩu đăng nhập dockerhub</a:t>
            </a:r>
          </a:p>
          <a:p>
            <a:pPr>
              <a:lnSpc>
                <a:spcPct val="150000"/>
              </a:lnSpc>
              <a:buFontTx/>
              <a:buChar char="-"/>
            </a:pPr>
            <a:r>
              <a:rPr lang="en-US" sz="1500">
                <a:latin typeface="Times New Roman (Headings)"/>
                <a:cs typeface="Times New Roman" panose="02020603050405020304" pitchFamily="18" charset="0"/>
              </a:rPr>
              <a:t>EC2_HOST: public IP của EC2</a:t>
            </a:r>
          </a:p>
          <a:p>
            <a:pPr>
              <a:lnSpc>
                <a:spcPct val="150000"/>
              </a:lnSpc>
              <a:buFontTx/>
              <a:buChar char="-"/>
            </a:pPr>
            <a:r>
              <a:rPr lang="en-US" sz="1500">
                <a:latin typeface="Times New Roman (Headings)"/>
                <a:cs typeface="Times New Roman" panose="02020603050405020304" pitchFamily="18" charset="0"/>
              </a:rPr>
              <a:t>EC2_SSH_PRIVATE_KEY: private key để ssh vào EC2, được export dưới dạng 1 file .pem trên EC2</a:t>
            </a:r>
          </a:p>
          <a:p>
            <a:pPr>
              <a:lnSpc>
                <a:spcPct val="150000"/>
              </a:lnSpc>
              <a:buFontTx/>
              <a:buChar char="-"/>
            </a:pPr>
            <a:r>
              <a:rPr lang="en-US" sz="1500">
                <a:latin typeface="Times New Roman (Headings)"/>
                <a:cs typeface="Times New Roman" panose="02020603050405020304" pitchFamily="18" charset="0"/>
              </a:rPr>
              <a:t>EC2_USERNAME: username trên EC2, thường sẽ là “ec2-user”</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92865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9: Thực hiện deploy</a:t>
            </a:r>
          </a:p>
          <a:p>
            <a:pPr marL="0" indent="0">
              <a:lnSpc>
                <a:spcPct val="150000"/>
              </a:lnSpc>
              <a:buNone/>
            </a:pPr>
            <a:r>
              <a:rPr lang="en-US" sz="1500">
                <a:latin typeface="Times New Roman (Headings)"/>
                <a:cs typeface="Times New Roman" panose="02020603050405020304" pitchFamily="18" charset="0"/>
              </a:rPr>
              <a:t>Sau khi chỉnh sửa source code, ta chỉ cần push lên nhánh main (việc đẩy lên nhánh nào để thực hiện CI/CD đã được config trong file main.yaml ở bước trên). Lúc này github action sẽ được trigger và run các script trong file main.yaml </a:t>
            </a:r>
            <a:endParaRPr lang="en-US" sz="14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242068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Giới thiệu ứng dụng demo</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b="1">
                <a:latin typeface="Times New Roman (Headings)"/>
                <a:cs typeface="Times New Roman" panose="02020603050405020304" pitchFamily="18" charset="0"/>
              </a:rPr>
              <a:t>Các chức năng chính</a:t>
            </a:r>
            <a:r>
              <a:rPr lang="en-US" sz="1500">
                <a:latin typeface="Times New Roman (Headings)"/>
                <a:cs typeface="Times New Roman" panose="02020603050405020304" pitchFamily="18" charset="0"/>
              </a:rPr>
              <a:t>:</a:t>
            </a:r>
          </a:p>
          <a:p>
            <a:pPr>
              <a:lnSpc>
                <a:spcPct val="150000"/>
              </a:lnSpc>
              <a:buFontTx/>
              <a:buChar char="-"/>
            </a:pPr>
            <a:r>
              <a:rPr lang="en-US" sz="1500">
                <a:latin typeface="Times New Roman (Headings)"/>
                <a:cs typeface="Times New Roman" panose="02020603050405020304" pitchFamily="18" charset="0"/>
              </a:rPr>
              <a:t>Đăng nhập</a:t>
            </a:r>
          </a:p>
          <a:p>
            <a:pPr>
              <a:lnSpc>
                <a:spcPct val="150000"/>
              </a:lnSpc>
              <a:buFontTx/>
              <a:buChar char="-"/>
            </a:pPr>
            <a:r>
              <a:rPr lang="en-US" sz="1500">
                <a:latin typeface="Times New Roman (Headings)"/>
                <a:cs typeface="Times New Roman" panose="02020603050405020304" pitchFamily="18" charset="0"/>
              </a:rPr>
              <a:t>Đăng ký</a:t>
            </a:r>
          </a:p>
          <a:p>
            <a:pPr>
              <a:lnSpc>
                <a:spcPct val="150000"/>
              </a:lnSpc>
              <a:buFontTx/>
              <a:buChar char="-"/>
            </a:pPr>
            <a:r>
              <a:rPr lang="en-US" sz="1500">
                <a:latin typeface="Times New Roman (Headings)"/>
                <a:cs typeface="Times New Roman" panose="02020603050405020304" pitchFamily="18" charset="0"/>
              </a:rPr>
              <a:t>Quản lý khách hàng (thêm/sửa/xóa)</a:t>
            </a:r>
            <a:endParaRPr lang="en-US" sz="1500" dirty="0">
              <a:latin typeface="Times New Roman (Headings)"/>
              <a:cs typeface="Times New Roman" panose="02020603050405020304" pitchFamily="18" charset="0"/>
            </a:endParaRPr>
          </a:p>
        </p:txBody>
      </p:sp>
    </p:spTree>
    <p:extLst>
      <p:ext uri="{BB962C8B-B14F-4D97-AF65-F5344CB8AC3E}">
        <p14:creationId xmlns:p14="http://schemas.microsoft.com/office/powerpoint/2010/main" val="64084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Giới thiệu ứng dụng demo</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dirty="0">
              <a:latin typeface="Times New Roman (Headings)"/>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972302"/>
            <a:ext cx="4549762" cy="2324100"/>
          </a:xfrm>
          <a:prstGeom prst="rect">
            <a:avLst/>
          </a:prstGeom>
        </p:spPr>
      </p:pic>
      <p:pic>
        <p:nvPicPr>
          <p:cNvPr id="4" name="Picture 3"/>
          <p:cNvPicPr>
            <a:picLocks noChangeAspect="1"/>
          </p:cNvPicPr>
          <p:nvPr/>
        </p:nvPicPr>
        <p:blipFill>
          <a:blip r:embed="rId3"/>
          <a:stretch>
            <a:fillRect/>
          </a:stretch>
        </p:blipFill>
        <p:spPr>
          <a:xfrm>
            <a:off x="4646903" y="1036103"/>
            <a:ext cx="4440960" cy="2260299"/>
          </a:xfrm>
          <a:prstGeom prst="rect">
            <a:avLst/>
          </a:prstGeom>
        </p:spPr>
      </p:pic>
      <p:pic>
        <p:nvPicPr>
          <p:cNvPr id="6" name="Picture 5"/>
          <p:cNvPicPr>
            <a:picLocks noChangeAspect="1"/>
          </p:cNvPicPr>
          <p:nvPr/>
        </p:nvPicPr>
        <p:blipFill>
          <a:blip r:embed="rId4"/>
          <a:stretch>
            <a:fillRect/>
          </a:stretch>
        </p:blipFill>
        <p:spPr>
          <a:xfrm>
            <a:off x="0" y="3468172"/>
            <a:ext cx="4549762" cy="2348576"/>
          </a:xfrm>
          <a:prstGeom prst="rect">
            <a:avLst/>
          </a:prstGeom>
        </p:spPr>
      </p:pic>
      <p:pic>
        <p:nvPicPr>
          <p:cNvPr id="7" name="Picture 6"/>
          <p:cNvPicPr>
            <a:picLocks noChangeAspect="1"/>
          </p:cNvPicPr>
          <p:nvPr/>
        </p:nvPicPr>
        <p:blipFill>
          <a:blip r:embed="rId5"/>
          <a:stretch>
            <a:fillRect/>
          </a:stretch>
        </p:blipFill>
        <p:spPr>
          <a:xfrm>
            <a:off x="4646903" y="3468172"/>
            <a:ext cx="4423223" cy="2246828"/>
          </a:xfrm>
          <a:prstGeom prst="rect">
            <a:avLst/>
          </a:prstGeom>
        </p:spPr>
      </p:pic>
    </p:spTree>
    <p:extLst>
      <p:ext uri="{BB962C8B-B14F-4D97-AF65-F5344CB8AC3E}">
        <p14:creationId xmlns:p14="http://schemas.microsoft.com/office/powerpoint/2010/main" val="173781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 TRÌNH BÀY</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516699" y="1051134"/>
            <a:ext cx="8533162" cy="5076201"/>
          </a:xfrm>
        </p:spPr>
        <p:txBody>
          <a:bodyPr/>
          <a:lstStyle/>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95D3D-DE35-61B8-0A1B-FCB1B98403D3}"/>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B3A5C426-C9E8-0B68-C6D1-E7E97E42FD0B}"/>
              </a:ext>
            </a:extLst>
          </p:cNvPr>
          <p:cNvSpPr>
            <a:spLocks noGrp="1"/>
          </p:cNvSpPr>
          <p:nvPr>
            <p:ph type="title"/>
          </p:nvPr>
        </p:nvSpPr>
        <p:spPr/>
        <p:txBody>
          <a:bodyPr/>
          <a:lstStyle/>
          <a:p>
            <a:r>
              <a:rPr lang="en-US" dirty="0"/>
              <a:t>Project </a:t>
            </a:r>
            <a:r>
              <a:rPr lang="en-US" dirty="0" err="1"/>
              <a:t>overiew</a:t>
            </a:r>
            <a:endParaRPr lang="en-US" dirty="0"/>
          </a:p>
        </p:txBody>
      </p:sp>
      <p:sp>
        <p:nvSpPr>
          <p:cNvPr id="4" name="Content Placeholder 3">
            <a:extLst>
              <a:ext uri="{FF2B5EF4-FFF2-40B4-BE49-F238E27FC236}">
                <a16:creationId xmlns:a16="http://schemas.microsoft.com/office/drawing/2014/main" id="{B62E7438-CD64-51C3-66FE-2EC1BD6F34E5}"/>
              </a:ext>
            </a:extLst>
          </p:cNvPr>
          <p:cNvSpPr>
            <a:spLocks noGrp="1"/>
          </p:cNvSpPr>
          <p:nvPr>
            <p:ph sz="quarter" idx="13"/>
          </p:nvPr>
        </p:nvSpPr>
        <p:spPr/>
        <p:txBody>
          <a:bodyPr/>
          <a:lstStyle/>
          <a:p>
            <a:r>
              <a:rPr lang="en-US" dirty="0" err="1"/>
              <a:t>Là</a:t>
            </a:r>
            <a:r>
              <a:rPr lang="en-US" dirty="0"/>
              <a:t> </a:t>
            </a:r>
            <a:r>
              <a:rPr lang="en-US" dirty="0" err="1"/>
              <a:t>hệ</a:t>
            </a:r>
            <a:r>
              <a:rPr lang="en-US" dirty="0"/>
              <a:t> </a:t>
            </a:r>
            <a:r>
              <a:rPr lang="en-US" dirty="0" err="1"/>
              <a:t>thống</a:t>
            </a:r>
            <a:r>
              <a:rPr lang="en-US" dirty="0"/>
              <a:t> </a:t>
            </a:r>
            <a:r>
              <a:rPr lang="en-US" dirty="0" err="1"/>
              <a:t>quảng</a:t>
            </a:r>
            <a:r>
              <a:rPr lang="en-US" dirty="0"/>
              <a:t> </a:t>
            </a:r>
            <a:r>
              <a:rPr lang="en-US" dirty="0" err="1"/>
              <a:t>lí</a:t>
            </a:r>
            <a:r>
              <a:rPr lang="en-US" dirty="0"/>
              <a:t> </a:t>
            </a:r>
            <a:r>
              <a:rPr lang="en-US" dirty="0" err="1"/>
              <a:t>khách</a:t>
            </a:r>
            <a:r>
              <a:rPr lang="en-US" dirty="0"/>
              <a:t> </a:t>
            </a:r>
            <a:r>
              <a:rPr lang="en-US" dirty="0" err="1"/>
              <a:t>hàng</a:t>
            </a:r>
            <a:r>
              <a:rPr lang="en-US" dirty="0"/>
              <a:t>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đơn</a:t>
            </a:r>
            <a:r>
              <a:rPr lang="en-US" dirty="0"/>
              <a:t> </a:t>
            </a:r>
            <a:r>
              <a:rPr lang="en-US" dirty="0" err="1"/>
              <a:t>giản</a:t>
            </a:r>
            <a:r>
              <a:rPr lang="en-US" dirty="0"/>
              <a:t> </a:t>
            </a:r>
            <a:r>
              <a:rPr lang="en-US" dirty="0" err="1"/>
              <a:t>như</a:t>
            </a:r>
            <a:endParaRPr lang="en-US" dirty="0"/>
          </a:p>
          <a:p>
            <a:pPr lvl="1"/>
            <a:r>
              <a:rPr lang="en-US" dirty="0" err="1"/>
              <a:t>Đăng</a:t>
            </a:r>
            <a:r>
              <a:rPr lang="en-US" dirty="0"/>
              <a:t> </a:t>
            </a:r>
            <a:r>
              <a:rPr lang="en-US" dirty="0" err="1"/>
              <a:t>nhập</a:t>
            </a:r>
            <a:endParaRPr lang="en-US" dirty="0"/>
          </a:p>
          <a:p>
            <a:pPr lvl="1"/>
            <a:r>
              <a:rPr lang="en-US" dirty="0" err="1"/>
              <a:t>Đăng</a:t>
            </a:r>
            <a:r>
              <a:rPr lang="en-US" dirty="0"/>
              <a:t> </a:t>
            </a:r>
            <a:r>
              <a:rPr lang="en-US" dirty="0" err="1"/>
              <a:t>kí</a:t>
            </a:r>
            <a:r>
              <a:rPr lang="en-US" dirty="0"/>
              <a:t> </a:t>
            </a:r>
          </a:p>
          <a:p>
            <a:pPr lvl="1"/>
            <a:r>
              <a:rPr lang="en-US" dirty="0" err="1"/>
              <a:t>Quản</a:t>
            </a:r>
            <a:r>
              <a:rPr lang="en-US" dirty="0"/>
              <a:t> </a:t>
            </a:r>
            <a:r>
              <a:rPr lang="en-US" dirty="0" err="1"/>
              <a:t>lí</a:t>
            </a:r>
            <a:r>
              <a:rPr lang="en-US" dirty="0"/>
              <a:t> </a:t>
            </a:r>
            <a:r>
              <a:rPr lang="en-US" dirty="0" err="1"/>
              <a:t>khách</a:t>
            </a:r>
            <a:r>
              <a:rPr lang="en-US" dirty="0"/>
              <a:t> </a:t>
            </a:r>
            <a:r>
              <a:rPr lang="en-US" dirty="0" err="1"/>
              <a:t>hàng</a:t>
            </a:r>
            <a:r>
              <a:rPr lang="en-US" dirty="0"/>
              <a:t> </a:t>
            </a:r>
          </a:p>
        </p:txBody>
      </p:sp>
    </p:spTree>
    <p:extLst>
      <p:ext uri="{BB962C8B-B14F-4D97-AF65-F5344CB8AC3E}">
        <p14:creationId xmlns:p14="http://schemas.microsoft.com/office/powerpoint/2010/main" val="35890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0C569A-916D-AD3E-308D-FF67B7FCDFD5}"/>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8E7F5FB-765D-BAB3-20C3-2AA585FB2F6D}"/>
              </a:ext>
            </a:extLst>
          </p:cNvPr>
          <p:cNvSpPr>
            <a:spLocks noGrp="1"/>
          </p:cNvSpPr>
          <p:nvPr>
            <p:ph type="title"/>
          </p:nvPr>
        </p:nvSpPr>
        <p:spPr/>
        <p:txBody>
          <a:bodyPr/>
          <a:lstStyle/>
          <a:p>
            <a:r>
              <a:rPr lang="en-US" dirty="0"/>
              <a:t>Project Organization </a:t>
            </a:r>
          </a:p>
        </p:txBody>
      </p:sp>
      <p:sp>
        <p:nvSpPr>
          <p:cNvPr id="4" name="Content Placeholder 3">
            <a:extLst>
              <a:ext uri="{FF2B5EF4-FFF2-40B4-BE49-F238E27FC236}">
                <a16:creationId xmlns:a16="http://schemas.microsoft.com/office/drawing/2014/main" id="{BBB98ED1-C0B9-53D1-527F-69EA2EB33161}"/>
              </a:ext>
            </a:extLst>
          </p:cNvPr>
          <p:cNvSpPr>
            <a:spLocks noGrp="1"/>
          </p:cNvSpPr>
          <p:nvPr>
            <p:ph sz="quarter" idx="13"/>
          </p:nvPr>
        </p:nvSpPr>
        <p:spPr/>
        <p:txBody>
          <a:bodyPr/>
          <a:lstStyle/>
          <a:p>
            <a:r>
              <a:rPr lang="en-US" dirty="0" err="1"/>
              <a:t>Thành</a:t>
            </a:r>
            <a:r>
              <a:rPr lang="en-US" dirty="0"/>
              <a:t> </a:t>
            </a:r>
            <a:r>
              <a:rPr lang="en-US" dirty="0" err="1"/>
              <a:t>viên</a:t>
            </a:r>
            <a:endParaRPr lang="en-US" dirty="0"/>
          </a:p>
          <a:p>
            <a:endParaRPr lang="en-US" dirty="0"/>
          </a:p>
        </p:txBody>
      </p:sp>
      <p:graphicFrame>
        <p:nvGraphicFramePr>
          <p:cNvPr id="5" name="Table 5">
            <a:extLst>
              <a:ext uri="{FF2B5EF4-FFF2-40B4-BE49-F238E27FC236}">
                <a16:creationId xmlns:a16="http://schemas.microsoft.com/office/drawing/2014/main" id="{2CF70EE0-328E-3838-5A30-D012F677913D}"/>
              </a:ext>
            </a:extLst>
          </p:cNvPr>
          <p:cNvGraphicFramePr>
            <a:graphicFrameLocks noGrp="1"/>
          </p:cNvGraphicFramePr>
          <p:nvPr>
            <p:extLst>
              <p:ext uri="{D42A27DB-BD31-4B8C-83A1-F6EECF244321}">
                <p14:modId xmlns:p14="http://schemas.microsoft.com/office/powerpoint/2010/main" val="269588238"/>
              </p:ext>
            </p:extLst>
          </p:nvPr>
        </p:nvGraphicFramePr>
        <p:xfrm>
          <a:off x="827903" y="1397000"/>
          <a:ext cx="6792096" cy="1737360"/>
        </p:xfrm>
        <a:graphic>
          <a:graphicData uri="http://schemas.openxmlformats.org/drawingml/2006/table">
            <a:tbl>
              <a:tblPr firstRow="1" bandRow="1">
                <a:tableStyleId>{5C22544A-7EE6-4342-B048-85BDC9FD1C3A}</a:tableStyleId>
              </a:tblPr>
              <a:tblGrid>
                <a:gridCol w="2520778">
                  <a:extLst>
                    <a:ext uri="{9D8B030D-6E8A-4147-A177-3AD203B41FA5}">
                      <a16:colId xmlns:a16="http://schemas.microsoft.com/office/drawing/2014/main" val="3144506495"/>
                    </a:ext>
                  </a:extLst>
                </a:gridCol>
                <a:gridCol w="2007286">
                  <a:extLst>
                    <a:ext uri="{9D8B030D-6E8A-4147-A177-3AD203B41FA5}">
                      <a16:colId xmlns:a16="http://schemas.microsoft.com/office/drawing/2014/main" val="3517796110"/>
                    </a:ext>
                  </a:extLst>
                </a:gridCol>
                <a:gridCol w="2264032">
                  <a:extLst>
                    <a:ext uri="{9D8B030D-6E8A-4147-A177-3AD203B41FA5}">
                      <a16:colId xmlns:a16="http://schemas.microsoft.com/office/drawing/2014/main" val="4188856603"/>
                    </a:ext>
                  </a:extLst>
                </a:gridCol>
              </a:tblGrid>
              <a:tr h="328540">
                <a:tc>
                  <a:txBody>
                    <a:bodyPr/>
                    <a:lstStyle/>
                    <a:p>
                      <a:r>
                        <a:rPr lang="en-US" dirty="0"/>
                        <a:t>Member</a:t>
                      </a:r>
                    </a:p>
                  </a:txBody>
                  <a:tcPr/>
                </a:tc>
                <a:tc>
                  <a:txBody>
                    <a:bodyPr/>
                    <a:lstStyle/>
                    <a:p>
                      <a:r>
                        <a:rPr lang="en-US" dirty="0"/>
                        <a:t>Location</a:t>
                      </a:r>
                    </a:p>
                  </a:txBody>
                  <a:tcPr/>
                </a:tc>
                <a:tc>
                  <a:txBody>
                    <a:bodyPr/>
                    <a:lstStyle/>
                    <a:p>
                      <a:r>
                        <a:rPr lang="en-US" dirty="0"/>
                        <a:t>Role</a:t>
                      </a:r>
                    </a:p>
                  </a:txBody>
                  <a:tcPr/>
                </a:tc>
                <a:extLst>
                  <a:ext uri="{0D108BD9-81ED-4DB2-BD59-A6C34878D82A}">
                    <a16:rowId xmlns:a16="http://schemas.microsoft.com/office/drawing/2014/main" val="3687495686"/>
                  </a:ext>
                </a:extLst>
              </a:tr>
              <a:tr h="328540">
                <a:tc>
                  <a:txBody>
                    <a:bodyPr/>
                    <a:lstStyle/>
                    <a:p>
                      <a:r>
                        <a:rPr lang="en-US" dirty="0" err="1"/>
                        <a:t>Nguyễn</a:t>
                      </a:r>
                      <a:r>
                        <a:rPr lang="en-US" dirty="0"/>
                        <a:t> </a:t>
                      </a:r>
                      <a:r>
                        <a:rPr lang="en-US" dirty="0" err="1"/>
                        <a:t>Văn</a:t>
                      </a:r>
                      <a:r>
                        <a:rPr lang="en-US" dirty="0"/>
                        <a:t> </a:t>
                      </a:r>
                      <a:r>
                        <a:rPr lang="en-US" dirty="0" err="1"/>
                        <a:t>Tiến</a:t>
                      </a:r>
                      <a:endParaRPr lang="en-US" dirty="0"/>
                    </a:p>
                  </a:txBody>
                  <a:tcPr/>
                </a:tc>
                <a:tc>
                  <a:txBody>
                    <a:bodyPr/>
                    <a:lstStyle/>
                    <a:p>
                      <a:r>
                        <a:rPr lang="en-US" dirty="0" err="1"/>
                        <a:t>Hà</a:t>
                      </a:r>
                      <a:r>
                        <a:rPr lang="en-US" dirty="0"/>
                        <a:t> </a:t>
                      </a:r>
                      <a:r>
                        <a:rPr lang="en-US" dirty="0" err="1"/>
                        <a:t>Nội</a:t>
                      </a:r>
                      <a:endParaRPr lang="en-US" dirty="0"/>
                    </a:p>
                  </a:txBody>
                  <a:tcPr/>
                </a:tc>
                <a:tc>
                  <a:txBody>
                    <a:bodyPr/>
                    <a:lstStyle/>
                    <a:p>
                      <a:r>
                        <a:rPr lang="en-US" dirty="0"/>
                        <a:t>PM</a:t>
                      </a:r>
                    </a:p>
                  </a:txBody>
                  <a:tcPr/>
                </a:tc>
                <a:extLst>
                  <a:ext uri="{0D108BD9-81ED-4DB2-BD59-A6C34878D82A}">
                    <a16:rowId xmlns:a16="http://schemas.microsoft.com/office/drawing/2014/main" val="1177353491"/>
                  </a:ext>
                </a:extLst>
              </a:tr>
              <a:tr h="328540">
                <a:tc>
                  <a:txBody>
                    <a:bodyPr/>
                    <a:lstStyle/>
                    <a:p>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Bách</a:t>
                      </a:r>
                      <a:r>
                        <a:rPr lang="en-US" dirty="0">
                          <a:latin typeface="Times New Roman" panose="02020603050405020304" pitchFamily="18" charset="0"/>
                          <a:cs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Hà</a:t>
                      </a:r>
                      <a:r>
                        <a:rPr lang="en-US" dirty="0"/>
                        <a:t> </a:t>
                      </a:r>
                      <a:r>
                        <a:rPr lang="en-US" dirty="0" err="1"/>
                        <a:t>Nội</a:t>
                      </a:r>
                      <a:endParaRPr lang="en-US" dirty="0"/>
                    </a:p>
                  </a:txBody>
                  <a:tcPr/>
                </a:tc>
                <a:tc>
                  <a:txBody>
                    <a:bodyPr/>
                    <a:lstStyle/>
                    <a:p>
                      <a:r>
                        <a:rPr lang="en-US" dirty="0"/>
                        <a:t>BE Develop</a:t>
                      </a:r>
                    </a:p>
                  </a:txBody>
                  <a:tcPr/>
                </a:tc>
                <a:extLst>
                  <a:ext uri="{0D108BD9-81ED-4DB2-BD59-A6C34878D82A}">
                    <a16:rowId xmlns:a16="http://schemas.microsoft.com/office/drawing/2014/main" val="1412302253"/>
                  </a:ext>
                </a:extLst>
              </a:tr>
              <a:tr h="570645">
                <a:tc>
                  <a:txBody>
                    <a:bodyPr/>
                    <a:lstStyle/>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Hà</a:t>
                      </a:r>
                      <a:r>
                        <a:rPr lang="en-US" dirty="0"/>
                        <a:t> </a:t>
                      </a:r>
                      <a:r>
                        <a:rPr lang="en-US" dirty="0" err="1"/>
                        <a:t>Nội</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 Develop</a:t>
                      </a:r>
                    </a:p>
                    <a:p>
                      <a:endParaRPr lang="en-US" dirty="0"/>
                    </a:p>
                  </a:txBody>
                  <a:tcPr/>
                </a:tc>
                <a:extLst>
                  <a:ext uri="{0D108BD9-81ED-4DB2-BD59-A6C34878D82A}">
                    <a16:rowId xmlns:a16="http://schemas.microsoft.com/office/drawing/2014/main" val="2436710136"/>
                  </a:ext>
                </a:extLst>
              </a:tr>
            </a:tbl>
          </a:graphicData>
        </a:graphic>
      </p:graphicFrame>
    </p:spTree>
    <p:extLst>
      <p:ext uri="{BB962C8B-B14F-4D97-AF65-F5344CB8AC3E}">
        <p14:creationId xmlns:p14="http://schemas.microsoft.com/office/powerpoint/2010/main" val="176083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105AD-108B-5D3F-F777-9EB6B66BAE5D}"/>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E3CC888A-06A1-E6BA-1EAB-5C78986F489C}"/>
              </a:ext>
            </a:extLst>
          </p:cNvPr>
          <p:cNvSpPr>
            <a:spLocks noGrp="1"/>
          </p:cNvSpPr>
          <p:nvPr>
            <p:ph type="title"/>
          </p:nvPr>
        </p:nvSpPr>
        <p:spPr/>
        <p:txBody>
          <a:bodyPr/>
          <a:lstStyle/>
          <a:p>
            <a:r>
              <a:rPr lang="en-US" dirty="0"/>
              <a:t>Project Organization </a:t>
            </a:r>
          </a:p>
        </p:txBody>
      </p:sp>
      <p:sp>
        <p:nvSpPr>
          <p:cNvPr id="4" name="Content Placeholder 3">
            <a:extLst>
              <a:ext uri="{FF2B5EF4-FFF2-40B4-BE49-F238E27FC236}">
                <a16:creationId xmlns:a16="http://schemas.microsoft.com/office/drawing/2014/main" id="{D560D43B-4BBF-11BD-A609-C9F556B542A0}"/>
              </a:ext>
            </a:extLst>
          </p:cNvPr>
          <p:cNvSpPr>
            <a:spLocks noGrp="1"/>
          </p:cNvSpPr>
          <p:nvPr>
            <p:ph sz="quarter" idx="13"/>
          </p:nvPr>
        </p:nvSpPr>
        <p:spPr/>
        <p:txBody>
          <a:bodyPr/>
          <a:lstStyle/>
          <a:p>
            <a:r>
              <a:rPr lang="en-US" dirty="0">
                <a:effectLst/>
              </a:rPr>
              <a:t>Process model Agile Scrum</a:t>
            </a:r>
          </a:p>
          <a:p>
            <a:endParaRPr lang="en-US" dirty="0"/>
          </a:p>
        </p:txBody>
      </p:sp>
      <p:pic>
        <p:nvPicPr>
          <p:cNvPr id="6" name="Picture 5">
            <a:extLst>
              <a:ext uri="{FF2B5EF4-FFF2-40B4-BE49-F238E27FC236}">
                <a16:creationId xmlns:a16="http://schemas.microsoft.com/office/drawing/2014/main" id="{216119AB-B99D-7E20-C908-C5DACB60CEB7}"/>
              </a:ext>
            </a:extLst>
          </p:cNvPr>
          <p:cNvPicPr>
            <a:picLocks noChangeAspect="1"/>
          </p:cNvPicPr>
          <p:nvPr/>
        </p:nvPicPr>
        <p:blipFill>
          <a:blip r:embed="rId2"/>
          <a:stretch>
            <a:fillRect/>
          </a:stretch>
        </p:blipFill>
        <p:spPr>
          <a:xfrm>
            <a:off x="0" y="2052477"/>
            <a:ext cx="9144000" cy="3173175"/>
          </a:xfrm>
          <a:prstGeom prst="rect">
            <a:avLst/>
          </a:prstGeom>
        </p:spPr>
      </p:pic>
    </p:spTree>
    <p:extLst>
      <p:ext uri="{BB962C8B-B14F-4D97-AF65-F5344CB8AC3E}">
        <p14:creationId xmlns:p14="http://schemas.microsoft.com/office/powerpoint/2010/main" val="87935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37F3F-C323-22C9-BE34-5994457C030D}"/>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6F601FF9-CC07-B5BA-1C01-2BAEC9C9AD28}"/>
              </a:ext>
            </a:extLst>
          </p:cNvPr>
          <p:cNvSpPr>
            <a:spLocks noGrp="1"/>
          </p:cNvSpPr>
          <p:nvPr>
            <p:ph type="title"/>
          </p:nvPr>
        </p:nvSpPr>
        <p:spPr/>
        <p:txBody>
          <a:bodyPr/>
          <a:lstStyle/>
          <a:p>
            <a:r>
              <a:rPr lang="en-US" dirty="0"/>
              <a:t>Manager tool task (</a:t>
            </a:r>
            <a:r>
              <a:rPr lang="en-US" dirty="0" err="1"/>
              <a:t>Github</a:t>
            </a:r>
            <a:r>
              <a:rPr lang="en-US" dirty="0"/>
              <a:t>)</a:t>
            </a:r>
          </a:p>
        </p:txBody>
      </p:sp>
      <p:pic>
        <p:nvPicPr>
          <p:cNvPr id="6" name="Content Placeholder 5">
            <a:extLst>
              <a:ext uri="{FF2B5EF4-FFF2-40B4-BE49-F238E27FC236}">
                <a16:creationId xmlns:a16="http://schemas.microsoft.com/office/drawing/2014/main" id="{1BD8091E-93C3-8AA6-8A7C-2EF29ED50E43}"/>
              </a:ext>
            </a:extLst>
          </p:cNvPr>
          <p:cNvPicPr>
            <a:picLocks noGrp="1" noChangeAspect="1"/>
          </p:cNvPicPr>
          <p:nvPr>
            <p:ph sz="quarter" idx="13"/>
          </p:nvPr>
        </p:nvPicPr>
        <p:blipFill>
          <a:blip r:embed="rId2"/>
          <a:stretch>
            <a:fillRect/>
          </a:stretch>
        </p:blipFill>
        <p:spPr>
          <a:xfrm>
            <a:off x="234950" y="1215222"/>
            <a:ext cx="8674100" cy="4556143"/>
          </a:xfrm>
        </p:spPr>
      </p:pic>
    </p:spTree>
    <p:extLst>
      <p:ext uri="{BB962C8B-B14F-4D97-AF65-F5344CB8AC3E}">
        <p14:creationId xmlns:p14="http://schemas.microsoft.com/office/powerpoint/2010/main" val="228457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8FFDB-2D6D-2EA7-B4E4-99BF6F4EA212}"/>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61D1771F-5913-5A4E-F3DD-AA9DDAC94A96}"/>
              </a:ext>
            </a:extLst>
          </p:cNvPr>
          <p:cNvSpPr>
            <a:spLocks noGrp="1"/>
          </p:cNvSpPr>
          <p:nvPr>
            <p:ph type="title"/>
          </p:nvPr>
        </p:nvSpPr>
        <p:spPr/>
        <p:txBody>
          <a:bodyPr/>
          <a:lstStyle/>
          <a:p>
            <a:r>
              <a:rPr lang="en-US" dirty="0">
                <a:effectLst/>
              </a:rPr>
              <a:t>Project responsibilities</a:t>
            </a:r>
            <a:endParaRPr lang="en-US" dirty="0"/>
          </a:p>
        </p:txBody>
      </p:sp>
      <p:graphicFrame>
        <p:nvGraphicFramePr>
          <p:cNvPr id="7" name="Table 7">
            <a:extLst>
              <a:ext uri="{FF2B5EF4-FFF2-40B4-BE49-F238E27FC236}">
                <a16:creationId xmlns:a16="http://schemas.microsoft.com/office/drawing/2014/main" id="{2E93D23B-8CCC-48E8-33B2-D27FA342BEF2}"/>
              </a:ext>
            </a:extLst>
          </p:cNvPr>
          <p:cNvGraphicFramePr>
            <a:graphicFrameLocks noGrp="1"/>
          </p:cNvGraphicFramePr>
          <p:nvPr>
            <p:ph sz="quarter" idx="13"/>
            <p:extLst>
              <p:ext uri="{D42A27DB-BD31-4B8C-83A1-F6EECF244321}">
                <p14:modId xmlns:p14="http://schemas.microsoft.com/office/powerpoint/2010/main" val="874842577"/>
              </p:ext>
            </p:extLst>
          </p:nvPr>
        </p:nvGraphicFramePr>
        <p:xfrm>
          <a:off x="234950" y="841375"/>
          <a:ext cx="8674100" cy="2966720"/>
        </p:xfrm>
        <a:graphic>
          <a:graphicData uri="http://schemas.openxmlformats.org/drawingml/2006/table">
            <a:tbl>
              <a:tblPr firstRow="1" bandRow="1">
                <a:tableStyleId>{5C22544A-7EE6-4342-B048-85BDC9FD1C3A}</a:tableStyleId>
              </a:tblPr>
              <a:tblGrid>
                <a:gridCol w="2168525">
                  <a:extLst>
                    <a:ext uri="{9D8B030D-6E8A-4147-A177-3AD203B41FA5}">
                      <a16:colId xmlns:a16="http://schemas.microsoft.com/office/drawing/2014/main" val="1542932915"/>
                    </a:ext>
                  </a:extLst>
                </a:gridCol>
                <a:gridCol w="2168525">
                  <a:extLst>
                    <a:ext uri="{9D8B030D-6E8A-4147-A177-3AD203B41FA5}">
                      <a16:colId xmlns:a16="http://schemas.microsoft.com/office/drawing/2014/main" val="4133793360"/>
                    </a:ext>
                  </a:extLst>
                </a:gridCol>
                <a:gridCol w="2168525">
                  <a:extLst>
                    <a:ext uri="{9D8B030D-6E8A-4147-A177-3AD203B41FA5}">
                      <a16:colId xmlns:a16="http://schemas.microsoft.com/office/drawing/2014/main" val="963324000"/>
                    </a:ext>
                  </a:extLst>
                </a:gridCol>
                <a:gridCol w="2168525">
                  <a:extLst>
                    <a:ext uri="{9D8B030D-6E8A-4147-A177-3AD203B41FA5}">
                      <a16:colId xmlns:a16="http://schemas.microsoft.com/office/drawing/2014/main" val="3100142381"/>
                    </a:ext>
                  </a:extLst>
                </a:gridCol>
              </a:tblGrid>
              <a:tr h="370840">
                <a:tc>
                  <a:txBody>
                    <a:bodyPr/>
                    <a:lstStyle/>
                    <a:p>
                      <a:r>
                        <a:rPr lang="en-US" dirty="0"/>
                        <a:t>Action </a:t>
                      </a:r>
                    </a:p>
                  </a:txBody>
                  <a:tcPr/>
                </a:tc>
                <a:tc>
                  <a:txBody>
                    <a:bodyPr/>
                    <a:lstStyle/>
                    <a:p>
                      <a:r>
                        <a:rPr lang="en-US" dirty="0"/>
                        <a:t>PM</a:t>
                      </a:r>
                    </a:p>
                  </a:txBody>
                  <a:tcPr/>
                </a:tc>
                <a:tc>
                  <a:txBody>
                    <a:bodyPr/>
                    <a:lstStyle/>
                    <a:p>
                      <a:r>
                        <a:rPr lang="en-US" dirty="0"/>
                        <a:t>DEV</a:t>
                      </a:r>
                    </a:p>
                  </a:txBody>
                  <a:tcPr/>
                </a:tc>
                <a:tc>
                  <a:txBody>
                    <a:bodyPr/>
                    <a:lstStyle/>
                    <a:p>
                      <a:r>
                        <a:rPr lang="en-US" dirty="0"/>
                        <a:t>Customer</a:t>
                      </a:r>
                    </a:p>
                  </a:txBody>
                  <a:tcPr/>
                </a:tc>
                <a:extLst>
                  <a:ext uri="{0D108BD9-81ED-4DB2-BD59-A6C34878D82A}">
                    <a16:rowId xmlns:a16="http://schemas.microsoft.com/office/drawing/2014/main" val="2128587943"/>
                  </a:ext>
                </a:extLst>
              </a:tr>
              <a:tr h="370840">
                <a:tc>
                  <a:txBody>
                    <a:bodyPr/>
                    <a:lstStyle/>
                    <a:p>
                      <a:r>
                        <a:rPr lang="en-US" dirty="0"/>
                        <a:t>Create project plan</a:t>
                      </a:r>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extLst>
                  <a:ext uri="{0D108BD9-81ED-4DB2-BD59-A6C34878D82A}">
                    <a16:rowId xmlns:a16="http://schemas.microsoft.com/office/drawing/2014/main" val="3275703524"/>
                  </a:ext>
                </a:extLst>
              </a:tr>
              <a:tr h="370840">
                <a:tc>
                  <a:txBody>
                    <a:bodyPr/>
                    <a:lstStyle/>
                    <a:p>
                      <a:r>
                        <a:rPr lang="en-US" dirty="0"/>
                        <a:t>Build work flow</a:t>
                      </a:r>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3213296707"/>
                  </a:ext>
                </a:extLst>
              </a:tr>
              <a:tr h="370840">
                <a:tc>
                  <a:txBody>
                    <a:bodyPr/>
                    <a:lstStyle/>
                    <a:p>
                      <a:r>
                        <a:rPr lang="en-US" dirty="0"/>
                        <a:t>Define requirement</a:t>
                      </a:r>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2032893349"/>
                  </a:ext>
                </a:extLst>
              </a:tr>
              <a:tr h="370840">
                <a:tc>
                  <a:txBody>
                    <a:bodyPr/>
                    <a:lstStyle/>
                    <a:p>
                      <a:r>
                        <a:rPr lang="en-US" dirty="0"/>
                        <a:t>Create design</a:t>
                      </a:r>
                    </a:p>
                  </a:txBody>
                  <a:tcPr/>
                </a:tc>
                <a:tc>
                  <a:txBody>
                    <a:bodyPr/>
                    <a:lstStyle/>
                    <a:p>
                      <a:r>
                        <a:rPr lang="en-US" sz="1800" b="1" i="1" kern="1200" dirty="0">
                          <a:solidFill>
                            <a:schemeClr val="dk1"/>
                          </a:solidFill>
                          <a:effectLst/>
                          <a:latin typeface="+mn-lt"/>
                          <a:ea typeface="+mn-ea"/>
                          <a:cs typeface="+mn-cs"/>
                        </a:rPr>
                        <a:t>Consult</a:t>
                      </a:r>
                      <a:endParaRPr lang="en-US" dirty="0"/>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2684062867"/>
                  </a:ext>
                </a:extLst>
              </a:tr>
              <a:tr h="370840">
                <a:tc>
                  <a:txBody>
                    <a:bodyPr/>
                    <a:lstStyle/>
                    <a:p>
                      <a:r>
                        <a:rPr lang="en-US" dirty="0"/>
                        <a:t>Development</a:t>
                      </a:r>
                    </a:p>
                  </a:txBody>
                  <a:tcPr/>
                </a:tc>
                <a:tc>
                  <a:txBody>
                    <a:bodyPr/>
                    <a:lstStyle/>
                    <a:p>
                      <a:r>
                        <a:rPr lang="en-US" sz="1800" b="1" i="1" kern="1200" dirty="0">
                          <a:solidFill>
                            <a:schemeClr val="dk1"/>
                          </a:solidFill>
                          <a:effectLst/>
                          <a:latin typeface="+mn-lt"/>
                          <a:ea typeface="+mn-ea"/>
                          <a:cs typeface="+mn-cs"/>
                        </a:rPr>
                        <a:t>Consult</a:t>
                      </a:r>
                      <a:endParaRPr lang="en-US" dirty="0"/>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812738210"/>
                  </a:ext>
                </a:extLst>
              </a:tr>
              <a:tr h="370840">
                <a:tc>
                  <a:txBody>
                    <a:bodyPr/>
                    <a:lstStyle/>
                    <a:p>
                      <a:r>
                        <a:rPr lang="en-US" dirty="0"/>
                        <a:t>Create test</a:t>
                      </a:r>
                    </a:p>
                  </a:txBody>
                  <a:tcPr/>
                </a:tc>
                <a:tc>
                  <a:txBody>
                    <a:bodyPr/>
                    <a:lstStyle/>
                    <a:p>
                      <a:r>
                        <a:rPr lang="en-US" sz="1800" b="1" i="1" kern="1200" dirty="0">
                          <a:solidFill>
                            <a:schemeClr val="dk1"/>
                          </a:solidFill>
                          <a:effectLst/>
                          <a:latin typeface="+mn-lt"/>
                          <a:ea typeface="+mn-ea"/>
                          <a:cs typeface="+mn-cs"/>
                        </a:rPr>
                        <a:t>Consult</a:t>
                      </a:r>
                      <a:endParaRPr lang="en-US" dirty="0"/>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984561736"/>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3979407"/>
                  </a:ext>
                </a:extLst>
              </a:tr>
            </a:tbl>
          </a:graphicData>
        </a:graphic>
      </p:graphicFrame>
      <p:sp>
        <p:nvSpPr>
          <p:cNvPr id="8" name="TextBox 7">
            <a:extLst>
              <a:ext uri="{FF2B5EF4-FFF2-40B4-BE49-F238E27FC236}">
                <a16:creationId xmlns:a16="http://schemas.microsoft.com/office/drawing/2014/main" id="{FD9CBEAE-527D-DDEF-3F6D-E4CAB9EA465F}"/>
              </a:ext>
            </a:extLst>
          </p:cNvPr>
          <p:cNvSpPr txBox="1"/>
          <p:nvPr/>
        </p:nvSpPr>
        <p:spPr>
          <a:xfrm>
            <a:off x="333632" y="4226011"/>
            <a:ext cx="7957752" cy="1477328"/>
          </a:xfrm>
          <a:prstGeom prst="rect">
            <a:avLst/>
          </a:prstGeom>
          <a:noFill/>
        </p:spPr>
        <p:txBody>
          <a:bodyPr wrap="square" rtlCol="0">
            <a:spAutoFit/>
          </a:bodyPr>
          <a:lstStyle/>
          <a:p>
            <a:pPr>
              <a:buFont typeface="Arial" panose="020B0604020202020204" pitchFamily="34" charset="0"/>
              <a:buChar char="•"/>
            </a:pPr>
            <a:r>
              <a:rPr lang="vi-VN" b="1" dirty="0"/>
              <a:t>R</a:t>
            </a:r>
            <a:r>
              <a:rPr lang="vi-VN" dirty="0"/>
              <a:t>esponsible ~ Người thực hiện công việc</a:t>
            </a:r>
          </a:p>
          <a:p>
            <a:pPr>
              <a:buFont typeface="Arial" panose="020B0604020202020204" pitchFamily="34" charset="0"/>
              <a:buChar char="•"/>
            </a:pPr>
            <a:r>
              <a:rPr lang="vi-VN" b="1" dirty="0"/>
              <a:t>A</a:t>
            </a:r>
            <a:r>
              <a:rPr lang="vi-VN" dirty="0"/>
              <a:t>ccountable ~ Người báo cáo giải trình, phê duyệt</a:t>
            </a:r>
          </a:p>
          <a:p>
            <a:pPr>
              <a:buFont typeface="Arial" panose="020B0604020202020204" pitchFamily="34" charset="0"/>
              <a:buChar char="•"/>
            </a:pPr>
            <a:r>
              <a:rPr lang="vi-VN" b="1" dirty="0"/>
              <a:t>C</a:t>
            </a:r>
            <a:r>
              <a:rPr lang="vi-VN" dirty="0"/>
              <a:t>onsulted ~ Người hỗ trợ, liên hệ</a:t>
            </a:r>
          </a:p>
          <a:p>
            <a:pPr>
              <a:buFont typeface="Arial" panose="020B0604020202020204" pitchFamily="34" charset="0"/>
              <a:buChar char="•"/>
            </a:pPr>
            <a:r>
              <a:rPr lang="vi-VN" b="1" dirty="0"/>
              <a:t>I</a:t>
            </a:r>
            <a:r>
              <a:rPr lang="vi-VN" dirty="0"/>
              <a:t>nformed ~ Người nhận báo cáo, người nhận thông tin</a:t>
            </a:r>
          </a:p>
          <a:p>
            <a:endParaRPr lang="en-US" dirty="0"/>
          </a:p>
        </p:txBody>
      </p:sp>
    </p:spTree>
    <p:extLst>
      <p:ext uri="{BB962C8B-B14F-4D97-AF65-F5344CB8AC3E}">
        <p14:creationId xmlns:p14="http://schemas.microsoft.com/office/powerpoint/2010/main" val="204558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9CFC23-0F85-5937-B72C-AC5172BBBFBF}"/>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D88FA286-46A6-2AAC-8650-01DD9E388269}"/>
              </a:ext>
            </a:extLst>
          </p:cNvPr>
          <p:cNvSpPr>
            <a:spLocks noGrp="1"/>
          </p:cNvSpPr>
          <p:nvPr>
            <p:ph type="title"/>
          </p:nvPr>
        </p:nvSpPr>
        <p:spPr/>
        <p:txBody>
          <a:bodyPr/>
          <a:lstStyle/>
          <a:p>
            <a:r>
              <a:rPr lang="en-US" dirty="0">
                <a:effectLst/>
              </a:rPr>
              <a:t>Risk management</a:t>
            </a:r>
            <a:endParaRPr lang="en-US" dirty="0"/>
          </a:p>
        </p:txBody>
      </p:sp>
      <p:sp>
        <p:nvSpPr>
          <p:cNvPr id="4" name="Content Placeholder 3">
            <a:extLst>
              <a:ext uri="{FF2B5EF4-FFF2-40B4-BE49-F238E27FC236}">
                <a16:creationId xmlns:a16="http://schemas.microsoft.com/office/drawing/2014/main" id="{627CA64A-B9D5-16AE-3229-2208444CA780}"/>
              </a:ext>
            </a:extLst>
          </p:cNvPr>
          <p:cNvSpPr>
            <a:spLocks noGrp="1"/>
          </p:cNvSpPr>
          <p:nvPr>
            <p:ph sz="quarter" idx="13"/>
          </p:nvPr>
        </p:nvSpPr>
        <p:spPr/>
        <p:txBody>
          <a:bodyPr/>
          <a:lstStyle/>
          <a:p>
            <a:r>
              <a:rPr lang="en-US" dirty="0"/>
              <a:t>Skill </a:t>
            </a:r>
          </a:p>
          <a:p>
            <a:pPr lvl="1"/>
            <a:r>
              <a:rPr lang="en-US" dirty="0"/>
              <a:t>Dev </a:t>
            </a:r>
            <a:r>
              <a:rPr lang="en-US" dirty="0" err="1"/>
              <a:t>chưa</a:t>
            </a:r>
            <a:r>
              <a:rPr lang="en-US" dirty="0"/>
              <a:t> </a:t>
            </a:r>
            <a:r>
              <a:rPr lang="en-US" dirty="0" err="1"/>
              <a:t>có</a:t>
            </a:r>
            <a:r>
              <a:rPr lang="en-US" dirty="0"/>
              <a:t> </a:t>
            </a:r>
            <a:r>
              <a:rPr lang="en-US" dirty="0" err="1"/>
              <a:t>kinh</a:t>
            </a:r>
            <a:r>
              <a:rPr lang="en-US" dirty="0"/>
              <a:t> </a:t>
            </a:r>
            <a:r>
              <a:rPr lang="en-US" dirty="0" err="1"/>
              <a:t>nghiệm</a:t>
            </a:r>
            <a:r>
              <a:rPr lang="en-US" dirty="0"/>
              <a:t> CI-CD </a:t>
            </a:r>
          </a:p>
          <a:p>
            <a:r>
              <a:rPr lang="en-US" dirty="0"/>
              <a:t>Communication</a:t>
            </a:r>
          </a:p>
          <a:p>
            <a:pPr lvl="1"/>
            <a:r>
              <a:rPr lang="en-US" dirty="0" err="1"/>
              <a:t>Mọi</a:t>
            </a:r>
            <a:r>
              <a:rPr lang="en-US" dirty="0"/>
              <a:t> </a:t>
            </a:r>
            <a:r>
              <a:rPr lang="en-US" dirty="0" err="1"/>
              <a:t>người</a:t>
            </a:r>
            <a:r>
              <a:rPr lang="en-US" dirty="0"/>
              <a:t> </a:t>
            </a:r>
            <a:r>
              <a:rPr lang="en-US" dirty="0" err="1"/>
              <a:t>không</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làm</a:t>
            </a:r>
            <a:r>
              <a:rPr lang="en-US" dirty="0"/>
              <a:t> </a:t>
            </a:r>
            <a:r>
              <a:rPr lang="en-US" dirty="0" err="1"/>
              <a:t>việc</a:t>
            </a:r>
            <a:r>
              <a:rPr lang="en-US" dirty="0"/>
              <a:t> </a:t>
            </a:r>
            <a:r>
              <a:rPr lang="en-US" dirty="0" err="1"/>
              <a:t>cố</a:t>
            </a:r>
            <a:r>
              <a:rPr lang="en-US" dirty="0"/>
              <a:t> </a:t>
            </a:r>
            <a:r>
              <a:rPr lang="en-US" dirty="0" err="1"/>
              <a:t>định</a:t>
            </a:r>
            <a:endParaRPr lang="en-US" dirty="0"/>
          </a:p>
          <a:p>
            <a:r>
              <a:rPr lang="en-US" dirty="0"/>
              <a:t>Document</a:t>
            </a:r>
          </a:p>
          <a:p>
            <a:pPr lvl="1"/>
            <a:r>
              <a:rPr lang="en-US" dirty="0" err="1"/>
              <a:t>Chưa</a:t>
            </a:r>
            <a:r>
              <a:rPr lang="en-US" dirty="0"/>
              <a:t> </a:t>
            </a:r>
            <a:r>
              <a:rPr lang="en-US" dirty="0" err="1"/>
              <a:t>có</a:t>
            </a:r>
            <a:r>
              <a:rPr lang="en-US" dirty="0"/>
              <a:t> document </a:t>
            </a:r>
            <a:r>
              <a:rPr lang="en-US" dirty="0" err="1"/>
              <a:t>nên</a:t>
            </a:r>
            <a:r>
              <a:rPr lang="en-US" dirty="0"/>
              <a:t> </a:t>
            </a:r>
            <a:r>
              <a:rPr lang="en-US" dirty="0" err="1"/>
              <a:t>sẽ</a:t>
            </a:r>
            <a:r>
              <a:rPr lang="en-US" dirty="0"/>
              <a:t> </a:t>
            </a:r>
            <a:r>
              <a:rPr lang="en-US" dirty="0" err="1"/>
              <a:t>vừa</a:t>
            </a:r>
            <a:r>
              <a:rPr lang="en-US" dirty="0"/>
              <a:t> </a:t>
            </a:r>
            <a:r>
              <a:rPr lang="en-US" dirty="0" err="1"/>
              <a:t>phát</a:t>
            </a:r>
            <a:r>
              <a:rPr lang="en-US" dirty="0"/>
              <a:t> </a:t>
            </a:r>
            <a:r>
              <a:rPr lang="en-US" dirty="0" err="1"/>
              <a:t>triển</a:t>
            </a:r>
            <a:r>
              <a:rPr lang="en-US" dirty="0"/>
              <a:t> </a:t>
            </a:r>
            <a:r>
              <a:rPr lang="en-US" dirty="0" err="1"/>
              <a:t>vừa</a:t>
            </a:r>
            <a:r>
              <a:rPr lang="en-US" dirty="0"/>
              <a:t> update</a:t>
            </a:r>
          </a:p>
          <a:p>
            <a:r>
              <a:rPr lang="en-US" dirty="0"/>
              <a:t>Time </a:t>
            </a:r>
          </a:p>
          <a:p>
            <a:pPr lvl="1"/>
            <a:r>
              <a:rPr lang="en-US" dirty="0" err="1"/>
              <a:t>Thời</a:t>
            </a:r>
            <a:r>
              <a:rPr lang="en-US" dirty="0"/>
              <a:t> </a:t>
            </a:r>
            <a:r>
              <a:rPr lang="en-US" dirty="0" err="1"/>
              <a:t>gian</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 </a:t>
            </a:r>
            <a:r>
              <a:rPr lang="en-US" dirty="0" err="1"/>
              <a:t>ngắn</a:t>
            </a:r>
            <a:r>
              <a:rPr lang="en-US" dirty="0"/>
              <a:t> </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4031050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1C0DBBF2F58074EA77BEEE9CFE4B622" ma:contentTypeVersion="2" ma:contentTypeDescription="新しいドキュメントを作成します。" ma:contentTypeScope="" ma:versionID="782c7e1c259e6e864d9604ac0b3303a4">
  <xsd:schema xmlns:xsd="http://www.w3.org/2001/XMLSchema" xmlns:xs="http://www.w3.org/2001/XMLSchema" xmlns:p="http://schemas.microsoft.com/office/2006/metadata/properties" xmlns:ns2="8bf9c861-6a39-4956-a2a4-01f716c53c62" targetNamespace="http://schemas.microsoft.com/office/2006/metadata/properties" ma:root="true" ma:fieldsID="c3bbf2ca18e5f110d770716f06230350" ns2:_="">
    <xsd:import namespace="8bf9c861-6a39-4956-a2a4-01f716c53c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9c861-6a39-4956-a2a4-01f716c53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AB827F-8718-4607-BE20-B97663EBF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f9c861-6a39-4956-a2a4-01f716c53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A811F0-0FEF-499D-AD7C-5BA21FA5EAD1}">
  <ds:schemaRefs>
    <ds:schemaRef ds:uri="http://purl.org/dc/elements/1.1/"/>
    <ds:schemaRef ds:uri="http://schemas.microsoft.com/office/2006/metadata/properties"/>
    <ds:schemaRef ds:uri="http://purl.org/dc/terms/"/>
    <ds:schemaRef ds:uri="8bf9c861-6a39-4956-a2a4-01f716c53c62"/>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7235FA5-7733-419F-A8E4-BE79EEF2EC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3350</TotalTime>
  <Words>1518</Words>
  <Application>Microsoft Office PowerPoint</Application>
  <PresentationFormat>On-screen Show (4:3)</PresentationFormat>
  <Paragraphs>248</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Lato</vt:lpstr>
      <vt:lpstr>Times New Roman</vt:lpstr>
      <vt:lpstr>Times New Roman (Headings)</vt:lpstr>
      <vt:lpstr>Office Theme</vt:lpstr>
      <vt:lpstr>PowerPoint Presentation</vt:lpstr>
      <vt:lpstr>PowerPoint Presentation</vt:lpstr>
      <vt:lpstr>NỘI DUNG TRÌNH BÀY</vt:lpstr>
      <vt:lpstr>Project overiew</vt:lpstr>
      <vt:lpstr>Project Organization </vt:lpstr>
      <vt:lpstr>Project Organization </vt:lpstr>
      <vt:lpstr>Manager tool task (Github)</vt:lpstr>
      <vt:lpstr>Project responsibilities</vt:lpstr>
      <vt:lpstr>Risk management</vt:lpstr>
      <vt:lpstr>x. Kiến trúc ứng dụng</vt:lpstr>
      <vt:lpstr>x. Mô hình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Giới thiệu ứng dụng demo</vt:lpstr>
      <vt:lpstr>x. Giới thiệu ứng dụng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Van Tien 20211036M</cp:lastModifiedBy>
  <cp:revision>856</cp:revision>
  <dcterms:created xsi:type="dcterms:W3CDTF">2021-05-28T04:32:29Z</dcterms:created>
  <dcterms:modified xsi:type="dcterms:W3CDTF">2023-06-04T13:30:26Z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0x01010011C0DBBF2F58074EA77BEEE9CFE4B622</vt:lpwstr>
  </property>
</Properties>
</file>