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80" r:id="rId6"/>
    <p:sldId id="260" r:id="rId7"/>
    <p:sldId id="290" r:id="rId8"/>
    <p:sldId id="261" r:id="rId9"/>
    <p:sldId id="276" r:id="rId10"/>
    <p:sldId id="277" r:id="rId11"/>
    <p:sldId id="278" r:id="rId12"/>
    <p:sldId id="279" r:id="rId13"/>
    <p:sldId id="287" r:id="rId14"/>
    <p:sldId id="291" r:id="rId15"/>
    <p:sldId id="292" r:id="rId16"/>
    <p:sldId id="293" r:id="rId17"/>
    <p:sldId id="294" r:id="rId18"/>
    <p:sldId id="288" r:id="rId19"/>
    <p:sldId id="289" r:id="rId20"/>
    <p:sldId id="297" r:id="rId21"/>
    <p:sldId id="298" r:id="rId22"/>
    <p:sldId id="28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82975" autoAdjust="0"/>
  </p:normalViewPr>
  <p:slideViewPr>
    <p:cSldViewPr>
      <p:cViewPr>
        <p:scale>
          <a:sx n="65" d="100"/>
          <a:sy n="65" d="100"/>
        </p:scale>
        <p:origin x="-156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D48C9C-ADF5-47B8-A24F-DE022184BE8C}" type="datetimeFigureOut">
              <a:rPr lang="en-US" smtClean="0"/>
              <a:pPr/>
              <a:t>12/19/2014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2CA8D-78AB-4913-B436-A5C566E7FB41}" type="slidenum">
              <a:rPr lang="en-US" smtClean="0"/>
              <a:pPr/>
              <a:t>‹#›</a:t>
            </a:fld>
            <a:endParaRPr lang="en-US"/>
          </a:p>
        </p:txBody>
      </p:sp>
    </p:spTree>
    <p:extLst>
      <p:ext uri="{BB962C8B-B14F-4D97-AF65-F5344CB8AC3E}">
        <p14:creationId xmlns:p14="http://schemas.microsoft.com/office/powerpoint/2010/main" val="92893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52CA8D-78AB-4913-B436-A5C566E7FB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Hệ số</a:t>
            </a:r>
            <a:r>
              <a:rPr lang="en-US" baseline="0" dirty="0" smtClean="0"/>
              <a:t> Q được tính là </a:t>
            </a:r>
            <a:endParaRPr lang="en-US" dirty="0"/>
          </a:p>
        </p:txBody>
      </p:sp>
      <p:sp>
        <p:nvSpPr>
          <p:cNvPr id="4" name="Slide Number Placeholder 3"/>
          <p:cNvSpPr>
            <a:spLocks noGrp="1"/>
          </p:cNvSpPr>
          <p:nvPr>
            <p:ph type="sldNum" sz="quarter" idx="10"/>
          </p:nvPr>
        </p:nvSpPr>
        <p:spPr/>
        <p:txBody>
          <a:bodyPr/>
          <a:lstStyle/>
          <a:p>
            <a:fld id="{BC52CA8D-78AB-4913-B436-A5C566E7FB41}" type="slidenum">
              <a:rPr lang="en-US" smtClean="0"/>
              <a:pPr/>
              <a:t>22</a:t>
            </a:fld>
            <a:endParaRPr lang="en-US"/>
          </a:p>
        </p:txBody>
      </p:sp>
    </p:spTree>
    <p:extLst>
      <p:ext uri="{BB962C8B-B14F-4D97-AF65-F5344CB8AC3E}">
        <p14:creationId xmlns:p14="http://schemas.microsoft.com/office/powerpoint/2010/main" val="30026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2CA8D-78AB-4913-B436-A5C566E7FB41}" type="slidenum">
              <a:rPr lang="en-US" smtClean="0"/>
              <a:pPr/>
              <a:t>6</a:t>
            </a:fld>
            <a:endParaRPr lang="en-US"/>
          </a:p>
        </p:txBody>
      </p:sp>
    </p:spTree>
    <p:extLst>
      <p:ext uri="{BB962C8B-B14F-4D97-AF65-F5344CB8AC3E}">
        <p14:creationId xmlns:p14="http://schemas.microsoft.com/office/powerpoint/2010/main" val="253466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2CA8D-78AB-4913-B436-A5C566E7FB41}" type="slidenum">
              <a:rPr lang="en-US" smtClean="0"/>
              <a:pPr/>
              <a:t>7</a:t>
            </a:fld>
            <a:endParaRPr lang="en-US"/>
          </a:p>
        </p:txBody>
      </p:sp>
    </p:spTree>
    <p:extLst>
      <p:ext uri="{BB962C8B-B14F-4D97-AF65-F5344CB8AC3E}">
        <p14:creationId xmlns:p14="http://schemas.microsoft.com/office/powerpoint/2010/main" val="2534661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latin typeface="Times New Roman" pitchFamily="18" charset="0"/>
                <a:cs typeface="Times New Roman" pitchFamily="18" charset="0"/>
              </a:rPr>
              <a:t>AGENT:</a:t>
            </a:r>
            <a:r>
              <a:rPr lang="en-US" sz="1200" b="0" baseline="0" dirty="0" smtClean="0">
                <a:latin typeface="Times New Roman" pitchFamily="18" charset="0"/>
                <a:cs typeface="Times New Roman" pitchFamily="18" charset="0"/>
              </a:rPr>
              <a:t> </a:t>
            </a:r>
            <a:r>
              <a:rPr lang="en-US" sz="1200" b="0" i="0" kern="1200" dirty="0" smtClean="0">
                <a:solidFill>
                  <a:schemeClr val="tx1"/>
                </a:solidFill>
                <a:effectLst/>
                <a:latin typeface="Times New Roman" pitchFamily="18" charset="0"/>
                <a:ea typeface="+mn-ea"/>
                <a:cs typeface="Times New Roman" pitchFamily="18" charset="0"/>
              </a:rPr>
              <a:t>Một SIP User Agent (UA) bao gồm 2 thành phần: User Agent Client (UAC) và User Agent Server(UAS).Nhiệm vụ của UAS: Nhận các SIP request được gởi từ UAC và tạo ra cá response gởi cho UAC.Nhiệm vụ của UAC: Tạo ra các SIP request(yêu cầu) gởi cho UAS và thu nhận các response(phản hồi) được gởi từ UAS.</a:t>
            </a:r>
            <a:endParaRPr lang="en-US" sz="1200" b="0" i="1" kern="1200" dirty="0" smtClean="0">
              <a:solidFill>
                <a:schemeClr val="tx1"/>
              </a:solidFill>
              <a:effectLst/>
              <a:latin typeface="Times New Roman" pitchFamily="18" charset="0"/>
              <a:ea typeface="+mn-ea"/>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BC52CA8D-78AB-4913-B436-A5C566E7FB41}" type="slidenum">
              <a:rPr lang="en-US" smtClean="0"/>
              <a:pPr/>
              <a:t>8</a:t>
            </a:fld>
            <a:endParaRPr lang="en-US"/>
          </a:p>
        </p:txBody>
      </p:sp>
    </p:spTree>
    <p:extLst>
      <p:ext uri="{BB962C8B-B14F-4D97-AF65-F5344CB8AC3E}">
        <p14:creationId xmlns:p14="http://schemas.microsoft.com/office/powerpoint/2010/main" val="257986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2CA8D-78AB-4913-B436-A5C566E7FB41}" type="slidenum">
              <a:rPr lang="en-US" smtClean="0"/>
              <a:pPr/>
              <a:t>9</a:t>
            </a:fld>
            <a:endParaRPr lang="en-US"/>
          </a:p>
        </p:txBody>
      </p:sp>
    </p:spTree>
    <p:extLst>
      <p:ext uri="{BB962C8B-B14F-4D97-AF65-F5344CB8AC3E}">
        <p14:creationId xmlns:p14="http://schemas.microsoft.com/office/powerpoint/2010/main" val="211662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2CA8D-78AB-4913-B436-A5C566E7FB41}" type="slidenum">
              <a:rPr lang="en-US" smtClean="0"/>
              <a:pPr/>
              <a:t>10</a:t>
            </a:fld>
            <a:endParaRPr lang="en-US"/>
          </a:p>
        </p:txBody>
      </p:sp>
    </p:spTree>
    <p:extLst>
      <p:ext uri="{BB962C8B-B14F-4D97-AF65-F5344CB8AC3E}">
        <p14:creationId xmlns:p14="http://schemas.microsoft.com/office/powerpoint/2010/main" val="1443880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2CA8D-78AB-4913-B436-A5C566E7FB41}" type="slidenum">
              <a:rPr lang="en-US" smtClean="0"/>
              <a:pPr/>
              <a:t>18</a:t>
            </a:fld>
            <a:endParaRPr lang="en-US"/>
          </a:p>
        </p:txBody>
      </p:sp>
    </p:spTree>
    <p:extLst>
      <p:ext uri="{BB962C8B-B14F-4D97-AF65-F5344CB8AC3E}">
        <p14:creationId xmlns:p14="http://schemas.microsoft.com/office/powerpoint/2010/main" val="2850197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2CA8D-78AB-4913-B436-A5C566E7FB41}" type="slidenum">
              <a:rPr lang="en-US" smtClean="0"/>
              <a:pPr/>
              <a:t>19</a:t>
            </a:fld>
            <a:endParaRPr lang="en-US"/>
          </a:p>
        </p:txBody>
      </p:sp>
    </p:spTree>
    <p:extLst>
      <p:ext uri="{BB962C8B-B14F-4D97-AF65-F5344CB8AC3E}">
        <p14:creationId xmlns:p14="http://schemas.microsoft.com/office/powerpoint/2010/main" val="285019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2CA8D-78AB-4913-B436-A5C566E7FB41}" type="slidenum">
              <a:rPr lang="en-US" smtClean="0"/>
              <a:pPr/>
              <a:t>20</a:t>
            </a:fld>
            <a:endParaRPr lang="en-US"/>
          </a:p>
        </p:txBody>
      </p:sp>
    </p:spTree>
    <p:extLst>
      <p:ext uri="{BB962C8B-B14F-4D97-AF65-F5344CB8AC3E}">
        <p14:creationId xmlns:p14="http://schemas.microsoft.com/office/powerpoint/2010/main" val="211662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CBE5D1-46D4-4C85-B3F5-F9A56AE26AF5}" type="datetime1">
              <a:rPr lang="en-US" smtClean="0"/>
              <a:t>12/19/2014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403715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366B96-E657-48F1-9EA1-16E7FF81028E}" type="datetime1">
              <a:rPr lang="en-US" smtClean="0"/>
              <a:t>12/19/2014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176921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96DD7-1555-451F-A07A-8E30B4166BAA}" type="datetime1">
              <a:rPr lang="en-US" smtClean="0"/>
              <a:t>12/19/2014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260370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97249-E2F5-446C-A2E7-17052FD9ECAE}" type="datetime1">
              <a:rPr lang="en-US" smtClean="0"/>
              <a:t>12/19/2014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331292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660A5D-3E94-44B5-AE20-5754A1B70E3C}" type="datetime1">
              <a:rPr lang="en-US" smtClean="0"/>
              <a:t>12/19/2014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257462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24B802-1B18-4CFC-82A3-07CEC8D05C3E}" type="datetime1">
              <a:rPr lang="en-US" smtClean="0"/>
              <a:t>12/19/2014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64559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7F082-98DA-4FEA-AE54-FF758122F688}" type="datetime1">
              <a:rPr lang="en-US" smtClean="0"/>
              <a:t>12/19/2014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155673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5274D-683D-4D4A-96C0-7C6530563CBD}" type="datetime1">
              <a:rPr lang="en-US" smtClean="0"/>
              <a:t>12/19/2014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332515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1BB74-81A3-4D8C-A74C-B7596C03B7AA}" type="datetime1">
              <a:rPr lang="en-US" smtClean="0"/>
              <a:t>12/19/2014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4239542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9DBB3-6EBA-436F-955E-D92489F8577E}" type="datetime1">
              <a:rPr lang="en-US" smtClean="0"/>
              <a:t>12/19/2014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280382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FE87B-89B4-4A0A-9D43-F22E130E49D7}" type="datetime1">
              <a:rPr lang="en-US" smtClean="0"/>
              <a:t>12/19/2014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EEFBC-9064-4D50-AC91-2BBC14F7BC94}" type="slidenum">
              <a:rPr lang="en-US" smtClean="0"/>
              <a:pPr/>
              <a:t>‹#›</a:t>
            </a:fld>
            <a:endParaRPr lang="en-US"/>
          </a:p>
        </p:txBody>
      </p:sp>
    </p:spTree>
    <p:extLst>
      <p:ext uri="{BB962C8B-B14F-4D97-AF65-F5344CB8AC3E}">
        <p14:creationId xmlns:p14="http://schemas.microsoft.com/office/powerpoint/2010/main" val="133306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8190F-3869-4723-BD41-E972868E2315}" type="datetime1">
              <a:rPr lang="en-US" smtClean="0"/>
              <a:t>12/19/2014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EEFBC-9064-4D50-AC91-2BBC14F7BC94}" type="slidenum">
              <a:rPr lang="en-US" smtClean="0"/>
              <a:pPr/>
              <a:t>‹#›</a:t>
            </a:fld>
            <a:endParaRPr lang="en-US"/>
          </a:p>
        </p:txBody>
      </p:sp>
    </p:spTree>
    <p:extLst>
      <p:ext uri="{BB962C8B-B14F-4D97-AF65-F5344CB8AC3E}">
        <p14:creationId xmlns:p14="http://schemas.microsoft.com/office/powerpoint/2010/main" val="1274897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206"/>
            <a:ext cx="7623048" cy="2133600"/>
          </a:xfrm>
        </p:spPr>
        <p:txBody>
          <a:bodyPr>
            <a:normAutofit/>
          </a:bodyPr>
          <a:lstStyle/>
          <a:p>
            <a:pPr algn="ctr"/>
            <a:r>
              <a:rPr lang="en-US" dirty="0" smtClean="0">
                <a:solidFill>
                  <a:schemeClr val="bg1"/>
                </a:solidFill>
                <a:latin typeface="Times New Roman" pitchFamily="18" charset="0"/>
                <a:cs typeface="Times New Roman" pitchFamily="18" charset="0"/>
              </a:rPr>
              <a:t>BÁO CÁO BÀI TẬP LỚN</a:t>
            </a:r>
            <a:br>
              <a:rPr lang="en-US" dirty="0" smtClean="0">
                <a:solidFill>
                  <a:schemeClr val="bg1"/>
                </a:solidFill>
                <a:latin typeface="Times New Roman" pitchFamily="18" charset="0"/>
                <a:cs typeface="Times New Roman" pitchFamily="18" charset="0"/>
              </a:rPr>
            </a:br>
            <a:r>
              <a:rPr lang="en-US" dirty="0" smtClean="0">
                <a:solidFill>
                  <a:schemeClr val="bg1"/>
                </a:solidFill>
                <a:latin typeface="Times New Roman" pitchFamily="18" charset="0"/>
                <a:cs typeface="Times New Roman" pitchFamily="18" charset="0"/>
              </a:rPr>
              <a:t>JAVA SAMSUNG</a:t>
            </a:r>
            <a:endParaRPr lang="en-US"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990600" y="2819400"/>
            <a:ext cx="7239000" cy="3276600"/>
          </a:xfrm>
        </p:spPr>
        <p:txBody>
          <a:bodyPr>
            <a:normAutofit fontScale="25000" lnSpcReduction="20000"/>
          </a:bodyPr>
          <a:lstStyle/>
          <a:p>
            <a:pPr algn="l"/>
            <a:r>
              <a:rPr lang="en-US" sz="12000" dirty="0" smtClean="0">
                <a:solidFill>
                  <a:schemeClr val="bg1"/>
                </a:solidFill>
                <a:latin typeface="Times New Roman" pitchFamily="18" charset="0"/>
                <a:cs typeface="Times New Roman" pitchFamily="18" charset="0"/>
              </a:rPr>
              <a:t>Đề tài: Xây dựng ứng dụng Instant Message sử dụng giao thức SIP</a:t>
            </a:r>
          </a:p>
          <a:p>
            <a:pPr algn="l"/>
            <a:endParaRPr lang="en-US" sz="6200" dirty="0">
              <a:solidFill>
                <a:schemeClr val="bg1"/>
              </a:solidFill>
              <a:latin typeface="Times New Roman" pitchFamily="18" charset="0"/>
              <a:cs typeface="Times New Roman" pitchFamily="18" charset="0"/>
            </a:endParaRPr>
          </a:p>
          <a:p>
            <a:pPr algn="l"/>
            <a:r>
              <a:rPr lang="en-US" sz="8000" dirty="0" smtClean="0">
                <a:solidFill>
                  <a:schemeClr val="bg1"/>
                </a:solidFill>
                <a:latin typeface="Times New Roman" pitchFamily="18" charset="0"/>
                <a:cs typeface="Times New Roman" pitchFamily="18" charset="0"/>
              </a:rPr>
              <a:t>NHÓM 13: 	Nguyễn Tiến Lực			20101847</a:t>
            </a:r>
          </a:p>
          <a:p>
            <a:pPr algn="l"/>
            <a:r>
              <a:rPr lang="en-US" sz="8000" dirty="0" smtClean="0">
                <a:solidFill>
                  <a:schemeClr val="bg1"/>
                </a:solidFill>
                <a:latin typeface="Times New Roman" pitchFamily="18" charset="0"/>
                <a:cs typeface="Times New Roman" pitchFamily="18" charset="0"/>
              </a:rPr>
              <a:t>		Lương Ngọc Sơn			20102094</a:t>
            </a:r>
          </a:p>
          <a:p>
            <a:pPr algn="l"/>
            <a:r>
              <a:rPr lang="en-US" sz="8000" dirty="0" smtClean="0">
                <a:solidFill>
                  <a:schemeClr val="bg1"/>
                </a:solidFill>
                <a:latin typeface="Times New Roman" pitchFamily="18" charset="0"/>
                <a:cs typeface="Times New Roman" pitchFamily="18" charset="0"/>
              </a:rPr>
              <a:t>		Nguyễn Ngọc Quân		20102042</a:t>
            </a:r>
            <a:endParaRPr lang="en-US" sz="8000" dirty="0">
              <a:solidFill>
                <a:schemeClr val="bg1"/>
              </a:solidFill>
              <a:latin typeface="Times New Roman" pitchFamily="18" charset="0"/>
              <a:cs typeface="Times New Roman" pitchFamily="18" charset="0"/>
            </a:endParaRPr>
          </a:p>
          <a:p>
            <a:pPr algn="l"/>
            <a:r>
              <a:rPr lang="en-US" sz="8000" dirty="0" smtClean="0">
                <a:solidFill>
                  <a:schemeClr val="bg1"/>
                </a:solidFill>
                <a:latin typeface="Times New Roman" pitchFamily="18" charset="0"/>
                <a:cs typeface="Times New Roman" pitchFamily="18" charset="0"/>
              </a:rPr>
              <a:t>             		Nguyễn Văn Khang		</a:t>
            </a:r>
            <a:r>
              <a:rPr lang="en-US" sz="8000" dirty="0">
                <a:solidFill>
                  <a:schemeClr val="bg1"/>
                </a:solidFill>
                <a:latin typeface="Times New Roman" pitchFamily="18" charset="0"/>
                <a:cs typeface="Times New Roman" pitchFamily="18" charset="0"/>
              </a:rPr>
              <a:t>20101698</a:t>
            </a:r>
          </a:p>
          <a:p>
            <a:pPr algn="l"/>
            <a:r>
              <a:rPr lang="en-US" sz="8000" dirty="0" smtClean="0">
                <a:solidFill>
                  <a:schemeClr val="bg1"/>
                </a:solidFill>
                <a:latin typeface="Times New Roman" pitchFamily="18" charset="0"/>
                <a:cs typeface="Times New Roman" pitchFamily="18" charset="0"/>
              </a:rPr>
              <a:t>                  		</a:t>
            </a:r>
          </a:p>
          <a:p>
            <a:pPr algn="l"/>
            <a:r>
              <a:rPr lang="en-US" sz="8000" dirty="0" smtClean="0">
                <a:solidFill>
                  <a:schemeClr val="bg1"/>
                </a:solidFill>
                <a:latin typeface="Times New Roman" pitchFamily="18" charset="0"/>
                <a:cs typeface="Times New Roman" pitchFamily="18" charset="0"/>
              </a:rPr>
              <a:t>GIẢNG VIÊN:	TS. </a:t>
            </a:r>
            <a:endParaRPr lang="en-US" sz="8000" dirty="0" smtClean="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4BEEFBC-9064-4D50-AC91-2BBC14F7BC94}" type="slidenum">
              <a:rPr lang="en-US" smtClean="0"/>
              <a:pPr/>
              <a:t>1</a:t>
            </a:fld>
            <a:endParaRPr lang="en-US" dirty="0"/>
          </a:p>
        </p:txBody>
      </p:sp>
      <p:sp>
        <p:nvSpPr>
          <p:cNvPr id="6" name="Subtitle 2"/>
          <p:cNvSpPr txBox="1">
            <a:spLocks/>
          </p:cNvSpPr>
          <p:nvPr/>
        </p:nvSpPr>
        <p:spPr>
          <a:xfrm>
            <a:off x="5029200" y="6248400"/>
            <a:ext cx="4114800" cy="609600"/>
          </a:xfrm>
          <a:prstGeom prst="rect">
            <a:avLst/>
          </a:prstGeom>
        </p:spPr>
        <p:txBody>
          <a:bodyPr vert="horz" lIns="0" rIns="18288">
            <a:norm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ea typeface="+mn-ea"/>
                <a:cs typeface="+mn-cs"/>
              </a:rPr>
              <a:t>	</a:t>
            </a:r>
            <a:r>
              <a:rPr kumimoji="0" lang="en-US" sz="2400"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Hà</a:t>
            </a:r>
            <a:r>
              <a:rPr kumimoji="0" lang="en-US" sz="2400" b="0" i="0" u="none" strike="noStrike" kern="1200" cap="none" spc="0" normalizeH="0" noProof="0" dirty="0" smtClean="0">
                <a:ln>
                  <a:noFill/>
                </a:ln>
                <a:solidFill>
                  <a:schemeClr val="bg1"/>
                </a:solidFill>
                <a:effectLst/>
                <a:uLnTx/>
                <a:uFillTx/>
                <a:latin typeface="Times New Roman" pitchFamily="18" charset="0"/>
                <a:cs typeface="Times New Roman" pitchFamily="18" charset="0"/>
              </a:rPr>
              <a:t> Nội 11/2014</a:t>
            </a:r>
            <a:endParaRPr kumimoji="0" lang="en-US" sz="2400"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endParaRP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smtClean="0">
                <a:solidFill>
                  <a:schemeClr val="bg1"/>
                </a:solidFill>
                <a:latin typeface="Times New Roman" pitchFamily="18" charset="0"/>
              </a:rPr>
              <a:t>4. Xây dựng chương trình</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normAutofit/>
          </a:bodyPr>
          <a:lstStyle/>
          <a:p>
            <a:pPr marL="0" indent="0">
              <a:buNone/>
            </a:pPr>
            <a:endParaRPr lang="en-US" sz="2400" dirty="0" smtClean="0">
              <a:latin typeface="Times New Roman" pitchFamily="18" charset="0"/>
            </a:endParaRPr>
          </a:p>
          <a:p>
            <a:pPr>
              <a:buFont typeface="Wingdings" pitchFamily="2" charset="2"/>
              <a:buChar char="Ø"/>
            </a:pPr>
            <a:endParaRPr lang="en-US" dirty="0" smtClean="0">
              <a:latin typeface="Times New Roman" pitchFamily="18" charset="0"/>
            </a:endParaRPr>
          </a:p>
          <a:p>
            <a:pPr marL="0" indent="0">
              <a:buNone/>
            </a:pPr>
            <a:endParaRPr lang="en-US" dirty="0" smtClean="0">
              <a:latin typeface="Times New Roman" pitchFamily="18" charset="0"/>
            </a:endParaRPr>
          </a:p>
          <a:p>
            <a:pPr marL="0" indent="0">
              <a:buNone/>
            </a:pPr>
            <a:endParaRPr lang="en-US" dirty="0">
              <a:latin typeface="Times New Roman" pitchFamily="18" charset="0"/>
            </a:endParaRPr>
          </a:p>
          <a:p>
            <a:pPr marL="0" indent="0">
              <a:buNone/>
            </a:pPr>
            <a:endParaRPr lang="en-US" dirty="0" smtClean="0">
              <a:latin typeface="Times New Roman" pitchFamily="18" charset="0"/>
            </a:endParaRPr>
          </a:p>
          <a:p>
            <a:pPr marL="0" indent="0">
              <a:buNone/>
            </a:pPr>
            <a:endParaRPr lang="en-US" dirty="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10</a:t>
            </a:fld>
            <a:endParaRPr lang="en-US" sz="2000" dirty="0">
              <a:solidFill>
                <a:srgbClr val="0070C0"/>
              </a:solidFill>
            </a:endParaRPr>
          </a:p>
        </p:txBody>
      </p:sp>
      <p:sp>
        <p:nvSpPr>
          <p:cNvPr id="5" name="Rectangle 4"/>
          <p:cNvSpPr/>
          <p:nvPr/>
        </p:nvSpPr>
        <p:spPr>
          <a:xfrm>
            <a:off x="3429000" y="17526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Instant Message</a:t>
            </a:r>
            <a:endParaRPr lang="en-US" sz="2000" dirty="0">
              <a:latin typeface="Times New Roman" pitchFamily="18" charset="0"/>
              <a:cs typeface="Times New Roman" pitchFamily="18" charset="0"/>
            </a:endParaRPr>
          </a:p>
        </p:txBody>
      </p:sp>
      <p:sp>
        <p:nvSpPr>
          <p:cNvPr id="6" name="Rectangle 5"/>
          <p:cNvSpPr/>
          <p:nvPr/>
        </p:nvSpPr>
        <p:spPr>
          <a:xfrm>
            <a:off x="1567631" y="32004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Chat</a:t>
            </a:r>
            <a:endParaRPr lang="en-US" sz="2000" dirty="0">
              <a:latin typeface="Times New Roman" pitchFamily="18" charset="0"/>
              <a:cs typeface="Times New Roman" pitchFamily="18" charset="0"/>
            </a:endParaRPr>
          </a:p>
        </p:txBody>
      </p:sp>
      <p:sp>
        <p:nvSpPr>
          <p:cNvPr id="7" name="Rectangle 6"/>
          <p:cNvSpPr/>
          <p:nvPr/>
        </p:nvSpPr>
        <p:spPr>
          <a:xfrm>
            <a:off x="6019800" y="32004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Gửi nhận tin nhắn Offline</a:t>
            </a:r>
            <a:endParaRPr lang="en-US" sz="2000" dirty="0">
              <a:latin typeface="Times New Roman" pitchFamily="18" charset="0"/>
              <a:cs typeface="Times New Roman" pitchFamily="18" charset="0"/>
            </a:endParaRPr>
          </a:p>
        </p:txBody>
      </p:sp>
      <p:sp>
        <p:nvSpPr>
          <p:cNvPr id="8" name="Rectangle 7"/>
          <p:cNvSpPr/>
          <p:nvPr/>
        </p:nvSpPr>
        <p:spPr>
          <a:xfrm>
            <a:off x="228600" y="52578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Chat một người</a:t>
            </a:r>
            <a:endParaRPr lang="en-US" sz="2000" dirty="0">
              <a:latin typeface="Times New Roman" pitchFamily="18" charset="0"/>
              <a:cs typeface="Times New Roman" pitchFamily="18" charset="0"/>
            </a:endParaRPr>
          </a:p>
        </p:txBody>
      </p:sp>
      <p:sp>
        <p:nvSpPr>
          <p:cNvPr id="9" name="Rectangle 8"/>
          <p:cNvSpPr/>
          <p:nvPr/>
        </p:nvSpPr>
        <p:spPr>
          <a:xfrm>
            <a:off x="2979174" y="52578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imes New Roman" pitchFamily="18" charset="0"/>
                <a:cs typeface="Times New Roman" pitchFamily="18" charset="0"/>
              </a:rPr>
              <a:t>Chat nhiều người</a:t>
            </a:r>
            <a:endParaRPr lang="en-US" sz="2000" dirty="0">
              <a:latin typeface="Times New Roman" pitchFamily="18" charset="0"/>
              <a:cs typeface="Times New Roman" pitchFamily="18" charset="0"/>
            </a:endParaRPr>
          </a:p>
        </p:txBody>
      </p:sp>
      <p:cxnSp>
        <p:nvCxnSpPr>
          <p:cNvPr id="11" name="Straight Arrow Connector 10"/>
          <p:cNvCxnSpPr>
            <a:stCxn id="5" idx="2"/>
            <a:endCxn id="7" idx="0"/>
          </p:cNvCxnSpPr>
          <p:nvPr/>
        </p:nvCxnSpPr>
        <p:spPr>
          <a:xfrm>
            <a:off x="4305300" y="2743200"/>
            <a:ext cx="2590800" cy="457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5" idx="2"/>
            <a:endCxn id="6" idx="0"/>
          </p:cNvCxnSpPr>
          <p:nvPr/>
        </p:nvCxnSpPr>
        <p:spPr>
          <a:xfrm flipH="1">
            <a:off x="2443931" y="2743200"/>
            <a:ext cx="1861369" cy="457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stCxn id="6" idx="2"/>
            <a:endCxn id="8" idx="0"/>
          </p:cNvCxnSpPr>
          <p:nvPr/>
        </p:nvCxnSpPr>
        <p:spPr>
          <a:xfrm flipH="1">
            <a:off x="1104900" y="4191000"/>
            <a:ext cx="1339031" cy="1066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a:stCxn id="6" idx="2"/>
            <a:endCxn id="9" idx="0"/>
          </p:cNvCxnSpPr>
          <p:nvPr/>
        </p:nvCxnSpPr>
        <p:spPr>
          <a:xfrm>
            <a:off x="2443931" y="4191000"/>
            <a:ext cx="1411543" cy="1066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0788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smtClean="0">
                <a:solidFill>
                  <a:schemeClr val="bg1"/>
                </a:solidFill>
                <a:latin typeface="Times New Roman" pitchFamily="18" charset="0"/>
              </a:rPr>
              <a:t>4. Các bước xây dựng chương trình</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r>
              <a:rPr lang="en-US" sz="2800" b="1" dirty="0" smtClean="0">
                <a:latin typeface="Times New Roman" pitchFamily="18" charset="0"/>
              </a:rPr>
              <a:t>Xây dựng cơ sở dữ liệu</a:t>
            </a:r>
            <a:endParaRPr lang="en-US" sz="2000" dirty="0">
              <a:latin typeface="Times New Roman" pitchFamily="18" charset="0"/>
            </a:endParaRPr>
          </a:p>
          <a:p>
            <a:pPr>
              <a:buFont typeface="Wingdings" pitchFamily="2" charset="2"/>
              <a:buChar char="v"/>
            </a:pPr>
            <a:endParaRPr lang="en-US" sz="2400" dirty="0" smtClean="0">
              <a:latin typeface="Times New Roman" pitchFamily="18" charset="0"/>
            </a:endParaRPr>
          </a:p>
          <a:p>
            <a:pPr>
              <a:buFont typeface="Wingdings" pitchFamily="2" charset="2"/>
              <a:buChar char="v"/>
            </a:pPr>
            <a:endParaRPr lang="en-US" sz="2400" dirty="0">
              <a:latin typeface="Times New Roman" pitchFamily="18" charset="0"/>
            </a:endParaRPr>
          </a:p>
          <a:p>
            <a:pPr>
              <a:buFont typeface="Wingdings" pitchFamily="2" charset="2"/>
              <a:buChar char="v"/>
            </a:pPr>
            <a:endParaRPr lang="en-US" sz="2400" dirty="0" smtClean="0">
              <a:latin typeface="Times New Roman" pitchFamily="18" charset="0"/>
            </a:endParaRPr>
          </a:p>
          <a:p>
            <a:pPr>
              <a:buFont typeface="Wingdings" pitchFamily="2" charset="2"/>
              <a:buChar char="v"/>
            </a:pPr>
            <a:endParaRPr lang="en-US" sz="2400" dirty="0">
              <a:latin typeface="Times New Roman" pitchFamily="18" charset="0"/>
            </a:endParaRPr>
          </a:p>
          <a:p>
            <a:pPr>
              <a:buFont typeface="Wingdings" pitchFamily="2" charset="2"/>
              <a:buChar char="v"/>
            </a:pPr>
            <a:endParaRPr lang="en-US" sz="2400" dirty="0" smtClean="0">
              <a:latin typeface="Times New Roman" pitchFamily="18" charset="0"/>
            </a:endParaRPr>
          </a:p>
          <a:p>
            <a:pPr>
              <a:buFont typeface="Wingdings" pitchFamily="2" charset="2"/>
              <a:buChar char="v"/>
            </a:pPr>
            <a:endParaRPr lang="en-US" sz="2400" dirty="0">
              <a:latin typeface="Times New Roman" pitchFamily="18" charset="0"/>
            </a:endParaRPr>
          </a:p>
          <a:p>
            <a:pPr marL="0" indent="0" algn="ctr">
              <a:buNone/>
            </a:pPr>
            <a:endParaRPr lang="en-US" sz="2000" i="1" dirty="0" smtClean="0">
              <a:latin typeface="Times New Roman" pitchFamily="18" charset="0"/>
            </a:endParaRPr>
          </a:p>
          <a:p>
            <a:pPr>
              <a:buFont typeface="Wingdings" pitchFamily="2" charset="2"/>
              <a:buChar char="v"/>
            </a:pPr>
            <a:endParaRPr lang="en-US" sz="2400" dirty="0" smtClean="0">
              <a:latin typeface="Times New Roman" pitchFamily="18" charset="0"/>
            </a:endParaRPr>
          </a:p>
          <a:p>
            <a:pPr>
              <a:buFont typeface="Wingdings" pitchFamily="2" charset="2"/>
              <a:buChar char="v"/>
            </a:pPr>
            <a:endParaRPr lang="en-US" sz="2400" dirty="0">
              <a:latin typeface="Times New Roman" pitchFamily="18" charset="0"/>
            </a:endParaRPr>
          </a:p>
          <a:p>
            <a:pPr>
              <a:buFont typeface="Wingdings" pitchFamily="2" charset="2"/>
              <a:buChar char="v"/>
            </a:pPr>
            <a:endParaRPr lang="en-US" sz="2400" dirty="0" smtClean="0">
              <a:latin typeface="Times New Roman" pitchFamily="18" charset="0"/>
            </a:endParaRPr>
          </a:p>
          <a:p>
            <a:pPr marL="0" indent="0">
              <a:buNone/>
            </a:pPr>
            <a:endParaRPr lang="en-US" sz="2400" dirty="0" smtClean="0">
              <a:latin typeface="Times New Roman" pitchFamily="18" charset="0"/>
            </a:endParaRPr>
          </a:p>
          <a:p>
            <a:pPr>
              <a:buFont typeface="Wingdings" pitchFamily="2" charset="2"/>
              <a:buChar char="Ø"/>
            </a:pPr>
            <a:endParaRPr lang="en-US" dirty="0" smtClean="0">
              <a:latin typeface="Times New Roman" pitchFamily="18" charset="0"/>
            </a:endParaRPr>
          </a:p>
          <a:p>
            <a:pPr marL="0" indent="0">
              <a:buNone/>
            </a:pPr>
            <a:endParaRPr lang="en-US" dirty="0" smtClean="0">
              <a:latin typeface="Times New Roman" pitchFamily="18" charset="0"/>
            </a:endParaRPr>
          </a:p>
          <a:p>
            <a:pPr marL="0" indent="0">
              <a:buNone/>
            </a:pPr>
            <a:endParaRPr lang="en-US" dirty="0">
              <a:latin typeface="Times New Roman" pitchFamily="18" charset="0"/>
            </a:endParaRPr>
          </a:p>
          <a:p>
            <a:pPr marL="0" indent="0">
              <a:buNone/>
            </a:pPr>
            <a:endParaRPr lang="en-US"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11</a:t>
            </a:fld>
            <a:endParaRPr lang="en-US" sz="2000" dirty="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10" y="2438400"/>
            <a:ext cx="8271617"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6277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normAutofit/>
          </a:bodyPr>
          <a:lstStyle/>
          <a:p>
            <a:r>
              <a:rPr lang="en-US" dirty="0">
                <a:solidFill>
                  <a:schemeClr val="bg1"/>
                </a:solidFill>
                <a:latin typeface="Times New Roman" pitchFamily="18" charset="0"/>
              </a:rPr>
              <a:t>4</a:t>
            </a:r>
            <a:r>
              <a:rPr lang="en-US" dirty="0" smtClean="0">
                <a:solidFill>
                  <a:schemeClr val="bg1"/>
                </a:solidFill>
                <a:latin typeface="Times New Roman" pitchFamily="18" charset="0"/>
              </a:rPr>
              <a:t>. </a:t>
            </a:r>
            <a:r>
              <a:rPr lang="en-US" sz="3900" dirty="0" smtClean="0">
                <a:solidFill>
                  <a:schemeClr val="bg1"/>
                </a:solidFill>
                <a:latin typeface="Times New Roman" pitchFamily="18" charset="0"/>
              </a:rPr>
              <a:t>Các bước xây dựng chương trình</a:t>
            </a:r>
            <a:endParaRPr lang="en-US" sz="3900"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r>
              <a:rPr lang="en-US" sz="2400" dirty="0" smtClean="0">
                <a:latin typeface="Times New Roman" pitchFamily="18" charset="0"/>
              </a:rPr>
              <a:t>Xây dựng thư viện SipMessage</a:t>
            </a:r>
          </a:p>
          <a:p>
            <a:pPr>
              <a:buFont typeface="Wingdings" pitchFamily="2" charset="2"/>
              <a:buChar char="v"/>
            </a:pPr>
            <a:endParaRPr lang="en-US" sz="2400" dirty="0">
              <a:latin typeface="Times New Roman" pitchFamily="18" charset="0"/>
            </a:endParaRPr>
          </a:p>
          <a:p>
            <a:pPr marL="0" indent="0">
              <a:buNone/>
            </a:pPr>
            <a:endParaRPr lang="en-US" sz="2400" dirty="0" smtClean="0">
              <a:latin typeface="Times New Roman" pitchFamily="18" charset="0"/>
            </a:endParaRPr>
          </a:p>
          <a:p>
            <a:pPr marL="0" indent="0" algn="ctr">
              <a:buNone/>
            </a:pPr>
            <a:r>
              <a:rPr lang="en-US" sz="2400" dirty="0">
                <a:latin typeface="Times New Roman" pitchFamily="18" charset="0"/>
              </a:rPr>
              <a:t> </a:t>
            </a:r>
            <a:r>
              <a:rPr lang="en-US" sz="2400" dirty="0" smtClean="0">
                <a:latin typeface="Times New Roman" pitchFamily="18" charset="0"/>
              </a:rPr>
              <a:t> </a:t>
            </a:r>
            <a:endParaRPr lang="en-US" sz="2400" dirty="0">
              <a:latin typeface="Times New Roman" pitchFamily="18" charset="0"/>
            </a:endParaRPr>
          </a:p>
          <a:p>
            <a:pPr>
              <a:buFont typeface="Wingdings" pitchFamily="2" charset="2"/>
              <a:buChar char="v"/>
            </a:pPr>
            <a:endParaRPr lang="en-US" sz="2400" dirty="0" smtClean="0">
              <a:latin typeface="Times New Roman" pitchFamily="18" charset="0"/>
            </a:endParaRPr>
          </a:p>
          <a:p>
            <a:pPr marL="0" indent="0">
              <a:buNone/>
            </a:pPr>
            <a:endParaRPr lang="en-US" sz="2400" dirty="0" smtClean="0">
              <a:latin typeface="Times New Roman" pitchFamily="18" charset="0"/>
            </a:endParaRPr>
          </a:p>
          <a:p>
            <a:pPr>
              <a:buFont typeface="Wingdings" pitchFamily="2" charset="2"/>
              <a:buChar char="Ø"/>
            </a:pPr>
            <a:endParaRPr lang="en-US"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12</a:t>
            </a:fld>
            <a:endParaRPr lang="en-US" sz="2000" dirty="0">
              <a:solidFill>
                <a:srgbClr val="0070C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4572000" cy="3609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4700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normAutofit/>
          </a:bodyPr>
          <a:lstStyle/>
          <a:p>
            <a:r>
              <a:rPr lang="en-US" dirty="0">
                <a:solidFill>
                  <a:schemeClr val="bg1"/>
                </a:solidFill>
                <a:latin typeface="Times New Roman" pitchFamily="18" charset="0"/>
              </a:rPr>
              <a:t>4</a:t>
            </a:r>
            <a:r>
              <a:rPr lang="en-US" dirty="0" smtClean="0">
                <a:solidFill>
                  <a:schemeClr val="bg1"/>
                </a:solidFill>
                <a:latin typeface="Times New Roman" pitchFamily="18" charset="0"/>
              </a:rPr>
              <a:t>. </a:t>
            </a:r>
            <a:r>
              <a:rPr lang="en-US" sz="3900" dirty="0" smtClean="0">
                <a:solidFill>
                  <a:schemeClr val="bg1"/>
                </a:solidFill>
                <a:latin typeface="Times New Roman" pitchFamily="18" charset="0"/>
              </a:rPr>
              <a:t>Các bước xây dựng chương trình</a:t>
            </a:r>
            <a:endParaRPr lang="en-US" sz="3900"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r>
              <a:rPr lang="en-US" sz="2400" b="1" dirty="0" smtClean="0">
                <a:latin typeface="Times New Roman" pitchFamily="18" charset="0"/>
              </a:rPr>
              <a:t>Xây dựng </a:t>
            </a:r>
            <a:r>
              <a:rPr lang="en-US" sz="2400" b="1" dirty="0" smtClean="0">
                <a:latin typeface="Times New Roman" pitchFamily="18" charset="0"/>
              </a:rPr>
              <a:t>Server</a:t>
            </a:r>
            <a:endParaRPr lang="en-US" sz="2400" b="1" dirty="0">
              <a:latin typeface="Times New Roman" pitchFamily="18" charset="0"/>
            </a:endParaRPr>
          </a:p>
          <a:p>
            <a:pPr marL="0" indent="0">
              <a:buNone/>
            </a:pPr>
            <a:endParaRPr lang="en-US" sz="2400" dirty="0" smtClean="0">
              <a:latin typeface="Times New Roman" pitchFamily="18" charset="0"/>
            </a:endParaRPr>
          </a:p>
          <a:p>
            <a:pPr marL="0" indent="0">
              <a:buNone/>
            </a:pPr>
            <a:endParaRPr lang="en-US" sz="2400" dirty="0">
              <a:latin typeface="Times New Roman" pitchFamily="18" charset="0"/>
            </a:endParaRPr>
          </a:p>
          <a:p>
            <a:pPr marL="0" indent="0">
              <a:buNone/>
            </a:pPr>
            <a:endParaRPr lang="en-US" sz="2400" dirty="0" smtClean="0">
              <a:latin typeface="Times New Roman" pitchFamily="18" charset="0"/>
            </a:endParaRPr>
          </a:p>
          <a:p>
            <a:pPr marL="0" indent="0" algn="ctr">
              <a:buNone/>
            </a:pPr>
            <a:r>
              <a:rPr lang="en-US" sz="2400" dirty="0">
                <a:latin typeface="Times New Roman" pitchFamily="18" charset="0"/>
              </a:rPr>
              <a:t> </a:t>
            </a:r>
            <a:r>
              <a:rPr lang="en-US" sz="2400" dirty="0" smtClean="0">
                <a:latin typeface="Times New Roman" pitchFamily="18" charset="0"/>
              </a:rPr>
              <a:t> </a:t>
            </a:r>
            <a:endParaRPr lang="en-US" sz="2400" dirty="0">
              <a:latin typeface="Times New Roman" pitchFamily="18" charset="0"/>
            </a:endParaRPr>
          </a:p>
          <a:p>
            <a:pPr>
              <a:buFont typeface="Wingdings" pitchFamily="2" charset="2"/>
              <a:buChar char="v"/>
            </a:pPr>
            <a:endParaRPr lang="en-US" sz="2400" dirty="0" smtClean="0">
              <a:latin typeface="Times New Roman" pitchFamily="18" charset="0"/>
            </a:endParaRPr>
          </a:p>
          <a:p>
            <a:pPr marL="0" indent="0">
              <a:buNone/>
            </a:pPr>
            <a:endParaRPr lang="en-US" sz="2400" dirty="0" smtClean="0">
              <a:latin typeface="Times New Roman" pitchFamily="18" charset="0"/>
            </a:endParaRPr>
          </a:p>
          <a:p>
            <a:pPr>
              <a:buFont typeface="Wingdings" pitchFamily="2" charset="2"/>
              <a:buChar char="Ø"/>
            </a:pPr>
            <a:endParaRPr lang="en-US"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13</a:t>
            </a:fld>
            <a:endParaRPr lang="en-US" sz="2000" dirty="0">
              <a:solidFill>
                <a:srgbClr val="0070C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4303914" cy="335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286000"/>
            <a:ext cx="2901908" cy="335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383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normAutofit/>
          </a:bodyPr>
          <a:lstStyle/>
          <a:p>
            <a:r>
              <a:rPr lang="en-US" dirty="0">
                <a:solidFill>
                  <a:schemeClr val="bg1"/>
                </a:solidFill>
                <a:latin typeface="Times New Roman" pitchFamily="18" charset="0"/>
              </a:rPr>
              <a:t>4</a:t>
            </a:r>
            <a:r>
              <a:rPr lang="en-US" dirty="0" smtClean="0">
                <a:solidFill>
                  <a:schemeClr val="bg1"/>
                </a:solidFill>
                <a:latin typeface="Times New Roman" pitchFamily="18" charset="0"/>
              </a:rPr>
              <a:t>. </a:t>
            </a:r>
            <a:r>
              <a:rPr lang="en-US" sz="3900" dirty="0" smtClean="0">
                <a:solidFill>
                  <a:schemeClr val="bg1"/>
                </a:solidFill>
                <a:latin typeface="Times New Roman" pitchFamily="18" charset="0"/>
              </a:rPr>
              <a:t>Các bước xây dựng chương trình</a:t>
            </a:r>
            <a:endParaRPr lang="en-US" sz="3900"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r>
              <a:rPr lang="en-US" sz="2400" b="1" dirty="0" smtClean="0">
                <a:latin typeface="Times New Roman" pitchFamily="18" charset="0"/>
              </a:rPr>
              <a:t>Xây dựng </a:t>
            </a:r>
            <a:r>
              <a:rPr lang="en-US" sz="2400" b="1" dirty="0" smtClean="0">
                <a:latin typeface="Times New Roman" pitchFamily="18" charset="0"/>
              </a:rPr>
              <a:t>Agent</a:t>
            </a:r>
          </a:p>
          <a:p>
            <a:pPr>
              <a:buFont typeface="Wingdings" pitchFamily="2" charset="2"/>
              <a:buChar char="v"/>
            </a:pPr>
            <a:r>
              <a:rPr lang="en-US" sz="2400" dirty="0" smtClean="0">
                <a:latin typeface="Times New Roman" pitchFamily="18" charset="0"/>
              </a:rPr>
              <a:t>Giao diện đăng nhập</a:t>
            </a:r>
            <a:endParaRPr lang="en-US" sz="2400" dirty="0">
              <a:latin typeface="Times New Roman" pitchFamily="18" charset="0"/>
            </a:endParaRPr>
          </a:p>
          <a:p>
            <a:pPr marL="0" indent="0">
              <a:buNone/>
            </a:pPr>
            <a:endParaRPr lang="en-US" sz="2400" dirty="0" smtClean="0">
              <a:latin typeface="Times New Roman" pitchFamily="18" charset="0"/>
            </a:endParaRPr>
          </a:p>
          <a:p>
            <a:pPr marL="0" indent="0">
              <a:buNone/>
            </a:pPr>
            <a:endParaRPr lang="en-US" sz="2400" dirty="0">
              <a:latin typeface="Times New Roman" pitchFamily="18" charset="0"/>
            </a:endParaRPr>
          </a:p>
          <a:p>
            <a:pPr marL="0" indent="0">
              <a:buNone/>
            </a:pPr>
            <a:endParaRPr lang="en-US" sz="2400" dirty="0" smtClean="0">
              <a:latin typeface="Times New Roman" pitchFamily="18" charset="0"/>
            </a:endParaRPr>
          </a:p>
          <a:p>
            <a:pPr marL="0" indent="0" algn="ctr">
              <a:buNone/>
            </a:pPr>
            <a:r>
              <a:rPr lang="en-US" sz="2400" dirty="0">
                <a:latin typeface="Times New Roman" pitchFamily="18" charset="0"/>
              </a:rPr>
              <a:t> </a:t>
            </a:r>
            <a:r>
              <a:rPr lang="en-US" sz="2400" dirty="0" smtClean="0">
                <a:latin typeface="Times New Roman" pitchFamily="18" charset="0"/>
              </a:rPr>
              <a:t> </a:t>
            </a:r>
            <a:endParaRPr lang="en-US" sz="2400" dirty="0">
              <a:latin typeface="Times New Roman" pitchFamily="18" charset="0"/>
            </a:endParaRPr>
          </a:p>
          <a:p>
            <a:pPr>
              <a:buFont typeface="Wingdings" pitchFamily="2" charset="2"/>
              <a:buChar char="v"/>
            </a:pPr>
            <a:endParaRPr lang="en-US" sz="2400" dirty="0" smtClean="0">
              <a:latin typeface="Times New Roman" pitchFamily="18" charset="0"/>
            </a:endParaRPr>
          </a:p>
          <a:p>
            <a:pPr marL="0" indent="0">
              <a:buNone/>
            </a:pPr>
            <a:endParaRPr lang="en-US" sz="2400" dirty="0" smtClean="0">
              <a:latin typeface="Times New Roman" pitchFamily="18" charset="0"/>
            </a:endParaRPr>
          </a:p>
          <a:p>
            <a:pPr>
              <a:buFont typeface="Wingdings" pitchFamily="2" charset="2"/>
              <a:buChar char="Ø"/>
            </a:pPr>
            <a:endParaRPr lang="en-US"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14</a:t>
            </a:fld>
            <a:endParaRPr lang="en-US" sz="2000" dirty="0">
              <a:solidFill>
                <a:srgbClr val="0070C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34575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654710"/>
            <a:ext cx="23812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472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normAutofit/>
          </a:bodyPr>
          <a:lstStyle/>
          <a:p>
            <a:r>
              <a:rPr lang="en-US" dirty="0">
                <a:solidFill>
                  <a:schemeClr val="bg1"/>
                </a:solidFill>
                <a:latin typeface="Times New Roman" pitchFamily="18" charset="0"/>
              </a:rPr>
              <a:t>4</a:t>
            </a:r>
            <a:r>
              <a:rPr lang="en-US" dirty="0" smtClean="0">
                <a:solidFill>
                  <a:schemeClr val="bg1"/>
                </a:solidFill>
                <a:latin typeface="Times New Roman" pitchFamily="18" charset="0"/>
              </a:rPr>
              <a:t>. </a:t>
            </a:r>
            <a:r>
              <a:rPr lang="en-US" sz="3900" dirty="0" smtClean="0">
                <a:solidFill>
                  <a:schemeClr val="bg1"/>
                </a:solidFill>
                <a:latin typeface="Times New Roman" pitchFamily="18" charset="0"/>
              </a:rPr>
              <a:t>Các bước xây dựng chương trình</a:t>
            </a:r>
            <a:endParaRPr lang="en-US" sz="3900"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r>
              <a:rPr lang="en-US" sz="2400" b="1" dirty="0" smtClean="0">
                <a:latin typeface="Times New Roman" pitchFamily="18" charset="0"/>
              </a:rPr>
              <a:t>Xây dựng </a:t>
            </a:r>
            <a:r>
              <a:rPr lang="en-US" sz="2400" b="1" dirty="0" smtClean="0">
                <a:latin typeface="Times New Roman" pitchFamily="18" charset="0"/>
              </a:rPr>
              <a:t>Agent</a:t>
            </a:r>
          </a:p>
          <a:p>
            <a:pPr marL="0" indent="0">
              <a:buNone/>
            </a:pPr>
            <a:r>
              <a:rPr lang="en-US" sz="2400" dirty="0" smtClean="0">
                <a:latin typeface="Times New Roman" pitchFamily="18" charset="0"/>
              </a:rPr>
              <a:t>Giao diện tin nhắn offline</a:t>
            </a:r>
            <a:endParaRPr lang="en-US" sz="2400" dirty="0">
              <a:latin typeface="Times New Roman" pitchFamily="18" charset="0"/>
            </a:endParaRPr>
          </a:p>
          <a:p>
            <a:pPr marL="0" indent="0">
              <a:buNone/>
            </a:pPr>
            <a:endParaRPr lang="en-US" sz="2400" dirty="0" smtClean="0">
              <a:latin typeface="Times New Roman" pitchFamily="18" charset="0"/>
            </a:endParaRPr>
          </a:p>
          <a:p>
            <a:pPr marL="0" indent="0">
              <a:buNone/>
            </a:pPr>
            <a:endParaRPr lang="en-US" sz="2400" dirty="0">
              <a:latin typeface="Times New Roman" pitchFamily="18" charset="0"/>
            </a:endParaRPr>
          </a:p>
          <a:p>
            <a:pPr marL="0" indent="0">
              <a:buNone/>
            </a:pPr>
            <a:endParaRPr lang="en-US" sz="2400" dirty="0" smtClean="0">
              <a:latin typeface="Times New Roman" pitchFamily="18" charset="0"/>
            </a:endParaRPr>
          </a:p>
          <a:p>
            <a:pPr marL="0" indent="0" algn="ctr">
              <a:buNone/>
            </a:pPr>
            <a:r>
              <a:rPr lang="en-US" sz="2400" dirty="0">
                <a:latin typeface="Times New Roman" pitchFamily="18" charset="0"/>
              </a:rPr>
              <a:t> </a:t>
            </a:r>
            <a:r>
              <a:rPr lang="en-US" sz="2400" dirty="0" smtClean="0">
                <a:latin typeface="Times New Roman" pitchFamily="18" charset="0"/>
              </a:rPr>
              <a:t> </a:t>
            </a:r>
            <a:endParaRPr lang="en-US" sz="2400" dirty="0">
              <a:latin typeface="Times New Roman" pitchFamily="18" charset="0"/>
            </a:endParaRPr>
          </a:p>
          <a:p>
            <a:pPr>
              <a:buFont typeface="Wingdings" pitchFamily="2" charset="2"/>
              <a:buChar char="v"/>
            </a:pPr>
            <a:endParaRPr lang="en-US" sz="2400" dirty="0" smtClean="0">
              <a:latin typeface="Times New Roman" pitchFamily="18" charset="0"/>
            </a:endParaRPr>
          </a:p>
          <a:p>
            <a:pPr marL="0" indent="0">
              <a:buNone/>
            </a:pPr>
            <a:endParaRPr lang="en-US" sz="2400" dirty="0" smtClean="0">
              <a:latin typeface="Times New Roman" pitchFamily="18" charset="0"/>
            </a:endParaRPr>
          </a:p>
          <a:p>
            <a:pPr>
              <a:buFont typeface="Wingdings" pitchFamily="2" charset="2"/>
              <a:buChar char="Ø"/>
            </a:pPr>
            <a:endParaRPr lang="en-US"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15</a:t>
            </a:fld>
            <a:endParaRPr lang="en-US" sz="2000" dirty="0">
              <a:solidFill>
                <a:srgbClr val="0070C0"/>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46414"/>
            <a:ext cx="3917574" cy="375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199" y="2666079"/>
            <a:ext cx="2590801" cy="3614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471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normAutofit/>
          </a:bodyPr>
          <a:lstStyle/>
          <a:p>
            <a:r>
              <a:rPr lang="en-US" dirty="0">
                <a:solidFill>
                  <a:schemeClr val="bg1"/>
                </a:solidFill>
                <a:latin typeface="Times New Roman" pitchFamily="18" charset="0"/>
              </a:rPr>
              <a:t>4</a:t>
            </a:r>
            <a:r>
              <a:rPr lang="en-US" dirty="0" smtClean="0">
                <a:solidFill>
                  <a:schemeClr val="bg1"/>
                </a:solidFill>
                <a:latin typeface="Times New Roman" pitchFamily="18" charset="0"/>
              </a:rPr>
              <a:t>. </a:t>
            </a:r>
            <a:r>
              <a:rPr lang="en-US" sz="3900" dirty="0" smtClean="0">
                <a:solidFill>
                  <a:schemeClr val="bg1"/>
                </a:solidFill>
                <a:latin typeface="Times New Roman" pitchFamily="18" charset="0"/>
              </a:rPr>
              <a:t>Các bước xây dựng chương trình</a:t>
            </a:r>
            <a:endParaRPr lang="en-US" sz="3900"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r>
              <a:rPr lang="en-US" sz="2400" b="1" dirty="0" smtClean="0">
                <a:latin typeface="Times New Roman" pitchFamily="18" charset="0"/>
              </a:rPr>
              <a:t>Xây dựng </a:t>
            </a:r>
            <a:r>
              <a:rPr lang="en-US" sz="2400" b="1" dirty="0" smtClean="0">
                <a:latin typeface="Times New Roman" pitchFamily="18" charset="0"/>
              </a:rPr>
              <a:t>Agent</a:t>
            </a:r>
          </a:p>
          <a:p>
            <a:pPr marL="0" indent="0">
              <a:buNone/>
            </a:pPr>
            <a:r>
              <a:rPr lang="en-US" sz="2400" dirty="0" smtClean="0">
                <a:latin typeface="Times New Roman" pitchFamily="18" charset="0"/>
              </a:rPr>
              <a:t>Giao diện AgentController</a:t>
            </a:r>
            <a:endParaRPr lang="en-US" sz="2400" dirty="0">
              <a:latin typeface="Times New Roman" pitchFamily="18" charset="0"/>
            </a:endParaRPr>
          </a:p>
          <a:p>
            <a:pPr marL="0" indent="0">
              <a:buNone/>
            </a:pPr>
            <a:endParaRPr lang="en-US" sz="2400" dirty="0" smtClean="0">
              <a:latin typeface="Times New Roman" pitchFamily="18" charset="0"/>
            </a:endParaRPr>
          </a:p>
          <a:p>
            <a:pPr marL="0" indent="0">
              <a:buNone/>
            </a:pPr>
            <a:endParaRPr lang="en-US" sz="2400" dirty="0">
              <a:latin typeface="Times New Roman" pitchFamily="18" charset="0"/>
            </a:endParaRPr>
          </a:p>
          <a:p>
            <a:pPr marL="0" indent="0">
              <a:buNone/>
            </a:pPr>
            <a:endParaRPr lang="en-US" sz="2400" dirty="0" smtClean="0">
              <a:latin typeface="Times New Roman" pitchFamily="18" charset="0"/>
            </a:endParaRPr>
          </a:p>
          <a:p>
            <a:pPr marL="0" indent="0" algn="ctr">
              <a:buNone/>
            </a:pPr>
            <a:r>
              <a:rPr lang="en-US" sz="2400" dirty="0">
                <a:latin typeface="Times New Roman" pitchFamily="18" charset="0"/>
              </a:rPr>
              <a:t> </a:t>
            </a:r>
            <a:r>
              <a:rPr lang="en-US" sz="2400" dirty="0" smtClean="0">
                <a:latin typeface="Times New Roman" pitchFamily="18" charset="0"/>
              </a:rPr>
              <a:t> </a:t>
            </a:r>
            <a:endParaRPr lang="en-US" sz="2400" dirty="0">
              <a:latin typeface="Times New Roman" pitchFamily="18" charset="0"/>
            </a:endParaRPr>
          </a:p>
          <a:p>
            <a:pPr>
              <a:buFont typeface="Wingdings" pitchFamily="2" charset="2"/>
              <a:buChar char="v"/>
            </a:pPr>
            <a:endParaRPr lang="en-US" sz="2400" dirty="0" smtClean="0">
              <a:latin typeface="Times New Roman" pitchFamily="18" charset="0"/>
            </a:endParaRPr>
          </a:p>
          <a:p>
            <a:pPr marL="0" indent="0">
              <a:buNone/>
            </a:pPr>
            <a:endParaRPr lang="en-US" sz="2400" dirty="0" smtClean="0">
              <a:latin typeface="Times New Roman" pitchFamily="18" charset="0"/>
            </a:endParaRPr>
          </a:p>
          <a:p>
            <a:pPr>
              <a:buFont typeface="Wingdings" pitchFamily="2" charset="2"/>
              <a:buChar char="Ø"/>
            </a:pPr>
            <a:endParaRPr lang="en-US"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16</a:t>
            </a:fld>
            <a:endParaRPr lang="en-US" sz="2000" dirty="0">
              <a:solidFill>
                <a:srgbClr val="0070C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6597"/>
            <a:ext cx="2173016" cy="3913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516597"/>
            <a:ext cx="2514600" cy="360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26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normAutofit/>
          </a:bodyPr>
          <a:lstStyle/>
          <a:p>
            <a:r>
              <a:rPr lang="en-US" dirty="0">
                <a:solidFill>
                  <a:schemeClr val="bg1"/>
                </a:solidFill>
                <a:latin typeface="Times New Roman" pitchFamily="18" charset="0"/>
              </a:rPr>
              <a:t>4</a:t>
            </a:r>
            <a:r>
              <a:rPr lang="en-US" dirty="0" smtClean="0">
                <a:solidFill>
                  <a:schemeClr val="bg1"/>
                </a:solidFill>
                <a:latin typeface="Times New Roman" pitchFamily="18" charset="0"/>
              </a:rPr>
              <a:t>. </a:t>
            </a:r>
            <a:r>
              <a:rPr lang="en-US" sz="3900" dirty="0" smtClean="0">
                <a:solidFill>
                  <a:schemeClr val="bg1"/>
                </a:solidFill>
                <a:latin typeface="Times New Roman" pitchFamily="18" charset="0"/>
              </a:rPr>
              <a:t>Các bước xây dựng chương trình</a:t>
            </a:r>
            <a:endParaRPr lang="en-US" sz="3900"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r>
              <a:rPr lang="en-US" sz="2400" b="1" dirty="0" smtClean="0">
                <a:latin typeface="Times New Roman" pitchFamily="18" charset="0"/>
              </a:rPr>
              <a:t>Xây dựng </a:t>
            </a:r>
            <a:r>
              <a:rPr lang="en-US" sz="2400" b="1" dirty="0" smtClean="0">
                <a:latin typeface="Times New Roman" pitchFamily="18" charset="0"/>
              </a:rPr>
              <a:t>Agent</a:t>
            </a:r>
          </a:p>
          <a:p>
            <a:pPr>
              <a:buFont typeface="Wingdings" pitchFamily="2" charset="2"/>
              <a:buChar char="v"/>
            </a:pPr>
            <a:r>
              <a:rPr lang="en-US" sz="2400" dirty="0" smtClean="0">
                <a:latin typeface="Times New Roman" pitchFamily="18" charset="0"/>
              </a:rPr>
              <a:t>Giao diện DialogController</a:t>
            </a:r>
            <a:endParaRPr lang="en-US" sz="2400" dirty="0">
              <a:latin typeface="Times New Roman" pitchFamily="18" charset="0"/>
            </a:endParaRPr>
          </a:p>
          <a:p>
            <a:pPr marL="0" indent="0">
              <a:buNone/>
            </a:pPr>
            <a:endParaRPr lang="en-US" sz="2400" dirty="0" smtClean="0">
              <a:latin typeface="Times New Roman" pitchFamily="18" charset="0"/>
            </a:endParaRPr>
          </a:p>
          <a:p>
            <a:pPr marL="0" indent="0">
              <a:buNone/>
            </a:pPr>
            <a:endParaRPr lang="en-US" sz="2400" dirty="0">
              <a:latin typeface="Times New Roman" pitchFamily="18" charset="0"/>
            </a:endParaRPr>
          </a:p>
          <a:p>
            <a:pPr marL="0" indent="0">
              <a:buNone/>
            </a:pPr>
            <a:endParaRPr lang="en-US" sz="2400" dirty="0" smtClean="0">
              <a:latin typeface="Times New Roman" pitchFamily="18" charset="0"/>
            </a:endParaRPr>
          </a:p>
          <a:p>
            <a:pPr marL="0" indent="0" algn="ctr">
              <a:buNone/>
            </a:pPr>
            <a:r>
              <a:rPr lang="en-US" sz="2400" dirty="0">
                <a:latin typeface="Times New Roman" pitchFamily="18" charset="0"/>
              </a:rPr>
              <a:t> </a:t>
            </a:r>
            <a:r>
              <a:rPr lang="en-US" sz="2400" dirty="0" smtClean="0">
                <a:latin typeface="Times New Roman" pitchFamily="18" charset="0"/>
              </a:rPr>
              <a:t> </a:t>
            </a:r>
            <a:endParaRPr lang="en-US" sz="2400" dirty="0">
              <a:latin typeface="Times New Roman" pitchFamily="18" charset="0"/>
            </a:endParaRPr>
          </a:p>
          <a:p>
            <a:pPr>
              <a:buFont typeface="Wingdings" pitchFamily="2" charset="2"/>
              <a:buChar char="v"/>
            </a:pPr>
            <a:endParaRPr lang="en-US" sz="2400" dirty="0" smtClean="0">
              <a:latin typeface="Times New Roman" pitchFamily="18" charset="0"/>
            </a:endParaRPr>
          </a:p>
          <a:p>
            <a:pPr marL="0" indent="0">
              <a:buNone/>
            </a:pPr>
            <a:endParaRPr lang="en-US" sz="2400" dirty="0" smtClean="0">
              <a:latin typeface="Times New Roman" pitchFamily="18" charset="0"/>
            </a:endParaRPr>
          </a:p>
          <a:p>
            <a:pPr>
              <a:buFont typeface="Wingdings" pitchFamily="2" charset="2"/>
              <a:buChar char="Ø"/>
            </a:pPr>
            <a:endParaRPr lang="en-US"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17</a:t>
            </a:fld>
            <a:endParaRPr lang="en-US" sz="2000" dirty="0">
              <a:solidFill>
                <a:srgbClr val="0070C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38720"/>
            <a:ext cx="46767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38720"/>
            <a:ext cx="24003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15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normAutofit/>
          </a:bodyPr>
          <a:lstStyle/>
          <a:p>
            <a:r>
              <a:rPr lang="en-US" dirty="0">
                <a:solidFill>
                  <a:schemeClr val="bg1"/>
                </a:solidFill>
                <a:latin typeface="Times New Roman" pitchFamily="18" charset="0"/>
              </a:rPr>
              <a:t>4</a:t>
            </a:r>
            <a:r>
              <a:rPr lang="en-US" dirty="0" smtClean="0">
                <a:solidFill>
                  <a:schemeClr val="bg1"/>
                </a:solidFill>
                <a:latin typeface="Times New Roman" pitchFamily="18" charset="0"/>
              </a:rPr>
              <a:t>. </a:t>
            </a:r>
            <a:r>
              <a:rPr lang="en-US" sz="3900" dirty="0" smtClean="0">
                <a:solidFill>
                  <a:schemeClr val="bg1"/>
                </a:solidFill>
                <a:latin typeface="Times New Roman" pitchFamily="18" charset="0"/>
              </a:rPr>
              <a:t>Các bước xây dựng chương trình</a:t>
            </a:r>
            <a:endParaRPr lang="en-US" sz="3900"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r>
              <a:rPr lang="en-US" sz="2400" dirty="0" smtClean="0">
                <a:latin typeface="Times New Roman" pitchFamily="18" charset="0"/>
              </a:rPr>
              <a:t>Sơ đồ thuật toán của chương trình</a:t>
            </a:r>
            <a:endParaRPr lang="en-US" sz="2400" dirty="0">
              <a:latin typeface="Times New Roman" pitchFamily="18" charset="0"/>
            </a:endParaRPr>
          </a:p>
          <a:p>
            <a:pPr marL="0" indent="0">
              <a:buNone/>
            </a:pPr>
            <a:endParaRPr lang="en-US" sz="2400" dirty="0" smtClean="0">
              <a:latin typeface="Times New Roman" pitchFamily="18" charset="0"/>
            </a:endParaRPr>
          </a:p>
          <a:p>
            <a:pPr marL="0" indent="0">
              <a:buNone/>
            </a:pPr>
            <a:r>
              <a:rPr lang="en-US" sz="2400" dirty="0" smtClean="0">
                <a:latin typeface="Times New Roman" pitchFamily="18" charset="0"/>
              </a:rPr>
              <a:t>                                       </a:t>
            </a:r>
            <a:r>
              <a:rPr lang="en-US" sz="1600" dirty="0" smtClean="0">
                <a:latin typeface="Times New Roman" pitchFamily="18" charset="0"/>
              </a:rPr>
              <a:t>REGISTER</a:t>
            </a:r>
          </a:p>
          <a:p>
            <a:pPr marL="0" indent="0">
              <a:buNone/>
            </a:pPr>
            <a:endParaRPr lang="en-US" sz="2400" dirty="0" smtClean="0">
              <a:latin typeface="Times New Roman" pitchFamily="18" charset="0"/>
            </a:endParaRPr>
          </a:p>
          <a:p>
            <a:pPr marL="0" indent="0" algn="ctr">
              <a:buNone/>
            </a:pPr>
            <a:r>
              <a:rPr lang="en-US" sz="1800" dirty="0" smtClean="0">
                <a:latin typeface="Times New Roman" pitchFamily="18" charset="0"/>
              </a:rPr>
              <a:t>200OK</a:t>
            </a:r>
            <a:r>
              <a:rPr lang="en-US" sz="2400" dirty="0" smtClean="0">
                <a:latin typeface="Times New Roman" pitchFamily="18" charset="0"/>
              </a:rPr>
              <a:t>  </a:t>
            </a:r>
            <a:endParaRPr lang="en-US" sz="2400" dirty="0">
              <a:latin typeface="Times New Roman" pitchFamily="18" charset="0"/>
            </a:endParaRPr>
          </a:p>
          <a:p>
            <a:pPr marL="0" indent="0">
              <a:buNone/>
            </a:pPr>
            <a:r>
              <a:rPr lang="en-US" sz="1800" dirty="0" smtClean="0">
                <a:latin typeface="Times New Roman" pitchFamily="18" charset="0"/>
              </a:rPr>
              <a:t>                 200 FAIL </a:t>
            </a:r>
          </a:p>
          <a:p>
            <a:pPr marL="0" indent="0">
              <a:buNone/>
            </a:pPr>
            <a:r>
              <a:rPr lang="en-US" sz="2400" dirty="0" smtClean="0">
                <a:latin typeface="Times New Roman" pitchFamily="18" charset="0"/>
              </a:rPr>
              <a:t>                                                        </a:t>
            </a:r>
            <a:r>
              <a:rPr lang="en-US" sz="1800" dirty="0" smtClean="0">
                <a:latin typeface="Times New Roman" pitchFamily="18" charset="0"/>
              </a:rPr>
              <a:t>Đ</a:t>
            </a:r>
          </a:p>
          <a:p>
            <a:pPr marL="0" indent="0">
              <a:buNone/>
            </a:pPr>
            <a:r>
              <a:rPr lang="en-US" sz="2400" dirty="0">
                <a:latin typeface="Times New Roman" pitchFamily="18" charset="0"/>
              </a:rPr>
              <a:t> </a:t>
            </a:r>
            <a:r>
              <a:rPr lang="en-US" sz="2400" dirty="0" smtClean="0">
                <a:latin typeface="Times New Roman" pitchFamily="18" charset="0"/>
              </a:rPr>
              <a:t>                                                    </a:t>
            </a:r>
          </a:p>
          <a:p>
            <a:pPr>
              <a:buFont typeface="Wingdings" pitchFamily="2" charset="2"/>
              <a:buChar char="Ø"/>
            </a:pPr>
            <a:endParaRPr lang="en-US"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18</a:t>
            </a:fld>
            <a:endParaRPr lang="en-US" sz="2000" dirty="0">
              <a:solidFill>
                <a:srgbClr val="0070C0"/>
              </a:solidFill>
            </a:endParaRPr>
          </a:p>
        </p:txBody>
      </p:sp>
      <p:sp>
        <p:nvSpPr>
          <p:cNvPr id="5" name="Rectangle 4"/>
          <p:cNvSpPr/>
          <p:nvPr/>
        </p:nvSpPr>
        <p:spPr>
          <a:xfrm>
            <a:off x="3124200" y="3124200"/>
            <a:ext cx="9144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SERVER</a:t>
            </a:r>
            <a:endParaRPr lang="en-US" dirty="0"/>
          </a:p>
        </p:txBody>
      </p:sp>
      <p:cxnSp>
        <p:nvCxnSpPr>
          <p:cNvPr id="7" name="Straight Arrow Connector 6"/>
          <p:cNvCxnSpPr/>
          <p:nvPr/>
        </p:nvCxnSpPr>
        <p:spPr>
          <a:xfrm>
            <a:off x="3581400" y="2667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C:\Users\TIENLUC\Desktop\downloa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2325" y="2047875"/>
            <a:ext cx="438150" cy="438150"/>
          </a:xfrm>
          <a:prstGeom prst="rect">
            <a:avLst/>
          </a:prstGeom>
          <a:noFill/>
          <a:extLst>
            <a:ext uri="{909E8E84-426E-40DD-AFC4-6F175D3DCCD1}">
              <a14:hiddenFill xmlns:a14="http://schemas.microsoft.com/office/drawing/2010/main">
                <a:solidFill>
                  <a:srgbClr val="FFFFFF"/>
                </a:solidFill>
              </a14:hiddenFill>
            </a:ext>
          </a:extLst>
        </p:spPr>
      </p:pic>
      <p:sp>
        <p:nvSpPr>
          <p:cNvPr id="8" name="Diamond 7"/>
          <p:cNvSpPr/>
          <p:nvPr/>
        </p:nvSpPr>
        <p:spPr>
          <a:xfrm>
            <a:off x="2609850" y="4315132"/>
            <a:ext cx="1943100" cy="9906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SS trong CSDL</a:t>
            </a:r>
            <a:endParaRPr lang="en-US" sz="1600" dirty="0"/>
          </a:p>
        </p:txBody>
      </p:sp>
      <p:cxnSp>
        <p:nvCxnSpPr>
          <p:cNvPr id="10" name="Straight Arrow Connector 9"/>
          <p:cNvCxnSpPr>
            <a:stCxn id="5" idx="2"/>
          </p:cNvCxnSpPr>
          <p:nvPr/>
        </p:nvCxnSpPr>
        <p:spPr>
          <a:xfrm>
            <a:off x="3581400" y="3886200"/>
            <a:ext cx="0" cy="428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181600" y="4495800"/>
            <a:ext cx="1066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Update CSDL</a:t>
            </a:r>
            <a:endParaRPr lang="en-US" dirty="0"/>
          </a:p>
        </p:txBody>
      </p:sp>
      <p:cxnSp>
        <p:nvCxnSpPr>
          <p:cNvPr id="13" name="Straight Arrow Connector 12"/>
          <p:cNvCxnSpPr>
            <a:endCxn id="11" idx="1"/>
          </p:cNvCxnSpPr>
          <p:nvPr/>
        </p:nvCxnSpPr>
        <p:spPr>
          <a:xfrm flipV="1">
            <a:off x="4552950" y="4800600"/>
            <a:ext cx="628650" cy="9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0"/>
          </p:cNvCxnSpPr>
          <p:nvPr/>
        </p:nvCxnSpPr>
        <p:spPr>
          <a:xfrm flipH="1" flipV="1">
            <a:off x="3886200" y="2486025"/>
            <a:ext cx="1828800" cy="2009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2"/>
          </p:cNvCxnSpPr>
          <p:nvPr/>
        </p:nvCxnSpPr>
        <p:spPr>
          <a:xfrm>
            <a:off x="3581400" y="5305732"/>
            <a:ext cx="0" cy="56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752600" y="5867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752600" y="2486025"/>
            <a:ext cx="0" cy="3381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752600" y="2486025"/>
            <a:ext cx="16097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p:nvPr/>
        </p:nvCxnSpPr>
        <p:spPr>
          <a:xfrm>
            <a:off x="3800475" y="2266950"/>
            <a:ext cx="10001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5" name="Oval 1024"/>
          <p:cNvSpPr/>
          <p:nvPr/>
        </p:nvSpPr>
        <p:spPr>
          <a:xfrm>
            <a:off x="4867275" y="2047875"/>
            <a:ext cx="1685925" cy="61912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Agent</a:t>
            </a:r>
          </a:p>
          <a:p>
            <a:pPr algn="ctr"/>
            <a:r>
              <a:rPr lang="en-US" dirty="0" smtClean="0"/>
              <a:t>Conttroller</a:t>
            </a:r>
            <a:endParaRPr lang="en-US" dirty="0"/>
          </a:p>
        </p:txBody>
      </p:sp>
      <p:sp>
        <p:nvSpPr>
          <p:cNvPr id="19" name="Oval 18"/>
          <p:cNvSpPr/>
          <p:nvPr/>
        </p:nvSpPr>
        <p:spPr>
          <a:xfrm>
            <a:off x="6858000" y="2050640"/>
            <a:ext cx="2133600" cy="61912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DialogOffline </a:t>
            </a:r>
            <a:r>
              <a:rPr lang="en-US" dirty="0" smtClean="0"/>
              <a:t>Conttroller</a:t>
            </a:r>
            <a:endParaRPr lang="en-US" dirty="0"/>
          </a:p>
        </p:txBody>
      </p:sp>
      <p:cxnSp>
        <p:nvCxnSpPr>
          <p:cNvPr id="9" name="Straight Arrow Connector 8"/>
          <p:cNvCxnSpPr>
            <a:stCxn id="1025" idx="6"/>
            <a:endCxn id="19" idx="2"/>
          </p:cNvCxnSpPr>
          <p:nvPr/>
        </p:nvCxnSpPr>
        <p:spPr>
          <a:xfrm>
            <a:off x="6553200" y="2357438"/>
            <a:ext cx="304800" cy="2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559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normAutofit/>
          </a:bodyPr>
          <a:lstStyle/>
          <a:p>
            <a:r>
              <a:rPr lang="en-US" dirty="0">
                <a:solidFill>
                  <a:schemeClr val="bg1"/>
                </a:solidFill>
                <a:latin typeface="Times New Roman" pitchFamily="18" charset="0"/>
              </a:rPr>
              <a:t>4</a:t>
            </a:r>
            <a:r>
              <a:rPr lang="en-US" dirty="0" smtClean="0">
                <a:solidFill>
                  <a:schemeClr val="bg1"/>
                </a:solidFill>
                <a:latin typeface="Times New Roman" pitchFamily="18" charset="0"/>
              </a:rPr>
              <a:t>. </a:t>
            </a:r>
            <a:r>
              <a:rPr lang="en-US" sz="3900" dirty="0" smtClean="0">
                <a:solidFill>
                  <a:schemeClr val="bg1"/>
                </a:solidFill>
                <a:latin typeface="Times New Roman" pitchFamily="18" charset="0"/>
              </a:rPr>
              <a:t>Các bước xây dựng chương trình</a:t>
            </a:r>
            <a:endParaRPr lang="en-US" sz="3900"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Char char="v"/>
            </a:pPr>
            <a:r>
              <a:rPr lang="en-US" sz="2400" dirty="0" smtClean="0">
                <a:latin typeface="Times New Roman" pitchFamily="18" charset="0"/>
              </a:rPr>
              <a:t>Sơ đồ thuật toán của chương trình</a:t>
            </a:r>
            <a:endParaRPr lang="en-US" sz="2400" dirty="0">
              <a:latin typeface="Times New Roman" pitchFamily="18" charset="0"/>
            </a:endParaRPr>
          </a:p>
          <a:p>
            <a:pPr marL="0" indent="0">
              <a:buNone/>
            </a:pPr>
            <a:endParaRPr lang="en-US" sz="2400" dirty="0" smtClean="0">
              <a:latin typeface="Times New Roman" pitchFamily="18" charset="0"/>
            </a:endParaRPr>
          </a:p>
          <a:p>
            <a:pPr marL="0" indent="0">
              <a:buNone/>
            </a:pPr>
            <a:r>
              <a:rPr lang="en-US" sz="2400" dirty="0" smtClean="0">
                <a:latin typeface="Times New Roman" pitchFamily="18" charset="0"/>
              </a:rPr>
              <a:t>                   </a:t>
            </a:r>
            <a:r>
              <a:rPr lang="en-US" sz="1400" dirty="0" smtClean="0">
                <a:latin typeface="Times New Roman" pitchFamily="18" charset="0"/>
              </a:rPr>
              <a:t>INVITE</a:t>
            </a:r>
          </a:p>
          <a:p>
            <a:pPr marL="0" indent="0" algn="ctr">
              <a:buNone/>
            </a:pPr>
            <a:r>
              <a:rPr lang="en-US" sz="2400" dirty="0" smtClean="0">
                <a:latin typeface="Times New Roman" pitchFamily="18" charset="0"/>
              </a:rPr>
              <a:t>                                                         </a:t>
            </a:r>
            <a:r>
              <a:rPr lang="en-US" sz="1400" dirty="0" smtClean="0">
                <a:latin typeface="Times New Roman" pitchFamily="18" charset="0"/>
              </a:rPr>
              <a:t>SEND REGISTER OFFLINE</a:t>
            </a:r>
            <a:endParaRPr lang="en-US" sz="1400" dirty="0">
              <a:latin typeface="Times New Roman" pitchFamily="18" charset="0"/>
            </a:endParaRPr>
          </a:p>
          <a:p>
            <a:pPr marL="0" indent="0">
              <a:buNone/>
            </a:pPr>
            <a:r>
              <a:rPr lang="en-US" sz="1600" dirty="0" smtClean="0">
                <a:latin typeface="Times New Roman" pitchFamily="18" charset="0"/>
              </a:rPr>
              <a:t>                                                                              online</a:t>
            </a:r>
          </a:p>
          <a:p>
            <a:pPr marL="0" indent="0">
              <a:buNone/>
            </a:pPr>
            <a:r>
              <a:rPr lang="en-US" dirty="0" smtClean="0">
                <a:latin typeface="Times New Roman" pitchFamily="18" charset="0"/>
              </a:rPr>
              <a:t>            </a:t>
            </a:r>
            <a:r>
              <a:rPr lang="en-US" sz="1400" dirty="0" smtClean="0">
                <a:latin typeface="Times New Roman" pitchFamily="18" charset="0"/>
              </a:rPr>
              <a:t>200 fail         offline                                                  forward INVITE</a:t>
            </a:r>
          </a:p>
          <a:p>
            <a:pPr marL="0" indent="0">
              <a:buNone/>
            </a:pPr>
            <a:r>
              <a:rPr lang="en-US" dirty="0" smtClean="0">
                <a:latin typeface="Times New Roman" pitchFamily="18" charset="0"/>
              </a:rPr>
              <a:t>                        </a:t>
            </a:r>
            <a:r>
              <a:rPr lang="en-US" sz="1400" dirty="0" smtClean="0">
                <a:latin typeface="Times New Roman" pitchFamily="18" charset="0"/>
              </a:rPr>
              <a:t>200 OK                                                  SIGN OUT</a:t>
            </a:r>
          </a:p>
          <a:p>
            <a:pPr marL="0" indent="0">
              <a:buNone/>
            </a:pPr>
            <a:r>
              <a:rPr lang="en-US" sz="1400" dirty="0">
                <a:latin typeface="Times New Roman" pitchFamily="18" charset="0"/>
              </a:rPr>
              <a:t> </a:t>
            </a:r>
            <a:r>
              <a:rPr lang="en-US" sz="1400" dirty="0" smtClean="0">
                <a:latin typeface="Times New Roman" pitchFamily="18" charset="0"/>
              </a:rPr>
              <a:t>              </a:t>
            </a:r>
          </a:p>
          <a:p>
            <a:pPr marL="0" indent="0">
              <a:buNone/>
            </a:pPr>
            <a:r>
              <a:rPr lang="en-US" sz="1400" dirty="0" smtClean="0">
                <a:latin typeface="Times New Roman" pitchFamily="18" charset="0"/>
              </a:rPr>
              <a:t>                               fail</a:t>
            </a:r>
            <a:endParaRPr lang="en-US" sz="1400" dirty="0">
              <a:latin typeface="Times New Roman" pitchFamily="18" charset="0"/>
            </a:endParaRPr>
          </a:p>
          <a:p>
            <a:pPr marL="0" indent="0">
              <a:buNone/>
            </a:pPr>
            <a:endParaRPr lang="en-US" sz="1400" dirty="0" smtClean="0">
              <a:latin typeface="Times New Roman" pitchFamily="18" charset="0"/>
            </a:endParaRPr>
          </a:p>
          <a:p>
            <a:pPr marL="0" indent="0">
              <a:buNone/>
            </a:pPr>
            <a:endParaRPr lang="en-US" sz="1400" dirty="0">
              <a:latin typeface="Times New Roman" pitchFamily="18" charset="0"/>
            </a:endParaRPr>
          </a:p>
          <a:p>
            <a:pPr marL="0" indent="0">
              <a:buNone/>
            </a:pPr>
            <a:r>
              <a:rPr lang="en-US" sz="1400" dirty="0" smtClean="0">
                <a:latin typeface="Times New Roman" pitchFamily="18" charset="0"/>
              </a:rPr>
              <a:t>200 OK +offline                                                                </a:t>
            </a:r>
          </a:p>
          <a:p>
            <a:pPr marL="0" indent="0">
              <a:buNone/>
            </a:pPr>
            <a:r>
              <a:rPr lang="en-US" sz="1400" dirty="0">
                <a:latin typeface="Times New Roman" pitchFamily="18" charset="0"/>
              </a:rPr>
              <a:t> </a:t>
            </a:r>
            <a:r>
              <a:rPr lang="en-US" sz="1400" dirty="0" smtClean="0">
                <a:latin typeface="Times New Roman" pitchFamily="18" charset="0"/>
              </a:rPr>
              <a:t>                                                                              online     send MESSAGE</a:t>
            </a:r>
          </a:p>
          <a:p>
            <a:pPr marL="0" indent="0">
              <a:buNone/>
            </a:pPr>
            <a:r>
              <a:rPr lang="en-US" sz="1400" dirty="0" smtClean="0">
                <a:latin typeface="Times New Roman" pitchFamily="18" charset="0"/>
              </a:rPr>
              <a:t>                                                        offline</a:t>
            </a:r>
          </a:p>
          <a:p>
            <a:pPr marL="0" indent="0">
              <a:buNone/>
            </a:pPr>
            <a:r>
              <a:rPr lang="en-US" sz="1400" dirty="0" smtClean="0">
                <a:latin typeface="Times New Roman" pitchFamily="18" charset="0"/>
              </a:rPr>
              <a:t>                                                                                                                                                                   </a:t>
            </a:r>
            <a:endParaRPr lang="en-US" sz="1400"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19</a:t>
            </a:fld>
            <a:endParaRPr lang="en-US" sz="2000" dirty="0">
              <a:solidFill>
                <a:srgbClr val="0070C0"/>
              </a:solidFill>
            </a:endParaRPr>
          </a:p>
        </p:txBody>
      </p:sp>
      <p:sp>
        <p:nvSpPr>
          <p:cNvPr id="26" name="Oval 25"/>
          <p:cNvSpPr/>
          <p:nvPr/>
        </p:nvSpPr>
        <p:spPr>
          <a:xfrm>
            <a:off x="213852" y="3971924"/>
            <a:ext cx="1371600" cy="6191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Agent</a:t>
            </a:r>
          </a:p>
          <a:p>
            <a:pPr algn="ctr"/>
            <a:r>
              <a:rPr lang="en-US" sz="1400" dirty="0" smtClean="0"/>
              <a:t>Conttroller</a:t>
            </a:r>
            <a:endParaRPr lang="en-US" sz="1400" dirty="0"/>
          </a:p>
        </p:txBody>
      </p:sp>
      <p:sp>
        <p:nvSpPr>
          <p:cNvPr id="28" name="Rectangle 27"/>
          <p:cNvSpPr/>
          <p:nvPr/>
        </p:nvSpPr>
        <p:spPr>
          <a:xfrm>
            <a:off x="2807109" y="2057397"/>
            <a:ext cx="734961" cy="69056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t>SERVER</a:t>
            </a:r>
            <a:endParaRPr lang="en-US" sz="1400" dirty="0"/>
          </a:p>
        </p:txBody>
      </p:sp>
      <p:sp>
        <p:nvSpPr>
          <p:cNvPr id="30" name="Oval 29"/>
          <p:cNvSpPr/>
          <p:nvPr/>
        </p:nvSpPr>
        <p:spPr>
          <a:xfrm>
            <a:off x="4132007" y="3971925"/>
            <a:ext cx="1371600" cy="6191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Agent</a:t>
            </a:r>
          </a:p>
          <a:p>
            <a:pPr algn="ctr"/>
            <a:r>
              <a:rPr lang="en-US" sz="1400" dirty="0" smtClean="0"/>
              <a:t>Conttroller</a:t>
            </a:r>
            <a:endParaRPr lang="en-US" sz="1400" dirty="0"/>
          </a:p>
        </p:txBody>
      </p:sp>
      <p:sp>
        <p:nvSpPr>
          <p:cNvPr id="42" name="Oval 41"/>
          <p:cNvSpPr/>
          <p:nvPr/>
        </p:nvSpPr>
        <p:spPr>
          <a:xfrm>
            <a:off x="4275803" y="5234906"/>
            <a:ext cx="1371600" cy="6191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Dialog Controller</a:t>
            </a:r>
            <a:endParaRPr lang="en-US" sz="1400" dirty="0"/>
          </a:p>
        </p:txBody>
      </p:sp>
      <p:sp>
        <p:nvSpPr>
          <p:cNvPr id="1036" name="Diamond 1035"/>
          <p:cNvSpPr/>
          <p:nvPr/>
        </p:nvSpPr>
        <p:spPr>
          <a:xfrm>
            <a:off x="2215790" y="3221714"/>
            <a:ext cx="1917597" cy="53340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Des  status</a:t>
            </a:r>
            <a:endParaRPr lang="en-US" sz="1400" dirty="0"/>
          </a:p>
        </p:txBody>
      </p:sp>
      <p:cxnSp>
        <p:nvCxnSpPr>
          <p:cNvPr id="1048" name="Straight Arrow Connector 1047"/>
          <p:cNvCxnSpPr/>
          <p:nvPr/>
        </p:nvCxnSpPr>
        <p:spPr>
          <a:xfrm flipV="1">
            <a:off x="899652" y="2402678"/>
            <a:ext cx="1907457" cy="15692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0" name="Straight Arrow Connector 1049"/>
          <p:cNvCxnSpPr/>
          <p:nvPr/>
        </p:nvCxnSpPr>
        <p:spPr>
          <a:xfrm>
            <a:off x="3174589" y="2747960"/>
            <a:ext cx="0" cy="439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2" name="Straight Connector 1051"/>
          <p:cNvCxnSpPr/>
          <p:nvPr/>
        </p:nvCxnSpPr>
        <p:spPr>
          <a:xfrm>
            <a:off x="4132007" y="3488415"/>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4" name="Straight Arrow Connector 1053"/>
          <p:cNvCxnSpPr>
            <a:endCxn id="30" idx="0"/>
          </p:cNvCxnSpPr>
          <p:nvPr/>
        </p:nvCxnSpPr>
        <p:spPr>
          <a:xfrm>
            <a:off x="4817807" y="3488415"/>
            <a:ext cx="0" cy="483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6" idx="7"/>
          </p:cNvCxnSpPr>
          <p:nvPr/>
        </p:nvCxnSpPr>
        <p:spPr>
          <a:xfrm flipH="1">
            <a:off x="1384586" y="3488415"/>
            <a:ext cx="831204" cy="5741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1585452" y="3775504"/>
            <a:ext cx="1589137" cy="415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0" idx="2"/>
          </p:cNvCxnSpPr>
          <p:nvPr/>
        </p:nvCxnSpPr>
        <p:spPr>
          <a:xfrm flipH="1">
            <a:off x="1585452" y="4281488"/>
            <a:ext cx="2546555" cy="13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2" idx="0"/>
          </p:cNvCxnSpPr>
          <p:nvPr/>
        </p:nvCxnSpPr>
        <p:spPr>
          <a:xfrm>
            <a:off x="4961603" y="4591050"/>
            <a:ext cx="0" cy="643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Diamond 80"/>
          <p:cNvSpPr/>
          <p:nvPr/>
        </p:nvSpPr>
        <p:spPr>
          <a:xfrm>
            <a:off x="-93713" y="4953750"/>
            <a:ext cx="1893902" cy="53340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Des  status</a:t>
            </a:r>
            <a:endParaRPr lang="en-US" sz="1400" dirty="0"/>
          </a:p>
        </p:txBody>
      </p:sp>
      <p:cxnSp>
        <p:nvCxnSpPr>
          <p:cNvPr id="50" name="Straight Arrow Connector 49"/>
          <p:cNvCxnSpPr>
            <a:stCxn id="26" idx="4"/>
          </p:cNvCxnSpPr>
          <p:nvPr/>
        </p:nvCxnSpPr>
        <p:spPr>
          <a:xfrm>
            <a:off x="899652" y="4591049"/>
            <a:ext cx="0" cy="321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167438" y="6223201"/>
            <a:ext cx="1371600" cy="6191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Dialog Controller</a:t>
            </a:r>
            <a:endParaRPr lang="en-US" sz="1400" dirty="0"/>
          </a:p>
        </p:txBody>
      </p:sp>
      <p:cxnSp>
        <p:nvCxnSpPr>
          <p:cNvPr id="52" name="Straight Arrow Connector 51"/>
          <p:cNvCxnSpPr>
            <a:stCxn id="81" idx="2"/>
            <a:endCxn id="84" idx="0"/>
          </p:cNvCxnSpPr>
          <p:nvPr/>
        </p:nvCxnSpPr>
        <p:spPr>
          <a:xfrm>
            <a:off x="853238" y="5487152"/>
            <a:ext cx="0" cy="736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260189" y="5030326"/>
            <a:ext cx="914400" cy="3802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Account ko ton tai</a:t>
            </a:r>
            <a:endParaRPr lang="en-US" sz="1200" dirty="0"/>
          </a:p>
        </p:txBody>
      </p:sp>
      <p:cxnSp>
        <p:nvCxnSpPr>
          <p:cNvPr id="57" name="Straight Arrow Connector 56"/>
          <p:cNvCxnSpPr>
            <a:stCxn id="81" idx="3"/>
          </p:cNvCxnSpPr>
          <p:nvPr/>
        </p:nvCxnSpPr>
        <p:spPr>
          <a:xfrm>
            <a:off x="1800189" y="5220451"/>
            <a:ext cx="415601" cy="14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7162800" y="4091363"/>
            <a:ext cx="1066800" cy="4996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Sign out</a:t>
            </a:r>
            <a:endParaRPr lang="en-US" sz="1200" dirty="0"/>
          </a:p>
        </p:txBody>
      </p:sp>
      <p:cxnSp>
        <p:nvCxnSpPr>
          <p:cNvPr id="62" name="Straight Arrow Connector 61"/>
          <p:cNvCxnSpPr>
            <a:stCxn id="30" idx="6"/>
          </p:cNvCxnSpPr>
          <p:nvPr/>
        </p:nvCxnSpPr>
        <p:spPr>
          <a:xfrm flipV="1">
            <a:off x="5503607" y="4281486"/>
            <a:ext cx="1659193"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3542070" y="2209800"/>
            <a:ext cx="4001730" cy="1852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Diamond 103"/>
          <p:cNvSpPr/>
          <p:nvPr/>
        </p:nvSpPr>
        <p:spPr>
          <a:xfrm>
            <a:off x="2182949" y="5779432"/>
            <a:ext cx="1893902" cy="53340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Des status</a:t>
            </a:r>
            <a:endParaRPr lang="en-US" sz="1400" dirty="0"/>
          </a:p>
        </p:txBody>
      </p:sp>
      <p:cxnSp>
        <p:nvCxnSpPr>
          <p:cNvPr id="77" name="Straight Arrow Connector 76"/>
          <p:cNvCxnSpPr>
            <a:stCxn id="84" idx="7"/>
            <a:endCxn id="104" idx="1"/>
          </p:cNvCxnSpPr>
          <p:nvPr/>
        </p:nvCxnSpPr>
        <p:spPr>
          <a:xfrm flipV="1">
            <a:off x="1338172" y="6046133"/>
            <a:ext cx="844777" cy="267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5943600" y="6282920"/>
            <a:ext cx="1066800" cy="4996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SAVE DATABASE</a:t>
            </a:r>
            <a:endParaRPr lang="en-US" sz="1200" dirty="0"/>
          </a:p>
        </p:txBody>
      </p:sp>
      <p:cxnSp>
        <p:nvCxnSpPr>
          <p:cNvPr id="87" name="Straight Arrow Connector 86"/>
          <p:cNvCxnSpPr>
            <a:stCxn id="104" idx="2"/>
            <a:endCxn id="119" idx="1"/>
          </p:cNvCxnSpPr>
          <p:nvPr/>
        </p:nvCxnSpPr>
        <p:spPr>
          <a:xfrm>
            <a:off x="3129900" y="6312834"/>
            <a:ext cx="2813700" cy="219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04" idx="3"/>
          </p:cNvCxnSpPr>
          <p:nvPr/>
        </p:nvCxnSpPr>
        <p:spPr>
          <a:xfrm flipV="1">
            <a:off x="4076851" y="5779432"/>
            <a:ext cx="398056" cy="266701"/>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00943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smtClean="0">
                <a:solidFill>
                  <a:schemeClr val="bg1"/>
                </a:solidFill>
                <a:latin typeface="Times New Roman" pitchFamily="18" charset="0"/>
              </a:rPr>
              <a:t>Nội dung</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304800" y="1524000"/>
            <a:ext cx="8610600" cy="5334000"/>
          </a:xfrm>
        </p:spPr>
        <p:txBody>
          <a:bodyPr/>
          <a:lstStyle/>
          <a:p>
            <a:pPr marL="0" indent="0">
              <a:buNone/>
            </a:pPr>
            <a:endParaRPr lang="en-US" dirty="0" smtClean="0">
              <a:latin typeface="Times New Roman" pitchFamily="18" charset="0"/>
            </a:endParaRPr>
          </a:p>
          <a:p>
            <a:pPr marL="0" indent="0">
              <a:buNone/>
            </a:pPr>
            <a:endParaRPr lang="en-US" dirty="0">
              <a:latin typeface="Times New Roman" pitchFamily="18" charset="0"/>
            </a:endParaRPr>
          </a:p>
          <a:p>
            <a:pPr marL="0" indent="0">
              <a:buNone/>
            </a:pPr>
            <a:r>
              <a:rPr lang="en-US" sz="2600" dirty="0" smtClean="0">
                <a:latin typeface="Times New Roman" pitchFamily="18" charset="0"/>
              </a:rPr>
              <a:t>1. Giới thiệu nhóm và phân công công việc</a:t>
            </a:r>
          </a:p>
          <a:p>
            <a:pPr marL="0" indent="0">
              <a:buNone/>
            </a:pPr>
            <a:r>
              <a:rPr lang="en-US" sz="2600" dirty="0" smtClean="0">
                <a:latin typeface="Times New Roman" pitchFamily="18" charset="0"/>
              </a:rPr>
              <a:t>2. Phân tích ý tưởng </a:t>
            </a:r>
          </a:p>
          <a:p>
            <a:pPr marL="0" indent="0">
              <a:buNone/>
            </a:pPr>
            <a:r>
              <a:rPr lang="en-US" sz="2600" dirty="0" smtClean="0">
                <a:latin typeface="Times New Roman" pitchFamily="18" charset="0"/>
              </a:rPr>
              <a:t>3. Mô tả chi tiết đề tài</a:t>
            </a:r>
          </a:p>
          <a:p>
            <a:pPr marL="0" indent="0">
              <a:buNone/>
            </a:pPr>
            <a:r>
              <a:rPr lang="en-US" sz="2600" dirty="0" smtClean="0">
                <a:latin typeface="Times New Roman" pitchFamily="18" charset="0"/>
              </a:rPr>
              <a:t>4. Các bước xây dựng đề tài</a:t>
            </a:r>
          </a:p>
          <a:p>
            <a:pPr marL="0" indent="0">
              <a:buNone/>
            </a:pPr>
            <a:r>
              <a:rPr lang="en-US" sz="2600" dirty="0" smtClean="0">
                <a:latin typeface="Times New Roman" pitchFamily="18" charset="0"/>
              </a:rPr>
              <a:t>5. Kết quả</a:t>
            </a:r>
          </a:p>
          <a:p>
            <a:pPr marL="0" indent="0">
              <a:buNone/>
            </a:pPr>
            <a:r>
              <a:rPr lang="en-US" sz="2600" dirty="0" smtClean="0">
                <a:latin typeface="Times New Roman" pitchFamily="18" charset="0"/>
              </a:rPr>
              <a:t>6. Demo chương trình</a:t>
            </a:r>
            <a:endParaRPr lang="en-US" sz="2600"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chemeClr val="accent1"/>
                </a:solidFill>
                <a:latin typeface="Times New Roman" pitchFamily="18" charset="0"/>
                <a:cs typeface="Times New Roman" pitchFamily="18" charset="0"/>
              </a:rPr>
              <a:pPr/>
              <a:t>2</a:t>
            </a:fld>
            <a:endParaRPr lang="en-US" sz="2000"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1023605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a:solidFill>
                  <a:schemeClr val="bg1"/>
                </a:solidFill>
                <a:latin typeface="Times New Roman" pitchFamily="18" charset="0"/>
              </a:rPr>
              <a:t>4</a:t>
            </a:r>
            <a:r>
              <a:rPr lang="en-US" dirty="0" smtClean="0">
                <a:solidFill>
                  <a:schemeClr val="bg1"/>
                </a:solidFill>
                <a:latin typeface="Times New Roman" pitchFamily="18" charset="0"/>
              </a:rPr>
              <a:t>. Các bước thực hiện chương trình</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normAutofit/>
          </a:bodyPr>
          <a:lstStyle/>
          <a:p>
            <a:pPr marL="0" indent="0">
              <a:buNone/>
            </a:pPr>
            <a:r>
              <a:rPr lang="en-US" sz="1600" dirty="0" smtClean="0">
                <a:latin typeface="Times New Roman" pitchFamily="18" charset="0"/>
              </a:rPr>
              <a:t>Agent 1                                                                        SERVER                                                Agent 2</a:t>
            </a:r>
            <a:endParaRPr lang="en-US" sz="1600" dirty="0" smtClean="0">
              <a:latin typeface="Times New Roman" pitchFamily="18" charset="0"/>
            </a:endParaRPr>
          </a:p>
          <a:p>
            <a:pPr marL="0" indent="0">
              <a:buNone/>
            </a:pPr>
            <a:r>
              <a:rPr lang="en-US" dirty="0" smtClean="0">
                <a:latin typeface="Times New Roman" pitchFamily="18" charset="0"/>
              </a:rPr>
              <a:t>               </a:t>
            </a:r>
            <a:r>
              <a:rPr lang="en-US" sz="1800" dirty="0" smtClean="0">
                <a:latin typeface="Times New Roman" pitchFamily="18" charset="0"/>
              </a:rPr>
              <a:t>INVITE</a:t>
            </a:r>
          </a:p>
          <a:p>
            <a:pPr marL="0" indent="0">
              <a:buNone/>
            </a:pPr>
            <a:r>
              <a:rPr lang="en-US" sz="1800" dirty="0">
                <a:latin typeface="Times New Roman" pitchFamily="18" charset="0"/>
              </a:rPr>
              <a:t> </a:t>
            </a:r>
            <a:r>
              <a:rPr lang="en-US" sz="1800" dirty="0" smtClean="0">
                <a:latin typeface="Times New Roman" pitchFamily="18" charset="0"/>
              </a:rPr>
              <a:t>                                                                                               </a:t>
            </a:r>
          </a:p>
          <a:p>
            <a:pPr marL="0" indent="0">
              <a:buNone/>
            </a:pPr>
            <a:r>
              <a:rPr lang="en-US" sz="1800" dirty="0">
                <a:latin typeface="Times New Roman" pitchFamily="18" charset="0"/>
              </a:rPr>
              <a:t> </a:t>
            </a:r>
            <a:r>
              <a:rPr lang="en-US" sz="1800" dirty="0" smtClean="0">
                <a:latin typeface="Times New Roman" pitchFamily="18" charset="0"/>
              </a:rPr>
              <a:t>                                                                                                 INVITE</a:t>
            </a:r>
            <a:endParaRPr lang="en-US" sz="1800" dirty="0">
              <a:latin typeface="Times New Roman" pitchFamily="18" charset="0"/>
            </a:endParaRPr>
          </a:p>
          <a:p>
            <a:pPr marL="0" indent="0" algn="ctr">
              <a:buNone/>
            </a:pPr>
            <a:endParaRPr lang="en-US" i="1" dirty="0" smtClean="0">
              <a:latin typeface="Times New Roman" pitchFamily="18" charset="0"/>
            </a:endParaRPr>
          </a:p>
          <a:p>
            <a:pPr marL="0" indent="0" algn="ctr">
              <a:buNone/>
            </a:pPr>
            <a:r>
              <a:rPr lang="en-US" sz="2000" i="1" dirty="0" smtClean="0">
                <a:latin typeface="Times New Roman" pitchFamily="18" charset="0"/>
              </a:rPr>
              <a:t>200 OK</a:t>
            </a:r>
          </a:p>
          <a:p>
            <a:pPr marL="0" indent="0" algn="ctr">
              <a:buNone/>
            </a:pPr>
            <a:endParaRPr lang="en-US" sz="2000" i="1" dirty="0">
              <a:latin typeface="Times New Roman" pitchFamily="18" charset="0"/>
            </a:endParaRPr>
          </a:p>
          <a:p>
            <a:pPr marL="0" indent="0" algn="ctr">
              <a:buNone/>
            </a:pPr>
            <a:endParaRPr lang="en-US" sz="2000" i="1" dirty="0" smtClean="0">
              <a:latin typeface="Times New Roman" pitchFamily="18" charset="0"/>
            </a:endParaRPr>
          </a:p>
          <a:p>
            <a:pPr marL="0" indent="0" algn="ctr">
              <a:buNone/>
            </a:pPr>
            <a:r>
              <a:rPr lang="en-US" sz="2000" i="1" dirty="0" smtClean="0">
                <a:latin typeface="Times New Roman" pitchFamily="18" charset="0"/>
              </a:rPr>
              <a:t>SEND MESSAGE</a:t>
            </a:r>
            <a:endParaRPr lang="en-US" sz="2000" i="1" dirty="0">
              <a:latin typeface="Times New Roman" pitchFamily="18" charset="0"/>
            </a:endParaRPr>
          </a:p>
          <a:p>
            <a:pPr marL="0" indent="0" algn="ctr">
              <a:buNone/>
            </a:pPr>
            <a:endParaRPr lang="en-US" sz="2000" i="1"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20</a:t>
            </a:fld>
            <a:endParaRPr lang="en-US" sz="2000" dirty="0">
              <a:solidFill>
                <a:srgbClr val="0070C0"/>
              </a:solidFill>
            </a:endParaRPr>
          </a:p>
        </p:txBody>
      </p:sp>
      <p:cxnSp>
        <p:nvCxnSpPr>
          <p:cNvPr id="6" name="Straight Connector 5"/>
          <p:cNvCxnSpPr/>
          <p:nvPr/>
        </p:nvCxnSpPr>
        <p:spPr>
          <a:xfrm>
            <a:off x="838200" y="1447800"/>
            <a:ext cx="0" cy="5410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4495800" y="1447800"/>
            <a:ext cx="0" cy="5410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8305800" y="1447800"/>
            <a:ext cx="0" cy="5410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838200" y="2057400"/>
            <a:ext cx="36576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p:nvPr/>
        </p:nvCxnSpPr>
        <p:spPr>
          <a:xfrm>
            <a:off x="4495800" y="2667000"/>
            <a:ext cx="36576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flipH="1">
            <a:off x="762000" y="3581400"/>
            <a:ext cx="74676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p:nvPr/>
        </p:nvCxnSpPr>
        <p:spPr>
          <a:xfrm flipV="1">
            <a:off x="838200" y="5181600"/>
            <a:ext cx="7467600" cy="76200"/>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65481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smtClean="0">
                <a:solidFill>
                  <a:schemeClr val="bg1"/>
                </a:solidFill>
                <a:latin typeface="Times New Roman" pitchFamily="18" charset="0"/>
              </a:rPr>
              <a:t>4. Demo chương trình</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304800" y="1524000"/>
            <a:ext cx="8610600" cy="5334000"/>
          </a:xfrm>
        </p:spPr>
        <p:txBody>
          <a:bodyPr/>
          <a:lstStyle/>
          <a:p>
            <a:pPr marL="0" indent="0">
              <a:buNone/>
            </a:pPr>
            <a:endParaRPr lang="en-US"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chemeClr val="accent1"/>
                </a:solidFill>
                <a:latin typeface="Times New Roman" pitchFamily="18" charset="0"/>
                <a:cs typeface="Times New Roman" pitchFamily="18" charset="0"/>
              </a:rPr>
              <a:pPr/>
              <a:t>21</a:t>
            </a:fld>
            <a:endParaRPr lang="en-US" sz="2000"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1220480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7010400"/>
          </a:xfrm>
          <a:solidFill>
            <a:srgbClr val="0070C0"/>
          </a:solidFill>
        </p:spPr>
        <p:txBody>
          <a:bodyPr>
            <a:normAutofit/>
          </a:bodyPr>
          <a:lstStyle/>
          <a:p>
            <a:r>
              <a:rPr lang="en-US" sz="3900" dirty="0" smtClean="0">
                <a:solidFill>
                  <a:schemeClr val="bg1"/>
                </a:solidFill>
                <a:latin typeface="Times New Roman" pitchFamily="18" charset="0"/>
              </a:rPr>
              <a:t>THANKS FOR WATCHING</a:t>
            </a:r>
            <a:endParaRPr lang="en-US" sz="3900"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endParaRPr lang="en-US" sz="2400" dirty="0" smtClean="0">
              <a:latin typeface="Times New Roman" pitchFamily="18" charset="0"/>
            </a:endParaRPr>
          </a:p>
          <a:p>
            <a:pPr marL="0" indent="0">
              <a:buNone/>
            </a:pPr>
            <a:endParaRPr lang="en-US" sz="2400" dirty="0" smtClean="0">
              <a:latin typeface="Times New Roman" pitchFamily="18" charset="0"/>
            </a:endParaRPr>
          </a:p>
          <a:p>
            <a:pPr>
              <a:buFont typeface="Wingdings" pitchFamily="2" charset="2"/>
              <a:buChar char="Ø"/>
            </a:pPr>
            <a:endParaRPr lang="en-US"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mtClean="0"/>
              <a:pPr/>
              <a:t>22</a:t>
            </a:fld>
            <a:endParaRPr lang="en-US"/>
          </a:p>
        </p:txBody>
      </p:sp>
    </p:spTree>
    <p:extLst>
      <p:ext uri="{BB962C8B-B14F-4D97-AF65-F5344CB8AC3E}">
        <p14:creationId xmlns:p14="http://schemas.microsoft.com/office/powerpoint/2010/main" val="2440884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smtClean="0">
                <a:solidFill>
                  <a:schemeClr val="bg1"/>
                </a:solidFill>
                <a:latin typeface="Times New Roman" pitchFamily="18" charset="0"/>
              </a:rPr>
              <a:t>1. Giới thiệu nhóm và phân công công việc</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marL="0" indent="0">
              <a:buNone/>
            </a:pPr>
            <a:endParaRPr lang="en-US" sz="2400" dirty="0" smtClean="0">
              <a:latin typeface="Times New Roman" pitchFamily="18" charset="0"/>
              <a:cs typeface="Times New Roman" pitchFamily="18" charset="0"/>
            </a:endParaRPr>
          </a:p>
          <a:p>
            <a:pPr>
              <a:buFont typeface="Wingdings" pitchFamily="2" charset="2"/>
              <a:buChar char="v"/>
            </a:pPr>
            <a:endParaRPr lang="en-US" sz="2400" b="1" dirty="0" smtClean="0">
              <a:latin typeface="Times New Roman" pitchFamily="18" charset="0"/>
              <a:cs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latin typeface="Times New Roman" pitchFamily="18" charset="0"/>
                <a:cs typeface="Times New Roman" pitchFamily="18" charset="0"/>
              </a:rPr>
              <a:pPr/>
              <a:t>3</a:t>
            </a:fld>
            <a:endParaRPr lang="en-US" sz="2000" dirty="0">
              <a:solidFill>
                <a:srgbClr val="0070C0"/>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6998165"/>
              </p:ext>
            </p:extLst>
          </p:nvPr>
        </p:nvGraphicFramePr>
        <p:xfrm>
          <a:off x="381000" y="2209800"/>
          <a:ext cx="8305800" cy="4206240"/>
        </p:xfrm>
        <a:graphic>
          <a:graphicData uri="http://schemas.openxmlformats.org/drawingml/2006/table">
            <a:tbl>
              <a:tblPr firstRow="1" bandRow="1">
                <a:tableStyleId>{5C22544A-7EE6-4342-B048-85BDC9FD1C3A}</a:tableStyleId>
              </a:tblPr>
              <a:tblGrid>
                <a:gridCol w="685800"/>
                <a:gridCol w="2895600"/>
                <a:gridCol w="4724400"/>
              </a:tblGrid>
              <a:tr h="800100">
                <a:tc>
                  <a:txBody>
                    <a:bodyPr/>
                    <a:lstStyle/>
                    <a:p>
                      <a:r>
                        <a:rPr lang="en-US" sz="2000" dirty="0" smtClean="0">
                          <a:solidFill>
                            <a:schemeClr val="bg1"/>
                          </a:solidFill>
                          <a:latin typeface="Times New Roman" pitchFamily="18" charset="0"/>
                          <a:cs typeface="Times New Roman" pitchFamily="18" charset="0"/>
                        </a:rPr>
                        <a:t>STT</a:t>
                      </a:r>
                      <a:endParaRPr lang="en-US" sz="2000" dirty="0">
                        <a:solidFill>
                          <a:schemeClr val="bg1"/>
                        </a:solidFill>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Tên</a:t>
                      </a:r>
                      <a:r>
                        <a:rPr lang="en-US" sz="2000" baseline="0" dirty="0" smtClean="0">
                          <a:latin typeface="Times New Roman" pitchFamily="18" charset="0"/>
                          <a:cs typeface="Times New Roman" pitchFamily="18" charset="0"/>
                        </a:rPr>
                        <a:t> thành viên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Nhiệm</a:t>
                      </a:r>
                      <a:r>
                        <a:rPr lang="en-US" sz="2000" baseline="0" dirty="0" smtClean="0">
                          <a:latin typeface="Times New Roman" pitchFamily="18" charset="0"/>
                          <a:cs typeface="Times New Roman" pitchFamily="18" charset="0"/>
                        </a:rPr>
                        <a:t> vụ được giao</a:t>
                      </a:r>
                      <a:endParaRPr lang="en-US" sz="2000" dirty="0">
                        <a:latin typeface="Times New Roman" pitchFamily="18" charset="0"/>
                        <a:cs typeface="Times New Roman" pitchFamily="18" charset="0"/>
                      </a:endParaRPr>
                    </a:p>
                  </a:txBody>
                  <a:tcPr/>
                </a:tc>
              </a:tr>
              <a:tr h="952500">
                <a:tc>
                  <a:txBody>
                    <a:bodyPr/>
                    <a:lstStyle/>
                    <a:p>
                      <a:r>
                        <a:rPr lang="en-US" sz="2000" dirty="0" smtClean="0">
                          <a:solidFill>
                            <a:schemeClr val="tx1"/>
                          </a:solidFill>
                          <a:latin typeface="Times New Roman" pitchFamily="18" charset="0"/>
                          <a:cs typeface="Times New Roman" pitchFamily="18" charset="0"/>
                        </a:rPr>
                        <a:t>1</a:t>
                      </a:r>
                      <a:endParaRPr lang="en-US" sz="2000" dirty="0">
                        <a:solidFill>
                          <a:schemeClr val="tx1"/>
                        </a:solidFill>
                        <a:latin typeface="Times New Roman" pitchFamily="18" charset="0"/>
                        <a:cs typeface="Times New Roman" pitchFamily="18" charset="0"/>
                      </a:endParaRPr>
                    </a:p>
                  </a:txBody>
                  <a:tcPr/>
                </a:tc>
                <a:tc>
                  <a:txBody>
                    <a:bodyPr/>
                    <a:lstStyle/>
                    <a:p>
                      <a:r>
                        <a:rPr lang="en-US" sz="2000" dirty="0" smtClean="0">
                          <a:solidFill>
                            <a:schemeClr val="tx1"/>
                          </a:solidFill>
                          <a:latin typeface="Times New Roman" pitchFamily="18" charset="0"/>
                          <a:cs typeface="Times New Roman" pitchFamily="18" charset="0"/>
                        </a:rPr>
                        <a:t>Lương</a:t>
                      </a:r>
                      <a:r>
                        <a:rPr lang="en-US" sz="2000" baseline="0" dirty="0" smtClean="0">
                          <a:solidFill>
                            <a:schemeClr val="tx1"/>
                          </a:solidFill>
                          <a:latin typeface="Times New Roman" pitchFamily="18" charset="0"/>
                          <a:cs typeface="Times New Roman" pitchFamily="18" charset="0"/>
                        </a:rPr>
                        <a:t> Ngọc Sơn</a:t>
                      </a:r>
                      <a:endParaRPr lang="en-US" sz="2000" dirty="0">
                        <a:solidFill>
                          <a:schemeClr val="tx1"/>
                        </a:solidFill>
                        <a:latin typeface="Times New Roman" pitchFamily="18" charset="0"/>
                        <a:cs typeface="Times New Roman" pitchFamily="18" charset="0"/>
                      </a:endParaRPr>
                    </a:p>
                  </a:txBody>
                  <a:tcPr/>
                </a:tc>
                <a:tc>
                  <a:txBody>
                    <a:bodyPr/>
                    <a:lstStyle/>
                    <a:p>
                      <a:pPr marL="342900" indent="-342900">
                        <a:buFontTx/>
                        <a:buChar char="-"/>
                      </a:pPr>
                      <a:r>
                        <a:rPr lang="en-US" sz="2000" dirty="0" smtClean="0">
                          <a:solidFill>
                            <a:schemeClr val="tx1"/>
                          </a:solidFill>
                          <a:latin typeface="Times New Roman" pitchFamily="18" charset="0"/>
                          <a:cs typeface="Times New Roman" pitchFamily="18" charset="0"/>
                        </a:rPr>
                        <a:t>Xây</a:t>
                      </a:r>
                      <a:r>
                        <a:rPr lang="en-US" sz="2000" baseline="0" dirty="0" smtClean="0">
                          <a:solidFill>
                            <a:schemeClr val="tx1"/>
                          </a:solidFill>
                          <a:latin typeface="Times New Roman" pitchFamily="18" charset="0"/>
                          <a:cs typeface="Times New Roman" pitchFamily="18" charset="0"/>
                        </a:rPr>
                        <a:t> dựng thư viện SipMessage</a:t>
                      </a:r>
                    </a:p>
                    <a:p>
                      <a:pPr marL="342900" indent="-342900">
                        <a:buFontTx/>
                        <a:buChar char="-"/>
                      </a:pPr>
                      <a:r>
                        <a:rPr lang="en-US" sz="2000" baseline="0" dirty="0" smtClean="0">
                          <a:solidFill>
                            <a:schemeClr val="tx1"/>
                          </a:solidFill>
                          <a:latin typeface="Times New Roman" pitchFamily="18" charset="0"/>
                          <a:cs typeface="Times New Roman" pitchFamily="18" charset="0"/>
                        </a:rPr>
                        <a:t>Xây dựng SipServer</a:t>
                      </a:r>
                    </a:p>
                    <a:p>
                      <a:pPr marL="342900" indent="-342900">
                        <a:buFontTx/>
                        <a:buChar char="-"/>
                      </a:pPr>
                      <a:r>
                        <a:rPr lang="en-US" sz="2000" baseline="0" dirty="0" smtClean="0">
                          <a:solidFill>
                            <a:schemeClr val="tx1"/>
                          </a:solidFill>
                          <a:latin typeface="Times New Roman" pitchFamily="18" charset="0"/>
                          <a:cs typeface="Times New Roman" pitchFamily="18" charset="0"/>
                        </a:rPr>
                        <a:t>Xây dựng SipAgent</a:t>
                      </a:r>
                      <a:endParaRPr lang="en-US" sz="2000" dirty="0">
                        <a:solidFill>
                          <a:schemeClr val="tx1"/>
                        </a:solidFill>
                        <a:latin typeface="Times New Roman" pitchFamily="18" charset="0"/>
                        <a:cs typeface="Times New Roman" pitchFamily="18" charset="0"/>
                      </a:endParaRPr>
                    </a:p>
                  </a:txBody>
                  <a:tcPr/>
                </a:tc>
              </a:tr>
              <a:tr h="800100">
                <a:tc>
                  <a:txBody>
                    <a:bodyPr/>
                    <a:lstStyle/>
                    <a:p>
                      <a:r>
                        <a:rPr lang="en-US" sz="2000" dirty="0" smtClean="0">
                          <a:latin typeface="Times New Roman" pitchFamily="18" charset="0"/>
                          <a:cs typeface="Times New Roman" pitchFamily="18" charset="0"/>
                        </a:rPr>
                        <a:t>2</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Nguyễn</a:t>
                      </a:r>
                      <a:r>
                        <a:rPr lang="en-US" sz="2000" baseline="0" dirty="0" smtClean="0">
                          <a:latin typeface="Times New Roman" pitchFamily="18" charset="0"/>
                          <a:cs typeface="Times New Roman" pitchFamily="18" charset="0"/>
                        </a:rPr>
                        <a:t> Tiến Lực</a:t>
                      </a:r>
                      <a:endParaRPr lang="en-US" sz="2000" dirty="0">
                        <a:latin typeface="Times New Roman" pitchFamily="18" charset="0"/>
                        <a:cs typeface="Times New Roman" pitchFamily="18" charset="0"/>
                      </a:endParaRPr>
                    </a:p>
                  </a:txBody>
                  <a:tcPr/>
                </a:tc>
                <a:tc>
                  <a:txBody>
                    <a:bodyPr/>
                    <a:lstStyle/>
                    <a:p>
                      <a:pPr marL="342900" indent="-342900">
                        <a:buFontTx/>
                        <a:buChar char="-"/>
                      </a:pPr>
                      <a:r>
                        <a:rPr lang="en-US" sz="2000" dirty="0" smtClean="0">
                          <a:latin typeface="Times New Roman" pitchFamily="18" charset="0"/>
                          <a:cs typeface="Times New Roman" pitchFamily="18" charset="0"/>
                        </a:rPr>
                        <a:t>Xây</a:t>
                      </a:r>
                      <a:r>
                        <a:rPr lang="en-US" sz="2000" baseline="0" dirty="0" smtClean="0">
                          <a:latin typeface="Times New Roman" pitchFamily="18" charset="0"/>
                          <a:cs typeface="Times New Roman" pitchFamily="18" charset="0"/>
                        </a:rPr>
                        <a:t> dựng thư viện SipMessage</a:t>
                      </a:r>
                    </a:p>
                    <a:p>
                      <a:pPr marL="342900" indent="-342900">
                        <a:buFontTx/>
                        <a:buChar char="-"/>
                      </a:pPr>
                      <a:r>
                        <a:rPr lang="en-US" sz="2000" baseline="0" dirty="0" smtClean="0">
                          <a:latin typeface="Times New Roman" pitchFamily="18" charset="0"/>
                          <a:cs typeface="Times New Roman" pitchFamily="18" charset="0"/>
                        </a:rPr>
                        <a:t>Xây dựng SipAgent</a:t>
                      </a:r>
                      <a:endParaRPr lang="en-US" sz="2000" dirty="0">
                        <a:latin typeface="Times New Roman" pitchFamily="18" charset="0"/>
                        <a:cs typeface="Times New Roman" pitchFamily="18" charset="0"/>
                      </a:endParaRPr>
                    </a:p>
                  </a:txBody>
                  <a:tcPr/>
                </a:tc>
              </a:tr>
              <a:tr h="800100">
                <a:tc>
                  <a:txBody>
                    <a:bodyPr/>
                    <a:lstStyle/>
                    <a:p>
                      <a:r>
                        <a:rPr lang="en-US" sz="2000" dirty="0" smtClean="0">
                          <a:latin typeface="Times New Roman" pitchFamily="18" charset="0"/>
                          <a:cs typeface="Times New Roman" pitchFamily="18" charset="0"/>
                        </a:rPr>
                        <a:t>3</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Nguyễn</a:t>
                      </a:r>
                      <a:r>
                        <a:rPr lang="en-US" sz="2000" baseline="0" dirty="0" smtClean="0">
                          <a:latin typeface="Times New Roman" pitchFamily="18" charset="0"/>
                          <a:cs typeface="Times New Roman" pitchFamily="18" charset="0"/>
                        </a:rPr>
                        <a:t> Ngọc Quân</a:t>
                      </a:r>
                      <a:endParaRPr lang="en-US" sz="2000" dirty="0">
                        <a:latin typeface="Times New Roman" pitchFamily="18" charset="0"/>
                        <a:cs typeface="Times New Roman" pitchFamily="18" charset="0"/>
                      </a:endParaRPr>
                    </a:p>
                  </a:txBody>
                  <a:tcPr/>
                </a:tc>
                <a:tc>
                  <a:txBody>
                    <a:bodyPr/>
                    <a:lstStyle/>
                    <a:p>
                      <a:pPr marL="342900" indent="-342900">
                        <a:buFontTx/>
                        <a:buChar char="-"/>
                      </a:pPr>
                      <a:r>
                        <a:rPr lang="en-US" sz="2000" dirty="0" smtClean="0">
                          <a:latin typeface="Times New Roman" pitchFamily="18" charset="0"/>
                          <a:cs typeface="Times New Roman" pitchFamily="18" charset="0"/>
                        </a:rPr>
                        <a:t>Xây</a:t>
                      </a:r>
                      <a:r>
                        <a:rPr lang="en-US" sz="2000" baseline="0" dirty="0" smtClean="0">
                          <a:latin typeface="Times New Roman" pitchFamily="18" charset="0"/>
                          <a:cs typeface="Times New Roman" pitchFamily="18" charset="0"/>
                        </a:rPr>
                        <a:t> dựng cơ sở dữ liệu</a:t>
                      </a:r>
                    </a:p>
                    <a:p>
                      <a:pPr marL="342900" indent="-342900">
                        <a:buFontTx/>
                        <a:buChar char="-"/>
                      </a:pPr>
                      <a:r>
                        <a:rPr lang="en-US" sz="2000" baseline="0" dirty="0" smtClean="0">
                          <a:latin typeface="Times New Roman" pitchFamily="18" charset="0"/>
                          <a:cs typeface="Times New Roman" pitchFamily="18" charset="0"/>
                        </a:rPr>
                        <a:t>Xây dựng giao diện Server bằng JavaFX</a:t>
                      </a:r>
                      <a:endParaRPr lang="en-US" sz="2000" dirty="0">
                        <a:latin typeface="Times New Roman" pitchFamily="18" charset="0"/>
                        <a:cs typeface="Times New Roman" pitchFamily="18" charset="0"/>
                      </a:endParaRPr>
                    </a:p>
                  </a:txBody>
                  <a:tcPr/>
                </a:tc>
              </a:tr>
              <a:tr h="800100">
                <a:tc>
                  <a:txBody>
                    <a:bodyPr/>
                    <a:lstStyle/>
                    <a:p>
                      <a:r>
                        <a:rPr lang="en-US" sz="2000" dirty="0" smtClean="0">
                          <a:latin typeface="Times New Roman" pitchFamily="18" charset="0"/>
                          <a:cs typeface="Times New Roman" pitchFamily="18" charset="0"/>
                        </a:rPr>
                        <a:t>4</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Nguyễn</a:t>
                      </a:r>
                      <a:r>
                        <a:rPr lang="en-US" sz="2000" baseline="0" dirty="0" smtClean="0">
                          <a:latin typeface="Times New Roman" pitchFamily="18" charset="0"/>
                          <a:cs typeface="Times New Roman" pitchFamily="18" charset="0"/>
                        </a:rPr>
                        <a:t> Văn Khang</a:t>
                      </a:r>
                      <a:endParaRPr lang="en-US" sz="2000" dirty="0">
                        <a:latin typeface="Times New Roman" pitchFamily="18" charset="0"/>
                        <a:cs typeface="Times New Roman" pitchFamily="18" charset="0"/>
                      </a:endParaRPr>
                    </a:p>
                  </a:txBody>
                  <a:tcPr/>
                </a:tc>
                <a:tc>
                  <a:txBody>
                    <a:bodyPr/>
                    <a:lstStyle/>
                    <a:p>
                      <a:pPr marL="342900" indent="-342900">
                        <a:buFontTx/>
                        <a:buChar char="-"/>
                      </a:pPr>
                      <a:r>
                        <a:rPr lang="en-US" sz="2000" dirty="0" smtClean="0">
                          <a:latin typeface="Times New Roman" pitchFamily="18" charset="0"/>
                          <a:cs typeface="Times New Roman" pitchFamily="18" charset="0"/>
                        </a:rPr>
                        <a:t>Xây</a:t>
                      </a:r>
                      <a:r>
                        <a:rPr lang="en-US" sz="2000" baseline="0" dirty="0" smtClean="0">
                          <a:latin typeface="Times New Roman" pitchFamily="18" charset="0"/>
                          <a:cs typeface="Times New Roman" pitchFamily="18" charset="0"/>
                        </a:rPr>
                        <a:t> dựng giao diện Server và Agent bằng JavaFX</a:t>
                      </a:r>
                    </a:p>
                  </a:txBody>
                  <a:tcPr/>
                </a:tc>
              </a:tr>
            </a:tbl>
          </a:graphicData>
        </a:graphic>
      </p:graphicFrame>
    </p:spTree>
    <p:extLst>
      <p:ext uri="{BB962C8B-B14F-4D97-AF65-F5344CB8AC3E}">
        <p14:creationId xmlns:p14="http://schemas.microsoft.com/office/powerpoint/2010/main" val="168377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smtClean="0">
                <a:solidFill>
                  <a:schemeClr val="bg1"/>
                </a:solidFill>
                <a:latin typeface="Times New Roman" pitchFamily="18" charset="0"/>
              </a:rPr>
              <a:t>1. Phân tích ý tưởng</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319087" y="1546123"/>
            <a:ext cx="8686800" cy="5334000"/>
          </a:xfrm>
        </p:spPr>
        <p:txBody>
          <a:bodyPr/>
          <a:lstStyle/>
          <a:p>
            <a:pPr>
              <a:buFont typeface="Wingdings" pitchFamily="2" charset="2"/>
              <a:buChar char="v"/>
            </a:pPr>
            <a:endParaRPr lang="en-US" sz="2400" dirty="0" smtClean="0">
              <a:latin typeface="Times New Roman" pitchFamily="18" charset="0"/>
            </a:endParaRPr>
          </a:p>
          <a:p>
            <a:pPr marL="0" indent="0">
              <a:buNone/>
            </a:pPr>
            <a:endParaRPr lang="en-US" sz="2400" dirty="0">
              <a:latin typeface="Times New Roman" pitchFamily="18" charset="0"/>
            </a:endParaRPr>
          </a:p>
          <a:p>
            <a:pPr marL="0" indent="0">
              <a:buNone/>
            </a:pPr>
            <a:endParaRPr lang="en-US" sz="2400" dirty="0" smtClean="0">
              <a:latin typeface="Times New Roman" pitchFamily="18" charset="0"/>
            </a:endParaRPr>
          </a:p>
          <a:p>
            <a:pPr marL="0" indent="0">
              <a:buNone/>
            </a:pPr>
            <a:endParaRPr lang="en-US" sz="2400" dirty="0">
              <a:latin typeface="Times New Roman" pitchFamily="18" charset="0"/>
            </a:endParaRPr>
          </a:p>
          <a:p>
            <a:pPr marL="0" indent="0">
              <a:buNone/>
            </a:pPr>
            <a:endParaRPr lang="en-US" dirty="0" smtClean="0">
              <a:latin typeface="Times New Roman" pitchFamily="18" charset="0"/>
            </a:endParaRPr>
          </a:p>
          <a:p>
            <a:pPr marL="0" indent="0">
              <a:buNone/>
            </a:pPr>
            <a:endParaRPr lang="en-US" dirty="0">
              <a:latin typeface="Times New Roman" pitchFamily="18" charset="0"/>
            </a:endParaRPr>
          </a:p>
          <a:p>
            <a:pPr marL="0" indent="0">
              <a:buNone/>
            </a:pPr>
            <a:endParaRPr lang="en-US" dirty="0" smtClean="0">
              <a:latin typeface="Times New Roman" pitchFamily="18" charset="0"/>
            </a:endParaRPr>
          </a:p>
          <a:p>
            <a:pPr marL="0" indent="0">
              <a:buNone/>
            </a:pPr>
            <a:endParaRPr lang="en-US" dirty="0" smtClean="0">
              <a:latin typeface="Times New Roman" pitchFamily="18" charset="0"/>
            </a:endParaRPr>
          </a:p>
          <a:p>
            <a:pPr marL="0" indent="0">
              <a:buNone/>
            </a:pPr>
            <a:endParaRPr lang="en-US" sz="2000" dirty="0" smtClean="0"/>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latin typeface="Times New Roman" pitchFamily="18" charset="0"/>
                <a:cs typeface="Times New Roman" pitchFamily="18" charset="0"/>
              </a:rPr>
              <a:pPr/>
              <a:t>4</a:t>
            </a:fld>
            <a:endParaRPr lang="en-US" sz="2000" dirty="0">
              <a:solidFill>
                <a:srgbClr val="0070C0"/>
              </a:solidFill>
              <a:latin typeface="Times New Roman" pitchFamily="18" charset="0"/>
              <a:cs typeface="Times New Roman" pitchFamily="18" charset="0"/>
            </a:endParaRPr>
          </a:p>
        </p:txBody>
      </p:sp>
      <p:pic>
        <p:nvPicPr>
          <p:cNvPr id="1029" name="Picture 5" descr="C:\Users\TIENLUC\Desktop\unna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57400"/>
            <a:ext cx="1743688" cy="17436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IENLUC\Desktop\21w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36800"/>
            <a:ext cx="1984887" cy="198488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TIENLUC\Desktop\yateclient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7930" y="4390517"/>
            <a:ext cx="4130777" cy="12419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TIENLUC\Desktop\imag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1" y="4358759"/>
            <a:ext cx="3048000" cy="127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25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smtClean="0">
                <a:solidFill>
                  <a:schemeClr val="bg1"/>
                </a:solidFill>
                <a:latin typeface="Times New Roman" pitchFamily="18" charset="0"/>
              </a:rPr>
              <a:t>3. Mô tả chi tiết đề tài</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endParaRPr lang="en-US" sz="2400" dirty="0" smtClean="0">
              <a:latin typeface="Times New Roman" pitchFamily="18" charset="0"/>
            </a:endParaRPr>
          </a:p>
          <a:p>
            <a:pPr>
              <a:buFont typeface="Wingdings" pitchFamily="2" charset="2"/>
              <a:buChar char="v"/>
            </a:pPr>
            <a:r>
              <a:rPr lang="en-US" sz="2800" b="1" dirty="0" smtClean="0">
                <a:latin typeface="Times New Roman" pitchFamily="18" charset="0"/>
              </a:rPr>
              <a:t>Tổng quan về giao thức SIP</a:t>
            </a:r>
          </a:p>
          <a:p>
            <a:pPr marL="0" indent="0" algn="just">
              <a:buNone/>
            </a:pPr>
            <a:r>
              <a:rPr lang="en-US" sz="2400" dirty="0" smtClean="0">
                <a:latin typeface="Times New Roman" pitchFamily="18" charset="0"/>
                <a:cs typeface="Times New Roman" pitchFamily="18" charset="0"/>
              </a:rPr>
              <a:t>    SIP </a:t>
            </a:r>
            <a:r>
              <a:rPr lang="en-US" sz="2400" dirty="0">
                <a:latin typeface="Times New Roman" pitchFamily="18" charset="0"/>
                <a:cs typeface="Times New Roman" pitchFamily="18" charset="0"/>
              </a:rPr>
              <a:t>(Session Initiation </a:t>
            </a:r>
            <a:r>
              <a:rPr lang="en-US" sz="2400" dirty="0" smtClean="0">
                <a:latin typeface="Times New Roman" pitchFamily="18" charset="0"/>
                <a:cs typeface="Times New Roman" pitchFamily="18" charset="0"/>
              </a:rPr>
              <a:t>Protcol) là </a:t>
            </a:r>
            <a:r>
              <a:rPr lang="en-US" sz="2400" dirty="0">
                <a:latin typeface="Times New Roman" pitchFamily="18" charset="0"/>
                <a:cs typeface="Times New Roman" pitchFamily="18" charset="0"/>
              </a:rPr>
              <a:t>giao thức báo hiệu điều khiển lớp ứng dụng được dùng để thiết lập, duy trì, kết thúc các phiên truyền thông đa phương tiện (multimedia</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    Các </a:t>
            </a:r>
            <a:r>
              <a:rPr lang="en-US" sz="2400" dirty="0">
                <a:latin typeface="Times New Roman" pitchFamily="18" charset="0"/>
                <a:cs typeface="Times New Roman" pitchFamily="18" charset="0"/>
              </a:rPr>
              <a:t>phiên multimedia bao gồm thoại Internet, hội nghị, và các ứng dụng tương tự có liên quan đến các phương tiện truyền đạt (media) như âm thanh, hình ảnh, và dữ </a:t>
            </a:r>
            <a:r>
              <a:rPr lang="en-US" sz="2400" dirty="0" smtClean="0">
                <a:latin typeface="Times New Roman" pitchFamily="18" charset="0"/>
                <a:cs typeface="Times New Roman" pitchFamily="18" charset="0"/>
              </a:rPr>
              <a:t>liệu</a:t>
            </a:r>
          </a:p>
          <a:p>
            <a:pPr marL="0" indent="0" algn="just">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endParaRPr>
          </a:p>
          <a:p>
            <a:pPr marL="0" indent="0">
              <a:buNone/>
            </a:pPr>
            <a:endParaRPr lang="en-US" sz="2400" dirty="0" smtClean="0">
              <a:latin typeface="Times New Roman" pitchFamily="18" charset="0"/>
            </a:endParaRPr>
          </a:p>
          <a:p>
            <a:pPr marL="0" indent="0">
              <a:buNone/>
            </a:pPr>
            <a:endParaRPr lang="en-US" sz="2400" dirty="0">
              <a:latin typeface="Times New Roman" pitchFamily="18" charset="0"/>
            </a:endParaRPr>
          </a:p>
          <a:p>
            <a:pPr marL="0" indent="0">
              <a:buNone/>
            </a:pPr>
            <a:endParaRPr lang="en-US" dirty="0" smtClean="0">
              <a:latin typeface="Times New Roman" pitchFamily="18" charset="0"/>
            </a:endParaRPr>
          </a:p>
          <a:p>
            <a:pPr marL="0" indent="0">
              <a:buNone/>
            </a:pPr>
            <a:endParaRPr lang="en-US" dirty="0">
              <a:latin typeface="Times New Roman" pitchFamily="18" charset="0"/>
            </a:endParaRPr>
          </a:p>
          <a:p>
            <a:pPr marL="0" indent="0">
              <a:buNone/>
            </a:pPr>
            <a:endParaRPr lang="en-US" dirty="0" smtClean="0">
              <a:latin typeface="Times New Roman" pitchFamily="18" charset="0"/>
            </a:endParaRPr>
          </a:p>
          <a:p>
            <a:pPr marL="0" indent="0">
              <a:buNone/>
            </a:pPr>
            <a:endParaRPr lang="en-US" sz="2000" i="1" dirty="0" smtClean="0">
              <a:latin typeface="Times New Roman" pitchFamily="18" charset="0"/>
            </a:endParaRPr>
          </a:p>
          <a:p>
            <a:pPr marL="0" indent="0" algn="ctr">
              <a:buNone/>
            </a:pPr>
            <a:endParaRPr lang="en-US" sz="2000" i="1"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latin typeface="Times New Roman" pitchFamily="18" charset="0"/>
                <a:cs typeface="Times New Roman" pitchFamily="18" charset="0"/>
              </a:rPr>
              <a:pPr/>
              <a:t>5</a:t>
            </a:fld>
            <a:endParaRPr lang="en-US" sz="2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5937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a:solidFill>
                  <a:schemeClr val="bg1"/>
                </a:solidFill>
                <a:latin typeface="Times New Roman" pitchFamily="18" charset="0"/>
              </a:rPr>
              <a:t>3</a:t>
            </a:r>
            <a:r>
              <a:rPr lang="en-US" dirty="0" smtClean="0">
                <a:solidFill>
                  <a:schemeClr val="bg1"/>
                </a:solidFill>
                <a:latin typeface="Times New Roman" pitchFamily="18" charset="0"/>
              </a:rPr>
              <a:t>. Mô tả chi tiết đề tài</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r>
              <a:rPr lang="en-US" sz="2800" b="1" dirty="0" smtClean="0">
                <a:latin typeface="Times New Roman" pitchFamily="18" charset="0"/>
              </a:rPr>
              <a:t>Các thành phần của SIP</a:t>
            </a:r>
          </a:p>
          <a:p>
            <a:pPr>
              <a:buFont typeface="Wingdings" pitchFamily="2" charset="2"/>
              <a:buChar char="v"/>
            </a:pPr>
            <a:endParaRPr lang="en-US" sz="2400"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6</a:t>
            </a:fld>
            <a:endParaRPr lang="en-US" sz="2000" dirty="0">
              <a:solidFill>
                <a:srgbClr val="0070C0"/>
              </a:solidFill>
            </a:endParaRPr>
          </a:p>
        </p:txBody>
      </p:sp>
      <p:pic>
        <p:nvPicPr>
          <p:cNvPr id="2051" name="Picture 3" descr="C:\Users\TIENLUC\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885" y="2152650"/>
            <a:ext cx="971550" cy="9715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IENLUC\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52650"/>
            <a:ext cx="971550" cy="971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IENLUC\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62" y="5257800"/>
            <a:ext cx="971550" cy="9715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IENLUC\Desktop\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5257800"/>
            <a:ext cx="971550" cy="971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TIENLUC\Desktop\auth_server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0400" y="2971799"/>
            <a:ext cx="1998663" cy="199866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1956312" y="2971799"/>
            <a:ext cx="1244088" cy="609601"/>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2052" idx="3"/>
          </p:cNvCxnSpPr>
          <p:nvPr/>
        </p:nvCxnSpPr>
        <p:spPr>
          <a:xfrm flipV="1">
            <a:off x="5199063" y="2971799"/>
            <a:ext cx="1201737" cy="999332"/>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9" idx="3"/>
          </p:cNvCxnSpPr>
          <p:nvPr/>
        </p:nvCxnSpPr>
        <p:spPr>
          <a:xfrm flipV="1">
            <a:off x="1956312" y="4800600"/>
            <a:ext cx="1244088" cy="942975"/>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10" idx="1"/>
          </p:cNvCxnSpPr>
          <p:nvPr/>
        </p:nvCxnSpPr>
        <p:spPr>
          <a:xfrm flipH="1" flipV="1">
            <a:off x="5199063" y="4800600"/>
            <a:ext cx="1201737" cy="942975"/>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8" idx="3"/>
            <a:endCxn id="2051" idx="1"/>
          </p:cNvCxnSpPr>
          <p:nvPr/>
        </p:nvCxnSpPr>
        <p:spPr>
          <a:xfrm>
            <a:off x="1962150" y="2638425"/>
            <a:ext cx="4378735" cy="0"/>
          </a:xfrm>
          <a:prstGeom prst="straightConnector1">
            <a:avLst/>
          </a:prstGeom>
          <a:ln>
            <a:headEnd type="arrow"/>
            <a:tailEnd type="arrow"/>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a:endCxn id="9" idx="0"/>
          </p:cNvCxnSpPr>
          <p:nvPr/>
        </p:nvCxnSpPr>
        <p:spPr>
          <a:xfrm>
            <a:off x="1470537" y="3276599"/>
            <a:ext cx="0" cy="1981201"/>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2051" idx="2"/>
            <a:endCxn id="10" idx="0"/>
          </p:cNvCxnSpPr>
          <p:nvPr/>
        </p:nvCxnSpPr>
        <p:spPr>
          <a:xfrm>
            <a:off x="6826660" y="3124200"/>
            <a:ext cx="59915" cy="21336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V="1">
            <a:off x="1956312" y="5943600"/>
            <a:ext cx="4444488" cy="762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59541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a:solidFill>
                  <a:schemeClr val="bg1"/>
                </a:solidFill>
                <a:latin typeface="Times New Roman" pitchFamily="18" charset="0"/>
              </a:rPr>
              <a:t>3</a:t>
            </a:r>
            <a:r>
              <a:rPr lang="en-US" dirty="0" smtClean="0">
                <a:solidFill>
                  <a:schemeClr val="bg1"/>
                </a:solidFill>
                <a:latin typeface="Times New Roman" pitchFamily="18" charset="0"/>
              </a:rPr>
              <a:t>. Mô tả chi tiết đề tài</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lstStyle/>
          <a:p>
            <a:pPr>
              <a:buFont typeface="Wingdings" pitchFamily="2" charset="2"/>
              <a:buChar char="v"/>
            </a:pPr>
            <a:r>
              <a:rPr lang="en-US" sz="2400" b="1" dirty="0" smtClean="0">
                <a:latin typeface="Times New Roman" pitchFamily="18" charset="0"/>
              </a:rPr>
              <a:t>Mô hình hoạt động của SIP</a:t>
            </a:r>
          </a:p>
          <a:p>
            <a:pPr marL="0" indent="0">
              <a:buNone/>
            </a:pPr>
            <a:r>
              <a:rPr lang="vi-VN" sz="2400" dirty="0" smtClean="0">
                <a:latin typeface="+mj-lt"/>
              </a:rPr>
              <a:t>SIP </a:t>
            </a:r>
            <a:r>
              <a:rPr lang="vi-VN" sz="2400" dirty="0">
                <a:latin typeface="+mj-lt"/>
              </a:rPr>
              <a:t>hoạt động dựa trên sự trao đổi các SIP Messages. SIP Message gồm 2 phần là SIP Request và SIP Response. 1 SIP Request cùng với tất cả SIP Response kết hợp với nó được gọi là 1 transaction</a:t>
            </a:r>
            <a:endParaRPr lang="en-US" sz="2400" b="1" dirty="0" smtClean="0">
              <a:latin typeface="+mj-lt"/>
            </a:endParaRPr>
          </a:p>
          <a:p>
            <a:pPr>
              <a:buFont typeface="Wingdings" pitchFamily="2" charset="2"/>
              <a:buChar char="v"/>
            </a:pPr>
            <a:endParaRPr lang="en-US" sz="2400" b="1" dirty="0" smtClean="0">
              <a:latin typeface="Times New Roman" pitchFamily="18" charset="0"/>
            </a:endParaRPr>
          </a:p>
          <a:p>
            <a:pPr>
              <a:buFont typeface="Wingdings" pitchFamily="2" charset="2"/>
              <a:buChar char="v"/>
            </a:pPr>
            <a:endParaRPr lang="en-US" sz="2400"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7</a:t>
            </a:fld>
            <a:endParaRPr lang="en-US" sz="2000" dirty="0">
              <a:solidFill>
                <a:srgbClr val="0070C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387212"/>
            <a:ext cx="504825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130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smtClean="0">
                <a:solidFill>
                  <a:schemeClr val="bg1"/>
                </a:solidFill>
                <a:latin typeface="Times New Roman" pitchFamily="18" charset="0"/>
              </a:rPr>
              <a:t>3. Mô tả chi tiết đề tài</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152400" y="1524000"/>
            <a:ext cx="8686800" cy="5334000"/>
          </a:xfrm>
        </p:spPr>
        <p:txBody>
          <a:bodyPr>
            <a:normAutofit/>
          </a:bodyPr>
          <a:lstStyle/>
          <a:p>
            <a:pPr>
              <a:buFont typeface="Wingdings" pitchFamily="2" charset="2"/>
              <a:buChar char="v"/>
            </a:pPr>
            <a:r>
              <a:rPr lang="en-US" sz="2400" b="1" dirty="0" smtClean="0">
                <a:latin typeface="Times New Roman" pitchFamily="18" charset="0"/>
              </a:rPr>
              <a:t>Sip Agent</a:t>
            </a:r>
          </a:p>
          <a:p>
            <a:pPr>
              <a:buFont typeface="Wingdings" pitchFamily="2" charset="2"/>
              <a:buChar char="v"/>
            </a:pPr>
            <a:endParaRPr lang="en-US" sz="2400" b="1" dirty="0" smtClean="0">
              <a:latin typeface="Times New Roman" pitchFamily="18" charset="0"/>
            </a:endParaRPr>
          </a:p>
          <a:p>
            <a:pPr>
              <a:buFont typeface="Wingdings" pitchFamily="2" charset="2"/>
              <a:buChar char="v"/>
            </a:pPr>
            <a:endParaRPr lang="en-US" sz="2400" b="1" dirty="0">
              <a:latin typeface="Times New Roman" pitchFamily="18" charset="0"/>
            </a:endParaRPr>
          </a:p>
          <a:p>
            <a:pPr>
              <a:buFont typeface="Wingdings" pitchFamily="2" charset="2"/>
              <a:buChar char="v"/>
            </a:pPr>
            <a:endParaRPr lang="en-US" sz="2400" b="1" dirty="0" smtClean="0">
              <a:latin typeface="Times New Roman" pitchFamily="18" charset="0"/>
            </a:endParaRPr>
          </a:p>
          <a:p>
            <a:pPr marL="0" indent="0">
              <a:buNone/>
            </a:pPr>
            <a:endParaRPr lang="en-US" sz="2400" b="1" dirty="0" smtClean="0">
              <a:latin typeface="Times New Roman" pitchFamily="18" charset="0"/>
            </a:endParaRPr>
          </a:p>
          <a:p>
            <a:pPr>
              <a:buFont typeface="Wingdings" pitchFamily="2" charset="2"/>
              <a:buChar char="v"/>
            </a:pPr>
            <a:r>
              <a:rPr lang="en-US" sz="2400" b="1" dirty="0" smtClean="0">
                <a:latin typeface="Times New Roman" pitchFamily="18" charset="0"/>
              </a:rPr>
              <a:t>Sip Server</a:t>
            </a:r>
            <a:endParaRPr lang="en-US" sz="2400" b="1"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8</a:t>
            </a:fld>
            <a:endParaRPr lang="en-US" sz="2000" dirty="0">
              <a:solidFill>
                <a:srgbClr val="0070C0"/>
              </a:solidFill>
            </a:endParaRPr>
          </a:p>
        </p:txBody>
      </p:sp>
      <p:pic>
        <p:nvPicPr>
          <p:cNvPr id="7" name="Picture 6"/>
          <p:cNvPicPr/>
          <p:nvPr/>
        </p:nvPicPr>
        <p:blipFill>
          <a:blip r:embed="rId3" cstate="print"/>
          <a:srcRect/>
          <a:stretch>
            <a:fillRect/>
          </a:stretch>
        </p:blipFill>
        <p:spPr bwMode="auto">
          <a:xfrm>
            <a:off x="1981200" y="2133600"/>
            <a:ext cx="4572000" cy="1752600"/>
          </a:xfrm>
          <a:prstGeom prst="rect">
            <a:avLst/>
          </a:prstGeom>
          <a:noFill/>
          <a:ln w="9525">
            <a:noFill/>
            <a:miter lim="800000"/>
            <a:headEnd/>
            <a:tailEnd/>
          </a:ln>
        </p:spPr>
      </p:pic>
      <p:sp>
        <p:nvSpPr>
          <p:cNvPr id="5" name="Rectangle 4"/>
          <p:cNvSpPr/>
          <p:nvPr/>
        </p:nvSpPr>
        <p:spPr>
          <a:xfrm>
            <a:off x="838200" y="4267200"/>
            <a:ext cx="7162800" cy="228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sz="2400" dirty="0" smtClean="0">
                <a:solidFill>
                  <a:srgbClr val="00B0F0"/>
                </a:solidFill>
                <a:latin typeface="Times New Roman" pitchFamily="18" charset="0"/>
                <a:cs typeface="Times New Roman" pitchFamily="18" charset="0"/>
              </a:rPr>
              <a:t>SIP SERVER</a:t>
            </a:r>
            <a:endParaRPr lang="en-US" sz="2400" dirty="0">
              <a:solidFill>
                <a:srgbClr val="00B0F0"/>
              </a:solidFill>
              <a:latin typeface="Times New Roman" pitchFamily="18" charset="0"/>
              <a:cs typeface="Times New Roman" pitchFamily="18" charset="0"/>
            </a:endParaRPr>
          </a:p>
        </p:txBody>
      </p:sp>
      <p:sp>
        <p:nvSpPr>
          <p:cNvPr id="8" name="Rectangle 7"/>
          <p:cNvSpPr/>
          <p:nvPr/>
        </p:nvSpPr>
        <p:spPr>
          <a:xfrm>
            <a:off x="1295400" y="4572000"/>
            <a:ext cx="1371600" cy="1371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rgbClr val="FF0000"/>
                </a:solidFill>
                <a:latin typeface="Times New Roman" pitchFamily="18" charset="0"/>
                <a:cs typeface="Times New Roman" pitchFamily="18" charset="0"/>
              </a:rPr>
              <a:t>Registra</a:t>
            </a:r>
            <a:endParaRPr lang="en-US" sz="2000" dirty="0">
              <a:solidFill>
                <a:srgbClr val="FF0000"/>
              </a:solidFill>
              <a:latin typeface="Times New Roman" pitchFamily="18" charset="0"/>
              <a:cs typeface="Times New Roman" pitchFamily="18" charset="0"/>
            </a:endParaRPr>
          </a:p>
        </p:txBody>
      </p:sp>
      <p:sp>
        <p:nvSpPr>
          <p:cNvPr id="9" name="Rectangle 8"/>
          <p:cNvSpPr/>
          <p:nvPr/>
        </p:nvSpPr>
        <p:spPr>
          <a:xfrm>
            <a:off x="3581400" y="4572000"/>
            <a:ext cx="1371600" cy="1371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rgbClr val="FF0000"/>
                </a:solidFill>
                <a:latin typeface="Times New Roman" pitchFamily="18" charset="0"/>
                <a:cs typeface="Times New Roman" pitchFamily="18" charset="0"/>
              </a:rPr>
              <a:t>Location Server</a:t>
            </a:r>
            <a:endParaRPr lang="en-US" sz="2000" dirty="0">
              <a:solidFill>
                <a:srgbClr val="FF0000"/>
              </a:solidFill>
              <a:latin typeface="Times New Roman" pitchFamily="18" charset="0"/>
              <a:cs typeface="Times New Roman" pitchFamily="18" charset="0"/>
            </a:endParaRPr>
          </a:p>
        </p:txBody>
      </p:sp>
      <p:sp>
        <p:nvSpPr>
          <p:cNvPr id="10" name="Rectangle 9"/>
          <p:cNvSpPr/>
          <p:nvPr/>
        </p:nvSpPr>
        <p:spPr>
          <a:xfrm>
            <a:off x="5867400" y="4572000"/>
            <a:ext cx="1371600" cy="1371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solidFill>
                  <a:srgbClr val="FF0000"/>
                </a:solidFill>
                <a:latin typeface="Times New Roman" pitchFamily="18" charset="0"/>
                <a:cs typeface="Times New Roman" pitchFamily="18" charset="0"/>
              </a:rPr>
              <a:t>Proxy Server</a:t>
            </a:r>
            <a:endParaRPr lang="en-US" sz="2000" dirty="0">
              <a:solidFill>
                <a:srgbClr val="FF0000"/>
              </a:solidFill>
              <a:latin typeface="Times New Roman" pitchFamily="18" charset="0"/>
              <a:cs typeface="Times New Roman" pitchFamily="18" charset="0"/>
            </a:endParaRPr>
          </a:p>
        </p:txBody>
      </p:sp>
      <p:cxnSp>
        <p:nvCxnSpPr>
          <p:cNvPr id="12" name="Straight Arrow Connector 11"/>
          <p:cNvCxnSpPr>
            <a:stCxn id="8" idx="3"/>
            <a:endCxn id="9" idx="1"/>
          </p:cNvCxnSpPr>
          <p:nvPr/>
        </p:nvCxnSpPr>
        <p:spPr>
          <a:xfrm>
            <a:off x="2667000" y="5257800"/>
            <a:ext cx="9144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9" idx="3"/>
            <a:endCxn id="10" idx="1"/>
          </p:cNvCxnSpPr>
          <p:nvPr/>
        </p:nvCxnSpPr>
        <p:spPr>
          <a:xfrm>
            <a:off x="4953000" y="5257800"/>
            <a:ext cx="9144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3648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447800"/>
          </a:xfrm>
          <a:solidFill>
            <a:srgbClr val="0070C0"/>
          </a:solidFill>
        </p:spPr>
        <p:txBody>
          <a:bodyPr/>
          <a:lstStyle/>
          <a:p>
            <a:r>
              <a:rPr lang="en-US" dirty="0" smtClean="0">
                <a:solidFill>
                  <a:schemeClr val="bg1"/>
                </a:solidFill>
                <a:latin typeface="Times New Roman" pitchFamily="18" charset="0"/>
              </a:rPr>
              <a:t>3. Mô tả chi tiết đề tài</a:t>
            </a:r>
            <a:endParaRPr lang="en-US" dirty="0">
              <a:solidFill>
                <a:schemeClr val="bg1"/>
              </a:solidFill>
              <a:latin typeface="Times New Roman" pitchFamily="18" charset="0"/>
            </a:endParaRPr>
          </a:p>
        </p:txBody>
      </p:sp>
      <p:sp>
        <p:nvSpPr>
          <p:cNvPr id="3" name="Content Placeholder 2"/>
          <p:cNvSpPr>
            <a:spLocks noGrp="1"/>
          </p:cNvSpPr>
          <p:nvPr>
            <p:ph idx="1"/>
          </p:nvPr>
        </p:nvSpPr>
        <p:spPr>
          <a:xfrm>
            <a:off x="228600" y="1524000"/>
            <a:ext cx="8686800" cy="5334000"/>
          </a:xfrm>
        </p:spPr>
        <p:txBody>
          <a:bodyPr>
            <a:normAutofit/>
          </a:bodyPr>
          <a:lstStyle/>
          <a:p>
            <a:pPr>
              <a:buFont typeface="Wingdings" pitchFamily="2" charset="2"/>
              <a:buChar char="v"/>
            </a:pPr>
            <a:r>
              <a:rPr lang="en-US" sz="2800" b="1" dirty="0" smtClean="0">
                <a:latin typeface="Times New Roman" pitchFamily="18" charset="0"/>
              </a:rPr>
              <a:t>Mô tả tổng quan chương trình</a:t>
            </a:r>
          </a:p>
          <a:p>
            <a:pPr marL="0" indent="0">
              <a:buNone/>
            </a:pPr>
            <a:endParaRPr lang="en-US" dirty="0">
              <a:latin typeface="Times New Roman" pitchFamily="18" charset="0"/>
            </a:endParaRPr>
          </a:p>
          <a:p>
            <a:pPr marL="0" indent="0">
              <a:buNone/>
            </a:pPr>
            <a:endParaRPr lang="en-US" dirty="0" smtClean="0">
              <a:latin typeface="Times New Roman" pitchFamily="18" charset="0"/>
            </a:endParaRPr>
          </a:p>
          <a:p>
            <a:pPr marL="0" indent="0">
              <a:buNone/>
            </a:pPr>
            <a:endParaRPr lang="en-US" dirty="0">
              <a:latin typeface="Times New Roman" pitchFamily="18" charset="0"/>
            </a:endParaRPr>
          </a:p>
          <a:p>
            <a:pPr marL="0" indent="0" algn="ctr">
              <a:buNone/>
            </a:pPr>
            <a:endParaRPr lang="en-US" i="1" dirty="0" smtClean="0">
              <a:latin typeface="Times New Roman" pitchFamily="18" charset="0"/>
            </a:endParaRPr>
          </a:p>
          <a:p>
            <a:pPr marL="0" indent="0" algn="ctr">
              <a:buNone/>
            </a:pPr>
            <a:endParaRPr lang="en-US" sz="2000" i="1" dirty="0" smtClean="0">
              <a:latin typeface="Times New Roman" pitchFamily="18" charset="0"/>
            </a:endParaRPr>
          </a:p>
          <a:p>
            <a:pPr marL="0" indent="0">
              <a:buNone/>
            </a:pP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fld id="{54BEEFBC-9064-4D50-AC91-2BBC14F7BC94}" type="slidenum">
              <a:rPr lang="en-US" sz="2000" smtClean="0">
                <a:solidFill>
                  <a:srgbClr val="0070C0"/>
                </a:solidFill>
              </a:rPr>
              <a:pPr/>
              <a:t>9</a:t>
            </a:fld>
            <a:endParaRPr lang="en-US" sz="2000" dirty="0">
              <a:solidFill>
                <a:srgbClr val="0070C0"/>
              </a:solidFill>
            </a:endParaRPr>
          </a:p>
        </p:txBody>
      </p:sp>
      <p:pic>
        <p:nvPicPr>
          <p:cNvPr id="3074" name="Picture 2" descr="C:\Users\TIENLUC\Desktop\auth_server_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1310" y="2853198"/>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TIENLUC\Desktop\download (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448175"/>
            <a:ext cx="914400"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a:endCxn id="3075" idx="0"/>
          </p:cNvCxnSpPr>
          <p:nvPr/>
        </p:nvCxnSpPr>
        <p:spPr>
          <a:xfrm>
            <a:off x="2667000" y="3838575"/>
            <a:ext cx="0" cy="60960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pic>
        <p:nvPicPr>
          <p:cNvPr id="3076" name="Picture 4" descr="C:\Users\TIENLUC\Desktop\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990850"/>
            <a:ext cx="971550" cy="9715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TIENLUC\Desktop\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5015" y="4467225"/>
            <a:ext cx="971550" cy="97155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a:off x="3188110" y="3733800"/>
            <a:ext cx="1536290" cy="121920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3188110" y="3386598"/>
            <a:ext cx="1688690" cy="90027"/>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endCxn id="14" idx="0"/>
          </p:cNvCxnSpPr>
          <p:nvPr/>
        </p:nvCxnSpPr>
        <p:spPr>
          <a:xfrm>
            <a:off x="5210790" y="3962400"/>
            <a:ext cx="0" cy="504825"/>
          </a:xfrm>
          <a:prstGeom prst="straightConnector1">
            <a:avLst/>
          </a:prstGeom>
          <a:ln>
            <a:headEnd type="arrow"/>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77206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2466</TotalTime>
  <Words>709</Words>
  <Application>Microsoft Office PowerPoint</Application>
  <PresentationFormat>On-screen Show (4:3)</PresentationFormat>
  <Paragraphs>260</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BÁO CÁO BÀI TẬP LỚN JAVA SAMSUNG</vt:lpstr>
      <vt:lpstr>Nội dung</vt:lpstr>
      <vt:lpstr>1. Giới thiệu nhóm và phân công công việc</vt:lpstr>
      <vt:lpstr>1. Phân tích ý tưởng</vt:lpstr>
      <vt:lpstr>3. Mô tả chi tiết đề tài</vt:lpstr>
      <vt:lpstr>3. Mô tả chi tiết đề tài</vt:lpstr>
      <vt:lpstr>3. Mô tả chi tiết đề tài</vt:lpstr>
      <vt:lpstr>3. Mô tả chi tiết đề tài</vt:lpstr>
      <vt:lpstr>3. Mô tả chi tiết đề tài</vt:lpstr>
      <vt:lpstr>4. Xây dựng chương trình</vt:lpstr>
      <vt:lpstr>4. Các bước xây dựng chương trình</vt:lpstr>
      <vt:lpstr>4. Các bước xây dựng chương trình</vt:lpstr>
      <vt:lpstr>4. Các bước xây dựng chương trình</vt:lpstr>
      <vt:lpstr>4. Các bước xây dựng chương trình</vt:lpstr>
      <vt:lpstr>4. Các bước xây dựng chương trình</vt:lpstr>
      <vt:lpstr>4. Các bước xây dựng chương trình</vt:lpstr>
      <vt:lpstr>4. Các bước xây dựng chương trình</vt:lpstr>
      <vt:lpstr>4. Các bước xây dựng chương trình</vt:lpstr>
      <vt:lpstr>4. Các bước xây dựng chương trình</vt:lpstr>
      <vt:lpstr>4. Các bước thực hiện chương trình</vt:lpstr>
      <vt:lpstr>4. Demo chương trình</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TRANSFORM IN IMAGE PROCESSING</dc:title>
  <dc:creator>Manh Hung</dc:creator>
  <cp:lastModifiedBy>TIENLUC</cp:lastModifiedBy>
  <cp:revision>482</cp:revision>
  <dcterms:created xsi:type="dcterms:W3CDTF">2014-05-05T07:31:02Z</dcterms:created>
  <dcterms:modified xsi:type="dcterms:W3CDTF">2014-12-19T07:15:34Z</dcterms:modified>
</cp:coreProperties>
</file>