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notesMasterIdLst>
    <p:notesMasterId r:id="rId39"/>
  </p:notesMasterIdLst>
  <p:sldIdLst>
    <p:sldId id="256" r:id="rId2"/>
    <p:sldId id="257" r:id="rId3"/>
    <p:sldId id="296" r:id="rId4"/>
    <p:sldId id="295" r:id="rId5"/>
    <p:sldId id="314" r:id="rId6"/>
    <p:sldId id="322" r:id="rId7"/>
    <p:sldId id="299" r:id="rId8"/>
    <p:sldId id="300" r:id="rId9"/>
    <p:sldId id="301" r:id="rId10"/>
    <p:sldId id="315" r:id="rId11"/>
    <p:sldId id="298" r:id="rId12"/>
    <p:sldId id="297" r:id="rId13"/>
    <p:sldId id="302" r:id="rId14"/>
    <p:sldId id="324" r:id="rId15"/>
    <p:sldId id="303" r:id="rId16"/>
    <p:sldId id="304" r:id="rId17"/>
    <p:sldId id="318" r:id="rId18"/>
    <p:sldId id="305" r:id="rId19"/>
    <p:sldId id="320" r:id="rId20"/>
    <p:sldId id="323" r:id="rId21"/>
    <p:sldId id="321" r:id="rId22"/>
    <p:sldId id="306" r:id="rId23"/>
    <p:sldId id="307" r:id="rId24"/>
    <p:sldId id="308" r:id="rId25"/>
    <p:sldId id="309" r:id="rId26"/>
    <p:sldId id="316" r:id="rId27"/>
    <p:sldId id="310" r:id="rId28"/>
    <p:sldId id="311" r:id="rId29"/>
    <p:sldId id="313" r:id="rId30"/>
    <p:sldId id="325" r:id="rId31"/>
    <p:sldId id="273" r:id="rId32"/>
    <p:sldId id="280" r:id="rId33"/>
    <p:sldId id="281" r:id="rId34"/>
    <p:sldId id="282" r:id="rId35"/>
    <p:sldId id="283" r:id="rId36"/>
    <p:sldId id="284" r:id="rId37"/>
    <p:sldId id="274"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8151" autoAdjust="0"/>
  </p:normalViewPr>
  <p:slideViewPr>
    <p:cSldViewPr snapToGrid="0">
      <p:cViewPr varScale="1">
        <p:scale>
          <a:sx n="65" d="100"/>
          <a:sy n="65"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92C62-4EDE-48C0-A8E9-F05660212F7E}" type="datetimeFigureOut">
              <a:rPr lang="en-US" smtClean="0"/>
              <a:t>9/16/2015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E74A8-2AAA-4D79-A58D-E7E68E479C6F}" type="slidenum">
              <a:rPr lang="en-US" smtClean="0"/>
              <a:t>‹#›</a:t>
            </a:fld>
            <a:endParaRPr lang="en-US"/>
          </a:p>
        </p:txBody>
      </p:sp>
    </p:spTree>
    <p:extLst>
      <p:ext uri="{BB962C8B-B14F-4D97-AF65-F5344CB8AC3E}">
        <p14:creationId xmlns:p14="http://schemas.microsoft.com/office/powerpoint/2010/main" val="78135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a:t>
            </a:fld>
            <a:endParaRPr lang="en-US"/>
          </a:p>
        </p:txBody>
      </p:sp>
    </p:spTree>
    <p:extLst>
      <p:ext uri="{BB962C8B-B14F-4D97-AF65-F5344CB8AC3E}">
        <p14:creationId xmlns:p14="http://schemas.microsoft.com/office/powerpoint/2010/main" val="3051953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13</a:t>
            </a:fld>
            <a:endParaRPr lang="en-US"/>
          </a:p>
        </p:txBody>
      </p:sp>
    </p:spTree>
    <p:extLst>
      <p:ext uri="{BB962C8B-B14F-4D97-AF65-F5344CB8AC3E}">
        <p14:creationId xmlns:p14="http://schemas.microsoft.com/office/powerpoint/2010/main" val="792484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20</a:t>
            </a:fld>
            <a:endParaRPr lang="en-US"/>
          </a:p>
        </p:txBody>
      </p:sp>
    </p:spTree>
    <p:extLst>
      <p:ext uri="{BB962C8B-B14F-4D97-AF65-F5344CB8AC3E}">
        <p14:creationId xmlns:p14="http://schemas.microsoft.com/office/powerpoint/2010/main" val="679368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22</a:t>
            </a:fld>
            <a:endParaRPr lang="en-US"/>
          </a:p>
        </p:txBody>
      </p:sp>
    </p:spTree>
    <p:extLst>
      <p:ext uri="{BB962C8B-B14F-4D97-AF65-F5344CB8AC3E}">
        <p14:creationId xmlns:p14="http://schemas.microsoft.com/office/powerpoint/2010/main" val="2842240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23</a:t>
            </a:fld>
            <a:endParaRPr lang="en-US"/>
          </a:p>
        </p:txBody>
      </p:sp>
    </p:spTree>
    <p:extLst>
      <p:ext uri="{BB962C8B-B14F-4D97-AF65-F5344CB8AC3E}">
        <p14:creationId xmlns:p14="http://schemas.microsoft.com/office/powerpoint/2010/main" val="321100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24</a:t>
            </a:fld>
            <a:endParaRPr lang="en-US"/>
          </a:p>
        </p:txBody>
      </p:sp>
    </p:spTree>
    <p:extLst>
      <p:ext uri="{BB962C8B-B14F-4D97-AF65-F5344CB8AC3E}">
        <p14:creationId xmlns:p14="http://schemas.microsoft.com/office/powerpoint/2010/main" val="2401590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25</a:t>
            </a:fld>
            <a:endParaRPr lang="en-US"/>
          </a:p>
        </p:txBody>
      </p:sp>
    </p:spTree>
    <p:extLst>
      <p:ext uri="{BB962C8B-B14F-4D97-AF65-F5344CB8AC3E}">
        <p14:creationId xmlns:p14="http://schemas.microsoft.com/office/powerpoint/2010/main" val="1026770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27</a:t>
            </a:fld>
            <a:endParaRPr lang="en-US"/>
          </a:p>
        </p:txBody>
      </p:sp>
    </p:spTree>
    <p:extLst>
      <p:ext uri="{BB962C8B-B14F-4D97-AF65-F5344CB8AC3E}">
        <p14:creationId xmlns:p14="http://schemas.microsoft.com/office/powerpoint/2010/main" val="1574623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28</a:t>
            </a:fld>
            <a:endParaRPr lang="en-US"/>
          </a:p>
        </p:txBody>
      </p:sp>
    </p:spTree>
    <p:extLst>
      <p:ext uri="{BB962C8B-B14F-4D97-AF65-F5344CB8AC3E}">
        <p14:creationId xmlns:p14="http://schemas.microsoft.com/office/powerpoint/2010/main" val="2304193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29</a:t>
            </a:fld>
            <a:endParaRPr lang="en-US"/>
          </a:p>
        </p:txBody>
      </p:sp>
    </p:spTree>
    <p:extLst>
      <p:ext uri="{BB962C8B-B14F-4D97-AF65-F5344CB8AC3E}">
        <p14:creationId xmlns:p14="http://schemas.microsoft.com/office/powerpoint/2010/main" val="1795316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30</a:t>
            </a:fld>
            <a:endParaRPr lang="en-US"/>
          </a:p>
        </p:txBody>
      </p:sp>
    </p:spTree>
    <p:extLst>
      <p:ext uri="{BB962C8B-B14F-4D97-AF65-F5344CB8AC3E}">
        <p14:creationId xmlns:p14="http://schemas.microsoft.com/office/powerpoint/2010/main" val="2165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a:t>
            </a:fld>
            <a:endParaRPr lang="en-US"/>
          </a:p>
        </p:txBody>
      </p:sp>
    </p:spTree>
    <p:extLst>
      <p:ext uri="{BB962C8B-B14F-4D97-AF65-F5344CB8AC3E}">
        <p14:creationId xmlns:p14="http://schemas.microsoft.com/office/powerpoint/2010/main" val="188280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4</a:t>
            </a:fld>
            <a:endParaRPr lang="en-US"/>
          </a:p>
        </p:txBody>
      </p:sp>
    </p:spTree>
    <p:extLst>
      <p:ext uri="{BB962C8B-B14F-4D97-AF65-F5344CB8AC3E}">
        <p14:creationId xmlns:p14="http://schemas.microsoft.com/office/powerpoint/2010/main" val="3400909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6</a:t>
            </a:fld>
            <a:endParaRPr lang="en-US"/>
          </a:p>
        </p:txBody>
      </p:sp>
    </p:spTree>
    <p:extLst>
      <p:ext uri="{BB962C8B-B14F-4D97-AF65-F5344CB8AC3E}">
        <p14:creationId xmlns:p14="http://schemas.microsoft.com/office/powerpoint/2010/main" val="1640602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7</a:t>
            </a:fld>
            <a:endParaRPr lang="en-US"/>
          </a:p>
        </p:txBody>
      </p:sp>
    </p:spTree>
    <p:extLst>
      <p:ext uri="{BB962C8B-B14F-4D97-AF65-F5344CB8AC3E}">
        <p14:creationId xmlns:p14="http://schemas.microsoft.com/office/powerpoint/2010/main" val="186582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8</a:t>
            </a:fld>
            <a:endParaRPr lang="en-US"/>
          </a:p>
        </p:txBody>
      </p:sp>
    </p:spTree>
    <p:extLst>
      <p:ext uri="{BB962C8B-B14F-4D97-AF65-F5344CB8AC3E}">
        <p14:creationId xmlns:p14="http://schemas.microsoft.com/office/powerpoint/2010/main" val="1972481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9</a:t>
            </a:fld>
            <a:endParaRPr lang="en-US"/>
          </a:p>
        </p:txBody>
      </p:sp>
    </p:spTree>
    <p:extLst>
      <p:ext uri="{BB962C8B-B14F-4D97-AF65-F5344CB8AC3E}">
        <p14:creationId xmlns:p14="http://schemas.microsoft.com/office/powerpoint/2010/main" val="2421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11</a:t>
            </a:fld>
            <a:endParaRPr lang="en-US"/>
          </a:p>
        </p:txBody>
      </p:sp>
    </p:spTree>
    <p:extLst>
      <p:ext uri="{BB962C8B-B14F-4D97-AF65-F5344CB8AC3E}">
        <p14:creationId xmlns:p14="http://schemas.microsoft.com/office/powerpoint/2010/main" val="1468251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12</a:t>
            </a:fld>
            <a:endParaRPr lang="en-US"/>
          </a:p>
        </p:txBody>
      </p:sp>
    </p:spTree>
    <p:extLst>
      <p:ext uri="{BB962C8B-B14F-4D97-AF65-F5344CB8AC3E}">
        <p14:creationId xmlns:p14="http://schemas.microsoft.com/office/powerpoint/2010/main" val="4252508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13184C-A432-4FAB-8669-BDAAF814FB29}" type="datetime1">
              <a:rPr lang="en-US" smtClean="0"/>
              <a:t>9/16/2015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742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CB8493-FACF-4ACE-81D7-53C78702C772}" type="datetime1">
              <a:rPr lang="en-US" smtClean="0"/>
              <a:t>9/16/2015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9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DB3F-56E1-4779-9F44-2E08A6CF57CE}" type="datetime1">
              <a:rPr lang="en-US" smtClean="0"/>
              <a:t>9/16/2015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2358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04E1F-6A35-41E0-842D-B8F3D6793DFA}" type="datetime1">
              <a:rPr lang="en-US" smtClean="0"/>
              <a:t>9/16/2015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7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D39C8-8AC7-4AB7-B030-78D69F62E6D7}" type="datetime1">
              <a:rPr lang="en-US" smtClean="0"/>
              <a:t>9/16/2015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8611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F9CDA7-D602-4868-BD64-D5276F1129C8}" type="datetime1">
              <a:rPr lang="en-US" smtClean="0"/>
              <a:t>9/16/2015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654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D244F6-467D-493F-9404-365F69782AF8}" type="datetime1">
              <a:rPr lang="en-US" smtClean="0"/>
              <a:t>9/16/2015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45082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C4BDA4-BFC9-4B4E-BACA-C37790D8DDB6}" type="datetime1">
              <a:rPr lang="en-US" smtClean="0"/>
              <a:t>9/16/2015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7487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87E75D-6208-4734-BD68-786238B74505}" type="datetime1">
              <a:rPr lang="en-US" smtClean="0"/>
              <a:t>9/16/2015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97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6F821E-6CA0-47B4-AD3A-F667E3597C37}" type="datetime1">
              <a:rPr lang="en-US" smtClean="0"/>
              <a:t>9/16/2015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131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0F6A19-C3B8-4153-93A1-83203A801403}" type="datetime1">
              <a:rPr lang="en-US" smtClean="0"/>
              <a:t>9/16/2015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75781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53D2A9-B316-44AA-B131-8C62ED65EFAB}" type="datetime1">
              <a:rPr lang="en-US" smtClean="0"/>
              <a:t>9/16/2015</a:t>
            </a:fld>
            <a:endParaRPr lang="en-US" dirty="0"/>
          </a:p>
        </p:txBody>
      </p:sp>
      <p:sp>
        <p:nvSpPr>
          <p:cNvPr id="8" name="Footer Placeholder 7"/>
          <p:cNvSpPr>
            <a:spLocks noGrp="1"/>
          </p:cNvSpPr>
          <p:nvPr>
            <p:ph type="ftr" sz="quarter" idx="11"/>
          </p:nvPr>
        </p:nvSpPr>
        <p:spPr/>
        <p:txBody>
          <a:bodyPr/>
          <a:lstStyle/>
          <a:p>
            <a:r>
              <a:rPr lang="en-US" smtClean="0"/>
              <a:t>Capstone Project Defense - Office Rental Service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95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1BEBDF-B38D-498E-91B1-0794FBF32B2D}" type="datetime1">
              <a:rPr lang="en-US" smtClean="0"/>
              <a:t>9/16/2015</a:t>
            </a:fld>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654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6444D-F09E-45D1-855A-C627972C9534}" type="datetime1">
              <a:rPr lang="en-US" smtClean="0"/>
              <a:t>9/16/2015</a:t>
            </a:fld>
            <a:endParaRPr lang="en-US" dirty="0"/>
          </a:p>
        </p:txBody>
      </p:sp>
      <p:sp>
        <p:nvSpPr>
          <p:cNvPr id="3" name="Footer Placeholder 2"/>
          <p:cNvSpPr>
            <a:spLocks noGrp="1"/>
          </p:cNvSpPr>
          <p:nvPr>
            <p:ph type="ftr" sz="quarter" idx="11"/>
          </p:nvPr>
        </p:nvSpPr>
        <p:spPr/>
        <p:txBody>
          <a:bodyPr/>
          <a:lstStyle/>
          <a:p>
            <a:r>
              <a:rPr lang="en-US" smtClean="0"/>
              <a:t>Capstone Project Defense - Office Rental Service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57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B2C2A-D229-4337-87BB-79C89268DC34}" type="datetime1">
              <a:rPr lang="en-US" smtClean="0"/>
              <a:t>9/16/2015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9742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35324A-4B0D-4D94-903F-BF9AF331C84B}" type="datetime1">
              <a:rPr lang="en-US" smtClean="0"/>
              <a:t>9/16/2015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922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E1C6A4-4B5D-4FD0-AD8E-BC0065849009}" type="datetime1">
              <a:rPr lang="en-US" smtClean="0"/>
              <a:t>9/16/2015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Capstone Project Defense - Office Rental Service</a:t>
            </a:r>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597484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72" y="3090332"/>
            <a:ext cx="6786390" cy="960501"/>
          </a:xfrm>
        </p:spPr>
        <p:txBody>
          <a:bodyPr>
            <a:normAutofit/>
          </a:bodyPr>
          <a:lstStyle/>
          <a:p>
            <a:r>
              <a:rPr lang="en-US" dirty="0" smtClean="0"/>
              <a:t>Office Rental Service</a:t>
            </a:r>
            <a:endParaRPr lang="en-US" dirty="0"/>
          </a:p>
        </p:txBody>
      </p:sp>
      <p:sp>
        <p:nvSpPr>
          <p:cNvPr id="3" name="Subtitle 2"/>
          <p:cNvSpPr>
            <a:spLocks noGrp="1"/>
          </p:cNvSpPr>
          <p:nvPr>
            <p:ph type="subTitle" idx="1"/>
          </p:nvPr>
        </p:nvSpPr>
        <p:spPr>
          <a:xfrm>
            <a:off x="3414021" y="4336026"/>
            <a:ext cx="4237560" cy="1666189"/>
          </a:xfrm>
        </p:spPr>
        <p:txBody>
          <a:bodyPr>
            <a:normAutofit/>
          </a:bodyPr>
          <a:lstStyle/>
          <a:p>
            <a:pPr algn="l"/>
            <a:r>
              <a:rPr lang="en-US" dirty="0" smtClean="0">
                <a:solidFill>
                  <a:schemeClr val="tx1"/>
                </a:solidFill>
              </a:rPr>
              <a:t>Supervisor: 	Mr.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Trọng</a:t>
            </a:r>
            <a:r>
              <a:rPr lang="en-US" dirty="0" smtClean="0">
                <a:solidFill>
                  <a:schemeClr val="tx1"/>
                </a:solidFill>
              </a:rPr>
              <a:t> </a:t>
            </a:r>
            <a:r>
              <a:rPr lang="en-US" dirty="0" err="1" smtClean="0">
                <a:solidFill>
                  <a:schemeClr val="tx1"/>
                </a:solidFill>
              </a:rPr>
              <a:t>Tài</a:t>
            </a:r>
            <a:endParaRPr lang="en-US" dirty="0" smtClean="0">
              <a:solidFill>
                <a:schemeClr val="tx1"/>
              </a:solidFill>
            </a:endParaRPr>
          </a:p>
          <a:p>
            <a:pPr algn="l"/>
            <a:r>
              <a:rPr lang="en-US" dirty="0">
                <a:solidFill>
                  <a:schemeClr val="tx1"/>
                </a:solidFill>
              </a:rPr>
              <a:t>Members : </a:t>
            </a:r>
            <a:r>
              <a:rPr lang="en-US" dirty="0" smtClean="0">
                <a:solidFill>
                  <a:schemeClr val="tx1"/>
                </a:solidFill>
              </a:rPr>
              <a:t>	Lê </a:t>
            </a:r>
            <a:r>
              <a:rPr lang="en-US" dirty="0" err="1" smtClean="0">
                <a:solidFill>
                  <a:schemeClr val="tx1"/>
                </a:solidFill>
              </a:rPr>
              <a:t>Xuân</a:t>
            </a:r>
            <a:r>
              <a:rPr lang="en-US" dirty="0" smtClean="0">
                <a:solidFill>
                  <a:schemeClr val="tx1"/>
                </a:solidFill>
              </a:rPr>
              <a:t> Tiến</a:t>
            </a:r>
          </a:p>
          <a:p>
            <a:pPr algn="l"/>
            <a:r>
              <a:rPr lang="en-US" dirty="0" smtClean="0">
                <a:solidFill>
                  <a:schemeClr val="tx1"/>
                </a:solidFill>
              </a:rPr>
              <a:t>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Vũ</a:t>
            </a:r>
            <a:r>
              <a:rPr lang="en-US" dirty="0" smtClean="0">
                <a:solidFill>
                  <a:schemeClr val="tx1"/>
                </a:solidFill>
              </a:rPr>
              <a:t> </a:t>
            </a:r>
            <a:r>
              <a:rPr lang="en-US" dirty="0" err="1" smtClean="0">
                <a:solidFill>
                  <a:schemeClr val="tx1"/>
                </a:solidFill>
              </a:rPr>
              <a:t>Hoàng</a:t>
            </a:r>
            <a:r>
              <a:rPr lang="en-US" dirty="0" smtClean="0">
                <a:solidFill>
                  <a:schemeClr val="tx1"/>
                </a:solidFill>
              </a:rPr>
              <a:t> </a:t>
            </a:r>
            <a:r>
              <a:rPr lang="en-US" dirty="0" err="1" smtClean="0">
                <a:solidFill>
                  <a:schemeClr val="tx1"/>
                </a:solidFill>
              </a:rPr>
              <a:t>Quốc</a:t>
            </a:r>
            <a:endParaRPr lang="en-US" dirty="0" smtClean="0">
              <a:solidFill>
                <a:schemeClr val="tx1"/>
              </a:solidFill>
            </a:endParaRPr>
          </a:p>
          <a:p>
            <a:pPr algn="l"/>
            <a:r>
              <a:rPr lang="en-US" dirty="0" smtClean="0">
                <a:solidFill>
                  <a:schemeClr val="tx1"/>
                </a:solidFill>
              </a:rPr>
              <a:t>			</a:t>
            </a:r>
            <a:r>
              <a:rPr lang="en-US" dirty="0" err="1" smtClean="0">
                <a:solidFill>
                  <a:schemeClr val="tx1"/>
                </a:solidFill>
              </a:rPr>
              <a:t>Trương</a:t>
            </a:r>
            <a:r>
              <a:rPr lang="en-US" dirty="0" smtClean="0">
                <a:solidFill>
                  <a:schemeClr val="tx1"/>
                </a:solidFill>
              </a:rPr>
              <a:t> Tiến Thành</a:t>
            </a:r>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4" name="TextBox 3"/>
          <p:cNvSpPr txBox="1"/>
          <p:nvPr/>
        </p:nvSpPr>
        <p:spPr>
          <a:xfrm>
            <a:off x="2152631" y="1588616"/>
            <a:ext cx="3782646" cy="369332"/>
          </a:xfrm>
          <a:prstGeom prst="rect">
            <a:avLst/>
          </a:prstGeom>
          <a:noFill/>
        </p:spPr>
        <p:txBody>
          <a:bodyPr wrap="square" rtlCol="0">
            <a:spAutoFit/>
          </a:bodyPr>
          <a:lstStyle/>
          <a:p>
            <a:pPr algn="ctr"/>
            <a:r>
              <a:rPr lang="en-US" dirty="0" smtClean="0"/>
              <a:t>Capstone Project Defense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454" y="312642"/>
            <a:ext cx="4699000" cy="1231900"/>
          </a:xfrm>
          <a:prstGeom prst="rect">
            <a:avLst/>
          </a:prstGeom>
        </p:spPr>
      </p:pic>
      <p:sp>
        <p:nvSpPr>
          <p:cNvPr id="8" name="Slide Number Placeholder 7"/>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56466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Xep</a:t>
            </a:r>
            <a:r>
              <a:rPr lang="en-US" dirty="0" smtClean="0"/>
              <a:t> lich </a:t>
            </a:r>
            <a:r>
              <a:rPr lang="en-US" dirty="0" err="1" smtClean="0"/>
              <a:t>cho</a:t>
            </a:r>
            <a:r>
              <a:rPr lang="en-US" dirty="0" smtClean="0"/>
              <a:t> staff</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088464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6" name="Footer Placeholder 5"/>
          <p:cNvSpPr>
            <a:spLocks noGrp="1"/>
          </p:cNvSpPr>
          <p:nvPr>
            <p:ph type="ftr" sz="quarter" idx="11"/>
          </p:nvPr>
        </p:nvSpPr>
        <p:spPr/>
        <p:txBody>
          <a:bodyPr/>
          <a:lstStyle/>
          <a:p>
            <a:r>
              <a:rPr lang="en-US" dirty="0" smtClean="0"/>
              <a:t>Capstone Project Defense - Office Rental Service</a:t>
            </a:r>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04716" y="4258651"/>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478723" y="5033093"/>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528374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6" name="Footer Placeholder 5"/>
          <p:cNvSpPr>
            <a:spLocks noGrp="1"/>
          </p:cNvSpPr>
          <p:nvPr>
            <p:ph type="ftr" sz="quarter" idx="11"/>
          </p:nvPr>
        </p:nvSpPr>
        <p:spPr/>
        <p:txBody>
          <a:bodyPr/>
          <a:lstStyle/>
          <a:p>
            <a:r>
              <a:rPr lang="en-US" dirty="0" smtClean="0"/>
              <a:t>Capstone Project Defense - Office Rental Service</a:t>
            </a:r>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04716" y="4258651"/>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478723" y="5033093"/>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17652" y="5554947"/>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491817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6" name="Footer Placeholder 5"/>
          <p:cNvSpPr>
            <a:spLocks noGrp="1"/>
          </p:cNvSpPr>
          <p:nvPr>
            <p:ph type="ftr" sz="quarter" idx="11"/>
          </p:nvPr>
        </p:nvSpPr>
        <p:spPr/>
        <p:txBody>
          <a:bodyPr/>
          <a:lstStyle/>
          <a:p>
            <a:r>
              <a:rPr lang="en-US" dirty="0" smtClean="0"/>
              <a:t>Capstone Project Defense - Office Rental Service</a:t>
            </a:r>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04716" y="4258651"/>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478723" y="5033093"/>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17652" y="5554947"/>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9" name="Right Arrow 68"/>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315219" y="3860024"/>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71" name="Oval 70"/>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72842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671588" y="2995114"/>
            <a:ext cx="971741" cy="584775"/>
          </a:xfrm>
          <a:prstGeom prst="rect">
            <a:avLst/>
          </a:prstGeom>
          <a:noFill/>
        </p:spPr>
        <p:txBody>
          <a:bodyPr wrap="none" rtlCol="0">
            <a:spAutoFit/>
          </a:bodyPr>
          <a:lstStyle/>
          <a:p>
            <a:r>
              <a:rPr lang="en-US" sz="1600" dirty="0" smtClean="0"/>
              <a:t>     Deal </a:t>
            </a:r>
          </a:p>
          <a:p>
            <a:r>
              <a:rPr lang="en-US" sz="1600" dirty="0" smtClean="0"/>
              <a:t>contract</a:t>
            </a:r>
            <a:endParaRPr lang="en-US" sz="1600" dirty="0"/>
          </a:p>
        </p:txBody>
      </p:sp>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16" name="Right Arrow 15"/>
          <p:cNvSpPr/>
          <p:nvPr/>
        </p:nvSpPr>
        <p:spPr>
          <a:xfrm>
            <a:off x="4187206" y="3694788"/>
            <a:ext cx="1284529" cy="31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4187206" y="324435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sp>
        <p:nvSpPr>
          <p:cNvPr id="22" name="TextBox 21"/>
          <p:cNvSpPr txBox="1"/>
          <p:nvPr/>
        </p:nvSpPr>
        <p:spPr>
          <a:xfrm>
            <a:off x="4426256" y="3136957"/>
            <a:ext cx="1045479" cy="584775"/>
          </a:xfrm>
          <a:prstGeom prst="rect">
            <a:avLst/>
          </a:prstGeom>
          <a:noFill/>
        </p:spPr>
        <p:txBody>
          <a:bodyPr wrap="none" rtlCol="0">
            <a:spAutoFit/>
          </a:bodyPr>
          <a:lstStyle/>
          <a:p>
            <a:r>
              <a:rPr lang="en-US" sz="1600" dirty="0"/>
              <a:t>Create </a:t>
            </a:r>
            <a:endParaRPr lang="en-US" sz="1600" dirty="0" smtClean="0"/>
          </a:p>
          <a:p>
            <a:r>
              <a:rPr lang="en-US" sz="1600" dirty="0" smtClean="0"/>
              <a:t>Contract </a:t>
            </a:r>
            <a:endParaRPr lang="en-US" sz="1600"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4051" y="3238809"/>
            <a:ext cx="870625" cy="915061"/>
          </a:xfrm>
          <a:prstGeom prst="rect">
            <a:avLst/>
          </a:prstGeom>
        </p:spPr>
      </p:pic>
      <p:sp>
        <p:nvSpPr>
          <p:cNvPr id="24" name="TextBox 23"/>
          <p:cNvSpPr txBox="1"/>
          <p:nvPr/>
        </p:nvSpPr>
        <p:spPr>
          <a:xfrm>
            <a:off x="5467234" y="4087040"/>
            <a:ext cx="1080745" cy="369332"/>
          </a:xfrm>
          <a:prstGeom prst="rect">
            <a:avLst/>
          </a:prstGeom>
          <a:noFill/>
        </p:spPr>
        <p:txBody>
          <a:bodyPr wrap="none" rtlCol="0">
            <a:spAutoFit/>
          </a:bodyPr>
          <a:lstStyle/>
          <a:p>
            <a:r>
              <a:rPr lang="en-US" dirty="0" smtClean="0"/>
              <a:t>Contract</a:t>
            </a:r>
          </a:p>
        </p:txBody>
      </p:sp>
      <p:pic>
        <p:nvPicPr>
          <p:cNvPr id="21" name="Content Placeholder 6"/>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304522" y="1625116"/>
            <a:ext cx="1133938" cy="946066"/>
          </a:xfrm>
        </p:spPr>
      </p:pic>
      <p:sp>
        <p:nvSpPr>
          <p:cNvPr id="26" name="TextBox 25"/>
          <p:cNvSpPr txBox="1"/>
          <p:nvPr/>
        </p:nvSpPr>
        <p:spPr>
          <a:xfrm>
            <a:off x="7194328" y="1162106"/>
            <a:ext cx="1353517" cy="369332"/>
          </a:xfrm>
          <a:prstGeom prst="rect">
            <a:avLst/>
          </a:prstGeom>
          <a:noFill/>
        </p:spPr>
        <p:txBody>
          <a:bodyPr wrap="square" rtlCol="0">
            <a:spAutoFit/>
          </a:bodyPr>
          <a:lstStyle/>
          <a:p>
            <a:r>
              <a:rPr lang="en-US" dirty="0" smtClean="0"/>
              <a:t>Customer</a:t>
            </a:r>
            <a:endParaRPr lang="en-US"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1760" y="4998784"/>
            <a:ext cx="1081617" cy="947648"/>
          </a:xfrm>
          <a:prstGeom prst="rect">
            <a:avLst/>
          </a:prstGeom>
        </p:spPr>
      </p:pic>
      <p:sp>
        <p:nvSpPr>
          <p:cNvPr id="29" name="TextBox 28"/>
          <p:cNvSpPr txBox="1"/>
          <p:nvPr/>
        </p:nvSpPr>
        <p:spPr>
          <a:xfrm>
            <a:off x="7488720" y="5956306"/>
            <a:ext cx="854721" cy="369332"/>
          </a:xfrm>
          <a:prstGeom prst="rect">
            <a:avLst/>
          </a:prstGeom>
          <a:noFill/>
        </p:spPr>
        <p:txBody>
          <a:bodyPr wrap="none" rtlCol="0">
            <a:spAutoFit/>
          </a:bodyPr>
          <a:lstStyle/>
          <a:p>
            <a:r>
              <a:rPr lang="en-US" dirty="0" smtClean="0"/>
              <a:t>Owner</a:t>
            </a:r>
            <a:endParaRPr lang="en-US" dirty="0"/>
          </a:p>
        </p:txBody>
      </p:sp>
      <p:sp>
        <p:nvSpPr>
          <p:cNvPr id="2" name="Left-Right-Up Arrow 1"/>
          <p:cNvSpPr/>
          <p:nvPr/>
        </p:nvSpPr>
        <p:spPr>
          <a:xfrm rot="16200000">
            <a:off x="6438453" y="2937557"/>
            <a:ext cx="1732137" cy="1690331"/>
          </a:xfrm>
          <a:prstGeom prst="leftRightUpArrow">
            <a:avLst>
              <a:gd name="adj1" fmla="val 11410"/>
              <a:gd name="adj2" fmla="val 13167"/>
              <a:gd name="adj3" fmla="val 10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4119" y="299182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479603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5" grpId="0" animBg="1"/>
      <p:bldP spid="17" grpId="0"/>
      <p:bldP spid="16" grpId="0" animBg="1"/>
      <p:bldP spid="25" grpId="0" animBg="1"/>
      <p:bldP spid="7" grpId="0"/>
      <p:bldP spid="28" grpId="0"/>
      <p:bldP spid="35" grpId="0"/>
      <p:bldP spid="18" grpId="0" animBg="1"/>
      <p:bldP spid="19" grpId="0" animBg="1"/>
      <p:bldP spid="22" grpId="0"/>
      <p:bldP spid="24" grpId="0"/>
      <p:bldP spid="26" grpId="0"/>
      <p:bldP spid="29" grpId="0"/>
      <p:bldP spid="2"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sp>
        <p:nvSpPr>
          <p:cNvPr id="8" name="Slide Number Placeholder 7"/>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235928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pic>
        <p:nvPicPr>
          <p:cNvPr id="21"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04522" y="1625116"/>
            <a:ext cx="1133938" cy="946066"/>
          </a:xfrm>
        </p:spPr>
      </p:pic>
      <p:sp>
        <p:nvSpPr>
          <p:cNvPr id="26" name="TextBox 25"/>
          <p:cNvSpPr txBox="1"/>
          <p:nvPr/>
        </p:nvSpPr>
        <p:spPr>
          <a:xfrm>
            <a:off x="7194328" y="1162106"/>
            <a:ext cx="1353517" cy="369332"/>
          </a:xfrm>
          <a:prstGeom prst="rect">
            <a:avLst/>
          </a:prstGeom>
          <a:noFill/>
        </p:spPr>
        <p:txBody>
          <a:bodyPr wrap="square" rtlCol="0">
            <a:spAutoFit/>
          </a:bodyPr>
          <a:lstStyle/>
          <a:p>
            <a:r>
              <a:rPr lang="en-US" dirty="0" smtClean="0"/>
              <a:t>Customer</a:t>
            </a:r>
            <a:endParaRPr lang="en-US"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1760" y="4998784"/>
            <a:ext cx="1081617" cy="947648"/>
          </a:xfrm>
          <a:prstGeom prst="rect">
            <a:avLst/>
          </a:prstGeom>
        </p:spPr>
      </p:pic>
      <p:sp>
        <p:nvSpPr>
          <p:cNvPr id="29" name="TextBox 28"/>
          <p:cNvSpPr txBox="1"/>
          <p:nvPr/>
        </p:nvSpPr>
        <p:spPr>
          <a:xfrm>
            <a:off x="7488720" y="5956306"/>
            <a:ext cx="854721" cy="369332"/>
          </a:xfrm>
          <a:prstGeom prst="rect">
            <a:avLst/>
          </a:prstGeom>
          <a:noFill/>
        </p:spPr>
        <p:txBody>
          <a:bodyPr wrap="none" rtlCol="0">
            <a:spAutoFit/>
          </a:bodyPr>
          <a:lstStyle/>
          <a:p>
            <a:r>
              <a:rPr lang="en-US" dirty="0" smtClean="0"/>
              <a:t>Owner</a:t>
            </a:r>
            <a:endParaRPr lang="en-US" dirty="0"/>
          </a:p>
        </p:txBody>
      </p:sp>
      <p:sp>
        <p:nvSpPr>
          <p:cNvPr id="2" name="Left-Right-Up Arrow 1"/>
          <p:cNvSpPr/>
          <p:nvPr/>
        </p:nvSpPr>
        <p:spPr>
          <a:xfrm rot="16200000">
            <a:off x="6438453" y="2937557"/>
            <a:ext cx="1732137" cy="1690331"/>
          </a:xfrm>
          <a:prstGeom prst="leftRightUpArrow">
            <a:avLst>
              <a:gd name="adj1" fmla="val 11410"/>
              <a:gd name="adj2" fmla="val 13167"/>
              <a:gd name="adj3" fmla="val 10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4119" y="299182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1" name="TextBox 30"/>
          <p:cNvSpPr txBox="1"/>
          <p:nvPr/>
        </p:nvSpPr>
        <p:spPr>
          <a:xfrm>
            <a:off x="6671588" y="2995114"/>
            <a:ext cx="971741" cy="584775"/>
          </a:xfrm>
          <a:prstGeom prst="rect">
            <a:avLst/>
          </a:prstGeom>
          <a:noFill/>
        </p:spPr>
        <p:txBody>
          <a:bodyPr wrap="none" rtlCol="0">
            <a:spAutoFit/>
          </a:bodyPr>
          <a:lstStyle/>
          <a:p>
            <a:r>
              <a:rPr lang="en-US" sz="1600" dirty="0" smtClean="0"/>
              <a:t>     Deal </a:t>
            </a:r>
          </a:p>
          <a:p>
            <a:r>
              <a:rPr lang="en-US" sz="1600" dirty="0" smtClean="0"/>
              <a:t>contract</a:t>
            </a:r>
            <a:endParaRPr lang="en-US" sz="16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56565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754" y="1670"/>
            <a:ext cx="6687483" cy="6039693"/>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718521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16" name="Right Arrow 15"/>
          <p:cNvSpPr/>
          <p:nvPr/>
        </p:nvSpPr>
        <p:spPr>
          <a:xfrm>
            <a:off x="4187206" y="3694788"/>
            <a:ext cx="1284529" cy="31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4187206" y="324435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sp>
        <p:nvSpPr>
          <p:cNvPr id="22" name="TextBox 21"/>
          <p:cNvSpPr txBox="1"/>
          <p:nvPr/>
        </p:nvSpPr>
        <p:spPr>
          <a:xfrm>
            <a:off x="4426256" y="3136957"/>
            <a:ext cx="1045479" cy="584775"/>
          </a:xfrm>
          <a:prstGeom prst="rect">
            <a:avLst/>
          </a:prstGeom>
          <a:noFill/>
        </p:spPr>
        <p:txBody>
          <a:bodyPr wrap="none" rtlCol="0">
            <a:spAutoFit/>
          </a:bodyPr>
          <a:lstStyle/>
          <a:p>
            <a:r>
              <a:rPr lang="en-US" sz="1600" dirty="0"/>
              <a:t>Create </a:t>
            </a:r>
            <a:endParaRPr lang="en-US" sz="1600" dirty="0" smtClean="0"/>
          </a:p>
          <a:p>
            <a:r>
              <a:rPr lang="en-US" sz="1600" dirty="0" smtClean="0"/>
              <a:t>Contract </a:t>
            </a:r>
            <a:endParaRPr lang="en-US" sz="1600"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4051" y="3238809"/>
            <a:ext cx="870625" cy="915061"/>
          </a:xfrm>
          <a:prstGeom prst="rect">
            <a:avLst/>
          </a:prstGeom>
        </p:spPr>
      </p:pic>
      <p:sp>
        <p:nvSpPr>
          <p:cNvPr id="24" name="TextBox 23"/>
          <p:cNvSpPr txBox="1"/>
          <p:nvPr/>
        </p:nvSpPr>
        <p:spPr>
          <a:xfrm>
            <a:off x="5467234" y="4087040"/>
            <a:ext cx="1080745" cy="369332"/>
          </a:xfrm>
          <a:prstGeom prst="rect">
            <a:avLst/>
          </a:prstGeom>
          <a:noFill/>
        </p:spPr>
        <p:txBody>
          <a:bodyPr wrap="none" rtlCol="0">
            <a:spAutoFit/>
          </a:bodyPr>
          <a:lstStyle/>
          <a:p>
            <a:r>
              <a:rPr lang="en-US" dirty="0" smtClean="0"/>
              <a:t>Contract</a:t>
            </a:r>
          </a:p>
        </p:txBody>
      </p:sp>
      <p:pic>
        <p:nvPicPr>
          <p:cNvPr id="21" name="Content Placeholder 6"/>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304522" y="1625116"/>
            <a:ext cx="1133938" cy="946066"/>
          </a:xfrm>
        </p:spPr>
      </p:pic>
      <p:sp>
        <p:nvSpPr>
          <p:cNvPr id="26" name="TextBox 25"/>
          <p:cNvSpPr txBox="1"/>
          <p:nvPr/>
        </p:nvSpPr>
        <p:spPr>
          <a:xfrm>
            <a:off x="7194328" y="1162106"/>
            <a:ext cx="1353517" cy="369332"/>
          </a:xfrm>
          <a:prstGeom prst="rect">
            <a:avLst/>
          </a:prstGeom>
          <a:noFill/>
        </p:spPr>
        <p:txBody>
          <a:bodyPr wrap="square" rtlCol="0">
            <a:spAutoFit/>
          </a:bodyPr>
          <a:lstStyle/>
          <a:p>
            <a:r>
              <a:rPr lang="en-US" dirty="0" smtClean="0"/>
              <a:t>Customer</a:t>
            </a:r>
            <a:endParaRPr lang="en-US"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1760" y="4998784"/>
            <a:ext cx="1081617" cy="947648"/>
          </a:xfrm>
          <a:prstGeom prst="rect">
            <a:avLst/>
          </a:prstGeom>
        </p:spPr>
      </p:pic>
      <p:sp>
        <p:nvSpPr>
          <p:cNvPr id="29" name="TextBox 28"/>
          <p:cNvSpPr txBox="1"/>
          <p:nvPr/>
        </p:nvSpPr>
        <p:spPr>
          <a:xfrm>
            <a:off x="7488720" y="5956306"/>
            <a:ext cx="854721" cy="369332"/>
          </a:xfrm>
          <a:prstGeom prst="rect">
            <a:avLst/>
          </a:prstGeom>
          <a:noFill/>
        </p:spPr>
        <p:txBody>
          <a:bodyPr wrap="none" rtlCol="0">
            <a:spAutoFit/>
          </a:bodyPr>
          <a:lstStyle/>
          <a:p>
            <a:r>
              <a:rPr lang="en-US" dirty="0" smtClean="0"/>
              <a:t>Owner</a:t>
            </a:r>
            <a:endParaRPr lang="en-US" dirty="0"/>
          </a:p>
        </p:txBody>
      </p:sp>
      <p:sp>
        <p:nvSpPr>
          <p:cNvPr id="2" name="Left-Right-Up Arrow 1"/>
          <p:cNvSpPr/>
          <p:nvPr/>
        </p:nvSpPr>
        <p:spPr>
          <a:xfrm rot="16200000">
            <a:off x="6438453" y="2937557"/>
            <a:ext cx="1732137" cy="1690331"/>
          </a:xfrm>
          <a:prstGeom prst="leftRightUpArrow">
            <a:avLst>
              <a:gd name="adj1" fmla="val 11410"/>
              <a:gd name="adj2" fmla="val 13167"/>
              <a:gd name="adj3" fmla="val 10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4119" y="299182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1" name="TextBox 30"/>
          <p:cNvSpPr txBox="1"/>
          <p:nvPr/>
        </p:nvSpPr>
        <p:spPr>
          <a:xfrm>
            <a:off x="6671588" y="2995114"/>
            <a:ext cx="971741" cy="584775"/>
          </a:xfrm>
          <a:prstGeom prst="rect">
            <a:avLst/>
          </a:prstGeom>
          <a:noFill/>
        </p:spPr>
        <p:txBody>
          <a:bodyPr wrap="none" rtlCol="0">
            <a:spAutoFit/>
          </a:bodyPr>
          <a:lstStyle/>
          <a:p>
            <a:r>
              <a:rPr lang="en-US" sz="1600" dirty="0" smtClean="0"/>
              <a:t>     Deal </a:t>
            </a:r>
          </a:p>
          <a:p>
            <a:r>
              <a:rPr lang="en-US" sz="1600" dirty="0" smtClean="0"/>
              <a:t>contract</a:t>
            </a:r>
            <a:endParaRPr lang="en-US" sz="16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704449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25" y="1207972"/>
            <a:ext cx="922639" cy="922639"/>
          </a:xfrm>
          <a:prstGeom prst="rect">
            <a:avLst/>
          </a:prstGeom>
        </p:spPr>
      </p:pic>
      <p:sp>
        <p:nvSpPr>
          <p:cNvPr id="35" name="Rectangle 34"/>
          <p:cNvSpPr/>
          <p:nvPr/>
        </p:nvSpPr>
        <p:spPr>
          <a:xfrm>
            <a:off x="2946359" y="928850"/>
            <a:ext cx="5519351" cy="444638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849733" y="637884"/>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 name="Footer Placeholder 3"/>
          <p:cNvSpPr>
            <a:spLocks noGrp="1"/>
          </p:cNvSpPr>
          <p:nvPr>
            <p:ph type="ftr" sz="quarter" idx="11"/>
          </p:nvPr>
        </p:nvSpPr>
        <p:spPr/>
        <p:txBody>
          <a:bodyPr/>
          <a:lstStyle/>
          <a:p>
            <a:r>
              <a:rPr lang="en-US" dirty="0" smtClean="0"/>
              <a:t>Capstone Project Defense - Office Rental Service</a:t>
            </a:r>
            <a:endParaRPr lang="en-US" dirty="0"/>
          </a:p>
        </p:txBody>
      </p:sp>
      <p:pic>
        <p:nvPicPr>
          <p:cNvPr id="36"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798" y="3456696"/>
            <a:ext cx="1196625" cy="998367"/>
          </a:xfrm>
        </p:spPr>
      </p:pic>
      <p:sp>
        <p:nvSpPr>
          <p:cNvPr id="37" name="TextBox 36"/>
          <p:cNvSpPr txBox="1"/>
          <p:nvPr/>
        </p:nvSpPr>
        <p:spPr>
          <a:xfrm>
            <a:off x="617826" y="4406001"/>
            <a:ext cx="1165704" cy="369332"/>
          </a:xfrm>
          <a:prstGeom prst="rect">
            <a:avLst/>
          </a:prstGeom>
          <a:noFill/>
        </p:spPr>
        <p:txBody>
          <a:bodyPr wrap="none" rtlCol="0">
            <a:spAutoFit/>
          </a:bodyPr>
          <a:lstStyle/>
          <a:p>
            <a:r>
              <a:rPr lang="en-US" dirty="0" smtClean="0"/>
              <a:t>Customer</a:t>
            </a:r>
          </a:p>
        </p:txBody>
      </p:sp>
      <p:sp>
        <p:nvSpPr>
          <p:cNvPr id="38" name="Rectangle 37"/>
          <p:cNvSpPr/>
          <p:nvPr/>
        </p:nvSpPr>
        <p:spPr>
          <a:xfrm>
            <a:off x="457478" y="1015999"/>
            <a:ext cx="1474573" cy="411096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9841" y="2029954"/>
            <a:ext cx="758541" cy="369332"/>
          </a:xfrm>
          <a:prstGeom prst="rect">
            <a:avLst/>
          </a:prstGeom>
          <a:noFill/>
        </p:spPr>
        <p:txBody>
          <a:bodyPr wrap="none" rtlCol="0">
            <a:spAutoFit/>
          </a:bodyPr>
          <a:lstStyle/>
          <a:p>
            <a:r>
              <a:rPr lang="en-US" dirty="0" smtClean="0"/>
              <a:t>Email</a:t>
            </a:r>
            <a:endParaRPr lang="en-US"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1597" y="1145843"/>
            <a:ext cx="770021" cy="1484335"/>
          </a:xfrm>
          <a:prstGeom prst="rect">
            <a:avLst/>
          </a:prstGeom>
        </p:spPr>
      </p:pic>
      <p:sp>
        <p:nvSpPr>
          <p:cNvPr id="44" name="Right Arrow 43"/>
          <p:cNvSpPr/>
          <p:nvPr/>
        </p:nvSpPr>
        <p:spPr>
          <a:xfrm rot="19450754">
            <a:off x="1830926" y="2837537"/>
            <a:ext cx="2308569" cy="220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823354" y="3063892"/>
            <a:ext cx="1868745" cy="338554"/>
          </a:xfrm>
          <a:prstGeom prst="rect">
            <a:avLst/>
          </a:prstGeom>
          <a:noFill/>
        </p:spPr>
        <p:txBody>
          <a:bodyPr wrap="square" rtlCol="0">
            <a:spAutoFit/>
          </a:bodyPr>
          <a:lstStyle/>
          <a:p>
            <a:r>
              <a:rPr lang="en-US" sz="1600" dirty="0" smtClean="0"/>
              <a:t>     Create request</a:t>
            </a:r>
            <a:endParaRPr lang="en-US" sz="1600" dirty="0"/>
          </a:p>
        </p:txBody>
      </p:sp>
      <p:sp>
        <p:nvSpPr>
          <p:cNvPr id="46" name="Oval 45"/>
          <p:cNvSpPr/>
          <p:nvPr/>
        </p:nvSpPr>
        <p:spPr>
          <a:xfrm>
            <a:off x="2965864" y="309980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7" name="TextBox 46"/>
          <p:cNvSpPr txBox="1"/>
          <p:nvPr/>
        </p:nvSpPr>
        <p:spPr>
          <a:xfrm>
            <a:off x="4050392" y="2658973"/>
            <a:ext cx="912429" cy="369332"/>
          </a:xfrm>
          <a:prstGeom prst="rect">
            <a:avLst/>
          </a:prstGeom>
          <a:noFill/>
        </p:spPr>
        <p:txBody>
          <a:bodyPr wrap="none" rtlCol="0">
            <a:spAutoFit/>
          </a:bodyPr>
          <a:lstStyle/>
          <a:p>
            <a:r>
              <a:rPr lang="en-US" dirty="0" smtClean="0"/>
              <a:t>System</a:t>
            </a:r>
            <a:endParaRPr lang="en-US" dirty="0"/>
          </a:p>
        </p:txBody>
      </p:sp>
      <p:sp>
        <p:nvSpPr>
          <p:cNvPr id="48" name="Right Arrow 47"/>
          <p:cNvSpPr/>
          <p:nvPr/>
        </p:nvSpPr>
        <p:spPr>
          <a:xfrm rot="5400000">
            <a:off x="724501" y="2748127"/>
            <a:ext cx="980507" cy="220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24778" y="2317084"/>
            <a:ext cx="834581" cy="584775"/>
          </a:xfrm>
          <a:prstGeom prst="rect">
            <a:avLst/>
          </a:prstGeom>
          <a:noFill/>
        </p:spPr>
        <p:txBody>
          <a:bodyPr wrap="square" rtlCol="0">
            <a:spAutoFit/>
          </a:bodyPr>
          <a:lstStyle/>
          <a:p>
            <a:pPr algn="ctr"/>
            <a:r>
              <a:rPr lang="en-US" sz="1600" dirty="0" smtClean="0"/>
              <a:t>Belong     to</a:t>
            </a:r>
            <a:endParaRPr lang="en-US" sz="1600" dirty="0"/>
          </a:p>
        </p:txBody>
      </p:sp>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7499" y="1179187"/>
            <a:ext cx="1425807" cy="1425807"/>
          </a:xfrm>
          <a:prstGeom prst="rect">
            <a:avLst/>
          </a:prstGeom>
        </p:spPr>
      </p:pic>
      <p:sp>
        <p:nvSpPr>
          <p:cNvPr id="51" name="TextBox 50"/>
          <p:cNvSpPr txBox="1"/>
          <p:nvPr/>
        </p:nvSpPr>
        <p:spPr>
          <a:xfrm>
            <a:off x="4856719" y="1081948"/>
            <a:ext cx="1914307" cy="338554"/>
          </a:xfrm>
          <a:prstGeom prst="rect">
            <a:avLst/>
          </a:prstGeom>
          <a:noFill/>
        </p:spPr>
        <p:txBody>
          <a:bodyPr wrap="none" rtlCol="0">
            <a:spAutoFit/>
          </a:bodyPr>
          <a:lstStyle/>
          <a:p>
            <a:r>
              <a:rPr lang="en-US" sz="1600" dirty="0" smtClean="0"/>
              <a:t>     Schedule check</a:t>
            </a:r>
            <a:endParaRPr lang="en-US" sz="1600" dirty="0"/>
          </a:p>
        </p:txBody>
      </p:sp>
      <p:sp>
        <p:nvSpPr>
          <p:cNvPr id="52" name="TextBox 51"/>
          <p:cNvSpPr txBox="1"/>
          <p:nvPr/>
        </p:nvSpPr>
        <p:spPr>
          <a:xfrm>
            <a:off x="5176736" y="2505686"/>
            <a:ext cx="1518044" cy="338554"/>
          </a:xfrm>
          <a:prstGeom prst="rect">
            <a:avLst/>
          </a:prstGeom>
          <a:noFill/>
        </p:spPr>
        <p:txBody>
          <a:bodyPr wrap="none" rtlCol="0">
            <a:spAutoFit/>
          </a:bodyPr>
          <a:lstStyle/>
          <a:p>
            <a:r>
              <a:rPr lang="en-US" sz="1600" dirty="0" smtClean="0"/>
              <a:t>    Return data</a:t>
            </a:r>
            <a:endParaRPr lang="en-US" sz="1600" dirty="0"/>
          </a:p>
        </p:txBody>
      </p:sp>
      <p:sp>
        <p:nvSpPr>
          <p:cNvPr id="53" name="TextBox 52"/>
          <p:cNvSpPr txBox="1"/>
          <p:nvPr/>
        </p:nvSpPr>
        <p:spPr>
          <a:xfrm>
            <a:off x="6855183" y="2630178"/>
            <a:ext cx="1130438" cy="369332"/>
          </a:xfrm>
          <a:prstGeom prst="rect">
            <a:avLst/>
          </a:prstGeom>
          <a:noFill/>
        </p:spPr>
        <p:txBody>
          <a:bodyPr wrap="none" rtlCol="0">
            <a:spAutoFit/>
          </a:bodyPr>
          <a:lstStyle/>
          <a:p>
            <a:r>
              <a:rPr lang="en-US" dirty="0" smtClean="0"/>
              <a:t>Database</a:t>
            </a:r>
            <a:endParaRPr lang="en-US" dirty="0"/>
          </a:p>
        </p:txBody>
      </p:sp>
      <p:sp>
        <p:nvSpPr>
          <p:cNvPr id="54" name="Curved Down Arrow 53"/>
          <p:cNvSpPr/>
          <p:nvPr/>
        </p:nvSpPr>
        <p:spPr>
          <a:xfrm>
            <a:off x="5259257" y="1347634"/>
            <a:ext cx="1317030" cy="4381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Curved Down Arrow 54"/>
          <p:cNvSpPr/>
          <p:nvPr/>
        </p:nvSpPr>
        <p:spPr>
          <a:xfrm rot="10800000">
            <a:off x="5259257" y="1995524"/>
            <a:ext cx="1317030" cy="4381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p:cNvSpPr/>
          <p:nvPr/>
        </p:nvSpPr>
        <p:spPr>
          <a:xfrm>
            <a:off x="4962821" y="11268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7" name="Oval 56"/>
          <p:cNvSpPr/>
          <p:nvPr/>
        </p:nvSpPr>
        <p:spPr>
          <a:xfrm>
            <a:off x="5233184" y="25505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ight Arrow 57"/>
          <p:cNvSpPr/>
          <p:nvPr/>
        </p:nvSpPr>
        <p:spPr>
          <a:xfrm rot="10800000">
            <a:off x="1710961" y="1566276"/>
            <a:ext cx="2138772" cy="219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063263" y="1293070"/>
            <a:ext cx="1507144" cy="338554"/>
          </a:xfrm>
          <a:prstGeom prst="rect">
            <a:avLst/>
          </a:prstGeom>
          <a:noFill/>
        </p:spPr>
        <p:txBody>
          <a:bodyPr wrap="none" rtlCol="0">
            <a:spAutoFit/>
          </a:bodyPr>
          <a:lstStyle/>
          <a:p>
            <a:r>
              <a:rPr lang="en-US" sz="1600" dirty="0"/>
              <a:t> </a:t>
            </a:r>
            <a:r>
              <a:rPr lang="en-US" sz="1600" dirty="0" smtClean="0"/>
              <a:t>    Send email</a:t>
            </a:r>
            <a:endParaRPr lang="en-US" sz="1600" dirty="0"/>
          </a:p>
        </p:txBody>
      </p:sp>
      <p:sp>
        <p:nvSpPr>
          <p:cNvPr id="60" name="Oval 59"/>
          <p:cNvSpPr/>
          <p:nvPr/>
        </p:nvSpPr>
        <p:spPr>
          <a:xfrm>
            <a:off x="2176340" y="13379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957826" y="3637671"/>
            <a:ext cx="1414799" cy="1040338"/>
          </a:xfrm>
          <a:prstGeom prst="rect">
            <a:avLst/>
          </a:prstGeom>
        </p:spPr>
      </p:pic>
      <p:sp>
        <p:nvSpPr>
          <p:cNvPr id="62" name="TextBox 61"/>
          <p:cNvSpPr txBox="1"/>
          <p:nvPr/>
        </p:nvSpPr>
        <p:spPr>
          <a:xfrm>
            <a:off x="3977248" y="4694726"/>
            <a:ext cx="1375954" cy="369332"/>
          </a:xfrm>
          <a:prstGeom prst="rect">
            <a:avLst/>
          </a:prstGeom>
          <a:noFill/>
        </p:spPr>
        <p:txBody>
          <a:bodyPr wrap="none" rtlCol="0">
            <a:spAutoFit/>
          </a:bodyPr>
          <a:lstStyle/>
          <a:p>
            <a:r>
              <a:rPr lang="en-US" dirty="0" smtClean="0"/>
              <a:t>Result page</a:t>
            </a:r>
            <a:endParaRPr lang="en-US" dirty="0"/>
          </a:p>
        </p:txBody>
      </p:sp>
      <p:sp>
        <p:nvSpPr>
          <p:cNvPr id="63" name="Right Arrow 62"/>
          <p:cNvSpPr/>
          <p:nvPr/>
        </p:nvSpPr>
        <p:spPr>
          <a:xfrm>
            <a:off x="1860147" y="4063950"/>
            <a:ext cx="1989586" cy="219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048663" y="379303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5" name="TextBox 64"/>
          <p:cNvSpPr txBox="1"/>
          <p:nvPr/>
        </p:nvSpPr>
        <p:spPr>
          <a:xfrm>
            <a:off x="2285216" y="3765506"/>
            <a:ext cx="1495922" cy="338554"/>
          </a:xfrm>
          <a:prstGeom prst="rect">
            <a:avLst/>
          </a:prstGeom>
          <a:noFill/>
        </p:spPr>
        <p:txBody>
          <a:bodyPr wrap="none" rtlCol="0">
            <a:spAutoFit/>
          </a:bodyPr>
          <a:lstStyle/>
          <a:p>
            <a:r>
              <a:rPr lang="en-US" sz="1600" dirty="0" smtClean="0"/>
              <a:t>Check request</a:t>
            </a:r>
            <a:endParaRPr lang="en-US" sz="1600"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9155398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childTnLst>
                                </p:cTn>
                              </p:par>
                              <p:par>
                                <p:cTn id="56" presetID="10" presetClass="entr" presetSubtype="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par>
                                <p:cTn id="59" presetID="10"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fad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500"/>
                                        <p:tgtEl>
                                          <p:spTgt spid="6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fade">
                                      <p:cBhvr>
                                        <p:cTn id="91" dur="500"/>
                                        <p:tgtEl>
                                          <p:spTgt spid="6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fade">
                                      <p:cBhvr>
                                        <p:cTn id="94" dur="500"/>
                                        <p:tgtEl>
                                          <p:spTgt spid="63"/>
                                        </p:tgtEl>
                                      </p:cBhvr>
                                    </p:animEffect>
                                  </p:childTnLst>
                                </p:cTn>
                              </p:par>
                              <p:par>
                                <p:cTn id="95" presetID="10" presetClass="entr" presetSubtype="0" fill="hold"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37" grpId="0"/>
      <p:bldP spid="38" grpId="0" animBg="1"/>
      <p:bldP spid="40" grpId="0"/>
      <p:bldP spid="44" grpId="0" animBg="1"/>
      <p:bldP spid="45" grpId="0"/>
      <p:bldP spid="46" grpId="0" animBg="1"/>
      <p:bldP spid="47" grpId="0"/>
      <p:bldP spid="48" grpId="0" animBg="1"/>
      <p:bldP spid="49" grpId="0"/>
      <p:bldP spid="51" grpId="0"/>
      <p:bldP spid="52" grpId="0"/>
      <p:bldP spid="53" grpId="0"/>
      <p:bldP spid="54" grpId="0" animBg="1"/>
      <p:bldP spid="55" grpId="0" animBg="1"/>
      <p:bldP spid="56" grpId="0" animBg="1"/>
      <p:bldP spid="57" grpId="0" animBg="1"/>
      <p:bldP spid="58" grpId="0" animBg="1"/>
      <p:bldP spid="59" grpId="0"/>
      <p:bldP spid="60" grpId="0" animBg="1"/>
      <p:bldP spid="62" grpId="0"/>
      <p:bldP spid="63" grpId="0" animBg="1"/>
      <p:bldP spid="64" grpId="0" animBg="1"/>
      <p:bldP spid="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smtClean="0"/>
              <a:t>Contents</a:t>
            </a:r>
            <a:endParaRPr lang="en-US" dirty="0"/>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a:t>
            </a:r>
            <a:r>
              <a:rPr lang="en-US" dirty="0" smtClean="0"/>
              <a:t>Repair</a:t>
            </a:r>
            <a:endParaRPr lang="en-US" dirty="0"/>
          </a:p>
          <a:p>
            <a:pPr marL="400050" indent="-400050">
              <a:buFont typeface="+mj-lt"/>
              <a:buAutoNum type="romanUcPeriod"/>
            </a:pPr>
            <a:r>
              <a:rPr lang="en-US" dirty="0" smtClean="0"/>
              <a:t>Summary</a:t>
            </a:r>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819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495922" cy="338554"/>
          </a:xfrm>
          <a:prstGeom prst="rect">
            <a:avLst/>
          </a:prstGeom>
          <a:noFill/>
        </p:spPr>
        <p:txBody>
          <a:bodyPr wrap="none" rtlCol="0">
            <a:spAutoFit/>
          </a:bodyPr>
          <a:lstStyle/>
          <a:p>
            <a:r>
              <a:rPr lang="en-US" sz="1600" dirty="0" smtClean="0"/>
              <a:t>Check request</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4" name="Footer Placeholder 3"/>
          <p:cNvSpPr>
            <a:spLocks noGrp="1"/>
          </p:cNvSpPr>
          <p:nvPr>
            <p:ph type="ftr" sz="quarter" idx="11"/>
          </p:nvPr>
        </p:nvSpPr>
        <p:spPr>
          <a:xfrm>
            <a:off x="609599" y="6041363"/>
            <a:ext cx="4622973" cy="365125"/>
          </a:xfrm>
        </p:spPr>
        <p:txBody>
          <a:bodyPr/>
          <a:lstStyle/>
          <a:p>
            <a:r>
              <a:rPr lang="en-US" dirty="0" smtClean="0"/>
              <a:t>Capstone Project Defense - Office Rental Service</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endParaRPr lang="en-US" sz="1600" dirty="0"/>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357188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10"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fade">
                                      <p:cBhvr>
                                        <p:cTn id="83" dur="500"/>
                                        <p:tgtEl>
                                          <p:spTgt spid="7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50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fade">
                                      <p:cBhvr>
                                        <p:cTn id="89" dur="500"/>
                                        <p:tgtEl>
                                          <p:spTgt spid="70"/>
                                        </p:tgtEl>
                                      </p:cBhvr>
                                    </p:animEffect>
                                  </p:childTnLst>
                                </p:cTn>
                              </p:par>
                              <p:par>
                                <p:cTn id="90" presetID="10"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79"/>
                                        </p:tgtEl>
                                        <p:attrNameLst>
                                          <p:attrName>style.visibility</p:attrName>
                                        </p:attrNameLst>
                                      </p:cBhvr>
                                      <p:to>
                                        <p:strVal val="visible"/>
                                      </p:to>
                                    </p:set>
                                    <p:animEffect transition="in" filter="fade">
                                      <p:cBhvr>
                                        <p:cTn id="100" dur="500"/>
                                        <p:tgtEl>
                                          <p:spTgt spid="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fade">
                                      <p:cBhvr>
                                        <p:cTn id="103" dur="500"/>
                                        <p:tgtEl>
                                          <p:spTgt spid="8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fade">
                                      <p:cBhvr>
                                        <p:cTn id="106" dur="500"/>
                                        <p:tgtEl>
                                          <p:spTgt spid="7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fade">
                                      <p:cBhvr>
                                        <p:cTn id="111" dur="500"/>
                                        <p:tgtEl>
                                          <p:spTgt spid="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9" grpId="0"/>
      <p:bldP spid="50" grpId="0"/>
      <p:bldP spid="51" grpId="0" animBg="1"/>
      <p:bldP spid="52" grpId="0" animBg="1"/>
      <p:bldP spid="54" grpId="0"/>
      <p:bldP spid="56" grpId="0"/>
      <p:bldP spid="57" grpId="0" animBg="1"/>
      <p:bldP spid="59" grpId="0"/>
      <p:bldP spid="61" grpId="0"/>
      <p:bldP spid="62" grpId="0" animBg="1"/>
      <p:bldP spid="63" grpId="0" animBg="1"/>
      <p:bldP spid="65" grpId="0"/>
      <p:bldP spid="66" grpId="0"/>
      <p:bldP spid="67" grpId="0" animBg="1"/>
      <p:bldP spid="69" grpId="0"/>
      <p:bldP spid="70" grpId="0"/>
      <p:bldP spid="71" grpId="0" animBg="1"/>
      <p:bldP spid="72" grpId="0" animBg="1"/>
      <p:bldP spid="78" grpId="0"/>
      <p:bldP spid="79" grpId="0" animBg="1"/>
      <p:bldP spid="80" grpId="0" animBg="1"/>
      <p:bldP spid="82" grpId="0"/>
      <p:bldP spid="3" grpId="0" animBg="1"/>
      <p:bldP spid="4" grpId="0" animBg="1"/>
      <p:bldP spid="39" grpId="0"/>
      <p:bldP spid="40"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67" y="962793"/>
            <a:ext cx="7267575" cy="4371975"/>
          </a:xfrm>
          <a:prstGeom prst="rect">
            <a:avLst/>
          </a:prstGeom>
        </p:spPr>
      </p:pic>
    </p:spTree>
    <p:extLst>
      <p:ext uri="{BB962C8B-B14F-4D97-AF65-F5344CB8AC3E}">
        <p14:creationId xmlns:p14="http://schemas.microsoft.com/office/powerpoint/2010/main" val="2179977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a:t>
            </a:r>
            <a:r>
              <a:rPr lang="en-US" sz="2400" dirty="0" smtClean="0">
                <a:solidFill>
                  <a:schemeClr val="accent2">
                    <a:lumMod val="50000"/>
                  </a:schemeClr>
                </a:solidFill>
              </a:rPr>
              <a:t>repair</a:t>
            </a:r>
            <a:endParaRPr lang="en-US" sz="2400" dirty="0" smtClean="0">
              <a:solidFill>
                <a:schemeClr val="accent2">
                  <a:lumMod val="50000"/>
                </a:schemeClr>
              </a:solidFill>
            </a:endParaRP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74" name="Footer Placeholder 3"/>
          <p:cNvSpPr>
            <a:spLocks noGrp="1"/>
          </p:cNvSpPr>
          <p:nvPr>
            <p:ph type="ftr" sz="quarter" idx="11"/>
          </p:nvPr>
        </p:nvSpPr>
        <p:spPr>
          <a:xfrm>
            <a:off x="609599" y="6041363"/>
            <a:ext cx="4622973" cy="365125"/>
          </a:xfrm>
        </p:spPr>
        <p:txBody>
          <a:bodyPr/>
          <a:lstStyle/>
          <a:p>
            <a:r>
              <a:rPr lang="en-US" dirty="0" smtClean="0"/>
              <a:t>Capstone Project Defense - Office Rental Service</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8" name="TextBox 37"/>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394674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a:t>
            </a:r>
            <a:r>
              <a:rPr lang="en-US" sz="2400" dirty="0" smtClean="0">
                <a:solidFill>
                  <a:schemeClr val="accent2">
                    <a:lumMod val="50000"/>
                  </a:schemeClr>
                </a:solidFill>
              </a:rPr>
              <a:t>repair</a:t>
            </a:r>
            <a:endParaRPr lang="en-US" sz="2400" dirty="0" smtClean="0">
              <a:solidFill>
                <a:schemeClr val="accent2">
                  <a:lumMod val="50000"/>
                </a:schemeClr>
              </a:solidFill>
            </a:endParaRP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74" name="Footer Placeholder 3"/>
          <p:cNvSpPr>
            <a:spLocks noGrp="1"/>
          </p:cNvSpPr>
          <p:nvPr>
            <p:ph type="ftr" sz="quarter" idx="11"/>
          </p:nvPr>
        </p:nvSpPr>
        <p:spPr>
          <a:xfrm>
            <a:off x="609599" y="6041363"/>
            <a:ext cx="4622973" cy="365125"/>
          </a:xfrm>
        </p:spPr>
        <p:txBody>
          <a:bodyPr/>
          <a:lstStyle/>
          <a:p>
            <a:r>
              <a:rPr lang="en-US" dirty="0" smtClean="0"/>
              <a:t>Capstone Project Defense - Office Rental Service</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62682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4" name="Footer Placeholder 3"/>
          <p:cNvSpPr>
            <a:spLocks noGrp="1"/>
          </p:cNvSpPr>
          <p:nvPr>
            <p:ph type="ftr" sz="quarter" idx="11"/>
          </p:nvPr>
        </p:nvSpPr>
        <p:spPr>
          <a:xfrm>
            <a:off x="609599" y="6041363"/>
            <a:ext cx="4622973" cy="365125"/>
          </a:xfrm>
        </p:spPr>
        <p:txBody>
          <a:bodyPr/>
          <a:lstStyle/>
          <a:p>
            <a:r>
              <a:rPr lang="en-US" dirty="0" smtClean="0"/>
              <a:t>Capstone Project Defense - Office Rental Service</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00028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74" name="Footer Placeholder 3"/>
          <p:cNvSpPr>
            <a:spLocks noGrp="1"/>
          </p:cNvSpPr>
          <p:nvPr>
            <p:ph type="ftr" sz="quarter" idx="11"/>
          </p:nvPr>
        </p:nvSpPr>
        <p:spPr>
          <a:xfrm>
            <a:off x="609599" y="6041363"/>
            <a:ext cx="4622973" cy="365125"/>
          </a:xfrm>
        </p:spPr>
        <p:txBody>
          <a:bodyPr/>
          <a:lstStyle/>
          <a:p>
            <a:r>
              <a:rPr lang="en-US" dirty="0" smtClean="0"/>
              <a:t>Capstone Project Defense - Office Rental Service</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880657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Xep</a:t>
            </a:r>
            <a:r>
              <a:rPr lang="en-US" dirty="0" smtClean="0"/>
              <a:t> </a:t>
            </a:r>
            <a:r>
              <a:rPr lang="en-US" dirty="0" err="1" smtClean="0"/>
              <a:t>thoi</a:t>
            </a:r>
            <a:r>
              <a:rPr lang="en-US" dirty="0" smtClean="0"/>
              <a:t> </a:t>
            </a:r>
            <a:r>
              <a:rPr lang="en-US" dirty="0" err="1" smtClean="0"/>
              <a:t>gian</a:t>
            </a:r>
            <a:r>
              <a:rPr lang="en-US" dirty="0" smtClean="0"/>
              <a:t> </a:t>
            </a:r>
            <a:r>
              <a:rPr lang="en-US" dirty="0" err="1" smtClean="0"/>
              <a:t>sua</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773032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4" name="Footer Placeholder 3"/>
          <p:cNvSpPr>
            <a:spLocks noGrp="1"/>
          </p:cNvSpPr>
          <p:nvPr>
            <p:ph type="ftr" sz="quarter" idx="11"/>
          </p:nvPr>
        </p:nvSpPr>
        <p:spPr>
          <a:xfrm>
            <a:off x="609599" y="6041363"/>
            <a:ext cx="4622973" cy="365125"/>
          </a:xfrm>
        </p:spPr>
        <p:txBody>
          <a:bodyPr/>
          <a:lstStyle/>
          <a:p>
            <a:r>
              <a:rPr lang="en-US" dirty="0" smtClean="0"/>
              <a:t>Capstone Project Defense - Office Rental Service</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39" name="TextBox 38"/>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40" name="Right Arrow 39"/>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65669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4" name="Footer Placeholder 3"/>
          <p:cNvSpPr>
            <a:spLocks noGrp="1"/>
          </p:cNvSpPr>
          <p:nvPr>
            <p:ph type="ftr" sz="quarter" idx="11"/>
          </p:nvPr>
        </p:nvSpPr>
        <p:spPr>
          <a:xfrm>
            <a:off x="609599" y="6041363"/>
            <a:ext cx="4622973" cy="365125"/>
          </a:xfrm>
        </p:spPr>
        <p:txBody>
          <a:bodyPr/>
          <a:lstStyle/>
          <a:p>
            <a:r>
              <a:rPr lang="en-US" dirty="0" smtClean="0"/>
              <a:t>Capstone Project Defense - Office Rental Service</a:t>
            </a:r>
            <a:endParaRPr lang="en-US" dirty="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39" name="Right Arrow 38"/>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710535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4" name="Footer Placeholder 3"/>
          <p:cNvSpPr>
            <a:spLocks noGrp="1"/>
          </p:cNvSpPr>
          <p:nvPr>
            <p:ph type="ftr" sz="quarter" idx="11"/>
          </p:nvPr>
        </p:nvSpPr>
        <p:spPr>
          <a:xfrm>
            <a:off x="609599" y="6041363"/>
            <a:ext cx="4622973" cy="365125"/>
          </a:xfrm>
        </p:spPr>
        <p:txBody>
          <a:bodyPr/>
          <a:lstStyle/>
          <a:p>
            <a:r>
              <a:rPr lang="en-US" dirty="0" smtClean="0"/>
              <a:t>Capstone Project Defense - Office Rental Service</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endParaRPr lang="en-US" sz="1600" dirty="0"/>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63333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221" y="527611"/>
            <a:ext cx="2356496" cy="666595"/>
          </a:xfrm>
        </p:spPr>
        <p:txBody>
          <a:bodyPr/>
          <a:lstStyle/>
          <a:p>
            <a:r>
              <a:rPr lang="en-US" dirty="0" smtClean="0"/>
              <a:t>Overview</a:t>
            </a:r>
            <a:endParaRPr lang="en-US" dirty="0"/>
          </a:p>
        </p:txBody>
      </p:sp>
      <p:sp>
        <p:nvSpPr>
          <p:cNvPr id="4" name="Footer Placeholder 3"/>
          <p:cNvSpPr>
            <a:spLocks noGrp="1"/>
          </p:cNvSpPr>
          <p:nvPr>
            <p:ph type="ftr" sz="quarter" idx="11"/>
          </p:nvPr>
        </p:nvSpPr>
        <p:spPr/>
        <p:txBody>
          <a:bodyPr/>
          <a:lstStyle/>
          <a:p>
            <a:r>
              <a:rPr lang="en-US" dirty="0" smtClean="0"/>
              <a:t>Capstone Project Defense - Office Rental Service</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63510" y="2505259"/>
            <a:ext cx="1406588" cy="1173543"/>
          </a:xfrm>
        </p:spPr>
      </p:pic>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976" y="2556253"/>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7603" y="2349893"/>
            <a:ext cx="648251" cy="615346"/>
          </a:xfrm>
          <a:prstGeom prst="rect">
            <a:avLst/>
          </a:prstGeom>
        </p:spPr>
      </p:pic>
      <p:sp>
        <p:nvSpPr>
          <p:cNvPr id="79" name="Left-Right Arrow 78"/>
          <p:cNvSpPr/>
          <p:nvPr/>
        </p:nvSpPr>
        <p:spPr>
          <a:xfrm>
            <a:off x="5844275" y="3202605"/>
            <a:ext cx="754481" cy="2330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3405075" y="29278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0622" y="2323062"/>
            <a:ext cx="638448" cy="638448"/>
          </a:xfrm>
          <a:prstGeom prst="rect">
            <a:avLst/>
          </a:prstGeom>
        </p:spPr>
      </p:pic>
      <p:sp>
        <p:nvSpPr>
          <p:cNvPr id="85" name="TextBox 84"/>
          <p:cNvSpPr txBox="1"/>
          <p:nvPr/>
        </p:nvSpPr>
        <p:spPr>
          <a:xfrm>
            <a:off x="4897603" y="29627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05098" y="1709665"/>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836153" y="1701777"/>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7154355" y="1701777"/>
            <a:ext cx="1393452" cy="369332"/>
          </a:xfrm>
          <a:prstGeom prst="rect">
            <a:avLst/>
          </a:prstGeom>
          <a:noFill/>
        </p:spPr>
        <p:txBody>
          <a:bodyPr wrap="square" rtlCol="0">
            <a:spAutoFit/>
          </a:bodyPr>
          <a:lstStyle/>
          <a:p>
            <a:pPr algn="ctr"/>
            <a:r>
              <a:rPr lang="en-US" dirty="0" smtClean="0"/>
              <a:t>Customers</a:t>
            </a:r>
            <a:endParaRPr lang="en-US" dirty="0"/>
          </a:p>
        </p:txBody>
      </p:sp>
      <p:sp>
        <p:nvSpPr>
          <p:cNvPr id="115" name="TextBox 114"/>
          <p:cNvSpPr txBox="1"/>
          <p:nvPr/>
        </p:nvSpPr>
        <p:spPr>
          <a:xfrm>
            <a:off x="2309386" y="3441640"/>
            <a:ext cx="1178257" cy="646331"/>
          </a:xfrm>
          <a:prstGeom prst="rect">
            <a:avLst/>
          </a:prstGeom>
          <a:noFill/>
        </p:spPr>
        <p:txBody>
          <a:bodyPr wrap="square" rtlCol="0">
            <a:spAutoFit/>
          </a:bodyPr>
          <a:lstStyle/>
          <a:p>
            <a:pPr algn="ctr"/>
            <a:r>
              <a:rPr lang="en-US" dirty="0" smtClean="0"/>
              <a:t>Contact with</a:t>
            </a:r>
            <a:endParaRPr lang="en-US" dirty="0"/>
          </a:p>
        </p:txBody>
      </p:sp>
      <p:pic>
        <p:nvPicPr>
          <p:cNvPr id="116" name="Picture 1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8847" y="2455449"/>
            <a:ext cx="733662" cy="841758"/>
          </a:xfrm>
          <a:prstGeom prst="rect">
            <a:avLst/>
          </a:prstGeom>
        </p:spPr>
      </p:pic>
      <p:sp>
        <p:nvSpPr>
          <p:cNvPr id="118" name="Left-Right Arrow 117"/>
          <p:cNvSpPr/>
          <p:nvPr/>
        </p:nvSpPr>
        <p:spPr>
          <a:xfrm>
            <a:off x="2478707" y="3215244"/>
            <a:ext cx="802449" cy="220446"/>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442241" y="22298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03852" y="3204621"/>
            <a:ext cx="624202" cy="624202"/>
          </a:xfrm>
          <a:prstGeom prst="rect">
            <a:avLst/>
          </a:prstGeom>
        </p:spPr>
      </p:pic>
      <p:sp>
        <p:nvSpPr>
          <p:cNvPr id="20" name="TextBox 19"/>
          <p:cNvSpPr txBox="1"/>
          <p:nvPr/>
        </p:nvSpPr>
        <p:spPr>
          <a:xfrm>
            <a:off x="4299011" y="38454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6753629" y="2232682"/>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59884" y="2190190"/>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417931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a:t>Summary</a:t>
            </a:r>
            <a:endParaRPr lang="en-US" dirty="0"/>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a:t>
            </a:r>
            <a:r>
              <a:rPr lang="en-US" dirty="0" smtClean="0"/>
              <a:t>Repair</a:t>
            </a: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424690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Q&amp;A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p:cNvSpPr>
            <a:spLocks noGrp="1"/>
          </p:cNvSpPr>
          <p:nvPr>
            <p:ph type="ftr" sz="quarter" idx="11"/>
          </p:nvPr>
        </p:nvSpPr>
        <p:spPr>
          <a:xfrm>
            <a:off x="770465" y="6041362"/>
            <a:ext cx="4622973" cy="365125"/>
          </a:xfrm>
        </p:spPr>
        <p:txBody>
          <a:bodyPr/>
          <a:lstStyle/>
          <a:p>
            <a:r>
              <a:rPr lang="en-US" smtClean="0"/>
              <a:t>Capstone Project Defense - Office Rental Service</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97675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13" name="Rectangle 12"/>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Capstone Project Defense - Office Rental Service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59228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5143711" y="1175176"/>
                <a:ext cx="866006" cy="372410"/>
              </a:xfrm>
              <a:prstGeom prst="rect">
                <a:avLst/>
              </a:prstGeom>
              <a:noFill/>
            </p:spPr>
            <p:txBody>
              <a:bodyPr wrap="none" rtlCol="0">
                <a:spAutoFit/>
              </a:bodyPr>
              <a:lstStyle/>
              <a:p>
                <a:r>
                  <a:rPr lang="en-US" dirty="0" smtClean="0"/>
                  <a:t>K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43711" y="1175176"/>
                <a:ext cx="866006" cy="372410"/>
              </a:xfrm>
              <a:prstGeom prst="rect">
                <a:avLst/>
              </a:prstGeom>
              <a:blipFill rotWithShape="0">
                <a:blip r:embed="rId2"/>
                <a:stretch>
                  <a:fillRect l="-6338"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094789" y="1748823"/>
                <a:ext cx="2797561"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normalized</m:t>
                      </m:r>
                      <m:r>
                        <a:rPr lang="en-US" i="0">
                          <a:latin typeface="Cambria Math" panose="02040503050406030204" pitchFamily="18" charset="0"/>
                        </a:rPr>
                        <m:t>=</m:t>
                      </m:r>
                      <m:f>
                        <m:fPr>
                          <m:ctrlPr>
                            <a:rPr lang="en-US" i="1">
                              <a:latin typeface="Cambria Math" panose="02040503050406030204" pitchFamily="18" charset="0"/>
                            </a:rPr>
                          </m:ctrlPr>
                        </m:fPr>
                        <m:num>
                          <m:r>
                            <m:rPr>
                              <m:sty m:val="p"/>
                            </m:rPr>
                            <a:rPr lang="en-US" i="0">
                              <a:latin typeface="Cambria Math" panose="02040503050406030204" pitchFamily="18" charset="0"/>
                            </a:rPr>
                            <m:t>data</m:t>
                          </m:r>
                          <m:r>
                            <a:rPr lang="en-US" i="0">
                              <a:latin typeface="Cambria Math" panose="02040503050406030204" pitchFamily="18" charset="0"/>
                            </a:rPr>
                            <m:t>−</m:t>
                          </m:r>
                          <m:r>
                            <m:rPr>
                              <m:sty m:val="p"/>
                            </m:rPr>
                            <a:rPr lang="en-US" i="0">
                              <a:latin typeface="Cambria Math" panose="02040503050406030204" pitchFamily="18" charset="0"/>
                            </a:rPr>
                            <m:t>min</m:t>
                          </m:r>
                        </m:num>
                        <m:den>
                          <m:r>
                            <m:rPr>
                              <m:sty m:val="p"/>
                            </m:rPr>
                            <a:rPr lang="en-US" i="0">
                              <a:latin typeface="Cambria Math" panose="02040503050406030204" pitchFamily="18" charset="0"/>
                            </a:rPr>
                            <m:t>max</m:t>
                          </m:r>
                          <m:r>
                            <a:rPr lang="en-US" i="0">
                              <a:latin typeface="Cambria Math" panose="02040503050406030204" pitchFamily="18" charset="0"/>
                            </a:rPr>
                            <m:t>−</m:t>
                          </m:r>
                          <m:r>
                            <m:rPr>
                              <m:sty m:val="p"/>
                            </m:rPr>
                            <a:rPr lang="en-US" i="0">
                              <a:latin typeface="Cambria Math" panose="02040503050406030204" pitchFamily="18" charset="0"/>
                            </a:rPr>
                            <m:t>min</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094789" y="1748823"/>
                <a:ext cx="2797561" cy="618311"/>
              </a:xfrm>
              <a:prstGeom prst="rect">
                <a:avLst/>
              </a:prstGeom>
              <a:blipFill rotWithShape="0">
                <a:blip r:embed="rId3"/>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65229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Capstone Project Defense - Office Rental Service</a:t>
            </a:r>
            <a:endParaRPr lang="en-US" dirty="0"/>
          </a:p>
        </p:txBody>
      </p:sp>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3" name="Rectangle 12"/>
          <p:cNvSpPr/>
          <p:nvPr/>
        </p:nvSpPr>
        <p:spPr>
          <a:xfrm>
            <a:off x="506317" y="4488671"/>
            <a:ext cx="1841149" cy="60271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the mean of each group</a:t>
            </a:r>
          </a:p>
        </p:txBody>
      </p:sp>
      <p:sp>
        <p:nvSpPr>
          <p:cNvPr id="14" name="Rectangle 13"/>
          <p:cNvSpPr/>
          <p:nvPr/>
        </p:nvSpPr>
        <p:spPr>
          <a:xfrm>
            <a:off x="253159" y="5542698"/>
            <a:ext cx="2347465" cy="67214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based on minimum distance to mean</a:t>
            </a:r>
          </a:p>
        </p:txBody>
      </p:sp>
      <p:sp>
        <p:nvSpPr>
          <p:cNvPr id="15" name="Flowchart: Decision 14"/>
          <p:cNvSpPr/>
          <p:nvPr/>
        </p:nvSpPr>
        <p:spPr>
          <a:xfrm>
            <a:off x="4154093" y="4306403"/>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changed?</a:t>
            </a:r>
          </a:p>
        </p:txBody>
      </p:sp>
      <p:sp>
        <p:nvSpPr>
          <p:cNvPr id="16" name="Flowchart: Terminator 15"/>
          <p:cNvSpPr/>
          <p:nvPr/>
        </p:nvSpPr>
        <p:spPr>
          <a:xfrm>
            <a:off x="4625888" y="5903359"/>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26892" y="3968887"/>
            <a:ext cx="0" cy="519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26892" y="5091385"/>
            <a:ext cx="0" cy="45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flipH="1" flipV="1">
            <a:off x="2145345" y="4206097"/>
            <a:ext cx="1290293" cy="2727202"/>
          </a:xfrm>
          <a:prstGeom prst="bentConnector4">
            <a:avLst>
              <a:gd name="adj1" fmla="val -21525"/>
              <a:gd name="adj2" fmla="val 715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95494" y="5542698"/>
            <a:ext cx="5753" cy="36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V="1">
            <a:off x="3255730" y="2360886"/>
            <a:ext cx="116680" cy="377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45"/>
          <p:cNvSpPr txBox="1"/>
          <p:nvPr/>
        </p:nvSpPr>
        <p:spPr>
          <a:xfrm>
            <a:off x="5143711" y="396888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27" name="Text Box 46"/>
          <p:cNvSpPr txBox="1"/>
          <p:nvPr/>
        </p:nvSpPr>
        <p:spPr>
          <a:xfrm>
            <a:off x="5279967" y="5451274"/>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28" name="Rectangle 27"/>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558670" y="142229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32419" y="2570486"/>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85942" y="2726683"/>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0" idx="3"/>
            <a:endCxn id="40" idx="2"/>
          </p:cNvCxnSpPr>
          <p:nvPr/>
        </p:nvCxnSpPr>
        <p:spPr>
          <a:xfrm flipV="1">
            <a:off x="4778113" y="1492676"/>
            <a:ext cx="780557" cy="19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0" idx="2"/>
            <a:endCxn id="41" idx="0"/>
          </p:cNvCxnSpPr>
          <p:nvPr/>
        </p:nvCxnSpPr>
        <p:spPr>
          <a:xfrm>
            <a:off x="4715768" y="1747873"/>
            <a:ext cx="187036" cy="82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2" idx="1"/>
          </p:cNvCxnSpPr>
          <p:nvPr/>
        </p:nvCxnSpPr>
        <p:spPr>
          <a:xfrm>
            <a:off x="4778113" y="1747873"/>
            <a:ext cx="1728444" cy="999425"/>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815616" y="141135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843061" y="2251281"/>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94002" y="3064081"/>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98672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9"/>
                                        </p:tgtEl>
                                        <p:attrNameLst>
                                          <p:attrName>style.color</p:attrName>
                                        </p:attrNameLst>
                                      </p:cBhvr>
                                      <p:to>
                                        <a:schemeClr val="accent2"/>
                                      </p:to>
                                    </p:animClr>
                                    <p:animClr clrSpc="rgb" dir="cw">
                                      <p:cBhvr>
                                        <p:cTn id="7" dur="500" fill="hold"/>
                                        <p:tgtEl>
                                          <p:spTgt spid="29"/>
                                        </p:tgtEl>
                                        <p:attrNameLst>
                                          <p:attrName>fillcolor</p:attrName>
                                        </p:attrNameLst>
                                      </p:cBhvr>
                                      <p:to>
                                        <a:schemeClr val="accent2"/>
                                      </p:to>
                                    </p:animClr>
                                    <p:set>
                                      <p:cBhvr>
                                        <p:cTn id="8" dur="500" fill="hold"/>
                                        <p:tgtEl>
                                          <p:spTgt spid="29"/>
                                        </p:tgtEl>
                                        <p:attrNameLst>
                                          <p:attrName>fill.type</p:attrName>
                                        </p:attrNameLst>
                                      </p:cBhvr>
                                      <p:to>
                                        <p:strVal val="solid"/>
                                      </p:to>
                                    </p:set>
                                    <p:set>
                                      <p:cBhvr>
                                        <p:cTn id="9" dur="500" fill="hold"/>
                                        <p:tgtEl>
                                          <p:spTgt spid="29"/>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chemeClr val="accent2"/>
                                      </p:to>
                                    </p:animClr>
                                    <p:animClr clrSpc="rgb" dir="cw">
                                      <p:cBhvr>
                                        <p:cTn id="12" dur="500" fill="hold"/>
                                        <p:tgtEl>
                                          <p:spTgt spid="32"/>
                                        </p:tgtEl>
                                        <p:attrNameLst>
                                          <p:attrName>fillcolor</p:attrName>
                                        </p:attrNameLst>
                                      </p:cBhvr>
                                      <p:to>
                                        <a:schemeClr val="accent2"/>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31"/>
                                        </p:tgtEl>
                                        <p:attrNameLst>
                                          <p:attrName>style.color</p:attrName>
                                        </p:attrNameLst>
                                      </p:cBhvr>
                                      <p:to>
                                        <a:schemeClr val="accent2"/>
                                      </p:to>
                                    </p:animClr>
                                    <p:animClr clrSpc="rgb" dir="cw">
                                      <p:cBhvr>
                                        <p:cTn id="17" dur="500" fill="hold"/>
                                        <p:tgtEl>
                                          <p:spTgt spid="31"/>
                                        </p:tgtEl>
                                        <p:attrNameLst>
                                          <p:attrName>fillcolor</p:attrName>
                                        </p:attrNameLst>
                                      </p:cBhvr>
                                      <p:to>
                                        <a:schemeClr val="accent2"/>
                                      </p:to>
                                    </p:animClr>
                                    <p:set>
                                      <p:cBhvr>
                                        <p:cTn id="18" dur="500" fill="hold"/>
                                        <p:tgtEl>
                                          <p:spTgt spid="31"/>
                                        </p:tgtEl>
                                        <p:attrNameLst>
                                          <p:attrName>fill.type</p:attrName>
                                        </p:attrNameLst>
                                      </p:cBhvr>
                                      <p:to>
                                        <p:strVal val="solid"/>
                                      </p:to>
                                    </p:set>
                                    <p:set>
                                      <p:cBhvr>
                                        <p:cTn id="19" dur="500" fill="hold"/>
                                        <p:tgtEl>
                                          <p:spTgt spid="31"/>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grpId="0" nodeType="clickEffect">
                                  <p:stCondLst>
                                    <p:cond delay="0"/>
                                  </p:stCondLst>
                                  <p:childTnLst>
                                    <p:animClr clrSpc="rgb" dir="cw">
                                      <p:cBhvr override="childStyle">
                                        <p:cTn id="23" dur="500" fill="hold"/>
                                        <p:tgtEl>
                                          <p:spTgt spid="30"/>
                                        </p:tgtEl>
                                        <p:attrNameLst>
                                          <p:attrName>style.color</p:attrName>
                                        </p:attrNameLst>
                                      </p:cBhvr>
                                      <p:to>
                                        <a:srgbClr val="FFC000"/>
                                      </p:to>
                                    </p:animClr>
                                    <p:animClr clrSpc="rgb" dir="cw">
                                      <p:cBhvr>
                                        <p:cTn id="24" dur="500" fill="hold"/>
                                        <p:tgtEl>
                                          <p:spTgt spid="30"/>
                                        </p:tgtEl>
                                        <p:attrNameLst>
                                          <p:attrName>fillcolor</p:attrName>
                                        </p:attrNameLst>
                                      </p:cBhvr>
                                      <p:to>
                                        <a:srgbClr val="FFC000"/>
                                      </p:to>
                                    </p:animClr>
                                    <p:set>
                                      <p:cBhvr>
                                        <p:cTn id="25" dur="500" fill="hold"/>
                                        <p:tgtEl>
                                          <p:spTgt spid="30"/>
                                        </p:tgtEl>
                                        <p:attrNameLst>
                                          <p:attrName>fill.type</p:attrName>
                                        </p:attrNameLst>
                                      </p:cBhvr>
                                      <p:to>
                                        <p:strVal val="solid"/>
                                      </p:to>
                                    </p:set>
                                    <p:set>
                                      <p:cBhvr>
                                        <p:cTn id="26" dur="500" fill="hold"/>
                                        <p:tgtEl>
                                          <p:spTgt spid="30"/>
                                        </p:tgtEl>
                                        <p:attrNameLst>
                                          <p:attrName>fill.on</p:attrName>
                                        </p:attrNameLst>
                                      </p:cBhvr>
                                      <p:to>
                                        <p:strVal val="true"/>
                                      </p:to>
                                    </p:set>
                                  </p:childTnLst>
                                </p:cTn>
                              </p:par>
                              <p:par>
                                <p:cTn id="27" presetID="19" presetClass="emph" presetSubtype="0" fill="hold" grpId="0" nodeType="withEffect">
                                  <p:stCondLst>
                                    <p:cond delay="0"/>
                                  </p:stCondLst>
                                  <p:childTnLst>
                                    <p:animClr clrSpc="rgb" dir="cw">
                                      <p:cBhvr override="childStyle">
                                        <p:cTn id="28" dur="500" fill="hold"/>
                                        <p:tgtEl>
                                          <p:spTgt spid="36"/>
                                        </p:tgtEl>
                                        <p:attrNameLst>
                                          <p:attrName>style.color</p:attrName>
                                        </p:attrNameLst>
                                      </p:cBhvr>
                                      <p:to>
                                        <a:srgbClr val="FFC000"/>
                                      </p:to>
                                    </p:animClr>
                                    <p:animClr clrSpc="rgb" dir="cw">
                                      <p:cBhvr>
                                        <p:cTn id="29" dur="500" fill="hold"/>
                                        <p:tgtEl>
                                          <p:spTgt spid="36"/>
                                        </p:tgtEl>
                                        <p:attrNameLst>
                                          <p:attrName>fillcolor</p:attrName>
                                        </p:attrNameLst>
                                      </p:cBhvr>
                                      <p:to>
                                        <a:srgbClr val="FFC000"/>
                                      </p:to>
                                    </p:animClr>
                                    <p:set>
                                      <p:cBhvr>
                                        <p:cTn id="30" dur="500" fill="hold"/>
                                        <p:tgtEl>
                                          <p:spTgt spid="36"/>
                                        </p:tgtEl>
                                        <p:attrNameLst>
                                          <p:attrName>fill.type</p:attrName>
                                        </p:attrNameLst>
                                      </p:cBhvr>
                                      <p:to>
                                        <p:strVal val="solid"/>
                                      </p:to>
                                    </p:set>
                                    <p:set>
                                      <p:cBhvr>
                                        <p:cTn id="31" dur="500" fill="hold"/>
                                        <p:tgtEl>
                                          <p:spTgt spid="36"/>
                                        </p:tgtEl>
                                        <p:attrNameLst>
                                          <p:attrName>fill.on</p:attrName>
                                        </p:attrNameLst>
                                      </p:cBhvr>
                                      <p:to>
                                        <p:strVal val="true"/>
                                      </p:to>
                                    </p:set>
                                  </p:childTnLst>
                                </p:cTn>
                              </p:par>
                              <p:par>
                                <p:cTn id="32" presetID="19" presetClass="emph" presetSubtype="0" fill="hold" grpId="0" nodeType="withEffect">
                                  <p:stCondLst>
                                    <p:cond delay="0"/>
                                  </p:stCondLst>
                                  <p:childTnLst>
                                    <p:animClr clrSpc="rgb" dir="cw">
                                      <p:cBhvr override="childStyle">
                                        <p:cTn id="33" dur="500" fill="hold"/>
                                        <p:tgtEl>
                                          <p:spTgt spid="37"/>
                                        </p:tgtEl>
                                        <p:attrNameLst>
                                          <p:attrName>style.color</p:attrName>
                                        </p:attrNameLst>
                                      </p:cBhvr>
                                      <p:to>
                                        <a:srgbClr val="FFC000"/>
                                      </p:to>
                                    </p:animClr>
                                    <p:animClr clrSpc="rgb" dir="cw">
                                      <p:cBhvr>
                                        <p:cTn id="34" dur="500" fill="hold"/>
                                        <p:tgtEl>
                                          <p:spTgt spid="37"/>
                                        </p:tgtEl>
                                        <p:attrNameLst>
                                          <p:attrName>fillcolor</p:attrName>
                                        </p:attrNameLst>
                                      </p:cBhvr>
                                      <p:to>
                                        <a:srgbClr val="FFC000"/>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9" presetClass="emph" presetSubtype="0" fill="hold" grpId="0" nodeType="withEffect">
                                  <p:stCondLst>
                                    <p:cond delay="0"/>
                                  </p:stCondLst>
                                  <p:childTnLst>
                                    <p:animClr clrSpc="rgb" dir="cw">
                                      <p:cBhvr override="childStyle">
                                        <p:cTn id="38" dur="500" fill="hold"/>
                                        <p:tgtEl>
                                          <p:spTgt spid="39"/>
                                        </p:tgtEl>
                                        <p:attrNameLst>
                                          <p:attrName>style.color</p:attrName>
                                        </p:attrNameLst>
                                      </p:cBhvr>
                                      <p:to>
                                        <a:srgbClr val="FFC000"/>
                                      </p:to>
                                    </p:animClr>
                                    <p:animClr clrSpc="rgb" dir="cw">
                                      <p:cBhvr>
                                        <p:cTn id="39" dur="500" fill="hold"/>
                                        <p:tgtEl>
                                          <p:spTgt spid="39"/>
                                        </p:tgtEl>
                                        <p:attrNameLst>
                                          <p:attrName>fillcolor</p:attrName>
                                        </p:attrNameLst>
                                      </p:cBhvr>
                                      <p:to>
                                        <a:srgbClr val="FFC000"/>
                                      </p:to>
                                    </p:animClr>
                                    <p:set>
                                      <p:cBhvr>
                                        <p:cTn id="40" dur="500" fill="hold"/>
                                        <p:tgtEl>
                                          <p:spTgt spid="39"/>
                                        </p:tgtEl>
                                        <p:attrNameLst>
                                          <p:attrName>fill.type</p:attrName>
                                        </p:attrNameLst>
                                      </p:cBhvr>
                                      <p:to>
                                        <p:strVal val="solid"/>
                                      </p:to>
                                    </p:set>
                                    <p:set>
                                      <p:cBhvr>
                                        <p:cTn id="41" dur="500" fill="hold"/>
                                        <p:tgtEl>
                                          <p:spTgt spid="3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grpId="0" nodeType="clickEffect">
                                  <p:stCondLst>
                                    <p:cond delay="0"/>
                                  </p:stCondLst>
                                  <p:childTnLst>
                                    <p:animClr clrSpc="rgb" dir="cw">
                                      <p:cBhvr override="childStyle">
                                        <p:cTn id="45" dur="500" fill="hold"/>
                                        <p:tgtEl>
                                          <p:spTgt spid="38"/>
                                        </p:tgtEl>
                                        <p:attrNameLst>
                                          <p:attrName>style.color</p:attrName>
                                        </p:attrNameLst>
                                      </p:cBhvr>
                                      <p:to>
                                        <a:srgbClr val="00B0F0"/>
                                      </p:to>
                                    </p:animClr>
                                    <p:animClr clrSpc="rgb" dir="cw">
                                      <p:cBhvr>
                                        <p:cTn id="46" dur="500" fill="hold"/>
                                        <p:tgtEl>
                                          <p:spTgt spid="38"/>
                                        </p:tgtEl>
                                        <p:attrNameLst>
                                          <p:attrName>fillcolor</p:attrName>
                                        </p:attrNameLst>
                                      </p:cBhvr>
                                      <p:to>
                                        <a:srgbClr val="00B0F0"/>
                                      </p:to>
                                    </p:animClr>
                                    <p:set>
                                      <p:cBhvr>
                                        <p:cTn id="47" dur="500" fill="hold"/>
                                        <p:tgtEl>
                                          <p:spTgt spid="38"/>
                                        </p:tgtEl>
                                        <p:attrNameLst>
                                          <p:attrName>fill.type</p:attrName>
                                        </p:attrNameLst>
                                      </p:cBhvr>
                                      <p:to>
                                        <p:strVal val="solid"/>
                                      </p:to>
                                    </p:set>
                                    <p:set>
                                      <p:cBhvr>
                                        <p:cTn id="48" dur="500" fill="hold"/>
                                        <p:tgtEl>
                                          <p:spTgt spid="38"/>
                                        </p:tgtEl>
                                        <p:attrNameLst>
                                          <p:attrName>fill.on</p:attrName>
                                        </p:attrNameLst>
                                      </p:cBhvr>
                                      <p:to>
                                        <p:strVal val="true"/>
                                      </p:to>
                                    </p:set>
                                  </p:childTnLst>
                                </p:cTn>
                              </p:par>
                              <p:par>
                                <p:cTn id="49" presetID="19" presetClass="emph" presetSubtype="0" fill="hold" grpId="0" nodeType="withEffect">
                                  <p:stCondLst>
                                    <p:cond delay="0"/>
                                  </p:stCondLst>
                                  <p:childTnLst>
                                    <p:animClr clrSpc="rgb" dir="cw">
                                      <p:cBhvr override="childStyle">
                                        <p:cTn id="50" dur="500" fill="hold"/>
                                        <p:tgtEl>
                                          <p:spTgt spid="33"/>
                                        </p:tgtEl>
                                        <p:attrNameLst>
                                          <p:attrName>style.color</p:attrName>
                                        </p:attrNameLst>
                                      </p:cBhvr>
                                      <p:to>
                                        <a:srgbClr val="00B0F0"/>
                                      </p:to>
                                    </p:animClr>
                                    <p:animClr clrSpc="rgb" dir="cw">
                                      <p:cBhvr>
                                        <p:cTn id="51" dur="500" fill="hold"/>
                                        <p:tgtEl>
                                          <p:spTgt spid="33"/>
                                        </p:tgtEl>
                                        <p:attrNameLst>
                                          <p:attrName>fillcolor</p:attrName>
                                        </p:attrNameLst>
                                      </p:cBhvr>
                                      <p:to>
                                        <a:srgbClr val="00B0F0"/>
                                      </p:to>
                                    </p:animClr>
                                    <p:set>
                                      <p:cBhvr>
                                        <p:cTn id="52" dur="500" fill="hold"/>
                                        <p:tgtEl>
                                          <p:spTgt spid="33"/>
                                        </p:tgtEl>
                                        <p:attrNameLst>
                                          <p:attrName>fill.type</p:attrName>
                                        </p:attrNameLst>
                                      </p:cBhvr>
                                      <p:to>
                                        <p:strVal val="solid"/>
                                      </p:to>
                                    </p:set>
                                    <p:set>
                                      <p:cBhvr>
                                        <p:cTn id="53" dur="500" fill="hold"/>
                                        <p:tgtEl>
                                          <p:spTgt spid="33"/>
                                        </p:tgtEl>
                                        <p:attrNameLst>
                                          <p:attrName>fill.on</p:attrName>
                                        </p:attrNameLst>
                                      </p:cBhvr>
                                      <p:to>
                                        <p:strVal val="true"/>
                                      </p:to>
                                    </p:set>
                                  </p:childTnLst>
                                </p:cTn>
                              </p:par>
                              <p:par>
                                <p:cTn id="54" presetID="19" presetClass="emph" presetSubtype="0" fill="hold" grpId="0" nodeType="withEffect">
                                  <p:stCondLst>
                                    <p:cond delay="0"/>
                                  </p:stCondLst>
                                  <p:childTnLst>
                                    <p:animClr clrSpc="rgb" dir="cw">
                                      <p:cBhvr override="childStyle">
                                        <p:cTn id="55" dur="500" fill="hold"/>
                                        <p:tgtEl>
                                          <p:spTgt spid="34"/>
                                        </p:tgtEl>
                                        <p:attrNameLst>
                                          <p:attrName>style.color</p:attrName>
                                        </p:attrNameLst>
                                      </p:cBhvr>
                                      <p:to>
                                        <a:srgbClr val="00B0F0"/>
                                      </p:to>
                                    </p:animClr>
                                    <p:animClr clrSpc="rgb" dir="cw">
                                      <p:cBhvr>
                                        <p:cTn id="56" dur="500" fill="hold"/>
                                        <p:tgtEl>
                                          <p:spTgt spid="34"/>
                                        </p:tgtEl>
                                        <p:attrNameLst>
                                          <p:attrName>fillcolor</p:attrName>
                                        </p:attrNameLst>
                                      </p:cBhvr>
                                      <p:to>
                                        <a:srgbClr val="00B0F0"/>
                                      </p:to>
                                    </p:animClr>
                                    <p:set>
                                      <p:cBhvr>
                                        <p:cTn id="57" dur="500" fill="hold"/>
                                        <p:tgtEl>
                                          <p:spTgt spid="34"/>
                                        </p:tgtEl>
                                        <p:attrNameLst>
                                          <p:attrName>fill.type</p:attrName>
                                        </p:attrNameLst>
                                      </p:cBhvr>
                                      <p:to>
                                        <p:strVal val="solid"/>
                                      </p:to>
                                    </p:set>
                                    <p:set>
                                      <p:cBhvr>
                                        <p:cTn id="58" dur="500" fill="hold"/>
                                        <p:tgtEl>
                                          <p:spTgt spid="34"/>
                                        </p:tgtEl>
                                        <p:attrNameLst>
                                          <p:attrName>fill.on</p:attrName>
                                        </p:attrNameLst>
                                      </p:cBhvr>
                                      <p:to>
                                        <p:strVal val="true"/>
                                      </p:to>
                                    </p:set>
                                  </p:childTnLst>
                                </p:cTn>
                              </p:par>
                              <p:par>
                                <p:cTn id="59" presetID="19" presetClass="emph" presetSubtype="0" fill="hold" grpId="0" nodeType="withEffect">
                                  <p:stCondLst>
                                    <p:cond delay="0"/>
                                  </p:stCondLst>
                                  <p:childTnLst>
                                    <p:animClr clrSpc="rgb" dir="cw">
                                      <p:cBhvr override="childStyle">
                                        <p:cTn id="60" dur="500" fill="hold"/>
                                        <p:tgtEl>
                                          <p:spTgt spid="35"/>
                                        </p:tgtEl>
                                        <p:attrNameLst>
                                          <p:attrName>style.color</p:attrName>
                                        </p:attrNameLst>
                                      </p:cBhvr>
                                      <p:to>
                                        <a:srgbClr val="00B0F0"/>
                                      </p:to>
                                    </p:animClr>
                                    <p:animClr clrSpc="rgb" dir="cw">
                                      <p:cBhvr>
                                        <p:cTn id="61" dur="500" fill="hold"/>
                                        <p:tgtEl>
                                          <p:spTgt spid="35"/>
                                        </p:tgtEl>
                                        <p:attrNameLst>
                                          <p:attrName>fillcolor</p:attrName>
                                        </p:attrNameLst>
                                      </p:cBhvr>
                                      <p:to>
                                        <a:srgbClr val="00B0F0"/>
                                      </p:to>
                                    </p:animClr>
                                    <p:set>
                                      <p:cBhvr>
                                        <p:cTn id="62" dur="500" fill="hold"/>
                                        <p:tgtEl>
                                          <p:spTgt spid="35"/>
                                        </p:tgtEl>
                                        <p:attrNameLst>
                                          <p:attrName>fill.type</p:attrName>
                                        </p:attrNameLst>
                                      </p:cBhvr>
                                      <p:to>
                                        <p:strVal val="solid"/>
                                      </p:to>
                                    </p:set>
                                    <p:set>
                                      <p:cBhvr>
                                        <p:cTn id="63" dur="500" fill="hold"/>
                                        <p:tgtEl>
                                          <p:spTgt spid="35"/>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2" nodeType="clickEffect">
                                  <p:stCondLst>
                                    <p:cond delay="0"/>
                                  </p:stCondLst>
                                  <p:childTnLst>
                                    <p:animEffect transition="out" filter="fade">
                                      <p:cBhvr>
                                        <p:cTn id="105" dur="500" tmFilter="0, 0; .2, .5; .8, .5; 1, 0"/>
                                        <p:tgtEl>
                                          <p:spTgt spid="30"/>
                                        </p:tgtEl>
                                      </p:cBhvr>
                                    </p:animEffect>
                                    <p:animScale>
                                      <p:cBhvr>
                                        <p:cTn id="106" dur="250" autoRev="1" fill="hold"/>
                                        <p:tgtEl>
                                          <p:spTgt spid="30"/>
                                        </p:tgtEl>
                                      </p:cBhvr>
                                      <p:by x="105000" y="105000"/>
                                    </p:animScale>
                                  </p:childTnLst>
                                </p:cTn>
                              </p:par>
                            </p:childTnLst>
                          </p:cTn>
                        </p:par>
                        <p:par>
                          <p:cTn id="107" fill="hold">
                            <p:stCondLst>
                              <p:cond delay="500"/>
                            </p:stCondLst>
                            <p:childTnLst>
                              <p:par>
                                <p:cTn id="108" presetID="19" presetClass="emph" presetSubtype="0" fill="hold" grpId="1" nodeType="afterEffect">
                                  <p:stCondLst>
                                    <p:cond delay="0"/>
                                  </p:stCondLst>
                                  <p:childTnLst>
                                    <p:animClr clrSpc="rgb" dir="cw">
                                      <p:cBhvr override="childStyle">
                                        <p:cTn id="109" dur="500" fill="hold"/>
                                        <p:tgtEl>
                                          <p:spTgt spid="30"/>
                                        </p:tgtEl>
                                        <p:attrNameLst>
                                          <p:attrName>style.color</p:attrName>
                                        </p:attrNameLst>
                                      </p:cBhvr>
                                      <p:to>
                                        <a:schemeClr val="accent2"/>
                                      </p:to>
                                    </p:animClr>
                                    <p:animClr clrSpc="rgb" dir="cw">
                                      <p:cBhvr>
                                        <p:cTn id="110" dur="500" fill="hold"/>
                                        <p:tgtEl>
                                          <p:spTgt spid="30"/>
                                        </p:tgtEl>
                                        <p:attrNameLst>
                                          <p:attrName>fillcolor</p:attrName>
                                        </p:attrNameLst>
                                      </p:cBhvr>
                                      <p:to>
                                        <a:schemeClr val="accent2"/>
                                      </p:to>
                                    </p:animClr>
                                    <p:set>
                                      <p:cBhvr>
                                        <p:cTn id="111" dur="500" fill="hold"/>
                                        <p:tgtEl>
                                          <p:spTgt spid="30"/>
                                        </p:tgtEl>
                                        <p:attrNameLst>
                                          <p:attrName>fill.type</p:attrName>
                                        </p:attrNameLst>
                                      </p:cBhvr>
                                      <p:to>
                                        <p:strVal val="solid"/>
                                      </p:to>
                                    </p:set>
                                    <p:set>
                                      <p:cBhvr>
                                        <p:cTn id="112" dur="500" fill="hold"/>
                                        <p:tgtEl>
                                          <p:spTgt spid="30"/>
                                        </p:tgtEl>
                                        <p:attrNameLst>
                                          <p:attrName>fill.on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500"/>
                                        <p:tgtEl>
                                          <p:spTgt spid="44"/>
                                        </p:tgtEl>
                                      </p:cBhvr>
                                    </p:animEffect>
                                    <p:set>
                                      <p:cBhvr>
                                        <p:cTn id="117" dur="1" fill="hold">
                                          <p:stCondLst>
                                            <p:cond delay="499"/>
                                          </p:stCondLst>
                                        </p:cTn>
                                        <p:tgtEl>
                                          <p:spTgt spid="44"/>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3"/>
                                        </p:tgtEl>
                                      </p:cBhvr>
                                    </p:animEffect>
                                    <p:set>
                                      <p:cBhvr>
                                        <p:cTn id="123" dur="1" fill="hold">
                                          <p:stCondLst>
                                            <p:cond delay="499"/>
                                          </p:stCondLst>
                                        </p:cTn>
                                        <p:tgtEl>
                                          <p:spTgt spid="43"/>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6" presetClass="emph" presetSubtype="0" fill="hold" grpId="2" nodeType="clickEffect">
                                  <p:stCondLst>
                                    <p:cond delay="0"/>
                                  </p:stCondLst>
                                  <p:childTnLst>
                                    <p:animEffect transition="out" filter="fade">
                                      <p:cBhvr>
                                        <p:cTn id="127" dur="500" tmFilter="0, 0; .2, .5; .8, .5; 1, 0"/>
                                        <p:tgtEl>
                                          <p:spTgt spid="38"/>
                                        </p:tgtEl>
                                      </p:cBhvr>
                                    </p:animEffect>
                                    <p:animScale>
                                      <p:cBhvr>
                                        <p:cTn id="128" dur="250" autoRev="1" fill="hold"/>
                                        <p:tgtEl>
                                          <p:spTgt spid="38"/>
                                        </p:tgtEl>
                                      </p:cBhvr>
                                      <p:by x="105000" y="105000"/>
                                    </p:animScale>
                                  </p:childTnLst>
                                </p:cTn>
                              </p:par>
                            </p:childTnLst>
                          </p:cTn>
                        </p:par>
                        <p:par>
                          <p:cTn id="129" fill="hold">
                            <p:stCondLst>
                              <p:cond delay="500"/>
                            </p:stCondLst>
                            <p:childTnLst>
                              <p:par>
                                <p:cTn id="130" presetID="19" presetClass="emph" presetSubtype="0" fill="hold" grpId="1" nodeType="afterEffect">
                                  <p:stCondLst>
                                    <p:cond delay="0"/>
                                  </p:stCondLst>
                                  <p:childTnLst>
                                    <p:animClr clrSpc="rgb" dir="cw">
                                      <p:cBhvr override="childStyle">
                                        <p:cTn id="131" dur="500" fill="hold"/>
                                        <p:tgtEl>
                                          <p:spTgt spid="38"/>
                                        </p:tgtEl>
                                        <p:attrNameLst>
                                          <p:attrName>style.color</p:attrName>
                                        </p:attrNameLst>
                                      </p:cBhvr>
                                      <p:to>
                                        <a:srgbClr val="FFC000"/>
                                      </p:to>
                                    </p:animClr>
                                    <p:animClr clrSpc="rgb" dir="cw">
                                      <p:cBhvr>
                                        <p:cTn id="132" dur="500" fill="hold"/>
                                        <p:tgtEl>
                                          <p:spTgt spid="38"/>
                                        </p:tgtEl>
                                        <p:attrNameLst>
                                          <p:attrName>fillcolor</p:attrName>
                                        </p:attrNameLst>
                                      </p:cBhvr>
                                      <p:to>
                                        <a:srgbClr val="FFC000"/>
                                      </p:to>
                                    </p:animClr>
                                    <p:set>
                                      <p:cBhvr>
                                        <p:cTn id="133" dur="500" fill="hold"/>
                                        <p:tgtEl>
                                          <p:spTgt spid="38"/>
                                        </p:tgtEl>
                                        <p:attrNameLst>
                                          <p:attrName>fill.type</p:attrName>
                                        </p:attrNameLst>
                                      </p:cBhvr>
                                      <p:to>
                                        <p:strVal val="solid"/>
                                      </p:to>
                                    </p:set>
                                    <p:set>
                                      <p:cBhvr>
                                        <p:cTn id="134" dur="500" fill="hold"/>
                                        <p:tgtEl>
                                          <p:spTgt spid="38"/>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26" presetClass="emph" presetSubtype="0" fill="hold" grpId="2" nodeType="clickEffect">
                                  <p:stCondLst>
                                    <p:cond delay="0"/>
                                  </p:stCondLst>
                                  <p:childTnLst>
                                    <p:animEffect transition="out" filter="fade">
                                      <p:cBhvr>
                                        <p:cTn id="138" dur="500" tmFilter="0, 0; .2, .5; .8, .5; 1, 0"/>
                                        <p:tgtEl>
                                          <p:spTgt spid="32"/>
                                        </p:tgtEl>
                                      </p:cBhvr>
                                    </p:animEffect>
                                    <p:animScale>
                                      <p:cBhvr>
                                        <p:cTn id="139" dur="250" autoRev="1" fill="hold"/>
                                        <p:tgtEl>
                                          <p:spTgt spid="32"/>
                                        </p:tgtEl>
                                      </p:cBhvr>
                                      <p:by x="105000" y="105000"/>
                                    </p:animScale>
                                  </p:childTnLst>
                                </p:cTn>
                              </p:par>
                            </p:childTnLst>
                          </p:cTn>
                        </p:par>
                        <p:par>
                          <p:cTn id="140" fill="hold">
                            <p:stCondLst>
                              <p:cond delay="500"/>
                            </p:stCondLst>
                            <p:childTnLst>
                              <p:par>
                                <p:cTn id="141" presetID="19" presetClass="emph" presetSubtype="0" fill="hold" grpId="1" nodeType="afterEffect">
                                  <p:stCondLst>
                                    <p:cond delay="0"/>
                                  </p:stCondLst>
                                  <p:childTnLst>
                                    <p:animClr clrSpc="rgb" dir="cw">
                                      <p:cBhvr override="childStyle">
                                        <p:cTn id="142" dur="500" fill="hold"/>
                                        <p:tgtEl>
                                          <p:spTgt spid="32"/>
                                        </p:tgtEl>
                                        <p:attrNameLst>
                                          <p:attrName>style.color</p:attrName>
                                        </p:attrNameLst>
                                      </p:cBhvr>
                                      <p:to>
                                        <a:srgbClr val="00B0F0"/>
                                      </p:to>
                                    </p:animClr>
                                    <p:animClr clrSpc="rgb" dir="cw">
                                      <p:cBhvr>
                                        <p:cTn id="143" dur="500" fill="hold"/>
                                        <p:tgtEl>
                                          <p:spTgt spid="32"/>
                                        </p:tgtEl>
                                        <p:attrNameLst>
                                          <p:attrName>fillcolor</p:attrName>
                                        </p:attrNameLst>
                                      </p:cBhvr>
                                      <p:to>
                                        <a:srgbClr val="00B0F0"/>
                                      </p:to>
                                    </p:animClr>
                                    <p:set>
                                      <p:cBhvr>
                                        <p:cTn id="144" dur="500" fill="hold"/>
                                        <p:tgtEl>
                                          <p:spTgt spid="32"/>
                                        </p:tgtEl>
                                        <p:attrNameLst>
                                          <p:attrName>fill.type</p:attrName>
                                        </p:attrNameLst>
                                      </p:cBhvr>
                                      <p:to>
                                        <p:strVal val="solid"/>
                                      </p:to>
                                    </p:set>
                                    <p:set>
                                      <p:cBhvr>
                                        <p:cTn id="145" dur="500" fill="hold"/>
                                        <p:tgtEl>
                                          <p:spTgt spid="32"/>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3"/>
                                        </p:tgtEl>
                                        <p:attrNameLst>
                                          <p:attrName>style.visibility</p:attrName>
                                        </p:attrNameLst>
                                      </p:cBhvr>
                                      <p:to>
                                        <p:strVal val="visible"/>
                                      </p:to>
                                    </p:set>
                                    <p:animEffect transition="in" filter="fade">
                                      <p:cBhvr>
                                        <p:cTn id="150" dur="500"/>
                                        <p:tgtEl>
                                          <p:spTgt spid="2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fade">
                                      <p:cBhvr>
                                        <p:cTn id="153" dur="500"/>
                                        <p:tgtEl>
                                          <p:spTgt spid="1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40"/>
                                        </p:tgtEl>
                                      </p:cBhvr>
                                    </p:animEffect>
                                    <p:set>
                                      <p:cBhvr>
                                        <p:cTn id="158" dur="1" fill="hold">
                                          <p:stCondLst>
                                            <p:cond delay="499"/>
                                          </p:stCondLst>
                                        </p:cTn>
                                        <p:tgtEl>
                                          <p:spTgt spid="40"/>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41"/>
                                        </p:tgtEl>
                                      </p:cBhvr>
                                    </p:animEffect>
                                    <p:set>
                                      <p:cBhvr>
                                        <p:cTn id="161" dur="1" fill="hold">
                                          <p:stCondLst>
                                            <p:cond delay="499"/>
                                          </p:stCondLst>
                                        </p:cTn>
                                        <p:tgtEl>
                                          <p:spTgt spid="41"/>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42"/>
                                        </p:tgtEl>
                                      </p:cBhvr>
                                    </p:animEffect>
                                    <p:set>
                                      <p:cBhvr>
                                        <p:cTn id="164" dur="1" fill="hold">
                                          <p:stCondLst>
                                            <p:cond delay="499"/>
                                          </p:stCondLst>
                                        </p:cTn>
                                        <p:tgtEl>
                                          <p:spTgt spid="4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26"/>
                                        </p:tgtEl>
                                        <p:attrNameLst>
                                          <p:attrName>style.visibility</p:attrName>
                                        </p:attrNameLst>
                                      </p:cBhvr>
                                      <p:to>
                                        <p:strVal val="visible"/>
                                      </p:to>
                                    </p:set>
                                    <p:animEffect transition="in" filter="fade">
                                      <p:cBhvr>
                                        <p:cTn id="169" dur="500"/>
                                        <p:tgtEl>
                                          <p:spTgt spid="26"/>
                                        </p:tgtEl>
                                      </p:cBhvr>
                                    </p:animEffect>
                                  </p:childTnLst>
                                </p:cTn>
                              </p:par>
                              <p:par>
                                <p:cTn id="170" presetID="10" presetClass="entr" presetSubtype="0" fill="hold" nodeType="withEffect">
                                  <p:stCondLst>
                                    <p:cond delay="0"/>
                                  </p:stCondLst>
                                  <p:childTnLst>
                                    <p:set>
                                      <p:cBhvr>
                                        <p:cTn id="171" dur="1" fill="hold">
                                          <p:stCondLst>
                                            <p:cond delay="0"/>
                                          </p:stCondLst>
                                        </p:cTn>
                                        <p:tgtEl>
                                          <p:spTgt spid="25"/>
                                        </p:tgtEl>
                                        <p:attrNameLst>
                                          <p:attrName>style.visibility</p:attrName>
                                        </p:attrNameLst>
                                      </p:cBhvr>
                                      <p:to>
                                        <p:strVal val="visible"/>
                                      </p:to>
                                    </p:set>
                                    <p:animEffect transition="in" filter="fade">
                                      <p:cBhvr>
                                        <p:cTn id="172" dur="500"/>
                                        <p:tgtEl>
                                          <p:spTgt spid="2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47"/>
                                        </p:tgtEl>
                                        <p:attrNameLst>
                                          <p:attrName>style.visibility</p:attrName>
                                        </p:attrNameLst>
                                      </p:cBhvr>
                                      <p:to>
                                        <p:strVal val="visible"/>
                                      </p:to>
                                    </p:set>
                                    <p:animEffect transition="in" filter="fade">
                                      <p:cBhvr>
                                        <p:cTn id="180" dur="500"/>
                                        <p:tgtEl>
                                          <p:spTgt spid="4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48"/>
                                        </p:tgtEl>
                                        <p:attrNameLst>
                                          <p:attrName>style.visibility</p:attrName>
                                        </p:attrNameLst>
                                      </p:cBhvr>
                                      <p:to>
                                        <p:strVal val="visible"/>
                                      </p:to>
                                    </p:set>
                                    <p:animEffect transition="in" filter="fade">
                                      <p:cBhvr>
                                        <p:cTn id="183" dur="500"/>
                                        <p:tgtEl>
                                          <p:spTgt spid="48"/>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27"/>
                                        </p:tgtEl>
                                        <p:attrNameLst>
                                          <p:attrName>style.visibility</p:attrName>
                                        </p:attrNameLst>
                                      </p:cBhvr>
                                      <p:to>
                                        <p:strVal val="visible"/>
                                      </p:to>
                                    </p:set>
                                    <p:animEffect transition="in" filter="fade">
                                      <p:cBhvr>
                                        <p:cTn id="188" dur="500"/>
                                        <p:tgtEl>
                                          <p:spTgt spid="27"/>
                                        </p:tgtEl>
                                      </p:cBhvr>
                                    </p:animEffect>
                                  </p:childTnLst>
                                </p:cTn>
                              </p:par>
                              <p:par>
                                <p:cTn id="189" presetID="10" presetClass="entr" presetSubtype="0" fill="hold" nodeType="withEffect">
                                  <p:stCondLst>
                                    <p:cond delay="0"/>
                                  </p:stCondLst>
                                  <p:childTnLst>
                                    <p:set>
                                      <p:cBhvr>
                                        <p:cTn id="190" dur="1" fill="hold">
                                          <p:stCondLst>
                                            <p:cond delay="0"/>
                                          </p:stCondLst>
                                        </p:cTn>
                                        <p:tgtEl>
                                          <p:spTgt spid="24"/>
                                        </p:tgtEl>
                                        <p:attrNameLst>
                                          <p:attrName>style.visibility</p:attrName>
                                        </p:attrNameLst>
                                      </p:cBhvr>
                                      <p:to>
                                        <p:strVal val="visible"/>
                                      </p:to>
                                    </p:set>
                                    <p:animEffect transition="in" filter="fade">
                                      <p:cBhvr>
                                        <p:cTn id="191" dur="500"/>
                                        <p:tgtEl>
                                          <p:spTgt spid="24"/>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6"/>
                                        </p:tgtEl>
                                        <p:attrNameLst>
                                          <p:attrName>style.visibility</p:attrName>
                                        </p:attrNameLst>
                                      </p:cBhvr>
                                      <p:to>
                                        <p:strVal val="visible"/>
                                      </p:to>
                                    </p:set>
                                    <p:animEffect transition="in" filter="fade">
                                      <p:cBhvr>
                                        <p:cTn id="194" dur="500"/>
                                        <p:tgtEl>
                                          <p:spTgt spid="16"/>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xit" presetSubtype="0" fill="hold" grpId="1" nodeType="clickEffect">
                                  <p:stCondLst>
                                    <p:cond delay="0"/>
                                  </p:stCondLst>
                                  <p:childTnLst>
                                    <p:animEffect transition="out" filter="fade">
                                      <p:cBhvr>
                                        <p:cTn id="198" dur="500"/>
                                        <p:tgtEl>
                                          <p:spTgt spid="46"/>
                                        </p:tgtEl>
                                      </p:cBhvr>
                                    </p:animEffect>
                                    <p:set>
                                      <p:cBhvr>
                                        <p:cTn id="199" dur="1" fill="hold">
                                          <p:stCondLst>
                                            <p:cond delay="499"/>
                                          </p:stCondLst>
                                        </p:cTn>
                                        <p:tgtEl>
                                          <p:spTgt spid="46"/>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47"/>
                                        </p:tgtEl>
                                      </p:cBhvr>
                                    </p:animEffect>
                                    <p:set>
                                      <p:cBhvr>
                                        <p:cTn id="202" dur="1" fill="hold">
                                          <p:stCondLst>
                                            <p:cond delay="499"/>
                                          </p:stCondLst>
                                        </p:cTn>
                                        <p:tgtEl>
                                          <p:spTgt spid="47"/>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48"/>
                                        </p:tgtEl>
                                      </p:cBhvr>
                                    </p:animEffect>
                                    <p:set>
                                      <p:cBhvr>
                                        <p:cTn id="205"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6" grpId="0"/>
      <p:bldP spid="27" grpId="0"/>
      <p:bldP spid="29" grpId="0" animBg="1"/>
      <p:bldP spid="30" grpId="0" animBg="1"/>
      <p:bldP spid="30" grpId="1" animBg="1"/>
      <p:bldP spid="30" grpId="2" animBg="1"/>
      <p:bldP spid="31" grpId="0" animBg="1"/>
      <p:bldP spid="32" grpId="0" animBg="1"/>
      <p:bldP spid="32" grpId="1" animBg="1"/>
      <p:bldP spid="32" grpId="2" animBg="1"/>
      <p:bldP spid="33" grpId="0" animBg="1"/>
      <p:bldP spid="34" grpId="0" animBg="1"/>
      <p:bldP spid="35" grpId="0" animBg="1"/>
      <p:bldP spid="36" grpId="0" animBg="1"/>
      <p:bldP spid="37" grpId="0" animBg="1"/>
      <p:bldP spid="38" grpId="0" animBg="1"/>
      <p:bldP spid="38" grpId="1" animBg="1"/>
      <p:bldP spid="38" grpId="2" animBg="1"/>
      <p:bldP spid="39" grpId="0" animBg="1"/>
      <p:bldP spid="40" grpId="0" animBg="1"/>
      <p:bldP spid="40" grpId="1" animBg="1"/>
      <p:bldP spid="41" grpId="0" animBg="1"/>
      <p:bldP spid="41" grpId="1" animBg="1"/>
      <p:bldP spid="42" grpId="0" animBg="1"/>
      <p:bldP spid="42" grpId="1" animBg="1"/>
      <p:bldP spid="46" grpId="0" animBg="1"/>
      <p:bldP spid="46" grpId="1" animBg="1"/>
      <p:bldP spid="47" grpId="0" animBg="1"/>
      <p:bldP spid="47" grpId="1" animBg="1"/>
      <p:bldP spid="48" grpId="0" animBg="1"/>
      <p:bldP spid="4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Capstone Project Defense - Office Rental Service</a:t>
            </a:r>
            <a:endParaRPr lang="en-US" dirty="0"/>
          </a:p>
        </p:txBody>
      </p:sp>
      <p:sp>
        <p:nvSpPr>
          <p:cNvPr id="6" name="Rectangle 5"/>
          <p:cNvSpPr/>
          <p:nvPr/>
        </p:nvSpPr>
        <p:spPr>
          <a:xfrm>
            <a:off x="4728124" y="644340"/>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310014" y="1032267"/>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27778" y="1420194"/>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54250" y="1156958"/>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71323" y="14825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46632" y="20159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73105" y="1953593"/>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34560" y="2656712"/>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54250" y="239693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52469" y="276754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08335" y="2933804"/>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90123" y="3202235"/>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5"/>
          <p:cNvSpPr>
            <a:spLocks noGrp="1"/>
          </p:cNvSpPr>
          <p:nvPr>
            <p:ph type="title"/>
          </p:nvPr>
        </p:nvSpPr>
        <p:spPr>
          <a:xfrm>
            <a:off x="210626" y="152003"/>
            <a:ext cx="6347713" cy="695325"/>
          </a:xfrm>
        </p:spPr>
        <p:txBody>
          <a:bodyPr/>
          <a:lstStyle/>
          <a:p>
            <a:r>
              <a:rPr lang="en-US" dirty="0" smtClean="0"/>
              <a:t>KNN Algorithm</a:t>
            </a:r>
            <a:endParaRPr lang="en-US" dirty="0"/>
          </a:p>
        </p:txBody>
      </p:sp>
      <p:sp>
        <p:nvSpPr>
          <p:cNvPr id="34" name="Oval 33"/>
          <p:cNvSpPr/>
          <p:nvPr/>
        </p:nvSpPr>
        <p:spPr>
          <a:xfrm>
            <a:off x="7268207" y="3019981"/>
            <a:ext cx="140770" cy="14077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36" name="Rectangle 35"/>
          <p:cNvSpPr/>
          <p:nvPr/>
        </p:nvSpPr>
        <p:spPr>
          <a:xfrm>
            <a:off x="437147" y="2720058"/>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Normalize </a:t>
            </a: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query point</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7" name="Rectangle 36"/>
          <p:cNvSpPr/>
          <p:nvPr/>
        </p:nvSpPr>
        <p:spPr>
          <a:xfrm>
            <a:off x="333709" y="3598578"/>
            <a:ext cx="2186364" cy="51975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Ca</a:t>
            </a:r>
            <a:r>
              <a:rPr lang="en-US" sz="1200" dirty="0" smtClean="0">
                <a:latin typeface="Cambria" panose="02040503050406030204" pitchFamily="18" charset="0"/>
                <a:ea typeface="Calibri" panose="020F0502020204030204" pitchFamily="34" charset="0"/>
                <a:cs typeface="Times New Roman" panose="02020603050405020304" pitchFamily="18" charset="0"/>
              </a:rPr>
              <a:t>lculate min K distance from query point to sample points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8" name="Flowchart: Terminator 37"/>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39" name="Straight Arrow Connector 38"/>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p:cNvSpPr/>
              <p:nvPr/>
            </p:nvSpPr>
            <p:spPr>
              <a:xfrm>
                <a:off x="3069394" y="1875291"/>
                <a:ext cx="1090427" cy="372410"/>
              </a:xfrm>
              <a:prstGeom prst="rect">
                <a:avLst/>
              </a:prstGeom>
            </p:spPr>
            <p:txBody>
              <a:bodyPr wrap="none">
                <a:spAutoFit/>
              </a:bodyPr>
              <a:lstStyle/>
              <a:p>
                <a:r>
                  <a:rPr lang="en-US" dirty="0" smtClean="0">
                    <a:latin typeface="Cambria" panose="02040503050406030204" pitchFamily="18" charset="0"/>
                    <a:ea typeface="Calibri" panose="020F0502020204030204" pitchFamily="34" charset="0"/>
                    <a:cs typeface="Times New Roman" panose="02020603050405020304" pitchFamily="18" charset="0"/>
                  </a:rPr>
                  <a:t>K </a:t>
                </a:r>
                <a:r>
                  <a:rPr lang="en-US" dirty="0" smtClean="0">
                    <a:latin typeface="Cambria" panose="02040503050406030204" pitchFamily="18" charset="0"/>
                    <a:ea typeface="Calibri" panose="020F0502020204030204" pitchFamily="34" charset="0"/>
                    <a:cs typeface="Times New Roman" panose="02020603050405020304" pitchFamily="18" charset="0"/>
                    <a:sym typeface="Symbol" panose="05050102010706020507" pitchFamily="18" charset="2"/>
                  </a:rPr>
                  <a:t> </a:t>
                </a:r>
                <a14:m>
                  <m:oMath xmlns:m="http://schemas.openxmlformats.org/officeDocument/2006/math">
                    <m:rad>
                      <m:radPr>
                        <m:degHide m:val="on"/>
                        <m:ctrlPr>
                          <a:rPr lang="en-US" i="1">
                            <a:effectLst/>
                            <a:latin typeface="Cambria Math" panose="02040503050406030204" pitchFamily="18" charset="0"/>
                          </a:rPr>
                        </m:ctrlPr>
                      </m:radPr>
                      <m:deg/>
                      <m:e>
                        <m:r>
                          <a:rPr lang="en-US" i="1">
                            <a:effectLst/>
                            <a:latin typeface="Cambria Math" panose="02040503050406030204" pitchFamily="18" charset="0"/>
                            <a:ea typeface="Calibri" panose="020F0502020204030204" pitchFamily="34" charset="0"/>
                            <a:cs typeface="Times New Roman" panose="02020603050405020304" pitchFamily="18" charset="0"/>
                          </a:rPr>
                          <m:t>𝑛</m:t>
                        </m:r>
                      </m:e>
                    </m:rad>
                    <m:r>
                      <a:rPr lang="en-US" b="0" i="1" smtClean="0">
                        <a:effectLst/>
                        <a:latin typeface="Cambria Math" panose="02040503050406030204" pitchFamily="18" charset="0"/>
                        <a:ea typeface="Calibri" panose="020F0502020204030204" pitchFamily="34" charset="0"/>
                        <a:cs typeface="Times New Roman" panose="02020603050405020304" pitchFamily="18" charset="0"/>
                      </a:rPr>
                      <m:t>/2</m:t>
                    </m:r>
                  </m:oMath>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3069394" y="1875291"/>
                <a:ext cx="1090427" cy="372410"/>
              </a:xfrm>
              <a:prstGeom prst="rect">
                <a:avLst/>
              </a:prstGeom>
              <a:blipFill rotWithShape="0">
                <a:blip r:embed="rId2"/>
                <a:stretch>
                  <a:fillRect l="-5056" t="-9836" b="-24590"/>
                </a:stretch>
              </a:blipFill>
            </p:spPr>
            <p:txBody>
              <a:bodyPr/>
              <a:lstStyle/>
              <a:p>
                <a:r>
                  <a:rPr lang="en-US">
                    <a:noFill/>
                  </a:rPr>
                  <a:t> </a:t>
                </a:r>
              </a:p>
            </p:txBody>
          </p:sp>
        </mc:Fallback>
      </mc:AlternateContent>
      <p:cxnSp>
        <p:nvCxnSpPr>
          <p:cNvPr id="46" name="Straight Connector 45"/>
          <p:cNvCxnSpPr>
            <a:stCxn id="34" idx="5"/>
            <a:endCxn id="13" idx="1"/>
          </p:cNvCxnSpPr>
          <p:nvPr/>
        </p:nvCxnSpPr>
        <p:spPr>
          <a:xfrm flipV="1">
            <a:off x="7388362" y="2719058"/>
            <a:ext cx="346198" cy="42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4" idx="2"/>
            <a:endCxn id="17" idx="3"/>
          </p:cNvCxnSpPr>
          <p:nvPr/>
        </p:nvCxnSpPr>
        <p:spPr>
          <a:xfrm flipH="1" flipV="1">
            <a:off x="6333026" y="2996150"/>
            <a:ext cx="935181" cy="942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373984" y="4592788"/>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More than 1 most frequency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3" name="Straight Arrow Connector 52"/>
          <p:cNvCxnSpPr>
            <a:stCxn id="37" idx="2"/>
            <a:endCxn id="52" idx="0"/>
          </p:cNvCxnSpPr>
          <p:nvPr/>
        </p:nvCxnSpPr>
        <p:spPr>
          <a:xfrm flipH="1">
            <a:off x="1421138" y="4118330"/>
            <a:ext cx="5753"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Flowchart: Terminator 57"/>
          <p:cNvSpPr/>
          <p:nvPr/>
        </p:nvSpPr>
        <p:spPr>
          <a:xfrm>
            <a:off x="851532" y="6172285"/>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59" name="Straight Arrow Connector 58"/>
          <p:cNvCxnSpPr>
            <a:stCxn id="52" idx="2"/>
            <a:endCxn id="58" idx="0"/>
          </p:cNvCxnSpPr>
          <p:nvPr/>
        </p:nvCxnSpPr>
        <p:spPr>
          <a:xfrm>
            <a:off x="1421138" y="5829083"/>
            <a:ext cx="0" cy="34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 Box 46"/>
          <p:cNvSpPr txBox="1"/>
          <p:nvPr/>
        </p:nvSpPr>
        <p:spPr>
          <a:xfrm>
            <a:off x="1505611" y="5815736"/>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63" name="Rectangle 62"/>
          <p:cNvSpPr/>
          <p:nvPr/>
        </p:nvSpPr>
        <p:spPr>
          <a:xfrm>
            <a:off x="3510633" y="5025780"/>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Return min distance group</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65" name="Straight Arrow Connector 64"/>
          <p:cNvCxnSpPr>
            <a:stCxn id="52" idx="3"/>
            <a:endCxn id="63" idx="1"/>
          </p:cNvCxnSpPr>
          <p:nvPr/>
        </p:nvCxnSpPr>
        <p:spPr>
          <a:xfrm flipV="1">
            <a:off x="2468291" y="5210935"/>
            <a:ext cx="10423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3" idx="2"/>
            <a:endCxn id="58" idx="3"/>
          </p:cNvCxnSpPr>
          <p:nvPr/>
        </p:nvCxnSpPr>
        <p:spPr>
          <a:xfrm rot="5400000">
            <a:off x="2709918" y="4676915"/>
            <a:ext cx="1071286" cy="2509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 Box 45"/>
          <p:cNvSpPr txBox="1"/>
          <p:nvPr/>
        </p:nvSpPr>
        <p:spPr>
          <a:xfrm>
            <a:off x="2499558" y="485142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42000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500"/>
                                        <p:tgtEl>
                                          <p:spTgt spid="68"/>
                                        </p:tgtEl>
                                      </p:cBhvr>
                                    </p:animEffect>
                                  </p:childTnLst>
                                </p:cTn>
                              </p:par>
                              <p:par>
                                <p:cTn id="77" presetID="10"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42" grpId="0"/>
      <p:bldP spid="52" grpId="0" animBg="1"/>
      <p:bldP spid="58" grpId="0" animBg="1"/>
      <p:bldP spid="60" grpId="0"/>
      <p:bldP spid="63" grpId="0" animBg="1"/>
      <p:bldP spid="6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Capstone Project Defense - Office Rental Service</a:t>
            </a:r>
            <a:endParaRPr lang="en-US" dirty="0"/>
          </a:p>
        </p:txBody>
      </p:sp>
      <p:sp>
        <p:nvSpPr>
          <p:cNvPr id="6" name="Title 5"/>
          <p:cNvSpPr>
            <a:spLocks noGrp="1"/>
          </p:cNvSpPr>
          <p:nvPr>
            <p:ph type="title"/>
          </p:nvPr>
        </p:nvSpPr>
        <p:spPr>
          <a:xfrm>
            <a:off x="3004465" y="0"/>
            <a:ext cx="6347713" cy="695325"/>
          </a:xfrm>
        </p:spPr>
        <p:txBody>
          <a:bodyPr/>
          <a:lstStyle/>
          <a:p>
            <a:r>
              <a:rPr lang="en-US" dirty="0" smtClean="0"/>
              <a:t>Suggest Schedule</a:t>
            </a:r>
            <a:endParaRPr lang="en-US" dirty="0"/>
          </a:p>
        </p:txBody>
      </p:sp>
      <p:sp>
        <p:nvSpPr>
          <p:cNvPr id="7" name="Flowchart: Data 6"/>
          <p:cNvSpPr/>
          <p:nvPr/>
        </p:nvSpPr>
        <p:spPr>
          <a:xfrm>
            <a:off x="547311" y="2270094"/>
            <a:ext cx="1759162" cy="370309"/>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437147" y="3114861"/>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day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0" name="Flowchart: Terminator 9"/>
          <p:cNvSpPr/>
          <p:nvPr/>
        </p:nvSpPr>
        <p:spPr>
          <a:xfrm>
            <a:off x="857287" y="551366"/>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1" name="Straight Arrow Connector 10"/>
          <p:cNvCxnSpPr>
            <a:stCxn id="10" idx="2"/>
            <a:endCxn id="53" idx="0"/>
          </p:cNvCxnSpPr>
          <p:nvPr/>
        </p:nvCxnSpPr>
        <p:spPr>
          <a:xfrm flipH="1">
            <a:off x="1426892" y="1141545"/>
            <a:ext cx="1" cy="2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26892" y="2640403"/>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14" idx="0"/>
          </p:cNvCxnSpPr>
          <p:nvPr/>
        </p:nvCxnSpPr>
        <p:spPr>
          <a:xfrm flipH="1">
            <a:off x="1421138" y="3485170"/>
            <a:ext cx="5754" cy="32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249200" y="3813171"/>
            <a:ext cx="2343876" cy="987949"/>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Available staff in assign day?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437147" y="5129411"/>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to staff which have least jobs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6" name="Rectangle 15"/>
          <p:cNvSpPr/>
          <p:nvPr/>
        </p:nvSpPr>
        <p:spPr>
          <a:xfrm>
            <a:off x="437147" y="5886889"/>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Update 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7" name="Flowchart: Decision 16"/>
          <p:cNvSpPr/>
          <p:nvPr/>
        </p:nvSpPr>
        <p:spPr>
          <a:xfrm>
            <a:off x="3674788" y="5483334"/>
            <a:ext cx="2343876"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Still have 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19" name="Straight Arrow Connector 18"/>
          <p:cNvCxnSpPr>
            <a:stCxn id="14" idx="2"/>
            <a:endCxn id="15" idx="0"/>
          </p:cNvCxnSpPr>
          <p:nvPr/>
        </p:nvCxnSpPr>
        <p:spPr>
          <a:xfrm>
            <a:off x="1421138" y="4801120"/>
            <a:ext cx="5754" cy="32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1426892" y="5558597"/>
            <a:ext cx="0" cy="32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17" idx="1"/>
          </p:cNvCxnSpPr>
          <p:nvPr/>
        </p:nvCxnSpPr>
        <p:spPr>
          <a:xfrm>
            <a:off x="2416637" y="6101482"/>
            <a:ext cx="1258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7" idx="0"/>
            <a:endCxn id="7" idx="1"/>
          </p:cNvCxnSpPr>
          <p:nvPr/>
        </p:nvCxnSpPr>
        <p:spPr>
          <a:xfrm rot="16200000" flipV="1">
            <a:off x="1530189" y="2166797"/>
            <a:ext cx="3213240" cy="3419834"/>
          </a:xfrm>
          <a:prstGeom prst="bentConnector3">
            <a:avLst>
              <a:gd name="adj1" fmla="val 107114"/>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Terminator 29"/>
          <p:cNvSpPr/>
          <p:nvPr/>
        </p:nvSpPr>
        <p:spPr>
          <a:xfrm>
            <a:off x="6957314" y="5801791"/>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32" name="Straight Arrow Connector 31"/>
          <p:cNvCxnSpPr>
            <a:stCxn id="17" idx="3"/>
            <a:endCxn id="30" idx="1"/>
          </p:cNvCxnSpPr>
          <p:nvPr/>
        </p:nvCxnSpPr>
        <p:spPr>
          <a:xfrm flipV="1">
            <a:off x="6018664" y="6096881"/>
            <a:ext cx="938650" cy="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 Box 46"/>
          <p:cNvSpPr txBox="1"/>
          <p:nvPr/>
        </p:nvSpPr>
        <p:spPr>
          <a:xfrm>
            <a:off x="5952398" y="5788129"/>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34" name="Text Box 45"/>
          <p:cNvSpPr txBox="1"/>
          <p:nvPr/>
        </p:nvSpPr>
        <p:spPr>
          <a:xfrm>
            <a:off x="4929447" y="5235875"/>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35" name="Text Box 46"/>
          <p:cNvSpPr txBox="1"/>
          <p:nvPr/>
        </p:nvSpPr>
        <p:spPr>
          <a:xfrm>
            <a:off x="1562329" y="4782583"/>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Yes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6" name="Text Box 45"/>
          <p:cNvSpPr txBox="1"/>
          <p:nvPr/>
        </p:nvSpPr>
        <p:spPr>
          <a:xfrm>
            <a:off x="2556276" y="3818274"/>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No</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38" name="Elbow Connector 37"/>
          <p:cNvCxnSpPr>
            <a:stCxn id="14" idx="3"/>
            <a:endCxn id="8" idx="0"/>
          </p:cNvCxnSpPr>
          <p:nvPr/>
        </p:nvCxnSpPr>
        <p:spPr>
          <a:xfrm flipH="1" flipV="1">
            <a:off x="1426892" y="3114861"/>
            <a:ext cx="1166184" cy="1192285"/>
          </a:xfrm>
          <a:prstGeom prst="bentConnector4">
            <a:avLst>
              <a:gd name="adj1" fmla="val -19602"/>
              <a:gd name="adj2" fmla="val 11917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7147" y="1425224"/>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err="1" smtClean="0">
                <a:latin typeface="Cambria" panose="02040503050406030204" pitchFamily="18" charset="0"/>
                <a:ea typeface="Calibri" panose="020F0502020204030204" pitchFamily="34" charset="0"/>
                <a:cs typeface="Times New Roman" panose="02020603050405020304" pitchFamily="18" charset="0"/>
              </a:rPr>
              <a:t>Init</a:t>
            </a:r>
            <a:r>
              <a:rPr lang="en-US" sz="1200" dirty="0">
                <a:latin typeface="Cambria" panose="02040503050406030204" pitchFamily="18" charset="0"/>
                <a:ea typeface="Calibri" panose="020F0502020204030204" pitchFamily="34" charset="0"/>
                <a:cs typeface="Times New Roman" panose="02020603050405020304" pitchFamily="18" charset="0"/>
              </a:rPr>
              <a:t> </a:t>
            </a:r>
            <a:r>
              <a:rPr lang="en-US" sz="1200" dirty="0" smtClean="0">
                <a:latin typeface="Cambria" panose="02040503050406030204" pitchFamily="18" charset="0"/>
                <a:ea typeface="Calibri" panose="020F0502020204030204" pitchFamily="34" charset="0"/>
                <a:cs typeface="Times New Roman" panose="02020603050405020304" pitchFamily="18" charset="0"/>
              </a:rPr>
              <a:t>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9" name="Straight Arrow Connector 58"/>
          <p:cNvCxnSpPr>
            <a:stCxn id="53" idx="2"/>
            <a:endCxn id="7" idx="1"/>
          </p:cNvCxnSpPr>
          <p:nvPr/>
        </p:nvCxnSpPr>
        <p:spPr>
          <a:xfrm>
            <a:off x="1426892" y="1795533"/>
            <a:ext cx="0" cy="47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60585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7" grpId="0" animBg="1"/>
      <p:bldP spid="30" grpId="0" animBg="1"/>
      <p:bldP spid="33" grpId="0"/>
      <p:bldP spid="34" grpId="0"/>
      <p:bldP spid="35" grpId="0"/>
      <p:bldP spid="36" grpId="0"/>
      <p:bldP spid="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Thanks for your listening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84597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42285" y="1523639"/>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fontScale="90000"/>
          </a:bodyPr>
          <a:lstStyle/>
          <a:p>
            <a:r>
              <a:rPr lang="en-US" dirty="0"/>
              <a:t>New Features</a:t>
            </a:r>
          </a:p>
        </p:txBody>
      </p:sp>
      <p:sp>
        <p:nvSpPr>
          <p:cNvPr id="4" name="Footer Placeholder 3"/>
          <p:cNvSpPr>
            <a:spLocks noGrp="1"/>
          </p:cNvSpPr>
          <p:nvPr>
            <p:ph type="ftr" sz="quarter" idx="11"/>
          </p:nvPr>
        </p:nvSpPr>
        <p:spPr/>
        <p:txBody>
          <a:bodyPr/>
          <a:lstStyle/>
          <a:p>
            <a:r>
              <a:rPr lang="en-US" dirty="0" smtClean="0"/>
              <a:t>Capstone Project Defense - Office Rental Service</a:t>
            </a:r>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29489" y="1948113"/>
            <a:ext cx="1554307" cy="1296788"/>
          </a:xfrm>
        </p:spPr>
      </p:pic>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 office</a:t>
            </a:r>
          </a:p>
          <a:p>
            <a:pPr marL="285750" indent="-285750">
              <a:buFont typeface="Arial" panose="020B0604020202020204" pitchFamily="34" charset="0"/>
              <a:buChar char="•"/>
            </a:pPr>
            <a:r>
              <a:rPr lang="en-US" dirty="0" smtClean="0"/>
              <a:t>Delete office</a:t>
            </a:r>
          </a:p>
          <a:p>
            <a:pPr marL="285750" indent="-285750">
              <a:buFont typeface="Arial" panose="020B0604020202020204" pitchFamily="34" charset="0"/>
              <a:buChar char="•"/>
            </a:pPr>
            <a:r>
              <a:rPr lang="en-US" dirty="0" smtClean="0"/>
              <a:t>View income statistic</a:t>
            </a:r>
          </a:p>
          <a:p>
            <a:pPr marL="285750" indent="-285750">
              <a:buFont typeface="Arial" panose="020B0604020202020204" pitchFamily="34" charset="0"/>
              <a:buChar char="•"/>
            </a:pPr>
            <a:r>
              <a:rPr lang="en-US" dirty="0" smtClean="0"/>
              <a:t>Check request repair</a:t>
            </a:r>
          </a:p>
        </p:txBody>
      </p:sp>
      <p:sp>
        <p:nvSpPr>
          <p:cNvPr id="106" name="TextBox 105"/>
          <p:cNvSpPr txBox="1"/>
          <p:nvPr/>
        </p:nvSpPr>
        <p:spPr>
          <a:xfrm>
            <a:off x="7108985" y="1045530"/>
            <a:ext cx="1393452" cy="369332"/>
          </a:xfrm>
          <a:prstGeom prst="rect">
            <a:avLst/>
          </a:prstGeom>
          <a:noFill/>
        </p:spPr>
        <p:txBody>
          <a:bodyPr wrap="square" rtlCol="0">
            <a:spAutoFit/>
          </a:bodyPr>
          <a:lstStyle/>
          <a:p>
            <a:pPr algn="ctr"/>
            <a:r>
              <a:rPr lang="en-US" dirty="0" smtClean="0"/>
              <a:t>Customers</a:t>
            </a:r>
            <a:endParaRPr lang="en-US" dirty="0"/>
          </a:p>
        </p:txBody>
      </p:sp>
      <p:sp>
        <p:nvSpPr>
          <p:cNvPr id="107" name="TextBox 106"/>
          <p:cNvSpPr txBox="1"/>
          <p:nvPr/>
        </p:nvSpPr>
        <p:spPr>
          <a:xfrm>
            <a:off x="6800383" y="3620783"/>
            <a:ext cx="201065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Search office</a:t>
            </a:r>
          </a:p>
          <a:p>
            <a:pPr marL="285750" indent="-285750">
              <a:buFont typeface="Arial" panose="020B0604020202020204" pitchFamily="34" charset="0"/>
              <a:buChar char="•"/>
            </a:pPr>
            <a:r>
              <a:rPr lang="en-US" dirty="0" smtClean="0"/>
              <a:t>Create request</a:t>
            </a:r>
            <a:endParaRPr lang="en-US" dirty="0"/>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a:t>
            </a:r>
            <a:r>
              <a:rPr lang="en-US" dirty="0" smtClean="0"/>
              <a:t>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endParaRPr lang="en-US" dirty="0" smtClean="0"/>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endParaRPr lang="en-US" dirty="0" smtClean="0"/>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
        <p:nvSpPr>
          <p:cNvPr id="27" name="Left-Right Arrow 26"/>
          <p:cNvSpPr/>
          <p:nvPr/>
        </p:nvSpPr>
        <p:spPr>
          <a:xfrm>
            <a:off x="5909165" y="3388827"/>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9444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Thuat</a:t>
            </a:r>
            <a:r>
              <a:rPr lang="en-US" dirty="0" smtClean="0"/>
              <a:t> </a:t>
            </a:r>
            <a:r>
              <a:rPr lang="en-US" dirty="0" err="1" smtClean="0"/>
              <a:t>toan</a:t>
            </a:r>
            <a:r>
              <a:rPr lang="en-US" dirty="0" smtClean="0"/>
              <a:t> </a:t>
            </a:r>
            <a:r>
              <a:rPr lang="en-US" dirty="0" err="1" smtClean="0"/>
              <a:t>luc</a:t>
            </a:r>
            <a:r>
              <a:rPr lang="en-US" dirty="0" smtClean="0"/>
              <a:t> </a:t>
            </a:r>
            <a:r>
              <a:rPr lang="en-US" dirty="0" err="1" smtClean="0"/>
              <a:t>searh</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236391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6" name="Footer Placeholder 5"/>
          <p:cNvSpPr>
            <a:spLocks noGrp="1"/>
          </p:cNvSpPr>
          <p:nvPr>
            <p:ph type="ftr" sz="quarter" idx="11"/>
          </p:nvPr>
        </p:nvSpPr>
        <p:spPr/>
        <p:txBody>
          <a:bodyPr/>
          <a:lstStyle/>
          <a:p>
            <a:r>
              <a:rPr lang="en-US" dirty="0" smtClean="0"/>
              <a:t>Capstone Project Defense - Office Rental Service</a:t>
            </a:r>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04716" y="4258651"/>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478723" y="5033093"/>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17652" y="5554947"/>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9" name="Right Arrow 68"/>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315219" y="3860024"/>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71" name="Oval 70"/>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614449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par>
                                <p:cTn id="76" presetID="10"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500"/>
                                        <p:tgtEl>
                                          <p:spTgt spid="6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fade">
                                      <p:cBhvr>
                                        <p:cTn id="10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p:bldP spid="41" grpId="0"/>
      <p:bldP spid="42" grpId="0" animBg="1"/>
      <p:bldP spid="46" grpId="0"/>
      <p:bldP spid="4" grpId="0" animBg="1"/>
      <p:bldP spid="49" grpId="0" animBg="1"/>
      <p:bldP spid="51" grpId="0"/>
      <p:bldP spid="54" grpId="0"/>
      <p:bldP spid="55" grpId="0" animBg="1"/>
      <p:bldP spid="57" grpId="0" animBg="1"/>
      <p:bldP spid="58" grpId="0"/>
      <p:bldP spid="59" grpId="0"/>
      <p:bldP spid="60" grpId="0" animBg="1"/>
      <p:bldP spid="62" grpId="0" animBg="1"/>
      <p:bldP spid="63" grpId="0"/>
      <p:bldP spid="64" grpId="0"/>
      <p:bldP spid="65" grpId="0" animBg="1"/>
      <p:bldP spid="8" grpId="0" animBg="1"/>
      <p:bldP spid="66" grpId="0"/>
      <p:bldP spid="67" grpId="0" animBg="1"/>
      <p:bldP spid="69" grpId="0" animBg="1"/>
      <p:bldP spid="70" grpId="0"/>
      <p:bldP spid="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6" name="Footer Placeholder 5"/>
          <p:cNvSpPr>
            <a:spLocks noGrp="1"/>
          </p:cNvSpPr>
          <p:nvPr>
            <p:ph type="ftr" sz="quarter" idx="11"/>
          </p:nvPr>
        </p:nvSpPr>
        <p:spPr/>
        <p:txBody>
          <a:bodyPr/>
          <a:lstStyle/>
          <a:p>
            <a:r>
              <a:rPr lang="en-US" dirty="0" smtClean="0"/>
              <a:t>Capstone Project Defense - Office Rental Service</a:t>
            </a:r>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233644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6" name="Footer Placeholder 5"/>
          <p:cNvSpPr>
            <a:spLocks noGrp="1"/>
          </p:cNvSpPr>
          <p:nvPr>
            <p:ph type="ftr" sz="quarter" idx="11"/>
          </p:nvPr>
        </p:nvSpPr>
        <p:spPr/>
        <p:txBody>
          <a:bodyPr/>
          <a:lstStyle/>
          <a:p>
            <a:r>
              <a:rPr lang="en-US" dirty="0" smtClean="0"/>
              <a:t>Capstone Project Defense - Office Rental Service</a:t>
            </a:r>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39526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6" name="Footer Placeholder 5"/>
          <p:cNvSpPr>
            <a:spLocks noGrp="1"/>
          </p:cNvSpPr>
          <p:nvPr>
            <p:ph type="ftr" sz="quarter" idx="11"/>
          </p:nvPr>
        </p:nvSpPr>
        <p:spPr/>
        <p:txBody>
          <a:bodyPr/>
          <a:lstStyle/>
          <a:p>
            <a:r>
              <a:rPr lang="en-US" dirty="0" smtClean="0"/>
              <a:t>Capstone Project Defense - Office Rental Service</a:t>
            </a:r>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04716" y="4258651"/>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729567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emplate/>
  <TotalTime>8361</TotalTime>
  <Words>1825</Words>
  <Application>Microsoft Office PowerPoint</Application>
  <PresentationFormat>On-screen Show (4:3)</PresentationFormat>
  <Paragraphs>544</Paragraphs>
  <Slides>37</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Cambria</vt:lpstr>
      <vt:lpstr>Cambria Math</vt:lpstr>
      <vt:lpstr>Symbol</vt:lpstr>
      <vt:lpstr>Tahoma</vt:lpstr>
      <vt:lpstr>Times New Roman</vt:lpstr>
      <vt:lpstr>Trebuchet MS</vt:lpstr>
      <vt:lpstr>Wingdings 3</vt:lpstr>
      <vt:lpstr>Facet</vt:lpstr>
      <vt:lpstr>Office Rental Service</vt:lpstr>
      <vt:lpstr>Contents</vt:lpstr>
      <vt:lpstr>Overview</vt:lpstr>
      <vt:lpstr>New Features</vt:lpstr>
      <vt:lpstr>Thuat toan luc searh</vt:lpstr>
      <vt:lpstr>Demonstration  Search Office - Request Appointment</vt:lpstr>
      <vt:lpstr>Demonstration  Search Office - Request Appointment</vt:lpstr>
      <vt:lpstr>Demonstration  Search Office - Request Appointment</vt:lpstr>
      <vt:lpstr>Demonstration  Search Office - Request Appointment</vt:lpstr>
      <vt:lpstr>Xep lich cho staff</vt:lpstr>
      <vt:lpstr>Demonstration  Search Office - Request Appointment</vt:lpstr>
      <vt:lpstr>Demonstration  Search Office - Request Appointment</vt:lpstr>
      <vt:lpstr>Demonstration  Search Office - Request Appointment</vt:lpstr>
      <vt:lpstr>Demonstration  Create Contract</vt:lpstr>
      <vt:lpstr>Demonstration  Create Contract</vt:lpstr>
      <vt:lpstr>Demonstration  Create Contract</vt:lpstr>
      <vt:lpstr>PowerPoint Presentation</vt:lpstr>
      <vt:lpstr>Demonstration  Create Contract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Xep thoi gian sua</vt:lpstr>
      <vt:lpstr>PowerPoint Presentation</vt:lpstr>
      <vt:lpstr>PowerPoint Presentation</vt:lpstr>
      <vt:lpstr>PowerPoint Presentation</vt:lpstr>
      <vt:lpstr>Summary</vt:lpstr>
      <vt:lpstr>Q&amp;A</vt:lpstr>
      <vt:lpstr>K-Means Algorithm</vt:lpstr>
      <vt:lpstr>K-Means Algorithm</vt:lpstr>
      <vt:lpstr>K-Means Algorithm</vt:lpstr>
      <vt:lpstr>KNN Algorithm</vt:lpstr>
      <vt:lpstr>Suggest Schedule</vt:lpstr>
      <vt:lpstr>Thanks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Rental Service</dc:title>
  <dc:creator>xps</dc:creator>
  <cp:lastModifiedBy>Thành Tiến</cp:lastModifiedBy>
  <cp:revision>156</cp:revision>
  <dcterms:created xsi:type="dcterms:W3CDTF">2015-08-02T08:20:05Z</dcterms:created>
  <dcterms:modified xsi:type="dcterms:W3CDTF">2015-09-16T14:59:59Z</dcterms:modified>
</cp:coreProperties>
</file>