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1"/>
  </p:sldMasterIdLst>
  <p:notesMasterIdLst>
    <p:notesMasterId r:id="rId44"/>
  </p:notesMasterIdLst>
  <p:sldIdLst>
    <p:sldId id="256" r:id="rId2"/>
    <p:sldId id="257" r:id="rId3"/>
    <p:sldId id="296" r:id="rId4"/>
    <p:sldId id="326" r:id="rId5"/>
    <p:sldId id="295" r:id="rId6"/>
    <p:sldId id="327" r:id="rId7"/>
    <p:sldId id="328" r:id="rId8"/>
    <p:sldId id="322" r:id="rId9"/>
    <p:sldId id="331" r:id="rId10"/>
    <p:sldId id="339" r:id="rId11"/>
    <p:sldId id="340" r:id="rId12"/>
    <p:sldId id="343" r:id="rId13"/>
    <p:sldId id="345" r:id="rId14"/>
    <p:sldId id="344" r:id="rId15"/>
    <p:sldId id="336" r:id="rId16"/>
    <p:sldId id="342" r:id="rId17"/>
    <p:sldId id="299" r:id="rId18"/>
    <p:sldId id="300" r:id="rId19"/>
    <p:sldId id="301" r:id="rId20"/>
    <p:sldId id="337" r:id="rId21"/>
    <p:sldId id="298" r:id="rId22"/>
    <p:sldId id="297" r:id="rId23"/>
    <p:sldId id="329" r:id="rId24"/>
    <p:sldId id="324" r:id="rId25"/>
    <p:sldId id="318" r:id="rId26"/>
    <p:sldId id="320" r:id="rId27"/>
    <p:sldId id="323" r:id="rId28"/>
    <p:sldId id="306" r:id="rId29"/>
    <p:sldId id="307" r:id="rId30"/>
    <p:sldId id="308" r:id="rId31"/>
    <p:sldId id="309" r:id="rId32"/>
    <p:sldId id="310" r:id="rId33"/>
    <p:sldId id="311" r:id="rId34"/>
    <p:sldId id="313" r:id="rId35"/>
    <p:sldId id="325" r:id="rId36"/>
    <p:sldId id="273" r:id="rId37"/>
    <p:sldId id="280" r:id="rId38"/>
    <p:sldId id="281" r:id="rId39"/>
    <p:sldId id="282" r:id="rId40"/>
    <p:sldId id="283" r:id="rId41"/>
    <p:sldId id="284" r:id="rId42"/>
    <p:sldId id="274"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1149" autoAdjust="0"/>
  </p:normalViewPr>
  <p:slideViewPr>
    <p:cSldViewPr snapToGrid="0">
      <p:cViewPr varScale="1">
        <p:scale>
          <a:sx n="60" d="100"/>
          <a:sy n="60" d="100"/>
        </p:scale>
        <p:origin x="15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92C62-4EDE-48C0-A8E9-F05660212F7E}" type="datetimeFigureOut">
              <a:rPr lang="en-US" smtClean="0"/>
              <a:t>9/22/2015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E74A8-2AAA-4D79-A58D-E7E68E479C6F}" type="slidenum">
              <a:rPr lang="en-US" smtClean="0"/>
              <a:t>‹#›</a:t>
            </a:fld>
            <a:endParaRPr lang="en-US"/>
          </a:p>
        </p:txBody>
      </p:sp>
    </p:spTree>
    <p:extLst>
      <p:ext uri="{BB962C8B-B14F-4D97-AF65-F5344CB8AC3E}">
        <p14:creationId xmlns:p14="http://schemas.microsoft.com/office/powerpoint/2010/main" val="781353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Chia </a:t>
            </a:r>
            <a:r>
              <a:rPr lang="en-US" dirty="0" err="1" smtClean="0"/>
              <a:t>lại</a:t>
            </a:r>
            <a:r>
              <a:rPr lang="en-US" baseline="0" dirty="0" smtClean="0"/>
              <a:t> </a:t>
            </a:r>
            <a:r>
              <a:rPr lang="en-US" baseline="0" dirty="0" err="1" smtClean="0"/>
              <a:t>luồng</a:t>
            </a:r>
            <a:r>
              <a:rPr lang="en-US" baseline="0" dirty="0" smtClean="0"/>
              <a:t> search – appointment, accept – contract - extend contract, Repair request, </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2</a:t>
            </a:fld>
            <a:endParaRPr lang="en-US"/>
          </a:p>
        </p:txBody>
      </p:sp>
    </p:spTree>
    <p:extLst>
      <p:ext uri="{BB962C8B-B14F-4D97-AF65-F5344CB8AC3E}">
        <p14:creationId xmlns:p14="http://schemas.microsoft.com/office/powerpoint/2010/main" val="3051953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Sau</a:t>
            </a:r>
            <a:r>
              <a:rPr lang="en-US" dirty="0" smtClean="0"/>
              <a:t> </a:t>
            </a:r>
            <a:r>
              <a:rPr lang="en-US" dirty="0" err="1" smtClean="0"/>
              <a:t>khi</a:t>
            </a:r>
            <a:r>
              <a:rPr lang="en-US" dirty="0" smtClean="0"/>
              <a:t> chia</a:t>
            </a:r>
            <a:r>
              <a:rPr lang="en-US" baseline="0" dirty="0" smtClean="0"/>
              <a:t> </a:t>
            </a:r>
            <a:r>
              <a:rPr lang="en-US" baseline="0" dirty="0" err="1" smtClean="0"/>
              <a:t>nhóm</a:t>
            </a:r>
            <a:r>
              <a:rPr lang="en-US" baseline="0" dirty="0" smtClean="0"/>
              <a:t> ta </a:t>
            </a:r>
            <a:r>
              <a:rPr lang="en-US" baseline="0" dirty="0" err="1" smtClean="0"/>
              <a:t>có</a:t>
            </a:r>
            <a:r>
              <a:rPr lang="en-US" baseline="0" dirty="0" smtClean="0"/>
              <a:t> </a:t>
            </a:r>
            <a:r>
              <a:rPr lang="en-US" baseline="0" dirty="0" err="1" smtClean="0"/>
              <a:t>được</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như</a:t>
            </a:r>
            <a:r>
              <a:rPr lang="en-US" baseline="0" dirty="0" smtClean="0"/>
              <a:t> </a:t>
            </a:r>
            <a:r>
              <a:rPr lang="en-US" baseline="0" dirty="0" err="1" smtClean="0"/>
              <a:t>sau</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11</a:t>
            </a:fld>
            <a:endParaRPr lang="en-US"/>
          </a:p>
        </p:txBody>
      </p:sp>
    </p:spTree>
    <p:extLst>
      <p:ext uri="{BB962C8B-B14F-4D97-AF65-F5344CB8AC3E}">
        <p14:creationId xmlns:p14="http://schemas.microsoft.com/office/powerpoint/2010/main" val="3082755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dựa</a:t>
            </a:r>
            <a:r>
              <a:rPr lang="en-US" baseline="0" dirty="0" smtClean="0"/>
              <a:t> </a:t>
            </a:r>
            <a:r>
              <a:rPr lang="en-US" baseline="0" dirty="0" err="1" smtClean="0"/>
              <a:t>vào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đã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sử</a:t>
            </a:r>
            <a:r>
              <a:rPr lang="en-US" baseline="0" dirty="0" smtClean="0"/>
              <a:t> dụng </a:t>
            </a:r>
            <a:r>
              <a:rPr lang="en-US" baseline="0" dirty="0" err="1" smtClean="0"/>
              <a:t>thuật</a:t>
            </a:r>
            <a:r>
              <a:rPr lang="en-US" baseline="0" dirty="0" smtClean="0"/>
              <a:t> </a:t>
            </a:r>
            <a:r>
              <a:rPr lang="en-US" baseline="0" dirty="0" err="1" smtClean="0"/>
              <a:t>toán</a:t>
            </a:r>
            <a:r>
              <a:rPr lang="en-US" baseline="0" dirty="0" smtClean="0"/>
              <a:t> k </a:t>
            </a:r>
            <a:r>
              <a:rPr lang="en-US" baseline="0" dirty="0" err="1" smtClean="0"/>
              <a:t>láng</a:t>
            </a:r>
            <a:r>
              <a:rPr lang="en-US" baseline="0" dirty="0" smtClean="0"/>
              <a:t> </a:t>
            </a:r>
            <a:r>
              <a:rPr lang="en-US" baseline="0" dirty="0" err="1" smtClean="0"/>
              <a:t>giềng</a:t>
            </a:r>
            <a:r>
              <a:rPr lang="en-US" baseline="0" dirty="0" smtClean="0"/>
              <a:t> </a:t>
            </a:r>
            <a:r>
              <a:rPr lang="en-US" baseline="0" dirty="0" err="1" smtClean="0"/>
              <a:t>gần</a:t>
            </a:r>
            <a:r>
              <a:rPr lang="en-US" baseline="0" dirty="0" smtClean="0"/>
              <a:t> </a:t>
            </a:r>
            <a:r>
              <a:rPr lang="en-US" baseline="0" dirty="0" err="1" smtClean="0"/>
              <a:t>nhất</a:t>
            </a:r>
            <a:r>
              <a:rPr lang="en-US" baseline="0" dirty="0" smtClean="0"/>
              <a:t> </a:t>
            </a:r>
            <a:r>
              <a:rPr lang="en-US" baseline="0" dirty="0" err="1" smtClean="0"/>
              <a:t>để</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nhóm</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tìm</a:t>
            </a:r>
            <a:r>
              <a:rPr lang="en-US" baseline="0" dirty="0" smtClean="0"/>
              <a:t> </a:t>
            </a:r>
            <a:r>
              <a:rPr lang="en-US" baseline="0" dirty="0" err="1" smtClean="0"/>
              <a:t>kiếm</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12</a:t>
            </a:fld>
            <a:endParaRPr lang="en-US"/>
          </a:p>
        </p:txBody>
      </p:sp>
    </p:spTree>
    <p:extLst>
      <p:ext uri="{BB962C8B-B14F-4D97-AF65-F5344CB8AC3E}">
        <p14:creationId xmlns:p14="http://schemas.microsoft.com/office/powerpoint/2010/main" val="2803540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dựa</a:t>
            </a:r>
            <a:r>
              <a:rPr lang="en-US" baseline="0" dirty="0" smtClean="0"/>
              <a:t> </a:t>
            </a:r>
            <a:r>
              <a:rPr lang="en-US" baseline="0" dirty="0" err="1" smtClean="0"/>
              <a:t>vào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đã </a:t>
            </a:r>
            <a:r>
              <a:rPr lang="en-US" baseline="0" dirty="0" err="1" smtClean="0"/>
              <a:t>được</a:t>
            </a:r>
            <a:r>
              <a:rPr lang="en-US" baseline="0" dirty="0" smtClean="0"/>
              <a:t> </a:t>
            </a:r>
            <a:r>
              <a:rPr lang="en-US" baseline="0" dirty="0" err="1" smtClean="0"/>
              <a:t>phân</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sử</a:t>
            </a:r>
            <a:r>
              <a:rPr lang="en-US" baseline="0" dirty="0" smtClean="0"/>
              <a:t> dụng </a:t>
            </a:r>
            <a:r>
              <a:rPr lang="en-US" baseline="0" dirty="0" err="1" smtClean="0"/>
              <a:t>thuật</a:t>
            </a:r>
            <a:r>
              <a:rPr lang="en-US" baseline="0" dirty="0" smtClean="0"/>
              <a:t> </a:t>
            </a:r>
            <a:r>
              <a:rPr lang="en-US" baseline="0" dirty="0" err="1" smtClean="0"/>
              <a:t>toán</a:t>
            </a:r>
            <a:r>
              <a:rPr lang="en-US" baseline="0" dirty="0" smtClean="0"/>
              <a:t> k </a:t>
            </a:r>
            <a:r>
              <a:rPr lang="en-US" baseline="0" dirty="0" err="1" smtClean="0"/>
              <a:t>láng</a:t>
            </a:r>
            <a:r>
              <a:rPr lang="en-US" baseline="0" dirty="0" smtClean="0"/>
              <a:t> </a:t>
            </a:r>
            <a:r>
              <a:rPr lang="en-US" baseline="0" dirty="0" err="1" smtClean="0"/>
              <a:t>giềng</a:t>
            </a:r>
            <a:r>
              <a:rPr lang="en-US" baseline="0" dirty="0" smtClean="0"/>
              <a:t> </a:t>
            </a:r>
            <a:r>
              <a:rPr lang="en-US" baseline="0" dirty="0" err="1" smtClean="0"/>
              <a:t>gần</a:t>
            </a:r>
            <a:r>
              <a:rPr lang="en-US" baseline="0" dirty="0" smtClean="0"/>
              <a:t> </a:t>
            </a:r>
            <a:r>
              <a:rPr lang="en-US" baseline="0" dirty="0" err="1" smtClean="0"/>
              <a:t>nhất</a:t>
            </a:r>
            <a:r>
              <a:rPr lang="en-US" baseline="0" dirty="0" smtClean="0"/>
              <a:t> </a:t>
            </a:r>
            <a:r>
              <a:rPr lang="en-US" baseline="0" dirty="0" err="1" smtClean="0"/>
              <a:t>để</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nhóm</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tìm</a:t>
            </a:r>
            <a:r>
              <a:rPr lang="en-US" baseline="0" dirty="0" smtClean="0"/>
              <a:t> </a:t>
            </a:r>
            <a:r>
              <a:rPr lang="en-US" baseline="0" dirty="0" err="1" smtClean="0"/>
              <a:t>kiếm</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13</a:t>
            </a:fld>
            <a:endParaRPr lang="en-US"/>
          </a:p>
        </p:txBody>
      </p:sp>
    </p:spTree>
    <p:extLst>
      <p:ext uri="{BB962C8B-B14F-4D97-AF65-F5344CB8AC3E}">
        <p14:creationId xmlns:p14="http://schemas.microsoft.com/office/powerpoint/2010/main" val="144178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với</a:t>
            </a:r>
            <a:r>
              <a:rPr lang="en-US" baseline="0" dirty="0" smtClean="0"/>
              <a:t> </a:t>
            </a:r>
            <a:r>
              <a:rPr lang="en-US" baseline="0" dirty="0" err="1" smtClean="0"/>
              <a:t>nhóm</a:t>
            </a:r>
            <a:r>
              <a:rPr lang="en-US" baseline="0" dirty="0" smtClean="0"/>
              <a:t> </a:t>
            </a:r>
            <a:r>
              <a:rPr lang="en-US" baseline="0" dirty="0" err="1" smtClean="0"/>
              <a:t>văn</a:t>
            </a:r>
            <a:r>
              <a:rPr lang="en-US" baseline="0" dirty="0" smtClean="0"/>
              <a:t> </a:t>
            </a:r>
            <a:r>
              <a:rPr lang="en-US" baseline="0" dirty="0" err="1" smtClean="0"/>
              <a:t>phòng</a:t>
            </a:r>
            <a:r>
              <a:rPr lang="en-US" baseline="0" dirty="0" smtClean="0"/>
              <a:t> </a:t>
            </a:r>
            <a:r>
              <a:rPr lang="en-US" baseline="0" dirty="0" err="1" smtClean="0"/>
              <a:t>được</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chúng</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lọc</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văn</a:t>
            </a:r>
            <a:r>
              <a:rPr lang="en-US" baseline="0" dirty="0" smtClean="0"/>
              <a:t> </a:t>
            </a:r>
            <a:r>
              <a:rPr lang="en-US" baseline="0" dirty="0" err="1" smtClean="0"/>
              <a:t>phòng</a:t>
            </a:r>
            <a:r>
              <a:rPr lang="en-US" baseline="0" dirty="0" smtClean="0"/>
              <a:t> </a:t>
            </a:r>
            <a:r>
              <a:rPr lang="en-US" baseline="0" dirty="0" err="1" smtClean="0"/>
              <a:t>có</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a:t>
            </a:r>
          </a:p>
          <a:p>
            <a:pPr marL="171450" indent="-171450">
              <a:buFontTx/>
              <a:buChar char="-"/>
            </a:pPr>
            <a:r>
              <a:rPr lang="en-US" baseline="0" dirty="0" err="1" smtClean="0"/>
              <a:t>Các</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a:t>
            </a:r>
            <a:r>
              <a:rPr lang="en-US" baseline="0" dirty="0" err="1" smtClean="0"/>
              <a:t>được</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người</a:t>
            </a:r>
            <a:r>
              <a:rPr lang="en-US" baseline="0" dirty="0" smtClean="0"/>
              <a:t> </a:t>
            </a:r>
            <a:r>
              <a:rPr lang="en-US" baseline="0" dirty="0" err="1" smtClean="0"/>
              <a:t>quản</a:t>
            </a:r>
            <a:r>
              <a:rPr lang="en-US" baseline="0" dirty="0" smtClean="0"/>
              <a:t> </a:t>
            </a:r>
            <a:r>
              <a:rPr lang="en-US" baseline="0" dirty="0" err="1" smtClean="0"/>
              <a:t>lí</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và</a:t>
            </a:r>
            <a:r>
              <a:rPr lang="en-US" baseline="0" dirty="0" smtClean="0"/>
              <a:t> </a:t>
            </a:r>
            <a:r>
              <a:rPr lang="en-US" baseline="0" dirty="0" err="1" smtClean="0"/>
              <a:t>đặt</a:t>
            </a:r>
            <a:r>
              <a:rPr lang="en-US" baseline="0" dirty="0" smtClean="0"/>
              <a:t> </a:t>
            </a:r>
            <a:r>
              <a:rPr lang="en-US" baseline="0" dirty="0" err="1" smtClean="0"/>
              <a:t>trọng</a:t>
            </a:r>
            <a:r>
              <a:rPr lang="en-US" baseline="0" dirty="0" smtClean="0"/>
              <a:t> </a:t>
            </a:r>
            <a:r>
              <a:rPr lang="en-US" baseline="0" dirty="0" err="1" smtClean="0"/>
              <a:t>số</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14</a:t>
            </a:fld>
            <a:endParaRPr lang="en-US"/>
          </a:p>
        </p:txBody>
      </p:sp>
    </p:spTree>
    <p:extLst>
      <p:ext uri="{BB962C8B-B14F-4D97-AF65-F5344CB8AC3E}">
        <p14:creationId xmlns:p14="http://schemas.microsoft.com/office/powerpoint/2010/main" val="1553221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a:t>
            </a:r>
            <a:r>
              <a:rPr lang="en-US" baseline="0" dirty="0" err="1" smtClean="0"/>
              <a:t>Các</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cũng </a:t>
            </a:r>
            <a:r>
              <a:rPr lang="en-US" baseline="0" dirty="0" err="1" smtClean="0"/>
              <a:t>trọng</a:t>
            </a:r>
            <a:r>
              <a:rPr lang="en-US" baseline="0" dirty="0" smtClean="0"/>
              <a:t> </a:t>
            </a:r>
            <a:r>
              <a:rPr lang="en-US" baseline="0" dirty="0" err="1" smtClean="0"/>
              <a:t>số</a:t>
            </a:r>
            <a:r>
              <a:rPr lang="en-US" baseline="0" dirty="0" smtClean="0"/>
              <a:t> </a:t>
            </a:r>
            <a:r>
              <a:rPr lang="en-US" baseline="0" dirty="0" err="1" smtClean="0"/>
              <a:t>có</a:t>
            </a:r>
            <a:r>
              <a:rPr lang="en-US" baseline="0" dirty="0" smtClean="0"/>
              <a:t> độ matching 100%, </a:t>
            </a:r>
            <a:r>
              <a:rPr lang="en-US" baseline="0" dirty="0" err="1" smtClean="0"/>
              <a:t>cách</a:t>
            </a:r>
            <a:r>
              <a:rPr lang="en-US" baseline="0" dirty="0" smtClean="0"/>
              <a:t> 1 </a:t>
            </a:r>
            <a:r>
              <a:rPr lang="en-US" baseline="0" dirty="0" err="1" smtClean="0"/>
              <a:t>có</a:t>
            </a:r>
            <a:r>
              <a:rPr lang="en-US" baseline="0" dirty="0" smtClean="0"/>
              <a:t> matching 8-%, </a:t>
            </a:r>
            <a:r>
              <a:rPr lang="en-US" baseline="0" dirty="0" err="1" smtClean="0"/>
              <a:t>cách</a:t>
            </a:r>
            <a:r>
              <a:rPr lang="en-US" baseline="0" dirty="0" smtClean="0"/>
              <a:t> </a:t>
            </a:r>
            <a:r>
              <a:rPr lang="en-US" baseline="0" dirty="0" err="1" smtClean="0"/>
              <a:t>nhau</a:t>
            </a:r>
            <a:r>
              <a:rPr lang="en-US" baseline="0" dirty="0" smtClean="0"/>
              <a:t> 2 </a:t>
            </a:r>
            <a:r>
              <a:rPr lang="en-US" baseline="0" dirty="0" err="1" smtClean="0"/>
              <a:t>trọng</a:t>
            </a:r>
            <a:r>
              <a:rPr lang="en-US" baseline="0" dirty="0" smtClean="0"/>
              <a:t> </a:t>
            </a:r>
            <a:r>
              <a:rPr lang="en-US" baseline="0" dirty="0" err="1" smtClean="0"/>
              <a:t>số</a:t>
            </a:r>
            <a:r>
              <a:rPr lang="en-US" baseline="0" dirty="0" smtClean="0"/>
              <a:t> </a:t>
            </a:r>
            <a:r>
              <a:rPr lang="en-US" baseline="0" dirty="0" err="1" smtClean="0"/>
              <a:t>có</a:t>
            </a:r>
            <a:r>
              <a:rPr lang="en-US" baseline="0" dirty="0" smtClean="0"/>
              <a:t> matching 50%</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15</a:t>
            </a:fld>
            <a:endParaRPr lang="en-US"/>
          </a:p>
        </p:txBody>
      </p:sp>
    </p:spTree>
    <p:extLst>
      <p:ext uri="{BB962C8B-B14F-4D97-AF65-F5344CB8AC3E}">
        <p14:creationId xmlns:p14="http://schemas.microsoft.com/office/powerpoint/2010/main" val="1941713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Dựa</a:t>
            </a:r>
            <a:r>
              <a:rPr lang="en-US" dirty="0" smtClean="0"/>
              <a:t> </a:t>
            </a:r>
            <a:r>
              <a:rPr lang="en-US" dirty="0" err="1" smtClean="0"/>
              <a:t>vào</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tiện</a:t>
            </a:r>
            <a:r>
              <a:rPr lang="en-US" baseline="0" dirty="0" smtClean="0"/>
              <a:t> </a:t>
            </a:r>
            <a:r>
              <a:rPr lang="en-US" baseline="0" dirty="0" err="1" smtClean="0"/>
              <a:t>nghi</a:t>
            </a:r>
            <a:r>
              <a:rPr lang="en-US" baseline="0" dirty="0" smtClean="0"/>
              <a:t> </a:t>
            </a:r>
            <a:r>
              <a:rPr lang="en-US" baseline="0" dirty="0" err="1" smtClean="0"/>
              <a:t>được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các</a:t>
            </a:r>
            <a:r>
              <a:rPr lang="en-US" baseline="0" dirty="0" smtClean="0"/>
              <a:t> </a:t>
            </a:r>
            <a:r>
              <a:rPr lang="en-US" baseline="0" dirty="0" err="1" smtClean="0"/>
              <a:t>văn</a:t>
            </a:r>
            <a:r>
              <a:rPr lang="en-US" baseline="0" dirty="0" smtClean="0"/>
              <a:t> </a:t>
            </a:r>
            <a:r>
              <a:rPr lang="en-US" baseline="0" dirty="0" err="1" smtClean="0"/>
              <a:t>phòng</a:t>
            </a:r>
            <a:r>
              <a:rPr lang="en-US" baseline="0" dirty="0" smtClean="0"/>
              <a:t> </a:t>
            </a:r>
            <a:r>
              <a:rPr lang="en-US" baseline="0" dirty="0" err="1" smtClean="0"/>
              <a:t>có</a:t>
            </a:r>
            <a:r>
              <a:rPr lang="en-US" baseline="0" dirty="0" smtClean="0"/>
              <a:t> độ matching 70%</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16</a:t>
            </a:fld>
            <a:endParaRPr lang="en-US"/>
          </a:p>
        </p:txBody>
      </p:sp>
    </p:spTree>
    <p:extLst>
      <p:ext uri="{BB962C8B-B14F-4D97-AF65-F5344CB8AC3E}">
        <p14:creationId xmlns:p14="http://schemas.microsoft.com/office/powerpoint/2010/main" val="1158547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17</a:t>
            </a:fld>
            <a:endParaRPr lang="en-US"/>
          </a:p>
        </p:txBody>
      </p:sp>
    </p:spTree>
    <p:extLst>
      <p:ext uri="{BB962C8B-B14F-4D97-AF65-F5344CB8AC3E}">
        <p14:creationId xmlns:p14="http://schemas.microsoft.com/office/powerpoint/2010/main" val="186582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18</a:t>
            </a:fld>
            <a:endParaRPr lang="en-US"/>
          </a:p>
        </p:txBody>
      </p:sp>
    </p:spTree>
    <p:extLst>
      <p:ext uri="{BB962C8B-B14F-4D97-AF65-F5344CB8AC3E}">
        <p14:creationId xmlns:p14="http://schemas.microsoft.com/office/powerpoint/2010/main" val="1972481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19</a:t>
            </a:fld>
            <a:endParaRPr lang="en-US"/>
          </a:p>
        </p:txBody>
      </p:sp>
    </p:spTree>
    <p:extLst>
      <p:ext uri="{BB962C8B-B14F-4D97-AF65-F5344CB8AC3E}">
        <p14:creationId xmlns:p14="http://schemas.microsoft.com/office/powerpoint/2010/main" val="2421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20</a:t>
            </a:fld>
            <a:endParaRPr lang="en-US"/>
          </a:p>
        </p:txBody>
      </p:sp>
    </p:spTree>
    <p:extLst>
      <p:ext uri="{BB962C8B-B14F-4D97-AF65-F5344CB8AC3E}">
        <p14:creationId xmlns:p14="http://schemas.microsoft.com/office/powerpoint/2010/main" val="226443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3</a:t>
            </a:fld>
            <a:endParaRPr lang="en-US"/>
          </a:p>
        </p:txBody>
      </p:sp>
    </p:spTree>
    <p:extLst>
      <p:ext uri="{BB962C8B-B14F-4D97-AF65-F5344CB8AC3E}">
        <p14:creationId xmlns:p14="http://schemas.microsoft.com/office/powerpoint/2010/main" val="1882805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21</a:t>
            </a:fld>
            <a:endParaRPr lang="en-US"/>
          </a:p>
        </p:txBody>
      </p:sp>
    </p:spTree>
    <p:extLst>
      <p:ext uri="{BB962C8B-B14F-4D97-AF65-F5344CB8AC3E}">
        <p14:creationId xmlns:p14="http://schemas.microsoft.com/office/powerpoint/2010/main" val="1468251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22</a:t>
            </a:fld>
            <a:endParaRPr lang="en-US"/>
          </a:p>
        </p:txBody>
      </p:sp>
    </p:spTree>
    <p:extLst>
      <p:ext uri="{BB962C8B-B14F-4D97-AF65-F5344CB8AC3E}">
        <p14:creationId xmlns:p14="http://schemas.microsoft.com/office/powerpoint/2010/main" val="4252508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6E74A8-2AAA-4D79-A58D-E7E68E479C6F}" type="slidenum">
              <a:rPr lang="en-US" smtClean="0"/>
              <a:t>23</a:t>
            </a:fld>
            <a:endParaRPr lang="en-US"/>
          </a:p>
        </p:txBody>
      </p:sp>
    </p:spTree>
    <p:extLst>
      <p:ext uri="{BB962C8B-B14F-4D97-AF65-F5344CB8AC3E}">
        <p14:creationId xmlns:p14="http://schemas.microsoft.com/office/powerpoint/2010/main" val="1538457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27</a:t>
            </a:fld>
            <a:endParaRPr lang="en-US"/>
          </a:p>
        </p:txBody>
      </p:sp>
    </p:spTree>
    <p:extLst>
      <p:ext uri="{BB962C8B-B14F-4D97-AF65-F5344CB8AC3E}">
        <p14:creationId xmlns:p14="http://schemas.microsoft.com/office/powerpoint/2010/main" val="679368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28</a:t>
            </a:fld>
            <a:endParaRPr lang="en-US"/>
          </a:p>
        </p:txBody>
      </p:sp>
    </p:spTree>
    <p:extLst>
      <p:ext uri="{BB962C8B-B14F-4D97-AF65-F5344CB8AC3E}">
        <p14:creationId xmlns:p14="http://schemas.microsoft.com/office/powerpoint/2010/main" val="2842240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29</a:t>
            </a:fld>
            <a:endParaRPr lang="en-US"/>
          </a:p>
        </p:txBody>
      </p:sp>
    </p:spTree>
    <p:extLst>
      <p:ext uri="{BB962C8B-B14F-4D97-AF65-F5344CB8AC3E}">
        <p14:creationId xmlns:p14="http://schemas.microsoft.com/office/powerpoint/2010/main" val="3211000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30</a:t>
            </a:fld>
            <a:endParaRPr lang="en-US"/>
          </a:p>
        </p:txBody>
      </p:sp>
    </p:spTree>
    <p:extLst>
      <p:ext uri="{BB962C8B-B14F-4D97-AF65-F5344CB8AC3E}">
        <p14:creationId xmlns:p14="http://schemas.microsoft.com/office/powerpoint/2010/main" val="2401590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31</a:t>
            </a:fld>
            <a:endParaRPr lang="en-US"/>
          </a:p>
        </p:txBody>
      </p:sp>
    </p:spTree>
    <p:extLst>
      <p:ext uri="{BB962C8B-B14F-4D97-AF65-F5344CB8AC3E}">
        <p14:creationId xmlns:p14="http://schemas.microsoft.com/office/powerpoint/2010/main" val="1026770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32</a:t>
            </a:fld>
            <a:endParaRPr lang="en-US"/>
          </a:p>
        </p:txBody>
      </p:sp>
    </p:spTree>
    <p:extLst>
      <p:ext uri="{BB962C8B-B14F-4D97-AF65-F5344CB8AC3E}">
        <p14:creationId xmlns:p14="http://schemas.microsoft.com/office/powerpoint/2010/main" val="1574623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33</a:t>
            </a:fld>
            <a:endParaRPr lang="en-US"/>
          </a:p>
        </p:txBody>
      </p:sp>
    </p:spTree>
    <p:extLst>
      <p:ext uri="{BB962C8B-B14F-4D97-AF65-F5344CB8AC3E}">
        <p14:creationId xmlns:p14="http://schemas.microsoft.com/office/powerpoint/2010/main" val="2304193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4</a:t>
            </a:fld>
            <a:endParaRPr lang="en-US"/>
          </a:p>
        </p:txBody>
      </p:sp>
    </p:spTree>
    <p:extLst>
      <p:ext uri="{BB962C8B-B14F-4D97-AF65-F5344CB8AC3E}">
        <p14:creationId xmlns:p14="http://schemas.microsoft.com/office/powerpoint/2010/main" val="588603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kern="1200" dirty="0" err="1" smtClean="0">
                <a:solidFill>
                  <a:schemeClr val="tx1"/>
                </a:solidFill>
                <a:effectLst/>
                <a:latin typeface="+mn-lt"/>
                <a:ea typeface="+mn-ea"/>
                <a:cs typeface="+mn-cs"/>
              </a:rPr>
              <a:t>K</a:t>
            </a:r>
            <a:r>
              <a:rPr lang="en-US" sz="2400" kern="1200" baseline="0" dirty="0" err="1" smtClean="0">
                <a:solidFill>
                  <a:schemeClr val="tx1"/>
                </a:solidFill>
                <a:effectLst/>
                <a:latin typeface="+mn-lt"/>
                <a:ea typeface="+mn-ea"/>
                <a:cs typeface="+mn-cs"/>
              </a:rPr>
              <a:t>ính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chào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quý</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hđ</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tiếp</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theo</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tôi</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xin</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trình</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bày</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chức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năng</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yêu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cầu</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sửa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chữa</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hoặc</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thuê</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thêm</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thiết</a:t>
            </a:r>
            <a:r>
              <a:rPr lang="en-US" sz="2400" kern="1200" baseline="0" dirty="0" smtClean="0">
                <a:solidFill>
                  <a:schemeClr val="tx1"/>
                </a:solidFill>
                <a:effectLst/>
                <a:latin typeface="+mn-lt"/>
                <a:ea typeface="+mn-ea"/>
                <a:cs typeface="+mn-cs"/>
              </a:rPr>
              <a:t> </a:t>
            </a:r>
            <a:r>
              <a:rPr lang="en-US" sz="2400" kern="1200" baseline="0" dirty="0" err="1" smtClean="0">
                <a:solidFill>
                  <a:schemeClr val="tx1"/>
                </a:solidFill>
                <a:effectLst/>
                <a:latin typeface="+mn-lt"/>
                <a:ea typeface="+mn-ea"/>
                <a:cs typeface="+mn-cs"/>
              </a:rPr>
              <a:t>bị</a:t>
            </a:r>
            <a:r>
              <a:rPr lang="en-US" sz="24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2400" kern="1200" dirty="0" smtClean="0">
                <a:solidFill>
                  <a:schemeClr val="tx1"/>
                </a:solidFill>
                <a:effectLst/>
                <a:latin typeface="+mn-lt"/>
                <a:ea typeface="+mn-ea"/>
                <a:cs typeface="+mn-cs"/>
              </a:rPr>
              <a:t>quay lai voi ong nguyen van ba, trong luc su dung vp, vi mot ly do nao do, ong muon sua chua thiet bi. de dap ung nhu cau nay, he thong se</a:t>
            </a:r>
            <a:r>
              <a:rPr lang="en-US" sz="2400" kern="1200" dirty="0" smtClean="0">
                <a:solidFill>
                  <a:schemeClr val="tx1"/>
                </a:solidFill>
                <a:effectLst/>
                <a:latin typeface="+mn-lt"/>
                <a:ea typeface="+mn-ea"/>
                <a:cs typeface="+mn-cs"/>
              </a:rPr>
              <a:t> </a:t>
            </a:r>
            <a:r>
              <a:rPr lang="en-US" sz="2400" baseline="0" dirty="0" err="1" smtClean="0"/>
              <a:t>cho</a:t>
            </a:r>
            <a:r>
              <a:rPr lang="en-US" sz="2400" baseline="0" dirty="0" smtClean="0"/>
              <a:t> </a:t>
            </a:r>
            <a:r>
              <a:rPr lang="en-US" sz="2400" baseline="0" dirty="0" err="1" smtClean="0"/>
              <a:t>phép</a:t>
            </a:r>
            <a:r>
              <a:rPr lang="en-US" sz="2400" baseline="0" dirty="0" smtClean="0"/>
              <a:t> </a:t>
            </a:r>
            <a:r>
              <a:rPr lang="en-US" sz="2400" baseline="0" dirty="0" err="1" smtClean="0"/>
              <a:t>ông</a:t>
            </a:r>
            <a:r>
              <a:rPr lang="en-US" sz="2400" baseline="0" dirty="0" smtClean="0"/>
              <a:t> </a:t>
            </a:r>
            <a:r>
              <a:rPr lang="en-US" sz="2400" baseline="0" dirty="0" err="1" smtClean="0"/>
              <a:t>gửi</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en-US" sz="2400" baseline="0" dirty="0" err="1" smtClean="0"/>
              <a:t>rồi</a:t>
            </a:r>
            <a:r>
              <a:rPr lang="en-US" sz="2400" baseline="0" dirty="0" smtClean="0"/>
              <a:t> </a:t>
            </a:r>
            <a:r>
              <a:rPr lang="en-US" sz="2400" baseline="0" dirty="0" err="1" smtClean="0"/>
              <a:t>sau</a:t>
            </a:r>
            <a:r>
              <a:rPr lang="en-US" sz="2400" baseline="0" dirty="0" smtClean="0"/>
              <a:t> </a:t>
            </a:r>
            <a:r>
              <a:rPr lang="en-US" sz="2400" baseline="0" dirty="0" err="1" smtClean="0"/>
              <a:t>đó</a:t>
            </a:r>
            <a:r>
              <a:rPr lang="en-US" sz="2400" baseline="0" dirty="0" smtClean="0"/>
              <a:t> </a:t>
            </a:r>
            <a:r>
              <a:rPr lang="en-US" sz="2400" baseline="0" dirty="0" err="1" smtClean="0"/>
              <a:t>tiến</a:t>
            </a:r>
            <a:r>
              <a:rPr lang="en-US" sz="2400" baseline="0" dirty="0" smtClean="0"/>
              <a:t> </a:t>
            </a:r>
            <a:r>
              <a:rPr lang="en-US" sz="2400" baseline="0" dirty="0" err="1" smtClean="0"/>
              <a:t>hành</a:t>
            </a:r>
            <a:r>
              <a:rPr lang="en-US" sz="2400" baseline="0" dirty="0" smtClean="0"/>
              <a:t> </a:t>
            </a:r>
            <a:r>
              <a:rPr lang="en-US" sz="2400" baseline="0" dirty="0" err="1" smtClean="0"/>
              <a:t>giải</a:t>
            </a:r>
            <a:r>
              <a:rPr lang="en-US" sz="2400" baseline="0" dirty="0" smtClean="0"/>
              <a:t> </a:t>
            </a:r>
            <a:r>
              <a:rPr lang="en-US" sz="2400" baseline="0" dirty="0" err="1" smtClean="0"/>
              <a:t>quyết</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r>
              <a:rPr lang="en-US" sz="2400" baseline="0" dirty="0" smtClean="0"/>
              <a:t> </a:t>
            </a:r>
            <a:r>
              <a:rPr lang="vi-VN" sz="2400" kern="1200" dirty="0" smtClean="0">
                <a:solidFill>
                  <a:schemeClr val="tx1"/>
                </a:solidFill>
                <a:effectLst/>
                <a:latin typeface="+mn-lt"/>
                <a:ea typeface="+mn-ea"/>
                <a:cs typeface="+mn-cs"/>
              </a:rPr>
              <a:t>do</a:t>
            </a:r>
            <a:r>
              <a:rPr lang="en-US" sz="24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err="1" smtClean="0"/>
              <a:t>tôi</a:t>
            </a:r>
            <a:r>
              <a:rPr lang="en-US" sz="2400" baseline="0" dirty="0" smtClean="0"/>
              <a:t> </a:t>
            </a:r>
            <a:r>
              <a:rPr lang="en-US" sz="2400" baseline="0" dirty="0" err="1" smtClean="0"/>
              <a:t>xin</a:t>
            </a:r>
            <a:r>
              <a:rPr lang="en-US" sz="2400" baseline="0" dirty="0" smtClean="0"/>
              <a:t> </a:t>
            </a:r>
            <a:r>
              <a:rPr lang="en-US" sz="2400" baseline="0" dirty="0" err="1" smtClean="0"/>
              <a:t>phép</a:t>
            </a:r>
            <a:r>
              <a:rPr lang="en-US" sz="2400" baseline="0" dirty="0" smtClean="0"/>
              <a:t> đ</a:t>
            </a:r>
            <a:r>
              <a:rPr lang="vi-VN" sz="2400" baseline="0" dirty="0" smtClean="0"/>
              <a:t>ược</a:t>
            </a:r>
            <a:r>
              <a:rPr lang="en-US" sz="2400" baseline="0" dirty="0" smtClean="0"/>
              <a:t> demo </a:t>
            </a:r>
            <a:r>
              <a:rPr lang="en-US" sz="2400" baseline="0" dirty="0" err="1" smtClean="0"/>
              <a:t>chức</a:t>
            </a:r>
            <a:r>
              <a:rPr lang="en-US" sz="2400" baseline="0" dirty="0" smtClean="0"/>
              <a:t> </a:t>
            </a:r>
            <a:r>
              <a:rPr lang="en-US" sz="2400" baseline="0" dirty="0" err="1" smtClean="0"/>
              <a:t>năng</a:t>
            </a:r>
            <a:r>
              <a:rPr lang="en-US" sz="2400" baseline="0" dirty="0" smtClean="0"/>
              <a:t> </a:t>
            </a:r>
            <a:r>
              <a:rPr lang="en-US" sz="2400" baseline="0" dirty="0" err="1" smtClean="0"/>
              <a:t>chức</a:t>
            </a:r>
            <a:r>
              <a:rPr lang="en-US" sz="2400" baseline="0" dirty="0" smtClean="0"/>
              <a:t> </a:t>
            </a:r>
            <a:r>
              <a:rPr lang="en-US" sz="2400" baseline="0" dirty="0" err="1" smtClean="0"/>
              <a:t>gửi</a:t>
            </a:r>
            <a:r>
              <a:rPr lang="en-US" sz="2400" baseline="0" dirty="0" smtClean="0"/>
              <a:t> </a:t>
            </a:r>
            <a:r>
              <a:rPr lang="en-US" sz="2400" baseline="0" dirty="0" err="1" smtClean="0"/>
              <a:t>và</a:t>
            </a:r>
            <a:r>
              <a:rPr lang="en-US" sz="2400" baseline="0" dirty="0" smtClean="0"/>
              <a:t> </a:t>
            </a:r>
            <a:r>
              <a:rPr lang="en-US" sz="2400" baseline="0" dirty="0" err="1" smtClean="0"/>
              <a:t>xử</a:t>
            </a:r>
            <a:r>
              <a:rPr lang="en-US" sz="2400" baseline="0" dirty="0" smtClean="0"/>
              <a:t> </a:t>
            </a:r>
            <a:r>
              <a:rPr lang="en-US" sz="2400" baseline="0" dirty="0" err="1" smtClean="0"/>
              <a:t>ký</a:t>
            </a:r>
            <a:r>
              <a:rPr lang="en-US" sz="2400" baseline="0" dirty="0" smtClean="0"/>
              <a:t> </a:t>
            </a:r>
            <a:r>
              <a:rPr lang="en-US" sz="2400" baseline="0" dirty="0" err="1" smtClean="0"/>
              <a:t>yêu</a:t>
            </a:r>
            <a:r>
              <a:rPr lang="en-US" sz="2400" baseline="0" dirty="0" smtClean="0"/>
              <a:t> </a:t>
            </a:r>
            <a:r>
              <a:rPr lang="en-US" sz="2400" baseline="0" dirty="0" err="1" smtClean="0"/>
              <a:t>cầu</a:t>
            </a:r>
            <a:r>
              <a:rPr lang="en-US" sz="2400" baseline="0" dirty="0" smtClean="0"/>
              <a:t> </a:t>
            </a:r>
            <a:r>
              <a:rPr lang="en-US" sz="2400" baseline="0" dirty="0" err="1" smtClean="0"/>
              <a:t>sửa</a:t>
            </a:r>
            <a:r>
              <a:rPr lang="en-US" sz="2400" baseline="0" dirty="0" smtClean="0"/>
              <a:t> </a:t>
            </a:r>
            <a:r>
              <a:rPr lang="en-US" sz="2400" baseline="0" dirty="0" err="1" smtClean="0"/>
              <a:t>chữa</a:t>
            </a:r>
            <a:endParaRPr lang="en-US" sz="2400" baseline="0" dirty="0" smtClean="0"/>
          </a:p>
        </p:txBody>
      </p:sp>
      <p:sp>
        <p:nvSpPr>
          <p:cNvPr id="4" name="Slide Number Placeholder 3"/>
          <p:cNvSpPr>
            <a:spLocks noGrp="1"/>
          </p:cNvSpPr>
          <p:nvPr>
            <p:ph type="sldNum" sz="quarter" idx="10"/>
          </p:nvPr>
        </p:nvSpPr>
        <p:spPr/>
        <p:txBody>
          <a:bodyPr/>
          <a:lstStyle/>
          <a:p>
            <a:fld id="{646E74A8-2AAA-4D79-A58D-E7E68E479C6F}" type="slidenum">
              <a:rPr lang="en-US" smtClean="0"/>
              <a:t>34</a:t>
            </a:fld>
            <a:endParaRPr lang="en-US"/>
          </a:p>
        </p:txBody>
      </p:sp>
    </p:spTree>
    <p:extLst>
      <p:ext uri="{BB962C8B-B14F-4D97-AF65-F5344CB8AC3E}">
        <p14:creationId xmlns:p14="http://schemas.microsoft.com/office/powerpoint/2010/main" val="1795316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Chia </a:t>
            </a:r>
            <a:r>
              <a:rPr lang="en-US" dirty="0" err="1" smtClean="0"/>
              <a:t>lại</a:t>
            </a:r>
            <a:r>
              <a:rPr lang="en-US" baseline="0" dirty="0" smtClean="0"/>
              <a:t> </a:t>
            </a:r>
            <a:r>
              <a:rPr lang="en-US" baseline="0" dirty="0" err="1" smtClean="0"/>
              <a:t>luồng</a:t>
            </a:r>
            <a:r>
              <a:rPr lang="en-US" baseline="0" dirty="0" smtClean="0"/>
              <a:t> search – appointment, accept – contract - extend contract, Repair request, </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35</a:t>
            </a:fld>
            <a:endParaRPr lang="en-US"/>
          </a:p>
        </p:txBody>
      </p:sp>
    </p:spTree>
    <p:extLst>
      <p:ext uri="{BB962C8B-B14F-4D97-AF65-F5344CB8AC3E}">
        <p14:creationId xmlns:p14="http://schemas.microsoft.com/office/powerpoint/2010/main" val="2165936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5</a:t>
            </a:fld>
            <a:endParaRPr lang="en-US"/>
          </a:p>
        </p:txBody>
      </p:sp>
    </p:spTree>
    <p:extLst>
      <p:ext uri="{BB962C8B-B14F-4D97-AF65-F5344CB8AC3E}">
        <p14:creationId xmlns:p14="http://schemas.microsoft.com/office/powerpoint/2010/main" val="3400909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6</a:t>
            </a:fld>
            <a:endParaRPr lang="en-US"/>
          </a:p>
        </p:txBody>
      </p:sp>
    </p:spTree>
    <p:extLst>
      <p:ext uri="{BB962C8B-B14F-4D97-AF65-F5344CB8AC3E}">
        <p14:creationId xmlns:p14="http://schemas.microsoft.com/office/powerpoint/2010/main" val="4289570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customer service: appointment, rental</a:t>
            </a:r>
            <a:r>
              <a:rPr lang="en-US" baseline="0" dirty="0" smtClean="0"/>
              <a:t> and repair service</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7</a:t>
            </a:fld>
            <a:endParaRPr lang="en-US"/>
          </a:p>
        </p:txBody>
      </p:sp>
    </p:spTree>
    <p:extLst>
      <p:ext uri="{BB962C8B-B14F-4D97-AF65-F5344CB8AC3E}">
        <p14:creationId xmlns:p14="http://schemas.microsoft.com/office/powerpoint/2010/main" val="316699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Lê </a:t>
            </a:r>
            <a:r>
              <a:rPr lang="en-US" sz="1200" kern="1200" dirty="0" err="1" smtClean="0">
                <a:solidFill>
                  <a:schemeClr val="tx1"/>
                </a:solidFill>
                <a:effectLst/>
                <a:latin typeface="+mn-lt"/>
                <a:ea typeface="+mn-ea"/>
                <a:cs typeface="+mn-cs"/>
              </a:rPr>
              <a:t>Xuân</a:t>
            </a:r>
            <a:r>
              <a:rPr lang="en-US" sz="1200" kern="1200" dirty="0" smtClean="0">
                <a:solidFill>
                  <a:schemeClr val="tx1"/>
                </a:solidFill>
                <a:effectLst/>
                <a:latin typeface="+mn-lt"/>
                <a:ea typeface="+mn-ea"/>
                <a:cs typeface="+mn-cs"/>
              </a:rPr>
              <a:t> Tiến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nhu</a:t>
            </a:r>
            <a:r>
              <a:rPr lang="en-US" sz="1200" kern="1200" dirty="0" smtClean="0">
                <a:solidFill>
                  <a:schemeClr val="tx1"/>
                </a:solidFill>
                <a:effectLst/>
                <a:latin typeface="+mn-lt"/>
                <a:ea typeface="+mn-ea"/>
                <a:cs typeface="+mn-cs"/>
              </a:rPr>
              <a:t> cầu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khu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a:t>
            </a:r>
            <a:r>
              <a:rPr lang="en-US" sz="1200" kern="1200" dirty="0" smtClean="0">
                <a:solidFill>
                  <a:schemeClr val="tx1"/>
                </a:solidFill>
                <a:effectLst/>
                <a:latin typeface="+mn-lt"/>
                <a:ea typeface="+mn-ea"/>
                <a:cs typeface="+mn-cs"/>
              </a:rPr>
              <a:t> của </a:t>
            </a:r>
            <a:r>
              <a:rPr lang="en-US" sz="1200" kern="1200" dirty="0" err="1" smtClean="0">
                <a:solidFill>
                  <a:schemeClr val="tx1"/>
                </a:solidFill>
                <a:effectLst/>
                <a:latin typeface="+mn-lt"/>
                <a:ea typeface="+mn-ea"/>
                <a:cs typeface="+mn-cs"/>
              </a:rPr>
              <a:t>ông</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8.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cầu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họp</a:t>
            </a:r>
            <a:r>
              <a:rPr lang="en-US" sz="1200" kern="1200" dirty="0" smtClean="0">
                <a:solidFill>
                  <a:schemeClr val="tx1"/>
                </a:solidFill>
                <a:effectLst/>
                <a:latin typeface="+mn-lt"/>
                <a:ea typeface="+mn-ea"/>
                <a:cs typeface="+mn-cs"/>
              </a:rPr>
              <a:t> team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ngày</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8</a:t>
            </a:fld>
            <a:endParaRPr lang="en-US"/>
          </a:p>
        </p:txBody>
      </p:sp>
    </p:spTree>
    <p:extLst>
      <p:ext uri="{BB962C8B-B14F-4D97-AF65-F5344CB8AC3E}">
        <p14:creationId xmlns:p14="http://schemas.microsoft.com/office/powerpoint/2010/main" val="164060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dc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này,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dụng </a:t>
            </a:r>
            <a:r>
              <a:rPr lang="en-US" sz="1200" kern="1200" dirty="0" err="1" smtClean="0">
                <a:solidFill>
                  <a:schemeClr val="tx1"/>
                </a:solidFill>
                <a:effectLst/>
                <a:latin typeface="+mn-lt"/>
                <a:ea typeface="+mn-ea"/>
                <a:cs typeface="+mn-cs"/>
              </a:rPr>
              <a:t>phương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Nhận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thuê</a:t>
            </a:r>
            <a:r>
              <a:rPr lang="en-US" sz="1200" kern="1200" dirty="0" smtClean="0">
                <a:solidFill>
                  <a:schemeClr val="tx1"/>
                </a:solidFill>
                <a:effectLst/>
                <a:latin typeface="+mn-lt"/>
                <a:ea typeface="+mn-ea"/>
                <a:cs typeface="+mn-cs"/>
              </a:rPr>
              <a:t> của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hóa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tôi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làm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9</a:t>
            </a:fld>
            <a:endParaRPr lang="en-US"/>
          </a:p>
        </p:txBody>
      </p:sp>
    </p:spTree>
    <p:extLst>
      <p:ext uri="{BB962C8B-B14F-4D97-AF65-F5344CB8AC3E}">
        <p14:creationId xmlns:p14="http://schemas.microsoft.com/office/powerpoint/2010/main" val="1757358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Các</a:t>
            </a:r>
            <a:r>
              <a:rPr lang="en-US" baseline="0" dirty="0" smtClean="0"/>
              <a:t> </a:t>
            </a:r>
            <a:r>
              <a:rPr lang="en-US" baseline="0" dirty="0" err="1" smtClean="0"/>
              <a:t>đặc</a:t>
            </a:r>
            <a:r>
              <a:rPr lang="en-US" baseline="0" dirty="0" smtClean="0"/>
              <a:t> </a:t>
            </a:r>
            <a:r>
              <a:rPr lang="en-US" baseline="0" dirty="0" err="1" smtClean="0"/>
              <a:t>điểm</a:t>
            </a:r>
            <a:r>
              <a:rPr lang="en-US" baseline="0" dirty="0" smtClean="0"/>
              <a:t> này </a:t>
            </a:r>
            <a:r>
              <a:rPr lang="en-US" baseline="0" dirty="0" err="1" smtClean="0"/>
              <a:t>được</a:t>
            </a:r>
            <a:r>
              <a:rPr lang="en-US" baseline="0" dirty="0" smtClean="0"/>
              <a:t> </a:t>
            </a:r>
            <a:r>
              <a:rPr lang="en-US" baseline="0" dirty="0" err="1" smtClean="0"/>
              <a:t>chuẩn</a:t>
            </a:r>
            <a:r>
              <a:rPr lang="en-US" baseline="0" dirty="0" smtClean="0"/>
              <a:t> </a:t>
            </a:r>
            <a:r>
              <a:rPr lang="en-US" baseline="0" dirty="0" err="1" smtClean="0"/>
              <a:t>hóa</a:t>
            </a:r>
            <a:r>
              <a:rPr lang="en-US" baseline="0" dirty="0" smtClean="0"/>
              <a:t> về 1 </a:t>
            </a:r>
            <a:r>
              <a:rPr lang="en-US" baseline="0" dirty="0" err="1" smtClean="0"/>
              <a:t>không</a:t>
            </a:r>
            <a:r>
              <a:rPr lang="en-US" baseline="0" dirty="0" smtClean="0"/>
              <a:t> </a:t>
            </a:r>
            <a:r>
              <a:rPr lang="en-US" baseline="0" dirty="0" err="1" smtClean="0"/>
              <a:t>gian</a:t>
            </a:r>
            <a:r>
              <a:rPr lang="en-US" baseline="0" dirty="0" smtClean="0"/>
              <a:t> 3 </a:t>
            </a:r>
            <a:r>
              <a:rPr lang="en-US" baseline="0" dirty="0" err="1" smtClean="0"/>
              <a:t>chiều</a:t>
            </a:r>
            <a:r>
              <a:rPr lang="en-US" baseline="0" dirty="0" smtClean="0"/>
              <a:t> </a:t>
            </a:r>
            <a:r>
              <a:rPr lang="en-US" baseline="0" dirty="0" err="1" smtClean="0"/>
              <a:t>với</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từ 0 </a:t>
            </a:r>
            <a:r>
              <a:rPr lang="en-US" baseline="0" dirty="0" err="1" smtClean="0"/>
              <a:t>đến</a:t>
            </a:r>
            <a:r>
              <a:rPr lang="en-US" baseline="0" dirty="0" smtClean="0"/>
              <a:t> 1</a:t>
            </a:r>
          </a:p>
          <a:p>
            <a:pPr marL="171450" indent="-171450">
              <a:buFontTx/>
              <a:buChar char="-"/>
            </a:pPr>
            <a:r>
              <a:rPr lang="en-US" baseline="0" dirty="0" err="1" smtClean="0"/>
              <a:t>Mỗi</a:t>
            </a:r>
            <a:r>
              <a:rPr lang="en-US" baseline="0" dirty="0" smtClean="0"/>
              <a:t> </a:t>
            </a:r>
            <a:r>
              <a:rPr lang="en-US" baseline="0" dirty="0" err="1" smtClean="0"/>
              <a:t>cột</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a:t>
            </a:r>
            <a:r>
              <a:rPr lang="en-US" baseline="0" dirty="0" err="1" smtClean="0"/>
              <a:t>cho</a:t>
            </a:r>
            <a:r>
              <a:rPr lang="en-US" baseline="0" dirty="0" smtClean="0"/>
              <a:t> 1 </a:t>
            </a:r>
            <a:r>
              <a:rPr lang="en-US" baseline="0" dirty="0" err="1" smtClean="0"/>
              <a:t>văn</a:t>
            </a:r>
            <a:r>
              <a:rPr lang="en-US" baseline="0" dirty="0" smtClean="0"/>
              <a:t> </a:t>
            </a:r>
            <a:r>
              <a:rPr lang="en-US" baseline="0" dirty="0" err="1" smtClean="0"/>
              <a:t>phòng</a:t>
            </a:r>
            <a:endParaRPr lang="en-US" dirty="0"/>
          </a:p>
        </p:txBody>
      </p:sp>
      <p:sp>
        <p:nvSpPr>
          <p:cNvPr id="4" name="Slide Number Placeholder 3"/>
          <p:cNvSpPr>
            <a:spLocks noGrp="1"/>
          </p:cNvSpPr>
          <p:nvPr>
            <p:ph type="sldNum" sz="quarter" idx="10"/>
          </p:nvPr>
        </p:nvSpPr>
        <p:spPr/>
        <p:txBody>
          <a:bodyPr/>
          <a:lstStyle/>
          <a:p>
            <a:fld id="{646E74A8-2AAA-4D79-A58D-E7E68E479C6F}" type="slidenum">
              <a:rPr lang="en-US" smtClean="0"/>
              <a:t>10</a:t>
            </a:fld>
            <a:endParaRPr lang="en-US"/>
          </a:p>
        </p:txBody>
      </p:sp>
    </p:spTree>
    <p:extLst>
      <p:ext uri="{BB962C8B-B14F-4D97-AF65-F5344CB8AC3E}">
        <p14:creationId xmlns:p14="http://schemas.microsoft.com/office/powerpoint/2010/main" val="1798832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BC8D8C-054D-421D-85CC-7E4917F30BF3}" type="datetime1">
              <a:rPr lang="en-US" smtClean="0"/>
              <a:t>9/22/2015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721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09FDD-51DA-4CF3-91E7-10F280CC8C6D}" type="datetime1">
              <a:rPr lang="en-US" smtClean="0"/>
              <a:t>9/22/2015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236320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038C8F-28F4-4346-BAAA-99BEB6ABA643}" type="datetime1">
              <a:rPr lang="en-US" smtClean="0"/>
              <a:t>9/22/2015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2087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3F04F6-5431-4F10-8653-6BD72044403A}" type="datetime1">
              <a:rPr lang="en-US" smtClean="0"/>
              <a:t>9/22/2015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946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BC608-0B61-4119-91E5-3810B4D9D4FD}" type="datetime1">
              <a:rPr lang="en-US" smtClean="0"/>
              <a:t>9/22/2015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70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66AE72-C783-4C5D-9968-DDFCA383933D}" type="datetime1">
              <a:rPr lang="en-US" smtClean="0"/>
              <a:t>9/22/2015</a:t>
            </a:fld>
            <a:endParaRPr lang="en-US" dirty="0"/>
          </a:p>
        </p:txBody>
      </p:sp>
      <p:sp>
        <p:nvSpPr>
          <p:cNvPr id="5" name="Footer Placeholder 4"/>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4502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51B09C-89A9-4BC9-A154-914D9FE9520A}" type="datetime1">
              <a:rPr lang="en-US" smtClean="0"/>
              <a:t>9/22/2015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52844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DCC481-AE22-49F1-B285-E40F8813EB5F}" type="datetime1">
              <a:rPr lang="en-US" smtClean="0"/>
              <a:t>9/22/2015</a:t>
            </a:fld>
            <a:endParaRPr lang="en-US" dirty="0"/>
          </a:p>
        </p:txBody>
      </p:sp>
      <p:sp>
        <p:nvSpPr>
          <p:cNvPr id="8" name="Footer Placeholder 7"/>
          <p:cNvSpPr>
            <a:spLocks noGrp="1"/>
          </p:cNvSpPr>
          <p:nvPr>
            <p:ph type="ftr" sz="quarter" idx="11"/>
          </p:nvPr>
        </p:nvSpPr>
        <p:spPr/>
        <p:txBody>
          <a:bodyPr/>
          <a:lstStyle/>
          <a:p>
            <a:r>
              <a:rPr lang="en-US" smtClean="0"/>
              <a:t>Capstone Project Defense - Office Rental Service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257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349461-D714-4CC6-9EDB-3B459CD2A718}" type="datetime1">
              <a:rPr lang="en-US" smtClean="0"/>
              <a:t>9/22/2015</a:t>
            </a:fld>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2610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02CAC-8250-4C77-9ED7-DF0A9154853E}" type="datetime1">
              <a:rPr lang="en-US" smtClean="0"/>
              <a:t>9/22/2015</a:t>
            </a:fld>
            <a:endParaRPr lang="en-US" dirty="0"/>
          </a:p>
        </p:txBody>
      </p:sp>
      <p:sp>
        <p:nvSpPr>
          <p:cNvPr id="3" name="Footer Placeholder 2"/>
          <p:cNvSpPr>
            <a:spLocks noGrp="1"/>
          </p:cNvSpPr>
          <p:nvPr>
            <p:ph type="ftr" sz="quarter" idx="11"/>
          </p:nvPr>
        </p:nvSpPr>
        <p:spPr/>
        <p:txBody>
          <a:bodyPr/>
          <a:lstStyle/>
          <a:p>
            <a:r>
              <a:rPr lang="en-US" smtClean="0"/>
              <a:t>Capstone Project Defense - Office Rental Service</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03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2CEA7-9235-4C00-868F-1D2E9370D271}" type="datetime1">
              <a:rPr lang="en-US" smtClean="0"/>
              <a:t>9/22/2015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6036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9A47B1-F1D2-4316-90E9-C434645AB816}" type="datetime1">
              <a:rPr lang="en-US" smtClean="0"/>
              <a:t>9/22/2015</a:t>
            </a:fld>
            <a:endParaRPr lang="en-US" dirty="0"/>
          </a:p>
        </p:txBody>
      </p:sp>
      <p:sp>
        <p:nvSpPr>
          <p:cNvPr id="6" name="Footer Placeholder 5"/>
          <p:cNvSpPr>
            <a:spLocks noGrp="1"/>
          </p:cNvSpPr>
          <p:nvPr>
            <p:ph type="ftr" sz="quarter" idx="11"/>
          </p:nvPr>
        </p:nvSpPr>
        <p:spPr/>
        <p:txBody>
          <a:bodyPr/>
          <a:lstStyle/>
          <a:p>
            <a:r>
              <a:rPr lang="en-US" smtClean="0"/>
              <a:t>Capstone Project Defense - Office Rental Service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153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07BAC5E-D6CC-4D65-A15D-3240498F07D9}" type="datetime1">
              <a:rPr lang="en-US" smtClean="0"/>
              <a:t>9/22/2015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Capstone Project Defense - Office Rental Service</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091795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12.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72" y="3090332"/>
            <a:ext cx="6786390" cy="960501"/>
          </a:xfrm>
        </p:spPr>
        <p:txBody>
          <a:bodyPr>
            <a:normAutofit/>
          </a:bodyPr>
          <a:lstStyle/>
          <a:p>
            <a:r>
              <a:rPr lang="en-US" dirty="0" smtClean="0"/>
              <a:t>Office Rental Service</a:t>
            </a:r>
            <a:endParaRPr lang="en-US" dirty="0"/>
          </a:p>
        </p:txBody>
      </p:sp>
      <p:sp>
        <p:nvSpPr>
          <p:cNvPr id="3" name="Subtitle 2"/>
          <p:cNvSpPr>
            <a:spLocks noGrp="1"/>
          </p:cNvSpPr>
          <p:nvPr>
            <p:ph type="subTitle" idx="1"/>
          </p:nvPr>
        </p:nvSpPr>
        <p:spPr>
          <a:xfrm>
            <a:off x="3414021" y="4336026"/>
            <a:ext cx="4237560" cy="1666189"/>
          </a:xfrm>
        </p:spPr>
        <p:txBody>
          <a:bodyPr>
            <a:normAutofit/>
          </a:bodyPr>
          <a:lstStyle/>
          <a:p>
            <a:pPr algn="l"/>
            <a:r>
              <a:rPr lang="en-US" dirty="0" smtClean="0">
                <a:solidFill>
                  <a:schemeClr val="tx1"/>
                </a:solidFill>
              </a:rPr>
              <a:t>Supervisor: 	Mr. </a:t>
            </a:r>
            <a:r>
              <a:rPr lang="en-US" dirty="0" err="1" smtClean="0">
                <a:solidFill>
                  <a:schemeClr val="tx1"/>
                </a:solidFill>
              </a:rPr>
              <a:t>Nguyễn</a:t>
            </a:r>
            <a:r>
              <a:rPr lang="en-US" dirty="0" smtClean="0">
                <a:solidFill>
                  <a:schemeClr val="tx1"/>
                </a:solidFill>
              </a:rPr>
              <a:t> </a:t>
            </a:r>
            <a:r>
              <a:rPr lang="en-US" dirty="0" err="1" smtClean="0">
                <a:solidFill>
                  <a:schemeClr val="tx1"/>
                </a:solidFill>
              </a:rPr>
              <a:t>Trọng</a:t>
            </a:r>
            <a:r>
              <a:rPr lang="en-US" dirty="0" smtClean="0">
                <a:solidFill>
                  <a:schemeClr val="tx1"/>
                </a:solidFill>
              </a:rPr>
              <a:t> </a:t>
            </a:r>
            <a:r>
              <a:rPr lang="en-US" dirty="0" err="1" smtClean="0">
                <a:solidFill>
                  <a:schemeClr val="tx1"/>
                </a:solidFill>
              </a:rPr>
              <a:t>Tài</a:t>
            </a:r>
            <a:endParaRPr lang="en-US" dirty="0" smtClean="0">
              <a:solidFill>
                <a:schemeClr val="tx1"/>
              </a:solidFill>
            </a:endParaRPr>
          </a:p>
          <a:p>
            <a:pPr algn="l"/>
            <a:r>
              <a:rPr lang="en-US" dirty="0">
                <a:solidFill>
                  <a:schemeClr val="tx1"/>
                </a:solidFill>
              </a:rPr>
              <a:t>Members : </a:t>
            </a:r>
            <a:r>
              <a:rPr lang="en-US" dirty="0" smtClean="0">
                <a:solidFill>
                  <a:schemeClr val="tx1"/>
                </a:solidFill>
              </a:rPr>
              <a:t>	Lê </a:t>
            </a:r>
            <a:r>
              <a:rPr lang="en-US" dirty="0" err="1" smtClean="0">
                <a:solidFill>
                  <a:schemeClr val="tx1"/>
                </a:solidFill>
              </a:rPr>
              <a:t>Xuân</a:t>
            </a:r>
            <a:r>
              <a:rPr lang="en-US" dirty="0" smtClean="0">
                <a:solidFill>
                  <a:schemeClr val="tx1"/>
                </a:solidFill>
              </a:rPr>
              <a:t> Tiến</a:t>
            </a:r>
          </a:p>
          <a:p>
            <a:pPr algn="l"/>
            <a:r>
              <a:rPr lang="en-US" dirty="0" smtClean="0">
                <a:solidFill>
                  <a:schemeClr val="tx1"/>
                </a:solidFill>
              </a:rPr>
              <a:t>		</a:t>
            </a:r>
            <a:r>
              <a:rPr lang="en-US" dirty="0" err="1" smtClean="0">
                <a:solidFill>
                  <a:schemeClr val="tx1"/>
                </a:solidFill>
              </a:rPr>
              <a:t>Nguyễn</a:t>
            </a:r>
            <a:r>
              <a:rPr lang="en-US" dirty="0" smtClean="0">
                <a:solidFill>
                  <a:schemeClr val="tx1"/>
                </a:solidFill>
              </a:rPr>
              <a:t> </a:t>
            </a:r>
            <a:r>
              <a:rPr lang="en-US" dirty="0" err="1" smtClean="0">
                <a:solidFill>
                  <a:schemeClr val="tx1"/>
                </a:solidFill>
              </a:rPr>
              <a:t>Vũ</a:t>
            </a:r>
            <a:r>
              <a:rPr lang="en-US" dirty="0" smtClean="0">
                <a:solidFill>
                  <a:schemeClr val="tx1"/>
                </a:solidFill>
              </a:rPr>
              <a:t> </a:t>
            </a:r>
            <a:r>
              <a:rPr lang="en-US" dirty="0" err="1" smtClean="0">
                <a:solidFill>
                  <a:schemeClr val="tx1"/>
                </a:solidFill>
              </a:rPr>
              <a:t>Hoàng</a:t>
            </a:r>
            <a:r>
              <a:rPr lang="en-US" dirty="0" smtClean="0">
                <a:solidFill>
                  <a:schemeClr val="tx1"/>
                </a:solidFill>
              </a:rPr>
              <a:t> </a:t>
            </a:r>
            <a:r>
              <a:rPr lang="en-US" dirty="0" err="1" smtClean="0">
                <a:solidFill>
                  <a:schemeClr val="tx1"/>
                </a:solidFill>
              </a:rPr>
              <a:t>Quốc</a:t>
            </a:r>
            <a:endParaRPr lang="en-US" dirty="0" smtClean="0">
              <a:solidFill>
                <a:schemeClr val="tx1"/>
              </a:solidFill>
            </a:endParaRPr>
          </a:p>
          <a:p>
            <a:pPr algn="l"/>
            <a:r>
              <a:rPr lang="en-US" dirty="0" smtClean="0">
                <a:solidFill>
                  <a:schemeClr val="tx1"/>
                </a:solidFill>
              </a:rPr>
              <a:t>		</a:t>
            </a:r>
            <a:r>
              <a:rPr lang="en-US" dirty="0" err="1" smtClean="0">
                <a:solidFill>
                  <a:schemeClr val="tx1"/>
                </a:solidFill>
              </a:rPr>
              <a:t>Trương</a:t>
            </a:r>
            <a:r>
              <a:rPr lang="en-US" dirty="0" smtClean="0">
                <a:solidFill>
                  <a:schemeClr val="tx1"/>
                </a:solidFill>
              </a:rPr>
              <a:t> Tiến Thành</a:t>
            </a:r>
          </a:p>
        </p:txBody>
      </p:sp>
      <p:sp>
        <p:nvSpPr>
          <p:cNvPr id="8" name="Slide Number Placeholder 7"/>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TextBox 3"/>
          <p:cNvSpPr txBox="1"/>
          <p:nvPr/>
        </p:nvSpPr>
        <p:spPr>
          <a:xfrm>
            <a:off x="2152631" y="1588616"/>
            <a:ext cx="3782646" cy="369332"/>
          </a:xfrm>
          <a:prstGeom prst="rect">
            <a:avLst/>
          </a:prstGeom>
          <a:noFill/>
        </p:spPr>
        <p:txBody>
          <a:bodyPr wrap="square" rtlCol="0">
            <a:spAutoFit/>
          </a:bodyPr>
          <a:lstStyle/>
          <a:p>
            <a:pPr algn="ctr"/>
            <a:r>
              <a:rPr lang="en-US" dirty="0" smtClean="0"/>
              <a:t>Capstone Project Defense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454" y="312642"/>
            <a:ext cx="4699000" cy="1231900"/>
          </a:xfrm>
          <a:prstGeom prst="rect">
            <a:avLst/>
          </a:prstGeom>
        </p:spPr>
      </p:pic>
    </p:spTree>
    <p:extLst>
      <p:ext uri="{BB962C8B-B14F-4D97-AF65-F5344CB8AC3E}">
        <p14:creationId xmlns:p14="http://schemas.microsoft.com/office/powerpoint/2010/main" val="156466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28" y="59867"/>
            <a:ext cx="7886700" cy="1325563"/>
          </a:xfrm>
        </p:spPr>
        <p:txBody>
          <a:bodyPr/>
          <a:lstStyle/>
          <a:p>
            <a:r>
              <a:rPr lang="en-US" dirty="0"/>
              <a:t>Clustering algorithm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flipV="1">
            <a:off x="4315991" y="4091103"/>
            <a:ext cx="1365800" cy="1365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790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28" y="59867"/>
            <a:ext cx="7886700" cy="1325563"/>
          </a:xfrm>
        </p:spPr>
        <p:txBody>
          <a:bodyPr/>
          <a:lstStyle/>
          <a:p>
            <a:r>
              <a:rPr lang="en-US" dirty="0"/>
              <a:t>Clustering algorithm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3897" y="-248722"/>
            <a:ext cx="29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661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28" y="59867"/>
            <a:ext cx="7886700" cy="1325563"/>
          </a:xfrm>
        </p:spPr>
        <p:txBody>
          <a:bodyPr/>
          <a:lstStyle/>
          <a:p>
            <a:r>
              <a:rPr lang="en-US" dirty="0" smtClean="0"/>
              <a:t>K – nearest neighbor algorithm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3897" y="-248722"/>
            <a:ext cx="29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be 36"/>
          <p:cNvSpPr/>
          <p:nvPr/>
        </p:nvSpPr>
        <p:spPr>
          <a:xfrm>
            <a:off x="3953590" y="4158879"/>
            <a:ext cx="242497" cy="712160"/>
          </a:xfrm>
          <a:prstGeom prst="cube">
            <a:avLst>
              <a:gd name="adj" fmla="val 22381"/>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0121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28" y="59867"/>
            <a:ext cx="7886700" cy="1325563"/>
          </a:xfrm>
        </p:spPr>
        <p:txBody>
          <a:bodyPr/>
          <a:lstStyle/>
          <a:p>
            <a:r>
              <a:rPr lang="en-US" dirty="0" smtClean="0"/>
              <a:t>K – nearest neighbor algorithm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cxnSp>
        <p:nvCxnSpPr>
          <p:cNvPr id="9" name="Straight Arrow Connector 8"/>
          <p:cNvCxnSpPr/>
          <p:nvPr/>
        </p:nvCxnSpPr>
        <p:spPr>
          <a:xfrm flipV="1">
            <a:off x="3170903" y="1690689"/>
            <a:ext cx="0" cy="240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563329" y="4085304"/>
            <a:ext cx="1607575" cy="1607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70903" y="4085304"/>
            <a:ext cx="3082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639" y="6017342"/>
            <a:ext cx="956800" cy="369332"/>
          </a:xfrm>
          <a:prstGeom prst="rect">
            <a:avLst/>
          </a:prstGeom>
          <a:noFill/>
        </p:spPr>
        <p:txBody>
          <a:bodyPr wrap="none" rtlCol="0">
            <a:spAutoFit/>
          </a:bodyPr>
          <a:lstStyle/>
          <a:p>
            <a:r>
              <a:rPr lang="en-US" dirty="0" smtClean="0"/>
              <a:t>Latitude</a:t>
            </a:r>
            <a:endParaRPr lang="en-US" dirty="0"/>
          </a:p>
        </p:txBody>
      </p:sp>
      <p:sp>
        <p:nvSpPr>
          <p:cNvPr id="15" name="TextBox 14"/>
          <p:cNvSpPr txBox="1"/>
          <p:nvPr/>
        </p:nvSpPr>
        <p:spPr>
          <a:xfrm>
            <a:off x="6457950" y="3838854"/>
            <a:ext cx="1124026" cy="369332"/>
          </a:xfrm>
          <a:prstGeom prst="rect">
            <a:avLst/>
          </a:prstGeom>
          <a:noFill/>
        </p:spPr>
        <p:txBody>
          <a:bodyPr wrap="none" rtlCol="0">
            <a:spAutoFit/>
          </a:bodyPr>
          <a:lstStyle/>
          <a:p>
            <a:r>
              <a:rPr lang="en-US" dirty="0" smtClean="0"/>
              <a:t>Longitude</a:t>
            </a:r>
            <a:endParaRPr lang="en-US" dirty="0"/>
          </a:p>
        </p:txBody>
      </p:sp>
      <p:sp>
        <p:nvSpPr>
          <p:cNvPr id="16" name="TextBox 15"/>
          <p:cNvSpPr txBox="1"/>
          <p:nvPr/>
        </p:nvSpPr>
        <p:spPr>
          <a:xfrm>
            <a:off x="1805103" y="1321357"/>
            <a:ext cx="1282402" cy="369332"/>
          </a:xfrm>
          <a:prstGeom prst="rect">
            <a:avLst/>
          </a:prstGeom>
          <a:noFill/>
        </p:spPr>
        <p:txBody>
          <a:bodyPr wrap="none" rtlCol="0">
            <a:spAutoFit/>
          </a:bodyPr>
          <a:lstStyle/>
          <a:p>
            <a:r>
              <a:rPr lang="en-US" dirty="0" smtClean="0"/>
              <a:t>Price Range</a:t>
            </a:r>
            <a:endParaRPr lang="en-US" dirty="0"/>
          </a:p>
        </p:txBody>
      </p:sp>
      <p:cxnSp>
        <p:nvCxnSpPr>
          <p:cNvPr id="18" name="Straight Connector 17"/>
          <p:cNvCxnSpPr/>
          <p:nvPr/>
        </p:nvCxnSpPr>
        <p:spPr>
          <a:xfrm>
            <a:off x="1805103" y="5456903"/>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712109" y="4091103"/>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805103" y="3279516"/>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077909" y="1917290"/>
            <a:ext cx="0" cy="2177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170903" y="1917290"/>
            <a:ext cx="2907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05103" y="1925091"/>
            <a:ext cx="1365800" cy="136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3897" y="-248722"/>
            <a:ext cx="290700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928544" y="3913875"/>
            <a:ext cx="276038" cy="307777"/>
          </a:xfrm>
          <a:prstGeom prst="rect">
            <a:avLst/>
          </a:prstGeom>
          <a:noFill/>
        </p:spPr>
        <p:txBody>
          <a:bodyPr wrap="none" rtlCol="0">
            <a:spAutoFit/>
          </a:bodyPr>
          <a:lstStyle/>
          <a:p>
            <a:r>
              <a:rPr lang="en-US" sz="1400" dirty="0" smtClean="0">
                <a:solidFill>
                  <a:schemeClr val="tx1">
                    <a:lumMod val="75000"/>
                    <a:lumOff val="25000"/>
                  </a:schemeClr>
                </a:solidFill>
              </a:rPr>
              <a:t>0</a:t>
            </a:r>
            <a:endParaRPr lang="en-US" sz="1400" dirty="0">
              <a:solidFill>
                <a:schemeClr val="tx1">
                  <a:lumMod val="75000"/>
                  <a:lumOff val="25000"/>
                </a:schemeClr>
              </a:solidFill>
            </a:endParaRPr>
          </a:p>
        </p:txBody>
      </p:sp>
      <p:sp>
        <p:nvSpPr>
          <p:cNvPr id="34" name="TextBox 33"/>
          <p:cNvSpPr txBox="1"/>
          <p:nvPr/>
        </p:nvSpPr>
        <p:spPr>
          <a:xfrm>
            <a:off x="1461202" y="5303014"/>
            <a:ext cx="276038" cy="307777"/>
          </a:xfrm>
          <a:prstGeom prst="rect">
            <a:avLst/>
          </a:prstGeom>
          <a:noFill/>
        </p:spPr>
        <p:txBody>
          <a:bodyPr wrap="non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5" name="TextBox 34"/>
          <p:cNvSpPr txBox="1"/>
          <p:nvPr/>
        </p:nvSpPr>
        <p:spPr>
          <a:xfrm flipH="1">
            <a:off x="2913693" y="1690690"/>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36" name="TextBox 35"/>
          <p:cNvSpPr txBox="1"/>
          <p:nvPr/>
        </p:nvSpPr>
        <p:spPr>
          <a:xfrm flipH="1">
            <a:off x="6029784" y="4147089"/>
            <a:ext cx="223532" cy="307777"/>
          </a:xfrm>
          <a:prstGeom prst="rect">
            <a:avLst/>
          </a:prstGeom>
          <a:noFill/>
        </p:spPr>
        <p:txBody>
          <a:bodyPr wrap="square" rtlCol="0">
            <a:spAutoFit/>
          </a:bodyPr>
          <a:lstStyle/>
          <a:p>
            <a:r>
              <a:rPr lang="en-US" sz="1400" dirty="0" smtClean="0">
                <a:solidFill>
                  <a:schemeClr val="tx1">
                    <a:lumMod val="75000"/>
                    <a:lumOff val="25000"/>
                  </a:schemeClr>
                </a:solidFill>
              </a:rPr>
              <a:t>1</a:t>
            </a:r>
            <a:endParaRPr lang="en-US" sz="1400" dirty="0">
              <a:solidFill>
                <a:schemeClr val="tx1">
                  <a:lumMod val="75000"/>
                  <a:lumOff val="25000"/>
                </a:schemeClr>
              </a:solidFill>
            </a:endParaRPr>
          </a:p>
        </p:txBody>
      </p:sp>
      <p:sp>
        <p:nvSpPr>
          <p:cNvPr id="71" name="Cube 70"/>
          <p:cNvSpPr/>
          <p:nvPr/>
        </p:nvSpPr>
        <p:spPr>
          <a:xfrm>
            <a:off x="2488003" y="4526141"/>
            <a:ext cx="242497" cy="757249"/>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ube 72"/>
          <p:cNvSpPr/>
          <p:nvPr/>
        </p:nvSpPr>
        <p:spPr>
          <a:xfrm>
            <a:off x="2859042" y="4308409"/>
            <a:ext cx="242497" cy="639734"/>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ube 71"/>
          <p:cNvSpPr/>
          <p:nvPr/>
        </p:nvSpPr>
        <p:spPr>
          <a:xfrm>
            <a:off x="2980100" y="4879718"/>
            <a:ext cx="242497" cy="490428"/>
          </a:xfrm>
          <a:prstGeom prst="cube">
            <a:avLst>
              <a:gd name="adj" fmla="val 22381"/>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ube 73"/>
          <p:cNvSpPr/>
          <p:nvPr/>
        </p:nvSpPr>
        <p:spPr>
          <a:xfrm>
            <a:off x="3704203" y="3005983"/>
            <a:ext cx="242497" cy="1536702"/>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ube 74"/>
          <p:cNvSpPr/>
          <p:nvPr/>
        </p:nvSpPr>
        <p:spPr>
          <a:xfrm>
            <a:off x="4169450" y="3159097"/>
            <a:ext cx="242497" cy="1230474"/>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ube 75"/>
          <p:cNvSpPr/>
          <p:nvPr/>
        </p:nvSpPr>
        <p:spPr>
          <a:xfrm>
            <a:off x="3397914" y="3589233"/>
            <a:ext cx="242497" cy="1237906"/>
          </a:xfrm>
          <a:prstGeom prst="cube">
            <a:avLst>
              <a:gd name="adj" fmla="val 22381"/>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ube 76"/>
          <p:cNvSpPr/>
          <p:nvPr/>
        </p:nvSpPr>
        <p:spPr>
          <a:xfrm>
            <a:off x="4353419" y="4116355"/>
            <a:ext cx="242497" cy="677022"/>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ube 77"/>
          <p:cNvSpPr/>
          <p:nvPr/>
        </p:nvSpPr>
        <p:spPr>
          <a:xfrm>
            <a:off x="5008674" y="3838854"/>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ube 78"/>
          <p:cNvSpPr/>
          <p:nvPr/>
        </p:nvSpPr>
        <p:spPr>
          <a:xfrm>
            <a:off x="4705730" y="4171513"/>
            <a:ext cx="242497" cy="913526"/>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be 36"/>
          <p:cNvSpPr/>
          <p:nvPr/>
        </p:nvSpPr>
        <p:spPr>
          <a:xfrm>
            <a:off x="3953590" y="4158879"/>
            <a:ext cx="242497" cy="712160"/>
          </a:xfrm>
          <a:prstGeom prst="cube">
            <a:avLst>
              <a:gd name="adj" fmla="val 22381"/>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ube 79"/>
          <p:cNvSpPr/>
          <p:nvPr/>
        </p:nvSpPr>
        <p:spPr>
          <a:xfrm>
            <a:off x="4083192" y="4524943"/>
            <a:ext cx="242497" cy="536868"/>
          </a:xfrm>
          <a:prstGeom prst="cube">
            <a:avLst>
              <a:gd name="adj" fmla="val 22381"/>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rot="20194495">
            <a:off x="3567814" y="3707532"/>
            <a:ext cx="1952723" cy="110339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2402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by amenities</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Content Placeholder 4"/>
          <p:cNvSpPr>
            <a:spLocks noGrp="1"/>
          </p:cNvSpPr>
          <p:nvPr>
            <p:ph idx="1"/>
          </p:nvPr>
        </p:nvSpPr>
        <p:spPr>
          <a:xfrm>
            <a:off x="628650" y="1825625"/>
            <a:ext cx="7886700" cy="4351338"/>
          </a:xfrm>
        </p:spPr>
        <p:txBody>
          <a:bodyPr/>
          <a:lstStyle/>
          <a:p>
            <a:r>
              <a:rPr lang="en-US" dirty="0" err="1" smtClean="0"/>
              <a:t>Sảnh</a:t>
            </a:r>
            <a:r>
              <a:rPr lang="en-US" dirty="0" smtClean="0"/>
              <a:t> – 10</a:t>
            </a:r>
          </a:p>
          <a:p>
            <a:r>
              <a:rPr lang="en-US" dirty="0" err="1" smtClean="0"/>
              <a:t>Phòng</a:t>
            </a:r>
            <a:r>
              <a:rPr lang="en-US" dirty="0" smtClean="0"/>
              <a:t> </a:t>
            </a:r>
            <a:r>
              <a:rPr lang="en-US" dirty="0" err="1" smtClean="0"/>
              <a:t>họp</a:t>
            </a:r>
            <a:r>
              <a:rPr lang="en-US" dirty="0" smtClean="0"/>
              <a:t> – 12</a:t>
            </a:r>
          </a:p>
          <a:p>
            <a:r>
              <a:rPr lang="en-US" dirty="0" err="1" smtClean="0"/>
              <a:t>Phòng</a:t>
            </a:r>
            <a:r>
              <a:rPr lang="en-US" dirty="0" smtClean="0"/>
              <a:t> </a:t>
            </a:r>
            <a:r>
              <a:rPr lang="en-US" dirty="0" err="1" smtClean="0"/>
              <a:t>họp</a:t>
            </a:r>
            <a:r>
              <a:rPr lang="en-US" dirty="0" smtClean="0"/>
              <a:t> </a:t>
            </a:r>
            <a:r>
              <a:rPr lang="en-US" dirty="0" err="1" smtClean="0"/>
              <a:t>trực</a:t>
            </a:r>
            <a:r>
              <a:rPr lang="en-US" dirty="0" smtClean="0"/>
              <a:t> </a:t>
            </a:r>
            <a:r>
              <a:rPr lang="en-US" dirty="0" err="1" smtClean="0"/>
              <a:t>tuyến</a:t>
            </a:r>
            <a:r>
              <a:rPr lang="en-US" dirty="0" smtClean="0"/>
              <a:t> – 13 </a:t>
            </a:r>
            <a:endParaRPr lang="en-US" dirty="0"/>
          </a:p>
        </p:txBody>
      </p:sp>
    </p:spTree>
    <p:extLst>
      <p:ext uri="{BB962C8B-B14F-4D97-AF65-F5344CB8AC3E}">
        <p14:creationId xmlns:p14="http://schemas.microsoft.com/office/powerpoint/2010/main" val="30633673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by amenities</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Content Placeholder 4"/>
          <p:cNvSpPr>
            <a:spLocks noGrp="1"/>
          </p:cNvSpPr>
          <p:nvPr>
            <p:ph idx="1"/>
          </p:nvPr>
        </p:nvSpPr>
        <p:spPr>
          <a:xfrm>
            <a:off x="628650" y="1825625"/>
            <a:ext cx="7886700" cy="4351338"/>
          </a:xfrm>
        </p:spPr>
        <p:txBody>
          <a:bodyPr/>
          <a:lstStyle/>
          <a:p>
            <a:r>
              <a:rPr lang="en-US" dirty="0" err="1" smtClean="0"/>
              <a:t>Sảnh</a:t>
            </a:r>
            <a:r>
              <a:rPr lang="en-US" dirty="0" smtClean="0"/>
              <a:t> – 10</a:t>
            </a:r>
          </a:p>
          <a:p>
            <a:r>
              <a:rPr lang="en-US" dirty="0" err="1" smtClean="0"/>
              <a:t>Phòng</a:t>
            </a:r>
            <a:r>
              <a:rPr lang="en-US" dirty="0" smtClean="0"/>
              <a:t> </a:t>
            </a:r>
            <a:r>
              <a:rPr lang="en-US" dirty="0" err="1" smtClean="0"/>
              <a:t>họp</a:t>
            </a:r>
            <a:r>
              <a:rPr lang="en-US" dirty="0" smtClean="0"/>
              <a:t> – 12</a:t>
            </a:r>
          </a:p>
          <a:p>
            <a:r>
              <a:rPr lang="en-US" dirty="0" err="1" smtClean="0"/>
              <a:t>Phòng</a:t>
            </a:r>
            <a:r>
              <a:rPr lang="en-US" dirty="0" smtClean="0"/>
              <a:t> </a:t>
            </a:r>
            <a:r>
              <a:rPr lang="en-US" dirty="0" err="1" smtClean="0"/>
              <a:t>họp</a:t>
            </a:r>
            <a:r>
              <a:rPr lang="en-US" dirty="0" smtClean="0"/>
              <a:t> </a:t>
            </a:r>
            <a:r>
              <a:rPr lang="en-US" dirty="0" err="1" smtClean="0"/>
              <a:t>trực</a:t>
            </a:r>
            <a:r>
              <a:rPr lang="en-US" dirty="0" smtClean="0"/>
              <a:t> </a:t>
            </a:r>
            <a:r>
              <a:rPr lang="en-US" dirty="0" err="1" smtClean="0"/>
              <a:t>tuyến</a:t>
            </a:r>
            <a:r>
              <a:rPr lang="en-US" dirty="0" smtClean="0"/>
              <a:t> – 13 </a:t>
            </a:r>
            <a:endParaRPr lang="en-US" dirty="0"/>
          </a:p>
        </p:txBody>
      </p:sp>
      <p:sp>
        <p:nvSpPr>
          <p:cNvPr id="8" name="Right Brace 7"/>
          <p:cNvSpPr/>
          <p:nvPr/>
        </p:nvSpPr>
        <p:spPr>
          <a:xfrm>
            <a:off x="3207657" y="1825625"/>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686628" y="1969118"/>
            <a:ext cx="1236108" cy="369332"/>
          </a:xfrm>
          <a:prstGeom prst="rect">
            <a:avLst/>
          </a:prstGeom>
          <a:noFill/>
        </p:spPr>
        <p:txBody>
          <a:bodyPr wrap="none" rtlCol="0">
            <a:spAutoFit/>
          </a:bodyPr>
          <a:lstStyle/>
          <a:p>
            <a:r>
              <a:rPr lang="en-US" dirty="0" smtClean="0"/>
              <a:t>Match 50%</a:t>
            </a:r>
            <a:endParaRPr lang="en-US" dirty="0"/>
          </a:p>
        </p:txBody>
      </p:sp>
      <p:sp>
        <p:nvSpPr>
          <p:cNvPr id="10" name="Right Brace 9"/>
          <p:cNvSpPr/>
          <p:nvPr/>
        </p:nvSpPr>
        <p:spPr>
          <a:xfrm>
            <a:off x="5382532" y="2194957"/>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861503" y="2338450"/>
            <a:ext cx="1236108" cy="369332"/>
          </a:xfrm>
          <a:prstGeom prst="rect">
            <a:avLst/>
          </a:prstGeom>
          <a:noFill/>
        </p:spPr>
        <p:txBody>
          <a:bodyPr wrap="none" rtlCol="0">
            <a:spAutoFit/>
          </a:bodyPr>
          <a:lstStyle/>
          <a:p>
            <a:r>
              <a:rPr lang="en-US" dirty="0" smtClean="0"/>
              <a:t>Match 80%</a:t>
            </a:r>
            <a:endParaRPr lang="en-US" dirty="0"/>
          </a:p>
        </p:txBody>
      </p:sp>
    </p:spTree>
    <p:extLst>
      <p:ext uri="{BB962C8B-B14F-4D97-AF65-F5344CB8AC3E}">
        <p14:creationId xmlns:p14="http://schemas.microsoft.com/office/powerpoint/2010/main" val="309366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by amenities</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Content Placeholder 4"/>
          <p:cNvSpPr>
            <a:spLocks noGrp="1"/>
          </p:cNvSpPr>
          <p:nvPr>
            <p:ph idx="1"/>
          </p:nvPr>
        </p:nvSpPr>
        <p:spPr>
          <a:xfrm>
            <a:off x="628650" y="1825625"/>
            <a:ext cx="7886700" cy="4351338"/>
          </a:xfrm>
        </p:spPr>
        <p:txBody>
          <a:bodyPr/>
          <a:lstStyle/>
          <a:p>
            <a:r>
              <a:rPr lang="en-US" dirty="0" err="1" smtClean="0"/>
              <a:t>Sảnh</a:t>
            </a:r>
            <a:r>
              <a:rPr lang="en-US" dirty="0" smtClean="0"/>
              <a:t> – 10</a:t>
            </a:r>
          </a:p>
          <a:p>
            <a:r>
              <a:rPr lang="en-US" dirty="0" err="1" smtClean="0"/>
              <a:t>Phòng</a:t>
            </a:r>
            <a:r>
              <a:rPr lang="en-US" dirty="0" smtClean="0"/>
              <a:t> </a:t>
            </a:r>
            <a:r>
              <a:rPr lang="en-US" dirty="0" err="1" smtClean="0"/>
              <a:t>họp</a:t>
            </a:r>
            <a:r>
              <a:rPr lang="en-US" dirty="0" smtClean="0"/>
              <a:t> – 12</a:t>
            </a:r>
          </a:p>
          <a:p>
            <a:r>
              <a:rPr lang="en-US" dirty="0" err="1" smtClean="0"/>
              <a:t>Phòng</a:t>
            </a:r>
            <a:r>
              <a:rPr lang="en-US" dirty="0" smtClean="0"/>
              <a:t> </a:t>
            </a:r>
            <a:r>
              <a:rPr lang="en-US" dirty="0" err="1" smtClean="0"/>
              <a:t>họp</a:t>
            </a:r>
            <a:r>
              <a:rPr lang="en-US" dirty="0" smtClean="0"/>
              <a:t> </a:t>
            </a:r>
            <a:r>
              <a:rPr lang="en-US" dirty="0" err="1" smtClean="0"/>
              <a:t>trực</a:t>
            </a:r>
            <a:r>
              <a:rPr lang="en-US" dirty="0" smtClean="0"/>
              <a:t> </a:t>
            </a:r>
            <a:r>
              <a:rPr lang="en-US" dirty="0" err="1" smtClean="0"/>
              <a:t>tuyến</a:t>
            </a:r>
            <a:r>
              <a:rPr lang="en-US" dirty="0" smtClean="0"/>
              <a:t> – 13 </a:t>
            </a:r>
          </a:p>
          <a:p>
            <a:endParaRPr lang="en-US" dirty="0"/>
          </a:p>
          <a:p>
            <a:pPr marL="0" indent="0">
              <a:buNone/>
            </a:pPr>
            <a:r>
              <a:rPr lang="en-US" dirty="0" smtClean="0">
                <a:sym typeface="Wingdings" panose="05000000000000000000" pitchFamily="2" charset="2"/>
              </a:rPr>
              <a:t>Suggest offices that have match above 70%</a:t>
            </a:r>
            <a:endParaRPr lang="en-US" dirty="0"/>
          </a:p>
        </p:txBody>
      </p:sp>
      <p:sp>
        <p:nvSpPr>
          <p:cNvPr id="8" name="Right Brace 7"/>
          <p:cNvSpPr/>
          <p:nvPr/>
        </p:nvSpPr>
        <p:spPr>
          <a:xfrm>
            <a:off x="3207657" y="1825625"/>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686628" y="1969118"/>
            <a:ext cx="1236108" cy="369332"/>
          </a:xfrm>
          <a:prstGeom prst="rect">
            <a:avLst/>
          </a:prstGeom>
          <a:noFill/>
        </p:spPr>
        <p:txBody>
          <a:bodyPr wrap="none" rtlCol="0">
            <a:spAutoFit/>
          </a:bodyPr>
          <a:lstStyle/>
          <a:p>
            <a:r>
              <a:rPr lang="en-US" dirty="0" smtClean="0"/>
              <a:t>Match 50%</a:t>
            </a:r>
            <a:endParaRPr lang="en-US" dirty="0"/>
          </a:p>
        </p:txBody>
      </p:sp>
      <p:sp>
        <p:nvSpPr>
          <p:cNvPr id="10" name="Right Brace 9"/>
          <p:cNvSpPr/>
          <p:nvPr/>
        </p:nvSpPr>
        <p:spPr>
          <a:xfrm>
            <a:off x="5382532" y="2194957"/>
            <a:ext cx="159657" cy="6563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861503" y="2338450"/>
            <a:ext cx="1236108" cy="369332"/>
          </a:xfrm>
          <a:prstGeom prst="rect">
            <a:avLst/>
          </a:prstGeom>
          <a:noFill/>
        </p:spPr>
        <p:txBody>
          <a:bodyPr wrap="none" rtlCol="0">
            <a:spAutoFit/>
          </a:bodyPr>
          <a:lstStyle/>
          <a:p>
            <a:r>
              <a:rPr lang="en-US" dirty="0" smtClean="0"/>
              <a:t>Match 80%</a:t>
            </a:r>
            <a:endParaRPr lang="en-US" dirty="0"/>
          </a:p>
        </p:txBody>
      </p:sp>
    </p:spTree>
    <p:extLst>
      <p:ext uri="{BB962C8B-B14F-4D97-AF65-F5344CB8AC3E}">
        <p14:creationId xmlns:p14="http://schemas.microsoft.com/office/powerpoint/2010/main" val="2581682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223364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163952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28311" y="2672166"/>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15053"/>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17295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99069"/>
          </a:xfrm>
        </p:spPr>
        <p:txBody>
          <a:bodyPr/>
          <a:lstStyle/>
          <a:p>
            <a:r>
              <a:rPr lang="en-US" dirty="0" smtClean="0"/>
              <a:t>Contents</a:t>
            </a:r>
            <a:endParaRPr lang="en-US" dirty="0"/>
          </a:p>
        </p:txBody>
      </p:sp>
      <p:sp>
        <p:nvSpPr>
          <p:cNvPr id="3" name="Content Placeholder 2"/>
          <p:cNvSpPr>
            <a:spLocks noGrp="1"/>
          </p:cNvSpPr>
          <p:nvPr>
            <p:ph idx="1"/>
          </p:nvPr>
        </p:nvSpPr>
        <p:spPr>
          <a:xfrm>
            <a:off x="609599" y="1637070"/>
            <a:ext cx="6347714" cy="4404293"/>
          </a:xfrm>
        </p:spPr>
        <p:txBody>
          <a:bodyPr>
            <a:normAutofit/>
          </a:bodyPr>
          <a:lstStyle/>
          <a:p>
            <a:pPr marL="400050" indent="-400050">
              <a:buFont typeface="+mj-lt"/>
              <a:buAutoNum type="romanUcPeriod"/>
            </a:pPr>
            <a:r>
              <a:rPr lang="en-US" dirty="0" smtClean="0"/>
              <a:t>Overview</a:t>
            </a:r>
            <a:endParaRPr lang="en-US" dirty="0"/>
          </a:p>
          <a:p>
            <a:pPr marL="400050" indent="-400050">
              <a:buFont typeface="+mj-lt"/>
              <a:buAutoNum type="romanUcPeriod"/>
            </a:pPr>
            <a:r>
              <a:rPr lang="en-US" dirty="0" smtClean="0"/>
              <a:t>New Features</a:t>
            </a:r>
          </a:p>
          <a:p>
            <a:pPr marL="400050" indent="-400050">
              <a:buFont typeface="+mj-lt"/>
              <a:buAutoNum type="romanUcPeriod"/>
            </a:pPr>
            <a:r>
              <a:rPr lang="en-US" dirty="0" smtClean="0"/>
              <a:t>Demonstration</a:t>
            </a:r>
          </a:p>
          <a:p>
            <a:pPr marL="800100" lvl="1" indent="-400050">
              <a:buFont typeface="+mj-lt"/>
              <a:buAutoNum type="arabicPeriod"/>
            </a:pPr>
            <a:r>
              <a:rPr lang="en-US" dirty="0"/>
              <a:t>Search Office - Request </a:t>
            </a:r>
            <a:r>
              <a:rPr lang="en-US" dirty="0" smtClean="0"/>
              <a:t>Appointment</a:t>
            </a:r>
            <a:endParaRPr lang="en-US" dirty="0"/>
          </a:p>
          <a:p>
            <a:pPr marL="800100" lvl="1" indent="-400050">
              <a:buFont typeface="+mj-lt"/>
              <a:buAutoNum type="arabicPeriod"/>
            </a:pPr>
            <a:r>
              <a:rPr lang="en-US" dirty="0"/>
              <a:t>Create Contract </a:t>
            </a:r>
            <a:endParaRPr lang="en-US" dirty="0" smtClean="0"/>
          </a:p>
          <a:p>
            <a:pPr marL="800100" lvl="1" indent="-400050">
              <a:buFont typeface="+mj-lt"/>
              <a:buAutoNum type="arabicPeriod"/>
            </a:pPr>
            <a:r>
              <a:rPr lang="en-US" dirty="0" smtClean="0"/>
              <a:t>Request Repair</a:t>
            </a:r>
            <a:endParaRPr lang="en-US" dirty="0"/>
          </a:p>
          <a:p>
            <a:pPr marL="400050" indent="-400050">
              <a:buFont typeface="+mj-lt"/>
              <a:buAutoNum type="romanUcPeriod"/>
            </a:pPr>
            <a:r>
              <a:rPr lang="en-US" dirty="0" smtClean="0"/>
              <a:t>Summary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08193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 Assign Job</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5" name="Picture 4"/>
          <p:cNvPicPr>
            <a:picLocks noChangeAspect="1"/>
          </p:cNvPicPr>
          <p:nvPr/>
        </p:nvPicPr>
        <p:blipFill>
          <a:blip r:embed="rId3"/>
          <a:stretch>
            <a:fillRect/>
          </a:stretch>
        </p:blipFill>
        <p:spPr>
          <a:xfrm>
            <a:off x="-221533" y="1459629"/>
            <a:ext cx="9734550" cy="3171825"/>
          </a:xfrm>
          <a:prstGeom prst="rect">
            <a:avLst/>
          </a:prstGeom>
        </p:spPr>
      </p:pic>
      <p:sp>
        <p:nvSpPr>
          <p:cNvPr id="3" name="TextBox 2"/>
          <p:cNvSpPr txBox="1"/>
          <p:nvPr/>
        </p:nvSpPr>
        <p:spPr>
          <a:xfrm>
            <a:off x="2264229" y="3657600"/>
            <a:ext cx="5036457" cy="2031325"/>
          </a:xfrm>
          <a:prstGeom prst="rect">
            <a:avLst/>
          </a:prstGeom>
          <a:noFill/>
        </p:spPr>
        <p:txBody>
          <a:bodyPr wrap="square" rtlCol="0">
            <a:spAutoFit/>
          </a:bodyPr>
          <a:lstStyle/>
          <a:p>
            <a:pPr marL="285750" indent="-285750">
              <a:buFontTx/>
              <a:buChar char="-"/>
            </a:pPr>
            <a:r>
              <a:rPr lang="en-US" dirty="0" smtClean="0"/>
              <a:t>No more than 4 jobs in day</a:t>
            </a:r>
          </a:p>
          <a:p>
            <a:pPr marL="285750" indent="-285750">
              <a:buFontTx/>
              <a:buChar char="-"/>
            </a:pPr>
            <a:r>
              <a:rPr lang="en-US" dirty="0" smtClean="0"/>
              <a:t>Have least office in week</a:t>
            </a:r>
          </a:p>
          <a:p>
            <a:pPr marL="285750" indent="-285750">
              <a:buFontTx/>
              <a:buChar char="-"/>
            </a:pPr>
            <a:r>
              <a:rPr lang="en-US" dirty="0" smtClean="0"/>
              <a:t>Not allow jobs that have less than 1 hour near</a:t>
            </a:r>
          </a:p>
          <a:p>
            <a:pPr marL="285750" indent="-285750">
              <a:buFontTx/>
              <a:buChar char="-"/>
            </a:pPr>
            <a:r>
              <a:rPr lang="en-US" dirty="0" smtClean="0"/>
              <a:t>Not allow assign for staff have more than 5 jobs in day</a:t>
            </a:r>
          </a:p>
          <a:p>
            <a:pPr marL="285750" indent="-285750">
              <a:buFontTx/>
              <a:buChar char="-"/>
            </a:pPr>
            <a:r>
              <a:rPr lang="en-US" dirty="0" smtClean="0"/>
              <a:t>Warning if assign job less than 2 hours near, or staff have 4 – 5 jobs in day</a:t>
            </a:r>
            <a:endParaRPr lang="en-US" dirty="0"/>
          </a:p>
        </p:txBody>
      </p:sp>
    </p:spTree>
    <p:extLst>
      <p:ext uri="{BB962C8B-B14F-4D97-AF65-F5344CB8AC3E}">
        <p14:creationId xmlns:p14="http://schemas.microsoft.com/office/powerpoint/2010/main" val="411541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19664" y="266238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59957" y="4223294"/>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74188" y="506658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val="3528374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08050" y="268973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26592"/>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96720" y="504034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75614" y="5599865"/>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349181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908050" y="2689733"/>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75886" y="4226592"/>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596720" y="5040347"/>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75614" y="5599865"/>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0" name="Right Arrow 29"/>
          <p:cNvSpPr/>
          <p:nvPr/>
        </p:nvSpPr>
        <p:spPr>
          <a:xfrm rot="18951259" flipV="1">
            <a:off x="4188687" y="4481099"/>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395298" y="3841453"/>
            <a:ext cx="1663046" cy="584775"/>
          </a:xfrm>
          <a:prstGeom prst="rect">
            <a:avLst/>
          </a:prstGeom>
          <a:noFill/>
        </p:spPr>
        <p:txBody>
          <a:bodyPr wrap="square" rtlCol="0">
            <a:spAutoFit/>
          </a:bodyPr>
          <a:lstStyle/>
          <a:p>
            <a:r>
              <a:rPr lang="en-US" sz="1600" dirty="0" smtClean="0"/>
              <a:t>    Decide create contract</a:t>
            </a:r>
            <a:endParaRPr lang="en-US" sz="1600" dirty="0"/>
          </a:p>
        </p:txBody>
      </p:sp>
      <p:sp>
        <p:nvSpPr>
          <p:cNvPr id="32" name="Oval 31"/>
          <p:cNvSpPr/>
          <p:nvPr/>
        </p:nvSpPr>
        <p:spPr>
          <a:xfrm>
            <a:off x="3376311" y="390587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155546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6671588" y="2995114"/>
            <a:ext cx="971741" cy="584775"/>
          </a:xfrm>
          <a:prstGeom prst="rect">
            <a:avLst/>
          </a:prstGeom>
          <a:noFill/>
        </p:spPr>
        <p:txBody>
          <a:bodyPr wrap="none" rtlCol="0">
            <a:spAutoFit/>
          </a:bodyPr>
          <a:lstStyle/>
          <a:p>
            <a:r>
              <a:rPr lang="en-US" sz="1600" dirty="0" smtClean="0"/>
              <a:t>     Deal </a:t>
            </a:r>
          </a:p>
          <a:p>
            <a:r>
              <a:rPr lang="en-US" sz="1600" dirty="0" smtClean="0"/>
              <a:t>contract</a:t>
            </a:r>
            <a:endParaRPr lang="en-US" sz="1600" dirty="0"/>
          </a:p>
        </p:txBody>
      </p:sp>
      <p:sp>
        <p:nvSpPr>
          <p:cNvPr id="15" name="Rectangle 14"/>
          <p:cNvSpPr/>
          <p:nvPr/>
        </p:nvSpPr>
        <p:spPr>
          <a:xfrm>
            <a:off x="228106" y="1907946"/>
            <a:ext cx="6443481" cy="3948242"/>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7671" y="1485621"/>
            <a:ext cx="3269190" cy="369332"/>
          </a:xfrm>
          <a:prstGeom prst="rect">
            <a:avLst/>
          </a:prstGeom>
          <a:noFill/>
        </p:spPr>
        <p:txBody>
          <a:bodyPr wrap="square" rtlCol="0">
            <a:spAutoFit/>
          </a:bodyPr>
          <a:lstStyle/>
          <a:p>
            <a:pPr algn="ctr"/>
            <a:r>
              <a:rPr lang="en-US" dirty="0" smtClean="0"/>
              <a:t>Office Rental Service</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120" y="3085130"/>
            <a:ext cx="915964" cy="1421323"/>
          </a:xfrm>
          <a:prstGeom prst="rect">
            <a:avLst/>
          </a:prstGeom>
        </p:spPr>
      </p:pic>
      <p:sp>
        <p:nvSpPr>
          <p:cNvPr id="16" name="Right Arrow 15"/>
          <p:cNvSpPr/>
          <p:nvPr/>
        </p:nvSpPr>
        <p:spPr>
          <a:xfrm>
            <a:off x="4187206" y="3694788"/>
            <a:ext cx="1284529" cy="319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1583021" y="3712922"/>
            <a:ext cx="1373038" cy="301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1120" y="4629452"/>
            <a:ext cx="912429" cy="369332"/>
          </a:xfrm>
          <a:prstGeom prst="rect">
            <a:avLst/>
          </a:prstGeom>
          <a:noFill/>
        </p:spPr>
        <p:txBody>
          <a:bodyPr wrap="none" rtlCol="0">
            <a:spAutoFit/>
          </a:bodyPr>
          <a:lstStyle/>
          <a:p>
            <a:r>
              <a:rPr lang="en-US" dirty="0" smtClean="0"/>
              <a:t>System</a:t>
            </a:r>
            <a:endParaRPr lang="en-US" dirty="0"/>
          </a:p>
        </p:txBody>
      </p:sp>
      <p:sp>
        <p:nvSpPr>
          <p:cNvPr id="28" name="TextBox 27"/>
          <p:cNvSpPr txBox="1"/>
          <p:nvPr/>
        </p:nvSpPr>
        <p:spPr>
          <a:xfrm>
            <a:off x="1620021" y="3188426"/>
            <a:ext cx="1422184" cy="584775"/>
          </a:xfrm>
          <a:prstGeom prst="rect">
            <a:avLst/>
          </a:prstGeom>
          <a:noFill/>
        </p:spPr>
        <p:txBody>
          <a:bodyPr wrap="none" rtlCol="0">
            <a:spAutoFit/>
          </a:bodyPr>
          <a:lstStyle/>
          <a:p>
            <a:r>
              <a:rPr lang="en-US" sz="1600" dirty="0"/>
              <a:t> </a:t>
            </a:r>
            <a:r>
              <a:rPr lang="en-US" sz="1600" dirty="0" smtClean="0"/>
              <a:t>   </a:t>
            </a:r>
            <a:r>
              <a:rPr lang="en-US" sz="1600" dirty="0"/>
              <a:t>Check </a:t>
            </a:r>
            <a:endParaRPr lang="en-US" sz="1600" dirty="0" smtClean="0"/>
          </a:p>
          <a:p>
            <a:r>
              <a:rPr lang="en-US" sz="1600" dirty="0" smtClean="0"/>
              <a:t>appointment </a:t>
            </a:r>
            <a:endParaRPr lang="en-US" sz="1600" dirty="0"/>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07" y="3123256"/>
            <a:ext cx="1196624" cy="998367"/>
          </a:xfrm>
          <a:prstGeom prst="rect">
            <a:avLst/>
          </a:prstGeom>
        </p:spPr>
      </p:pic>
      <p:sp>
        <p:nvSpPr>
          <p:cNvPr id="35" name="TextBox 34"/>
          <p:cNvSpPr txBox="1"/>
          <p:nvPr/>
        </p:nvSpPr>
        <p:spPr>
          <a:xfrm>
            <a:off x="316735" y="4153870"/>
            <a:ext cx="1107996" cy="369332"/>
          </a:xfrm>
          <a:prstGeom prst="rect">
            <a:avLst/>
          </a:prstGeom>
          <a:noFill/>
        </p:spPr>
        <p:txBody>
          <a:bodyPr wrap="none" rtlCol="0">
            <a:spAutoFit/>
          </a:bodyPr>
          <a:lstStyle/>
          <a:p>
            <a:r>
              <a:rPr lang="en-US" dirty="0" smtClean="0"/>
              <a:t>Manager	</a:t>
            </a:r>
          </a:p>
        </p:txBody>
      </p:sp>
      <p:sp>
        <p:nvSpPr>
          <p:cNvPr id="18" name="Oval 17"/>
          <p:cNvSpPr/>
          <p:nvPr/>
        </p:nvSpPr>
        <p:spPr>
          <a:xfrm>
            <a:off x="1606584" y="319891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4187206" y="324435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0" name="Title 1"/>
          <p:cNvSpPr>
            <a:spLocks noGrp="1"/>
          </p:cNvSpPr>
          <p:nvPr>
            <p:ph type="title"/>
          </p:nvPr>
        </p:nvSpPr>
        <p:spPr>
          <a:xfrm>
            <a:off x="592384" y="197535"/>
            <a:ext cx="6202554" cy="1320800"/>
          </a:xfrm>
        </p:spPr>
        <p:txBody>
          <a:bodyPr>
            <a:normAutofit/>
          </a:body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Create </a:t>
            </a:r>
            <a:r>
              <a:rPr lang="en-US" sz="2400" dirty="0">
                <a:solidFill>
                  <a:schemeClr val="accent2">
                    <a:lumMod val="50000"/>
                  </a:schemeClr>
                </a:solidFill>
              </a:rPr>
              <a:t>Contract</a:t>
            </a:r>
          </a:p>
        </p:txBody>
      </p:sp>
      <p:pic>
        <p:nvPicPr>
          <p:cNvPr id="21"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304522" y="1625116"/>
            <a:ext cx="1133938" cy="946066"/>
          </a:xfrm>
        </p:spPr>
      </p:pic>
      <p:sp>
        <p:nvSpPr>
          <p:cNvPr id="3" name="Slide Number Placeholder 2"/>
          <p:cNvSpPr>
            <a:spLocks noGrp="1"/>
          </p:cNvSpPr>
          <p:nvPr>
            <p:ph type="sldNum" sz="quarter" idx="12"/>
          </p:nvPr>
        </p:nvSpPr>
        <p:spPr/>
        <p:txBody>
          <a:bodyPr/>
          <a:lstStyle/>
          <a:p>
            <a:fld id="{D57F1E4F-1CFF-5643-939E-217C01CDF565}" type="slidenum">
              <a:rPr lang="en-US" smtClean="0"/>
              <a:pPr/>
              <a:t>24</a:t>
            </a:fld>
            <a:endParaRPr lang="en-US" dirty="0"/>
          </a:p>
        </p:txBody>
      </p:sp>
      <p:sp>
        <p:nvSpPr>
          <p:cNvPr id="22" name="TextBox 21"/>
          <p:cNvSpPr txBox="1"/>
          <p:nvPr/>
        </p:nvSpPr>
        <p:spPr>
          <a:xfrm>
            <a:off x="4426256" y="3136957"/>
            <a:ext cx="1045479" cy="584775"/>
          </a:xfrm>
          <a:prstGeom prst="rect">
            <a:avLst/>
          </a:prstGeom>
          <a:noFill/>
        </p:spPr>
        <p:txBody>
          <a:bodyPr wrap="none" rtlCol="0">
            <a:spAutoFit/>
          </a:bodyPr>
          <a:lstStyle/>
          <a:p>
            <a:r>
              <a:rPr lang="en-US" sz="1600" dirty="0"/>
              <a:t>Create </a:t>
            </a:r>
            <a:endParaRPr lang="en-US" sz="1600" dirty="0" smtClean="0"/>
          </a:p>
          <a:p>
            <a:r>
              <a:rPr lang="en-US" sz="1600" dirty="0" smtClean="0"/>
              <a:t>Contract </a:t>
            </a:r>
            <a:endParaRPr lang="en-US" sz="1600" dirty="0"/>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4051" y="3238809"/>
            <a:ext cx="870625" cy="915061"/>
          </a:xfrm>
          <a:prstGeom prst="rect">
            <a:avLst/>
          </a:prstGeom>
        </p:spPr>
      </p:pic>
      <p:sp>
        <p:nvSpPr>
          <p:cNvPr id="24" name="TextBox 23"/>
          <p:cNvSpPr txBox="1"/>
          <p:nvPr/>
        </p:nvSpPr>
        <p:spPr>
          <a:xfrm>
            <a:off x="5467234" y="4087040"/>
            <a:ext cx="1080745" cy="369332"/>
          </a:xfrm>
          <a:prstGeom prst="rect">
            <a:avLst/>
          </a:prstGeom>
          <a:noFill/>
        </p:spPr>
        <p:txBody>
          <a:bodyPr wrap="none" rtlCol="0">
            <a:spAutoFit/>
          </a:bodyPr>
          <a:lstStyle/>
          <a:p>
            <a:r>
              <a:rPr lang="en-US" dirty="0" smtClean="0"/>
              <a:t>Contract</a:t>
            </a:r>
          </a:p>
        </p:txBody>
      </p:sp>
      <p:sp>
        <p:nvSpPr>
          <p:cNvPr id="26" name="TextBox 25"/>
          <p:cNvSpPr txBox="1"/>
          <p:nvPr/>
        </p:nvSpPr>
        <p:spPr>
          <a:xfrm>
            <a:off x="7194328" y="1162106"/>
            <a:ext cx="1353517" cy="369332"/>
          </a:xfrm>
          <a:prstGeom prst="rect">
            <a:avLst/>
          </a:prstGeom>
          <a:noFill/>
        </p:spPr>
        <p:txBody>
          <a:bodyPr wrap="square" rtlCol="0">
            <a:spAutoFit/>
          </a:bodyPr>
          <a:lstStyle/>
          <a:p>
            <a:r>
              <a:rPr lang="en-US" dirty="0" smtClean="0"/>
              <a:t>Customer</a:t>
            </a:r>
            <a:endParaRPr lang="en-US" dirty="0"/>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1760" y="4998784"/>
            <a:ext cx="1081617" cy="947648"/>
          </a:xfrm>
          <a:prstGeom prst="rect">
            <a:avLst/>
          </a:prstGeom>
        </p:spPr>
      </p:pic>
      <p:sp>
        <p:nvSpPr>
          <p:cNvPr id="29" name="TextBox 28"/>
          <p:cNvSpPr txBox="1"/>
          <p:nvPr/>
        </p:nvSpPr>
        <p:spPr>
          <a:xfrm>
            <a:off x="7488720" y="5956306"/>
            <a:ext cx="854721" cy="369332"/>
          </a:xfrm>
          <a:prstGeom prst="rect">
            <a:avLst/>
          </a:prstGeom>
          <a:noFill/>
        </p:spPr>
        <p:txBody>
          <a:bodyPr wrap="none" rtlCol="0">
            <a:spAutoFit/>
          </a:bodyPr>
          <a:lstStyle/>
          <a:p>
            <a:r>
              <a:rPr lang="en-US" dirty="0" smtClean="0"/>
              <a:t>Owner</a:t>
            </a:r>
            <a:endParaRPr lang="en-US" dirty="0"/>
          </a:p>
        </p:txBody>
      </p:sp>
      <p:sp>
        <p:nvSpPr>
          <p:cNvPr id="2" name="Left-Right-Up Arrow 1"/>
          <p:cNvSpPr/>
          <p:nvPr/>
        </p:nvSpPr>
        <p:spPr>
          <a:xfrm rot="16200000">
            <a:off x="6438453" y="2937557"/>
            <a:ext cx="1732137" cy="1690331"/>
          </a:xfrm>
          <a:prstGeom prst="leftRightUpArrow">
            <a:avLst>
              <a:gd name="adj1" fmla="val 11410"/>
              <a:gd name="adj2" fmla="val 13167"/>
              <a:gd name="adj3" fmla="val 103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734119" y="299182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147960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par>
                                <p:cTn id="51" presetID="10"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5" grpId="0" animBg="1"/>
      <p:bldP spid="17" grpId="0"/>
      <p:bldP spid="16" grpId="0" animBg="1"/>
      <p:bldP spid="25" grpId="0" animBg="1"/>
      <p:bldP spid="7" grpId="0"/>
      <p:bldP spid="28" grpId="0"/>
      <p:bldP spid="35" grpId="0"/>
      <p:bldP spid="18" grpId="0" animBg="1"/>
      <p:bldP spid="19" grpId="0" animBg="1"/>
      <p:bldP spid="22" grpId="0"/>
      <p:bldP spid="24" grpId="0"/>
      <p:bldP spid="26" grpId="0"/>
      <p:bldP spid="29" grpId="0"/>
      <p:bldP spid="2" grpId="0" animBg="1"/>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754" y="1670"/>
            <a:ext cx="6687483" cy="6039693"/>
          </a:xfrm>
          <a:prstGeom prst="rect">
            <a:avLst/>
          </a:prstGeom>
        </p:spPr>
      </p:pic>
      <p:sp>
        <p:nvSpPr>
          <p:cNvPr id="7" name="Slide Number Placeholder 6"/>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718521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25" y="1207972"/>
            <a:ext cx="922639" cy="922639"/>
          </a:xfrm>
          <a:prstGeom prst="rect">
            <a:avLst/>
          </a:prstGeom>
        </p:spPr>
      </p:pic>
      <p:sp>
        <p:nvSpPr>
          <p:cNvPr id="35" name="Rectangle 34"/>
          <p:cNvSpPr/>
          <p:nvPr/>
        </p:nvSpPr>
        <p:spPr>
          <a:xfrm>
            <a:off x="2946359" y="928850"/>
            <a:ext cx="5519351" cy="4446388"/>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849733" y="637884"/>
            <a:ext cx="3269190" cy="369332"/>
          </a:xfrm>
          <a:prstGeom prst="rect">
            <a:avLst/>
          </a:prstGeom>
          <a:noFill/>
        </p:spPr>
        <p:txBody>
          <a:bodyPr wrap="square" rtlCol="0">
            <a:spAutoFit/>
          </a:bodyPr>
          <a:lstStyle/>
          <a:p>
            <a:pPr algn="ctr"/>
            <a:r>
              <a:rPr lang="en-US" dirty="0" smtClean="0"/>
              <a:t>Office Rental Service</a:t>
            </a:r>
            <a:endParaRPr lang="en-US" dirty="0"/>
          </a:p>
        </p:txBody>
      </p:sp>
      <p:pic>
        <p:nvPicPr>
          <p:cNvPr id="36"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798" y="3456696"/>
            <a:ext cx="1196625" cy="998367"/>
          </a:xfrm>
        </p:spPr>
      </p:pic>
      <p:sp>
        <p:nvSpPr>
          <p:cNvPr id="7" name="Slide Number Placeholder 6"/>
          <p:cNvSpPr>
            <a:spLocks noGrp="1"/>
          </p:cNvSpPr>
          <p:nvPr>
            <p:ph type="sldNum" sz="quarter" idx="12"/>
          </p:nvPr>
        </p:nvSpPr>
        <p:spPr/>
        <p:txBody>
          <a:bodyPr/>
          <a:lstStyle/>
          <a:p>
            <a:fld id="{D57F1E4F-1CFF-5643-939E-217C01CDF565}" type="slidenum">
              <a:rPr lang="en-US" smtClean="0"/>
              <a:pPr/>
              <a:t>26</a:t>
            </a:fld>
            <a:endParaRPr lang="en-US" dirty="0"/>
          </a:p>
        </p:txBody>
      </p:sp>
      <p:sp>
        <p:nvSpPr>
          <p:cNvPr id="37" name="TextBox 36"/>
          <p:cNvSpPr txBox="1"/>
          <p:nvPr/>
        </p:nvSpPr>
        <p:spPr>
          <a:xfrm>
            <a:off x="617826" y="4406001"/>
            <a:ext cx="1165704" cy="369332"/>
          </a:xfrm>
          <a:prstGeom prst="rect">
            <a:avLst/>
          </a:prstGeom>
          <a:noFill/>
        </p:spPr>
        <p:txBody>
          <a:bodyPr wrap="none" rtlCol="0">
            <a:spAutoFit/>
          </a:bodyPr>
          <a:lstStyle/>
          <a:p>
            <a:r>
              <a:rPr lang="en-US" dirty="0" smtClean="0"/>
              <a:t>Customer</a:t>
            </a:r>
          </a:p>
        </p:txBody>
      </p:sp>
      <p:sp>
        <p:nvSpPr>
          <p:cNvPr id="38" name="Rectangle 37"/>
          <p:cNvSpPr/>
          <p:nvPr/>
        </p:nvSpPr>
        <p:spPr>
          <a:xfrm>
            <a:off x="457478" y="1015999"/>
            <a:ext cx="1474573" cy="411096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829841" y="2029954"/>
            <a:ext cx="758541" cy="369332"/>
          </a:xfrm>
          <a:prstGeom prst="rect">
            <a:avLst/>
          </a:prstGeom>
          <a:noFill/>
        </p:spPr>
        <p:txBody>
          <a:bodyPr wrap="none" rtlCol="0">
            <a:spAutoFit/>
          </a:bodyPr>
          <a:lstStyle/>
          <a:p>
            <a:r>
              <a:rPr lang="en-US" dirty="0" smtClean="0"/>
              <a:t>Email</a:t>
            </a:r>
            <a:endParaRPr lang="en-US" dirty="0"/>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1597" y="1145843"/>
            <a:ext cx="770021" cy="1484335"/>
          </a:xfrm>
          <a:prstGeom prst="rect">
            <a:avLst/>
          </a:prstGeom>
        </p:spPr>
      </p:pic>
      <p:sp>
        <p:nvSpPr>
          <p:cNvPr id="44" name="Right Arrow 43"/>
          <p:cNvSpPr/>
          <p:nvPr/>
        </p:nvSpPr>
        <p:spPr>
          <a:xfrm rot="19450754">
            <a:off x="1830926" y="2837537"/>
            <a:ext cx="2308569" cy="220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915360" y="3071480"/>
            <a:ext cx="1868745" cy="338554"/>
          </a:xfrm>
          <a:prstGeom prst="rect">
            <a:avLst/>
          </a:prstGeom>
          <a:noFill/>
        </p:spPr>
        <p:txBody>
          <a:bodyPr wrap="square" rtlCol="0">
            <a:spAutoFit/>
          </a:bodyPr>
          <a:lstStyle/>
          <a:p>
            <a:r>
              <a:rPr lang="en-US" sz="1600" dirty="0" smtClean="0"/>
              <a:t>     Create request</a:t>
            </a:r>
            <a:endParaRPr lang="en-US" sz="1600" dirty="0"/>
          </a:p>
        </p:txBody>
      </p:sp>
      <p:sp>
        <p:nvSpPr>
          <p:cNvPr id="46" name="Oval 45"/>
          <p:cNvSpPr/>
          <p:nvPr/>
        </p:nvSpPr>
        <p:spPr>
          <a:xfrm>
            <a:off x="2965864" y="309980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7" name="TextBox 46"/>
          <p:cNvSpPr txBox="1"/>
          <p:nvPr/>
        </p:nvSpPr>
        <p:spPr>
          <a:xfrm>
            <a:off x="4050392" y="2658973"/>
            <a:ext cx="912429" cy="369332"/>
          </a:xfrm>
          <a:prstGeom prst="rect">
            <a:avLst/>
          </a:prstGeom>
          <a:noFill/>
        </p:spPr>
        <p:txBody>
          <a:bodyPr wrap="none" rtlCol="0">
            <a:spAutoFit/>
          </a:bodyPr>
          <a:lstStyle/>
          <a:p>
            <a:r>
              <a:rPr lang="en-US" dirty="0" smtClean="0"/>
              <a:t>System</a:t>
            </a:r>
            <a:endParaRPr lang="en-US" dirty="0"/>
          </a:p>
        </p:txBody>
      </p:sp>
      <p:sp>
        <p:nvSpPr>
          <p:cNvPr id="48" name="Right Arrow 47"/>
          <p:cNvSpPr/>
          <p:nvPr/>
        </p:nvSpPr>
        <p:spPr>
          <a:xfrm rot="5400000">
            <a:off x="724501" y="2748127"/>
            <a:ext cx="980507" cy="220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424778" y="2317084"/>
            <a:ext cx="834581" cy="584775"/>
          </a:xfrm>
          <a:prstGeom prst="rect">
            <a:avLst/>
          </a:prstGeom>
          <a:noFill/>
        </p:spPr>
        <p:txBody>
          <a:bodyPr wrap="square" rtlCol="0">
            <a:spAutoFit/>
          </a:bodyPr>
          <a:lstStyle/>
          <a:p>
            <a:pPr algn="ctr"/>
            <a:r>
              <a:rPr lang="en-US" sz="1600" dirty="0" smtClean="0"/>
              <a:t>Belong     to</a:t>
            </a:r>
            <a:endParaRPr lang="en-US" sz="1600" dirty="0"/>
          </a:p>
        </p:txBody>
      </p:sp>
      <p:pic>
        <p:nvPicPr>
          <p:cNvPr id="50" name="Picture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7499" y="1179187"/>
            <a:ext cx="1425807" cy="1425807"/>
          </a:xfrm>
          <a:prstGeom prst="rect">
            <a:avLst/>
          </a:prstGeom>
        </p:spPr>
      </p:pic>
      <p:sp>
        <p:nvSpPr>
          <p:cNvPr id="51" name="TextBox 50"/>
          <p:cNvSpPr txBox="1"/>
          <p:nvPr/>
        </p:nvSpPr>
        <p:spPr>
          <a:xfrm>
            <a:off x="4922617" y="1099860"/>
            <a:ext cx="1914307" cy="338554"/>
          </a:xfrm>
          <a:prstGeom prst="rect">
            <a:avLst/>
          </a:prstGeom>
          <a:noFill/>
        </p:spPr>
        <p:txBody>
          <a:bodyPr wrap="none" rtlCol="0">
            <a:spAutoFit/>
          </a:bodyPr>
          <a:lstStyle/>
          <a:p>
            <a:r>
              <a:rPr lang="en-US" sz="1600" dirty="0" smtClean="0"/>
              <a:t>     Schedule check</a:t>
            </a:r>
            <a:endParaRPr lang="en-US" sz="1600" dirty="0"/>
          </a:p>
        </p:txBody>
      </p:sp>
      <p:sp>
        <p:nvSpPr>
          <p:cNvPr id="52" name="TextBox 51"/>
          <p:cNvSpPr txBox="1"/>
          <p:nvPr/>
        </p:nvSpPr>
        <p:spPr>
          <a:xfrm>
            <a:off x="5233184" y="2523452"/>
            <a:ext cx="1518044" cy="338554"/>
          </a:xfrm>
          <a:prstGeom prst="rect">
            <a:avLst/>
          </a:prstGeom>
          <a:noFill/>
        </p:spPr>
        <p:txBody>
          <a:bodyPr wrap="none" rtlCol="0">
            <a:spAutoFit/>
          </a:bodyPr>
          <a:lstStyle/>
          <a:p>
            <a:r>
              <a:rPr lang="en-US" sz="1600" dirty="0" smtClean="0"/>
              <a:t>    Return data</a:t>
            </a:r>
            <a:endParaRPr lang="en-US" sz="1600" dirty="0"/>
          </a:p>
        </p:txBody>
      </p:sp>
      <p:sp>
        <p:nvSpPr>
          <p:cNvPr id="53" name="TextBox 52"/>
          <p:cNvSpPr txBox="1"/>
          <p:nvPr/>
        </p:nvSpPr>
        <p:spPr>
          <a:xfrm>
            <a:off x="6855183" y="2630178"/>
            <a:ext cx="1130438" cy="369332"/>
          </a:xfrm>
          <a:prstGeom prst="rect">
            <a:avLst/>
          </a:prstGeom>
          <a:noFill/>
        </p:spPr>
        <p:txBody>
          <a:bodyPr wrap="none" rtlCol="0">
            <a:spAutoFit/>
          </a:bodyPr>
          <a:lstStyle/>
          <a:p>
            <a:r>
              <a:rPr lang="en-US" dirty="0" smtClean="0"/>
              <a:t>Database</a:t>
            </a:r>
            <a:endParaRPr lang="en-US" dirty="0"/>
          </a:p>
        </p:txBody>
      </p:sp>
      <p:sp>
        <p:nvSpPr>
          <p:cNvPr id="54" name="Curved Down Arrow 53"/>
          <p:cNvSpPr/>
          <p:nvPr/>
        </p:nvSpPr>
        <p:spPr>
          <a:xfrm>
            <a:off x="5259257" y="1347634"/>
            <a:ext cx="1317030" cy="4381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Curved Down Arrow 54"/>
          <p:cNvSpPr/>
          <p:nvPr/>
        </p:nvSpPr>
        <p:spPr>
          <a:xfrm rot="10800000">
            <a:off x="5259257" y="1995524"/>
            <a:ext cx="1317030" cy="4381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Oval 55"/>
          <p:cNvSpPr/>
          <p:nvPr/>
        </p:nvSpPr>
        <p:spPr>
          <a:xfrm>
            <a:off x="4962821" y="11268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57" name="Oval 56"/>
          <p:cNvSpPr/>
          <p:nvPr/>
        </p:nvSpPr>
        <p:spPr>
          <a:xfrm>
            <a:off x="5233184" y="25505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58" name="Right Arrow 57"/>
          <p:cNvSpPr/>
          <p:nvPr/>
        </p:nvSpPr>
        <p:spPr>
          <a:xfrm rot="10800000">
            <a:off x="1710961" y="1566276"/>
            <a:ext cx="2138772" cy="219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2115202" y="1304422"/>
            <a:ext cx="1507144" cy="338554"/>
          </a:xfrm>
          <a:prstGeom prst="rect">
            <a:avLst/>
          </a:prstGeom>
          <a:noFill/>
        </p:spPr>
        <p:txBody>
          <a:bodyPr wrap="none" rtlCol="0">
            <a:spAutoFit/>
          </a:bodyPr>
          <a:lstStyle/>
          <a:p>
            <a:r>
              <a:rPr lang="en-US" sz="1600" dirty="0"/>
              <a:t> </a:t>
            </a:r>
            <a:r>
              <a:rPr lang="en-US" sz="1600" dirty="0" smtClean="0"/>
              <a:t>    Send email</a:t>
            </a:r>
            <a:endParaRPr lang="en-US" sz="1600" dirty="0"/>
          </a:p>
        </p:txBody>
      </p:sp>
      <p:sp>
        <p:nvSpPr>
          <p:cNvPr id="60" name="Oval 59"/>
          <p:cNvSpPr/>
          <p:nvPr/>
        </p:nvSpPr>
        <p:spPr>
          <a:xfrm>
            <a:off x="2176340" y="13379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957826" y="3637671"/>
            <a:ext cx="1414799" cy="1040338"/>
          </a:xfrm>
          <a:prstGeom prst="rect">
            <a:avLst/>
          </a:prstGeom>
        </p:spPr>
      </p:pic>
      <p:sp>
        <p:nvSpPr>
          <p:cNvPr id="62" name="TextBox 61"/>
          <p:cNvSpPr txBox="1"/>
          <p:nvPr/>
        </p:nvSpPr>
        <p:spPr>
          <a:xfrm>
            <a:off x="3977248" y="4694726"/>
            <a:ext cx="1375954" cy="369332"/>
          </a:xfrm>
          <a:prstGeom prst="rect">
            <a:avLst/>
          </a:prstGeom>
          <a:noFill/>
        </p:spPr>
        <p:txBody>
          <a:bodyPr wrap="none" rtlCol="0">
            <a:spAutoFit/>
          </a:bodyPr>
          <a:lstStyle/>
          <a:p>
            <a:r>
              <a:rPr lang="en-US" dirty="0" smtClean="0"/>
              <a:t>Result page</a:t>
            </a:r>
            <a:endParaRPr lang="en-US" dirty="0"/>
          </a:p>
        </p:txBody>
      </p:sp>
      <p:sp>
        <p:nvSpPr>
          <p:cNvPr id="63" name="Right Arrow 62"/>
          <p:cNvSpPr/>
          <p:nvPr/>
        </p:nvSpPr>
        <p:spPr>
          <a:xfrm>
            <a:off x="1860147" y="4063950"/>
            <a:ext cx="1989586" cy="219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048663" y="379303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65" name="TextBox 64"/>
          <p:cNvSpPr txBox="1"/>
          <p:nvPr/>
        </p:nvSpPr>
        <p:spPr>
          <a:xfrm>
            <a:off x="2285216" y="3765506"/>
            <a:ext cx="1495922" cy="338554"/>
          </a:xfrm>
          <a:prstGeom prst="rect">
            <a:avLst/>
          </a:prstGeom>
          <a:noFill/>
        </p:spPr>
        <p:txBody>
          <a:bodyPr wrap="none" rtlCol="0">
            <a:spAutoFit/>
          </a:bodyPr>
          <a:lstStyle/>
          <a:p>
            <a:r>
              <a:rPr lang="en-US" sz="1600" dirty="0" smtClean="0"/>
              <a:t>Check request</a:t>
            </a:r>
            <a:endParaRPr lang="en-US" sz="1600" dirty="0"/>
          </a:p>
        </p:txBody>
      </p:sp>
    </p:spTree>
    <p:extLst>
      <p:ext uri="{BB962C8B-B14F-4D97-AF65-F5344CB8AC3E}">
        <p14:creationId xmlns:p14="http://schemas.microsoft.com/office/powerpoint/2010/main" val="91553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500"/>
                                        <p:tgtEl>
                                          <p:spTgt spid="47"/>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500"/>
                                        <p:tgtEl>
                                          <p:spTgt spid="51"/>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56"/>
                                        </p:tgtEl>
                                        <p:attrNameLst>
                                          <p:attrName>style.visibility</p:attrName>
                                        </p:attrNameLst>
                                      </p:cBhvr>
                                      <p:to>
                                        <p:strVal val="visible"/>
                                      </p:to>
                                    </p:set>
                                  </p:childTnLst>
                                </p:cTn>
                              </p:par>
                              <p:par>
                                <p:cTn id="56" presetID="10" presetClass="entr" presetSubtype="0" fill="hold" grpId="0"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500"/>
                                        <p:tgtEl>
                                          <p:spTgt spid="54"/>
                                        </p:tgtEl>
                                      </p:cBhvr>
                                    </p:animEffect>
                                  </p:childTnLst>
                                </p:cTn>
                              </p:par>
                              <p:par>
                                <p:cTn id="59" presetID="10"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fade">
                                      <p:cBhvr>
                                        <p:cTn id="61" dur="500"/>
                                        <p:tgtEl>
                                          <p:spTgt spid="5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fade">
                                      <p:cBhvr>
                                        <p:cTn id="69" dur="500"/>
                                        <p:tgtEl>
                                          <p:spTgt spid="5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fade">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fade">
                                      <p:cBhvr>
                                        <p:cTn id="83" dur="500"/>
                                        <p:tgtEl>
                                          <p:spTgt spid="5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fade">
                                      <p:cBhvr>
                                        <p:cTn id="86" dur="500"/>
                                        <p:tgtEl>
                                          <p:spTgt spid="6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fade">
                                      <p:cBhvr>
                                        <p:cTn id="91" dur="500"/>
                                        <p:tgtEl>
                                          <p:spTgt spid="6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3"/>
                                        </p:tgtEl>
                                        <p:attrNameLst>
                                          <p:attrName>style.visibility</p:attrName>
                                        </p:attrNameLst>
                                      </p:cBhvr>
                                      <p:to>
                                        <p:strVal val="visible"/>
                                      </p:to>
                                    </p:set>
                                    <p:animEffect transition="in" filter="fade">
                                      <p:cBhvr>
                                        <p:cTn id="94" dur="500"/>
                                        <p:tgtEl>
                                          <p:spTgt spid="63"/>
                                        </p:tgtEl>
                                      </p:cBhvr>
                                    </p:animEffect>
                                  </p:childTnLst>
                                </p:cTn>
                              </p:par>
                              <p:par>
                                <p:cTn id="95" presetID="10" presetClass="entr" presetSubtype="0" fill="hold" nodeType="with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fade">
                                      <p:cBhvr>
                                        <p:cTn id="97" dur="500"/>
                                        <p:tgtEl>
                                          <p:spTgt spid="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fade">
                                      <p:cBhvr>
                                        <p:cTn id="100" dur="500"/>
                                        <p:tgtEl>
                                          <p:spTgt spid="6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fade">
                                      <p:cBhvr>
                                        <p:cTn id="10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p:bldP spid="37" grpId="0"/>
      <p:bldP spid="38" grpId="0" animBg="1"/>
      <p:bldP spid="40" grpId="0"/>
      <p:bldP spid="44" grpId="0" animBg="1"/>
      <p:bldP spid="45" grpId="0"/>
      <p:bldP spid="46" grpId="0" animBg="1"/>
      <p:bldP spid="47" grpId="0"/>
      <p:bldP spid="48" grpId="0" animBg="1"/>
      <p:bldP spid="49" grpId="0"/>
      <p:bldP spid="51" grpId="0"/>
      <p:bldP spid="52" grpId="0"/>
      <p:bldP spid="53" grpId="0"/>
      <p:bldP spid="54" grpId="0" animBg="1"/>
      <p:bldP spid="55" grpId="0" animBg="1"/>
      <p:bldP spid="56" grpId="0" animBg="1"/>
      <p:bldP spid="57" grpId="0" animBg="1"/>
      <p:bldP spid="58" grpId="0" animBg="1"/>
      <p:bldP spid="59" grpId="0"/>
      <p:bldP spid="60" grpId="0" animBg="1"/>
      <p:bldP spid="62" grpId="0"/>
      <p:bldP spid="63" grpId="0" animBg="1"/>
      <p:bldP spid="64" grpId="0" animBg="1"/>
      <p:bldP spid="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495922" cy="338554"/>
          </a:xfrm>
          <a:prstGeom prst="rect">
            <a:avLst/>
          </a:prstGeom>
          <a:noFill/>
        </p:spPr>
        <p:txBody>
          <a:bodyPr wrap="none" rtlCol="0">
            <a:spAutoFit/>
          </a:bodyPr>
          <a:lstStyle/>
          <a:p>
            <a:r>
              <a:rPr lang="en-US" sz="1600" dirty="0" smtClean="0"/>
              <a:t>Check request</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6" name="TextBox 75"/>
          <p:cNvSpPr txBox="1"/>
          <p:nvPr/>
        </p:nvSpPr>
        <p:spPr>
          <a:xfrm>
            <a:off x="1588728" y="4711393"/>
            <a:ext cx="184731" cy="338554"/>
          </a:xfrm>
          <a:prstGeom prst="rect">
            <a:avLst/>
          </a:prstGeom>
          <a:noFill/>
        </p:spPr>
        <p:txBody>
          <a:bodyPr wrap="none" rtlCol="0">
            <a:spAutoFit/>
          </a:bodyPr>
          <a:lstStyle/>
          <a:p>
            <a:endParaRPr lang="en-US" sz="1600" dirty="0" smtClean="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25711" y="4899009"/>
            <a:ext cx="915635" cy="338554"/>
          </a:xfrm>
          <a:prstGeom prst="rect">
            <a:avLst/>
          </a:prstGeom>
          <a:noFill/>
        </p:spPr>
        <p:txBody>
          <a:bodyPr wrap="none" rtlCol="0">
            <a:spAutoFit/>
          </a:bodyPr>
          <a:lstStyle/>
          <a:p>
            <a:r>
              <a:rPr lang="en-US" sz="1600" dirty="0"/>
              <a:t>Confirm</a:t>
            </a:r>
          </a:p>
        </p:txBody>
      </p:sp>
      <p:sp>
        <p:nvSpPr>
          <p:cNvPr id="40" name="Oval 39"/>
          <p:cNvSpPr/>
          <p:nvPr/>
        </p:nvSpPr>
        <p:spPr>
          <a:xfrm>
            <a:off x="2089550" y="48896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 name="Left-Right-Up Arrow 1"/>
          <p:cNvSpPr/>
          <p:nvPr/>
        </p:nvSpPr>
        <p:spPr>
          <a:xfrm rot="496795">
            <a:off x="1509397" y="4583361"/>
            <a:ext cx="5139714" cy="460719"/>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18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fade">
                                      <p:cBhvr>
                                        <p:cTn id="30" dur="500"/>
                                        <p:tgtEl>
                                          <p:spTgt spid="8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500"/>
                                        <p:tgtEl>
                                          <p:spTgt spid="8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500"/>
                                        <p:tgtEl>
                                          <p:spTgt spid="56"/>
                                        </p:tgtEl>
                                      </p:cBhvr>
                                    </p:animEffect>
                                  </p:childTnLst>
                                </p:cTn>
                              </p:par>
                              <p:par>
                                <p:cTn id="45" presetID="10"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fade">
                                      <p:cBhvr>
                                        <p:cTn id="66" dur="500"/>
                                        <p:tgtEl>
                                          <p:spTgt spid="6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5"/>
                                        </p:tgtEl>
                                        <p:attrNameLst>
                                          <p:attrName>style.visibility</p:attrName>
                                        </p:attrNameLst>
                                      </p:cBhvr>
                                      <p:to>
                                        <p:strVal val="visible"/>
                                      </p:to>
                                    </p:set>
                                    <p:animEffect transition="in" filter="fade">
                                      <p:cBhvr>
                                        <p:cTn id="69" dur="500"/>
                                        <p:tgtEl>
                                          <p:spTgt spid="6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500"/>
                                        <p:tgtEl>
                                          <p:spTgt spid="6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fade">
                                      <p:cBhvr>
                                        <p:cTn id="78" dur="500"/>
                                        <p:tgtEl>
                                          <p:spTgt spid="6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fade">
                                      <p:cBhvr>
                                        <p:cTn id="83" dur="500"/>
                                        <p:tgtEl>
                                          <p:spTgt spid="7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fade">
                                      <p:cBhvr>
                                        <p:cTn id="86" dur="500"/>
                                        <p:tgtEl>
                                          <p:spTgt spid="7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0"/>
                                        </p:tgtEl>
                                        <p:attrNameLst>
                                          <p:attrName>style.visibility</p:attrName>
                                        </p:attrNameLst>
                                      </p:cBhvr>
                                      <p:to>
                                        <p:strVal val="visible"/>
                                      </p:to>
                                    </p:set>
                                    <p:animEffect transition="in" filter="fade">
                                      <p:cBhvr>
                                        <p:cTn id="89" dur="500"/>
                                        <p:tgtEl>
                                          <p:spTgt spid="70"/>
                                        </p:tgtEl>
                                      </p:cBhvr>
                                    </p:animEffect>
                                  </p:childTnLst>
                                </p:cTn>
                              </p:par>
                              <p:par>
                                <p:cTn id="90" presetID="10" presetClass="entr" presetSubtype="0"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79"/>
                                        </p:tgtEl>
                                        <p:attrNameLst>
                                          <p:attrName>style.visibility</p:attrName>
                                        </p:attrNameLst>
                                      </p:cBhvr>
                                      <p:to>
                                        <p:strVal val="visible"/>
                                      </p:to>
                                    </p:set>
                                    <p:animEffect transition="in" filter="fade">
                                      <p:cBhvr>
                                        <p:cTn id="100" dur="500"/>
                                        <p:tgtEl>
                                          <p:spTgt spid="7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80"/>
                                        </p:tgtEl>
                                        <p:attrNameLst>
                                          <p:attrName>style.visibility</p:attrName>
                                        </p:attrNameLst>
                                      </p:cBhvr>
                                      <p:to>
                                        <p:strVal val="visible"/>
                                      </p:to>
                                    </p:set>
                                    <p:animEffect transition="in" filter="fade">
                                      <p:cBhvr>
                                        <p:cTn id="103" dur="500"/>
                                        <p:tgtEl>
                                          <p:spTgt spid="8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78"/>
                                        </p:tgtEl>
                                        <p:attrNameLst>
                                          <p:attrName>style.visibility</p:attrName>
                                        </p:attrNameLst>
                                      </p:cBhvr>
                                      <p:to>
                                        <p:strVal val="visible"/>
                                      </p:to>
                                    </p:set>
                                    <p:animEffect transition="in" filter="fade">
                                      <p:cBhvr>
                                        <p:cTn id="106" dur="500"/>
                                        <p:tgtEl>
                                          <p:spTgt spid="7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2"/>
                                        </p:tgtEl>
                                        <p:attrNameLst>
                                          <p:attrName>style.visibility</p:attrName>
                                        </p:attrNameLst>
                                      </p:cBhvr>
                                      <p:to>
                                        <p:strVal val="visible"/>
                                      </p:to>
                                    </p:set>
                                    <p:animEffect transition="in" filter="fade">
                                      <p:cBhvr>
                                        <p:cTn id="111" dur="500"/>
                                        <p:tgtEl>
                                          <p:spTgt spid="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49" grpId="0"/>
      <p:bldP spid="50" grpId="0"/>
      <p:bldP spid="51" grpId="0" animBg="1"/>
      <p:bldP spid="52" grpId="0" animBg="1"/>
      <p:bldP spid="54" grpId="0"/>
      <p:bldP spid="56" grpId="0"/>
      <p:bldP spid="57" grpId="0" animBg="1"/>
      <p:bldP spid="59" grpId="0"/>
      <p:bldP spid="61" grpId="0"/>
      <p:bldP spid="62" grpId="0" animBg="1"/>
      <p:bldP spid="63" grpId="0" animBg="1"/>
      <p:bldP spid="65" grpId="0"/>
      <p:bldP spid="66" grpId="0"/>
      <p:bldP spid="67" grpId="0" animBg="1"/>
      <p:bldP spid="69" grpId="0"/>
      <p:bldP spid="70" grpId="0"/>
      <p:bldP spid="71" grpId="0" animBg="1"/>
      <p:bldP spid="72" grpId="0" animBg="1"/>
      <p:bldP spid="78" grpId="0"/>
      <p:bldP spid="79" grpId="0" animBg="1"/>
      <p:bldP spid="80" grpId="0" animBg="1"/>
      <p:bldP spid="82" grpId="0"/>
      <p:bldP spid="3" grpId="0" animBg="1"/>
      <p:bldP spid="4" grpId="0" animBg="1"/>
      <p:bldP spid="39" grpId="0"/>
      <p:bldP spid="40" grpId="0" animBg="1"/>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28</a:t>
            </a:fld>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8" name="TextBox 37"/>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39" name="TextBox 38"/>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139467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29</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39" name="TextBox 38"/>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46268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28" y="195604"/>
            <a:ext cx="2356496" cy="666595"/>
          </a:xfrm>
        </p:spPr>
        <p:txBody>
          <a:bodyPr/>
          <a:lstStyle/>
          <a:p>
            <a:r>
              <a:rPr lang="en-US" dirty="0" smtClean="0"/>
              <a:t>Overview</a:t>
            </a:r>
            <a:endParaRPr lang="en-US" dirty="0"/>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2453" y="1811847"/>
            <a:ext cx="1406588" cy="1173543"/>
          </a:xfrm>
        </p:spPr>
      </p:pic>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023" y="1862841"/>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6816" y="4439593"/>
            <a:ext cx="648251" cy="615346"/>
          </a:xfrm>
          <a:prstGeom prst="rect">
            <a:avLst/>
          </a:prstGeom>
        </p:spPr>
      </p:pic>
      <p:sp>
        <p:nvSpPr>
          <p:cNvPr id="81" name="TextBox 80"/>
          <p:cNvSpPr txBox="1"/>
          <p:nvPr/>
        </p:nvSpPr>
        <p:spPr>
          <a:xfrm>
            <a:off x="3164288" y="5017575"/>
            <a:ext cx="1143262" cy="369332"/>
          </a:xfrm>
          <a:prstGeom prst="rect">
            <a:avLst/>
          </a:prstGeom>
          <a:noFill/>
        </p:spPr>
        <p:txBody>
          <a:bodyPr wrap="none" rtlCol="0">
            <a:spAutoFit/>
          </a:bodyPr>
          <a:lstStyle/>
          <a:p>
            <a:r>
              <a:rPr lang="en-US" dirty="0" smtClean="0"/>
              <a:t>Managers</a:t>
            </a:r>
            <a:endParaRPr lang="en-US" dirty="0"/>
          </a:p>
        </p:txBody>
      </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9835" y="4412762"/>
            <a:ext cx="638448" cy="638448"/>
          </a:xfrm>
          <a:prstGeom prst="rect">
            <a:avLst/>
          </a:prstGeom>
        </p:spPr>
      </p:pic>
      <p:sp>
        <p:nvSpPr>
          <p:cNvPr id="85" name="TextBox 84"/>
          <p:cNvSpPr txBox="1"/>
          <p:nvPr/>
        </p:nvSpPr>
        <p:spPr>
          <a:xfrm>
            <a:off x="4656816" y="5052424"/>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719876" y="6264958"/>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100" name="TextBox 99"/>
          <p:cNvSpPr txBox="1"/>
          <p:nvPr/>
        </p:nvSpPr>
        <p:spPr>
          <a:xfrm>
            <a:off x="1801200" y="1008365"/>
            <a:ext cx="947695" cy="369332"/>
          </a:xfrm>
          <a:prstGeom prst="rect">
            <a:avLst/>
          </a:prstGeom>
          <a:noFill/>
        </p:spPr>
        <p:txBody>
          <a:bodyPr wrap="none" rtlCol="0">
            <a:spAutoFit/>
          </a:bodyPr>
          <a:lstStyle/>
          <a:p>
            <a:r>
              <a:rPr lang="en-US" dirty="0" smtClean="0"/>
              <a:t>Owners</a:t>
            </a:r>
            <a:endParaRPr lang="en-US" dirty="0"/>
          </a:p>
        </p:txBody>
      </p:sp>
      <p:sp>
        <p:nvSpPr>
          <p:cNvPr id="106" name="TextBox 105"/>
          <p:cNvSpPr txBox="1"/>
          <p:nvPr/>
        </p:nvSpPr>
        <p:spPr>
          <a:xfrm>
            <a:off x="5633298" y="1008365"/>
            <a:ext cx="1393452" cy="369332"/>
          </a:xfrm>
          <a:prstGeom prst="rect">
            <a:avLst/>
          </a:prstGeom>
          <a:noFill/>
        </p:spPr>
        <p:txBody>
          <a:bodyPr wrap="square" rtlCol="0">
            <a:spAutoFit/>
          </a:bodyPr>
          <a:lstStyle/>
          <a:p>
            <a:pPr algn="ctr"/>
            <a:r>
              <a:rPr lang="en-US" dirty="0" smtClean="0"/>
              <a:t>Customers</a:t>
            </a:r>
            <a:endParaRPr lang="en-US" dirty="0"/>
          </a:p>
        </p:txBody>
      </p:sp>
      <p:sp>
        <p:nvSpPr>
          <p:cNvPr id="3" name="Rectangle 2"/>
          <p:cNvSpPr/>
          <p:nvPr/>
        </p:nvSpPr>
        <p:spPr>
          <a:xfrm>
            <a:off x="3201454" y="4319544"/>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3065" y="5294321"/>
            <a:ext cx="624202" cy="624202"/>
          </a:xfrm>
          <a:prstGeom prst="rect">
            <a:avLst/>
          </a:prstGeom>
        </p:spPr>
      </p:pic>
      <p:sp>
        <p:nvSpPr>
          <p:cNvPr id="20" name="TextBox 19"/>
          <p:cNvSpPr txBox="1"/>
          <p:nvPr/>
        </p:nvSpPr>
        <p:spPr>
          <a:xfrm>
            <a:off x="4058224" y="5935121"/>
            <a:ext cx="833883" cy="369332"/>
          </a:xfrm>
          <a:prstGeom prst="rect">
            <a:avLst/>
          </a:prstGeom>
          <a:noFill/>
        </p:spPr>
        <p:txBody>
          <a:bodyPr wrap="none" rtlCol="0">
            <a:spAutoFit/>
          </a:bodyPr>
          <a:lstStyle/>
          <a:p>
            <a:r>
              <a:rPr lang="en-US" dirty="0" smtClean="0"/>
              <a:t>Admin</a:t>
            </a:r>
            <a:endParaRPr lang="en-US" dirty="0"/>
          </a:p>
        </p:txBody>
      </p:sp>
      <p:sp>
        <p:nvSpPr>
          <p:cNvPr id="21" name="Rectangle 20"/>
          <p:cNvSpPr/>
          <p:nvPr/>
        </p:nvSpPr>
        <p:spPr>
          <a:xfrm>
            <a:off x="5232572" y="1539270"/>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24931" y="1496778"/>
            <a:ext cx="2194904" cy="19454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93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30</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20002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31</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Tree>
    <p:extLst>
      <p:ext uri="{BB962C8B-B14F-4D97-AF65-F5344CB8AC3E}">
        <p14:creationId xmlns:p14="http://schemas.microsoft.com/office/powerpoint/2010/main" val="188065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32</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39" name="TextBox 38"/>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40" name="Right Arrow 39"/>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extLst>
      <p:ext uri="{BB962C8B-B14F-4D97-AF65-F5344CB8AC3E}">
        <p14:creationId xmlns:p14="http://schemas.microsoft.com/office/powerpoint/2010/main" val="865669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2" name="Slide Number Placeholder 1"/>
          <p:cNvSpPr>
            <a:spLocks noGrp="1"/>
          </p:cNvSpPr>
          <p:nvPr>
            <p:ph type="sldNum" sz="quarter" idx="12"/>
          </p:nvPr>
        </p:nvSpPr>
        <p:spPr/>
        <p:txBody>
          <a:bodyPr/>
          <a:lstStyle/>
          <a:p>
            <a:fld id="{D57F1E4F-1CFF-5643-939E-217C01CDF565}" type="slidenum">
              <a:rPr lang="en-US" smtClean="0"/>
              <a:pPr/>
              <a:t>33</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39" name="Right Arrow 38"/>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extLst>
      <p:ext uri="{BB962C8B-B14F-4D97-AF65-F5344CB8AC3E}">
        <p14:creationId xmlns:p14="http://schemas.microsoft.com/office/powerpoint/2010/main" val="371053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3372512" y="2290515"/>
            <a:ext cx="4890899" cy="3171511"/>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p:cNvSpPr txBox="1">
            <a:spLocks/>
          </p:cNvSpPr>
          <p:nvPr/>
        </p:nvSpPr>
        <p:spPr>
          <a:xfrm>
            <a:off x="592384" y="197535"/>
            <a:ext cx="3222529"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Demonstration</a:t>
            </a:r>
            <a:r>
              <a:rPr lang="en-US" dirty="0" smtClean="0"/>
              <a:t/>
            </a:r>
            <a:br>
              <a:rPr lang="en-US" dirty="0" smtClean="0"/>
            </a:br>
            <a:r>
              <a:rPr lang="en-US" dirty="0" smtClean="0"/>
              <a:t>	</a:t>
            </a:r>
            <a:r>
              <a:rPr lang="en-US" sz="2400" dirty="0" smtClean="0">
                <a:solidFill>
                  <a:schemeClr val="accent2">
                    <a:lumMod val="50000"/>
                  </a:schemeClr>
                </a:solidFill>
              </a:rPr>
              <a:t>Request repair</a:t>
            </a:r>
          </a:p>
        </p:txBody>
      </p:sp>
      <p:pic>
        <p:nvPicPr>
          <p:cNvPr id="4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18" y="3000821"/>
            <a:ext cx="1357505" cy="1132592"/>
          </a:xfrm>
        </p:spPr>
      </p:pic>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
        <p:nvSpPr>
          <p:cNvPr id="49" name="TextBox 48"/>
          <p:cNvSpPr txBox="1"/>
          <p:nvPr/>
        </p:nvSpPr>
        <p:spPr>
          <a:xfrm>
            <a:off x="303065" y="4160225"/>
            <a:ext cx="1165704" cy="369332"/>
          </a:xfrm>
          <a:prstGeom prst="rect">
            <a:avLst/>
          </a:prstGeom>
          <a:noFill/>
        </p:spPr>
        <p:txBody>
          <a:bodyPr wrap="none" rtlCol="0">
            <a:spAutoFit/>
          </a:bodyPr>
          <a:lstStyle/>
          <a:p>
            <a:r>
              <a:rPr lang="en-US" dirty="0" smtClean="0"/>
              <a:t>Customer</a:t>
            </a:r>
            <a:endParaRPr lang="en-US" dirty="0"/>
          </a:p>
        </p:txBody>
      </p:sp>
      <p:sp>
        <p:nvSpPr>
          <p:cNvPr id="50" name="TextBox 49"/>
          <p:cNvSpPr txBox="1"/>
          <p:nvPr/>
        </p:nvSpPr>
        <p:spPr>
          <a:xfrm>
            <a:off x="1764752" y="2912451"/>
            <a:ext cx="1630575" cy="338554"/>
          </a:xfrm>
          <a:prstGeom prst="rect">
            <a:avLst/>
          </a:prstGeom>
          <a:noFill/>
        </p:spPr>
        <p:txBody>
          <a:bodyPr wrap="none" rtlCol="0">
            <a:spAutoFit/>
          </a:bodyPr>
          <a:lstStyle/>
          <a:p>
            <a:r>
              <a:rPr lang="en-US" sz="1600" dirty="0" smtClean="0"/>
              <a:t>    Send request</a:t>
            </a:r>
            <a:endParaRPr lang="en-US" sz="1600" dirty="0"/>
          </a:p>
        </p:txBody>
      </p:sp>
      <p:sp>
        <p:nvSpPr>
          <p:cNvPr id="51" name="Right Arrow 50"/>
          <p:cNvSpPr/>
          <p:nvPr/>
        </p:nvSpPr>
        <p:spPr>
          <a:xfrm>
            <a:off x="1747275" y="3316180"/>
            <a:ext cx="1885260" cy="231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800640" y="29475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7928" y="2676007"/>
            <a:ext cx="1005493" cy="1560248"/>
          </a:xfrm>
          <a:prstGeom prst="rect">
            <a:avLst/>
          </a:prstGeom>
        </p:spPr>
      </p:pic>
      <p:sp>
        <p:nvSpPr>
          <p:cNvPr id="54" name="TextBox 53"/>
          <p:cNvSpPr txBox="1"/>
          <p:nvPr/>
        </p:nvSpPr>
        <p:spPr>
          <a:xfrm>
            <a:off x="3693526" y="4257660"/>
            <a:ext cx="912429" cy="369332"/>
          </a:xfrm>
          <a:prstGeom prst="rect">
            <a:avLst/>
          </a:prstGeom>
          <a:noFill/>
        </p:spPr>
        <p:txBody>
          <a:bodyPr wrap="none" rtlCol="0">
            <a:spAutoFit/>
          </a:bodyPr>
          <a:lstStyle/>
          <a:p>
            <a:r>
              <a:rPr lang="en-US" dirty="0" smtClean="0"/>
              <a:t>System</a:t>
            </a:r>
            <a:endParaRPr lang="en-US" dirty="0"/>
          </a:p>
        </p:txBody>
      </p:sp>
      <p:sp>
        <p:nvSpPr>
          <p:cNvPr id="56" name="TextBox 55"/>
          <p:cNvSpPr txBox="1"/>
          <p:nvPr/>
        </p:nvSpPr>
        <p:spPr>
          <a:xfrm>
            <a:off x="4626960" y="659384"/>
            <a:ext cx="1029449" cy="338554"/>
          </a:xfrm>
          <a:prstGeom prst="rect">
            <a:avLst/>
          </a:prstGeom>
          <a:noFill/>
        </p:spPr>
        <p:txBody>
          <a:bodyPr wrap="none" rtlCol="0">
            <a:spAutoFit/>
          </a:bodyPr>
          <a:lstStyle/>
          <a:p>
            <a:r>
              <a:rPr lang="en-US" sz="1600" dirty="0" smtClean="0"/>
              <a:t>Send </a:t>
            </a:r>
            <a:r>
              <a:rPr lang="en-US" sz="1600" dirty="0"/>
              <a:t>SMS</a:t>
            </a:r>
          </a:p>
        </p:txBody>
      </p:sp>
      <p:sp>
        <p:nvSpPr>
          <p:cNvPr id="57" name="Oval 56"/>
          <p:cNvSpPr/>
          <p:nvPr/>
        </p:nvSpPr>
        <p:spPr>
          <a:xfrm>
            <a:off x="4386861" y="70426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5762" y="868581"/>
            <a:ext cx="1081617" cy="947648"/>
          </a:xfrm>
          <a:prstGeom prst="rect">
            <a:avLst/>
          </a:prstGeom>
        </p:spPr>
      </p:pic>
      <p:sp>
        <p:nvSpPr>
          <p:cNvPr id="59" name="TextBox 58"/>
          <p:cNvSpPr txBox="1"/>
          <p:nvPr/>
        </p:nvSpPr>
        <p:spPr>
          <a:xfrm>
            <a:off x="6527240" y="1810366"/>
            <a:ext cx="854721" cy="369332"/>
          </a:xfrm>
          <a:prstGeom prst="rect">
            <a:avLst/>
          </a:prstGeom>
          <a:noFill/>
        </p:spPr>
        <p:txBody>
          <a:bodyPr wrap="none" rtlCol="0">
            <a:spAutoFit/>
          </a:bodyPr>
          <a:lstStyle/>
          <a:p>
            <a:r>
              <a:rPr lang="en-US" dirty="0" smtClean="0"/>
              <a:t>Owner</a:t>
            </a:r>
            <a:endParaRPr lang="en-US" dirty="0"/>
          </a:p>
        </p:txBody>
      </p:sp>
      <p:sp>
        <p:nvSpPr>
          <p:cNvPr id="61" name="TextBox 60"/>
          <p:cNvSpPr txBox="1"/>
          <p:nvPr/>
        </p:nvSpPr>
        <p:spPr>
          <a:xfrm>
            <a:off x="4991640" y="1686951"/>
            <a:ext cx="1518044" cy="338554"/>
          </a:xfrm>
          <a:prstGeom prst="rect">
            <a:avLst/>
          </a:prstGeom>
          <a:noFill/>
        </p:spPr>
        <p:txBody>
          <a:bodyPr wrap="none" rtlCol="0">
            <a:spAutoFit/>
          </a:bodyPr>
          <a:lstStyle/>
          <a:p>
            <a:r>
              <a:rPr lang="en-US" sz="1600" dirty="0" smtClean="0"/>
              <a:t>Accept/Reject</a:t>
            </a:r>
          </a:p>
        </p:txBody>
      </p:sp>
      <p:sp>
        <p:nvSpPr>
          <p:cNvPr id="62" name="Oval 61"/>
          <p:cNvSpPr/>
          <p:nvPr/>
        </p:nvSpPr>
        <p:spPr>
          <a:xfrm>
            <a:off x="4756450" y="168854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Right Arrow 62"/>
          <p:cNvSpPr/>
          <p:nvPr/>
        </p:nvSpPr>
        <p:spPr>
          <a:xfrm rot="10800000">
            <a:off x="4914651" y="3423306"/>
            <a:ext cx="1537669" cy="221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0980" y="2646772"/>
            <a:ext cx="1005017" cy="935288"/>
          </a:xfrm>
          <a:prstGeom prst="rect">
            <a:avLst/>
          </a:prstGeom>
        </p:spPr>
      </p:pic>
      <p:sp>
        <p:nvSpPr>
          <p:cNvPr id="65" name="TextBox 64"/>
          <p:cNvSpPr txBox="1"/>
          <p:nvPr/>
        </p:nvSpPr>
        <p:spPr>
          <a:xfrm>
            <a:off x="6560980" y="3599589"/>
            <a:ext cx="1107996" cy="369332"/>
          </a:xfrm>
          <a:prstGeom prst="rect">
            <a:avLst/>
          </a:prstGeom>
          <a:noFill/>
        </p:spPr>
        <p:txBody>
          <a:bodyPr wrap="none" rtlCol="0">
            <a:spAutoFit/>
          </a:bodyPr>
          <a:lstStyle/>
          <a:p>
            <a:r>
              <a:rPr lang="en-US" dirty="0" smtClean="0"/>
              <a:t>Manager	</a:t>
            </a:r>
          </a:p>
        </p:txBody>
      </p:sp>
      <p:sp>
        <p:nvSpPr>
          <p:cNvPr id="66" name="TextBox 65"/>
          <p:cNvSpPr txBox="1"/>
          <p:nvPr/>
        </p:nvSpPr>
        <p:spPr>
          <a:xfrm>
            <a:off x="5108258" y="3044701"/>
            <a:ext cx="1008609" cy="338554"/>
          </a:xfrm>
          <a:prstGeom prst="rect">
            <a:avLst/>
          </a:prstGeom>
          <a:noFill/>
        </p:spPr>
        <p:txBody>
          <a:bodyPr wrap="none" rtlCol="0">
            <a:spAutoFit/>
          </a:bodyPr>
          <a:lstStyle/>
          <a:p>
            <a:r>
              <a:rPr lang="en-US" sz="1600" dirty="0" smtClean="0"/>
              <a:t>Schedule</a:t>
            </a:r>
            <a:endParaRPr lang="en-US" sz="1600" dirty="0"/>
          </a:p>
        </p:txBody>
      </p:sp>
      <p:sp>
        <p:nvSpPr>
          <p:cNvPr id="67" name="Oval 66"/>
          <p:cNvSpPr/>
          <p:nvPr/>
        </p:nvSpPr>
        <p:spPr>
          <a:xfrm>
            <a:off x="4895779" y="3054468"/>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pic>
        <p:nvPicPr>
          <p:cNvPr id="68" name="Picture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519" y="4133413"/>
            <a:ext cx="961068" cy="860487"/>
          </a:xfrm>
          <a:prstGeom prst="rect">
            <a:avLst/>
          </a:prstGeom>
        </p:spPr>
      </p:pic>
      <p:sp>
        <p:nvSpPr>
          <p:cNvPr id="69" name="TextBox 68"/>
          <p:cNvSpPr txBox="1"/>
          <p:nvPr/>
        </p:nvSpPr>
        <p:spPr>
          <a:xfrm>
            <a:off x="6661891" y="5092694"/>
            <a:ext cx="678391" cy="369332"/>
          </a:xfrm>
          <a:prstGeom prst="rect">
            <a:avLst/>
          </a:prstGeom>
          <a:noFill/>
        </p:spPr>
        <p:txBody>
          <a:bodyPr wrap="none" rtlCol="0">
            <a:spAutoFit/>
          </a:bodyPr>
          <a:lstStyle/>
          <a:p>
            <a:r>
              <a:rPr lang="en-US" dirty="0" smtClean="0"/>
              <a:t>Staff</a:t>
            </a:r>
          </a:p>
        </p:txBody>
      </p:sp>
      <p:sp>
        <p:nvSpPr>
          <p:cNvPr id="70" name="TextBox 69"/>
          <p:cNvSpPr txBox="1"/>
          <p:nvPr/>
        </p:nvSpPr>
        <p:spPr>
          <a:xfrm rot="1419814">
            <a:off x="5472914" y="3916954"/>
            <a:ext cx="747320" cy="338554"/>
          </a:xfrm>
          <a:prstGeom prst="rect">
            <a:avLst/>
          </a:prstGeom>
          <a:noFill/>
        </p:spPr>
        <p:txBody>
          <a:bodyPr wrap="none" rtlCol="0">
            <a:spAutoFit/>
          </a:bodyPr>
          <a:lstStyle/>
          <a:p>
            <a:r>
              <a:rPr lang="en-US" sz="1600" dirty="0" smtClean="0"/>
              <a:t>Assign</a:t>
            </a:r>
            <a:endParaRPr lang="en-US" sz="1600" dirty="0"/>
          </a:p>
        </p:txBody>
      </p:sp>
      <p:sp>
        <p:nvSpPr>
          <p:cNvPr id="71" name="Right Arrow 70"/>
          <p:cNvSpPr/>
          <p:nvPr/>
        </p:nvSpPr>
        <p:spPr>
          <a:xfrm rot="1369788">
            <a:off x="4776793" y="4180564"/>
            <a:ext cx="1749277" cy="243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96297" y="3800604"/>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76" name="TextBox 75"/>
          <p:cNvSpPr txBox="1"/>
          <p:nvPr/>
        </p:nvSpPr>
        <p:spPr>
          <a:xfrm>
            <a:off x="1588728" y="4711393"/>
            <a:ext cx="184731" cy="338554"/>
          </a:xfrm>
          <a:prstGeom prst="rect">
            <a:avLst/>
          </a:prstGeom>
          <a:noFill/>
        </p:spPr>
        <p:txBody>
          <a:bodyPr wrap="none" rtlCol="0">
            <a:spAutoFit/>
          </a:bodyPr>
          <a:lstStyle/>
          <a:p>
            <a:endParaRPr lang="en-US" sz="1600" dirty="0" smtClean="0"/>
          </a:p>
        </p:txBody>
      </p:sp>
      <p:sp>
        <p:nvSpPr>
          <p:cNvPr id="78" name="TextBox 77"/>
          <p:cNvSpPr txBox="1"/>
          <p:nvPr/>
        </p:nvSpPr>
        <p:spPr>
          <a:xfrm>
            <a:off x="2219920" y="3896220"/>
            <a:ext cx="1029449" cy="338554"/>
          </a:xfrm>
          <a:prstGeom prst="rect">
            <a:avLst/>
          </a:prstGeom>
          <a:noFill/>
        </p:spPr>
        <p:txBody>
          <a:bodyPr wrap="none" rtlCol="0">
            <a:spAutoFit/>
          </a:bodyPr>
          <a:lstStyle/>
          <a:p>
            <a:r>
              <a:rPr lang="en-US" sz="1600" dirty="0" smtClean="0"/>
              <a:t>Send SMS</a:t>
            </a:r>
          </a:p>
        </p:txBody>
      </p:sp>
      <p:sp>
        <p:nvSpPr>
          <p:cNvPr id="79" name="Right Arrow 78"/>
          <p:cNvSpPr/>
          <p:nvPr/>
        </p:nvSpPr>
        <p:spPr>
          <a:xfrm rot="10800000">
            <a:off x="1733178" y="3639505"/>
            <a:ext cx="1870386" cy="221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163" y="3922430"/>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82" name="TextBox 81"/>
          <p:cNvSpPr txBox="1"/>
          <p:nvPr/>
        </p:nvSpPr>
        <p:spPr>
          <a:xfrm>
            <a:off x="4296807" y="5572843"/>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3" name="Bent-Up Arrow 2"/>
          <p:cNvSpPr/>
          <p:nvPr/>
        </p:nvSpPr>
        <p:spPr>
          <a:xfrm rot="5400000" flipH="1">
            <a:off x="4430181" y="574575"/>
            <a:ext cx="1577355" cy="2427131"/>
          </a:xfrm>
          <a:prstGeom prst="bentUpArrow">
            <a:avLst>
              <a:gd name="adj1" fmla="val 10787"/>
              <a:gd name="adj2" fmla="val 10056"/>
              <a:gd name="adj3" fmla="val 14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ent-Up Arrow 3"/>
          <p:cNvSpPr/>
          <p:nvPr/>
        </p:nvSpPr>
        <p:spPr>
          <a:xfrm rot="10800000">
            <a:off x="4296807" y="1429825"/>
            <a:ext cx="2135618" cy="1146993"/>
          </a:xfrm>
          <a:prstGeom prst="bentUpArrow">
            <a:avLst>
              <a:gd name="adj1" fmla="val 13501"/>
              <a:gd name="adj2" fmla="val 15330"/>
              <a:gd name="adj3" fmla="val 190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325711" y="4899009"/>
            <a:ext cx="915635" cy="338554"/>
          </a:xfrm>
          <a:prstGeom prst="rect">
            <a:avLst/>
          </a:prstGeom>
          <a:noFill/>
        </p:spPr>
        <p:txBody>
          <a:bodyPr wrap="none" rtlCol="0">
            <a:spAutoFit/>
          </a:bodyPr>
          <a:lstStyle/>
          <a:p>
            <a:r>
              <a:rPr lang="en-US" sz="1600" dirty="0"/>
              <a:t>Confirm</a:t>
            </a:r>
          </a:p>
        </p:txBody>
      </p:sp>
      <p:sp>
        <p:nvSpPr>
          <p:cNvPr id="40" name="Oval 39"/>
          <p:cNvSpPr/>
          <p:nvPr/>
        </p:nvSpPr>
        <p:spPr>
          <a:xfrm>
            <a:off x="2089550" y="488961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2" name="Left-Right-Up Arrow 1"/>
          <p:cNvSpPr/>
          <p:nvPr/>
        </p:nvSpPr>
        <p:spPr>
          <a:xfrm rot="496795">
            <a:off x="1509397" y="4583361"/>
            <a:ext cx="5139714" cy="460719"/>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33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99069"/>
          </a:xfrm>
        </p:spPr>
        <p:txBody>
          <a:bodyPr/>
          <a:lstStyle/>
          <a:p>
            <a:r>
              <a:rPr lang="en-US" dirty="0"/>
              <a:t>Summary</a:t>
            </a:r>
          </a:p>
        </p:txBody>
      </p:sp>
      <p:sp>
        <p:nvSpPr>
          <p:cNvPr id="3" name="Content Placeholder 2"/>
          <p:cNvSpPr>
            <a:spLocks noGrp="1"/>
          </p:cNvSpPr>
          <p:nvPr>
            <p:ph idx="1"/>
          </p:nvPr>
        </p:nvSpPr>
        <p:spPr>
          <a:xfrm>
            <a:off x="609599" y="1637070"/>
            <a:ext cx="6347714" cy="4404293"/>
          </a:xfrm>
        </p:spPr>
        <p:txBody>
          <a:bodyPr>
            <a:normAutofit/>
          </a:bodyPr>
          <a:lstStyle/>
          <a:p>
            <a:pPr marL="400050" indent="-400050">
              <a:buFont typeface="+mj-lt"/>
              <a:buAutoNum type="romanUcPeriod"/>
            </a:pPr>
            <a:r>
              <a:rPr lang="en-US" dirty="0" smtClean="0"/>
              <a:t>Overview</a:t>
            </a:r>
            <a:endParaRPr lang="en-US" dirty="0"/>
          </a:p>
          <a:p>
            <a:pPr marL="400050" indent="-400050">
              <a:buFont typeface="+mj-lt"/>
              <a:buAutoNum type="romanUcPeriod"/>
            </a:pPr>
            <a:r>
              <a:rPr lang="en-US" dirty="0" smtClean="0"/>
              <a:t>New Features</a:t>
            </a:r>
          </a:p>
          <a:p>
            <a:pPr marL="400050" indent="-400050">
              <a:buFont typeface="+mj-lt"/>
              <a:buAutoNum type="romanUcPeriod"/>
            </a:pPr>
            <a:r>
              <a:rPr lang="en-US" dirty="0" smtClean="0"/>
              <a:t>Demonstration</a:t>
            </a:r>
          </a:p>
          <a:p>
            <a:pPr marL="800100" lvl="1" indent="-400050">
              <a:buFont typeface="+mj-lt"/>
              <a:buAutoNum type="arabicPeriod"/>
            </a:pPr>
            <a:r>
              <a:rPr lang="en-US" dirty="0"/>
              <a:t>Search Office - Request </a:t>
            </a:r>
            <a:r>
              <a:rPr lang="en-US" dirty="0" smtClean="0"/>
              <a:t>Appointment</a:t>
            </a:r>
            <a:endParaRPr lang="en-US" dirty="0"/>
          </a:p>
          <a:p>
            <a:pPr marL="800100" lvl="1" indent="-400050">
              <a:buFont typeface="+mj-lt"/>
              <a:buAutoNum type="arabicPeriod"/>
            </a:pPr>
            <a:r>
              <a:rPr lang="en-US" dirty="0"/>
              <a:t>Create Contract </a:t>
            </a:r>
            <a:endParaRPr lang="en-US" dirty="0" smtClean="0"/>
          </a:p>
          <a:p>
            <a:pPr marL="800100" lvl="1" indent="-400050">
              <a:buFont typeface="+mj-lt"/>
              <a:buAutoNum type="arabicPeriod"/>
            </a:pPr>
            <a:r>
              <a:rPr lang="en-US" dirty="0" smtClean="0"/>
              <a:t>Request Repair</a:t>
            </a:r>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42469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609599"/>
            <a:ext cx="6347714" cy="5095741"/>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Q&amp;A</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397675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37</a:t>
            </a:fld>
            <a:endParaRPr lang="en-US" dirty="0"/>
          </a:p>
        </p:txBody>
      </p:sp>
      <p:sp>
        <p:nvSpPr>
          <p:cNvPr id="13" name="Rectangle 12"/>
          <p:cNvSpPr/>
          <p:nvPr/>
        </p:nvSpPr>
        <p:spPr>
          <a:xfrm>
            <a:off x="3953768" y="847328"/>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4535658" y="1235255"/>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653422" y="162318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179894" y="1359946"/>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696967" y="16855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572276" y="2218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098749" y="2156581"/>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960204" y="2859700"/>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179894" y="2599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78113" y="297053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433979" y="313679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715767" y="3405223"/>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28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38</a:t>
            </a:fld>
            <a:endParaRPr lang="en-US" dirty="0"/>
          </a:p>
        </p:txBody>
      </p:sp>
      <p:sp>
        <p:nvSpPr>
          <p:cNvPr id="10" name="Rectangle 9"/>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11" name="Rectangle 10"/>
          <p:cNvSpPr/>
          <p:nvPr/>
        </p:nvSpPr>
        <p:spPr>
          <a:xfrm>
            <a:off x="621389" y="2720058"/>
            <a:ext cx="1611005"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Normalize data</a:t>
            </a:r>
          </a:p>
        </p:txBody>
      </p:sp>
      <p:sp>
        <p:nvSpPr>
          <p:cNvPr id="12" name="Rectangle 11"/>
          <p:cNvSpPr/>
          <p:nvPr/>
        </p:nvSpPr>
        <p:spPr>
          <a:xfrm>
            <a:off x="333709" y="3598578"/>
            <a:ext cx="2186364"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data in K groups</a:t>
            </a:r>
          </a:p>
        </p:txBody>
      </p:sp>
      <p:sp>
        <p:nvSpPr>
          <p:cNvPr id="17" name="Flowchart: Terminator 16"/>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8" name="Straight Arrow Connector 17"/>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p:cNvSpPr txBox="1"/>
              <p:nvPr/>
            </p:nvSpPr>
            <p:spPr>
              <a:xfrm>
                <a:off x="5143711" y="1175176"/>
                <a:ext cx="866006" cy="372410"/>
              </a:xfrm>
              <a:prstGeom prst="rect">
                <a:avLst/>
              </a:prstGeom>
              <a:noFill/>
            </p:spPr>
            <p:txBody>
              <a:bodyPr wrap="none" rtlCol="0">
                <a:spAutoFit/>
              </a:bodyPr>
              <a:lstStyle/>
              <a:p>
                <a:r>
                  <a:rPr lang="en-US" dirty="0" smtClean="0"/>
                  <a:t>K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143711" y="1175176"/>
                <a:ext cx="866006" cy="372410"/>
              </a:xfrm>
              <a:prstGeom prst="rect">
                <a:avLst/>
              </a:prstGeom>
              <a:blipFill rotWithShape="0">
                <a:blip r:embed="rId2"/>
                <a:stretch>
                  <a:fillRect l="-6338"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094789" y="1748823"/>
                <a:ext cx="2797561"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m:t>normalized</m:t>
                      </m:r>
                      <m:r>
                        <a:rPr lang="en-US" i="0">
                          <a:latin typeface="Cambria Math" panose="02040503050406030204" pitchFamily="18" charset="0"/>
                        </a:rPr>
                        <m:t>=</m:t>
                      </m:r>
                      <m:f>
                        <m:fPr>
                          <m:ctrlPr>
                            <a:rPr lang="en-US" i="1">
                              <a:latin typeface="Cambria Math" panose="02040503050406030204" pitchFamily="18" charset="0"/>
                            </a:rPr>
                          </m:ctrlPr>
                        </m:fPr>
                        <m:num>
                          <m:r>
                            <m:rPr>
                              <m:sty m:val="p"/>
                            </m:rPr>
                            <a:rPr lang="en-US" i="0">
                              <a:latin typeface="Cambria Math" panose="02040503050406030204" pitchFamily="18" charset="0"/>
                            </a:rPr>
                            <m:t>data</m:t>
                          </m:r>
                          <m:r>
                            <a:rPr lang="en-US" i="0">
                              <a:latin typeface="Cambria Math" panose="02040503050406030204" pitchFamily="18" charset="0"/>
                            </a:rPr>
                            <m:t>−</m:t>
                          </m:r>
                          <m:r>
                            <m:rPr>
                              <m:sty m:val="p"/>
                            </m:rPr>
                            <a:rPr lang="en-US" i="0">
                              <a:latin typeface="Cambria Math" panose="02040503050406030204" pitchFamily="18" charset="0"/>
                            </a:rPr>
                            <m:t>min</m:t>
                          </m:r>
                        </m:num>
                        <m:den>
                          <m:r>
                            <m:rPr>
                              <m:sty m:val="p"/>
                            </m:rPr>
                            <a:rPr lang="en-US" i="0">
                              <a:latin typeface="Cambria Math" panose="02040503050406030204" pitchFamily="18" charset="0"/>
                            </a:rPr>
                            <m:t>max</m:t>
                          </m:r>
                          <m:r>
                            <a:rPr lang="en-US" i="0">
                              <a:latin typeface="Cambria Math" panose="02040503050406030204" pitchFamily="18" charset="0"/>
                            </a:rPr>
                            <m:t>−</m:t>
                          </m:r>
                          <m:r>
                            <m:rPr>
                              <m:sty m:val="p"/>
                            </m:rPr>
                            <a:rPr lang="en-US" i="0">
                              <a:latin typeface="Cambria Math" panose="02040503050406030204" pitchFamily="18" charset="0"/>
                            </a:rPr>
                            <m:t>min</m:t>
                          </m:r>
                        </m:den>
                      </m:f>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4094789" y="1748823"/>
                <a:ext cx="2797561" cy="618311"/>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229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P spid="2"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0626" y="152003"/>
            <a:ext cx="6347713" cy="695325"/>
          </a:xfrm>
        </p:spPr>
        <p:txBody>
          <a:bodyPr/>
          <a:lstStyle/>
          <a:p>
            <a:r>
              <a:rPr lang="en-US" dirty="0" smtClean="0"/>
              <a:t>K-Means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39</a:t>
            </a:fld>
            <a:endParaRPr lang="en-US" dirty="0"/>
          </a:p>
        </p:txBody>
      </p:sp>
      <p:sp>
        <p:nvSpPr>
          <p:cNvPr id="10" name="Rectangle 9"/>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11" name="Rectangle 10"/>
          <p:cNvSpPr/>
          <p:nvPr/>
        </p:nvSpPr>
        <p:spPr>
          <a:xfrm>
            <a:off x="621389" y="2720058"/>
            <a:ext cx="1611005"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Normalize data</a:t>
            </a:r>
          </a:p>
        </p:txBody>
      </p:sp>
      <p:sp>
        <p:nvSpPr>
          <p:cNvPr id="12" name="Rectangle 11"/>
          <p:cNvSpPr/>
          <p:nvPr/>
        </p:nvSpPr>
        <p:spPr>
          <a:xfrm>
            <a:off x="333709" y="3598578"/>
            <a:ext cx="2186364"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data in K groups</a:t>
            </a:r>
          </a:p>
        </p:txBody>
      </p:sp>
      <p:sp>
        <p:nvSpPr>
          <p:cNvPr id="13" name="Rectangle 12"/>
          <p:cNvSpPr/>
          <p:nvPr/>
        </p:nvSpPr>
        <p:spPr>
          <a:xfrm>
            <a:off x="506317" y="4488671"/>
            <a:ext cx="1841149" cy="60271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the mean of each group</a:t>
            </a:r>
          </a:p>
        </p:txBody>
      </p:sp>
      <p:sp>
        <p:nvSpPr>
          <p:cNvPr id="14" name="Rectangle 13"/>
          <p:cNvSpPr/>
          <p:nvPr/>
        </p:nvSpPr>
        <p:spPr>
          <a:xfrm>
            <a:off x="253159" y="5542698"/>
            <a:ext cx="2347465" cy="67214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based on minimum distance to mean</a:t>
            </a:r>
          </a:p>
        </p:txBody>
      </p:sp>
      <p:sp>
        <p:nvSpPr>
          <p:cNvPr id="15" name="Flowchart: Decision 14"/>
          <p:cNvSpPr/>
          <p:nvPr/>
        </p:nvSpPr>
        <p:spPr>
          <a:xfrm>
            <a:off x="4154093" y="4306403"/>
            <a:ext cx="2094307"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Group changed?</a:t>
            </a:r>
          </a:p>
        </p:txBody>
      </p:sp>
      <p:sp>
        <p:nvSpPr>
          <p:cNvPr id="16" name="Flowchart: Terminator 15"/>
          <p:cNvSpPr/>
          <p:nvPr/>
        </p:nvSpPr>
        <p:spPr>
          <a:xfrm>
            <a:off x="4625888" y="5903359"/>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End</a:t>
            </a:r>
          </a:p>
        </p:txBody>
      </p:sp>
      <p:sp>
        <p:nvSpPr>
          <p:cNvPr id="17" name="Flowchart: Terminator 16"/>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8" name="Straight Arrow Connector 17"/>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426892" y="3968887"/>
            <a:ext cx="0" cy="519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426892" y="5091385"/>
            <a:ext cx="0" cy="451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flipH="1" flipV="1">
            <a:off x="2145345" y="4206097"/>
            <a:ext cx="1290293" cy="2727202"/>
          </a:xfrm>
          <a:prstGeom prst="bentConnector4">
            <a:avLst>
              <a:gd name="adj1" fmla="val -21525"/>
              <a:gd name="adj2" fmla="val 715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195494" y="5542698"/>
            <a:ext cx="5753" cy="360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6200000" flipV="1">
            <a:off x="3255730" y="2360886"/>
            <a:ext cx="116680" cy="3774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 Box 45"/>
          <p:cNvSpPr txBox="1"/>
          <p:nvPr/>
        </p:nvSpPr>
        <p:spPr>
          <a:xfrm>
            <a:off x="5143711" y="3968887"/>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
        <p:nvSpPr>
          <p:cNvPr id="27" name="Text Box 46"/>
          <p:cNvSpPr txBox="1"/>
          <p:nvPr/>
        </p:nvSpPr>
        <p:spPr>
          <a:xfrm>
            <a:off x="5279967" y="5451274"/>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28" name="Rectangle 27"/>
          <p:cNvSpPr/>
          <p:nvPr/>
        </p:nvSpPr>
        <p:spPr>
          <a:xfrm>
            <a:off x="3953768" y="847328"/>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a:off x="4535658" y="1235255"/>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653422" y="162318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179894" y="1359946"/>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696967" y="16855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572276" y="2218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098749" y="2156581"/>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960204" y="2859700"/>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179894" y="259992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778113" y="2970537"/>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433979" y="3136792"/>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715767" y="3405223"/>
            <a:ext cx="124691" cy="1246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558670" y="1422291"/>
            <a:ext cx="140770" cy="14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832419" y="2570486"/>
            <a:ext cx="140770" cy="1407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485942" y="2726683"/>
            <a:ext cx="140770" cy="14077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30" idx="3"/>
            <a:endCxn id="40" idx="2"/>
          </p:cNvCxnSpPr>
          <p:nvPr/>
        </p:nvCxnSpPr>
        <p:spPr>
          <a:xfrm flipV="1">
            <a:off x="4778113" y="1492676"/>
            <a:ext cx="780557" cy="192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0" idx="2"/>
            <a:endCxn id="41" idx="0"/>
          </p:cNvCxnSpPr>
          <p:nvPr/>
        </p:nvCxnSpPr>
        <p:spPr>
          <a:xfrm>
            <a:off x="4715768" y="1747873"/>
            <a:ext cx="187036" cy="822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42" idx="1"/>
          </p:cNvCxnSpPr>
          <p:nvPr/>
        </p:nvCxnSpPr>
        <p:spPr>
          <a:xfrm>
            <a:off x="4778113" y="1747873"/>
            <a:ext cx="1728444" cy="999425"/>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815616" y="1411351"/>
            <a:ext cx="140770" cy="140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843061" y="2251281"/>
            <a:ext cx="140770" cy="14077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094002" y="3064081"/>
            <a:ext cx="140770" cy="14077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723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9"/>
                                        </p:tgtEl>
                                        <p:attrNameLst>
                                          <p:attrName>style.color</p:attrName>
                                        </p:attrNameLst>
                                      </p:cBhvr>
                                      <p:to>
                                        <a:schemeClr val="accent2"/>
                                      </p:to>
                                    </p:animClr>
                                    <p:animClr clrSpc="rgb" dir="cw">
                                      <p:cBhvr>
                                        <p:cTn id="7" dur="500" fill="hold"/>
                                        <p:tgtEl>
                                          <p:spTgt spid="29"/>
                                        </p:tgtEl>
                                        <p:attrNameLst>
                                          <p:attrName>fillcolor</p:attrName>
                                        </p:attrNameLst>
                                      </p:cBhvr>
                                      <p:to>
                                        <a:schemeClr val="accent2"/>
                                      </p:to>
                                    </p:animClr>
                                    <p:set>
                                      <p:cBhvr>
                                        <p:cTn id="8" dur="500" fill="hold"/>
                                        <p:tgtEl>
                                          <p:spTgt spid="29"/>
                                        </p:tgtEl>
                                        <p:attrNameLst>
                                          <p:attrName>fill.type</p:attrName>
                                        </p:attrNameLst>
                                      </p:cBhvr>
                                      <p:to>
                                        <p:strVal val="solid"/>
                                      </p:to>
                                    </p:set>
                                    <p:set>
                                      <p:cBhvr>
                                        <p:cTn id="9" dur="500" fill="hold"/>
                                        <p:tgtEl>
                                          <p:spTgt spid="29"/>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32"/>
                                        </p:tgtEl>
                                        <p:attrNameLst>
                                          <p:attrName>style.color</p:attrName>
                                        </p:attrNameLst>
                                      </p:cBhvr>
                                      <p:to>
                                        <a:schemeClr val="accent2"/>
                                      </p:to>
                                    </p:animClr>
                                    <p:animClr clrSpc="rgb" dir="cw">
                                      <p:cBhvr>
                                        <p:cTn id="12" dur="500" fill="hold"/>
                                        <p:tgtEl>
                                          <p:spTgt spid="32"/>
                                        </p:tgtEl>
                                        <p:attrNameLst>
                                          <p:attrName>fillcolor</p:attrName>
                                        </p:attrNameLst>
                                      </p:cBhvr>
                                      <p:to>
                                        <a:schemeClr val="accent2"/>
                                      </p:to>
                                    </p:animClr>
                                    <p:set>
                                      <p:cBhvr>
                                        <p:cTn id="13" dur="500" fill="hold"/>
                                        <p:tgtEl>
                                          <p:spTgt spid="32"/>
                                        </p:tgtEl>
                                        <p:attrNameLst>
                                          <p:attrName>fill.type</p:attrName>
                                        </p:attrNameLst>
                                      </p:cBhvr>
                                      <p:to>
                                        <p:strVal val="solid"/>
                                      </p:to>
                                    </p:set>
                                    <p:set>
                                      <p:cBhvr>
                                        <p:cTn id="14" dur="500" fill="hold"/>
                                        <p:tgtEl>
                                          <p:spTgt spid="32"/>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31"/>
                                        </p:tgtEl>
                                        <p:attrNameLst>
                                          <p:attrName>style.color</p:attrName>
                                        </p:attrNameLst>
                                      </p:cBhvr>
                                      <p:to>
                                        <a:schemeClr val="accent2"/>
                                      </p:to>
                                    </p:animClr>
                                    <p:animClr clrSpc="rgb" dir="cw">
                                      <p:cBhvr>
                                        <p:cTn id="17" dur="500" fill="hold"/>
                                        <p:tgtEl>
                                          <p:spTgt spid="31"/>
                                        </p:tgtEl>
                                        <p:attrNameLst>
                                          <p:attrName>fillcolor</p:attrName>
                                        </p:attrNameLst>
                                      </p:cBhvr>
                                      <p:to>
                                        <a:schemeClr val="accent2"/>
                                      </p:to>
                                    </p:animClr>
                                    <p:set>
                                      <p:cBhvr>
                                        <p:cTn id="18" dur="500" fill="hold"/>
                                        <p:tgtEl>
                                          <p:spTgt spid="31"/>
                                        </p:tgtEl>
                                        <p:attrNameLst>
                                          <p:attrName>fill.type</p:attrName>
                                        </p:attrNameLst>
                                      </p:cBhvr>
                                      <p:to>
                                        <p:strVal val="solid"/>
                                      </p:to>
                                    </p:set>
                                    <p:set>
                                      <p:cBhvr>
                                        <p:cTn id="19" dur="500" fill="hold"/>
                                        <p:tgtEl>
                                          <p:spTgt spid="31"/>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grpId="0" nodeType="clickEffect">
                                  <p:stCondLst>
                                    <p:cond delay="0"/>
                                  </p:stCondLst>
                                  <p:childTnLst>
                                    <p:animClr clrSpc="rgb" dir="cw">
                                      <p:cBhvr override="childStyle">
                                        <p:cTn id="23" dur="500" fill="hold"/>
                                        <p:tgtEl>
                                          <p:spTgt spid="30"/>
                                        </p:tgtEl>
                                        <p:attrNameLst>
                                          <p:attrName>style.color</p:attrName>
                                        </p:attrNameLst>
                                      </p:cBhvr>
                                      <p:to>
                                        <a:srgbClr val="FFC000"/>
                                      </p:to>
                                    </p:animClr>
                                    <p:animClr clrSpc="rgb" dir="cw">
                                      <p:cBhvr>
                                        <p:cTn id="24" dur="500" fill="hold"/>
                                        <p:tgtEl>
                                          <p:spTgt spid="30"/>
                                        </p:tgtEl>
                                        <p:attrNameLst>
                                          <p:attrName>fillcolor</p:attrName>
                                        </p:attrNameLst>
                                      </p:cBhvr>
                                      <p:to>
                                        <a:srgbClr val="FFC000"/>
                                      </p:to>
                                    </p:animClr>
                                    <p:set>
                                      <p:cBhvr>
                                        <p:cTn id="25" dur="500" fill="hold"/>
                                        <p:tgtEl>
                                          <p:spTgt spid="30"/>
                                        </p:tgtEl>
                                        <p:attrNameLst>
                                          <p:attrName>fill.type</p:attrName>
                                        </p:attrNameLst>
                                      </p:cBhvr>
                                      <p:to>
                                        <p:strVal val="solid"/>
                                      </p:to>
                                    </p:set>
                                    <p:set>
                                      <p:cBhvr>
                                        <p:cTn id="26" dur="500" fill="hold"/>
                                        <p:tgtEl>
                                          <p:spTgt spid="30"/>
                                        </p:tgtEl>
                                        <p:attrNameLst>
                                          <p:attrName>fill.on</p:attrName>
                                        </p:attrNameLst>
                                      </p:cBhvr>
                                      <p:to>
                                        <p:strVal val="true"/>
                                      </p:to>
                                    </p:set>
                                  </p:childTnLst>
                                </p:cTn>
                              </p:par>
                              <p:par>
                                <p:cTn id="27" presetID="19" presetClass="emph" presetSubtype="0" fill="hold" grpId="0" nodeType="withEffect">
                                  <p:stCondLst>
                                    <p:cond delay="0"/>
                                  </p:stCondLst>
                                  <p:childTnLst>
                                    <p:animClr clrSpc="rgb" dir="cw">
                                      <p:cBhvr override="childStyle">
                                        <p:cTn id="28" dur="500" fill="hold"/>
                                        <p:tgtEl>
                                          <p:spTgt spid="36"/>
                                        </p:tgtEl>
                                        <p:attrNameLst>
                                          <p:attrName>style.color</p:attrName>
                                        </p:attrNameLst>
                                      </p:cBhvr>
                                      <p:to>
                                        <a:srgbClr val="FFC000"/>
                                      </p:to>
                                    </p:animClr>
                                    <p:animClr clrSpc="rgb" dir="cw">
                                      <p:cBhvr>
                                        <p:cTn id="29" dur="500" fill="hold"/>
                                        <p:tgtEl>
                                          <p:spTgt spid="36"/>
                                        </p:tgtEl>
                                        <p:attrNameLst>
                                          <p:attrName>fillcolor</p:attrName>
                                        </p:attrNameLst>
                                      </p:cBhvr>
                                      <p:to>
                                        <a:srgbClr val="FFC000"/>
                                      </p:to>
                                    </p:animClr>
                                    <p:set>
                                      <p:cBhvr>
                                        <p:cTn id="30" dur="500" fill="hold"/>
                                        <p:tgtEl>
                                          <p:spTgt spid="36"/>
                                        </p:tgtEl>
                                        <p:attrNameLst>
                                          <p:attrName>fill.type</p:attrName>
                                        </p:attrNameLst>
                                      </p:cBhvr>
                                      <p:to>
                                        <p:strVal val="solid"/>
                                      </p:to>
                                    </p:set>
                                    <p:set>
                                      <p:cBhvr>
                                        <p:cTn id="31" dur="500" fill="hold"/>
                                        <p:tgtEl>
                                          <p:spTgt spid="36"/>
                                        </p:tgtEl>
                                        <p:attrNameLst>
                                          <p:attrName>fill.on</p:attrName>
                                        </p:attrNameLst>
                                      </p:cBhvr>
                                      <p:to>
                                        <p:strVal val="true"/>
                                      </p:to>
                                    </p:set>
                                  </p:childTnLst>
                                </p:cTn>
                              </p:par>
                              <p:par>
                                <p:cTn id="32" presetID="19" presetClass="emph" presetSubtype="0" fill="hold" grpId="0" nodeType="withEffect">
                                  <p:stCondLst>
                                    <p:cond delay="0"/>
                                  </p:stCondLst>
                                  <p:childTnLst>
                                    <p:animClr clrSpc="rgb" dir="cw">
                                      <p:cBhvr override="childStyle">
                                        <p:cTn id="33" dur="500" fill="hold"/>
                                        <p:tgtEl>
                                          <p:spTgt spid="37"/>
                                        </p:tgtEl>
                                        <p:attrNameLst>
                                          <p:attrName>style.color</p:attrName>
                                        </p:attrNameLst>
                                      </p:cBhvr>
                                      <p:to>
                                        <a:srgbClr val="FFC000"/>
                                      </p:to>
                                    </p:animClr>
                                    <p:animClr clrSpc="rgb" dir="cw">
                                      <p:cBhvr>
                                        <p:cTn id="34" dur="500" fill="hold"/>
                                        <p:tgtEl>
                                          <p:spTgt spid="37"/>
                                        </p:tgtEl>
                                        <p:attrNameLst>
                                          <p:attrName>fillcolor</p:attrName>
                                        </p:attrNameLst>
                                      </p:cBhvr>
                                      <p:to>
                                        <a:srgbClr val="FFC000"/>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9" presetClass="emph" presetSubtype="0" fill="hold" grpId="0" nodeType="withEffect">
                                  <p:stCondLst>
                                    <p:cond delay="0"/>
                                  </p:stCondLst>
                                  <p:childTnLst>
                                    <p:animClr clrSpc="rgb" dir="cw">
                                      <p:cBhvr override="childStyle">
                                        <p:cTn id="38" dur="500" fill="hold"/>
                                        <p:tgtEl>
                                          <p:spTgt spid="39"/>
                                        </p:tgtEl>
                                        <p:attrNameLst>
                                          <p:attrName>style.color</p:attrName>
                                        </p:attrNameLst>
                                      </p:cBhvr>
                                      <p:to>
                                        <a:srgbClr val="FFC000"/>
                                      </p:to>
                                    </p:animClr>
                                    <p:animClr clrSpc="rgb" dir="cw">
                                      <p:cBhvr>
                                        <p:cTn id="39" dur="500" fill="hold"/>
                                        <p:tgtEl>
                                          <p:spTgt spid="39"/>
                                        </p:tgtEl>
                                        <p:attrNameLst>
                                          <p:attrName>fillcolor</p:attrName>
                                        </p:attrNameLst>
                                      </p:cBhvr>
                                      <p:to>
                                        <a:srgbClr val="FFC000"/>
                                      </p:to>
                                    </p:animClr>
                                    <p:set>
                                      <p:cBhvr>
                                        <p:cTn id="40" dur="500" fill="hold"/>
                                        <p:tgtEl>
                                          <p:spTgt spid="39"/>
                                        </p:tgtEl>
                                        <p:attrNameLst>
                                          <p:attrName>fill.type</p:attrName>
                                        </p:attrNameLst>
                                      </p:cBhvr>
                                      <p:to>
                                        <p:strVal val="solid"/>
                                      </p:to>
                                    </p:set>
                                    <p:set>
                                      <p:cBhvr>
                                        <p:cTn id="41" dur="500" fill="hold"/>
                                        <p:tgtEl>
                                          <p:spTgt spid="39"/>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grpId="0" nodeType="clickEffect">
                                  <p:stCondLst>
                                    <p:cond delay="0"/>
                                  </p:stCondLst>
                                  <p:childTnLst>
                                    <p:animClr clrSpc="rgb" dir="cw">
                                      <p:cBhvr override="childStyle">
                                        <p:cTn id="45" dur="500" fill="hold"/>
                                        <p:tgtEl>
                                          <p:spTgt spid="38"/>
                                        </p:tgtEl>
                                        <p:attrNameLst>
                                          <p:attrName>style.color</p:attrName>
                                        </p:attrNameLst>
                                      </p:cBhvr>
                                      <p:to>
                                        <a:srgbClr val="00B0F0"/>
                                      </p:to>
                                    </p:animClr>
                                    <p:animClr clrSpc="rgb" dir="cw">
                                      <p:cBhvr>
                                        <p:cTn id="46" dur="500" fill="hold"/>
                                        <p:tgtEl>
                                          <p:spTgt spid="38"/>
                                        </p:tgtEl>
                                        <p:attrNameLst>
                                          <p:attrName>fillcolor</p:attrName>
                                        </p:attrNameLst>
                                      </p:cBhvr>
                                      <p:to>
                                        <a:srgbClr val="00B0F0"/>
                                      </p:to>
                                    </p:animClr>
                                    <p:set>
                                      <p:cBhvr>
                                        <p:cTn id="47" dur="500" fill="hold"/>
                                        <p:tgtEl>
                                          <p:spTgt spid="38"/>
                                        </p:tgtEl>
                                        <p:attrNameLst>
                                          <p:attrName>fill.type</p:attrName>
                                        </p:attrNameLst>
                                      </p:cBhvr>
                                      <p:to>
                                        <p:strVal val="solid"/>
                                      </p:to>
                                    </p:set>
                                    <p:set>
                                      <p:cBhvr>
                                        <p:cTn id="48" dur="500" fill="hold"/>
                                        <p:tgtEl>
                                          <p:spTgt spid="38"/>
                                        </p:tgtEl>
                                        <p:attrNameLst>
                                          <p:attrName>fill.on</p:attrName>
                                        </p:attrNameLst>
                                      </p:cBhvr>
                                      <p:to>
                                        <p:strVal val="true"/>
                                      </p:to>
                                    </p:set>
                                  </p:childTnLst>
                                </p:cTn>
                              </p:par>
                              <p:par>
                                <p:cTn id="49" presetID="19" presetClass="emph" presetSubtype="0" fill="hold" grpId="0" nodeType="withEffect">
                                  <p:stCondLst>
                                    <p:cond delay="0"/>
                                  </p:stCondLst>
                                  <p:childTnLst>
                                    <p:animClr clrSpc="rgb" dir="cw">
                                      <p:cBhvr override="childStyle">
                                        <p:cTn id="50" dur="500" fill="hold"/>
                                        <p:tgtEl>
                                          <p:spTgt spid="33"/>
                                        </p:tgtEl>
                                        <p:attrNameLst>
                                          <p:attrName>style.color</p:attrName>
                                        </p:attrNameLst>
                                      </p:cBhvr>
                                      <p:to>
                                        <a:srgbClr val="00B0F0"/>
                                      </p:to>
                                    </p:animClr>
                                    <p:animClr clrSpc="rgb" dir="cw">
                                      <p:cBhvr>
                                        <p:cTn id="51" dur="500" fill="hold"/>
                                        <p:tgtEl>
                                          <p:spTgt spid="33"/>
                                        </p:tgtEl>
                                        <p:attrNameLst>
                                          <p:attrName>fillcolor</p:attrName>
                                        </p:attrNameLst>
                                      </p:cBhvr>
                                      <p:to>
                                        <a:srgbClr val="00B0F0"/>
                                      </p:to>
                                    </p:animClr>
                                    <p:set>
                                      <p:cBhvr>
                                        <p:cTn id="52" dur="500" fill="hold"/>
                                        <p:tgtEl>
                                          <p:spTgt spid="33"/>
                                        </p:tgtEl>
                                        <p:attrNameLst>
                                          <p:attrName>fill.type</p:attrName>
                                        </p:attrNameLst>
                                      </p:cBhvr>
                                      <p:to>
                                        <p:strVal val="solid"/>
                                      </p:to>
                                    </p:set>
                                    <p:set>
                                      <p:cBhvr>
                                        <p:cTn id="53" dur="500" fill="hold"/>
                                        <p:tgtEl>
                                          <p:spTgt spid="33"/>
                                        </p:tgtEl>
                                        <p:attrNameLst>
                                          <p:attrName>fill.on</p:attrName>
                                        </p:attrNameLst>
                                      </p:cBhvr>
                                      <p:to>
                                        <p:strVal val="true"/>
                                      </p:to>
                                    </p:set>
                                  </p:childTnLst>
                                </p:cTn>
                              </p:par>
                              <p:par>
                                <p:cTn id="54" presetID="19" presetClass="emph" presetSubtype="0" fill="hold" grpId="0" nodeType="withEffect">
                                  <p:stCondLst>
                                    <p:cond delay="0"/>
                                  </p:stCondLst>
                                  <p:childTnLst>
                                    <p:animClr clrSpc="rgb" dir="cw">
                                      <p:cBhvr override="childStyle">
                                        <p:cTn id="55" dur="500" fill="hold"/>
                                        <p:tgtEl>
                                          <p:spTgt spid="34"/>
                                        </p:tgtEl>
                                        <p:attrNameLst>
                                          <p:attrName>style.color</p:attrName>
                                        </p:attrNameLst>
                                      </p:cBhvr>
                                      <p:to>
                                        <a:srgbClr val="00B0F0"/>
                                      </p:to>
                                    </p:animClr>
                                    <p:animClr clrSpc="rgb" dir="cw">
                                      <p:cBhvr>
                                        <p:cTn id="56" dur="500" fill="hold"/>
                                        <p:tgtEl>
                                          <p:spTgt spid="34"/>
                                        </p:tgtEl>
                                        <p:attrNameLst>
                                          <p:attrName>fillcolor</p:attrName>
                                        </p:attrNameLst>
                                      </p:cBhvr>
                                      <p:to>
                                        <a:srgbClr val="00B0F0"/>
                                      </p:to>
                                    </p:animClr>
                                    <p:set>
                                      <p:cBhvr>
                                        <p:cTn id="57" dur="500" fill="hold"/>
                                        <p:tgtEl>
                                          <p:spTgt spid="34"/>
                                        </p:tgtEl>
                                        <p:attrNameLst>
                                          <p:attrName>fill.type</p:attrName>
                                        </p:attrNameLst>
                                      </p:cBhvr>
                                      <p:to>
                                        <p:strVal val="solid"/>
                                      </p:to>
                                    </p:set>
                                    <p:set>
                                      <p:cBhvr>
                                        <p:cTn id="58" dur="500" fill="hold"/>
                                        <p:tgtEl>
                                          <p:spTgt spid="34"/>
                                        </p:tgtEl>
                                        <p:attrNameLst>
                                          <p:attrName>fill.on</p:attrName>
                                        </p:attrNameLst>
                                      </p:cBhvr>
                                      <p:to>
                                        <p:strVal val="true"/>
                                      </p:to>
                                    </p:set>
                                  </p:childTnLst>
                                </p:cTn>
                              </p:par>
                              <p:par>
                                <p:cTn id="59" presetID="19" presetClass="emph" presetSubtype="0" fill="hold" grpId="0" nodeType="withEffect">
                                  <p:stCondLst>
                                    <p:cond delay="0"/>
                                  </p:stCondLst>
                                  <p:childTnLst>
                                    <p:animClr clrSpc="rgb" dir="cw">
                                      <p:cBhvr override="childStyle">
                                        <p:cTn id="60" dur="500" fill="hold"/>
                                        <p:tgtEl>
                                          <p:spTgt spid="35"/>
                                        </p:tgtEl>
                                        <p:attrNameLst>
                                          <p:attrName>style.color</p:attrName>
                                        </p:attrNameLst>
                                      </p:cBhvr>
                                      <p:to>
                                        <a:srgbClr val="00B0F0"/>
                                      </p:to>
                                    </p:animClr>
                                    <p:animClr clrSpc="rgb" dir="cw">
                                      <p:cBhvr>
                                        <p:cTn id="61" dur="500" fill="hold"/>
                                        <p:tgtEl>
                                          <p:spTgt spid="35"/>
                                        </p:tgtEl>
                                        <p:attrNameLst>
                                          <p:attrName>fillcolor</p:attrName>
                                        </p:attrNameLst>
                                      </p:cBhvr>
                                      <p:to>
                                        <a:srgbClr val="00B0F0"/>
                                      </p:to>
                                    </p:animClr>
                                    <p:set>
                                      <p:cBhvr>
                                        <p:cTn id="62" dur="500" fill="hold"/>
                                        <p:tgtEl>
                                          <p:spTgt spid="35"/>
                                        </p:tgtEl>
                                        <p:attrNameLst>
                                          <p:attrName>fill.type</p:attrName>
                                        </p:attrNameLst>
                                      </p:cBhvr>
                                      <p:to>
                                        <p:strVal val="solid"/>
                                      </p:to>
                                    </p:set>
                                    <p:set>
                                      <p:cBhvr>
                                        <p:cTn id="63" dur="500" fill="hold"/>
                                        <p:tgtEl>
                                          <p:spTgt spid="35"/>
                                        </p:tgtEl>
                                        <p:attrNameLst>
                                          <p:attrName>fill.on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500"/>
                                        <p:tgtEl>
                                          <p:spTgt spid="4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500"/>
                                        <p:tgtEl>
                                          <p:spTgt spid="4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childTnLst>
                                </p:cTn>
                              </p:par>
                              <p:par>
                                <p:cTn id="88" presetID="10" presetClass="entr" presetSubtype="0" fill="hold"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fade">
                                      <p:cBhvr>
                                        <p:cTn id="95" dur="500"/>
                                        <p:tgtEl>
                                          <p:spTgt spid="44"/>
                                        </p:tgtEl>
                                      </p:cBhvr>
                                    </p:animEffect>
                                  </p:childTnLst>
                                </p:cTn>
                              </p:par>
                              <p:par>
                                <p:cTn id="96" presetID="10" presetClass="entr" presetSubtype="0" fill="hold"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fade">
                                      <p:cBhvr>
                                        <p:cTn id="98" dur="500"/>
                                        <p:tgtEl>
                                          <p:spTgt spid="45"/>
                                        </p:tgtEl>
                                      </p:cBhvr>
                                    </p:animEffect>
                                  </p:childTnLst>
                                </p:cTn>
                              </p:par>
                              <p:par>
                                <p:cTn id="99" presetID="10" presetClass="entr" presetSubtype="0"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2" nodeType="clickEffect">
                                  <p:stCondLst>
                                    <p:cond delay="0"/>
                                  </p:stCondLst>
                                  <p:childTnLst>
                                    <p:animEffect transition="out" filter="fade">
                                      <p:cBhvr>
                                        <p:cTn id="105" dur="500" tmFilter="0, 0; .2, .5; .8, .5; 1, 0"/>
                                        <p:tgtEl>
                                          <p:spTgt spid="30"/>
                                        </p:tgtEl>
                                      </p:cBhvr>
                                    </p:animEffect>
                                    <p:animScale>
                                      <p:cBhvr>
                                        <p:cTn id="106" dur="250" autoRev="1" fill="hold"/>
                                        <p:tgtEl>
                                          <p:spTgt spid="30"/>
                                        </p:tgtEl>
                                      </p:cBhvr>
                                      <p:by x="105000" y="105000"/>
                                    </p:animScale>
                                  </p:childTnLst>
                                </p:cTn>
                              </p:par>
                            </p:childTnLst>
                          </p:cTn>
                        </p:par>
                        <p:par>
                          <p:cTn id="107" fill="hold">
                            <p:stCondLst>
                              <p:cond delay="500"/>
                            </p:stCondLst>
                            <p:childTnLst>
                              <p:par>
                                <p:cTn id="108" presetID="19" presetClass="emph" presetSubtype="0" fill="hold" grpId="1" nodeType="afterEffect">
                                  <p:stCondLst>
                                    <p:cond delay="0"/>
                                  </p:stCondLst>
                                  <p:childTnLst>
                                    <p:animClr clrSpc="rgb" dir="cw">
                                      <p:cBhvr override="childStyle">
                                        <p:cTn id="109" dur="500" fill="hold"/>
                                        <p:tgtEl>
                                          <p:spTgt spid="30"/>
                                        </p:tgtEl>
                                        <p:attrNameLst>
                                          <p:attrName>style.color</p:attrName>
                                        </p:attrNameLst>
                                      </p:cBhvr>
                                      <p:to>
                                        <a:schemeClr val="accent2"/>
                                      </p:to>
                                    </p:animClr>
                                    <p:animClr clrSpc="rgb" dir="cw">
                                      <p:cBhvr>
                                        <p:cTn id="110" dur="500" fill="hold"/>
                                        <p:tgtEl>
                                          <p:spTgt spid="30"/>
                                        </p:tgtEl>
                                        <p:attrNameLst>
                                          <p:attrName>fillcolor</p:attrName>
                                        </p:attrNameLst>
                                      </p:cBhvr>
                                      <p:to>
                                        <a:schemeClr val="accent2"/>
                                      </p:to>
                                    </p:animClr>
                                    <p:set>
                                      <p:cBhvr>
                                        <p:cTn id="111" dur="500" fill="hold"/>
                                        <p:tgtEl>
                                          <p:spTgt spid="30"/>
                                        </p:tgtEl>
                                        <p:attrNameLst>
                                          <p:attrName>fill.type</p:attrName>
                                        </p:attrNameLst>
                                      </p:cBhvr>
                                      <p:to>
                                        <p:strVal val="solid"/>
                                      </p:to>
                                    </p:set>
                                    <p:set>
                                      <p:cBhvr>
                                        <p:cTn id="112" dur="500" fill="hold"/>
                                        <p:tgtEl>
                                          <p:spTgt spid="30"/>
                                        </p:tgtEl>
                                        <p:attrNameLst>
                                          <p:attrName>fill.on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nodeType="clickEffect">
                                  <p:stCondLst>
                                    <p:cond delay="0"/>
                                  </p:stCondLst>
                                  <p:childTnLst>
                                    <p:animEffect transition="out" filter="fade">
                                      <p:cBhvr>
                                        <p:cTn id="116" dur="500"/>
                                        <p:tgtEl>
                                          <p:spTgt spid="44"/>
                                        </p:tgtEl>
                                      </p:cBhvr>
                                    </p:animEffect>
                                    <p:set>
                                      <p:cBhvr>
                                        <p:cTn id="117" dur="1" fill="hold">
                                          <p:stCondLst>
                                            <p:cond delay="499"/>
                                          </p:stCondLst>
                                        </p:cTn>
                                        <p:tgtEl>
                                          <p:spTgt spid="44"/>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45"/>
                                        </p:tgtEl>
                                      </p:cBhvr>
                                    </p:animEffect>
                                    <p:set>
                                      <p:cBhvr>
                                        <p:cTn id="120" dur="1" fill="hold">
                                          <p:stCondLst>
                                            <p:cond delay="499"/>
                                          </p:stCondLst>
                                        </p:cTn>
                                        <p:tgtEl>
                                          <p:spTgt spid="45"/>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43"/>
                                        </p:tgtEl>
                                      </p:cBhvr>
                                    </p:animEffect>
                                    <p:set>
                                      <p:cBhvr>
                                        <p:cTn id="123" dur="1" fill="hold">
                                          <p:stCondLst>
                                            <p:cond delay="499"/>
                                          </p:stCondLst>
                                        </p:cTn>
                                        <p:tgtEl>
                                          <p:spTgt spid="43"/>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26" presetClass="emph" presetSubtype="0" fill="hold" grpId="2" nodeType="clickEffect">
                                  <p:stCondLst>
                                    <p:cond delay="0"/>
                                  </p:stCondLst>
                                  <p:childTnLst>
                                    <p:animEffect transition="out" filter="fade">
                                      <p:cBhvr>
                                        <p:cTn id="127" dur="500" tmFilter="0, 0; .2, .5; .8, .5; 1, 0"/>
                                        <p:tgtEl>
                                          <p:spTgt spid="38"/>
                                        </p:tgtEl>
                                      </p:cBhvr>
                                    </p:animEffect>
                                    <p:animScale>
                                      <p:cBhvr>
                                        <p:cTn id="128" dur="250" autoRev="1" fill="hold"/>
                                        <p:tgtEl>
                                          <p:spTgt spid="38"/>
                                        </p:tgtEl>
                                      </p:cBhvr>
                                      <p:by x="105000" y="105000"/>
                                    </p:animScale>
                                  </p:childTnLst>
                                </p:cTn>
                              </p:par>
                            </p:childTnLst>
                          </p:cTn>
                        </p:par>
                        <p:par>
                          <p:cTn id="129" fill="hold">
                            <p:stCondLst>
                              <p:cond delay="500"/>
                            </p:stCondLst>
                            <p:childTnLst>
                              <p:par>
                                <p:cTn id="130" presetID="19" presetClass="emph" presetSubtype="0" fill="hold" grpId="1" nodeType="afterEffect">
                                  <p:stCondLst>
                                    <p:cond delay="0"/>
                                  </p:stCondLst>
                                  <p:childTnLst>
                                    <p:animClr clrSpc="rgb" dir="cw">
                                      <p:cBhvr override="childStyle">
                                        <p:cTn id="131" dur="500" fill="hold"/>
                                        <p:tgtEl>
                                          <p:spTgt spid="38"/>
                                        </p:tgtEl>
                                        <p:attrNameLst>
                                          <p:attrName>style.color</p:attrName>
                                        </p:attrNameLst>
                                      </p:cBhvr>
                                      <p:to>
                                        <a:srgbClr val="FFC000"/>
                                      </p:to>
                                    </p:animClr>
                                    <p:animClr clrSpc="rgb" dir="cw">
                                      <p:cBhvr>
                                        <p:cTn id="132" dur="500" fill="hold"/>
                                        <p:tgtEl>
                                          <p:spTgt spid="38"/>
                                        </p:tgtEl>
                                        <p:attrNameLst>
                                          <p:attrName>fillcolor</p:attrName>
                                        </p:attrNameLst>
                                      </p:cBhvr>
                                      <p:to>
                                        <a:srgbClr val="FFC000"/>
                                      </p:to>
                                    </p:animClr>
                                    <p:set>
                                      <p:cBhvr>
                                        <p:cTn id="133" dur="500" fill="hold"/>
                                        <p:tgtEl>
                                          <p:spTgt spid="38"/>
                                        </p:tgtEl>
                                        <p:attrNameLst>
                                          <p:attrName>fill.type</p:attrName>
                                        </p:attrNameLst>
                                      </p:cBhvr>
                                      <p:to>
                                        <p:strVal val="solid"/>
                                      </p:to>
                                    </p:set>
                                    <p:set>
                                      <p:cBhvr>
                                        <p:cTn id="134" dur="500" fill="hold"/>
                                        <p:tgtEl>
                                          <p:spTgt spid="38"/>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26" presetClass="emph" presetSubtype="0" fill="hold" grpId="2" nodeType="clickEffect">
                                  <p:stCondLst>
                                    <p:cond delay="0"/>
                                  </p:stCondLst>
                                  <p:childTnLst>
                                    <p:animEffect transition="out" filter="fade">
                                      <p:cBhvr>
                                        <p:cTn id="138" dur="500" tmFilter="0, 0; .2, .5; .8, .5; 1, 0"/>
                                        <p:tgtEl>
                                          <p:spTgt spid="32"/>
                                        </p:tgtEl>
                                      </p:cBhvr>
                                    </p:animEffect>
                                    <p:animScale>
                                      <p:cBhvr>
                                        <p:cTn id="139" dur="250" autoRev="1" fill="hold"/>
                                        <p:tgtEl>
                                          <p:spTgt spid="32"/>
                                        </p:tgtEl>
                                      </p:cBhvr>
                                      <p:by x="105000" y="105000"/>
                                    </p:animScale>
                                  </p:childTnLst>
                                </p:cTn>
                              </p:par>
                            </p:childTnLst>
                          </p:cTn>
                        </p:par>
                        <p:par>
                          <p:cTn id="140" fill="hold">
                            <p:stCondLst>
                              <p:cond delay="500"/>
                            </p:stCondLst>
                            <p:childTnLst>
                              <p:par>
                                <p:cTn id="141" presetID="19" presetClass="emph" presetSubtype="0" fill="hold" grpId="1" nodeType="afterEffect">
                                  <p:stCondLst>
                                    <p:cond delay="0"/>
                                  </p:stCondLst>
                                  <p:childTnLst>
                                    <p:animClr clrSpc="rgb" dir="cw">
                                      <p:cBhvr override="childStyle">
                                        <p:cTn id="142" dur="500" fill="hold"/>
                                        <p:tgtEl>
                                          <p:spTgt spid="32"/>
                                        </p:tgtEl>
                                        <p:attrNameLst>
                                          <p:attrName>style.color</p:attrName>
                                        </p:attrNameLst>
                                      </p:cBhvr>
                                      <p:to>
                                        <a:srgbClr val="00B0F0"/>
                                      </p:to>
                                    </p:animClr>
                                    <p:animClr clrSpc="rgb" dir="cw">
                                      <p:cBhvr>
                                        <p:cTn id="143" dur="500" fill="hold"/>
                                        <p:tgtEl>
                                          <p:spTgt spid="32"/>
                                        </p:tgtEl>
                                        <p:attrNameLst>
                                          <p:attrName>fillcolor</p:attrName>
                                        </p:attrNameLst>
                                      </p:cBhvr>
                                      <p:to>
                                        <a:srgbClr val="00B0F0"/>
                                      </p:to>
                                    </p:animClr>
                                    <p:set>
                                      <p:cBhvr>
                                        <p:cTn id="144" dur="500" fill="hold"/>
                                        <p:tgtEl>
                                          <p:spTgt spid="32"/>
                                        </p:tgtEl>
                                        <p:attrNameLst>
                                          <p:attrName>fill.type</p:attrName>
                                        </p:attrNameLst>
                                      </p:cBhvr>
                                      <p:to>
                                        <p:strVal val="solid"/>
                                      </p:to>
                                    </p:set>
                                    <p:set>
                                      <p:cBhvr>
                                        <p:cTn id="145" dur="500" fill="hold"/>
                                        <p:tgtEl>
                                          <p:spTgt spid="32"/>
                                        </p:tgtEl>
                                        <p:attrNameLst>
                                          <p:attrName>fill.on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23"/>
                                        </p:tgtEl>
                                        <p:attrNameLst>
                                          <p:attrName>style.visibility</p:attrName>
                                        </p:attrNameLst>
                                      </p:cBhvr>
                                      <p:to>
                                        <p:strVal val="visible"/>
                                      </p:to>
                                    </p:set>
                                    <p:animEffect transition="in" filter="fade">
                                      <p:cBhvr>
                                        <p:cTn id="150" dur="500"/>
                                        <p:tgtEl>
                                          <p:spTgt spid="23"/>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5"/>
                                        </p:tgtEl>
                                        <p:attrNameLst>
                                          <p:attrName>style.visibility</p:attrName>
                                        </p:attrNameLst>
                                      </p:cBhvr>
                                      <p:to>
                                        <p:strVal val="visible"/>
                                      </p:to>
                                    </p:set>
                                    <p:animEffect transition="in" filter="fade">
                                      <p:cBhvr>
                                        <p:cTn id="153" dur="500"/>
                                        <p:tgtEl>
                                          <p:spTgt spid="1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40"/>
                                        </p:tgtEl>
                                      </p:cBhvr>
                                    </p:animEffect>
                                    <p:set>
                                      <p:cBhvr>
                                        <p:cTn id="158" dur="1" fill="hold">
                                          <p:stCondLst>
                                            <p:cond delay="499"/>
                                          </p:stCondLst>
                                        </p:cTn>
                                        <p:tgtEl>
                                          <p:spTgt spid="40"/>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500"/>
                                        <p:tgtEl>
                                          <p:spTgt spid="41"/>
                                        </p:tgtEl>
                                      </p:cBhvr>
                                    </p:animEffect>
                                    <p:set>
                                      <p:cBhvr>
                                        <p:cTn id="161" dur="1" fill="hold">
                                          <p:stCondLst>
                                            <p:cond delay="499"/>
                                          </p:stCondLst>
                                        </p:cTn>
                                        <p:tgtEl>
                                          <p:spTgt spid="41"/>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42"/>
                                        </p:tgtEl>
                                      </p:cBhvr>
                                    </p:animEffect>
                                    <p:set>
                                      <p:cBhvr>
                                        <p:cTn id="164" dur="1" fill="hold">
                                          <p:stCondLst>
                                            <p:cond delay="499"/>
                                          </p:stCondLst>
                                        </p:cTn>
                                        <p:tgtEl>
                                          <p:spTgt spid="42"/>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26"/>
                                        </p:tgtEl>
                                        <p:attrNameLst>
                                          <p:attrName>style.visibility</p:attrName>
                                        </p:attrNameLst>
                                      </p:cBhvr>
                                      <p:to>
                                        <p:strVal val="visible"/>
                                      </p:to>
                                    </p:set>
                                    <p:animEffect transition="in" filter="fade">
                                      <p:cBhvr>
                                        <p:cTn id="169" dur="500"/>
                                        <p:tgtEl>
                                          <p:spTgt spid="26"/>
                                        </p:tgtEl>
                                      </p:cBhvr>
                                    </p:animEffect>
                                  </p:childTnLst>
                                </p:cTn>
                              </p:par>
                              <p:par>
                                <p:cTn id="170" presetID="10" presetClass="entr" presetSubtype="0" fill="hold" nodeType="withEffect">
                                  <p:stCondLst>
                                    <p:cond delay="0"/>
                                  </p:stCondLst>
                                  <p:childTnLst>
                                    <p:set>
                                      <p:cBhvr>
                                        <p:cTn id="171" dur="1" fill="hold">
                                          <p:stCondLst>
                                            <p:cond delay="0"/>
                                          </p:stCondLst>
                                        </p:cTn>
                                        <p:tgtEl>
                                          <p:spTgt spid="25"/>
                                        </p:tgtEl>
                                        <p:attrNameLst>
                                          <p:attrName>style.visibility</p:attrName>
                                        </p:attrNameLst>
                                      </p:cBhvr>
                                      <p:to>
                                        <p:strVal val="visible"/>
                                      </p:to>
                                    </p:set>
                                    <p:animEffect transition="in" filter="fade">
                                      <p:cBhvr>
                                        <p:cTn id="172" dur="500"/>
                                        <p:tgtEl>
                                          <p:spTgt spid="2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fade">
                                      <p:cBhvr>
                                        <p:cTn id="177" dur="500"/>
                                        <p:tgtEl>
                                          <p:spTgt spid="46"/>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47"/>
                                        </p:tgtEl>
                                        <p:attrNameLst>
                                          <p:attrName>style.visibility</p:attrName>
                                        </p:attrNameLst>
                                      </p:cBhvr>
                                      <p:to>
                                        <p:strVal val="visible"/>
                                      </p:to>
                                    </p:set>
                                    <p:animEffect transition="in" filter="fade">
                                      <p:cBhvr>
                                        <p:cTn id="180" dur="500"/>
                                        <p:tgtEl>
                                          <p:spTgt spid="47"/>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48"/>
                                        </p:tgtEl>
                                        <p:attrNameLst>
                                          <p:attrName>style.visibility</p:attrName>
                                        </p:attrNameLst>
                                      </p:cBhvr>
                                      <p:to>
                                        <p:strVal val="visible"/>
                                      </p:to>
                                    </p:set>
                                    <p:animEffect transition="in" filter="fade">
                                      <p:cBhvr>
                                        <p:cTn id="183" dur="500"/>
                                        <p:tgtEl>
                                          <p:spTgt spid="48"/>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27"/>
                                        </p:tgtEl>
                                        <p:attrNameLst>
                                          <p:attrName>style.visibility</p:attrName>
                                        </p:attrNameLst>
                                      </p:cBhvr>
                                      <p:to>
                                        <p:strVal val="visible"/>
                                      </p:to>
                                    </p:set>
                                    <p:animEffect transition="in" filter="fade">
                                      <p:cBhvr>
                                        <p:cTn id="188" dur="500"/>
                                        <p:tgtEl>
                                          <p:spTgt spid="27"/>
                                        </p:tgtEl>
                                      </p:cBhvr>
                                    </p:animEffect>
                                  </p:childTnLst>
                                </p:cTn>
                              </p:par>
                              <p:par>
                                <p:cTn id="189" presetID="10" presetClass="entr" presetSubtype="0" fill="hold" nodeType="withEffect">
                                  <p:stCondLst>
                                    <p:cond delay="0"/>
                                  </p:stCondLst>
                                  <p:childTnLst>
                                    <p:set>
                                      <p:cBhvr>
                                        <p:cTn id="190" dur="1" fill="hold">
                                          <p:stCondLst>
                                            <p:cond delay="0"/>
                                          </p:stCondLst>
                                        </p:cTn>
                                        <p:tgtEl>
                                          <p:spTgt spid="24"/>
                                        </p:tgtEl>
                                        <p:attrNameLst>
                                          <p:attrName>style.visibility</p:attrName>
                                        </p:attrNameLst>
                                      </p:cBhvr>
                                      <p:to>
                                        <p:strVal val="visible"/>
                                      </p:to>
                                    </p:set>
                                    <p:animEffect transition="in" filter="fade">
                                      <p:cBhvr>
                                        <p:cTn id="191" dur="500"/>
                                        <p:tgtEl>
                                          <p:spTgt spid="24"/>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16"/>
                                        </p:tgtEl>
                                        <p:attrNameLst>
                                          <p:attrName>style.visibility</p:attrName>
                                        </p:attrNameLst>
                                      </p:cBhvr>
                                      <p:to>
                                        <p:strVal val="visible"/>
                                      </p:to>
                                    </p:set>
                                    <p:animEffect transition="in" filter="fade">
                                      <p:cBhvr>
                                        <p:cTn id="194" dur="500"/>
                                        <p:tgtEl>
                                          <p:spTgt spid="16"/>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xit" presetSubtype="0" fill="hold" grpId="1" nodeType="clickEffect">
                                  <p:stCondLst>
                                    <p:cond delay="0"/>
                                  </p:stCondLst>
                                  <p:childTnLst>
                                    <p:animEffect transition="out" filter="fade">
                                      <p:cBhvr>
                                        <p:cTn id="198" dur="500"/>
                                        <p:tgtEl>
                                          <p:spTgt spid="46"/>
                                        </p:tgtEl>
                                      </p:cBhvr>
                                    </p:animEffect>
                                    <p:set>
                                      <p:cBhvr>
                                        <p:cTn id="199" dur="1" fill="hold">
                                          <p:stCondLst>
                                            <p:cond delay="499"/>
                                          </p:stCondLst>
                                        </p:cTn>
                                        <p:tgtEl>
                                          <p:spTgt spid="46"/>
                                        </p:tgtEl>
                                        <p:attrNameLst>
                                          <p:attrName>style.visibility</p:attrName>
                                        </p:attrNameLst>
                                      </p:cBhvr>
                                      <p:to>
                                        <p:strVal val="hidden"/>
                                      </p:to>
                                    </p:set>
                                  </p:childTnLst>
                                </p:cTn>
                              </p:par>
                              <p:par>
                                <p:cTn id="200" presetID="10" presetClass="exit" presetSubtype="0" fill="hold" grpId="1" nodeType="withEffect">
                                  <p:stCondLst>
                                    <p:cond delay="0"/>
                                  </p:stCondLst>
                                  <p:childTnLst>
                                    <p:animEffect transition="out" filter="fade">
                                      <p:cBhvr>
                                        <p:cTn id="201" dur="500"/>
                                        <p:tgtEl>
                                          <p:spTgt spid="47"/>
                                        </p:tgtEl>
                                      </p:cBhvr>
                                    </p:animEffect>
                                    <p:set>
                                      <p:cBhvr>
                                        <p:cTn id="202" dur="1" fill="hold">
                                          <p:stCondLst>
                                            <p:cond delay="499"/>
                                          </p:stCondLst>
                                        </p:cTn>
                                        <p:tgtEl>
                                          <p:spTgt spid="47"/>
                                        </p:tgtEl>
                                        <p:attrNameLst>
                                          <p:attrName>style.visibility</p:attrName>
                                        </p:attrNameLst>
                                      </p:cBhvr>
                                      <p:to>
                                        <p:strVal val="hidden"/>
                                      </p:to>
                                    </p:set>
                                  </p:childTnLst>
                                </p:cTn>
                              </p:par>
                              <p:par>
                                <p:cTn id="203" presetID="10" presetClass="exit" presetSubtype="0" fill="hold" grpId="1" nodeType="withEffect">
                                  <p:stCondLst>
                                    <p:cond delay="0"/>
                                  </p:stCondLst>
                                  <p:childTnLst>
                                    <p:animEffect transition="out" filter="fade">
                                      <p:cBhvr>
                                        <p:cTn id="204" dur="500"/>
                                        <p:tgtEl>
                                          <p:spTgt spid="48"/>
                                        </p:tgtEl>
                                      </p:cBhvr>
                                    </p:animEffect>
                                    <p:set>
                                      <p:cBhvr>
                                        <p:cTn id="205"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6" grpId="0"/>
      <p:bldP spid="27" grpId="0"/>
      <p:bldP spid="29" grpId="0" animBg="1"/>
      <p:bldP spid="30" grpId="0" animBg="1"/>
      <p:bldP spid="30" grpId="1" animBg="1"/>
      <p:bldP spid="30" grpId="2" animBg="1"/>
      <p:bldP spid="31" grpId="0" animBg="1"/>
      <p:bldP spid="32" grpId="0" animBg="1"/>
      <p:bldP spid="32" grpId="1" animBg="1"/>
      <p:bldP spid="32" grpId="2" animBg="1"/>
      <p:bldP spid="33" grpId="0" animBg="1"/>
      <p:bldP spid="34" grpId="0" animBg="1"/>
      <p:bldP spid="35" grpId="0" animBg="1"/>
      <p:bldP spid="36" grpId="0" animBg="1"/>
      <p:bldP spid="37" grpId="0" animBg="1"/>
      <p:bldP spid="38" grpId="0" animBg="1"/>
      <p:bldP spid="38" grpId="1" animBg="1"/>
      <p:bldP spid="38" grpId="2" animBg="1"/>
      <p:bldP spid="39" grpId="0" animBg="1"/>
      <p:bldP spid="40" grpId="0" animBg="1"/>
      <p:bldP spid="40" grpId="1" animBg="1"/>
      <p:bldP spid="41" grpId="0" animBg="1"/>
      <p:bldP spid="41" grpId="1" animBg="1"/>
      <p:bldP spid="42" grpId="0" animBg="1"/>
      <p:bldP spid="42" grpId="1" animBg="1"/>
      <p:bldP spid="46" grpId="0" animBg="1"/>
      <p:bldP spid="46" grpId="1" animBg="1"/>
      <p:bldP spid="47" grpId="0" animBg="1"/>
      <p:bldP spid="47" grpId="1" animBg="1"/>
      <p:bldP spid="48" grpId="0" animBg="1"/>
      <p:bldP spid="4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28" y="195604"/>
            <a:ext cx="2356496" cy="666595"/>
          </a:xfrm>
        </p:spPr>
        <p:txBody>
          <a:bodyPr/>
          <a:lstStyle/>
          <a:p>
            <a:r>
              <a:rPr lang="en-US" dirty="0" smtClean="0"/>
              <a:t>Overview</a:t>
            </a:r>
            <a:endParaRPr lang="en-US" dirty="0"/>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42453" y="1811847"/>
            <a:ext cx="1406588" cy="1173543"/>
          </a:xfrm>
        </p:spPr>
      </p:pic>
      <p:sp>
        <p:nvSpPr>
          <p:cNvPr id="7" name="Slide Number Placeholder 6"/>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023" y="1862841"/>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6816" y="4439593"/>
            <a:ext cx="648251" cy="615346"/>
          </a:xfrm>
          <a:prstGeom prst="rect">
            <a:avLst/>
          </a:prstGeom>
        </p:spPr>
      </p:pic>
      <p:sp>
        <p:nvSpPr>
          <p:cNvPr id="81" name="TextBox 80"/>
          <p:cNvSpPr txBox="1"/>
          <p:nvPr/>
        </p:nvSpPr>
        <p:spPr>
          <a:xfrm>
            <a:off x="3164288" y="5017575"/>
            <a:ext cx="1143262" cy="369332"/>
          </a:xfrm>
          <a:prstGeom prst="rect">
            <a:avLst/>
          </a:prstGeom>
          <a:noFill/>
        </p:spPr>
        <p:txBody>
          <a:bodyPr wrap="none" rtlCol="0">
            <a:spAutoFit/>
          </a:bodyPr>
          <a:lstStyle/>
          <a:p>
            <a:r>
              <a:rPr lang="en-US" dirty="0" smtClean="0"/>
              <a:t>Managers</a:t>
            </a:r>
            <a:endParaRPr lang="en-US" dirty="0"/>
          </a:p>
        </p:txBody>
      </p:sp>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9835" y="4412762"/>
            <a:ext cx="638448" cy="638448"/>
          </a:xfrm>
          <a:prstGeom prst="rect">
            <a:avLst/>
          </a:prstGeom>
        </p:spPr>
      </p:pic>
      <p:sp>
        <p:nvSpPr>
          <p:cNvPr id="85" name="TextBox 84"/>
          <p:cNvSpPr txBox="1"/>
          <p:nvPr/>
        </p:nvSpPr>
        <p:spPr>
          <a:xfrm>
            <a:off x="4656816" y="5052424"/>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719876" y="6264958"/>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100" name="TextBox 99"/>
          <p:cNvSpPr txBox="1"/>
          <p:nvPr/>
        </p:nvSpPr>
        <p:spPr>
          <a:xfrm>
            <a:off x="1801200" y="1008365"/>
            <a:ext cx="947695" cy="369332"/>
          </a:xfrm>
          <a:prstGeom prst="rect">
            <a:avLst/>
          </a:prstGeom>
          <a:noFill/>
        </p:spPr>
        <p:txBody>
          <a:bodyPr wrap="none" rtlCol="0">
            <a:spAutoFit/>
          </a:bodyPr>
          <a:lstStyle/>
          <a:p>
            <a:r>
              <a:rPr lang="en-US" dirty="0" smtClean="0"/>
              <a:t>Owners</a:t>
            </a:r>
            <a:endParaRPr lang="en-US" dirty="0"/>
          </a:p>
        </p:txBody>
      </p:sp>
      <p:sp>
        <p:nvSpPr>
          <p:cNvPr id="106" name="TextBox 105"/>
          <p:cNvSpPr txBox="1"/>
          <p:nvPr/>
        </p:nvSpPr>
        <p:spPr>
          <a:xfrm>
            <a:off x="5633298" y="1008365"/>
            <a:ext cx="1393452" cy="369332"/>
          </a:xfrm>
          <a:prstGeom prst="rect">
            <a:avLst/>
          </a:prstGeom>
          <a:noFill/>
        </p:spPr>
        <p:txBody>
          <a:bodyPr wrap="square" rtlCol="0">
            <a:spAutoFit/>
          </a:bodyPr>
          <a:lstStyle/>
          <a:p>
            <a:pPr algn="ctr"/>
            <a:r>
              <a:rPr lang="en-US" dirty="0" smtClean="0"/>
              <a:t>Customers</a:t>
            </a:r>
            <a:endParaRPr lang="en-US" dirty="0"/>
          </a:p>
        </p:txBody>
      </p:sp>
      <p:sp>
        <p:nvSpPr>
          <p:cNvPr id="3" name="Rectangle 2"/>
          <p:cNvSpPr/>
          <p:nvPr/>
        </p:nvSpPr>
        <p:spPr>
          <a:xfrm>
            <a:off x="3201454" y="4319544"/>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3065" y="5294321"/>
            <a:ext cx="624202" cy="624202"/>
          </a:xfrm>
          <a:prstGeom prst="rect">
            <a:avLst/>
          </a:prstGeom>
        </p:spPr>
      </p:pic>
      <p:sp>
        <p:nvSpPr>
          <p:cNvPr id="20" name="TextBox 19"/>
          <p:cNvSpPr txBox="1"/>
          <p:nvPr/>
        </p:nvSpPr>
        <p:spPr>
          <a:xfrm>
            <a:off x="4058224" y="5935121"/>
            <a:ext cx="833883" cy="369332"/>
          </a:xfrm>
          <a:prstGeom prst="rect">
            <a:avLst/>
          </a:prstGeom>
          <a:noFill/>
        </p:spPr>
        <p:txBody>
          <a:bodyPr wrap="none" rtlCol="0">
            <a:spAutoFit/>
          </a:bodyPr>
          <a:lstStyle/>
          <a:p>
            <a:r>
              <a:rPr lang="en-US" dirty="0" smtClean="0"/>
              <a:t>Admin</a:t>
            </a:r>
            <a:endParaRPr lang="en-US" dirty="0"/>
          </a:p>
        </p:txBody>
      </p:sp>
      <p:sp>
        <p:nvSpPr>
          <p:cNvPr id="21" name="Rectangle 20"/>
          <p:cNvSpPr/>
          <p:nvPr/>
        </p:nvSpPr>
        <p:spPr>
          <a:xfrm>
            <a:off x="5232572" y="1539270"/>
            <a:ext cx="2194904" cy="1945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24931" y="1496778"/>
            <a:ext cx="2194904" cy="194541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rot="3248491">
            <a:off x="1932225" y="3891736"/>
            <a:ext cx="1221989" cy="3101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Right Arrow 22"/>
          <p:cNvSpPr/>
          <p:nvPr/>
        </p:nvSpPr>
        <p:spPr>
          <a:xfrm rot="7526950">
            <a:off x="5352982" y="3992061"/>
            <a:ext cx="1221989" cy="3101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a:off x="3518702" y="2159320"/>
            <a:ext cx="1541570" cy="310165"/>
          </a:xfrm>
          <a:prstGeom prst="leftRightArrow">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776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28124" y="644340"/>
            <a:ext cx="3916390" cy="3040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310014" y="1032267"/>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27778" y="1420194"/>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54250" y="1156958"/>
            <a:ext cx="124691" cy="12469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471323" y="1482539"/>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46632" y="2015939"/>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873105" y="1953593"/>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34560" y="2656712"/>
            <a:ext cx="124691" cy="1246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54250" y="2396939"/>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52469" y="2767549"/>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08335" y="2933804"/>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90123" y="3202235"/>
            <a:ext cx="124691" cy="12469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5"/>
          <p:cNvSpPr>
            <a:spLocks noGrp="1"/>
          </p:cNvSpPr>
          <p:nvPr>
            <p:ph type="title"/>
          </p:nvPr>
        </p:nvSpPr>
        <p:spPr>
          <a:xfrm>
            <a:off x="210626" y="152003"/>
            <a:ext cx="6347713" cy="695325"/>
          </a:xfrm>
        </p:spPr>
        <p:txBody>
          <a:bodyPr/>
          <a:lstStyle/>
          <a:p>
            <a:r>
              <a:rPr lang="en-US" dirty="0" smtClean="0"/>
              <a:t>KNN Algorithm</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40</a:t>
            </a:fld>
            <a:endParaRPr lang="en-US" dirty="0"/>
          </a:p>
        </p:txBody>
      </p:sp>
      <p:sp>
        <p:nvSpPr>
          <p:cNvPr id="34" name="Oval 33"/>
          <p:cNvSpPr/>
          <p:nvPr/>
        </p:nvSpPr>
        <p:spPr>
          <a:xfrm>
            <a:off x="7268207" y="3019981"/>
            <a:ext cx="140770" cy="14077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70982" y="1875291"/>
            <a:ext cx="1311819"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Calculate K</a:t>
            </a:r>
          </a:p>
        </p:txBody>
      </p:sp>
      <p:sp>
        <p:nvSpPr>
          <p:cNvPr id="36" name="Rectangle 35"/>
          <p:cNvSpPr/>
          <p:nvPr/>
        </p:nvSpPr>
        <p:spPr>
          <a:xfrm>
            <a:off x="437147" y="2720058"/>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Normalize </a:t>
            </a: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query point</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7" name="Rectangle 36"/>
          <p:cNvSpPr/>
          <p:nvPr/>
        </p:nvSpPr>
        <p:spPr>
          <a:xfrm>
            <a:off x="333709" y="3598578"/>
            <a:ext cx="2186364" cy="51975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Ca</a:t>
            </a:r>
            <a:r>
              <a:rPr lang="en-US" sz="1200" dirty="0" smtClean="0">
                <a:latin typeface="Cambria" panose="02040503050406030204" pitchFamily="18" charset="0"/>
                <a:ea typeface="Calibri" panose="020F0502020204030204" pitchFamily="34" charset="0"/>
                <a:cs typeface="Times New Roman" panose="02020603050405020304" pitchFamily="18" charset="0"/>
              </a:rPr>
              <a:t>lculate min K distance from query point to sample points </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8" name="Flowchart: Terminator 37"/>
          <p:cNvSpPr/>
          <p:nvPr/>
        </p:nvSpPr>
        <p:spPr>
          <a:xfrm>
            <a:off x="851533" y="880087"/>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39" name="Straight Arrow Connector 38"/>
          <p:cNvCxnSpPr/>
          <p:nvPr/>
        </p:nvCxnSpPr>
        <p:spPr>
          <a:xfrm>
            <a:off x="1421139" y="1470266"/>
            <a:ext cx="5753" cy="4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426892" y="2245600"/>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426892" y="3090366"/>
            <a:ext cx="0" cy="5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p:cNvSpPr/>
              <p:nvPr/>
            </p:nvSpPr>
            <p:spPr>
              <a:xfrm>
                <a:off x="3069394" y="1875291"/>
                <a:ext cx="1090427" cy="372410"/>
              </a:xfrm>
              <a:prstGeom prst="rect">
                <a:avLst/>
              </a:prstGeom>
            </p:spPr>
            <p:txBody>
              <a:bodyPr wrap="none">
                <a:spAutoFit/>
              </a:bodyPr>
              <a:lstStyle/>
              <a:p>
                <a:r>
                  <a:rPr lang="en-US" dirty="0" smtClean="0">
                    <a:latin typeface="Cambria" panose="02040503050406030204" pitchFamily="18" charset="0"/>
                    <a:ea typeface="Calibri" panose="020F0502020204030204" pitchFamily="34" charset="0"/>
                    <a:cs typeface="Times New Roman" panose="02020603050405020304" pitchFamily="18" charset="0"/>
                  </a:rPr>
                  <a:t>K </a:t>
                </a:r>
                <a:r>
                  <a:rPr lang="en-US" dirty="0" smtClean="0">
                    <a:latin typeface="Cambria" panose="02040503050406030204" pitchFamily="18" charset="0"/>
                    <a:ea typeface="Calibri" panose="020F0502020204030204" pitchFamily="34" charset="0"/>
                    <a:cs typeface="Times New Roman" panose="02020603050405020304" pitchFamily="18" charset="0"/>
                    <a:sym typeface="Symbol" panose="05050102010706020507" pitchFamily="18" charset="2"/>
                  </a:rPr>
                  <a:t> </a:t>
                </a:r>
                <a14:m>
                  <m:oMath xmlns:m="http://schemas.openxmlformats.org/officeDocument/2006/math">
                    <m:rad>
                      <m:radPr>
                        <m:degHide m:val="on"/>
                        <m:ctrlPr>
                          <a:rPr lang="en-US" i="1">
                            <a:effectLst/>
                            <a:latin typeface="Cambria Math" panose="02040503050406030204" pitchFamily="18" charset="0"/>
                          </a:rPr>
                        </m:ctrlPr>
                      </m:radPr>
                      <m:deg/>
                      <m:e>
                        <m:r>
                          <a:rPr lang="en-US" i="1">
                            <a:effectLst/>
                            <a:latin typeface="Cambria Math" panose="02040503050406030204" pitchFamily="18" charset="0"/>
                            <a:ea typeface="Calibri" panose="020F0502020204030204" pitchFamily="34" charset="0"/>
                            <a:cs typeface="Times New Roman" panose="02020603050405020304" pitchFamily="18" charset="0"/>
                          </a:rPr>
                          <m:t>𝑛</m:t>
                        </m:r>
                      </m:e>
                    </m:rad>
                    <m:r>
                      <a:rPr lang="en-US" b="0" i="1" smtClean="0">
                        <a:effectLst/>
                        <a:latin typeface="Cambria Math" panose="02040503050406030204" pitchFamily="18" charset="0"/>
                        <a:ea typeface="Calibri" panose="020F0502020204030204" pitchFamily="34" charset="0"/>
                        <a:cs typeface="Times New Roman" panose="02020603050405020304" pitchFamily="18" charset="0"/>
                      </a:rPr>
                      <m:t>/2</m:t>
                    </m:r>
                  </m:oMath>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3069394" y="1875291"/>
                <a:ext cx="1090427" cy="372410"/>
              </a:xfrm>
              <a:prstGeom prst="rect">
                <a:avLst/>
              </a:prstGeom>
              <a:blipFill rotWithShape="0">
                <a:blip r:embed="rId2"/>
                <a:stretch>
                  <a:fillRect l="-5056" t="-9836" b="-24590"/>
                </a:stretch>
              </a:blipFill>
            </p:spPr>
            <p:txBody>
              <a:bodyPr/>
              <a:lstStyle/>
              <a:p>
                <a:r>
                  <a:rPr lang="en-US">
                    <a:noFill/>
                  </a:rPr>
                  <a:t> </a:t>
                </a:r>
              </a:p>
            </p:txBody>
          </p:sp>
        </mc:Fallback>
      </mc:AlternateContent>
      <p:cxnSp>
        <p:nvCxnSpPr>
          <p:cNvPr id="46" name="Straight Connector 45"/>
          <p:cNvCxnSpPr>
            <a:stCxn id="34" idx="5"/>
            <a:endCxn id="13" idx="1"/>
          </p:cNvCxnSpPr>
          <p:nvPr/>
        </p:nvCxnSpPr>
        <p:spPr>
          <a:xfrm flipV="1">
            <a:off x="7388362" y="2719058"/>
            <a:ext cx="346198" cy="421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4" idx="2"/>
            <a:endCxn id="17" idx="3"/>
          </p:cNvCxnSpPr>
          <p:nvPr/>
        </p:nvCxnSpPr>
        <p:spPr>
          <a:xfrm flipH="1" flipV="1">
            <a:off x="6333026" y="2996150"/>
            <a:ext cx="935181" cy="94216"/>
          </a:xfrm>
          <a:prstGeom prst="line">
            <a:avLst/>
          </a:prstGeom>
        </p:spPr>
        <p:style>
          <a:lnRef idx="1">
            <a:schemeClr val="accent1"/>
          </a:lnRef>
          <a:fillRef idx="0">
            <a:schemeClr val="accent1"/>
          </a:fillRef>
          <a:effectRef idx="0">
            <a:schemeClr val="accent1"/>
          </a:effectRef>
          <a:fontRef idx="minor">
            <a:schemeClr val="tx1"/>
          </a:fontRef>
        </p:style>
      </p:cxnSp>
      <p:sp>
        <p:nvSpPr>
          <p:cNvPr id="52" name="Flowchart: Decision 51"/>
          <p:cNvSpPr/>
          <p:nvPr/>
        </p:nvSpPr>
        <p:spPr>
          <a:xfrm>
            <a:off x="373984" y="4592788"/>
            <a:ext cx="2094307"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More than 1 most frequency</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53" name="Straight Arrow Connector 52"/>
          <p:cNvCxnSpPr>
            <a:stCxn id="37" idx="2"/>
            <a:endCxn id="52" idx="0"/>
          </p:cNvCxnSpPr>
          <p:nvPr/>
        </p:nvCxnSpPr>
        <p:spPr>
          <a:xfrm flipH="1">
            <a:off x="1421138" y="4118330"/>
            <a:ext cx="5753"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Flowchart: Terminator 57"/>
          <p:cNvSpPr/>
          <p:nvPr/>
        </p:nvSpPr>
        <p:spPr>
          <a:xfrm>
            <a:off x="851532" y="6172285"/>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End</a:t>
            </a:r>
          </a:p>
        </p:txBody>
      </p:sp>
      <p:cxnSp>
        <p:nvCxnSpPr>
          <p:cNvPr id="59" name="Straight Arrow Connector 58"/>
          <p:cNvCxnSpPr>
            <a:stCxn id="52" idx="2"/>
            <a:endCxn id="58" idx="0"/>
          </p:cNvCxnSpPr>
          <p:nvPr/>
        </p:nvCxnSpPr>
        <p:spPr>
          <a:xfrm>
            <a:off x="1421138" y="5829083"/>
            <a:ext cx="0" cy="343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 Box 46"/>
          <p:cNvSpPr txBox="1"/>
          <p:nvPr/>
        </p:nvSpPr>
        <p:spPr>
          <a:xfrm>
            <a:off x="1505611" y="5815736"/>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63" name="Rectangle 62"/>
          <p:cNvSpPr/>
          <p:nvPr/>
        </p:nvSpPr>
        <p:spPr>
          <a:xfrm>
            <a:off x="3510633" y="5025780"/>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Return min distance group</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65" name="Straight Arrow Connector 64"/>
          <p:cNvCxnSpPr>
            <a:stCxn id="52" idx="3"/>
            <a:endCxn id="63" idx="1"/>
          </p:cNvCxnSpPr>
          <p:nvPr/>
        </p:nvCxnSpPr>
        <p:spPr>
          <a:xfrm flipV="1">
            <a:off x="2468291" y="5210935"/>
            <a:ext cx="10423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3" idx="2"/>
            <a:endCxn id="58" idx="3"/>
          </p:cNvCxnSpPr>
          <p:nvPr/>
        </p:nvCxnSpPr>
        <p:spPr>
          <a:xfrm rot="5400000">
            <a:off x="2709918" y="4676915"/>
            <a:ext cx="1071286" cy="25096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 Box 45"/>
          <p:cNvSpPr txBox="1"/>
          <p:nvPr/>
        </p:nvSpPr>
        <p:spPr>
          <a:xfrm>
            <a:off x="2499558" y="4851427"/>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Tree>
    <p:extLst>
      <p:ext uri="{BB962C8B-B14F-4D97-AF65-F5344CB8AC3E}">
        <p14:creationId xmlns:p14="http://schemas.microsoft.com/office/powerpoint/2010/main" val="420001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par>
                                <p:cTn id="47" presetID="10"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500"/>
                                        <p:tgtEl>
                                          <p:spTgt spid="4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par>
                                <p:cTn id="55" presetID="10"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fade">
                                      <p:cBhvr>
                                        <p:cTn id="65" dur="500"/>
                                        <p:tgtEl>
                                          <p:spTgt spid="5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fade">
                                      <p:cBhvr>
                                        <p:cTn id="76" dur="500"/>
                                        <p:tgtEl>
                                          <p:spTgt spid="68"/>
                                        </p:tgtEl>
                                      </p:cBhvr>
                                    </p:animEffect>
                                  </p:childTnLst>
                                </p:cTn>
                              </p:par>
                              <p:par>
                                <p:cTn id="77" presetID="10" presetClass="entr" presetSubtype="0"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fade">
                                      <p:cBhvr>
                                        <p:cTn id="8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42" grpId="0"/>
      <p:bldP spid="52" grpId="0" animBg="1"/>
      <p:bldP spid="58" grpId="0" animBg="1"/>
      <p:bldP spid="60" grpId="0"/>
      <p:bldP spid="63" grpId="0" animBg="1"/>
      <p:bldP spid="6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04465" y="0"/>
            <a:ext cx="6347713" cy="695325"/>
          </a:xfrm>
        </p:spPr>
        <p:txBody>
          <a:bodyPr/>
          <a:lstStyle/>
          <a:p>
            <a:r>
              <a:rPr lang="en-US" dirty="0" smtClean="0"/>
              <a:t>Suggest Schedule</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41</a:t>
            </a:fld>
            <a:endParaRPr lang="en-US" dirty="0"/>
          </a:p>
        </p:txBody>
      </p:sp>
      <p:sp>
        <p:nvSpPr>
          <p:cNvPr id="7" name="Flowchart: Data 6"/>
          <p:cNvSpPr/>
          <p:nvPr/>
        </p:nvSpPr>
        <p:spPr>
          <a:xfrm>
            <a:off x="547311" y="2270094"/>
            <a:ext cx="1759162" cy="370309"/>
          </a:xfrm>
          <a:prstGeom prst="flowChartInputOutpu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latin typeface="Cambria" panose="02040503050406030204" pitchFamily="18" charset="0"/>
                <a:ea typeface="Calibri" panose="020F0502020204030204" pitchFamily="34" charset="0"/>
                <a:cs typeface="Times New Roman" panose="02020603050405020304" pitchFamily="18" charset="0"/>
              </a:rPr>
              <a:t>Unassigned job</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437147" y="3114861"/>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Suggest assign day (?)</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0" name="Flowchart: Terminator 9"/>
          <p:cNvSpPr/>
          <p:nvPr/>
        </p:nvSpPr>
        <p:spPr>
          <a:xfrm>
            <a:off x="857287" y="551366"/>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Cambria" panose="02040503050406030204" pitchFamily="18" charset="0"/>
                <a:ea typeface="Calibri" panose="020F0502020204030204" pitchFamily="34" charset="0"/>
                <a:cs typeface="Times New Roman" panose="02020603050405020304" pitchFamily="18" charset="0"/>
              </a:rPr>
              <a:t>Start</a:t>
            </a:r>
          </a:p>
        </p:txBody>
      </p:sp>
      <p:cxnSp>
        <p:nvCxnSpPr>
          <p:cNvPr id="11" name="Straight Arrow Connector 10"/>
          <p:cNvCxnSpPr>
            <a:stCxn id="10" idx="2"/>
            <a:endCxn id="53" idx="0"/>
          </p:cNvCxnSpPr>
          <p:nvPr/>
        </p:nvCxnSpPr>
        <p:spPr>
          <a:xfrm flipH="1">
            <a:off x="1426892" y="1141545"/>
            <a:ext cx="1" cy="28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26892" y="2640403"/>
            <a:ext cx="0" cy="474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14" idx="0"/>
          </p:cNvCxnSpPr>
          <p:nvPr/>
        </p:nvCxnSpPr>
        <p:spPr>
          <a:xfrm flipH="1">
            <a:off x="1421138" y="3485170"/>
            <a:ext cx="5754" cy="32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ecision 13"/>
          <p:cNvSpPr/>
          <p:nvPr/>
        </p:nvSpPr>
        <p:spPr>
          <a:xfrm>
            <a:off x="249200" y="3813171"/>
            <a:ext cx="2343876" cy="987949"/>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Available staff in assign day?</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5" name="Rectangle 14"/>
          <p:cNvSpPr/>
          <p:nvPr/>
        </p:nvSpPr>
        <p:spPr>
          <a:xfrm>
            <a:off x="437147" y="5129411"/>
            <a:ext cx="1979490" cy="42918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Suggest assign to staff which have least jobs</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6" name="Rectangle 15"/>
          <p:cNvSpPr/>
          <p:nvPr/>
        </p:nvSpPr>
        <p:spPr>
          <a:xfrm>
            <a:off x="437147" y="5886889"/>
            <a:ext cx="1979490" cy="429186"/>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Update schedule</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17" name="Flowchart: Decision 16"/>
          <p:cNvSpPr/>
          <p:nvPr/>
        </p:nvSpPr>
        <p:spPr>
          <a:xfrm>
            <a:off x="3674788" y="5483334"/>
            <a:ext cx="2343876" cy="123629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Still have unassigned job</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19" name="Straight Arrow Connector 18"/>
          <p:cNvCxnSpPr>
            <a:stCxn id="14" idx="2"/>
            <a:endCxn id="15" idx="0"/>
          </p:cNvCxnSpPr>
          <p:nvPr/>
        </p:nvCxnSpPr>
        <p:spPr>
          <a:xfrm>
            <a:off x="1421138" y="4801120"/>
            <a:ext cx="5754" cy="32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6" idx="0"/>
          </p:cNvCxnSpPr>
          <p:nvPr/>
        </p:nvCxnSpPr>
        <p:spPr>
          <a:xfrm>
            <a:off x="1426892" y="5558597"/>
            <a:ext cx="0" cy="328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3"/>
            <a:endCxn id="17" idx="1"/>
          </p:cNvCxnSpPr>
          <p:nvPr/>
        </p:nvCxnSpPr>
        <p:spPr>
          <a:xfrm>
            <a:off x="2416637" y="6101482"/>
            <a:ext cx="1258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7" idx="0"/>
            <a:endCxn id="7" idx="1"/>
          </p:cNvCxnSpPr>
          <p:nvPr/>
        </p:nvCxnSpPr>
        <p:spPr>
          <a:xfrm rot="16200000" flipV="1">
            <a:off x="1530189" y="2166797"/>
            <a:ext cx="3213240" cy="3419834"/>
          </a:xfrm>
          <a:prstGeom prst="bentConnector3">
            <a:avLst>
              <a:gd name="adj1" fmla="val 107114"/>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Terminator 29"/>
          <p:cNvSpPr/>
          <p:nvPr/>
        </p:nvSpPr>
        <p:spPr>
          <a:xfrm>
            <a:off x="6957314" y="5801791"/>
            <a:ext cx="1139211" cy="590179"/>
          </a:xfrm>
          <a:prstGeom prst="flowChartTermina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End</a:t>
            </a:r>
          </a:p>
        </p:txBody>
      </p:sp>
      <p:cxnSp>
        <p:nvCxnSpPr>
          <p:cNvPr id="32" name="Straight Arrow Connector 31"/>
          <p:cNvCxnSpPr>
            <a:stCxn id="17" idx="3"/>
            <a:endCxn id="30" idx="1"/>
          </p:cNvCxnSpPr>
          <p:nvPr/>
        </p:nvCxnSpPr>
        <p:spPr>
          <a:xfrm flipV="1">
            <a:off x="6018664" y="6096881"/>
            <a:ext cx="938650" cy="4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 Box 46"/>
          <p:cNvSpPr txBox="1"/>
          <p:nvPr/>
        </p:nvSpPr>
        <p:spPr>
          <a:xfrm>
            <a:off x="5952398" y="5788129"/>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No</a:t>
            </a:r>
          </a:p>
        </p:txBody>
      </p:sp>
      <p:sp>
        <p:nvSpPr>
          <p:cNvPr id="34" name="Text Box 45"/>
          <p:cNvSpPr txBox="1"/>
          <p:nvPr/>
        </p:nvSpPr>
        <p:spPr>
          <a:xfrm>
            <a:off x="4929447" y="5235875"/>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a:effectLst/>
                <a:latin typeface="Cambria" panose="02040503050406030204" pitchFamily="18" charset="0"/>
                <a:ea typeface="Calibri" panose="020F0502020204030204" pitchFamily="34" charset="0"/>
                <a:cs typeface="Times New Roman" panose="02020603050405020304" pitchFamily="18" charset="0"/>
              </a:rPr>
              <a:t>Yes</a:t>
            </a:r>
          </a:p>
        </p:txBody>
      </p:sp>
      <p:sp>
        <p:nvSpPr>
          <p:cNvPr id="35" name="Text Box 46"/>
          <p:cNvSpPr txBox="1"/>
          <p:nvPr/>
        </p:nvSpPr>
        <p:spPr>
          <a:xfrm>
            <a:off x="1562329" y="4782583"/>
            <a:ext cx="451849"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smtClean="0">
                <a:latin typeface="Cambria" panose="02040503050406030204" pitchFamily="18" charset="0"/>
                <a:ea typeface="Calibri" panose="020F0502020204030204" pitchFamily="34" charset="0"/>
                <a:cs typeface="Times New Roman" panose="02020603050405020304" pitchFamily="18" charset="0"/>
              </a:rPr>
              <a:t>Yes</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36" name="Text Box 45"/>
          <p:cNvSpPr txBox="1"/>
          <p:nvPr/>
        </p:nvSpPr>
        <p:spPr>
          <a:xfrm>
            <a:off x="2556276" y="3818274"/>
            <a:ext cx="503247" cy="45208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200" dirty="0" smtClean="0">
                <a:effectLst/>
                <a:latin typeface="Cambria" panose="02040503050406030204" pitchFamily="18" charset="0"/>
                <a:ea typeface="Calibri" panose="020F0502020204030204" pitchFamily="34" charset="0"/>
                <a:cs typeface="Times New Roman" panose="02020603050405020304" pitchFamily="18" charset="0"/>
              </a:rPr>
              <a:t>No</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38" name="Elbow Connector 37"/>
          <p:cNvCxnSpPr>
            <a:stCxn id="14" idx="3"/>
            <a:endCxn id="8" idx="0"/>
          </p:cNvCxnSpPr>
          <p:nvPr/>
        </p:nvCxnSpPr>
        <p:spPr>
          <a:xfrm flipH="1" flipV="1">
            <a:off x="1426892" y="3114861"/>
            <a:ext cx="1166184" cy="1192285"/>
          </a:xfrm>
          <a:prstGeom prst="bentConnector4">
            <a:avLst>
              <a:gd name="adj1" fmla="val -19602"/>
              <a:gd name="adj2" fmla="val 11917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37147" y="1425224"/>
            <a:ext cx="1979490" cy="37030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dirty="0" err="1" smtClean="0">
                <a:latin typeface="Cambria" panose="02040503050406030204" pitchFamily="18" charset="0"/>
                <a:ea typeface="Calibri" panose="020F0502020204030204" pitchFamily="34" charset="0"/>
                <a:cs typeface="Times New Roman" panose="02020603050405020304" pitchFamily="18" charset="0"/>
              </a:rPr>
              <a:t>Init</a:t>
            </a:r>
            <a:r>
              <a:rPr lang="en-US" sz="1200" dirty="0">
                <a:latin typeface="Cambria" panose="02040503050406030204" pitchFamily="18" charset="0"/>
                <a:ea typeface="Calibri" panose="020F0502020204030204" pitchFamily="34" charset="0"/>
                <a:cs typeface="Times New Roman" panose="02020603050405020304" pitchFamily="18" charset="0"/>
              </a:rPr>
              <a:t> </a:t>
            </a:r>
            <a:r>
              <a:rPr lang="en-US" sz="1200" dirty="0" smtClean="0">
                <a:latin typeface="Cambria" panose="02040503050406030204" pitchFamily="18" charset="0"/>
                <a:ea typeface="Calibri" panose="020F0502020204030204" pitchFamily="34" charset="0"/>
                <a:cs typeface="Times New Roman" panose="02020603050405020304" pitchFamily="18" charset="0"/>
              </a:rPr>
              <a:t>schedule</a:t>
            </a:r>
            <a:endParaRPr lang="en-US" sz="1200" dirty="0">
              <a:effectLst/>
              <a:latin typeface="Cambria" panose="02040503050406030204" pitchFamily="18" charset="0"/>
              <a:ea typeface="Calibri" panose="020F0502020204030204" pitchFamily="34" charset="0"/>
              <a:cs typeface="Times New Roman" panose="02020603050405020304" pitchFamily="18" charset="0"/>
            </a:endParaRPr>
          </a:p>
        </p:txBody>
      </p:sp>
      <p:cxnSp>
        <p:nvCxnSpPr>
          <p:cNvPr id="59" name="Straight Arrow Connector 58"/>
          <p:cNvCxnSpPr>
            <a:stCxn id="53" idx="2"/>
            <a:endCxn id="7" idx="1"/>
          </p:cNvCxnSpPr>
          <p:nvPr/>
        </p:nvCxnSpPr>
        <p:spPr>
          <a:xfrm>
            <a:off x="1426892" y="1795533"/>
            <a:ext cx="0" cy="474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85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par>
                                <p:cTn id="80" presetID="10" presetClass="entr" presetSubtype="0" fill="hold"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4" grpId="0" animBg="1"/>
      <p:bldP spid="15" grpId="0" animBg="1"/>
      <p:bldP spid="16" grpId="0" animBg="1"/>
      <p:bldP spid="17" grpId="0" animBg="1"/>
      <p:bldP spid="30" grpId="0" animBg="1"/>
      <p:bldP spid="33" grpId="0"/>
      <p:bldP spid="34" grpId="0"/>
      <p:bldP spid="35" grpId="0"/>
      <p:bldP spid="36" grpId="0"/>
      <p:bldP spid="5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609599"/>
            <a:ext cx="6347714" cy="5095741"/>
          </a:xfrm>
        </p:spPr>
        <p:txBody>
          <a:bodyPr/>
          <a:lstStyle/>
          <a:p>
            <a:pPr algn="ctr"/>
            <a:r>
              <a:rPr lang="en-US" dirty="0" smtClean="0">
                <a:latin typeface="Tahoma" panose="020B0604030504040204" pitchFamily="34" charset="0"/>
                <a:ea typeface="Tahoma" panose="020B0604030504040204" pitchFamily="34" charset="0"/>
                <a:cs typeface="Tahoma" panose="020B0604030504040204" pitchFamily="34" charset="0"/>
              </a:rPr>
              <a:t>Thanks for your listening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84597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4" name="TextBox 103"/>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Create office</a:t>
            </a:r>
          </a:p>
          <a:p>
            <a:pPr marL="285750" indent="-285750">
              <a:buFont typeface="Arial" panose="020B0604020202020204" pitchFamily="34" charset="0"/>
              <a:buChar char="•"/>
            </a:pPr>
            <a:r>
              <a:rPr lang="en-US" dirty="0">
                <a:solidFill>
                  <a:srgbClr val="FF0000"/>
                </a:solidFill>
              </a:rPr>
              <a:t>Delete office</a:t>
            </a:r>
          </a:p>
          <a:p>
            <a:pPr marL="285750" indent="-285750">
              <a:buFont typeface="Arial" panose="020B0604020202020204" pitchFamily="34" charset="0"/>
              <a:buChar char="•"/>
            </a:pPr>
            <a:r>
              <a:rPr lang="en-US" dirty="0">
                <a:solidFill>
                  <a:srgbClr val="FF0000"/>
                </a:solidFill>
              </a:rPr>
              <a:t>View income statistic</a:t>
            </a:r>
          </a:p>
          <a:p>
            <a:pPr marL="285750" indent="-285750">
              <a:buFont typeface="Arial" panose="020B0604020202020204" pitchFamily="34" charset="0"/>
              <a:buChar char="•"/>
            </a:pPr>
            <a:r>
              <a:rPr lang="en-US" dirty="0">
                <a:solidFill>
                  <a:srgbClr val="FF0000"/>
                </a:solidFill>
              </a:rPr>
              <a:t>Check request repair</a:t>
            </a:r>
          </a:p>
        </p:txBody>
      </p:sp>
    </p:spTree>
    <p:extLst>
      <p:ext uri="{BB962C8B-B14F-4D97-AF65-F5344CB8AC3E}">
        <p14:creationId xmlns:p14="http://schemas.microsoft.com/office/powerpoint/2010/main" val="94445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sp>
        <p:nvSpPr>
          <p:cNvPr id="3" name="Slide Number Placeholder 2"/>
          <p:cNvSpPr>
            <a:spLocks noGrp="1"/>
          </p:cNvSpPr>
          <p:nvPr>
            <p:ph type="sldNum" sz="quarter" idx="12"/>
          </p:nvPr>
        </p:nvSpPr>
        <p:spPr/>
        <p:txBody>
          <a:bodyPr/>
          <a:lstStyle/>
          <a:p>
            <a:fld id="{D57F1E4F-1CFF-5643-939E-217C01CDF565}" type="slidenum">
              <a:rPr lang="en-US" smtClean="0"/>
              <a:pPr/>
              <a:t>6</a:t>
            </a:fld>
            <a:endParaRPr lang="en-US" dirty="0"/>
          </a:p>
        </p:txBody>
      </p:sp>
      <p:sp>
        <p:nvSpPr>
          <p:cNvPr id="71" name="Rectangle 70"/>
          <p:cNvSpPr/>
          <p:nvPr/>
        </p:nvSpPr>
        <p:spPr>
          <a:xfrm>
            <a:off x="3332608" y="1526923"/>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pic>
        <p:nvPicPr>
          <p:cNvPr id="77" name="Picture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7036" y="3576173"/>
            <a:ext cx="694610" cy="667393"/>
          </a:xfrm>
          <a:prstGeom prst="rect">
            <a:avLst/>
          </a:prstGeom>
        </p:spPr>
      </p:pic>
      <p:pic>
        <p:nvPicPr>
          <p:cNvPr id="82" name="Picture 8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8302" y="1624837"/>
            <a:ext cx="667393" cy="667393"/>
          </a:xfrm>
          <a:prstGeom prst="rect">
            <a:avLst/>
          </a:prstGeom>
        </p:spPr>
      </p:pic>
      <p:sp>
        <p:nvSpPr>
          <p:cNvPr id="85" name="TextBox 84"/>
          <p:cNvSpPr txBox="1"/>
          <p:nvPr/>
        </p:nvSpPr>
        <p:spPr>
          <a:xfrm>
            <a:off x="4396074" y="3725203"/>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961436" y="1045530"/>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96" name="Left-Right Arrow 95"/>
          <p:cNvSpPr/>
          <p:nvPr/>
        </p:nvSpPr>
        <p:spPr>
          <a:xfrm>
            <a:off x="2698587" y="3447093"/>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4" name="TextBox 103"/>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Create office</a:t>
            </a:r>
          </a:p>
          <a:p>
            <a:pPr marL="285750" indent="-285750">
              <a:buFont typeface="Arial" panose="020B0604020202020204" pitchFamily="34" charset="0"/>
              <a:buChar char="•"/>
            </a:pPr>
            <a:r>
              <a:rPr lang="en-US" dirty="0">
                <a:solidFill>
                  <a:srgbClr val="FF0000"/>
                </a:solidFill>
              </a:rPr>
              <a:t>Delete office</a:t>
            </a:r>
          </a:p>
          <a:p>
            <a:pPr marL="285750" indent="-285750">
              <a:buFont typeface="Arial" panose="020B0604020202020204" pitchFamily="34" charset="0"/>
              <a:buChar char="•"/>
            </a:pPr>
            <a:r>
              <a:rPr lang="en-US" dirty="0">
                <a:solidFill>
                  <a:srgbClr val="FF0000"/>
                </a:solidFill>
              </a:rPr>
              <a:t>View income statistic</a:t>
            </a:r>
          </a:p>
          <a:p>
            <a:pPr marL="285750" indent="-285750">
              <a:buFont typeface="Arial" panose="020B0604020202020204" pitchFamily="34" charset="0"/>
              <a:buChar char="•"/>
            </a:pPr>
            <a:r>
              <a:rPr lang="en-US" dirty="0">
                <a:solidFill>
                  <a:srgbClr val="FF0000"/>
                </a:solidFill>
              </a:rPr>
              <a:t>Check request repair</a:t>
            </a:r>
          </a:p>
        </p:txBody>
      </p:sp>
      <p:sp>
        <p:nvSpPr>
          <p:cNvPr id="109" name="TextBox 108"/>
          <p:cNvSpPr txBox="1"/>
          <p:nvPr/>
        </p:nvSpPr>
        <p:spPr>
          <a:xfrm>
            <a:off x="3332606" y="2344759"/>
            <a:ext cx="2526851"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Manage office</a:t>
            </a:r>
          </a:p>
          <a:p>
            <a:pPr marL="285750" indent="-285750">
              <a:buFont typeface="Arial" panose="020B0604020202020204" pitchFamily="34" charset="0"/>
              <a:buChar char="•"/>
            </a:pPr>
            <a:r>
              <a:rPr lang="en-US" dirty="0" smtClean="0"/>
              <a:t>Manage contract</a:t>
            </a:r>
          </a:p>
          <a:p>
            <a:pPr marL="285750" indent="-285750">
              <a:buFont typeface="Arial" panose="020B0604020202020204" pitchFamily="34" charset="0"/>
              <a:buChar char="•"/>
            </a:pPr>
            <a:r>
              <a:rPr lang="en-US" dirty="0"/>
              <a:t>Manage </a:t>
            </a:r>
            <a:r>
              <a:rPr lang="en-US" dirty="0" smtClean="0"/>
              <a:t>job</a:t>
            </a:r>
          </a:p>
          <a:p>
            <a:pPr marL="285750" indent="-285750">
              <a:buFont typeface="Arial" panose="020B0604020202020204" pitchFamily="34" charset="0"/>
              <a:buChar char="•"/>
            </a:pPr>
            <a:r>
              <a:rPr lang="en-US" dirty="0" smtClean="0"/>
              <a:t>Manage rental item</a:t>
            </a:r>
          </a:p>
          <a:p>
            <a:pPr marL="285750" indent="-285750">
              <a:buFont typeface="Arial" panose="020B0604020202020204" pitchFamily="34" charset="0"/>
              <a:buChar char="•"/>
            </a:pPr>
            <a:endParaRPr lang="en-US" dirty="0" smtClean="0"/>
          </a:p>
          <a:p>
            <a:endParaRPr lang="en-US" dirty="0" smtClean="0"/>
          </a:p>
          <a:p>
            <a:endParaRPr lang="en-US" dirty="0" smtClean="0"/>
          </a:p>
          <a:p>
            <a:pPr marL="285750" indent="-285750">
              <a:buFont typeface="Arial" panose="020B0604020202020204" pitchFamily="34" charset="0"/>
              <a:buChar char="•"/>
            </a:pPr>
            <a:r>
              <a:rPr lang="en-US" dirty="0" smtClean="0"/>
              <a:t>Confirm request</a:t>
            </a:r>
          </a:p>
          <a:p>
            <a:pPr marL="285750" indent="-285750">
              <a:buFont typeface="Arial" panose="020B0604020202020204" pitchFamily="34" charset="0"/>
              <a:buChar char="•"/>
            </a:pPr>
            <a:r>
              <a:rPr lang="en-US" dirty="0"/>
              <a:t>Manage rental </a:t>
            </a:r>
            <a:r>
              <a:rPr lang="en-US" dirty="0" smtClean="0"/>
              <a:t>item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Manage account</a:t>
            </a: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2047" y="4921554"/>
            <a:ext cx="699599" cy="667393"/>
          </a:xfrm>
          <a:prstGeom prst="rect">
            <a:avLst/>
          </a:prstGeom>
        </p:spPr>
      </p:pic>
      <p:sp>
        <p:nvSpPr>
          <p:cNvPr id="23" name="TextBox 22"/>
          <p:cNvSpPr txBox="1"/>
          <p:nvPr/>
        </p:nvSpPr>
        <p:spPr>
          <a:xfrm>
            <a:off x="4378007" y="5079172"/>
            <a:ext cx="833883" cy="369332"/>
          </a:xfrm>
          <a:prstGeom prst="rect">
            <a:avLst/>
          </a:prstGeom>
          <a:noFill/>
        </p:spPr>
        <p:txBody>
          <a:bodyPr wrap="none" rtlCol="0">
            <a:spAutoFit/>
          </a:bodyPr>
          <a:lstStyle/>
          <a:p>
            <a:r>
              <a:rPr lang="en-US" dirty="0" smtClean="0"/>
              <a:t>Admin</a:t>
            </a:r>
            <a:endParaRPr lang="en-US" dirty="0"/>
          </a:p>
        </p:txBody>
      </p:sp>
      <p:sp>
        <p:nvSpPr>
          <p:cNvPr id="24" name="TextBox 23"/>
          <p:cNvSpPr txBox="1"/>
          <p:nvPr/>
        </p:nvSpPr>
        <p:spPr>
          <a:xfrm>
            <a:off x="4211646" y="1790611"/>
            <a:ext cx="1143262" cy="369332"/>
          </a:xfrm>
          <a:prstGeom prst="rect">
            <a:avLst/>
          </a:prstGeom>
          <a:noFill/>
        </p:spPr>
        <p:txBody>
          <a:bodyPr wrap="none" rtlCol="0">
            <a:spAutoFit/>
          </a:bodyPr>
          <a:lstStyle/>
          <a:p>
            <a:r>
              <a:rPr lang="en-US" dirty="0" smtClean="0"/>
              <a:t>Managers</a:t>
            </a:r>
            <a:endParaRPr lang="en-US" dirty="0"/>
          </a:p>
        </p:txBody>
      </p:sp>
    </p:spTree>
    <p:extLst>
      <p:ext uri="{BB962C8B-B14F-4D97-AF65-F5344CB8AC3E}">
        <p14:creationId xmlns:p14="http://schemas.microsoft.com/office/powerpoint/2010/main" val="108141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2934" y="1523639"/>
            <a:ext cx="2526853" cy="449360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542285" y="1523639"/>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5476" y="266600"/>
            <a:ext cx="2953502" cy="666595"/>
          </a:xfrm>
        </p:spPr>
        <p:txBody>
          <a:bodyPr>
            <a:normAutofit/>
          </a:bodyPr>
          <a:lstStyle/>
          <a:p>
            <a:r>
              <a:rPr lang="en-US" dirty="0"/>
              <a:t>New Features</a:t>
            </a:r>
          </a:p>
        </p:txBody>
      </p:sp>
      <p:pic>
        <p:nvPicPr>
          <p:cNvPr id="72"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29489" y="1948113"/>
            <a:ext cx="1554307" cy="1296788"/>
          </a:xfrm>
        </p:spPr>
      </p:pic>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
        <p:nvSpPr>
          <p:cNvPr id="71" name="Rectangle 70"/>
          <p:cNvSpPr/>
          <p:nvPr/>
        </p:nvSpPr>
        <p:spPr>
          <a:xfrm>
            <a:off x="3332608" y="1526923"/>
            <a:ext cx="2526853" cy="44936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627" y="1955624"/>
            <a:ext cx="1362051" cy="1213288"/>
          </a:xfrm>
          <a:prstGeom prst="rect">
            <a:avLst/>
          </a:prstGeom>
        </p:spPr>
      </p:pic>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7036" y="3576173"/>
            <a:ext cx="694610" cy="667393"/>
          </a:xfrm>
          <a:prstGeom prst="rect">
            <a:avLst/>
          </a:prstGeom>
        </p:spPr>
      </p:pic>
      <p:pic>
        <p:nvPicPr>
          <p:cNvPr id="82" name="Picture 8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8302" y="1624837"/>
            <a:ext cx="667393" cy="667393"/>
          </a:xfrm>
          <a:prstGeom prst="rect">
            <a:avLst/>
          </a:prstGeom>
        </p:spPr>
      </p:pic>
      <p:sp>
        <p:nvSpPr>
          <p:cNvPr id="85" name="TextBox 84"/>
          <p:cNvSpPr txBox="1"/>
          <p:nvPr/>
        </p:nvSpPr>
        <p:spPr>
          <a:xfrm>
            <a:off x="4396074" y="3725203"/>
            <a:ext cx="771365" cy="369332"/>
          </a:xfrm>
          <a:prstGeom prst="rect">
            <a:avLst/>
          </a:prstGeom>
          <a:noFill/>
        </p:spPr>
        <p:txBody>
          <a:bodyPr wrap="none" rtlCol="0">
            <a:spAutoFit/>
          </a:bodyPr>
          <a:lstStyle/>
          <a:p>
            <a:r>
              <a:rPr lang="en-US" dirty="0" smtClean="0"/>
              <a:t>Staffs</a:t>
            </a:r>
            <a:endParaRPr lang="en-US" dirty="0"/>
          </a:p>
        </p:txBody>
      </p:sp>
      <p:sp>
        <p:nvSpPr>
          <p:cNvPr id="90" name="TextBox 89"/>
          <p:cNvSpPr txBox="1"/>
          <p:nvPr/>
        </p:nvSpPr>
        <p:spPr>
          <a:xfrm>
            <a:off x="2961436" y="1045530"/>
            <a:ext cx="3269190" cy="369332"/>
          </a:xfrm>
          <a:prstGeom prst="rect">
            <a:avLst/>
          </a:prstGeom>
          <a:noFill/>
        </p:spPr>
        <p:txBody>
          <a:bodyPr wrap="square" rtlCol="0">
            <a:spAutoFit/>
          </a:bodyPr>
          <a:lstStyle/>
          <a:p>
            <a:pPr algn="ctr"/>
            <a:r>
              <a:rPr lang="en-US" dirty="0" smtClean="0"/>
              <a:t>Office Rental Service System</a:t>
            </a:r>
            <a:endParaRPr lang="en-US" dirty="0"/>
          </a:p>
        </p:txBody>
      </p:sp>
      <p:sp>
        <p:nvSpPr>
          <p:cNvPr id="96" name="Left-Right Arrow 95"/>
          <p:cNvSpPr/>
          <p:nvPr/>
        </p:nvSpPr>
        <p:spPr>
          <a:xfrm>
            <a:off x="2698587" y="3447093"/>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804565" y="1096967"/>
            <a:ext cx="947695" cy="369332"/>
          </a:xfrm>
          <a:prstGeom prst="rect">
            <a:avLst/>
          </a:prstGeom>
          <a:noFill/>
        </p:spPr>
        <p:txBody>
          <a:bodyPr wrap="none" rtlCol="0">
            <a:spAutoFit/>
          </a:bodyPr>
          <a:lstStyle/>
          <a:p>
            <a:r>
              <a:rPr lang="en-US" dirty="0" smtClean="0"/>
              <a:t>Owners</a:t>
            </a:r>
            <a:endParaRPr lang="en-US" dirty="0"/>
          </a:p>
        </p:txBody>
      </p:sp>
      <p:sp>
        <p:nvSpPr>
          <p:cNvPr id="104" name="TextBox 103"/>
          <p:cNvSpPr txBox="1"/>
          <p:nvPr/>
        </p:nvSpPr>
        <p:spPr>
          <a:xfrm>
            <a:off x="283789" y="3389951"/>
            <a:ext cx="1989249"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rgbClr val="FF0000"/>
                </a:solidFill>
              </a:rPr>
              <a:t>Create office</a:t>
            </a:r>
          </a:p>
          <a:p>
            <a:pPr marL="285750" indent="-285750">
              <a:buFont typeface="Arial" panose="020B0604020202020204" pitchFamily="34" charset="0"/>
              <a:buChar char="•"/>
            </a:pPr>
            <a:r>
              <a:rPr lang="en-US" dirty="0" smtClean="0">
                <a:solidFill>
                  <a:srgbClr val="FF0000"/>
                </a:solidFill>
              </a:rPr>
              <a:t>Delete office</a:t>
            </a:r>
          </a:p>
          <a:p>
            <a:pPr marL="285750" indent="-285750">
              <a:buFont typeface="Arial" panose="020B0604020202020204" pitchFamily="34" charset="0"/>
              <a:buChar char="•"/>
            </a:pPr>
            <a:r>
              <a:rPr lang="en-US" dirty="0" smtClean="0">
                <a:solidFill>
                  <a:srgbClr val="FF0000"/>
                </a:solidFill>
              </a:rPr>
              <a:t>View income statistic</a:t>
            </a:r>
          </a:p>
          <a:p>
            <a:pPr marL="285750" indent="-285750">
              <a:buFont typeface="Arial" panose="020B0604020202020204" pitchFamily="34" charset="0"/>
              <a:buChar char="•"/>
            </a:pPr>
            <a:r>
              <a:rPr lang="en-US" dirty="0" smtClean="0">
                <a:solidFill>
                  <a:srgbClr val="FF0000"/>
                </a:solidFill>
              </a:rPr>
              <a:t>Check request repair</a:t>
            </a:r>
          </a:p>
        </p:txBody>
      </p:sp>
      <p:sp>
        <p:nvSpPr>
          <p:cNvPr id="106" name="TextBox 105"/>
          <p:cNvSpPr txBox="1"/>
          <p:nvPr/>
        </p:nvSpPr>
        <p:spPr>
          <a:xfrm>
            <a:off x="7108985" y="1045530"/>
            <a:ext cx="1393452" cy="369332"/>
          </a:xfrm>
          <a:prstGeom prst="rect">
            <a:avLst/>
          </a:prstGeom>
          <a:noFill/>
        </p:spPr>
        <p:txBody>
          <a:bodyPr wrap="square" rtlCol="0">
            <a:spAutoFit/>
          </a:bodyPr>
          <a:lstStyle/>
          <a:p>
            <a:pPr algn="ctr"/>
            <a:r>
              <a:rPr lang="en-US" dirty="0" smtClean="0"/>
              <a:t>Customers</a:t>
            </a:r>
            <a:endParaRPr lang="en-US" dirty="0"/>
          </a:p>
        </p:txBody>
      </p:sp>
      <p:sp>
        <p:nvSpPr>
          <p:cNvPr id="107" name="TextBox 106"/>
          <p:cNvSpPr txBox="1"/>
          <p:nvPr/>
        </p:nvSpPr>
        <p:spPr>
          <a:xfrm>
            <a:off x="6800383" y="3620783"/>
            <a:ext cx="201065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Search office</a:t>
            </a:r>
          </a:p>
          <a:p>
            <a:pPr marL="285750" indent="-285750">
              <a:buFont typeface="Arial" panose="020B0604020202020204" pitchFamily="34" charset="0"/>
              <a:buChar char="•"/>
            </a:pPr>
            <a:r>
              <a:rPr lang="en-US" dirty="0" smtClean="0"/>
              <a:t>Create request</a:t>
            </a:r>
            <a:endParaRPr lang="en-US" dirty="0"/>
          </a:p>
        </p:txBody>
      </p:sp>
      <p:sp>
        <p:nvSpPr>
          <p:cNvPr id="109" name="TextBox 108"/>
          <p:cNvSpPr txBox="1"/>
          <p:nvPr/>
        </p:nvSpPr>
        <p:spPr>
          <a:xfrm>
            <a:off x="3332606" y="2344759"/>
            <a:ext cx="2526851"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Manage office</a:t>
            </a:r>
          </a:p>
          <a:p>
            <a:pPr marL="285750" indent="-285750">
              <a:buFont typeface="Arial" panose="020B0604020202020204" pitchFamily="34" charset="0"/>
              <a:buChar char="•"/>
            </a:pPr>
            <a:r>
              <a:rPr lang="en-US" dirty="0" smtClean="0"/>
              <a:t>Manage contract</a:t>
            </a:r>
          </a:p>
          <a:p>
            <a:pPr marL="285750" indent="-285750">
              <a:buFont typeface="Arial" panose="020B0604020202020204" pitchFamily="34" charset="0"/>
              <a:buChar char="•"/>
            </a:pPr>
            <a:r>
              <a:rPr lang="en-US" dirty="0"/>
              <a:t>Manage </a:t>
            </a:r>
            <a:r>
              <a:rPr lang="en-US" dirty="0" smtClean="0"/>
              <a:t>job</a:t>
            </a:r>
          </a:p>
          <a:p>
            <a:pPr marL="285750" indent="-285750">
              <a:buFont typeface="Arial" panose="020B0604020202020204" pitchFamily="34" charset="0"/>
              <a:buChar char="•"/>
            </a:pPr>
            <a:r>
              <a:rPr lang="en-US" dirty="0" smtClean="0"/>
              <a:t>Manage rental item</a:t>
            </a:r>
          </a:p>
          <a:p>
            <a:pPr marL="285750" indent="-285750">
              <a:buFont typeface="Arial" panose="020B0604020202020204" pitchFamily="34" charset="0"/>
              <a:buChar char="•"/>
            </a:pPr>
            <a:endParaRPr lang="en-US" dirty="0" smtClean="0"/>
          </a:p>
          <a:p>
            <a:endParaRPr lang="en-US" dirty="0" smtClean="0"/>
          </a:p>
          <a:p>
            <a:endParaRPr lang="en-US" dirty="0" smtClean="0"/>
          </a:p>
          <a:p>
            <a:pPr marL="285750" indent="-285750">
              <a:buFont typeface="Arial" panose="020B0604020202020204" pitchFamily="34" charset="0"/>
              <a:buChar char="•"/>
            </a:pPr>
            <a:r>
              <a:rPr lang="en-US" dirty="0" smtClean="0"/>
              <a:t>Confirm request</a:t>
            </a:r>
          </a:p>
          <a:p>
            <a:pPr marL="285750" indent="-285750">
              <a:buFont typeface="Arial" panose="020B0604020202020204" pitchFamily="34" charset="0"/>
              <a:buChar char="•"/>
            </a:pPr>
            <a:r>
              <a:rPr lang="en-US" dirty="0"/>
              <a:t>Manage rental </a:t>
            </a:r>
            <a:r>
              <a:rPr lang="en-US" dirty="0" smtClean="0"/>
              <a:t>item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Manage account</a:t>
            </a:r>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2047" y="4921554"/>
            <a:ext cx="699599" cy="667393"/>
          </a:xfrm>
          <a:prstGeom prst="rect">
            <a:avLst/>
          </a:prstGeom>
        </p:spPr>
      </p:pic>
      <p:sp>
        <p:nvSpPr>
          <p:cNvPr id="23" name="TextBox 22"/>
          <p:cNvSpPr txBox="1"/>
          <p:nvPr/>
        </p:nvSpPr>
        <p:spPr>
          <a:xfrm>
            <a:off x="4378007" y="5079172"/>
            <a:ext cx="833883" cy="369332"/>
          </a:xfrm>
          <a:prstGeom prst="rect">
            <a:avLst/>
          </a:prstGeom>
          <a:noFill/>
        </p:spPr>
        <p:txBody>
          <a:bodyPr wrap="none" rtlCol="0">
            <a:spAutoFit/>
          </a:bodyPr>
          <a:lstStyle/>
          <a:p>
            <a:r>
              <a:rPr lang="en-US" dirty="0" smtClean="0"/>
              <a:t>Admin</a:t>
            </a:r>
            <a:endParaRPr lang="en-US" dirty="0"/>
          </a:p>
        </p:txBody>
      </p:sp>
      <p:sp>
        <p:nvSpPr>
          <p:cNvPr id="24" name="TextBox 23"/>
          <p:cNvSpPr txBox="1"/>
          <p:nvPr/>
        </p:nvSpPr>
        <p:spPr>
          <a:xfrm>
            <a:off x="4211646" y="1790611"/>
            <a:ext cx="1143262" cy="369332"/>
          </a:xfrm>
          <a:prstGeom prst="rect">
            <a:avLst/>
          </a:prstGeom>
          <a:noFill/>
        </p:spPr>
        <p:txBody>
          <a:bodyPr wrap="none" rtlCol="0">
            <a:spAutoFit/>
          </a:bodyPr>
          <a:lstStyle/>
          <a:p>
            <a:r>
              <a:rPr lang="en-US" dirty="0" smtClean="0"/>
              <a:t>Managers</a:t>
            </a:r>
            <a:endParaRPr lang="en-US" dirty="0"/>
          </a:p>
        </p:txBody>
      </p:sp>
      <p:sp>
        <p:nvSpPr>
          <p:cNvPr id="27" name="Left-Right Arrow 26"/>
          <p:cNvSpPr/>
          <p:nvPr/>
        </p:nvSpPr>
        <p:spPr>
          <a:xfrm>
            <a:off x="5909165" y="3388827"/>
            <a:ext cx="585215" cy="1873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832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13462" y="1807076"/>
            <a:ext cx="5519351" cy="4234287"/>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2384" y="197535"/>
            <a:ext cx="6919876" cy="1320800"/>
          </a:xfrm>
        </p:spPr>
        <p:txBody>
          <a:bodyPr>
            <a:normAutofit/>
          </a:bodyPr>
          <a:lstStyle/>
          <a:p>
            <a:r>
              <a:rPr lang="en-US" dirty="0"/>
              <a:t>Demonstration</a:t>
            </a:r>
            <a:r>
              <a:rPr lang="en-US" dirty="0" smtClean="0"/>
              <a:t/>
            </a:r>
            <a:br>
              <a:rPr lang="en-US" dirty="0" smtClean="0"/>
            </a:br>
            <a:r>
              <a:rPr lang="en-US" dirty="0" smtClean="0"/>
              <a:t>	</a:t>
            </a:r>
            <a:r>
              <a:rPr lang="en-US" sz="2400" dirty="0">
                <a:solidFill>
                  <a:schemeClr val="accent2">
                    <a:lumMod val="50000"/>
                  </a:schemeClr>
                </a:solidFill>
              </a:rPr>
              <a:t>Search Office - Request </a:t>
            </a:r>
            <a:r>
              <a:rPr lang="en-US" sz="2400" dirty="0" smtClean="0">
                <a:solidFill>
                  <a:schemeClr val="accent2">
                    <a:lumMod val="50000"/>
                  </a:schemeClr>
                </a:solidFill>
              </a:rPr>
              <a:t>Appointment</a:t>
            </a:r>
            <a:endParaRPr lang="en-US" sz="2400" dirty="0">
              <a:solidFill>
                <a:schemeClr val="accent2">
                  <a:lumMod val="50000"/>
                </a:schemeClr>
              </a:solidFill>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8592" y="1998149"/>
            <a:ext cx="1196625" cy="998367"/>
          </a:xfrm>
        </p:spPr>
      </p:pic>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544" y="1996117"/>
            <a:ext cx="1303031" cy="931094"/>
          </a:xfrm>
          <a:prstGeom prst="rect">
            <a:avLst/>
          </a:prstGeom>
        </p:spPr>
      </p:pic>
      <p:sp>
        <p:nvSpPr>
          <p:cNvPr id="3" name="TextBox 2"/>
          <p:cNvSpPr txBox="1"/>
          <p:nvPr/>
        </p:nvSpPr>
        <p:spPr>
          <a:xfrm>
            <a:off x="668592" y="3106695"/>
            <a:ext cx="1165704" cy="369332"/>
          </a:xfrm>
          <a:prstGeom prst="rect">
            <a:avLst/>
          </a:prstGeom>
          <a:noFill/>
        </p:spPr>
        <p:txBody>
          <a:bodyPr wrap="none" rtlCol="0">
            <a:spAutoFit/>
          </a:bodyPr>
          <a:lstStyle/>
          <a:p>
            <a:r>
              <a:rPr lang="en-US" dirty="0" smtClean="0"/>
              <a:t>Customer</a:t>
            </a:r>
          </a:p>
        </p:txBody>
      </p:sp>
      <p:sp>
        <p:nvSpPr>
          <p:cNvPr id="41" name="TextBox 40"/>
          <p:cNvSpPr txBox="1"/>
          <p:nvPr/>
        </p:nvSpPr>
        <p:spPr>
          <a:xfrm>
            <a:off x="3938223" y="1490190"/>
            <a:ext cx="3269190" cy="369332"/>
          </a:xfrm>
          <a:prstGeom prst="rect">
            <a:avLst/>
          </a:prstGeom>
          <a:noFill/>
        </p:spPr>
        <p:txBody>
          <a:bodyPr wrap="square" rtlCol="0">
            <a:spAutoFit/>
          </a:bodyPr>
          <a:lstStyle/>
          <a:p>
            <a:pPr algn="ctr"/>
            <a:r>
              <a:rPr lang="en-US" dirty="0" smtClean="0"/>
              <a:t>Office Rental Service</a:t>
            </a:r>
            <a:endParaRPr lang="en-US" dirty="0"/>
          </a:p>
        </p:txBody>
      </p:sp>
      <p:sp>
        <p:nvSpPr>
          <p:cNvPr id="42" name="Right Arrow 41"/>
          <p:cNvSpPr/>
          <p:nvPr/>
        </p:nvSpPr>
        <p:spPr>
          <a:xfrm flipV="1">
            <a:off x="1987558" y="2436917"/>
            <a:ext cx="1275954"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235105" y="2649674"/>
            <a:ext cx="1188519" cy="584775"/>
          </a:xfrm>
          <a:prstGeom prst="rect">
            <a:avLst/>
          </a:prstGeom>
          <a:noFill/>
        </p:spPr>
        <p:txBody>
          <a:bodyPr wrap="square" rtlCol="0">
            <a:spAutoFit/>
          </a:bodyPr>
          <a:lstStyle/>
          <a:p>
            <a:r>
              <a:rPr lang="en-US" sz="1600" dirty="0" smtClean="0"/>
              <a:t>Choose an</a:t>
            </a:r>
          </a:p>
          <a:p>
            <a:r>
              <a:rPr lang="en-US" sz="1600" dirty="0" smtClean="0"/>
              <a:t> office</a:t>
            </a:r>
            <a:endParaRPr lang="en-US" sz="1600" dirty="0"/>
          </a:p>
        </p:txBody>
      </p:sp>
      <p:sp>
        <p:nvSpPr>
          <p:cNvPr id="4" name="Oval 3"/>
          <p:cNvSpPr/>
          <p:nvPr/>
        </p:nvSpPr>
        <p:spPr>
          <a:xfrm>
            <a:off x="2049562" y="270451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49" name="Right Arrow 48"/>
          <p:cNvSpPr/>
          <p:nvPr/>
        </p:nvSpPr>
        <p:spPr>
          <a:xfrm rot="2727836" flipV="1">
            <a:off x="4468404" y="3214527"/>
            <a:ext cx="894646"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839667" y="2672001"/>
            <a:ext cx="1415662" cy="584775"/>
          </a:xfrm>
          <a:prstGeom prst="rect">
            <a:avLst/>
          </a:prstGeom>
          <a:noFill/>
        </p:spPr>
        <p:txBody>
          <a:bodyPr wrap="square" rtlCol="0">
            <a:spAutoFit/>
          </a:bodyPr>
          <a:lstStyle/>
          <a:p>
            <a:r>
              <a:rPr lang="en-US" sz="1600" dirty="0" smtClean="0"/>
              <a:t>    Create appointment</a:t>
            </a:r>
            <a:endParaRPr lang="en-US" sz="1600" dirty="0"/>
          </a:p>
        </p:txBody>
      </p:sp>
      <p:pic>
        <p:nvPicPr>
          <p:cNvPr id="53" name="Picture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7303" y="3541339"/>
            <a:ext cx="714359" cy="1108489"/>
          </a:xfrm>
          <a:prstGeom prst="rect">
            <a:avLst/>
          </a:prstGeom>
        </p:spPr>
      </p:pic>
      <p:sp>
        <p:nvSpPr>
          <p:cNvPr id="54" name="TextBox 53"/>
          <p:cNvSpPr txBox="1"/>
          <p:nvPr/>
        </p:nvSpPr>
        <p:spPr>
          <a:xfrm>
            <a:off x="5291565" y="4589858"/>
            <a:ext cx="912429" cy="369332"/>
          </a:xfrm>
          <a:prstGeom prst="rect">
            <a:avLst/>
          </a:prstGeom>
          <a:noFill/>
        </p:spPr>
        <p:txBody>
          <a:bodyPr wrap="none" rtlCol="0">
            <a:spAutoFit/>
          </a:bodyPr>
          <a:lstStyle/>
          <a:p>
            <a:r>
              <a:rPr lang="en-US" dirty="0" smtClean="0"/>
              <a:t>System</a:t>
            </a:r>
            <a:endParaRPr lang="en-US" dirty="0"/>
          </a:p>
        </p:txBody>
      </p:sp>
      <p:sp>
        <p:nvSpPr>
          <p:cNvPr id="55" name="Oval 54"/>
          <p:cNvSpPr/>
          <p:nvPr/>
        </p:nvSpPr>
        <p:spPr>
          <a:xfrm>
            <a:off x="4901626" y="2722857"/>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765" y="3164489"/>
            <a:ext cx="1115992" cy="931094"/>
          </a:xfrm>
          <a:prstGeom prst="rect">
            <a:avLst/>
          </a:prstGeom>
        </p:spPr>
      </p:pic>
      <p:sp>
        <p:nvSpPr>
          <p:cNvPr id="57" name="Right Arrow 56"/>
          <p:cNvSpPr/>
          <p:nvPr/>
        </p:nvSpPr>
        <p:spPr>
          <a:xfrm rot="10800000" flipV="1">
            <a:off x="6268424" y="3924302"/>
            <a:ext cx="889088"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304716" y="4258651"/>
            <a:ext cx="1404020" cy="584775"/>
          </a:xfrm>
          <a:prstGeom prst="rect">
            <a:avLst/>
          </a:prstGeom>
          <a:noFill/>
        </p:spPr>
        <p:txBody>
          <a:bodyPr wrap="square" rtlCol="0">
            <a:spAutoFit/>
          </a:bodyPr>
          <a:lstStyle/>
          <a:p>
            <a:r>
              <a:rPr lang="en-US" sz="1600" dirty="0" smtClean="0"/>
              <a:t>    Check appointment</a:t>
            </a:r>
            <a:endParaRPr lang="en-US" sz="1600" dirty="0"/>
          </a:p>
        </p:txBody>
      </p:sp>
      <p:sp>
        <p:nvSpPr>
          <p:cNvPr id="59" name="TextBox 58"/>
          <p:cNvSpPr txBox="1"/>
          <p:nvPr/>
        </p:nvSpPr>
        <p:spPr>
          <a:xfrm>
            <a:off x="7291164" y="4041926"/>
            <a:ext cx="1107996" cy="369332"/>
          </a:xfrm>
          <a:prstGeom prst="rect">
            <a:avLst/>
          </a:prstGeom>
          <a:noFill/>
        </p:spPr>
        <p:txBody>
          <a:bodyPr wrap="none" rtlCol="0">
            <a:spAutoFit/>
          </a:bodyPr>
          <a:lstStyle/>
          <a:p>
            <a:r>
              <a:rPr lang="en-US" dirty="0" smtClean="0"/>
              <a:t>Manager	</a:t>
            </a:r>
          </a:p>
        </p:txBody>
      </p:sp>
      <p:sp>
        <p:nvSpPr>
          <p:cNvPr id="60" name="Oval 59"/>
          <p:cNvSpPr/>
          <p:nvPr/>
        </p:nvSpPr>
        <p:spPr>
          <a:xfrm>
            <a:off x="6354834" y="4258651"/>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1266" y="4931269"/>
            <a:ext cx="887864" cy="740762"/>
          </a:xfrm>
          <a:prstGeom prst="rect">
            <a:avLst/>
          </a:prstGeom>
        </p:spPr>
      </p:pic>
      <p:sp>
        <p:nvSpPr>
          <p:cNvPr id="62" name="Right Arrow 61"/>
          <p:cNvSpPr/>
          <p:nvPr/>
        </p:nvSpPr>
        <p:spPr>
          <a:xfrm rot="8142670" flipV="1">
            <a:off x="4181006" y="4776644"/>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478723" y="5033093"/>
            <a:ext cx="1173591" cy="584775"/>
          </a:xfrm>
          <a:prstGeom prst="rect">
            <a:avLst/>
          </a:prstGeom>
          <a:noFill/>
        </p:spPr>
        <p:txBody>
          <a:bodyPr wrap="none" rtlCol="0">
            <a:spAutoFit/>
          </a:bodyPr>
          <a:lstStyle/>
          <a:p>
            <a:r>
              <a:rPr lang="en-US" sz="1600" dirty="0" smtClean="0"/>
              <a:t>      Assign </a:t>
            </a:r>
          </a:p>
          <a:p>
            <a:r>
              <a:rPr lang="en-US" sz="1600" dirty="0" smtClean="0"/>
              <a:t>  to staff</a:t>
            </a:r>
            <a:endParaRPr lang="en-US" sz="1600" dirty="0"/>
          </a:p>
        </p:txBody>
      </p:sp>
      <p:sp>
        <p:nvSpPr>
          <p:cNvPr id="64" name="TextBox 63"/>
          <p:cNvSpPr txBox="1"/>
          <p:nvPr/>
        </p:nvSpPr>
        <p:spPr>
          <a:xfrm>
            <a:off x="3337519" y="5672031"/>
            <a:ext cx="678391" cy="369332"/>
          </a:xfrm>
          <a:prstGeom prst="rect">
            <a:avLst/>
          </a:prstGeom>
          <a:noFill/>
        </p:spPr>
        <p:txBody>
          <a:bodyPr wrap="none" rtlCol="0">
            <a:spAutoFit/>
          </a:bodyPr>
          <a:lstStyle/>
          <a:p>
            <a:r>
              <a:rPr lang="en-US" dirty="0" smtClean="0"/>
              <a:t>Staff</a:t>
            </a:r>
          </a:p>
        </p:txBody>
      </p:sp>
      <p:sp>
        <p:nvSpPr>
          <p:cNvPr id="65" name="Oval 64"/>
          <p:cNvSpPr/>
          <p:nvPr/>
        </p:nvSpPr>
        <p:spPr>
          <a:xfrm>
            <a:off x="4645575" y="5088996"/>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 name="Left-Up Arrow 7"/>
          <p:cNvSpPr/>
          <p:nvPr/>
        </p:nvSpPr>
        <p:spPr>
          <a:xfrm rot="5400000">
            <a:off x="1025112" y="3465881"/>
            <a:ext cx="2096769" cy="2315538"/>
          </a:xfrm>
          <a:prstGeom prst="leftUpArrow">
            <a:avLst>
              <a:gd name="adj1" fmla="val 8242"/>
              <a:gd name="adj2" fmla="val 9308"/>
              <a:gd name="adj3" fmla="val 12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417652" y="5554947"/>
            <a:ext cx="2409634" cy="338554"/>
          </a:xfrm>
          <a:prstGeom prst="rect">
            <a:avLst/>
          </a:prstGeom>
          <a:noFill/>
        </p:spPr>
        <p:txBody>
          <a:bodyPr wrap="none" rtlCol="0">
            <a:spAutoFit/>
          </a:bodyPr>
          <a:lstStyle/>
          <a:p>
            <a:r>
              <a:rPr lang="en-US" sz="1600" dirty="0" smtClean="0"/>
              <a:t>   Meet and check office</a:t>
            </a:r>
            <a:endParaRPr lang="en-US" sz="1600" dirty="0"/>
          </a:p>
        </p:txBody>
      </p:sp>
      <p:sp>
        <p:nvSpPr>
          <p:cNvPr id="67" name="Oval 66"/>
          <p:cNvSpPr/>
          <p:nvPr/>
        </p:nvSpPr>
        <p:spPr>
          <a:xfrm>
            <a:off x="413392" y="5615452"/>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9" name="Right Arrow 68"/>
          <p:cNvSpPr/>
          <p:nvPr/>
        </p:nvSpPr>
        <p:spPr>
          <a:xfrm rot="18951259" flipV="1">
            <a:off x="4188687" y="4481099"/>
            <a:ext cx="1127512" cy="235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315219" y="3860024"/>
            <a:ext cx="1663046" cy="584775"/>
          </a:xfrm>
          <a:prstGeom prst="rect">
            <a:avLst/>
          </a:prstGeom>
          <a:noFill/>
        </p:spPr>
        <p:txBody>
          <a:bodyPr wrap="square" rtlCol="0">
            <a:spAutoFit/>
          </a:bodyPr>
          <a:lstStyle/>
          <a:p>
            <a:r>
              <a:rPr lang="en-US" sz="1600" dirty="0" smtClean="0"/>
              <a:t>    Decide create contract</a:t>
            </a:r>
            <a:endParaRPr lang="en-US" sz="1600" dirty="0"/>
          </a:p>
        </p:txBody>
      </p:sp>
      <p:sp>
        <p:nvSpPr>
          <p:cNvPr id="71" name="Oval 70"/>
          <p:cNvSpPr/>
          <p:nvPr/>
        </p:nvSpPr>
        <p:spPr>
          <a:xfrm>
            <a:off x="3376311" y="3905875"/>
            <a:ext cx="245906" cy="2487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61444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500"/>
                                        <p:tgtEl>
                                          <p:spTgt spid="5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par>
                                <p:cTn id="42" presetID="10" presetClass="entr" presetSubtype="0" fill="hold"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500"/>
                                        <p:tgtEl>
                                          <p:spTgt spid="5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500"/>
                                        <p:tgtEl>
                                          <p:spTgt spid="5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fade">
                                      <p:cBhvr>
                                        <p:cTn id="64" dur="500"/>
                                        <p:tgtEl>
                                          <p:spTgt spid="5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animEffect transition="in" filter="fade">
                                      <p:cBhvr>
                                        <p:cTn id="75" dur="500"/>
                                        <p:tgtEl>
                                          <p:spTgt spid="65"/>
                                        </p:tgtEl>
                                      </p:cBhvr>
                                    </p:animEffect>
                                  </p:childTnLst>
                                </p:cTn>
                              </p:par>
                              <p:par>
                                <p:cTn id="76" presetID="10" presetClass="entr" presetSubtype="0" fill="hold"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500"/>
                                        <p:tgtEl>
                                          <p:spTgt spid="6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fade">
                                      <p:cBhvr>
                                        <p:cTn id="81" dur="500"/>
                                        <p:tgtEl>
                                          <p:spTgt spid="6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500"/>
                                        <p:tgtEl>
                                          <p:spTgt spid="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fade">
                                      <p:cBhvr>
                                        <p:cTn id="97" dur="500"/>
                                        <p:tgtEl>
                                          <p:spTgt spid="7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0"/>
                                        </p:tgtEl>
                                        <p:attrNameLst>
                                          <p:attrName>style.visibility</p:attrName>
                                        </p:attrNameLst>
                                      </p:cBhvr>
                                      <p:to>
                                        <p:strVal val="visible"/>
                                      </p:to>
                                    </p:set>
                                    <p:animEffect transition="in" filter="fade">
                                      <p:cBhvr>
                                        <p:cTn id="10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p:bldP spid="41" grpId="0"/>
      <p:bldP spid="42" grpId="0" animBg="1"/>
      <p:bldP spid="46" grpId="0"/>
      <p:bldP spid="4" grpId="0" animBg="1"/>
      <p:bldP spid="49" grpId="0" animBg="1"/>
      <p:bldP spid="51" grpId="0"/>
      <p:bldP spid="54" grpId="0"/>
      <p:bldP spid="55" grpId="0" animBg="1"/>
      <p:bldP spid="57" grpId="0" animBg="1"/>
      <p:bldP spid="58" grpId="0"/>
      <p:bldP spid="59" grpId="0"/>
      <p:bldP spid="60" grpId="0" animBg="1"/>
      <p:bldP spid="62" grpId="0" animBg="1"/>
      <p:bldP spid="63" grpId="0"/>
      <p:bldP spid="64" grpId="0"/>
      <p:bldP spid="65" grpId="0" animBg="1"/>
      <p:bldP spid="8" grpId="0" animBg="1"/>
      <p:bldP spid="66" grpId="0"/>
      <p:bldP spid="67" grpId="0" animBg="1"/>
      <p:bldP spid="69" grpId="0" animBg="1"/>
      <p:bldP spid="70" grpId="0"/>
      <p:bldP spid="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algorithm</a:t>
            </a:r>
            <a:endParaRPr lang="en-US" dirty="0"/>
          </a:p>
        </p:txBody>
      </p:sp>
      <p:sp>
        <p:nvSpPr>
          <p:cNvPr id="4" name="Footer Placeholder 3"/>
          <p:cNvSpPr>
            <a:spLocks noGrp="1"/>
          </p:cNvSpPr>
          <p:nvPr>
            <p:ph type="ftr" sz="quarter" idx="11"/>
          </p:nvPr>
        </p:nvSpPr>
        <p:spPr/>
        <p:txBody>
          <a:bodyPr/>
          <a:lstStyle/>
          <a:p>
            <a:r>
              <a:rPr lang="en-US" smtClean="0"/>
              <a:t>Capstone Project Defense - Office Rental Service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1026" name="Picture 2" descr="http://winnersitsoft.files.wordpress.com/2013/04/address_web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163533" y="2336979"/>
            <a:ext cx="596728" cy="8314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72019" y="3348571"/>
            <a:ext cx="979755" cy="369332"/>
          </a:xfrm>
          <a:prstGeom prst="rect">
            <a:avLst/>
          </a:prstGeom>
          <a:noFill/>
        </p:spPr>
        <p:txBody>
          <a:bodyPr wrap="none" rtlCol="0">
            <a:spAutoFit/>
          </a:bodyPr>
          <a:lstStyle/>
          <a:p>
            <a:r>
              <a:rPr lang="en-US" dirty="0" smtClean="0"/>
              <a:t>Address</a:t>
            </a:r>
            <a:endParaRPr lang="en-US" dirty="0"/>
          </a:p>
        </p:txBody>
      </p:sp>
      <p:pic>
        <p:nvPicPr>
          <p:cNvPr id="1028" name="Picture 4" descr="http://billig-playstation4.dk/wp-content/uploads/2013/07/price-ic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598" y="4172531"/>
            <a:ext cx="744596" cy="7445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112890" y="4883900"/>
            <a:ext cx="698013" cy="369332"/>
          </a:xfrm>
          <a:prstGeom prst="rect">
            <a:avLst/>
          </a:prstGeom>
          <a:noFill/>
        </p:spPr>
        <p:txBody>
          <a:bodyPr wrap="none" rtlCol="0">
            <a:spAutoFit/>
          </a:bodyPr>
          <a:lstStyle/>
          <a:p>
            <a:pPr algn="ctr"/>
            <a:r>
              <a:rPr lang="en-US" dirty="0" smtClean="0"/>
              <a:t>Price</a:t>
            </a:r>
            <a:endParaRPr lang="en-US" dirty="0"/>
          </a:p>
        </p:txBody>
      </p:sp>
      <p:sp>
        <p:nvSpPr>
          <p:cNvPr id="10" name="Right Arrow 9"/>
          <p:cNvSpPr/>
          <p:nvPr/>
        </p:nvSpPr>
        <p:spPr>
          <a:xfrm rot="20700000">
            <a:off x="2853448" y="2230959"/>
            <a:ext cx="1268361" cy="300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900000">
            <a:off x="2880563" y="3018170"/>
            <a:ext cx="1268361" cy="300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2971584" y="4426443"/>
            <a:ext cx="1194619" cy="353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54691" y="1999328"/>
            <a:ext cx="1666568" cy="4090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Latitude</a:t>
            </a:r>
            <a:endParaRPr lang="en-US" dirty="0"/>
          </a:p>
        </p:txBody>
      </p:sp>
      <p:sp>
        <p:nvSpPr>
          <p:cNvPr id="17" name="Rectangle 16"/>
          <p:cNvSpPr/>
          <p:nvPr/>
        </p:nvSpPr>
        <p:spPr>
          <a:xfrm>
            <a:off x="4254691" y="2991062"/>
            <a:ext cx="1666568" cy="4090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Longitude</a:t>
            </a:r>
            <a:endParaRPr lang="en-US" dirty="0"/>
          </a:p>
        </p:txBody>
      </p:sp>
      <p:sp>
        <p:nvSpPr>
          <p:cNvPr id="18" name="Rectangle 17"/>
          <p:cNvSpPr/>
          <p:nvPr/>
        </p:nvSpPr>
        <p:spPr>
          <a:xfrm>
            <a:off x="4254691" y="4396571"/>
            <a:ext cx="1666568" cy="40904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Price Range</a:t>
            </a:r>
            <a:endParaRPr lang="en-US" dirty="0"/>
          </a:p>
        </p:txBody>
      </p:sp>
    </p:spTree>
    <p:extLst>
      <p:ext uri="{BB962C8B-B14F-4D97-AF65-F5344CB8AC3E}">
        <p14:creationId xmlns:p14="http://schemas.microsoft.com/office/powerpoint/2010/main" val="106971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21834</TotalTime>
  <Words>2129</Words>
  <Application>Microsoft Office PowerPoint</Application>
  <PresentationFormat>On-screen Show (4:3)</PresentationFormat>
  <Paragraphs>602</Paragraphs>
  <Slides>42</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Calibri Light</vt:lpstr>
      <vt:lpstr>Cambria</vt:lpstr>
      <vt:lpstr>Cambria Math</vt:lpstr>
      <vt:lpstr>Symbol</vt:lpstr>
      <vt:lpstr>Tahoma</vt:lpstr>
      <vt:lpstr>Times New Roman</vt:lpstr>
      <vt:lpstr>Wingdings</vt:lpstr>
      <vt:lpstr>Office Theme</vt:lpstr>
      <vt:lpstr>Office Rental Service</vt:lpstr>
      <vt:lpstr>Contents</vt:lpstr>
      <vt:lpstr>Overview</vt:lpstr>
      <vt:lpstr>Overview</vt:lpstr>
      <vt:lpstr>New Features</vt:lpstr>
      <vt:lpstr>New Features</vt:lpstr>
      <vt:lpstr>New Features</vt:lpstr>
      <vt:lpstr>Demonstration  Search Office - Request Appointment</vt:lpstr>
      <vt:lpstr>Clustering algorithm</vt:lpstr>
      <vt:lpstr>Clustering algorithm</vt:lpstr>
      <vt:lpstr>Clustering algorithm</vt:lpstr>
      <vt:lpstr>K – nearest neighbor algorithm</vt:lpstr>
      <vt:lpstr>K – nearest neighbor algorithm</vt:lpstr>
      <vt:lpstr>Search by amenities</vt:lpstr>
      <vt:lpstr>Search by amenities</vt:lpstr>
      <vt:lpstr>Search by amenities</vt:lpstr>
      <vt:lpstr>Demonstration  Search Office - Request Appointment</vt:lpstr>
      <vt:lpstr>Demonstration  Search Office - Request Appointment</vt:lpstr>
      <vt:lpstr>Demonstration  Search Office - Request Appointment</vt:lpstr>
      <vt:lpstr>Suggest Assign Job</vt:lpstr>
      <vt:lpstr>Demonstration  Search Office - Request Appointment</vt:lpstr>
      <vt:lpstr>Demonstration  Search Office - Request Appointment</vt:lpstr>
      <vt:lpstr>Demonstration  Search Office - Request Appointment</vt:lpstr>
      <vt:lpstr>Demonstration  Create Contract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Q&amp;A</vt:lpstr>
      <vt:lpstr>K-Means Algorithm</vt:lpstr>
      <vt:lpstr>K-Means Algorithm</vt:lpstr>
      <vt:lpstr>K-Means Algorithm</vt:lpstr>
      <vt:lpstr>KNN Algorithm</vt:lpstr>
      <vt:lpstr>Suggest Schedule</vt:lpstr>
      <vt:lpstr>Thanks for your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Rental Service</dc:title>
  <dc:creator>xps</dc:creator>
  <cp:lastModifiedBy>Tiến Lê</cp:lastModifiedBy>
  <cp:revision>170</cp:revision>
  <dcterms:created xsi:type="dcterms:W3CDTF">2015-08-02T08:20:05Z</dcterms:created>
  <dcterms:modified xsi:type="dcterms:W3CDTF">2015-09-22T06:23:39Z</dcterms:modified>
</cp:coreProperties>
</file>