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44"/>
  </p:notesMasterIdLst>
  <p:sldIdLst>
    <p:sldId id="256" r:id="rId2"/>
    <p:sldId id="257" r:id="rId3"/>
    <p:sldId id="296" r:id="rId4"/>
    <p:sldId id="326" r:id="rId5"/>
    <p:sldId id="295" r:id="rId6"/>
    <p:sldId id="327" r:id="rId7"/>
    <p:sldId id="328" r:id="rId8"/>
    <p:sldId id="322" r:id="rId9"/>
    <p:sldId id="331" r:id="rId10"/>
    <p:sldId id="339" r:id="rId11"/>
    <p:sldId id="340" r:id="rId12"/>
    <p:sldId id="343" r:id="rId13"/>
    <p:sldId id="345" r:id="rId14"/>
    <p:sldId id="344" r:id="rId15"/>
    <p:sldId id="336" r:id="rId16"/>
    <p:sldId id="342" r:id="rId17"/>
    <p:sldId id="299" r:id="rId18"/>
    <p:sldId id="300" r:id="rId19"/>
    <p:sldId id="301" r:id="rId20"/>
    <p:sldId id="337" r:id="rId21"/>
    <p:sldId id="298" r:id="rId22"/>
    <p:sldId id="297" r:id="rId23"/>
    <p:sldId id="329" r:id="rId24"/>
    <p:sldId id="324" r:id="rId25"/>
    <p:sldId id="318" r:id="rId26"/>
    <p:sldId id="320" r:id="rId27"/>
    <p:sldId id="323" r:id="rId28"/>
    <p:sldId id="306" r:id="rId29"/>
    <p:sldId id="307" r:id="rId30"/>
    <p:sldId id="308" r:id="rId31"/>
    <p:sldId id="309" r:id="rId32"/>
    <p:sldId id="310" r:id="rId33"/>
    <p:sldId id="311" r:id="rId34"/>
    <p:sldId id="313" r:id="rId35"/>
    <p:sldId id="325" r:id="rId36"/>
    <p:sldId id="273" r:id="rId37"/>
    <p:sldId id="280" r:id="rId38"/>
    <p:sldId id="281" r:id="rId39"/>
    <p:sldId id="282" r:id="rId40"/>
    <p:sldId id="283" r:id="rId41"/>
    <p:sldId id="284" r:id="rId42"/>
    <p:sldId id="27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1149" autoAdjust="0"/>
  </p:normalViewPr>
  <p:slideViewPr>
    <p:cSldViewPr snapToGrid="0">
      <p:cViewPr varScale="1">
        <p:scale>
          <a:sx n="60" d="100"/>
          <a:sy n="60"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9/25/2015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Sau</a:t>
            </a:r>
            <a:r>
              <a:rPr lang="en-US" dirty="0" smtClean="0"/>
              <a:t> </a:t>
            </a:r>
            <a:r>
              <a:rPr lang="en-US" dirty="0" err="1" smtClean="0"/>
              <a:t>khi</a:t>
            </a:r>
            <a:r>
              <a:rPr lang="en-US" dirty="0" smtClean="0"/>
              <a:t> chia</a:t>
            </a:r>
            <a:r>
              <a:rPr lang="en-US" baseline="0" dirty="0" smtClean="0"/>
              <a:t> </a:t>
            </a:r>
            <a:r>
              <a:rPr lang="en-US" baseline="0" dirty="0" err="1" smtClean="0"/>
              <a:t>nhóm</a:t>
            </a:r>
            <a:r>
              <a:rPr lang="en-US" baseline="0" dirty="0" smtClean="0"/>
              <a:t> ta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sau</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3082755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280354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13</a:t>
            </a:fld>
            <a:endParaRPr lang="en-US"/>
          </a:p>
        </p:txBody>
      </p:sp>
    </p:spTree>
    <p:extLst>
      <p:ext uri="{BB962C8B-B14F-4D97-AF65-F5344CB8AC3E}">
        <p14:creationId xmlns:p14="http://schemas.microsoft.com/office/powerpoint/2010/main" val="144178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với</a:t>
            </a:r>
            <a:r>
              <a:rPr lang="en-US" baseline="0" dirty="0" smtClean="0"/>
              <a:t> </a:t>
            </a:r>
            <a:r>
              <a:rPr lang="en-US" baseline="0" dirty="0" err="1" smtClean="0"/>
              <a:t>nhóm</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được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lọc</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đặt</a:t>
            </a:r>
            <a:r>
              <a:rPr lang="en-US" baseline="0" dirty="0" smtClean="0"/>
              <a:t> </a:t>
            </a:r>
            <a:r>
              <a:rPr lang="en-US" baseline="0" dirty="0" err="1" smtClean="0"/>
              <a:t>trọng</a:t>
            </a:r>
            <a:r>
              <a:rPr lang="en-US" baseline="0" dirty="0" smtClean="0"/>
              <a:t> </a:t>
            </a:r>
            <a:r>
              <a:rPr lang="en-US" baseline="0" dirty="0" err="1" smtClean="0"/>
              <a:t>số</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14</a:t>
            </a:fld>
            <a:endParaRPr lang="en-US"/>
          </a:p>
        </p:txBody>
      </p:sp>
    </p:spTree>
    <p:extLst>
      <p:ext uri="{BB962C8B-B14F-4D97-AF65-F5344CB8AC3E}">
        <p14:creationId xmlns:p14="http://schemas.microsoft.com/office/powerpoint/2010/main" val="155322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cũng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độ matching 100%, </a:t>
            </a:r>
            <a:r>
              <a:rPr lang="en-US" baseline="0" dirty="0" err="1" smtClean="0"/>
              <a:t>cách</a:t>
            </a:r>
            <a:r>
              <a:rPr lang="en-US" baseline="0" dirty="0" smtClean="0"/>
              <a:t> 1 </a:t>
            </a:r>
            <a:r>
              <a:rPr lang="en-US" baseline="0" dirty="0" err="1" smtClean="0"/>
              <a:t>có</a:t>
            </a:r>
            <a:r>
              <a:rPr lang="en-US" baseline="0" dirty="0" smtClean="0"/>
              <a:t> matching 8-%, </a:t>
            </a:r>
            <a:r>
              <a:rPr lang="en-US" baseline="0" dirty="0" err="1" smtClean="0"/>
              <a:t>cách</a:t>
            </a:r>
            <a:r>
              <a:rPr lang="en-US" baseline="0" dirty="0" smtClean="0"/>
              <a:t> </a:t>
            </a:r>
            <a:r>
              <a:rPr lang="en-US" baseline="0" dirty="0" err="1" smtClean="0"/>
              <a:t>nhau</a:t>
            </a:r>
            <a:r>
              <a:rPr lang="en-US" baseline="0" dirty="0" smtClean="0"/>
              <a:t> 2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matching 50%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15</a:t>
            </a:fld>
            <a:endParaRPr lang="en-US"/>
          </a:p>
        </p:txBody>
      </p:sp>
    </p:spTree>
    <p:extLst>
      <p:ext uri="{BB962C8B-B14F-4D97-AF65-F5344CB8AC3E}">
        <p14:creationId xmlns:p14="http://schemas.microsoft.com/office/powerpoint/2010/main" val="194171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Dựa</a:t>
            </a:r>
            <a:r>
              <a:rPr lang="en-US" dirty="0" smtClean="0"/>
              <a:t> </a:t>
            </a:r>
            <a:r>
              <a:rPr lang="en-US" dirty="0" err="1" smtClean="0"/>
              <a:t>vào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độ matching 70%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16</a:t>
            </a:fld>
            <a:endParaRPr lang="en-US"/>
          </a:p>
        </p:txBody>
      </p:sp>
    </p:spTree>
    <p:extLst>
      <p:ext uri="{BB962C8B-B14F-4D97-AF65-F5344CB8AC3E}">
        <p14:creationId xmlns:p14="http://schemas.microsoft.com/office/powerpoint/2010/main" val="1158547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17</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18</a:t>
            </a:fld>
            <a:endParaRPr lang="en-US"/>
          </a:p>
        </p:txBody>
      </p:sp>
    </p:spTree>
    <p:extLst>
      <p:ext uri="{BB962C8B-B14F-4D97-AF65-F5344CB8AC3E}">
        <p14:creationId xmlns:p14="http://schemas.microsoft.com/office/powerpoint/2010/main" val="197248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19</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20</a:t>
            </a:fld>
            <a:endParaRPr lang="en-US"/>
          </a:p>
        </p:txBody>
      </p:sp>
    </p:spTree>
    <p:extLst>
      <p:ext uri="{BB962C8B-B14F-4D97-AF65-F5344CB8AC3E}">
        <p14:creationId xmlns:p14="http://schemas.microsoft.com/office/powerpoint/2010/main" val="226443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21</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22</a:t>
            </a:fld>
            <a:endParaRPr lang="en-US"/>
          </a:p>
        </p:txBody>
      </p:sp>
    </p:spTree>
    <p:extLst>
      <p:ext uri="{BB962C8B-B14F-4D97-AF65-F5344CB8AC3E}">
        <p14:creationId xmlns:p14="http://schemas.microsoft.com/office/powerpoint/2010/main" val="4252508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153845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29</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31</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32</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33</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588603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34</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35</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428957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316699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Lê </a:t>
            </a:r>
            <a:r>
              <a:rPr lang="en-US" sz="1200" kern="1200" dirty="0" err="1" smtClean="0">
                <a:solidFill>
                  <a:schemeClr val="tx1"/>
                </a:solidFill>
                <a:effectLst/>
                <a:latin typeface="+mn-lt"/>
                <a:ea typeface="+mn-ea"/>
                <a:cs typeface="+mn-cs"/>
              </a:rPr>
              <a:t>Xuân</a:t>
            </a:r>
            <a:r>
              <a:rPr lang="en-US" sz="1200" kern="1200" dirty="0" smtClean="0">
                <a:solidFill>
                  <a:schemeClr val="tx1"/>
                </a:solidFill>
                <a:effectLst/>
                <a:latin typeface="+mn-lt"/>
                <a:ea typeface="+mn-ea"/>
                <a:cs typeface="+mn-cs"/>
              </a:rPr>
              <a:t> Tiến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team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8</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dc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này,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dụng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Nhận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thuê</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làm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175735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này </a:t>
            </a:r>
            <a:r>
              <a:rPr lang="en-US" baseline="0" dirty="0" err="1" smtClean="0"/>
              <a:t>được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về 1 </a:t>
            </a:r>
            <a:r>
              <a:rPr lang="en-US" baseline="0" dirty="0" err="1" smtClean="0"/>
              <a:t>không</a:t>
            </a:r>
            <a:r>
              <a:rPr lang="en-US" baseline="0" dirty="0" smtClean="0"/>
              <a:t> </a:t>
            </a:r>
            <a:r>
              <a:rPr lang="en-US" baseline="0" dirty="0" err="1" smtClean="0"/>
              <a:t>gian</a:t>
            </a:r>
            <a:r>
              <a:rPr lang="en-US" baseline="0" dirty="0" smtClean="0"/>
              <a:t> 3 </a:t>
            </a:r>
            <a:r>
              <a:rPr lang="en-US" baseline="0" dirty="0" err="1" smtClean="0"/>
              <a:t>chiều</a:t>
            </a:r>
            <a:r>
              <a:rPr lang="en-US" baseline="0" dirty="0" smtClean="0"/>
              <a:t> </a:t>
            </a:r>
            <a:r>
              <a:rPr lang="en-US" baseline="0" dirty="0" err="1" smtClean="0"/>
              <a:t>với</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từ 0 </a:t>
            </a:r>
            <a:r>
              <a:rPr lang="en-US" baseline="0" dirty="0" err="1" smtClean="0"/>
              <a:t>đến</a:t>
            </a:r>
            <a:r>
              <a:rPr lang="en-US" baseline="0" dirty="0" smtClean="0"/>
              <a:t> 1</a:t>
            </a:r>
          </a:p>
          <a:p>
            <a:pPr marL="171450" indent="-171450">
              <a:buFontTx/>
              <a:buChar char="-"/>
            </a:pPr>
            <a:r>
              <a:rPr lang="en-US" baseline="0" dirty="0" err="1" smtClean="0"/>
              <a:t>Mỗi</a:t>
            </a:r>
            <a:r>
              <a:rPr lang="en-US" baseline="0" dirty="0" smtClean="0"/>
              <a:t> </a:t>
            </a:r>
            <a:r>
              <a:rPr lang="en-US" baseline="0" dirty="0" err="1" smtClean="0"/>
              <a:t>cột</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văn</a:t>
            </a:r>
            <a:r>
              <a:rPr lang="en-US" baseline="0" dirty="0" smtClean="0"/>
              <a:t> </a:t>
            </a:r>
            <a:r>
              <a:rPr lang="en-US" baseline="0" dirty="0" err="1" smtClean="0"/>
              <a:t>phòng</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10</a:t>
            </a:fld>
            <a:endParaRPr lang="en-US"/>
          </a:p>
        </p:txBody>
      </p:sp>
    </p:spTree>
    <p:extLst>
      <p:ext uri="{BB962C8B-B14F-4D97-AF65-F5344CB8AC3E}">
        <p14:creationId xmlns:p14="http://schemas.microsoft.com/office/powerpoint/2010/main" val="179883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C8D8C-054D-421D-85CC-7E4917F30BF3}"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09FDD-51DA-4CF3-91E7-10F280CC8C6D}"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363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8C8F-28F4-4346-BAAA-99BEB6ABA643}"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08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F04F6-5431-4F10-8653-6BD72044403A}"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C608-0B61-4119-91E5-3810B4D9D4FD}"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7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50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1B09C-89A9-4BC9-A154-914D9FE9520A}" type="datetime1">
              <a:rPr lang="en-US" smtClean="0"/>
              <a:t>9/25/2015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284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CC481-AE22-49F1-B285-E40F8813EB5F}" type="datetime1">
              <a:rPr lang="en-US" smtClean="0"/>
              <a:t>9/25/2015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5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9461-D714-4CC6-9EDB-3B459CD2A718}" type="datetime1">
              <a:rPr lang="en-US" smtClean="0"/>
              <a:t>9/25/2015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t>9/25/2015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t>9/25/2015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03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t>9/25/2015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7BAC5E-D6CC-4D65-A15D-3240498F07D9}" type="datetime1">
              <a:rPr lang="en-US" smtClean="0"/>
              <a:t>9/25/2015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9179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30920" y="4091103"/>
            <a:ext cx="3847495" cy="1365800"/>
            <a:chOff x="2030920" y="4091103"/>
            <a:chExt cx="3847495" cy="1365800"/>
          </a:xfrm>
        </p:grpSpPr>
        <p:cxnSp>
          <p:nvCxnSpPr>
            <p:cNvPr id="42" name="Straight Connector 41"/>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79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030920" y="4091103"/>
            <a:ext cx="3847495" cy="1365800"/>
            <a:chOff x="2030920" y="4091103"/>
            <a:chExt cx="3847495" cy="1365800"/>
          </a:xfrm>
        </p:grpSpPr>
        <p:cxnSp>
          <p:nvCxnSpPr>
            <p:cNvPr id="38" name="Straight Connector 37"/>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66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12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rot="20194495">
            <a:off x="3567814" y="3707532"/>
            <a:ext cx="1952723" cy="11033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0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Tree>
    <p:extLst>
      <p:ext uri="{BB962C8B-B14F-4D97-AF65-F5344CB8AC3E}">
        <p14:creationId xmlns:p14="http://schemas.microsoft.com/office/powerpoint/2010/main" val="30633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30936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p>
          <a:p>
            <a:endParaRPr lang="en-US" dirty="0"/>
          </a:p>
          <a:p>
            <a:pPr marL="0" indent="0">
              <a:buNone/>
            </a:pPr>
            <a:r>
              <a:rPr lang="en-US" dirty="0" smtClean="0">
                <a:sym typeface="Wingdings" panose="05000000000000000000" pitchFamily="2" charset="2"/>
              </a:rPr>
              <a:t>Suggest offices that have match above 70%</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25816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28311" y="2672166"/>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15053"/>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400050" indent="-400050">
              <a:buFont typeface="+mj-lt"/>
              <a:buAutoNum type="romanUcPeriod"/>
            </a:pPr>
            <a:r>
              <a:rPr lang="en-US" dirty="0" smtClean="0"/>
              <a:t>Summary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 Assign Job</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21533" y="1459629"/>
            <a:ext cx="9734550" cy="3171825"/>
          </a:xfrm>
          <a:prstGeom prst="rect">
            <a:avLst/>
          </a:prstGeom>
        </p:spPr>
      </p:pic>
      <p:sp>
        <p:nvSpPr>
          <p:cNvPr id="3" name="TextBox 2"/>
          <p:cNvSpPr txBox="1"/>
          <p:nvPr/>
        </p:nvSpPr>
        <p:spPr>
          <a:xfrm>
            <a:off x="2264229" y="3657600"/>
            <a:ext cx="5036457" cy="2031325"/>
          </a:xfrm>
          <a:prstGeom prst="rect">
            <a:avLst/>
          </a:prstGeom>
          <a:noFill/>
        </p:spPr>
        <p:txBody>
          <a:bodyPr wrap="square" rtlCol="0">
            <a:spAutoFit/>
          </a:bodyPr>
          <a:lstStyle/>
          <a:p>
            <a:pPr marL="285750" indent="-285750">
              <a:buFontTx/>
              <a:buChar char="-"/>
            </a:pPr>
            <a:r>
              <a:rPr lang="en-US" dirty="0" smtClean="0"/>
              <a:t>No more than 4 jobs in day</a:t>
            </a:r>
          </a:p>
          <a:p>
            <a:pPr marL="285750" indent="-285750">
              <a:buFontTx/>
              <a:buChar char="-"/>
            </a:pPr>
            <a:r>
              <a:rPr lang="en-US" dirty="0" smtClean="0"/>
              <a:t>Have least office in week</a:t>
            </a:r>
          </a:p>
          <a:p>
            <a:pPr marL="285750" indent="-285750">
              <a:buFontTx/>
              <a:buChar char="-"/>
            </a:pPr>
            <a:r>
              <a:rPr lang="en-US" dirty="0" smtClean="0"/>
              <a:t>Not allow jobs that have less than 1 hour near</a:t>
            </a:r>
          </a:p>
          <a:p>
            <a:pPr marL="285750" indent="-285750">
              <a:buFontTx/>
              <a:buChar char="-"/>
            </a:pPr>
            <a:r>
              <a:rPr lang="en-US" dirty="0" smtClean="0"/>
              <a:t>Not allow assign for staff have more than 5 jobs in day</a:t>
            </a:r>
          </a:p>
          <a:p>
            <a:pPr marL="285750" indent="-285750">
              <a:buFontTx/>
              <a:buChar char="-"/>
            </a:pPr>
            <a:r>
              <a:rPr lang="en-US" dirty="0" smtClean="0"/>
              <a:t>Warning if assign job less than 2 hours near, or staff have 4 – 5 jobs in day</a:t>
            </a:r>
            <a:endParaRPr lang="en-US" dirty="0"/>
          </a:p>
        </p:txBody>
      </p:sp>
    </p:spTree>
    <p:extLst>
      <p:ext uri="{BB962C8B-B14F-4D97-AF65-F5344CB8AC3E}">
        <p14:creationId xmlns:p14="http://schemas.microsoft.com/office/powerpoint/2010/main" val="411541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19664" y="266238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9957" y="4223294"/>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74188" y="506658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704659" y="3106695"/>
            <a:ext cx="1093569" cy="369332"/>
          </a:xfrm>
          <a:prstGeom prst="rect">
            <a:avLst/>
          </a:prstGeom>
          <a:noFill/>
        </p:spPr>
        <p:txBody>
          <a:bodyPr wrap="none" rtlCol="0">
            <a:spAutoFit/>
          </a:bodyPr>
          <a:lstStyle/>
          <a:p>
            <a:pPr algn="ctr"/>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ight Arrow 29"/>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95298" y="3841453"/>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32" name="Oval 31"/>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55546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25" y="1207972"/>
            <a:ext cx="922639" cy="922639"/>
          </a:xfrm>
          <a:prstGeom prst="rect">
            <a:avLst/>
          </a:prstGeom>
        </p:spPr>
      </p:pic>
      <p:sp>
        <p:nvSpPr>
          <p:cNvPr id="35" name="Rectangle 34"/>
          <p:cNvSpPr/>
          <p:nvPr/>
        </p:nvSpPr>
        <p:spPr>
          <a:xfrm>
            <a:off x="2946359" y="928850"/>
            <a:ext cx="5519351" cy="444638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849733" y="637884"/>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36"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798" y="3456696"/>
            <a:ext cx="1196625" cy="998367"/>
          </a:xfrm>
        </p:spPr>
      </p:pic>
      <p:sp>
        <p:nvSpPr>
          <p:cNvPr id="7" name="Slide Number Placeholder 6"/>
          <p:cNvSpPr>
            <a:spLocks noGrp="1"/>
          </p:cNvSpPr>
          <p:nvPr>
            <p:ph type="sldNum" sz="quarter" idx="12"/>
          </p:nvPr>
        </p:nvSpPr>
        <p:spPr/>
        <p:txBody>
          <a:bodyPr/>
          <a:lstStyle/>
          <a:p>
            <a:fld id="{D57F1E4F-1CFF-5643-939E-217C01CDF565}" type="slidenum">
              <a:rPr lang="en-US" smtClean="0"/>
              <a:pPr/>
              <a:t>26</a:t>
            </a:fld>
            <a:endParaRPr lang="en-US" dirty="0"/>
          </a:p>
        </p:txBody>
      </p:sp>
      <p:sp>
        <p:nvSpPr>
          <p:cNvPr id="37" name="TextBox 36"/>
          <p:cNvSpPr txBox="1"/>
          <p:nvPr/>
        </p:nvSpPr>
        <p:spPr>
          <a:xfrm>
            <a:off x="617826" y="4406001"/>
            <a:ext cx="1165704" cy="369332"/>
          </a:xfrm>
          <a:prstGeom prst="rect">
            <a:avLst/>
          </a:prstGeom>
          <a:noFill/>
        </p:spPr>
        <p:txBody>
          <a:bodyPr wrap="none" rtlCol="0">
            <a:spAutoFit/>
          </a:bodyPr>
          <a:lstStyle/>
          <a:p>
            <a:r>
              <a:rPr lang="en-US" dirty="0" smtClean="0"/>
              <a:t>Customer</a:t>
            </a:r>
          </a:p>
        </p:txBody>
      </p:sp>
      <p:sp>
        <p:nvSpPr>
          <p:cNvPr id="38" name="Rectangle 37"/>
          <p:cNvSpPr/>
          <p:nvPr/>
        </p:nvSpPr>
        <p:spPr>
          <a:xfrm>
            <a:off x="457478" y="1015999"/>
            <a:ext cx="1474573" cy="411096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9841" y="2029954"/>
            <a:ext cx="758541" cy="369332"/>
          </a:xfrm>
          <a:prstGeom prst="rect">
            <a:avLst/>
          </a:prstGeom>
          <a:noFill/>
        </p:spPr>
        <p:txBody>
          <a:bodyPr wrap="none" rtlCol="0">
            <a:spAutoFit/>
          </a:bodyPr>
          <a:lstStyle/>
          <a:p>
            <a:r>
              <a:rPr lang="en-US" dirty="0" smtClean="0"/>
              <a:t>Email</a:t>
            </a:r>
            <a:endParaRPr lang="en-US"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597" y="1145843"/>
            <a:ext cx="770021" cy="1484335"/>
          </a:xfrm>
          <a:prstGeom prst="rect">
            <a:avLst/>
          </a:prstGeom>
        </p:spPr>
      </p:pic>
      <p:sp>
        <p:nvSpPr>
          <p:cNvPr id="44" name="Right Arrow 43"/>
          <p:cNvSpPr/>
          <p:nvPr/>
        </p:nvSpPr>
        <p:spPr>
          <a:xfrm rot="19450754">
            <a:off x="1830926" y="2837537"/>
            <a:ext cx="2308569"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15360" y="3071480"/>
            <a:ext cx="1868745" cy="338554"/>
          </a:xfrm>
          <a:prstGeom prst="rect">
            <a:avLst/>
          </a:prstGeom>
          <a:noFill/>
        </p:spPr>
        <p:txBody>
          <a:bodyPr wrap="square" rtlCol="0">
            <a:spAutoFit/>
          </a:bodyPr>
          <a:lstStyle/>
          <a:p>
            <a:r>
              <a:rPr lang="en-US" sz="1600" dirty="0" smtClean="0"/>
              <a:t>     Create request</a:t>
            </a:r>
            <a:endParaRPr lang="en-US" sz="1600" dirty="0"/>
          </a:p>
        </p:txBody>
      </p:sp>
      <p:sp>
        <p:nvSpPr>
          <p:cNvPr id="46" name="Oval 45"/>
          <p:cNvSpPr/>
          <p:nvPr/>
        </p:nvSpPr>
        <p:spPr>
          <a:xfrm>
            <a:off x="2965864" y="309980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7" name="TextBox 46"/>
          <p:cNvSpPr txBox="1"/>
          <p:nvPr/>
        </p:nvSpPr>
        <p:spPr>
          <a:xfrm>
            <a:off x="4050392" y="2658973"/>
            <a:ext cx="912429" cy="369332"/>
          </a:xfrm>
          <a:prstGeom prst="rect">
            <a:avLst/>
          </a:prstGeom>
          <a:noFill/>
        </p:spPr>
        <p:txBody>
          <a:bodyPr wrap="none" rtlCol="0">
            <a:spAutoFit/>
          </a:bodyPr>
          <a:lstStyle/>
          <a:p>
            <a:r>
              <a:rPr lang="en-US" dirty="0" smtClean="0"/>
              <a:t>System</a:t>
            </a:r>
            <a:endParaRPr lang="en-US" dirty="0"/>
          </a:p>
        </p:txBody>
      </p:sp>
      <p:sp>
        <p:nvSpPr>
          <p:cNvPr id="48" name="Right Arrow 47"/>
          <p:cNvSpPr/>
          <p:nvPr/>
        </p:nvSpPr>
        <p:spPr>
          <a:xfrm rot="5400000">
            <a:off x="724501" y="2748127"/>
            <a:ext cx="980507"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24778" y="2317084"/>
            <a:ext cx="834581" cy="584775"/>
          </a:xfrm>
          <a:prstGeom prst="rect">
            <a:avLst/>
          </a:prstGeom>
          <a:noFill/>
        </p:spPr>
        <p:txBody>
          <a:bodyPr wrap="square" rtlCol="0">
            <a:spAutoFit/>
          </a:bodyPr>
          <a:lstStyle/>
          <a:p>
            <a:pPr algn="ctr"/>
            <a:r>
              <a:rPr lang="en-US" sz="1600" dirty="0" smtClean="0"/>
              <a:t>Belong     to</a:t>
            </a:r>
            <a:endParaRPr lang="en-US" sz="1600" dirty="0"/>
          </a:p>
        </p:txBody>
      </p: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499" y="1179187"/>
            <a:ext cx="1425807" cy="1425807"/>
          </a:xfrm>
          <a:prstGeom prst="rect">
            <a:avLst/>
          </a:prstGeom>
        </p:spPr>
      </p:pic>
      <p:sp>
        <p:nvSpPr>
          <p:cNvPr id="51" name="TextBox 50"/>
          <p:cNvSpPr txBox="1"/>
          <p:nvPr/>
        </p:nvSpPr>
        <p:spPr>
          <a:xfrm>
            <a:off x="4922617" y="1099860"/>
            <a:ext cx="1914307" cy="338554"/>
          </a:xfrm>
          <a:prstGeom prst="rect">
            <a:avLst/>
          </a:prstGeom>
          <a:noFill/>
        </p:spPr>
        <p:txBody>
          <a:bodyPr wrap="none" rtlCol="0">
            <a:spAutoFit/>
          </a:bodyPr>
          <a:lstStyle/>
          <a:p>
            <a:r>
              <a:rPr lang="en-US" sz="1600" dirty="0" smtClean="0"/>
              <a:t>     Schedule check</a:t>
            </a:r>
            <a:endParaRPr lang="en-US" sz="1600" dirty="0"/>
          </a:p>
        </p:txBody>
      </p:sp>
      <p:sp>
        <p:nvSpPr>
          <p:cNvPr id="52" name="TextBox 51"/>
          <p:cNvSpPr txBox="1"/>
          <p:nvPr/>
        </p:nvSpPr>
        <p:spPr>
          <a:xfrm>
            <a:off x="5233184" y="2523452"/>
            <a:ext cx="1518044" cy="338554"/>
          </a:xfrm>
          <a:prstGeom prst="rect">
            <a:avLst/>
          </a:prstGeom>
          <a:noFill/>
        </p:spPr>
        <p:txBody>
          <a:bodyPr wrap="none" rtlCol="0">
            <a:spAutoFit/>
          </a:bodyPr>
          <a:lstStyle/>
          <a:p>
            <a:r>
              <a:rPr lang="en-US" sz="1600" dirty="0" smtClean="0"/>
              <a:t>    Return data</a:t>
            </a:r>
            <a:endParaRPr lang="en-US" sz="1600" dirty="0"/>
          </a:p>
        </p:txBody>
      </p:sp>
      <p:sp>
        <p:nvSpPr>
          <p:cNvPr id="53" name="TextBox 52"/>
          <p:cNvSpPr txBox="1"/>
          <p:nvPr/>
        </p:nvSpPr>
        <p:spPr>
          <a:xfrm>
            <a:off x="6855183" y="2630178"/>
            <a:ext cx="1130438" cy="369332"/>
          </a:xfrm>
          <a:prstGeom prst="rect">
            <a:avLst/>
          </a:prstGeom>
          <a:noFill/>
        </p:spPr>
        <p:txBody>
          <a:bodyPr wrap="none" rtlCol="0">
            <a:spAutoFit/>
          </a:bodyPr>
          <a:lstStyle/>
          <a:p>
            <a:r>
              <a:rPr lang="en-US" dirty="0" smtClean="0"/>
              <a:t>Database</a:t>
            </a:r>
            <a:endParaRPr lang="en-US" dirty="0"/>
          </a:p>
        </p:txBody>
      </p:sp>
      <p:sp>
        <p:nvSpPr>
          <p:cNvPr id="54" name="Curved Down Arrow 53"/>
          <p:cNvSpPr/>
          <p:nvPr/>
        </p:nvSpPr>
        <p:spPr>
          <a:xfrm>
            <a:off x="5259257" y="134763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urved Down Arrow 54"/>
          <p:cNvSpPr/>
          <p:nvPr/>
        </p:nvSpPr>
        <p:spPr>
          <a:xfrm rot="10800000">
            <a:off x="5259257" y="199552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4962821" y="11268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7" name="Oval 56"/>
          <p:cNvSpPr/>
          <p:nvPr/>
        </p:nvSpPr>
        <p:spPr>
          <a:xfrm>
            <a:off x="5233184" y="25505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ight Arrow 57"/>
          <p:cNvSpPr/>
          <p:nvPr/>
        </p:nvSpPr>
        <p:spPr>
          <a:xfrm rot="10800000">
            <a:off x="1710961" y="1566276"/>
            <a:ext cx="2138772"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15202" y="1304422"/>
            <a:ext cx="1507144" cy="338554"/>
          </a:xfrm>
          <a:prstGeom prst="rect">
            <a:avLst/>
          </a:prstGeom>
          <a:noFill/>
        </p:spPr>
        <p:txBody>
          <a:bodyPr wrap="none" rtlCol="0">
            <a:spAutoFit/>
          </a:bodyPr>
          <a:lstStyle/>
          <a:p>
            <a:r>
              <a:rPr lang="en-US" sz="1600" dirty="0"/>
              <a:t> </a:t>
            </a:r>
            <a:r>
              <a:rPr lang="en-US" sz="1600" dirty="0" smtClean="0"/>
              <a:t>    Send email</a:t>
            </a:r>
            <a:endParaRPr lang="en-US" sz="1600" dirty="0"/>
          </a:p>
        </p:txBody>
      </p:sp>
      <p:sp>
        <p:nvSpPr>
          <p:cNvPr id="60" name="Oval 59"/>
          <p:cNvSpPr/>
          <p:nvPr/>
        </p:nvSpPr>
        <p:spPr>
          <a:xfrm>
            <a:off x="2176340" y="13379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957826" y="3637671"/>
            <a:ext cx="1414799" cy="1040338"/>
          </a:xfrm>
          <a:prstGeom prst="rect">
            <a:avLst/>
          </a:prstGeom>
        </p:spPr>
      </p:pic>
      <p:sp>
        <p:nvSpPr>
          <p:cNvPr id="62" name="TextBox 61"/>
          <p:cNvSpPr txBox="1"/>
          <p:nvPr/>
        </p:nvSpPr>
        <p:spPr>
          <a:xfrm>
            <a:off x="3977248" y="4694726"/>
            <a:ext cx="1375954" cy="369332"/>
          </a:xfrm>
          <a:prstGeom prst="rect">
            <a:avLst/>
          </a:prstGeom>
          <a:noFill/>
        </p:spPr>
        <p:txBody>
          <a:bodyPr wrap="none" rtlCol="0">
            <a:spAutoFit/>
          </a:bodyPr>
          <a:lstStyle/>
          <a:p>
            <a:r>
              <a:rPr lang="en-US" dirty="0" smtClean="0"/>
              <a:t>Result page</a:t>
            </a:r>
            <a:endParaRPr lang="en-US" dirty="0"/>
          </a:p>
        </p:txBody>
      </p:sp>
      <p:sp>
        <p:nvSpPr>
          <p:cNvPr id="63" name="Right Arrow 62"/>
          <p:cNvSpPr/>
          <p:nvPr/>
        </p:nvSpPr>
        <p:spPr>
          <a:xfrm>
            <a:off x="1860147" y="4063950"/>
            <a:ext cx="1989586"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048663" y="379303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5" name="TextBox 64"/>
          <p:cNvSpPr txBox="1"/>
          <p:nvPr/>
        </p:nvSpPr>
        <p:spPr>
          <a:xfrm>
            <a:off x="2285216" y="3765506"/>
            <a:ext cx="1495922" cy="338554"/>
          </a:xfrm>
          <a:prstGeom prst="rect">
            <a:avLst/>
          </a:prstGeom>
          <a:noFill/>
        </p:spPr>
        <p:txBody>
          <a:bodyPr wrap="none" rtlCol="0">
            <a:spAutoFit/>
          </a:bodyPr>
          <a:lstStyle/>
          <a:p>
            <a:r>
              <a:rPr lang="en-US" sz="1600" dirty="0" smtClean="0"/>
              <a:t>Check request</a:t>
            </a:r>
            <a:endParaRPr lang="en-US" sz="1600" dirty="0"/>
          </a:p>
        </p:txBody>
      </p:sp>
    </p:spTree>
    <p:extLst>
      <p:ext uri="{BB962C8B-B14F-4D97-AF65-F5344CB8AC3E}">
        <p14:creationId xmlns:p14="http://schemas.microsoft.com/office/powerpoint/2010/main" val="91553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par>
                                <p:cTn id="95" presetID="10" presetClass="entr" presetSubtype="0"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37" grpId="0"/>
      <p:bldP spid="38" grpId="0" animBg="1"/>
      <p:bldP spid="40" grpId="0"/>
      <p:bldP spid="44" grpId="0" animBg="1"/>
      <p:bldP spid="45" grpId="0"/>
      <p:bldP spid="46" grpId="0" animBg="1"/>
      <p:bldP spid="47" grpId="0"/>
      <p:bldP spid="48" grpId="0" animBg="1"/>
      <p:bldP spid="49" grpId="0"/>
      <p:bldP spid="51" grpId="0"/>
      <p:bldP spid="52" grpId="0"/>
      <p:bldP spid="53" grpId="0"/>
      <p:bldP spid="54" grpId="0" animBg="1"/>
      <p:bldP spid="55" grpId="0" animBg="1"/>
      <p:bldP spid="56" grpId="0" animBg="1"/>
      <p:bldP spid="57" grpId="0" animBg="1"/>
      <p:bldP spid="58" grpId="0" animBg="1"/>
      <p:bldP spid="59" grpId="0"/>
      <p:bldP spid="60" grpId="0" animBg="1"/>
      <p:bldP spid="62" grpId="0"/>
      <p:bldP spid="63" grpId="0" animBg="1"/>
      <p:bldP spid="64" grpId="0" animBg="1"/>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38</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3248491">
            <a:off x="1932225" y="3891736"/>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7526950">
            <a:off x="5352982" y="3992061"/>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518702" y="2159320"/>
            <a:ext cx="1541570" cy="310165"/>
          </a:xfrm>
          <a:prstGeom prst="lef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40</a:t>
            </a:fld>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Tree>
    <p:extLst>
      <p:ext uri="{BB962C8B-B14F-4D97-AF65-F5344CB8AC3E}">
        <p14:creationId xmlns:p14="http://schemas.microsoft.com/office/powerpoint/2010/main" val="108141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Create office</a:t>
            </a:r>
          </a:p>
          <a:p>
            <a:pPr marL="285750" indent="-285750">
              <a:buFont typeface="Arial" panose="020B0604020202020204" pitchFamily="34" charset="0"/>
              <a:buChar char="•"/>
            </a:pPr>
            <a:r>
              <a:rPr lang="en-US" dirty="0" smtClean="0">
                <a:solidFill>
                  <a:srgbClr val="FF0000"/>
                </a:solidFill>
              </a:rPr>
              <a:t>Delete office</a:t>
            </a:r>
          </a:p>
          <a:p>
            <a:pPr marL="285750" indent="-285750">
              <a:buFont typeface="Arial" panose="020B0604020202020204" pitchFamily="34" charset="0"/>
              <a:buChar char="•"/>
            </a:pPr>
            <a:r>
              <a:rPr lang="en-US" dirty="0" smtClean="0">
                <a:solidFill>
                  <a:srgbClr val="FF0000"/>
                </a:solidFill>
              </a:rPr>
              <a:t>View income statistic</a:t>
            </a:r>
          </a:p>
          <a:p>
            <a:pPr marL="285750" indent="-285750">
              <a:buFont typeface="Arial" panose="020B0604020202020204" pitchFamily="34" charset="0"/>
              <a:buChar char="•"/>
            </a:pPr>
            <a:r>
              <a:rPr lang="en-US" dirty="0" smtClean="0">
                <a:solidFill>
                  <a:srgbClr val="FF0000"/>
                </a:solidFill>
              </a:rPr>
              <a:t>Check request repair</a:t>
            </a:r>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32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15219"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26" name="Picture 2" descr="http://winnersitsoft.files.wordpress.com/2013/04/address_web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163533" y="2336979"/>
            <a:ext cx="596728" cy="831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2019" y="3348571"/>
            <a:ext cx="979755" cy="369332"/>
          </a:xfrm>
          <a:prstGeom prst="rect">
            <a:avLst/>
          </a:prstGeom>
          <a:noFill/>
        </p:spPr>
        <p:txBody>
          <a:bodyPr wrap="none" rtlCol="0">
            <a:spAutoFit/>
          </a:bodyPr>
          <a:lstStyle/>
          <a:p>
            <a:r>
              <a:rPr lang="en-US" dirty="0" smtClean="0"/>
              <a:t>Address</a:t>
            </a:r>
            <a:endParaRPr lang="en-US" dirty="0"/>
          </a:p>
        </p:txBody>
      </p:sp>
      <p:pic>
        <p:nvPicPr>
          <p:cNvPr id="1028" name="Picture 4" descr="http://billig-playstation4.dk/wp-content/uploads/2013/07/pric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598" y="4172531"/>
            <a:ext cx="744596" cy="7445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12890" y="4883900"/>
            <a:ext cx="698013" cy="369332"/>
          </a:xfrm>
          <a:prstGeom prst="rect">
            <a:avLst/>
          </a:prstGeom>
          <a:noFill/>
        </p:spPr>
        <p:txBody>
          <a:bodyPr wrap="none" rtlCol="0">
            <a:spAutoFit/>
          </a:bodyPr>
          <a:lstStyle/>
          <a:p>
            <a:pPr algn="ctr"/>
            <a:r>
              <a:rPr lang="en-US" dirty="0" smtClean="0"/>
              <a:t>Price</a:t>
            </a:r>
            <a:endParaRPr lang="en-US" dirty="0"/>
          </a:p>
        </p:txBody>
      </p:sp>
      <p:sp>
        <p:nvSpPr>
          <p:cNvPr id="10" name="Right Arrow 9"/>
          <p:cNvSpPr/>
          <p:nvPr/>
        </p:nvSpPr>
        <p:spPr>
          <a:xfrm rot="20700000">
            <a:off x="2853448" y="2230959"/>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900000">
            <a:off x="2880563" y="3018170"/>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971584" y="4426443"/>
            <a:ext cx="1194619" cy="353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54691" y="1999328"/>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Latitude</a:t>
            </a:r>
            <a:endParaRPr lang="en-US" dirty="0"/>
          </a:p>
        </p:txBody>
      </p:sp>
      <p:sp>
        <p:nvSpPr>
          <p:cNvPr id="17" name="Rectangle 16"/>
          <p:cNvSpPr/>
          <p:nvPr/>
        </p:nvSpPr>
        <p:spPr>
          <a:xfrm>
            <a:off x="4254691" y="2991062"/>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Longitude</a:t>
            </a:r>
            <a:endParaRPr lang="en-US" dirty="0"/>
          </a:p>
        </p:txBody>
      </p:sp>
      <p:sp>
        <p:nvSpPr>
          <p:cNvPr id="18" name="Rectangle 17"/>
          <p:cNvSpPr/>
          <p:nvPr/>
        </p:nvSpPr>
        <p:spPr>
          <a:xfrm>
            <a:off x="4254691" y="4396571"/>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 Range</a:t>
            </a:r>
            <a:endParaRPr lang="en-US" dirty="0"/>
          </a:p>
        </p:txBody>
      </p:sp>
    </p:spTree>
    <p:extLst>
      <p:ext uri="{BB962C8B-B14F-4D97-AF65-F5344CB8AC3E}">
        <p14:creationId xmlns:p14="http://schemas.microsoft.com/office/powerpoint/2010/main" val="10697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21848</TotalTime>
  <Words>2129</Words>
  <Application>Microsoft Office PowerPoint</Application>
  <PresentationFormat>On-screen Show (4:3)</PresentationFormat>
  <Paragraphs>602</Paragraphs>
  <Slides>42</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Cambria</vt:lpstr>
      <vt:lpstr>Cambria Math</vt:lpstr>
      <vt:lpstr>Symbol</vt:lpstr>
      <vt:lpstr>Tahoma</vt:lpstr>
      <vt:lpstr>Times New Roman</vt:lpstr>
      <vt:lpstr>Wingdings</vt:lpstr>
      <vt:lpstr>Office Theme</vt:lpstr>
      <vt:lpstr>Office Rental Service</vt:lpstr>
      <vt:lpstr>Contents</vt:lpstr>
      <vt:lpstr>Overview</vt:lpstr>
      <vt:lpstr>Overview</vt:lpstr>
      <vt:lpstr>New Features</vt:lpstr>
      <vt:lpstr>New Features</vt:lpstr>
      <vt:lpstr>New Features</vt:lpstr>
      <vt:lpstr>Demonstration  Search Office - Request Appointment</vt:lpstr>
      <vt:lpstr>Clustering algorithm</vt:lpstr>
      <vt:lpstr>Clustering algorithm</vt:lpstr>
      <vt:lpstr>Clustering algorithm</vt:lpstr>
      <vt:lpstr>K – nearest neighbor algorithm</vt:lpstr>
      <vt:lpstr>K – nearest neighbor algorithm</vt:lpstr>
      <vt:lpstr>Search by amenities</vt:lpstr>
      <vt:lpstr>Search by amenities</vt:lpstr>
      <vt:lpstr>Search by amenities</vt:lpstr>
      <vt:lpstr>Demonstration  Search Office - Request Appointment</vt:lpstr>
      <vt:lpstr>Demonstration  Search Office - Request Appointment</vt:lpstr>
      <vt:lpstr>Demonstration  Search Office - Request Appointment</vt:lpstr>
      <vt:lpstr>Suggest Assign Job</vt:lpstr>
      <vt:lpstr>Demonstration  Search Office - Request Appointment</vt:lpstr>
      <vt:lpstr>Demonstration  Search Office - Request Appointment</vt:lpstr>
      <vt:lpstr>Demonstration  Search Office - Request Appointment</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Tiến Lê</cp:lastModifiedBy>
  <cp:revision>172</cp:revision>
  <dcterms:created xsi:type="dcterms:W3CDTF">2015-08-02T08:20:05Z</dcterms:created>
  <dcterms:modified xsi:type="dcterms:W3CDTF">2015-09-25T05:27:27Z</dcterms:modified>
</cp:coreProperties>
</file>