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notesMasterIdLst>
    <p:notesMasterId r:id="rId44"/>
  </p:notesMasterIdLst>
  <p:sldIdLst>
    <p:sldId id="256" r:id="rId2"/>
    <p:sldId id="257" r:id="rId3"/>
    <p:sldId id="296" r:id="rId4"/>
    <p:sldId id="326" r:id="rId5"/>
    <p:sldId id="295" r:id="rId6"/>
    <p:sldId id="327" r:id="rId7"/>
    <p:sldId id="328" r:id="rId8"/>
    <p:sldId id="322" r:id="rId9"/>
    <p:sldId id="331" r:id="rId10"/>
    <p:sldId id="339" r:id="rId11"/>
    <p:sldId id="340" r:id="rId12"/>
    <p:sldId id="343" r:id="rId13"/>
    <p:sldId id="345" r:id="rId14"/>
    <p:sldId id="344" r:id="rId15"/>
    <p:sldId id="336" r:id="rId16"/>
    <p:sldId id="342" r:id="rId17"/>
    <p:sldId id="299" r:id="rId18"/>
    <p:sldId id="300" r:id="rId19"/>
    <p:sldId id="301" r:id="rId20"/>
    <p:sldId id="337" r:id="rId21"/>
    <p:sldId id="298" r:id="rId22"/>
    <p:sldId id="297" r:id="rId23"/>
    <p:sldId id="329" r:id="rId24"/>
    <p:sldId id="324" r:id="rId25"/>
    <p:sldId id="318" r:id="rId26"/>
    <p:sldId id="320" r:id="rId27"/>
    <p:sldId id="323" r:id="rId28"/>
    <p:sldId id="306" r:id="rId29"/>
    <p:sldId id="307" r:id="rId30"/>
    <p:sldId id="308" r:id="rId31"/>
    <p:sldId id="309" r:id="rId32"/>
    <p:sldId id="310" r:id="rId33"/>
    <p:sldId id="311" r:id="rId34"/>
    <p:sldId id="313" r:id="rId35"/>
    <p:sldId id="325" r:id="rId36"/>
    <p:sldId id="273" r:id="rId37"/>
    <p:sldId id="280" r:id="rId38"/>
    <p:sldId id="281" r:id="rId39"/>
    <p:sldId id="282" r:id="rId40"/>
    <p:sldId id="283" r:id="rId41"/>
    <p:sldId id="284" r:id="rId42"/>
    <p:sldId id="27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1149" autoAdjust="0"/>
  </p:normalViewPr>
  <p:slideViewPr>
    <p:cSldViewPr snapToGrid="0">
      <p:cViewPr varScale="1">
        <p:scale>
          <a:sx n="60" d="100"/>
          <a:sy n="60" d="100"/>
        </p:scale>
        <p:origin x="1596" y="54"/>
      </p:cViewPr>
      <p:guideLst/>
    </p:cSldViewPr>
  </p:slideViewPr>
  <p:notesTextViewPr>
    <p:cViewPr>
      <p:scale>
        <a:sx n="1" d="1"/>
        <a:sy n="1" d="1"/>
      </p:scale>
      <p:origin x="0" y="-13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92C62-4EDE-48C0-A8E9-F05660212F7E}" type="datetimeFigureOut">
              <a:rPr lang="en-US" smtClean="0"/>
              <a:t>9/25/2015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74A8-2AAA-4D79-A58D-E7E68E479C6F}" type="slidenum">
              <a:rPr lang="en-US" smtClean="0"/>
              <a:t>‹#›</a:t>
            </a:fld>
            <a:endParaRPr lang="en-US"/>
          </a:p>
        </p:txBody>
      </p:sp>
    </p:spTree>
    <p:extLst>
      <p:ext uri="{BB962C8B-B14F-4D97-AF65-F5344CB8AC3E}">
        <p14:creationId xmlns:p14="http://schemas.microsoft.com/office/powerpoint/2010/main" val="78135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05195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Sau</a:t>
            </a:r>
            <a:r>
              <a:rPr lang="en-US" dirty="0" smtClean="0"/>
              <a:t> </a:t>
            </a:r>
            <a:r>
              <a:rPr lang="en-US" dirty="0" err="1" smtClean="0"/>
              <a:t>khi</a:t>
            </a:r>
            <a:r>
              <a:rPr lang="en-US" dirty="0" smtClean="0"/>
              <a:t> chia</a:t>
            </a:r>
            <a:r>
              <a:rPr lang="en-US" baseline="0" dirty="0" smtClean="0"/>
              <a:t> </a:t>
            </a:r>
            <a:r>
              <a:rPr lang="en-US" baseline="0" dirty="0" err="1" smtClean="0"/>
              <a:t>nhóm</a:t>
            </a:r>
            <a:r>
              <a:rPr lang="en-US" baseline="0" dirty="0" smtClean="0"/>
              <a:t> ta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như</a:t>
            </a:r>
            <a:r>
              <a:rPr lang="en-US" baseline="0" dirty="0" smtClean="0"/>
              <a:t> </a:t>
            </a:r>
            <a:r>
              <a:rPr lang="en-US" baseline="0" dirty="0" err="1" smtClean="0"/>
              <a:t>sau</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11</a:t>
            </a:fld>
            <a:endParaRPr lang="en-US"/>
          </a:p>
        </p:txBody>
      </p:sp>
    </p:spTree>
    <p:extLst>
      <p:ext uri="{BB962C8B-B14F-4D97-AF65-F5344CB8AC3E}">
        <p14:creationId xmlns:p14="http://schemas.microsoft.com/office/powerpoint/2010/main" val="3082755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12</a:t>
            </a:fld>
            <a:endParaRPr lang="en-US"/>
          </a:p>
        </p:txBody>
      </p:sp>
    </p:spTree>
    <p:extLst>
      <p:ext uri="{BB962C8B-B14F-4D97-AF65-F5344CB8AC3E}">
        <p14:creationId xmlns:p14="http://schemas.microsoft.com/office/powerpoint/2010/main" val="280354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13</a:t>
            </a:fld>
            <a:endParaRPr lang="en-US"/>
          </a:p>
        </p:txBody>
      </p:sp>
    </p:spTree>
    <p:extLst>
      <p:ext uri="{BB962C8B-B14F-4D97-AF65-F5344CB8AC3E}">
        <p14:creationId xmlns:p14="http://schemas.microsoft.com/office/powerpoint/2010/main" val="144178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với</a:t>
            </a:r>
            <a:r>
              <a:rPr lang="en-US" baseline="0" dirty="0" smtClean="0"/>
              <a:t> </a:t>
            </a:r>
            <a:r>
              <a:rPr lang="en-US" baseline="0" dirty="0" err="1" smtClean="0"/>
              <a:t>nhóm</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được</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lọc</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và</a:t>
            </a:r>
            <a:r>
              <a:rPr lang="en-US" baseline="0" dirty="0" smtClean="0"/>
              <a:t> </a:t>
            </a:r>
            <a:r>
              <a:rPr lang="en-US" baseline="0" dirty="0" err="1" smtClean="0"/>
              <a:t>đặt</a:t>
            </a:r>
            <a:r>
              <a:rPr lang="en-US" baseline="0" dirty="0" smtClean="0"/>
              <a:t> </a:t>
            </a:r>
            <a:r>
              <a:rPr lang="en-US" baseline="0" dirty="0" err="1" smtClean="0"/>
              <a:t>trọng</a:t>
            </a:r>
            <a:r>
              <a:rPr lang="en-US" baseline="0" dirty="0" smtClean="0"/>
              <a:t> </a:t>
            </a:r>
            <a:r>
              <a:rPr lang="en-US" baseline="0" dirty="0" err="1" smtClean="0"/>
              <a:t>số</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14</a:t>
            </a:fld>
            <a:endParaRPr lang="en-US"/>
          </a:p>
        </p:txBody>
      </p:sp>
    </p:spTree>
    <p:extLst>
      <p:ext uri="{BB962C8B-B14F-4D97-AF65-F5344CB8AC3E}">
        <p14:creationId xmlns:p14="http://schemas.microsoft.com/office/powerpoint/2010/main" val="1553221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cũng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độ matching 100%, </a:t>
            </a:r>
            <a:r>
              <a:rPr lang="en-US" baseline="0" dirty="0" err="1" smtClean="0"/>
              <a:t>cách</a:t>
            </a:r>
            <a:r>
              <a:rPr lang="en-US" baseline="0" dirty="0" smtClean="0"/>
              <a:t> 1 </a:t>
            </a:r>
            <a:r>
              <a:rPr lang="en-US" baseline="0" dirty="0" err="1" smtClean="0"/>
              <a:t>có</a:t>
            </a:r>
            <a:r>
              <a:rPr lang="en-US" baseline="0" dirty="0" smtClean="0"/>
              <a:t> matching </a:t>
            </a:r>
            <a:r>
              <a:rPr lang="en-US" baseline="0" dirty="0" smtClean="0"/>
              <a:t>80%, </a:t>
            </a:r>
            <a:r>
              <a:rPr lang="en-US" baseline="0" dirty="0" err="1" smtClean="0"/>
              <a:t>cách</a:t>
            </a:r>
            <a:r>
              <a:rPr lang="en-US" baseline="0" dirty="0" smtClean="0"/>
              <a:t> </a:t>
            </a:r>
            <a:r>
              <a:rPr lang="en-US" baseline="0" dirty="0" err="1" smtClean="0"/>
              <a:t>nhau</a:t>
            </a:r>
            <a:r>
              <a:rPr lang="en-US" baseline="0" dirty="0" smtClean="0"/>
              <a:t> 2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matching 50%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15</a:t>
            </a:fld>
            <a:endParaRPr lang="en-US"/>
          </a:p>
        </p:txBody>
      </p:sp>
    </p:spTree>
    <p:extLst>
      <p:ext uri="{BB962C8B-B14F-4D97-AF65-F5344CB8AC3E}">
        <p14:creationId xmlns:p14="http://schemas.microsoft.com/office/powerpoint/2010/main" val="194171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Dựa</a:t>
            </a:r>
            <a:r>
              <a:rPr lang="en-US" dirty="0" smtClean="0"/>
              <a:t> </a:t>
            </a:r>
            <a:r>
              <a:rPr lang="en-US" dirty="0" err="1" smtClean="0"/>
              <a:t>vào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độ matching 70%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16</a:t>
            </a:fld>
            <a:endParaRPr lang="en-US"/>
          </a:p>
        </p:txBody>
      </p:sp>
    </p:spTree>
    <p:extLst>
      <p:ext uri="{BB962C8B-B14F-4D97-AF65-F5344CB8AC3E}">
        <p14:creationId xmlns:p14="http://schemas.microsoft.com/office/powerpoint/2010/main" val="1158547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17</a:t>
            </a:fld>
            <a:endParaRPr lang="en-US"/>
          </a:p>
        </p:txBody>
      </p:sp>
    </p:spTree>
    <p:extLst>
      <p:ext uri="{BB962C8B-B14F-4D97-AF65-F5344CB8AC3E}">
        <p14:creationId xmlns:p14="http://schemas.microsoft.com/office/powerpoint/2010/main" val="186582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18</a:t>
            </a:fld>
            <a:endParaRPr lang="en-US"/>
          </a:p>
        </p:txBody>
      </p:sp>
    </p:spTree>
    <p:extLst>
      <p:ext uri="{BB962C8B-B14F-4D97-AF65-F5344CB8AC3E}">
        <p14:creationId xmlns:p14="http://schemas.microsoft.com/office/powerpoint/2010/main" val="1972481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19</a:t>
            </a:fld>
            <a:endParaRPr lang="en-US"/>
          </a:p>
        </p:txBody>
      </p:sp>
    </p:spTree>
    <p:extLst>
      <p:ext uri="{BB962C8B-B14F-4D97-AF65-F5344CB8AC3E}">
        <p14:creationId xmlns:p14="http://schemas.microsoft.com/office/powerpoint/2010/main" val="2421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Quy</a:t>
            </a:r>
            <a:r>
              <a:rPr lang="en-US" dirty="0" smtClean="0"/>
              <a:t> </a:t>
            </a:r>
            <a:r>
              <a:rPr lang="en-US" dirty="0" err="1" smtClean="0"/>
              <a:t>tắc</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a:t>
            </a:r>
          </a:p>
          <a:p>
            <a:pPr marL="171450" indent="-171450">
              <a:buFontTx/>
              <a:buChar char="-"/>
            </a:pP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ít </a:t>
            </a:r>
            <a:r>
              <a:rPr lang="en-US" baseline="0" dirty="0" err="1" smtClean="0"/>
              <a:t>hơn</a:t>
            </a:r>
            <a:r>
              <a:rPr lang="en-US" baseline="0" dirty="0" smtClean="0"/>
              <a:t> 4 </a:t>
            </a:r>
            <a:r>
              <a:rPr lang="en-US" baseline="0" dirty="0" err="1" smtClean="0"/>
              <a:t>việc</a:t>
            </a:r>
            <a:r>
              <a:rPr lang="en-US" baseline="0" dirty="0" smtClean="0"/>
              <a:t> </a:t>
            </a:r>
            <a:r>
              <a:rPr lang="en-US" baseline="0" dirty="0" err="1" smtClean="0"/>
              <a:t>trong</a:t>
            </a:r>
            <a:r>
              <a:rPr lang="en-US" baseline="0" dirty="0" smtClean="0"/>
              <a:t> ngày (</a:t>
            </a:r>
            <a:r>
              <a:rPr lang="en-US" baseline="0" dirty="0" err="1" smtClean="0"/>
              <a:t>sửa</a:t>
            </a:r>
            <a:r>
              <a:rPr lang="en-US" baseline="0" dirty="0" smtClean="0"/>
              <a:t> </a:t>
            </a:r>
            <a:r>
              <a:rPr lang="en-US" baseline="0" dirty="0" err="1" smtClean="0"/>
              <a:t>chữa</a:t>
            </a:r>
            <a:r>
              <a:rPr lang="en-US" baseline="0" dirty="0" smtClean="0"/>
              <a:t> </a:t>
            </a:r>
            <a:r>
              <a:rPr lang="en-US" baseline="0" dirty="0" err="1" smtClean="0"/>
              <a:t>tính</a:t>
            </a:r>
            <a:r>
              <a:rPr lang="en-US" baseline="0" dirty="0" smtClean="0"/>
              <a:t> </a:t>
            </a:r>
            <a:r>
              <a:rPr lang="en-US" baseline="0" dirty="0" err="1" smtClean="0"/>
              <a:t>là</a:t>
            </a:r>
            <a:r>
              <a:rPr lang="en-US" baseline="0" dirty="0" smtClean="0"/>
              <a:t> 2 </a:t>
            </a:r>
            <a:r>
              <a:rPr lang="en-US" baseline="0" dirty="0" err="1" smtClean="0"/>
              <a:t>việc</a:t>
            </a:r>
            <a:r>
              <a:rPr lang="en-US" baseline="0" dirty="0" smtClean="0"/>
              <a:t>)</a:t>
            </a:r>
          </a:p>
          <a:p>
            <a:pPr marL="171450" indent="-171450">
              <a:buFontTx/>
              <a:buChar char="-"/>
            </a:pP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việc</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tuần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Quy</a:t>
            </a:r>
            <a:r>
              <a:rPr lang="en-US" baseline="0" dirty="0" smtClean="0"/>
              <a:t> </a:t>
            </a:r>
            <a:r>
              <a:rPr lang="en-US" baseline="0" dirty="0" err="1" smtClean="0"/>
              <a:t>tắc</a:t>
            </a:r>
            <a:r>
              <a:rPr lang="en-US" baseline="0" dirty="0" smtClean="0"/>
              <a:t> </a:t>
            </a:r>
            <a:r>
              <a:rPr lang="en-US" baseline="0" dirty="0" err="1" smtClean="0"/>
              <a:t>giao</a:t>
            </a:r>
            <a:r>
              <a:rPr lang="en-US" baseline="0" dirty="0" smtClean="0"/>
              <a:t> </a:t>
            </a:r>
            <a:r>
              <a:rPr lang="en-US" baseline="0" dirty="0" err="1" smtClean="0"/>
              <a:t>việc</a:t>
            </a:r>
            <a:endParaRPr lang="en-US" baseline="0" dirty="0" smtClean="0"/>
          </a:p>
          <a:p>
            <a:pPr marL="171450" indent="-171450">
              <a:buFontTx/>
              <a:buChar char="-"/>
            </a:pPr>
            <a:r>
              <a:rPr lang="en-US" baseline="0" dirty="0" err="1" smtClean="0"/>
              <a:t>Ko</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lịch</a:t>
            </a:r>
            <a:r>
              <a:rPr lang="en-US" baseline="0" dirty="0" smtClean="0"/>
              <a:t> </a:t>
            </a:r>
            <a:r>
              <a:rPr lang="en-US" baseline="0" dirty="0" err="1" smtClean="0"/>
              <a:t>hẹn</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ít </a:t>
            </a:r>
            <a:r>
              <a:rPr lang="en-US" baseline="0" dirty="0" err="1" smtClean="0"/>
              <a:t>hơn</a:t>
            </a:r>
            <a:r>
              <a:rPr lang="en-US" baseline="0" dirty="0" smtClean="0"/>
              <a:t> 1 </a:t>
            </a:r>
            <a:r>
              <a:rPr lang="en-US" baseline="0" dirty="0" err="1" smtClean="0"/>
              <a:t>tiếng</a:t>
            </a:r>
            <a:endParaRPr lang="en-US" baseline="0" dirty="0" smtClean="0"/>
          </a:p>
          <a:p>
            <a:pPr marL="171450" indent="-171450">
              <a:buFontTx/>
              <a:buChar char="-"/>
            </a:pPr>
            <a:r>
              <a:rPr lang="en-US" baseline="0" dirty="0" err="1" smtClean="0"/>
              <a:t>Ko</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giao</a:t>
            </a:r>
            <a:r>
              <a:rPr lang="en-US" baseline="0" dirty="0" smtClean="0"/>
              <a:t> </a:t>
            </a:r>
            <a:r>
              <a:rPr lang="en-US" baseline="0" dirty="0" err="1" smtClean="0"/>
              <a:t>việc</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nhiều </a:t>
            </a:r>
            <a:r>
              <a:rPr lang="en-US" baseline="0" dirty="0" err="1" smtClean="0"/>
              <a:t>hơn</a:t>
            </a:r>
            <a:r>
              <a:rPr lang="en-US" baseline="0" dirty="0" smtClean="0"/>
              <a:t> 5 </a:t>
            </a:r>
            <a:r>
              <a:rPr lang="en-US" baseline="0" dirty="0" err="1" smtClean="0"/>
              <a:t>việc</a:t>
            </a:r>
            <a:endParaRPr lang="en-US" baseline="0" dirty="0" smtClean="0"/>
          </a:p>
          <a:p>
            <a:pPr marL="171450" indent="-171450">
              <a:buFontTx/>
              <a:buChar char="-"/>
            </a:pPr>
            <a:r>
              <a:rPr lang="en-US" baseline="0" dirty="0" err="1" smtClean="0"/>
              <a:t>Cảnh</a:t>
            </a:r>
            <a:r>
              <a:rPr lang="en-US" baseline="0" dirty="0" smtClean="0"/>
              <a:t> </a:t>
            </a:r>
            <a:r>
              <a:rPr lang="en-US" baseline="0" dirty="0" err="1" smtClean="0"/>
              <a:t>báo</a:t>
            </a:r>
            <a:r>
              <a:rPr lang="en-US" baseline="0" dirty="0" smtClean="0"/>
              <a:t> </a:t>
            </a:r>
            <a:r>
              <a:rPr lang="en-US" baseline="0" dirty="0" err="1" smtClean="0"/>
              <a:t>khi</a:t>
            </a:r>
            <a:r>
              <a:rPr lang="en-US" baseline="0" dirty="0" smtClean="0"/>
              <a:t> </a:t>
            </a:r>
            <a:r>
              <a:rPr lang="en-US" baseline="0" dirty="0" err="1" smtClean="0"/>
              <a:t>giao</a:t>
            </a:r>
            <a:r>
              <a:rPr lang="en-US" baseline="0" dirty="0" smtClean="0"/>
              <a:t> </a:t>
            </a:r>
            <a:r>
              <a:rPr lang="en-US" baseline="0" dirty="0" err="1" smtClean="0"/>
              <a:t>việc</a:t>
            </a:r>
            <a:r>
              <a:rPr lang="en-US" baseline="0" dirty="0" smtClean="0"/>
              <a:t> </a:t>
            </a:r>
            <a:r>
              <a:rPr lang="en-US" baseline="0" dirty="0" err="1" smtClean="0"/>
              <a:t>cho</a:t>
            </a:r>
            <a:r>
              <a:rPr lang="en-US" baseline="0" dirty="0" smtClean="0"/>
              <a:t> </a:t>
            </a:r>
            <a:r>
              <a:rPr lang="en-US" baseline="0" dirty="0" err="1" smtClean="0"/>
              <a:t>nhân</a:t>
            </a:r>
            <a:r>
              <a:rPr lang="en-US" baseline="0" dirty="0" smtClean="0"/>
              <a:t> </a:t>
            </a:r>
            <a:r>
              <a:rPr lang="en-US" baseline="0" dirty="0" err="1" smtClean="0"/>
              <a:t>viên</a:t>
            </a:r>
            <a:r>
              <a:rPr lang="en-US" baseline="0" dirty="0" smtClean="0"/>
              <a:t> </a:t>
            </a:r>
            <a:r>
              <a:rPr lang="en-US" baseline="0" dirty="0" err="1" smtClean="0"/>
              <a:t>có</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2 </a:t>
            </a:r>
            <a:r>
              <a:rPr lang="en-US" baseline="0" dirty="0" err="1" smtClean="0"/>
              <a:t>tiếng</a:t>
            </a:r>
            <a:r>
              <a:rPr lang="en-US" baseline="0" dirty="0" smtClean="0"/>
              <a:t>, </a:t>
            </a:r>
            <a:r>
              <a:rPr lang="en-US" baseline="0" dirty="0" err="1" smtClean="0"/>
              <a:t>hoặc</a:t>
            </a:r>
            <a:r>
              <a:rPr lang="en-US" baseline="0" dirty="0" smtClean="0"/>
              <a:t> đã </a:t>
            </a:r>
            <a:r>
              <a:rPr lang="en-US" baseline="0" dirty="0" err="1" smtClean="0"/>
              <a:t>có</a:t>
            </a:r>
            <a:r>
              <a:rPr lang="en-US" baseline="0" dirty="0" smtClean="0"/>
              <a:t> 4 </a:t>
            </a:r>
            <a:r>
              <a:rPr lang="en-US" baseline="0" dirty="0" err="1" smtClean="0"/>
              <a:t>đến</a:t>
            </a:r>
            <a:r>
              <a:rPr lang="en-US" baseline="0" dirty="0" smtClean="0"/>
              <a:t> 5 </a:t>
            </a:r>
            <a:r>
              <a:rPr lang="en-US" baseline="0" dirty="0" err="1" smtClean="0"/>
              <a:t>việc</a:t>
            </a:r>
            <a:r>
              <a:rPr lang="en-US" baseline="0" dirty="0" smtClean="0"/>
              <a:t> </a:t>
            </a:r>
            <a:r>
              <a:rPr lang="en-US" baseline="0" dirty="0" err="1" smtClean="0"/>
              <a:t>trong</a:t>
            </a:r>
            <a:r>
              <a:rPr lang="en-US" baseline="0" dirty="0" smtClean="0"/>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20</a:t>
            </a:fld>
            <a:endParaRPr lang="en-US"/>
          </a:p>
        </p:txBody>
      </p:sp>
    </p:spTree>
    <p:extLst>
      <p:ext uri="{BB962C8B-B14F-4D97-AF65-F5344CB8AC3E}">
        <p14:creationId xmlns:p14="http://schemas.microsoft.com/office/powerpoint/2010/main" val="226443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188280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21</a:t>
            </a:fld>
            <a:endParaRPr lang="en-US"/>
          </a:p>
        </p:txBody>
      </p:sp>
    </p:spTree>
    <p:extLst>
      <p:ext uri="{BB962C8B-B14F-4D97-AF65-F5344CB8AC3E}">
        <p14:creationId xmlns:p14="http://schemas.microsoft.com/office/powerpoint/2010/main" val="1468251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22</a:t>
            </a:fld>
            <a:endParaRPr lang="en-US"/>
          </a:p>
        </p:txBody>
      </p:sp>
    </p:spTree>
    <p:extLst>
      <p:ext uri="{BB962C8B-B14F-4D97-AF65-F5344CB8AC3E}">
        <p14:creationId xmlns:p14="http://schemas.microsoft.com/office/powerpoint/2010/main" val="4252508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23</a:t>
            </a:fld>
            <a:endParaRPr lang="en-US"/>
          </a:p>
        </p:txBody>
      </p:sp>
    </p:spTree>
    <p:extLst>
      <p:ext uri="{BB962C8B-B14F-4D97-AF65-F5344CB8AC3E}">
        <p14:creationId xmlns:p14="http://schemas.microsoft.com/office/powerpoint/2010/main" val="1538457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27</a:t>
            </a:fld>
            <a:endParaRPr lang="en-US"/>
          </a:p>
        </p:txBody>
      </p:sp>
    </p:spTree>
    <p:extLst>
      <p:ext uri="{BB962C8B-B14F-4D97-AF65-F5344CB8AC3E}">
        <p14:creationId xmlns:p14="http://schemas.microsoft.com/office/powerpoint/2010/main" val="679368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28</a:t>
            </a:fld>
            <a:endParaRPr lang="en-US"/>
          </a:p>
        </p:txBody>
      </p:sp>
    </p:spTree>
    <p:extLst>
      <p:ext uri="{BB962C8B-B14F-4D97-AF65-F5344CB8AC3E}">
        <p14:creationId xmlns:p14="http://schemas.microsoft.com/office/powerpoint/2010/main" val="2842240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29</a:t>
            </a:fld>
            <a:endParaRPr lang="en-US"/>
          </a:p>
        </p:txBody>
      </p:sp>
    </p:spTree>
    <p:extLst>
      <p:ext uri="{BB962C8B-B14F-4D97-AF65-F5344CB8AC3E}">
        <p14:creationId xmlns:p14="http://schemas.microsoft.com/office/powerpoint/2010/main" val="3211000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30</a:t>
            </a:fld>
            <a:endParaRPr lang="en-US"/>
          </a:p>
        </p:txBody>
      </p:sp>
    </p:spTree>
    <p:extLst>
      <p:ext uri="{BB962C8B-B14F-4D97-AF65-F5344CB8AC3E}">
        <p14:creationId xmlns:p14="http://schemas.microsoft.com/office/powerpoint/2010/main" val="2401590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31</a:t>
            </a:fld>
            <a:endParaRPr lang="en-US"/>
          </a:p>
        </p:txBody>
      </p:sp>
    </p:spTree>
    <p:extLst>
      <p:ext uri="{BB962C8B-B14F-4D97-AF65-F5344CB8AC3E}">
        <p14:creationId xmlns:p14="http://schemas.microsoft.com/office/powerpoint/2010/main" val="1026770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32</a:t>
            </a:fld>
            <a:endParaRPr lang="en-US"/>
          </a:p>
        </p:txBody>
      </p:sp>
    </p:spTree>
    <p:extLst>
      <p:ext uri="{BB962C8B-B14F-4D97-AF65-F5344CB8AC3E}">
        <p14:creationId xmlns:p14="http://schemas.microsoft.com/office/powerpoint/2010/main" val="1574623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33</a:t>
            </a:fld>
            <a:endParaRPr lang="en-US"/>
          </a:p>
        </p:txBody>
      </p:sp>
    </p:spTree>
    <p:extLst>
      <p:ext uri="{BB962C8B-B14F-4D97-AF65-F5344CB8AC3E}">
        <p14:creationId xmlns:p14="http://schemas.microsoft.com/office/powerpoint/2010/main" val="230419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588603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34</a:t>
            </a:fld>
            <a:endParaRPr lang="en-US"/>
          </a:p>
        </p:txBody>
      </p:sp>
    </p:spTree>
    <p:extLst>
      <p:ext uri="{BB962C8B-B14F-4D97-AF65-F5344CB8AC3E}">
        <p14:creationId xmlns:p14="http://schemas.microsoft.com/office/powerpoint/2010/main" val="1795316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35</a:t>
            </a:fld>
            <a:endParaRPr lang="en-US"/>
          </a:p>
        </p:txBody>
      </p:sp>
    </p:spTree>
    <p:extLst>
      <p:ext uri="{BB962C8B-B14F-4D97-AF65-F5344CB8AC3E}">
        <p14:creationId xmlns:p14="http://schemas.microsoft.com/office/powerpoint/2010/main" val="216593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5</a:t>
            </a:fld>
            <a:endParaRPr lang="en-US"/>
          </a:p>
        </p:txBody>
      </p:sp>
    </p:spTree>
    <p:extLst>
      <p:ext uri="{BB962C8B-B14F-4D97-AF65-F5344CB8AC3E}">
        <p14:creationId xmlns:p14="http://schemas.microsoft.com/office/powerpoint/2010/main" val="340090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6</a:t>
            </a:fld>
            <a:endParaRPr lang="en-US"/>
          </a:p>
        </p:txBody>
      </p:sp>
    </p:spTree>
    <p:extLst>
      <p:ext uri="{BB962C8B-B14F-4D97-AF65-F5344CB8AC3E}">
        <p14:creationId xmlns:p14="http://schemas.microsoft.com/office/powerpoint/2010/main" val="428957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7</a:t>
            </a:fld>
            <a:endParaRPr lang="en-US"/>
          </a:p>
        </p:txBody>
      </p:sp>
    </p:spTree>
    <p:extLst>
      <p:ext uri="{BB962C8B-B14F-4D97-AF65-F5344CB8AC3E}">
        <p14:creationId xmlns:p14="http://schemas.microsoft.com/office/powerpoint/2010/main" val="316699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Lê </a:t>
            </a:r>
            <a:r>
              <a:rPr lang="en-US" sz="1200" kern="1200" dirty="0" err="1" smtClean="0">
                <a:solidFill>
                  <a:schemeClr val="tx1"/>
                </a:solidFill>
                <a:effectLst/>
                <a:latin typeface="+mn-lt"/>
                <a:ea typeface="+mn-ea"/>
                <a:cs typeface="+mn-cs"/>
              </a:rPr>
              <a:t>Xuân</a:t>
            </a:r>
            <a:r>
              <a:rPr lang="en-US" sz="1200" kern="1200" dirty="0" smtClean="0">
                <a:solidFill>
                  <a:schemeClr val="tx1"/>
                </a:solidFill>
                <a:effectLst/>
                <a:latin typeface="+mn-lt"/>
                <a:ea typeface="+mn-ea"/>
                <a:cs typeface="+mn-cs"/>
              </a:rPr>
              <a:t> Tiến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ông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team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8</a:t>
            </a:fld>
            <a:endParaRPr lang="en-US"/>
          </a:p>
        </p:txBody>
      </p:sp>
    </p:spTree>
    <p:extLst>
      <p:ext uri="{BB962C8B-B14F-4D97-AF65-F5344CB8AC3E}">
        <p14:creationId xmlns:p14="http://schemas.microsoft.com/office/powerpoint/2010/main" val="164060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dc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này,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dụng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Nhận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thuê</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làm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9</a:t>
            </a:fld>
            <a:endParaRPr lang="en-US"/>
          </a:p>
        </p:txBody>
      </p:sp>
    </p:spTree>
    <p:extLst>
      <p:ext uri="{BB962C8B-B14F-4D97-AF65-F5344CB8AC3E}">
        <p14:creationId xmlns:p14="http://schemas.microsoft.com/office/powerpoint/2010/main" val="175735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này </a:t>
            </a:r>
            <a:r>
              <a:rPr lang="en-US" baseline="0" dirty="0" err="1" smtClean="0"/>
              <a:t>được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về 1 </a:t>
            </a:r>
            <a:r>
              <a:rPr lang="en-US" baseline="0" dirty="0" err="1" smtClean="0"/>
              <a:t>không</a:t>
            </a:r>
            <a:r>
              <a:rPr lang="en-US" baseline="0" dirty="0" smtClean="0"/>
              <a:t> </a:t>
            </a:r>
            <a:r>
              <a:rPr lang="en-US" baseline="0" dirty="0" err="1" smtClean="0"/>
              <a:t>gian</a:t>
            </a:r>
            <a:r>
              <a:rPr lang="en-US" baseline="0" dirty="0" smtClean="0"/>
              <a:t> 3 </a:t>
            </a:r>
            <a:r>
              <a:rPr lang="en-US" baseline="0" dirty="0" err="1" smtClean="0"/>
              <a:t>chiều</a:t>
            </a:r>
            <a:r>
              <a:rPr lang="en-US" baseline="0" dirty="0" smtClean="0"/>
              <a:t> </a:t>
            </a:r>
            <a:r>
              <a:rPr lang="en-US" baseline="0" dirty="0" err="1" smtClean="0"/>
              <a:t>với</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từ 0 </a:t>
            </a:r>
            <a:r>
              <a:rPr lang="en-US" baseline="0" dirty="0" err="1" smtClean="0"/>
              <a:t>đến</a:t>
            </a:r>
            <a:r>
              <a:rPr lang="en-US" baseline="0" dirty="0" smtClean="0"/>
              <a:t> 1</a:t>
            </a:r>
          </a:p>
          <a:p>
            <a:pPr marL="171450" indent="-171450">
              <a:buFontTx/>
              <a:buChar char="-"/>
            </a:pPr>
            <a:r>
              <a:rPr lang="en-US" baseline="0" dirty="0" err="1" smtClean="0"/>
              <a:t>Mỗi</a:t>
            </a:r>
            <a:r>
              <a:rPr lang="en-US" baseline="0" dirty="0" smtClean="0"/>
              <a:t> </a:t>
            </a:r>
            <a:r>
              <a:rPr lang="en-US" baseline="0" dirty="0" err="1" smtClean="0"/>
              <a:t>cột</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1 </a:t>
            </a:r>
            <a:r>
              <a:rPr lang="en-US" baseline="0" dirty="0" err="1" smtClean="0"/>
              <a:t>văn</a:t>
            </a:r>
            <a:r>
              <a:rPr lang="en-US" baseline="0" dirty="0" smtClean="0"/>
              <a:t> </a:t>
            </a:r>
            <a:r>
              <a:rPr lang="en-US" baseline="0" dirty="0" err="1" smtClean="0"/>
              <a:t>phòng</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10</a:t>
            </a:fld>
            <a:endParaRPr lang="en-US"/>
          </a:p>
        </p:txBody>
      </p:sp>
    </p:spTree>
    <p:extLst>
      <p:ext uri="{BB962C8B-B14F-4D97-AF65-F5344CB8AC3E}">
        <p14:creationId xmlns:p14="http://schemas.microsoft.com/office/powerpoint/2010/main" val="179883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C8D8C-054D-421D-85CC-7E4917F30BF3}"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21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09FDD-51DA-4CF3-91E7-10F280CC8C6D}"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3632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38C8F-28F4-4346-BAAA-99BEB6ABA643}"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208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F04F6-5431-4F10-8653-6BD72044403A}"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4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C608-0B61-4119-91E5-3810B4D9D4FD}"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70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6AE72-C783-4C5D-9968-DDFCA383933D}" type="datetime1">
              <a:rPr lang="en-US" smtClean="0"/>
              <a:t>9/25/2015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50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1B09C-89A9-4BC9-A154-914D9FE9520A}" type="datetime1">
              <a:rPr lang="en-US" smtClean="0"/>
              <a:t>9/25/2015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2844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CC481-AE22-49F1-B285-E40F8813EB5F}" type="datetime1">
              <a:rPr lang="en-US" smtClean="0"/>
              <a:t>9/25/2015</a:t>
            </a:fld>
            <a:endParaRPr lang="en-US" dirty="0"/>
          </a:p>
        </p:txBody>
      </p:sp>
      <p:sp>
        <p:nvSpPr>
          <p:cNvPr id="8" name="Footer Placeholder 7"/>
          <p:cNvSpPr>
            <a:spLocks noGrp="1"/>
          </p:cNvSpPr>
          <p:nvPr>
            <p:ph type="ftr" sz="quarter" idx="11"/>
          </p:nvPr>
        </p:nvSpPr>
        <p:spPr/>
        <p:txBody>
          <a:bodyPr/>
          <a:lstStyle/>
          <a:p>
            <a:r>
              <a:rPr lang="en-US" smtClean="0"/>
              <a:t>Capstone Project Defense - Office Rental Service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57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49461-D714-4CC6-9EDB-3B459CD2A718}" type="datetime1">
              <a:rPr lang="en-US" smtClean="0"/>
              <a:t>9/25/2015</a:t>
            </a:fld>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61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2CAC-8250-4C77-9ED7-DF0A9154853E}" type="datetime1">
              <a:rPr lang="en-US" smtClean="0"/>
              <a:t>9/25/2015</a:t>
            </a:fld>
            <a:endParaRPr lang="en-US" dirty="0"/>
          </a:p>
        </p:txBody>
      </p:sp>
      <p:sp>
        <p:nvSpPr>
          <p:cNvPr id="3" name="Footer Placeholder 2"/>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3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2CEA7-9235-4C00-868F-1D2E9370D271}" type="datetime1">
              <a:rPr lang="en-US" smtClean="0"/>
              <a:t>9/25/2015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6036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47B1-F1D2-4316-90E9-C434645AB816}" type="datetime1">
              <a:rPr lang="en-US" smtClean="0"/>
              <a:t>9/25/2015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7BAC5E-D6CC-4D65-A15D-3240498F07D9}" type="datetime1">
              <a:rPr lang="en-US" smtClean="0"/>
              <a:t>9/25/2015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Capstone Project Defense - Office Rental Service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09179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2" y="3090332"/>
            <a:ext cx="6786390" cy="960501"/>
          </a:xfrm>
        </p:spPr>
        <p:txBody>
          <a:bodyPr>
            <a:normAutofit/>
          </a:bodyPr>
          <a:lstStyle/>
          <a:p>
            <a:r>
              <a:rPr lang="en-US" dirty="0" smtClean="0"/>
              <a:t>Office Rental Service</a:t>
            </a:r>
            <a:endParaRPr lang="en-US" dirty="0"/>
          </a:p>
        </p:txBody>
      </p:sp>
      <p:sp>
        <p:nvSpPr>
          <p:cNvPr id="3" name="Subtitle 2"/>
          <p:cNvSpPr>
            <a:spLocks noGrp="1"/>
          </p:cNvSpPr>
          <p:nvPr>
            <p:ph type="subTitle" idx="1"/>
          </p:nvPr>
        </p:nvSpPr>
        <p:spPr>
          <a:xfrm>
            <a:off x="3414021" y="4336026"/>
            <a:ext cx="4237560" cy="1666189"/>
          </a:xfrm>
        </p:spPr>
        <p:txBody>
          <a:bodyPr>
            <a:normAutofit/>
          </a:bodyPr>
          <a:lstStyle/>
          <a:p>
            <a:pPr algn="l"/>
            <a:r>
              <a:rPr lang="en-US" dirty="0" smtClean="0">
                <a:solidFill>
                  <a:schemeClr val="tx1"/>
                </a:solidFill>
              </a:rPr>
              <a:t>Supervisor: 	Mr.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Tài</a:t>
            </a:r>
            <a:endParaRPr lang="en-US" dirty="0" smtClean="0">
              <a:solidFill>
                <a:schemeClr val="tx1"/>
              </a:solidFill>
            </a:endParaRPr>
          </a:p>
          <a:p>
            <a:pPr algn="l"/>
            <a:r>
              <a:rPr lang="en-US" dirty="0">
                <a:solidFill>
                  <a:schemeClr val="tx1"/>
                </a:solidFill>
              </a:rPr>
              <a:t>Members : </a:t>
            </a:r>
            <a:r>
              <a:rPr lang="en-US" dirty="0" smtClean="0">
                <a:solidFill>
                  <a:schemeClr val="tx1"/>
                </a:solidFill>
              </a:rPr>
              <a:t>	Lê </a:t>
            </a:r>
            <a:r>
              <a:rPr lang="en-US" dirty="0" err="1" smtClean="0">
                <a:solidFill>
                  <a:schemeClr val="tx1"/>
                </a:solidFill>
              </a:rPr>
              <a:t>Xuân</a:t>
            </a:r>
            <a:r>
              <a:rPr lang="en-US" dirty="0" smtClean="0">
                <a:solidFill>
                  <a:schemeClr val="tx1"/>
                </a:solidFill>
              </a:rPr>
              <a:t> Tiến</a:t>
            </a:r>
          </a:p>
          <a:p>
            <a:pPr algn="l"/>
            <a:r>
              <a:rPr lang="en-US" dirty="0" smtClean="0">
                <a:solidFill>
                  <a:schemeClr val="tx1"/>
                </a:solidFill>
              </a:rPr>
              <a:t>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Hoàng</a:t>
            </a:r>
            <a:r>
              <a:rPr lang="en-US" dirty="0" smtClean="0">
                <a:solidFill>
                  <a:schemeClr val="tx1"/>
                </a:solidFill>
              </a:rPr>
              <a:t> </a:t>
            </a:r>
            <a:r>
              <a:rPr lang="en-US" dirty="0" err="1" smtClean="0">
                <a:solidFill>
                  <a:schemeClr val="tx1"/>
                </a:solidFill>
              </a:rPr>
              <a:t>Quốc</a:t>
            </a:r>
            <a:endParaRPr lang="en-US" dirty="0" smtClean="0">
              <a:solidFill>
                <a:schemeClr val="tx1"/>
              </a:solidFill>
            </a:endParaRPr>
          </a:p>
          <a:p>
            <a:pPr algn="l"/>
            <a:r>
              <a:rPr lang="en-US" dirty="0" smtClean="0">
                <a:solidFill>
                  <a:schemeClr val="tx1"/>
                </a:solidFill>
              </a:rPr>
              <a:t>		</a:t>
            </a:r>
            <a:r>
              <a:rPr lang="en-US" dirty="0" err="1" smtClean="0">
                <a:solidFill>
                  <a:schemeClr val="tx1"/>
                </a:solidFill>
              </a:rPr>
              <a:t>Trương</a:t>
            </a:r>
            <a:r>
              <a:rPr lang="en-US" dirty="0" smtClean="0">
                <a:solidFill>
                  <a:schemeClr val="tx1"/>
                </a:solidFill>
              </a:rPr>
              <a:t> Tiến Thành</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2152631" y="1588616"/>
            <a:ext cx="3782646" cy="369332"/>
          </a:xfrm>
          <a:prstGeom prst="rect">
            <a:avLst/>
          </a:prstGeom>
          <a:noFill/>
        </p:spPr>
        <p:txBody>
          <a:bodyPr wrap="square" rtlCol="0">
            <a:spAutoFit/>
          </a:bodyPr>
          <a:lstStyle/>
          <a:p>
            <a:pPr algn="ctr"/>
            <a:r>
              <a:rPr lang="en-US" dirty="0" smtClean="0"/>
              <a:t>Capstone Project Defense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454" y="312642"/>
            <a:ext cx="4699000" cy="1231900"/>
          </a:xfrm>
          <a:prstGeom prst="rect">
            <a:avLst/>
          </a:prstGeom>
        </p:spPr>
      </p:pic>
    </p:spTree>
    <p:extLst>
      <p:ext uri="{BB962C8B-B14F-4D97-AF65-F5344CB8AC3E}">
        <p14:creationId xmlns:p14="http://schemas.microsoft.com/office/powerpoint/2010/main" val="1564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30920" y="4091103"/>
            <a:ext cx="3847495" cy="1365800"/>
            <a:chOff x="2030920" y="4091103"/>
            <a:chExt cx="3847495" cy="1365800"/>
          </a:xfrm>
        </p:grpSpPr>
        <p:cxnSp>
          <p:nvCxnSpPr>
            <p:cNvPr id="42" name="Straight Connector 41"/>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79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2030920" y="4091103"/>
            <a:ext cx="3847495" cy="1365800"/>
            <a:chOff x="2030920" y="4091103"/>
            <a:chExt cx="3847495" cy="1365800"/>
          </a:xfrm>
        </p:grpSpPr>
        <p:cxnSp>
          <p:nvCxnSpPr>
            <p:cNvPr id="38" name="Straight Connector 37"/>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661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121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030920" y="4091103"/>
            <a:ext cx="3847495" cy="1365800"/>
            <a:chOff x="2030920" y="4091103"/>
            <a:chExt cx="3847495" cy="1365800"/>
          </a:xfrm>
        </p:grpSpPr>
        <p:cxnSp>
          <p:nvCxnSpPr>
            <p:cNvPr id="39" name="Straight Connector 38"/>
            <p:cNvCxnSpPr/>
            <p:nvPr/>
          </p:nvCxnSpPr>
          <p:spPr>
            <a:xfrm>
              <a:off x="2030920" y="5228303"/>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71409" y="4295617"/>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75949" y="4482154"/>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597542" y="4668691"/>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98139" y="4855228"/>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2916" y="5041765"/>
              <a:ext cx="290700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23706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90020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348442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068638"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52853"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rot="20194495">
            <a:off x="3567814" y="3707532"/>
            <a:ext cx="1952723" cy="11033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402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Tree>
    <p:extLst>
      <p:ext uri="{BB962C8B-B14F-4D97-AF65-F5344CB8AC3E}">
        <p14:creationId xmlns:p14="http://schemas.microsoft.com/office/powerpoint/2010/main" val="30633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30936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p>
          <a:p>
            <a:endParaRPr lang="en-US" dirty="0"/>
          </a:p>
          <a:p>
            <a:pPr marL="0" indent="0">
              <a:buNone/>
            </a:pPr>
            <a:r>
              <a:rPr lang="en-US" dirty="0" smtClean="0">
                <a:sym typeface="Wingdings" panose="05000000000000000000" pitchFamily="2" charset="2"/>
              </a:rPr>
              <a:t>Suggest offices that have match above 70%</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25816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23364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63952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28311" y="2672166"/>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15053"/>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7295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smtClean="0"/>
              <a:t>Contents</a:t>
            </a:r>
            <a:endParaRPr lang="en-US" dirty="0"/>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400050" indent="-400050">
              <a:buFont typeface="+mj-lt"/>
              <a:buAutoNum type="romanUcPeriod"/>
            </a:pPr>
            <a:r>
              <a:rPr lang="en-US" dirty="0" smtClean="0"/>
              <a:t>Summary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19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 Assign Job</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21533" y="1459629"/>
            <a:ext cx="9734550" cy="3171825"/>
          </a:xfrm>
          <a:prstGeom prst="rect">
            <a:avLst/>
          </a:prstGeom>
        </p:spPr>
      </p:pic>
      <p:sp>
        <p:nvSpPr>
          <p:cNvPr id="3" name="TextBox 2"/>
          <p:cNvSpPr txBox="1"/>
          <p:nvPr/>
        </p:nvSpPr>
        <p:spPr>
          <a:xfrm>
            <a:off x="1150882" y="3657600"/>
            <a:ext cx="6763408" cy="2554545"/>
          </a:xfrm>
          <a:prstGeom prst="rect">
            <a:avLst/>
          </a:prstGeom>
          <a:noFill/>
        </p:spPr>
        <p:txBody>
          <a:bodyPr wrap="square" rtlCol="0">
            <a:spAutoFit/>
          </a:bodyPr>
          <a:lstStyle/>
          <a:p>
            <a:r>
              <a:rPr lang="en-US" sz="2000" dirty="0" smtClean="0"/>
              <a:t>	</a:t>
            </a:r>
            <a:r>
              <a:rPr lang="en-US" sz="2000" b="1" dirty="0" smtClean="0"/>
              <a:t>Suggest Rules:</a:t>
            </a:r>
          </a:p>
          <a:p>
            <a:pPr marL="285750" indent="-285750">
              <a:buFontTx/>
              <a:buChar char="-"/>
            </a:pPr>
            <a:r>
              <a:rPr lang="en-US" sz="2000" dirty="0" smtClean="0"/>
              <a:t>Have less than 4 </a:t>
            </a:r>
            <a:r>
              <a:rPr lang="en-US" sz="2000" dirty="0" smtClean="0"/>
              <a:t>jobs in </a:t>
            </a:r>
            <a:r>
              <a:rPr lang="en-US" sz="2000" dirty="0" smtClean="0"/>
              <a:t>day (repair count as 2 jobs)</a:t>
            </a:r>
            <a:endParaRPr lang="en-US" sz="2000" dirty="0" smtClean="0"/>
          </a:p>
          <a:p>
            <a:pPr marL="285750" indent="-285750">
              <a:buFontTx/>
              <a:buChar char="-"/>
            </a:pPr>
            <a:r>
              <a:rPr lang="en-US" sz="2000" dirty="0" smtClean="0"/>
              <a:t>Have least office in week</a:t>
            </a:r>
          </a:p>
          <a:p>
            <a:r>
              <a:rPr lang="en-US" sz="2000" dirty="0" smtClean="0"/>
              <a:t>	</a:t>
            </a:r>
            <a:r>
              <a:rPr lang="en-US" sz="2000" b="1" dirty="0" smtClean="0"/>
              <a:t>Assign Rules:</a:t>
            </a:r>
            <a:endParaRPr lang="en-US" sz="2000" b="1" dirty="0" smtClean="0"/>
          </a:p>
          <a:p>
            <a:pPr marL="285750" indent="-285750">
              <a:buFontTx/>
              <a:buChar char="-"/>
            </a:pPr>
            <a:r>
              <a:rPr lang="en-US" sz="2000" dirty="0"/>
              <a:t>Not allow jobs that have less than 1 hour near</a:t>
            </a:r>
          </a:p>
          <a:p>
            <a:pPr marL="285750" indent="-285750">
              <a:buFontTx/>
              <a:buChar char="-"/>
            </a:pPr>
            <a:r>
              <a:rPr lang="en-US" sz="2000" dirty="0" smtClean="0"/>
              <a:t>Not </a:t>
            </a:r>
            <a:r>
              <a:rPr lang="en-US" sz="2000" dirty="0" smtClean="0"/>
              <a:t>allow assign for </a:t>
            </a:r>
            <a:r>
              <a:rPr lang="en-US" sz="2000" dirty="0" smtClean="0"/>
              <a:t>staff who </a:t>
            </a:r>
            <a:r>
              <a:rPr lang="en-US" sz="2000" dirty="0" smtClean="0"/>
              <a:t>have more than 5 jobs in day</a:t>
            </a:r>
          </a:p>
          <a:p>
            <a:pPr marL="285750" indent="-285750">
              <a:buFontTx/>
              <a:buChar char="-"/>
            </a:pPr>
            <a:r>
              <a:rPr lang="en-US" sz="2000" dirty="0" smtClean="0"/>
              <a:t>Warning if assign job less than 2 hours near, or staff have 4 – 5 jobs in day</a:t>
            </a:r>
            <a:endParaRPr lang="en-US" sz="2000" dirty="0"/>
          </a:p>
        </p:txBody>
      </p:sp>
    </p:spTree>
    <p:extLst>
      <p:ext uri="{BB962C8B-B14F-4D97-AF65-F5344CB8AC3E}">
        <p14:creationId xmlns:p14="http://schemas.microsoft.com/office/powerpoint/2010/main" val="411541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19664" y="266238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9957" y="4223294"/>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74188" y="506658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52837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704659" y="3106695"/>
            <a:ext cx="1093569" cy="369332"/>
          </a:xfrm>
          <a:prstGeom prst="rect">
            <a:avLst/>
          </a:prstGeom>
          <a:noFill/>
        </p:spPr>
        <p:txBody>
          <a:bodyPr wrap="none" rtlCol="0">
            <a:spAutoFit/>
          </a:bodyPr>
          <a:lstStyle/>
          <a:p>
            <a:pPr algn="ctr"/>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49181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Right Arrow 29"/>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95298" y="3841453"/>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32" name="Oval 31"/>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55546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3" name="Slide Number Placeholder 2"/>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4796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animBg="1"/>
      <p:bldP spid="17" grpId="0"/>
      <p:bldP spid="16" grpId="0" animBg="1"/>
      <p:bldP spid="25" grpId="0" animBg="1"/>
      <p:bldP spid="7" grpId="0"/>
      <p:bldP spid="28" grpId="0"/>
      <p:bldP spid="35" grpId="0"/>
      <p:bldP spid="18" grpId="0" animBg="1"/>
      <p:bldP spid="19" grpId="0" animBg="1"/>
      <p:bldP spid="22" grpId="0"/>
      <p:bldP spid="24" grpId="0"/>
      <p:bldP spid="26" grpId="0"/>
      <p:bldP spid="29" grpId="0"/>
      <p:bldP spid="2"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54" y="1670"/>
            <a:ext cx="6687483" cy="6039693"/>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718521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25" y="1207972"/>
            <a:ext cx="922639" cy="922639"/>
          </a:xfrm>
          <a:prstGeom prst="rect">
            <a:avLst/>
          </a:prstGeom>
        </p:spPr>
      </p:pic>
      <p:sp>
        <p:nvSpPr>
          <p:cNvPr id="35" name="Rectangle 34"/>
          <p:cNvSpPr/>
          <p:nvPr/>
        </p:nvSpPr>
        <p:spPr>
          <a:xfrm>
            <a:off x="2946359" y="928850"/>
            <a:ext cx="5519351" cy="444638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849733" y="637884"/>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36"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798" y="3456696"/>
            <a:ext cx="1196625" cy="998367"/>
          </a:xfrm>
        </p:spPr>
      </p:pic>
      <p:sp>
        <p:nvSpPr>
          <p:cNvPr id="7" name="Slide Number Placeholder 6"/>
          <p:cNvSpPr>
            <a:spLocks noGrp="1"/>
          </p:cNvSpPr>
          <p:nvPr>
            <p:ph type="sldNum" sz="quarter" idx="12"/>
          </p:nvPr>
        </p:nvSpPr>
        <p:spPr/>
        <p:txBody>
          <a:bodyPr/>
          <a:lstStyle/>
          <a:p>
            <a:fld id="{D57F1E4F-1CFF-5643-939E-217C01CDF565}" type="slidenum">
              <a:rPr lang="en-US" smtClean="0"/>
              <a:pPr/>
              <a:t>26</a:t>
            </a:fld>
            <a:endParaRPr lang="en-US" dirty="0"/>
          </a:p>
        </p:txBody>
      </p:sp>
      <p:sp>
        <p:nvSpPr>
          <p:cNvPr id="37" name="TextBox 36"/>
          <p:cNvSpPr txBox="1"/>
          <p:nvPr/>
        </p:nvSpPr>
        <p:spPr>
          <a:xfrm>
            <a:off x="617826" y="4406001"/>
            <a:ext cx="1165704" cy="369332"/>
          </a:xfrm>
          <a:prstGeom prst="rect">
            <a:avLst/>
          </a:prstGeom>
          <a:noFill/>
        </p:spPr>
        <p:txBody>
          <a:bodyPr wrap="none" rtlCol="0">
            <a:spAutoFit/>
          </a:bodyPr>
          <a:lstStyle/>
          <a:p>
            <a:r>
              <a:rPr lang="en-US" dirty="0" smtClean="0"/>
              <a:t>Customer</a:t>
            </a:r>
          </a:p>
        </p:txBody>
      </p:sp>
      <p:sp>
        <p:nvSpPr>
          <p:cNvPr id="38" name="Rectangle 37"/>
          <p:cNvSpPr/>
          <p:nvPr/>
        </p:nvSpPr>
        <p:spPr>
          <a:xfrm>
            <a:off x="457478" y="1015999"/>
            <a:ext cx="1474573" cy="411096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9841" y="2029954"/>
            <a:ext cx="758541" cy="369332"/>
          </a:xfrm>
          <a:prstGeom prst="rect">
            <a:avLst/>
          </a:prstGeom>
          <a:noFill/>
        </p:spPr>
        <p:txBody>
          <a:bodyPr wrap="none" rtlCol="0">
            <a:spAutoFit/>
          </a:bodyPr>
          <a:lstStyle/>
          <a:p>
            <a:r>
              <a:rPr lang="en-US" dirty="0" smtClean="0"/>
              <a:t>Email</a:t>
            </a:r>
            <a:endParaRPr lang="en-US"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597" y="1145843"/>
            <a:ext cx="770021" cy="1484335"/>
          </a:xfrm>
          <a:prstGeom prst="rect">
            <a:avLst/>
          </a:prstGeom>
        </p:spPr>
      </p:pic>
      <p:sp>
        <p:nvSpPr>
          <p:cNvPr id="44" name="Right Arrow 43"/>
          <p:cNvSpPr/>
          <p:nvPr/>
        </p:nvSpPr>
        <p:spPr>
          <a:xfrm rot="19450754">
            <a:off x="1830926" y="2837537"/>
            <a:ext cx="2308569"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915360" y="3071480"/>
            <a:ext cx="1868745" cy="338554"/>
          </a:xfrm>
          <a:prstGeom prst="rect">
            <a:avLst/>
          </a:prstGeom>
          <a:noFill/>
        </p:spPr>
        <p:txBody>
          <a:bodyPr wrap="square" rtlCol="0">
            <a:spAutoFit/>
          </a:bodyPr>
          <a:lstStyle/>
          <a:p>
            <a:r>
              <a:rPr lang="en-US" sz="1600" dirty="0" smtClean="0"/>
              <a:t>     Create request</a:t>
            </a:r>
            <a:endParaRPr lang="en-US" sz="1600" dirty="0"/>
          </a:p>
        </p:txBody>
      </p:sp>
      <p:sp>
        <p:nvSpPr>
          <p:cNvPr id="46" name="Oval 45"/>
          <p:cNvSpPr/>
          <p:nvPr/>
        </p:nvSpPr>
        <p:spPr>
          <a:xfrm>
            <a:off x="2965864" y="309980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7" name="TextBox 46"/>
          <p:cNvSpPr txBox="1"/>
          <p:nvPr/>
        </p:nvSpPr>
        <p:spPr>
          <a:xfrm>
            <a:off x="4050392" y="2658973"/>
            <a:ext cx="912429" cy="369332"/>
          </a:xfrm>
          <a:prstGeom prst="rect">
            <a:avLst/>
          </a:prstGeom>
          <a:noFill/>
        </p:spPr>
        <p:txBody>
          <a:bodyPr wrap="none" rtlCol="0">
            <a:spAutoFit/>
          </a:bodyPr>
          <a:lstStyle/>
          <a:p>
            <a:r>
              <a:rPr lang="en-US" dirty="0" smtClean="0"/>
              <a:t>System</a:t>
            </a:r>
            <a:endParaRPr lang="en-US" dirty="0"/>
          </a:p>
        </p:txBody>
      </p:sp>
      <p:sp>
        <p:nvSpPr>
          <p:cNvPr id="48" name="Right Arrow 47"/>
          <p:cNvSpPr/>
          <p:nvPr/>
        </p:nvSpPr>
        <p:spPr>
          <a:xfrm rot="5400000">
            <a:off x="724501" y="2748127"/>
            <a:ext cx="980507"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24778" y="2317084"/>
            <a:ext cx="834581" cy="584775"/>
          </a:xfrm>
          <a:prstGeom prst="rect">
            <a:avLst/>
          </a:prstGeom>
          <a:noFill/>
        </p:spPr>
        <p:txBody>
          <a:bodyPr wrap="square" rtlCol="0">
            <a:spAutoFit/>
          </a:bodyPr>
          <a:lstStyle/>
          <a:p>
            <a:pPr algn="ctr"/>
            <a:r>
              <a:rPr lang="en-US" sz="1600" dirty="0" smtClean="0"/>
              <a:t>Belong     to</a:t>
            </a:r>
            <a:endParaRPr lang="en-US" sz="1600" dirty="0"/>
          </a:p>
        </p:txBody>
      </p:sp>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7499" y="1179187"/>
            <a:ext cx="1425807" cy="1425807"/>
          </a:xfrm>
          <a:prstGeom prst="rect">
            <a:avLst/>
          </a:prstGeom>
        </p:spPr>
      </p:pic>
      <p:sp>
        <p:nvSpPr>
          <p:cNvPr id="51" name="TextBox 50"/>
          <p:cNvSpPr txBox="1"/>
          <p:nvPr/>
        </p:nvSpPr>
        <p:spPr>
          <a:xfrm>
            <a:off x="4922617" y="1099860"/>
            <a:ext cx="1914307" cy="338554"/>
          </a:xfrm>
          <a:prstGeom prst="rect">
            <a:avLst/>
          </a:prstGeom>
          <a:noFill/>
        </p:spPr>
        <p:txBody>
          <a:bodyPr wrap="none" rtlCol="0">
            <a:spAutoFit/>
          </a:bodyPr>
          <a:lstStyle/>
          <a:p>
            <a:r>
              <a:rPr lang="en-US" sz="1600" dirty="0" smtClean="0"/>
              <a:t>     Schedule check</a:t>
            </a:r>
            <a:endParaRPr lang="en-US" sz="1600" dirty="0"/>
          </a:p>
        </p:txBody>
      </p:sp>
      <p:sp>
        <p:nvSpPr>
          <p:cNvPr id="52" name="TextBox 51"/>
          <p:cNvSpPr txBox="1"/>
          <p:nvPr/>
        </p:nvSpPr>
        <p:spPr>
          <a:xfrm>
            <a:off x="5233184" y="2523452"/>
            <a:ext cx="1518044" cy="338554"/>
          </a:xfrm>
          <a:prstGeom prst="rect">
            <a:avLst/>
          </a:prstGeom>
          <a:noFill/>
        </p:spPr>
        <p:txBody>
          <a:bodyPr wrap="none" rtlCol="0">
            <a:spAutoFit/>
          </a:bodyPr>
          <a:lstStyle/>
          <a:p>
            <a:r>
              <a:rPr lang="en-US" sz="1600" dirty="0" smtClean="0"/>
              <a:t>    Return data</a:t>
            </a:r>
            <a:endParaRPr lang="en-US" sz="1600" dirty="0"/>
          </a:p>
        </p:txBody>
      </p:sp>
      <p:sp>
        <p:nvSpPr>
          <p:cNvPr id="53" name="TextBox 52"/>
          <p:cNvSpPr txBox="1"/>
          <p:nvPr/>
        </p:nvSpPr>
        <p:spPr>
          <a:xfrm>
            <a:off x="6855183" y="2630178"/>
            <a:ext cx="1130438" cy="369332"/>
          </a:xfrm>
          <a:prstGeom prst="rect">
            <a:avLst/>
          </a:prstGeom>
          <a:noFill/>
        </p:spPr>
        <p:txBody>
          <a:bodyPr wrap="none" rtlCol="0">
            <a:spAutoFit/>
          </a:bodyPr>
          <a:lstStyle/>
          <a:p>
            <a:r>
              <a:rPr lang="en-US" dirty="0" smtClean="0"/>
              <a:t>Database</a:t>
            </a:r>
            <a:endParaRPr lang="en-US" dirty="0"/>
          </a:p>
        </p:txBody>
      </p:sp>
      <p:sp>
        <p:nvSpPr>
          <p:cNvPr id="54" name="Curved Down Arrow 53"/>
          <p:cNvSpPr/>
          <p:nvPr/>
        </p:nvSpPr>
        <p:spPr>
          <a:xfrm>
            <a:off x="5259257" y="134763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Curved Down Arrow 54"/>
          <p:cNvSpPr/>
          <p:nvPr/>
        </p:nvSpPr>
        <p:spPr>
          <a:xfrm rot="10800000">
            <a:off x="5259257" y="199552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4962821" y="11268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7" name="Oval 56"/>
          <p:cNvSpPr/>
          <p:nvPr/>
        </p:nvSpPr>
        <p:spPr>
          <a:xfrm>
            <a:off x="5233184" y="25505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ight Arrow 57"/>
          <p:cNvSpPr/>
          <p:nvPr/>
        </p:nvSpPr>
        <p:spPr>
          <a:xfrm rot="10800000">
            <a:off x="1710961" y="1566276"/>
            <a:ext cx="2138772"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115202" y="1304422"/>
            <a:ext cx="1507144" cy="338554"/>
          </a:xfrm>
          <a:prstGeom prst="rect">
            <a:avLst/>
          </a:prstGeom>
          <a:noFill/>
        </p:spPr>
        <p:txBody>
          <a:bodyPr wrap="none" rtlCol="0">
            <a:spAutoFit/>
          </a:bodyPr>
          <a:lstStyle/>
          <a:p>
            <a:r>
              <a:rPr lang="en-US" sz="1600" dirty="0"/>
              <a:t> </a:t>
            </a:r>
            <a:r>
              <a:rPr lang="en-US" sz="1600" dirty="0" smtClean="0"/>
              <a:t>    Send email</a:t>
            </a:r>
            <a:endParaRPr lang="en-US" sz="1600" dirty="0"/>
          </a:p>
        </p:txBody>
      </p:sp>
      <p:sp>
        <p:nvSpPr>
          <p:cNvPr id="60" name="Oval 59"/>
          <p:cNvSpPr/>
          <p:nvPr/>
        </p:nvSpPr>
        <p:spPr>
          <a:xfrm>
            <a:off x="2176340" y="13379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957826" y="3637671"/>
            <a:ext cx="1414799" cy="1040338"/>
          </a:xfrm>
          <a:prstGeom prst="rect">
            <a:avLst/>
          </a:prstGeom>
        </p:spPr>
      </p:pic>
      <p:sp>
        <p:nvSpPr>
          <p:cNvPr id="62" name="TextBox 61"/>
          <p:cNvSpPr txBox="1"/>
          <p:nvPr/>
        </p:nvSpPr>
        <p:spPr>
          <a:xfrm>
            <a:off x="3977248" y="4694726"/>
            <a:ext cx="1375954" cy="369332"/>
          </a:xfrm>
          <a:prstGeom prst="rect">
            <a:avLst/>
          </a:prstGeom>
          <a:noFill/>
        </p:spPr>
        <p:txBody>
          <a:bodyPr wrap="none" rtlCol="0">
            <a:spAutoFit/>
          </a:bodyPr>
          <a:lstStyle/>
          <a:p>
            <a:r>
              <a:rPr lang="en-US" dirty="0" smtClean="0"/>
              <a:t>Result page</a:t>
            </a:r>
            <a:endParaRPr lang="en-US" dirty="0"/>
          </a:p>
        </p:txBody>
      </p:sp>
      <p:sp>
        <p:nvSpPr>
          <p:cNvPr id="63" name="Right Arrow 62"/>
          <p:cNvSpPr/>
          <p:nvPr/>
        </p:nvSpPr>
        <p:spPr>
          <a:xfrm>
            <a:off x="1860147" y="4063950"/>
            <a:ext cx="1989586"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048663" y="379303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5" name="TextBox 64"/>
          <p:cNvSpPr txBox="1"/>
          <p:nvPr/>
        </p:nvSpPr>
        <p:spPr>
          <a:xfrm>
            <a:off x="2285216" y="3765506"/>
            <a:ext cx="1495922" cy="338554"/>
          </a:xfrm>
          <a:prstGeom prst="rect">
            <a:avLst/>
          </a:prstGeom>
          <a:noFill/>
        </p:spPr>
        <p:txBody>
          <a:bodyPr wrap="none" rtlCol="0">
            <a:spAutoFit/>
          </a:bodyPr>
          <a:lstStyle/>
          <a:p>
            <a:r>
              <a:rPr lang="en-US" sz="1600" dirty="0" smtClean="0"/>
              <a:t>Check request</a:t>
            </a:r>
            <a:endParaRPr lang="en-US" sz="1600" dirty="0"/>
          </a:p>
        </p:txBody>
      </p:sp>
    </p:spTree>
    <p:extLst>
      <p:ext uri="{BB962C8B-B14F-4D97-AF65-F5344CB8AC3E}">
        <p14:creationId xmlns:p14="http://schemas.microsoft.com/office/powerpoint/2010/main" val="91553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childTnLst>
                                </p:cTn>
                              </p:par>
                              <p:par>
                                <p:cTn id="56" presetID="10" presetClass="entr" presetSubtype="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10"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childTnLst>
                                </p:cTn>
                              </p:par>
                              <p:par>
                                <p:cTn id="95" presetID="10" presetClass="entr" presetSubtype="0" fill="hold"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37" grpId="0"/>
      <p:bldP spid="38" grpId="0" animBg="1"/>
      <p:bldP spid="40" grpId="0"/>
      <p:bldP spid="44" grpId="0" animBg="1"/>
      <p:bldP spid="45" grpId="0"/>
      <p:bldP spid="46" grpId="0" animBg="1"/>
      <p:bldP spid="47" grpId="0"/>
      <p:bldP spid="48" grpId="0" animBg="1"/>
      <p:bldP spid="49" grpId="0"/>
      <p:bldP spid="51" grpId="0"/>
      <p:bldP spid="52" grpId="0"/>
      <p:bldP spid="53" grpId="0"/>
      <p:bldP spid="54" grpId="0" animBg="1"/>
      <p:bldP spid="55" grpId="0" animBg="1"/>
      <p:bldP spid="56" grpId="0" animBg="1"/>
      <p:bldP spid="57" grpId="0" animBg="1"/>
      <p:bldP spid="58" grpId="0" animBg="1"/>
      <p:bldP spid="59" grpId="0"/>
      <p:bldP spid="60" grpId="0" animBg="1"/>
      <p:bldP spid="62" grpId="0"/>
      <p:bldP spid="63" grpId="0" animBg="1"/>
      <p:bldP spid="64" grpId="0" animBg="1"/>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18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fade">
                                      <p:cBhvr>
                                        <p:cTn id="111" dur="500"/>
                                        <p:tgtEl>
                                          <p:spTgt spid="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56" grpId="0"/>
      <p:bldP spid="57" grpId="0" animBg="1"/>
      <p:bldP spid="59" grpId="0"/>
      <p:bldP spid="61" grpId="0"/>
      <p:bldP spid="62" grpId="0" animBg="1"/>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P spid="3" grpId="0" animBg="1"/>
      <p:bldP spid="4" grpId="0" animBg="1"/>
      <p:bldP spid="39" grpId="0"/>
      <p:bldP spid="40"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8" name="TextBox 37"/>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39467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4626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93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30</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2000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31</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8806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39" name="TextBox 38"/>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40" name="Right Arrow 39"/>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8656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33</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39" name="Right Arrow 38"/>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371053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a:t>Summary</a:t>
            </a:r>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424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Q&amp;A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976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37</a:t>
            </a:fld>
            <a:endParaRPr lang="en-US" dirty="0"/>
          </a:p>
        </p:txBody>
      </p:sp>
      <p:sp>
        <p:nvSpPr>
          <p:cNvPr id="13" name="Rectangle 12"/>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8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38</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43711" y="1175176"/>
                <a:ext cx="866006" cy="372410"/>
              </a:xfrm>
              <a:prstGeom prst="rect">
                <a:avLst/>
              </a:prstGeom>
              <a:noFill/>
            </p:spPr>
            <p:txBody>
              <a:bodyPr wrap="none" rtlCol="0">
                <a:spAutoFit/>
              </a:bodyPr>
              <a:lstStyle/>
              <a:p>
                <a:r>
                  <a:rPr lang="en-US" dirty="0" smtClean="0"/>
                  <a:t>K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43711" y="1175176"/>
                <a:ext cx="866006" cy="372410"/>
              </a:xfrm>
              <a:prstGeom prst="rect">
                <a:avLst/>
              </a:prstGeom>
              <a:blipFill rotWithShape="0">
                <a:blip r:embed="rId2"/>
                <a:stretch>
                  <a:fillRect l="-633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94789" y="1748823"/>
                <a:ext cx="279756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normalized</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data</m:t>
                          </m:r>
                          <m:r>
                            <a:rPr lang="en-US" i="0">
                              <a:latin typeface="Cambria Math" panose="02040503050406030204" pitchFamily="18" charset="0"/>
                            </a:rPr>
                            <m:t>−</m:t>
                          </m:r>
                          <m:r>
                            <m:rPr>
                              <m:sty m:val="p"/>
                            </m:rPr>
                            <a:rPr lang="en-US" i="0">
                              <a:latin typeface="Cambria Math" panose="02040503050406030204" pitchFamily="18" charset="0"/>
                            </a:rPr>
                            <m:t>min</m:t>
                          </m:r>
                        </m:num>
                        <m:den>
                          <m:r>
                            <m:rPr>
                              <m:sty m:val="p"/>
                            </m:rPr>
                            <a:rPr lang="en-US" i="0">
                              <a:latin typeface="Cambria Math" panose="02040503050406030204" pitchFamily="18" charset="0"/>
                            </a:rPr>
                            <m:t>max</m:t>
                          </m:r>
                          <m:r>
                            <a:rPr lang="en-US" i="0">
                              <a:latin typeface="Cambria Math" panose="02040503050406030204" pitchFamily="18" charset="0"/>
                            </a:rPr>
                            <m:t>−</m:t>
                          </m:r>
                          <m:r>
                            <m:rPr>
                              <m:sty m:val="p"/>
                            </m:rPr>
                            <a:rPr lang="en-US" i="0">
                              <a:latin typeface="Cambria Math" panose="02040503050406030204" pitchFamily="18" charset="0"/>
                            </a:rPr>
                            <m:t>min</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94789" y="1748823"/>
                <a:ext cx="2797561" cy="61831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22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39</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3" name="Rectangle 12"/>
          <p:cNvSpPr/>
          <p:nvPr/>
        </p:nvSpPr>
        <p:spPr>
          <a:xfrm>
            <a:off x="506317" y="4488671"/>
            <a:ext cx="1841149" cy="6027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the mean of each group</a:t>
            </a:r>
          </a:p>
        </p:txBody>
      </p:sp>
      <p:sp>
        <p:nvSpPr>
          <p:cNvPr id="14" name="Rectangle 13"/>
          <p:cNvSpPr/>
          <p:nvPr/>
        </p:nvSpPr>
        <p:spPr>
          <a:xfrm>
            <a:off x="253159" y="5542698"/>
            <a:ext cx="2347465" cy="6721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based on minimum distance to mean</a:t>
            </a:r>
          </a:p>
        </p:txBody>
      </p:sp>
      <p:sp>
        <p:nvSpPr>
          <p:cNvPr id="15" name="Flowchart: Decision 14"/>
          <p:cNvSpPr/>
          <p:nvPr/>
        </p:nvSpPr>
        <p:spPr>
          <a:xfrm>
            <a:off x="4154093" y="4306403"/>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changed?</a:t>
            </a:r>
          </a:p>
        </p:txBody>
      </p:sp>
      <p:sp>
        <p:nvSpPr>
          <p:cNvPr id="16" name="Flowchart: Terminator 15"/>
          <p:cNvSpPr/>
          <p:nvPr/>
        </p:nvSpPr>
        <p:spPr>
          <a:xfrm>
            <a:off x="4625888" y="5903359"/>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26892" y="3968887"/>
            <a:ext cx="0" cy="51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26892" y="5091385"/>
            <a:ext cx="0" cy="45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145345" y="4206097"/>
            <a:ext cx="1290293" cy="2727202"/>
          </a:xfrm>
          <a:prstGeom prst="bentConnector4">
            <a:avLst>
              <a:gd name="adj1" fmla="val -21525"/>
              <a:gd name="adj2" fmla="val 7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95494" y="5542698"/>
            <a:ext cx="5753" cy="3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255730" y="2360886"/>
            <a:ext cx="116680" cy="377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45"/>
          <p:cNvSpPr txBox="1"/>
          <p:nvPr/>
        </p:nvSpPr>
        <p:spPr>
          <a:xfrm>
            <a:off x="5143711" y="396888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27" name="Text Box 46"/>
          <p:cNvSpPr txBox="1"/>
          <p:nvPr/>
        </p:nvSpPr>
        <p:spPr>
          <a:xfrm>
            <a:off x="5279967" y="5451274"/>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28" name="Rectangle 27"/>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8670" y="142229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32419" y="2570486"/>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85942" y="2726683"/>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3"/>
            <a:endCxn id="40" idx="2"/>
          </p:cNvCxnSpPr>
          <p:nvPr/>
        </p:nvCxnSpPr>
        <p:spPr>
          <a:xfrm flipV="1">
            <a:off x="4778113" y="1492676"/>
            <a:ext cx="780557" cy="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2"/>
            <a:endCxn id="41" idx="0"/>
          </p:cNvCxnSpPr>
          <p:nvPr/>
        </p:nvCxnSpPr>
        <p:spPr>
          <a:xfrm>
            <a:off x="4715768" y="1747873"/>
            <a:ext cx="187036" cy="8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4778113" y="1747873"/>
            <a:ext cx="1728444" cy="9994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815616" y="141135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43061" y="2251281"/>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94002" y="3064081"/>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7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9"/>
                                        </p:tgtEl>
                                        <p:attrNameLst>
                                          <p:attrName>style.color</p:attrName>
                                        </p:attrNameLst>
                                      </p:cBhvr>
                                      <p:to>
                                        <a:schemeClr val="accent2"/>
                                      </p:to>
                                    </p:animClr>
                                    <p:animClr clrSpc="rgb" dir="cw">
                                      <p:cBhvr>
                                        <p:cTn id="7" dur="500" fill="hold"/>
                                        <p:tgtEl>
                                          <p:spTgt spid="29"/>
                                        </p:tgtEl>
                                        <p:attrNameLst>
                                          <p:attrName>fillcolor</p:attrName>
                                        </p:attrNameLst>
                                      </p:cBhvr>
                                      <p:to>
                                        <a:schemeClr val="accent2"/>
                                      </p:to>
                                    </p:animClr>
                                    <p:set>
                                      <p:cBhvr>
                                        <p:cTn id="8" dur="500" fill="hold"/>
                                        <p:tgtEl>
                                          <p:spTgt spid="29"/>
                                        </p:tgtEl>
                                        <p:attrNameLst>
                                          <p:attrName>fill.type</p:attrName>
                                        </p:attrNameLst>
                                      </p:cBhvr>
                                      <p:to>
                                        <p:strVal val="solid"/>
                                      </p:to>
                                    </p:set>
                                    <p:set>
                                      <p:cBhvr>
                                        <p:cTn id="9" dur="500" fill="hold"/>
                                        <p:tgtEl>
                                          <p:spTgt spid="29"/>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chemeClr val="accent2"/>
                                      </p:to>
                                    </p:animClr>
                                    <p:animClr clrSpc="rgb" dir="cw">
                                      <p:cBhvr>
                                        <p:cTn id="12" dur="500" fill="hold"/>
                                        <p:tgtEl>
                                          <p:spTgt spid="32"/>
                                        </p:tgtEl>
                                        <p:attrNameLst>
                                          <p:attrName>fillcolor</p:attrName>
                                        </p:attrNameLst>
                                      </p:cBhvr>
                                      <p:to>
                                        <a:schemeClr val="accent2"/>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1"/>
                                        </p:tgtEl>
                                        <p:attrNameLst>
                                          <p:attrName>style.color</p:attrName>
                                        </p:attrNameLst>
                                      </p:cBhvr>
                                      <p:to>
                                        <a:schemeClr val="accent2"/>
                                      </p:to>
                                    </p:animClr>
                                    <p:animClr clrSpc="rgb" dir="cw">
                                      <p:cBhvr>
                                        <p:cTn id="17" dur="500" fill="hold"/>
                                        <p:tgtEl>
                                          <p:spTgt spid="31"/>
                                        </p:tgtEl>
                                        <p:attrNameLst>
                                          <p:attrName>fillcolor</p:attrName>
                                        </p:attrNameLst>
                                      </p:cBhvr>
                                      <p:to>
                                        <a:schemeClr val="accent2"/>
                                      </p:to>
                                    </p:animClr>
                                    <p:set>
                                      <p:cBhvr>
                                        <p:cTn id="18" dur="500" fill="hold"/>
                                        <p:tgtEl>
                                          <p:spTgt spid="31"/>
                                        </p:tgtEl>
                                        <p:attrNameLst>
                                          <p:attrName>fill.type</p:attrName>
                                        </p:attrNameLst>
                                      </p:cBhvr>
                                      <p:to>
                                        <p:strVal val="solid"/>
                                      </p:to>
                                    </p:set>
                                    <p:set>
                                      <p:cBhvr>
                                        <p:cTn id="19" dur="500" fill="hold"/>
                                        <p:tgtEl>
                                          <p:spTgt spid="31"/>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0" nodeType="clickEffect">
                                  <p:stCondLst>
                                    <p:cond delay="0"/>
                                  </p:stCondLst>
                                  <p:childTnLst>
                                    <p:animClr clrSpc="rgb" dir="cw">
                                      <p:cBhvr override="childStyle">
                                        <p:cTn id="23" dur="500" fill="hold"/>
                                        <p:tgtEl>
                                          <p:spTgt spid="30"/>
                                        </p:tgtEl>
                                        <p:attrNameLst>
                                          <p:attrName>style.color</p:attrName>
                                        </p:attrNameLst>
                                      </p:cBhvr>
                                      <p:to>
                                        <a:srgbClr val="FFC000"/>
                                      </p:to>
                                    </p:animClr>
                                    <p:animClr clrSpc="rgb" dir="cw">
                                      <p:cBhvr>
                                        <p:cTn id="24" dur="500" fill="hold"/>
                                        <p:tgtEl>
                                          <p:spTgt spid="30"/>
                                        </p:tgtEl>
                                        <p:attrNameLst>
                                          <p:attrName>fillcolor</p:attrName>
                                        </p:attrNameLst>
                                      </p:cBhvr>
                                      <p:to>
                                        <a:srgbClr val="FFC000"/>
                                      </p:to>
                                    </p:animClr>
                                    <p:set>
                                      <p:cBhvr>
                                        <p:cTn id="25" dur="500" fill="hold"/>
                                        <p:tgtEl>
                                          <p:spTgt spid="30"/>
                                        </p:tgtEl>
                                        <p:attrNameLst>
                                          <p:attrName>fill.type</p:attrName>
                                        </p:attrNameLst>
                                      </p:cBhvr>
                                      <p:to>
                                        <p:strVal val="solid"/>
                                      </p:to>
                                    </p:set>
                                    <p:set>
                                      <p:cBhvr>
                                        <p:cTn id="26" dur="500" fill="hold"/>
                                        <p:tgtEl>
                                          <p:spTgt spid="30"/>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36"/>
                                        </p:tgtEl>
                                        <p:attrNameLst>
                                          <p:attrName>style.color</p:attrName>
                                        </p:attrNameLst>
                                      </p:cBhvr>
                                      <p:to>
                                        <a:srgbClr val="FFC000"/>
                                      </p:to>
                                    </p:animClr>
                                    <p:animClr clrSpc="rgb" dir="cw">
                                      <p:cBhvr>
                                        <p:cTn id="29" dur="500" fill="hold"/>
                                        <p:tgtEl>
                                          <p:spTgt spid="36"/>
                                        </p:tgtEl>
                                        <p:attrNameLst>
                                          <p:attrName>fillcolor</p:attrName>
                                        </p:attrNameLst>
                                      </p:cBhvr>
                                      <p:to>
                                        <a:srgbClr val="FFC000"/>
                                      </p:to>
                                    </p:animClr>
                                    <p:set>
                                      <p:cBhvr>
                                        <p:cTn id="30" dur="500" fill="hold"/>
                                        <p:tgtEl>
                                          <p:spTgt spid="36"/>
                                        </p:tgtEl>
                                        <p:attrNameLst>
                                          <p:attrName>fill.type</p:attrName>
                                        </p:attrNameLst>
                                      </p:cBhvr>
                                      <p:to>
                                        <p:strVal val="solid"/>
                                      </p:to>
                                    </p:set>
                                    <p:set>
                                      <p:cBhvr>
                                        <p:cTn id="31" dur="500" fill="hold"/>
                                        <p:tgtEl>
                                          <p:spTgt spid="36"/>
                                        </p:tgtEl>
                                        <p:attrNameLst>
                                          <p:attrName>fill.on</p:attrName>
                                        </p:attrNameLst>
                                      </p:cBhvr>
                                      <p:to>
                                        <p:strVal val="true"/>
                                      </p:to>
                                    </p:set>
                                  </p:childTnLst>
                                </p:cTn>
                              </p:par>
                              <p:par>
                                <p:cTn id="32" presetID="19" presetClass="emph" presetSubtype="0" fill="hold" grpId="0" nodeType="withEffect">
                                  <p:stCondLst>
                                    <p:cond delay="0"/>
                                  </p:stCondLst>
                                  <p:childTnLst>
                                    <p:animClr clrSpc="rgb" dir="cw">
                                      <p:cBhvr override="childStyle">
                                        <p:cTn id="33" dur="500" fill="hold"/>
                                        <p:tgtEl>
                                          <p:spTgt spid="37"/>
                                        </p:tgtEl>
                                        <p:attrNameLst>
                                          <p:attrName>style.color</p:attrName>
                                        </p:attrNameLst>
                                      </p:cBhvr>
                                      <p:to>
                                        <a:srgbClr val="FFC000"/>
                                      </p:to>
                                    </p:animClr>
                                    <p:animClr clrSpc="rgb" dir="cw">
                                      <p:cBhvr>
                                        <p:cTn id="34" dur="500" fill="hold"/>
                                        <p:tgtEl>
                                          <p:spTgt spid="37"/>
                                        </p:tgtEl>
                                        <p:attrNameLst>
                                          <p:attrName>fillcolor</p:attrName>
                                        </p:attrNameLst>
                                      </p:cBhvr>
                                      <p:to>
                                        <a:srgbClr val="FFC000"/>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39"/>
                                        </p:tgtEl>
                                        <p:attrNameLst>
                                          <p:attrName>style.color</p:attrName>
                                        </p:attrNameLst>
                                      </p:cBhvr>
                                      <p:to>
                                        <a:srgbClr val="FFC000"/>
                                      </p:to>
                                    </p:animClr>
                                    <p:animClr clrSpc="rgb" dir="cw">
                                      <p:cBhvr>
                                        <p:cTn id="39" dur="500" fill="hold"/>
                                        <p:tgtEl>
                                          <p:spTgt spid="39"/>
                                        </p:tgtEl>
                                        <p:attrNameLst>
                                          <p:attrName>fillcolor</p:attrName>
                                        </p:attrNameLst>
                                      </p:cBhvr>
                                      <p:to>
                                        <a:srgbClr val="FFC000"/>
                                      </p:to>
                                    </p:animClr>
                                    <p:set>
                                      <p:cBhvr>
                                        <p:cTn id="40" dur="500" fill="hold"/>
                                        <p:tgtEl>
                                          <p:spTgt spid="39"/>
                                        </p:tgtEl>
                                        <p:attrNameLst>
                                          <p:attrName>fill.type</p:attrName>
                                        </p:attrNameLst>
                                      </p:cBhvr>
                                      <p:to>
                                        <p:strVal val="solid"/>
                                      </p:to>
                                    </p:set>
                                    <p:set>
                                      <p:cBhvr>
                                        <p:cTn id="41" dur="500" fill="hold"/>
                                        <p:tgtEl>
                                          <p:spTgt spid="3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38"/>
                                        </p:tgtEl>
                                        <p:attrNameLst>
                                          <p:attrName>style.color</p:attrName>
                                        </p:attrNameLst>
                                      </p:cBhvr>
                                      <p:to>
                                        <a:srgbClr val="00B0F0"/>
                                      </p:to>
                                    </p:animClr>
                                    <p:animClr clrSpc="rgb" dir="cw">
                                      <p:cBhvr>
                                        <p:cTn id="46" dur="500" fill="hold"/>
                                        <p:tgtEl>
                                          <p:spTgt spid="38"/>
                                        </p:tgtEl>
                                        <p:attrNameLst>
                                          <p:attrName>fillcolor</p:attrName>
                                        </p:attrNameLst>
                                      </p:cBhvr>
                                      <p:to>
                                        <a:srgbClr val="00B0F0"/>
                                      </p:to>
                                    </p:animClr>
                                    <p:set>
                                      <p:cBhvr>
                                        <p:cTn id="47" dur="500" fill="hold"/>
                                        <p:tgtEl>
                                          <p:spTgt spid="38"/>
                                        </p:tgtEl>
                                        <p:attrNameLst>
                                          <p:attrName>fill.type</p:attrName>
                                        </p:attrNameLst>
                                      </p:cBhvr>
                                      <p:to>
                                        <p:strVal val="solid"/>
                                      </p:to>
                                    </p:set>
                                    <p:set>
                                      <p:cBhvr>
                                        <p:cTn id="48" dur="500" fill="hold"/>
                                        <p:tgtEl>
                                          <p:spTgt spid="38"/>
                                        </p:tgtEl>
                                        <p:attrNameLst>
                                          <p:attrName>fill.on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500" fill="hold"/>
                                        <p:tgtEl>
                                          <p:spTgt spid="33"/>
                                        </p:tgtEl>
                                        <p:attrNameLst>
                                          <p:attrName>style.color</p:attrName>
                                        </p:attrNameLst>
                                      </p:cBhvr>
                                      <p:to>
                                        <a:srgbClr val="00B0F0"/>
                                      </p:to>
                                    </p:animClr>
                                    <p:animClr clrSpc="rgb" dir="cw">
                                      <p:cBhvr>
                                        <p:cTn id="51" dur="500" fill="hold"/>
                                        <p:tgtEl>
                                          <p:spTgt spid="33"/>
                                        </p:tgtEl>
                                        <p:attrNameLst>
                                          <p:attrName>fillcolor</p:attrName>
                                        </p:attrNameLst>
                                      </p:cBhvr>
                                      <p:to>
                                        <a:srgbClr val="00B0F0"/>
                                      </p:to>
                                    </p:animClr>
                                    <p:set>
                                      <p:cBhvr>
                                        <p:cTn id="52" dur="500" fill="hold"/>
                                        <p:tgtEl>
                                          <p:spTgt spid="33"/>
                                        </p:tgtEl>
                                        <p:attrNameLst>
                                          <p:attrName>fill.type</p:attrName>
                                        </p:attrNameLst>
                                      </p:cBhvr>
                                      <p:to>
                                        <p:strVal val="solid"/>
                                      </p:to>
                                    </p:set>
                                    <p:set>
                                      <p:cBhvr>
                                        <p:cTn id="53" dur="500" fill="hold"/>
                                        <p:tgtEl>
                                          <p:spTgt spid="33"/>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34"/>
                                        </p:tgtEl>
                                        <p:attrNameLst>
                                          <p:attrName>style.color</p:attrName>
                                        </p:attrNameLst>
                                      </p:cBhvr>
                                      <p:to>
                                        <a:srgbClr val="00B0F0"/>
                                      </p:to>
                                    </p:animClr>
                                    <p:animClr clrSpc="rgb" dir="cw">
                                      <p:cBhvr>
                                        <p:cTn id="56" dur="500" fill="hold"/>
                                        <p:tgtEl>
                                          <p:spTgt spid="34"/>
                                        </p:tgtEl>
                                        <p:attrNameLst>
                                          <p:attrName>fillcolor</p:attrName>
                                        </p:attrNameLst>
                                      </p:cBhvr>
                                      <p:to>
                                        <a:srgbClr val="00B0F0"/>
                                      </p:to>
                                    </p:animClr>
                                    <p:set>
                                      <p:cBhvr>
                                        <p:cTn id="57" dur="500" fill="hold"/>
                                        <p:tgtEl>
                                          <p:spTgt spid="34"/>
                                        </p:tgtEl>
                                        <p:attrNameLst>
                                          <p:attrName>fill.type</p:attrName>
                                        </p:attrNameLst>
                                      </p:cBhvr>
                                      <p:to>
                                        <p:strVal val="solid"/>
                                      </p:to>
                                    </p:set>
                                    <p:set>
                                      <p:cBhvr>
                                        <p:cTn id="58" dur="500" fill="hold"/>
                                        <p:tgtEl>
                                          <p:spTgt spid="34"/>
                                        </p:tgtEl>
                                        <p:attrNameLst>
                                          <p:attrName>fill.on</p:attrName>
                                        </p:attrNameLst>
                                      </p:cBhvr>
                                      <p:to>
                                        <p:strVal val="true"/>
                                      </p:to>
                                    </p:set>
                                  </p:childTnLst>
                                </p:cTn>
                              </p:par>
                              <p:par>
                                <p:cTn id="59" presetID="19" presetClass="emph" presetSubtype="0" fill="hold" grpId="0" nodeType="withEffect">
                                  <p:stCondLst>
                                    <p:cond delay="0"/>
                                  </p:stCondLst>
                                  <p:childTnLst>
                                    <p:animClr clrSpc="rgb" dir="cw">
                                      <p:cBhvr override="childStyle">
                                        <p:cTn id="60" dur="500" fill="hold"/>
                                        <p:tgtEl>
                                          <p:spTgt spid="35"/>
                                        </p:tgtEl>
                                        <p:attrNameLst>
                                          <p:attrName>style.color</p:attrName>
                                        </p:attrNameLst>
                                      </p:cBhvr>
                                      <p:to>
                                        <a:srgbClr val="00B0F0"/>
                                      </p:to>
                                    </p:animClr>
                                    <p:animClr clrSpc="rgb" dir="cw">
                                      <p:cBhvr>
                                        <p:cTn id="61" dur="500" fill="hold"/>
                                        <p:tgtEl>
                                          <p:spTgt spid="35"/>
                                        </p:tgtEl>
                                        <p:attrNameLst>
                                          <p:attrName>fillcolor</p:attrName>
                                        </p:attrNameLst>
                                      </p:cBhvr>
                                      <p:to>
                                        <a:srgbClr val="00B0F0"/>
                                      </p:to>
                                    </p:animClr>
                                    <p:set>
                                      <p:cBhvr>
                                        <p:cTn id="62" dur="500" fill="hold"/>
                                        <p:tgtEl>
                                          <p:spTgt spid="35"/>
                                        </p:tgtEl>
                                        <p:attrNameLst>
                                          <p:attrName>fill.type</p:attrName>
                                        </p:attrNameLst>
                                      </p:cBhvr>
                                      <p:to>
                                        <p:strVal val="solid"/>
                                      </p:to>
                                    </p:set>
                                    <p:set>
                                      <p:cBhvr>
                                        <p:cTn id="63" dur="500"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2" nodeType="clickEffect">
                                  <p:stCondLst>
                                    <p:cond delay="0"/>
                                  </p:stCondLst>
                                  <p:childTnLst>
                                    <p:animEffect transition="out" filter="fade">
                                      <p:cBhvr>
                                        <p:cTn id="105" dur="500" tmFilter="0, 0; .2, .5; .8, .5; 1, 0"/>
                                        <p:tgtEl>
                                          <p:spTgt spid="30"/>
                                        </p:tgtEl>
                                      </p:cBhvr>
                                    </p:animEffect>
                                    <p:animScale>
                                      <p:cBhvr>
                                        <p:cTn id="106" dur="250" autoRev="1" fill="hold"/>
                                        <p:tgtEl>
                                          <p:spTgt spid="30"/>
                                        </p:tgtEl>
                                      </p:cBhvr>
                                      <p:by x="105000" y="105000"/>
                                    </p:animScale>
                                  </p:childTnLst>
                                </p:cTn>
                              </p:par>
                            </p:childTnLst>
                          </p:cTn>
                        </p:par>
                        <p:par>
                          <p:cTn id="107" fill="hold">
                            <p:stCondLst>
                              <p:cond delay="500"/>
                            </p:stCondLst>
                            <p:childTnLst>
                              <p:par>
                                <p:cTn id="108" presetID="19" presetClass="emph" presetSubtype="0" fill="hold" grpId="1" nodeType="afterEffect">
                                  <p:stCondLst>
                                    <p:cond delay="0"/>
                                  </p:stCondLst>
                                  <p:childTnLst>
                                    <p:animClr clrSpc="rgb" dir="cw">
                                      <p:cBhvr override="childStyle">
                                        <p:cTn id="109" dur="500" fill="hold"/>
                                        <p:tgtEl>
                                          <p:spTgt spid="30"/>
                                        </p:tgtEl>
                                        <p:attrNameLst>
                                          <p:attrName>style.color</p:attrName>
                                        </p:attrNameLst>
                                      </p:cBhvr>
                                      <p:to>
                                        <a:schemeClr val="accent2"/>
                                      </p:to>
                                    </p:animClr>
                                    <p:animClr clrSpc="rgb" dir="cw">
                                      <p:cBhvr>
                                        <p:cTn id="110" dur="500" fill="hold"/>
                                        <p:tgtEl>
                                          <p:spTgt spid="30"/>
                                        </p:tgtEl>
                                        <p:attrNameLst>
                                          <p:attrName>fillcolor</p:attrName>
                                        </p:attrNameLst>
                                      </p:cBhvr>
                                      <p:to>
                                        <a:schemeClr val="accent2"/>
                                      </p:to>
                                    </p:animClr>
                                    <p:set>
                                      <p:cBhvr>
                                        <p:cTn id="111" dur="500" fill="hold"/>
                                        <p:tgtEl>
                                          <p:spTgt spid="30"/>
                                        </p:tgtEl>
                                        <p:attrNameLst>
                                          <p:attrName>fill.type</p:attrName>
                                        </p:attrNameLst>
                                      </p:cBhvr>
                                      <p:to>
                                        <p:strVal val="solid"/>
                                      </p:to>
                                    </p:set>
                                    <p:set>
                                      <p:cBhvr>
                                        <p:cTn id="112" dur="500" fill="hold"/>
                                        <p:tgtEl>
                                          <p:spTgt spid="30"/>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grpId="2" nodeType="clickEffect">
                                  <p:stCondLst>
                                    <p:cond delay="0"/>
                                  </p:stCondLst>
                                  <p:childTnLst>
                                    <p:animEffect transition="out" filter="fade">
                                      <p:cBhvr>
                                        <p:cTn id="127" dur="500" tmFilter="0, 0; .2, .5; .8, .5; 1, 0"/>
                                        <p:tgtEl>
                                          <p:spTgt spid="38"/>
                                        </p:tgtEl>
                                      </p:cBhvr>
                                    </p:animEffect>
                                    <p:animScale>
                                      <p:cBhvr>
                                        <p:cTn id="128" dur="250" autoRev="1" fill="hold"/>
                                        <p:tgtEl>
                                          <p:spTgt spid="38"/>
                                        </p:tgtEl>
                                      </p:cBhvr>
                                      <p:by x="105000" y="105000"/>
                                    </p:animScale>
                                  </p:childTnLst>
                                </p:cTn>
                              </p:par>
                            </p:childTnLst>
                          </p:cTn>
                        </p:par>
                        <p:par>
                          <p:cTn id="129" fill="hold">
                            <p:stCondLst>
                              <p:cond delay="500"/>
                            </p:stCondLst>
                            <p:childTnLst>
                              <p:par>
                                <p:cTn id="130" presetID="19" presetClass="emph" presetSubtype="0" fill="hold" grpId="1" nodeType="afterEffect">
                                  <p:stCondLst>
                                    <p:cond delay="0"/>
                                  </p:stCondLst>
                                  <p:childTnLst>
                                    <p:animClr clrSpc="rgb" dir="cw">
                                      <p:cBhvr override="childStyle">
                                        <p:cTn id="131" dur="500" fill="hold"/>
                                        <p:tgtEl>
                                          <p:spTgt spid="38"/>
                                        </p:tgtEl>
                                        <p:attrNameLst>
                                          <p:attrName>style.color</p:attrName>
                                        </p:attrNameLst>
                                      </p:cBhvr>
                                      <p:to>
                                        <a:srgbClr val="FFC000"/>
                                      </p:to>
                                    </p:animClr>
                                    <p:animClr clrSpc="rgb" dir="cw">
                                      <p:cBhvr>
                                        <p:cTn id="132" dur="500" fill="hold"/>
                                        <p:tgtEl>
                                          <p:spTgt spid="38"/>
                                        </p:tgtEl>
                                        <p:attrNameLst>
                                          <p:attrName>fillcolor</p:attrName>
                                        </p:attrNameLst>
                                      </p:cBhvr>
                                      <p:to>
                                        <a:srgbClr val="FFC000"/>
                                      </p:to>
                                    </p:animClr>
                                    <p:set>
                                      <p:cBhvr>
                                        <p:cTn id="133" dur="500" fill="hold"/>
                                        <p:tgtEl>
                                          <p:spTgt spid="38"/>
                                        </p:tgtEl>
                                        <p:attrNameLst>
                                          <p:attrName>fill.type</p:attrName>
                                        </p:attrNameLst>
                                      </p:cBhvr>
                                      <p:to>
                                        <p:strVal val="solid"/>
                                      </p:to>
                                    </p:set>
                                    <p:set>
                                      <p:cBhvr>
                                        <p:cTn id="134" dur="500" fill="hold"/>
                                        <p:tgtEl>
                                          <p:spTgt spid="38"/>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2" nodeType="clickEffect">
                                  <p:stCondLst>
                                    <p:cond delay="0"/>
                                  </p:stCondLst>
                                  <p:childTnLst>
                                    <p:animEffect transition="out" filter="fade">
                                      <p:cBhvr>
                                        <p:cTn id="138" dur="500" tmFilter="0, 0; .2, .5; .8, .5; 1, 0"/>
                                        <p:tgtEl>
                                          <p:spTgt spid="32"/>
                                        </p:tgtEl>
                                      </p:cBhvr>
                                    </p:animEffect>
                                    <p:animScale>
                                      <p:cBhvr>
                                        <p:cTn id="139" dur="250" autoRev="1" fill="hold"/>
                                        <p:tgtEl>
                                          <p:spTgt spid="32"/>
                                        </p:tgtEl>
                                      </p:cBhvr>
                                      <p:by x="105000" y="105000"/>
                                    </p:animScale>
                                  </p:childTnLst>
                                </p:cTn>
                              </p:par>
                            </p:childTnLst>
                          </p:cTn>
                        </p:par>
                        <p:par>
                          <p:cTn id="140" fill="hold">
                            <p:stCondLst>
                              <p:cond delay="500"/>
                            </p:stCondLst>
                            <p:childTnLst>
                              <p:par>
                                <p:cTn id="141" presetID="19" presetClass="emph" presetSubtype="0" fill="hold" grpId="1" nodeType="afterEffect">
                                  <p:stCondLst>
                                    <p:cond delay="0"/>
                                  </p:stCondLst>
                                  <p:childTnLst>
                                    <p:animClr clrSpc="rgb" dir="cw">
                                      <p:cBhvr override="childStyle">
                                        <p:cTn id="142" dur="500" fill="hold"/>
                                        <p:tgtEl>
                                          <p:spTgt spid="32"/>
                                        </p:tgtEl>
                                        <p:attrNameLst>
                                          <p:attrName>style.color</p:attrName>
                                        </p:attrNameLst>
                                      </p:cBhvr>
                                      <p:to>
                                        <a:srgbClr val="00B0F0"/>
                                      </p:to>
                                    </p:animClr>
                                    <p:animClr clrSpc="rgb" dir="cw">
                                      <p:cBhvr>
                                        <p:cTn id="143" dur="500" fill="hold"/>
                                        <p:tgtEl>
                                          <p:spTgt spid="32"/>
                                        </p:tgtEl>
                                        <p:attrNameLst>
                                          <p:attrName>fillcolor</p:attrName>
                                        </p:attrNameLst>
                                      </p:cBhvr>
                                      <p:to>
                                        <a:srgbClr val="00B0F0"/>
                                      </p:to>
                                    </p:animClr>
                                    <p:set>
                                      <p:cBhvr>
                                        <p:cTn id="144" dur="500" fill="hold"/>
                                        <p:tgtEl>
                                          <p:spTgt spid="32"/>
                                        </p:tgtEl>
                                        <p:attrNameLst>
                                          <p:attrName>fill.type</p:attrName>
                                        </p:attrNameLst>
                                      </p:cBhvr>
                                      <p:to>
                                        <p:strVal val="solid"/>
                                      </p:to>
                                    </p:set>
                                    <p:set>
                                      <p:cBhvr>
                                        <p:cTn id="145" dur="500" fill="hold"/>
                                        <p:tgtEl>
                                          <p:spTgt spid="32"/>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41"/>
                                        </p:tgtEl>
                                      </p:cBhvr>
                                    </p:animEffect>
                                    <p:set>
                                      <p:cBhvr>
                                        <p:cTn id="161" dur="1" fill="hold">
                                          <p:stCondLst>
                                            <p:cond delay="499"/>
                                          </p:stCondLst>
                                        </p:cTn>
                                        <p:tgtEl>
                                          <p:spTgt spid="4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2"/>
                                        </p:tgtEl>
                                      </p:cBhvr>
                                    </p:animEffect>
                                    <p:set>
                                      <p:cBhvr>
                                        <p:cTn id="164" dur="1" fill="hold">
                                          <p:stCondLst>
                                            <p:cond delay="499"/>
                                          </p:stCondLst>
                                        </p:cTn>
                                        <p:tgtEl>
                                          <p:spTgt spid="4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500"/>
                                        <p:tgtEl>
                                          <p:spTgt spid="26"/>
                                        </p:tgtEl>
                                      </p:cBhvr>
                                    </p:animEffect>
                                  </p:childTnLst>
                                </p:cTn>
                              </p:par>
                              <p:par>
                                <p:cTn id="170" presetID="10" presetClass="entr" presetSubtype="0" fill="hold" nodeType="withEffect">
                                  <p:stCondLst>
                                    <p:cond delay="0"/>
                                  </p:stCondLst>
                                  <p:childTnLst>
                                    <p:set>
                                      <p:cBhvr>
                                        <p:cTn id="171" dur="1" fill="hold">
                                          <p:stCondLst>
                                            <p:cond delay="0"/>
                                          </p:stCondLst>
                                        </p:cTn>
                                        <p:tgtEl>
                                          <p:spTgt spid="25"/>
                                        </p:tgtEl>
                                        <p:attrNameLst>
                                          <p:attrName>style.visibility</p:attrName>
                                        </p:attrNameLst>
                                      </p:cBhvr>
                                      <p:to>
                                        <p:strVal val="visible"/>
                                      </p:to>
                                    </p:set>
                                    <p:animEffect transition="in" filter="fade">
                                      <p:cBhvr>
                                        <p:cTn id="172" dur="500"/>
                                        <p:tgtEl>
                                          <p:spTgt spid="2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fade">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fade">
                                      <p:cBhvr>
                                        <p:cTn id="188" dur="500"/>
                                        <p:tgtEl>
                                          <p:spTgt spid="27"/>
                                        </p:tgtEl>
                                      </p:cBhvr>
                                    </p:animEffect>
                                  </p:childTnLst>
                                </p:cTn>
                              </p:par>
                              <p:par>
                                <p:cTn id="189" presetID="10" presetClass="entr" presetSubtype="0"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Effect transition="in" filter="fade">
                                      <p:cBhvr>
                                        <p:cTn id="191" dur="500"/>
                                        <p:tgtEl>
                                          <p:spTgt spid="2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
                                        </p:tgtEl>
                                        <p:attrNameLst>
                                          <p:attrName>style.visibility</p:attrName>
                                        </p:attrNameLst>
                                      </p:cBhvr>
                                      <p:to>
                                        <p:strVal val="visible"/>
                                      </p:to>
                                    </p:set>
                                    <p:animEffect transition="in" filter="fade">
                                      <p:cBhvr>
                                        <p:cTn id="194" dur="500"/>
                                        <p:tgtEl>
                                          <p:spTgt spid="1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1" nodeType="click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6" grpId="0"/>
      <p:bldP spid="27"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5" grpId="0" animBg="1"/>
      <p:bldP spid="36" grpId="0" animBg="1"/>
      <p:bldP spid="37" grpId="0" animBg="1"/>
      <p:bldP spid="38" grpId="0" animBg="1"/>
      <p:bldP spid="38" grpId="1" animBg="1"/>
      <p:bldP spid="38" grpId="2" animBg="1"/>
      <p:bldP spid="39" grpId="0" animBg="1"/>
      <p:bldP spid="40" grpId="0" animBg="1"/>
      <p:bldP spid="40" grpId="1" animBg="1"/>
      <p:bldP spid="41" grpId="0" animBg="1"/>
      <p:bldP spid="41" grpId="1" animBg="1"/>
      <p:bldP spid="42" grpId="0" animBg="1"/>
      <p:bldP spid="42" grpId="1" animBg="1"/>
      <p:bldP spid="46" grpId="0" animBg="1"/>
      <p:bldP spid="46" grpId="1" animBg="1"/>
      <p:bldP spid="47" grpId="0" animBg="1"/>
      <p:bldP spid="47" grpId="1" animBg="1"/>
      <p:bldP spid="48" grpId="0" animBg="1"/>
      <p:bldP spid="4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3248491">
            <a:off x="1932225" y="3891736"/>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7526950">
            <a:off x="5352982" y="3992061"/>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518702" y="2159320"/>
            <a:ext cx="1541570" cy="310165"/>
          </a:xfrm>
          <a:prstGeom prst="leftRightArrow">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7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8124" y="644340"/>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310014" y="1032267"/>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27778" y="1420194"/>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54250" y="1156958"/>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71323" y="14825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46632" y="20159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3105" y="1953593"/>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4560" y="2656712"/>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54250" y="239693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2469" y="276754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8335" y="2933804"/>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0123" y="3202235"/>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5"/>
          <p:cNvSpPr>
            <a:spLocks noGrp="1"/>
          </p:cNvSpPr>
          <p:nvPr>
            <p:ph type="title"/>
          </p:nvPr>
        </p:nvSpPr>
        <p:spPr>
          <a:xfrm>
            <a:off x="210626" y="152003"/>
            <a:ext cx="6347713" cy="695325"/>
          </a:xfrm>
        </p:spPr>
        <p:txBody>
          <a:bodyPr/>
          <a:lstStyle/>
          <a:p>
            <a:r>
              <a:rPr lang="en-US" dirty="0" smtClean="0"/>
              <a:t>KNN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40</a:t>
            </a:fld>
            <a:endParaRPr lang="en-US" dirty="0"/>
          </a:p>
        </p:txBody>
      </p:sp>
      <p:sp>
        <p:nvSpPr>
          <p:cNvPr id="34" name="Oval 33"/>
          <p:cNvSpPr/>
          <p:nvPr/>
        </p:nvSpPr>
        <p:spPr>
          <a:xfrm>
            <a:off x="7268207" y="3019981"/>
            <a:ext cx="140770" cy="14077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36" name="Rectangle 35"/>
          <p:cNvSpPr/>
          <p:nvPr/>
        </p:nvSpPr>
        <p:spPr>
          <a:xfrm>
            <a:off x="437147" y="2720058"/>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Normalize </a:t>
            </a: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query point</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333709" y="3598578"/>
            <a:ext cx="2186364" cy="5197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Ca</a:t>
            </a:r>
            <a:r>
              <a:rPr lang="en-US" sz="1200" dirty="0" smtClean="0">
                <a:latin typeface="Cambria" panose="02040503050406030204" pitchFamily="18" charset="0"/>
                <a:ea typeface="Calibri" panose="020F0502020204030204" pitchFamily="34" charset="0"/>
                <a:cs typeface="Times New Roman" panose="02020603050405020304" pitchFamily="18" charset="0"/>
              </a:rPr>
              <a:t>lculate min K distance from query point to sample points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8" name="Flowchart: Terminator 37"/>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39" name="Straight Arrow Connector 38"/>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3069394" y="1875291"/>
                <a:ext cx="1090427" cy="372410"/>
              </a:xfrm>
              <a:prstGeom prst="rect">
                <a:avLst/>
              </a:prstGeom>
            </p:spPr>
            <p:txBody>
              <a:bodyPr wrap="none">
                <a:spAutoFit/>
              </a:bodyPr>
              <a:lstStyle/>
              <a:p>
                <a:r>
                  <a:rPr lang="en-US" dirty="0" smtClean="0">
                    <a:latin typeface="Cambria" panose="02040503050406030204" pitchFamily="18" charset="0"/>
                    <a:ea typeface="Calibri" panose="020F0502020204030204" pitchFamily="34" charset="0"/>
                    <a:cs typeface="Times New Roman" panose="02020603050405020304" pitchFamily="18" charset="0"/>
                  </a:rPr>
                  <a:t>K </a:t>
                </a:r>
                <a:r>
                  <a:rPr lang="en-US" dirty="0" smtClean="0">
                    <a:latin typeface="Cambria" panose="02040503050406030204" pitchFamily="18" charset="0"/>
                    <a:ea typeface="Calibri" panose="020F0502020204030204" pitchFamily="34" charset="0"/>
                    <a:cs typeface="Times New Roman" panose="02020603050405020304" pitchFamily="18" charset="0"/>
                    <a:sym typeface="Symbol" panose="05050102010706020507" pitchFamily="18" charset="2"/>
                  </a:rPr>
                  <a:t> </a:t>
                </a:r>
                <a14:m>
                  <m:oMath xmlns:m="http://schemas.openxmlformats.org/officeDocument/2006/math">
                    <m:rad>
                      <m:radPr>
                        <m:degHide m:val="on"/>
                        <m:ctrlPr>
                          <a:rPr lang="en-US" i="1">
                            <a:effectLst/>
                            <a:latin typeface="Cambria Math" panose="02040503050406030204" pitchFamily="18" charset="0"/>
                          </a:rPr>
                        </m:ctrlPr>
                      </m:radPr>
                      <m:deg/>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b="0" i="1"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3069394" y="1875291"/>
                <a:ext cx="1090427" cy="372410"/>
              </a:xfrm>
              <a:prstGeom prst="rect">
                <a:avLst/>
              </a:prstGeom>
              <a:blipFill rotWithShape="0">
                <a:blip r:embed="rId2"/>
                <a:stretch>
                  <a:fillRect l="-5056" t="-9836" b="-24590"/>
                </a:stretch>
              </a:blipFill>
            </p:spPr>
            <p:txBody>
              <a:bodyPr/>
              <a:lstStyle/>
              <a:p>
                <a:r>
                  <a:rPr lang="en-US">
                    <a:noFill/>
                  </a:rPr>
                  <a:t> </a:t>
                </a:r>
              </a:p>
            </p:txBody>
          </p:sp>
        </mc:Fallback>
      </mc:AlternateContent>
      <p:cxnSp>
        <p:nvCxnSpPr>
          <p:cNvPr id="46" name="Straight Connector 45"/>
          <p:cNvCxnSpPr>
            <a:stCxn id="34" idx="5"/>
            <a:endCxn id="13" idx="1"/>
          </p:cNvCxnSpPr>
          <p:nvPr/>
        </p:nvCxnSpPr>
        <p:spPr>
          <a:xfrm flipV="1">
            <a:off x="7388362" y="2719058"/>
            <a:ext cx="346198" cy="4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2"/>
            <a:endCxn id="17" idx="3"/>
          </p:cNvCxnSpPr>
          <p:nvPr/>
        </p:nvCxnSpPr>
        <p:spPr>
          <a:xfrm flipH="1" flipV="1">
            <a:off x="6333026" y="2996150"/>
            <a:ext cx="935181" cy="942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73984" y="4592788"/>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More than 1 most frequency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3" name="Straight Arrow Connector 52"/>
          <p:cNvCxnSpPr>
            <a:stCxn id="37" idx="2"/>
            <a:endCxn id="52" idx="0"/>
          </p:cNvCxnSpPr>
          <p:nvPr/>
        </p:nvCxnSpPr>
        <p:spPr>
          <a:xfrm flipH="1">
            <a:off x="1421138" y="4118330"/>
            <a:ext cx="5753"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851532" y="6172285"/>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59" name="Straight Arrow Connector 58"/>
          <p:cNvCxnSpPr>
            <a:stCxn id="52" idx="2"/>
            <a:endCxn id="58" idx="0"/>
          </p:cNvCxnSpPr>
          <p:nvPr/>
        </p:nvCxnSpPr>
        <p:spPr>
          <a:xfrm>
            <a:off x="1421138" y="5829083"/>
            <a:ext cx="0" cy="34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 Box 46"/>
          <p:cNvSpPr txBox="1"/>
          <p:nvPr/>
        </p:nvSpPr>
        <p:spPr>
          <a:xfrm>
            <a:off x="1505611" y="5815736"/>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63" name="Rectangle 62"/>
          <p:cNvSpPr/>
          <p:nvPr/>
        </p:nvSpPr>
        <p:spPr>
          <a:xfrm>
            <a:off x="3510633" y="5025780"/>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Return min distance group</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65" name="Straight Arrow Connector 64"/>
          <p:cNvCxnSpPr>
            <a:stCxn id="52" idx="3"/>
            <a:endCxn id="63" idx="1"/>
          </p:cNvCxnSpPr>
          <p:nvPr/>
        </p:nvCxnSpPr>
        <p:spPr>
          <a:xfrm flipV="1">
            <a:off x="2468291" y="5210935"/>
            <a:ext cx="1042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3" idx="2"/>
            <a:endCxn id="58" idx="3"/>
          </p:cNvCxnSpPr>
          <p:nvPr/>
        </p:nvCxnSpPr>
        <p:spPr>
          <a:xfrm rot="5400000">
            <a:off x="2709918" y="4676915"/>
            <a:ext cx="1071286" cy="2509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 Box 45"/>
          <p:cNvSpPr txBox="1"/>
          <p:nvPr/>
        </p:nvSpPr>
        <p:spPr>
          <a:xfrm>
            <a:off x="2499558" y="485142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Tree>
    <p:extLst>
      <p:ext uri="{BB962C8B-B14F-4D97-AF65-F5344CB8AC3E}">
        <p14:creationId xmlns:p14="http://schemas.microsoft.com/office/powerpoint/2010/main" val="42000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2" grpId="0"/>
      <p:bldP spid="52" grpId="0" animBg="1"/>
      <p:bldP spid="58" grpId="0" animBg="1"/>
      <p:bldP spid="60" grpId="0"/>
      <p:bldP spid="63" grpId="0" animBg="1"/>
      <p:bldP spid="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4465" y="0"/>
            <a:ext cx="6347713" cy="695325"/>
          </a:xfrm>
        </p:spPr>
        <p:txBody>
          <a:bodyPr/>
          <a:lstStyle/>
          <a:p>
            <a:r>
              <a:rPr lang="en-US" dirty="0" smtClean="0"/>
              <a:t>Suggest Schedule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 name="Flowchart: Data 6"/>
          <p:cNvSpPr/>
          <p:nvPr/>
        </p:nvSpPr>
        <p:spPr>
          <a:xfrm>
            <a:off x="547311" y="2270094"/>
            <a:ext cx="1759162" cy="370309"/>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37147" y="3114861"/>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day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0" name="Flowchart: Terminator 9"/>
          <p:cNvSpPr/>
          <p:nvPr/>
        </p:nvSpPr>
        <p:spPr>
          <a:xfrm>
            <a:off x="857287" y="551366"/>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1" name="Straight Arrow Connector 10"/>
          <p:cNvCxnSpPr>
            <a:stCxn id="10" idx="2"/>
            <a:endCxn id="53" idx="0"/>
          </p:cNvCxnSpPr>
          <p:nvPr/>
        </p:nvCxnSpPr>
        <p:spPr>
          <a:xfrm flipH="1">
            <a:off x="1426892" y="1141545"/>
            <a:ext cx="1" cy="2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6892" y="2640403"/>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4" idx="0"/>
          </p:cNvCxnSpPr>
          <p:nvPr/>
        </p:nvCxnSpPr>
        <p:spPr>
          <a:xfrm flipH="1">
            <a:off x="1421138" y="3485170"/>
            <a:ext cx="5754" cy="32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49200" y="3813171"/>
            <a:ext cx="2343876" cy="987949"/>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Available staff in assign day?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437147" y="5129411"/>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to staff which have least jobs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437147" y="5886889"/>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Update 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7" name="Flowchart: Decision 16"/>
          <p:cNvSpPr/>
          <p:nvPr/>
        </p:nvSpPr>
        <p:spPr>
          <a:xfrm>
            <a:off x="3674788" y="5483334"/>
            <a:ext cx="2343876"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Still have 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19" name="Straight Arrow Connector 18"/>
          <p:cNvCxnSpPr>
            <a:stCxn id="14" idx="2"/>
            <a:endCxn id="15" idx="0"/>
          </p:cNvCxnSpPr>
          <p:nvPr/>
        </p:nvCxnSpPr>
        <p:spPr>
          <a:xfrm>
            <a:off x="1421138" y="4801120"/>
            <a:ext cx="5754" cy="32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1426892" y="5558597"/>
            <a:ext cx="0" cy="3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416637" y="6101482"/>
            <a:ext cx="125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0"/>
            <a:endCxn id="7" idx="1"/>
          </p:cNvCxnSpPr>
          <p:nvPr/>
        </p:nvCxnSpPr>
        <p:spPr>
          <a:xfrm rot="16200000" flipV="1">
            <a:off x="1530189" y="2166797"/>
            <a:ext cx="3213240" cy="3419834"/>
          </a:xfrm>
          <a:prstGeom prst="bentConnector3">
            <a:avLst>
              <a:gd name="adj1" fmla="val 10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p:cNvSpPr/>
          <p:nvPr/>
        </p:nvSpPr>
        <p:spPr>
          <a:xfrm>
            <a:off x="6957314" y="5801791"/>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32" name="Straight Arrow Connector 31"/>
          <p:cNvCxnSpPr>
            <a:stCxn id="17" idx="3"/>
            <a:endCxn id="30" idx="1"/>
          </p:cNvCxnSpPr>
          <p:nvPr/>
        </p:nvCxnSpPr>
        <p:spPr>
          <a:xfrm flipV="1">
            <a:off x="6018664" y="6096881"/>
            <a:ext cx="938650" cy="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 Box 46"/>
          <p:cNvSpPr txBox="1"/>
          <p:nvPr/>
        </p:nvSpPr>
        <p:spPr>
          <a:xfrm>
            <a:off x="5952398" y="5788129"/>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34" name="Text Box 45"/>
          <p:cNvSpPr txBox="1"/>
          <p:nvPr/>
        </p:nvSpPr>
        <p:spPr>
          <a:xfrm>
            <a:off x="4929447" y="5235875"/>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5" name="Text Box 46"/>
          <p:cNvSpPr txBox="1"/>
          <p:nvPr/>
        </p:nvSpPr>
        <p:spPr>
          <a:xfrm>
            <a:off x="1562329" y="4782583"/>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Yes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6" name="Text Box 45"/>
          <p:cNvSpPr txBox="1"/>
          <p:nvPr/>
        </p:nvSpPr>
        <p:spPr>
          <a:xfrm>
            <a:off x="2556276" y="3818274"/>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No</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38" name="Elbow Connector 37"/>
          <p:cNvCxnSpPr>
            <a:stCxn id="14" idx="3"/>
            <a:endCxn id="8" idx="0"/>
          </p:cNvCxnSpPr>
          <p:nvPr/>
        </p:nvCxnSpPr>
        <p:spPr>
          <a:xfrm flipH="1" flipV="1">
            <a:off x="1426892" y="3114861"/>
            <a:ext cx="1166184" cy="1192285"/>
          </a:xfrm>
          <a:prstGeom prst="bentConnector4">
            <a:avLst>
              <a:gd name="adj1" fmla="val -19602"/>
              <a:gd name="adj2" fmla="val 11917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7147" y="1425224"/>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err="1" smtClean="0">
                <a:latin typeface="Cambria" panose="02040503050406030204" pitchFamily="18" charset="0"/>
                <a:ea typeface="Calibri" panose="020F0502020204030204" pitchFamily="34" charset="0"/>
                <a:cs typeface="Times New Roman" panose="02020603050405020304" pitchFamily="18" charset="0"/>
              </a:rPr>
              <a:t>Init</a:t>
            </a:r>
            <a:r>
              <a:rPr lang="en-US" sz="1200" dirty="0">
                <a:latin typeface="Cambria" panose="02040503050406030204" pitchFamily="18" charset="0"/>
                <a:ea typeface="Calibri" panose="020F0502020204030204" pitchFamily="34" charset="0"/>
                <a:cs typeface="Times New Roman" panose="02020603050405020304" pitchFamily="18" charset="0"/>
              </a:rPr>
              <a:t> </a:t>
            </a:r>
            <a:r>
              <a:rPr lang="en-US" sz="1200" dirty="0" smtClean="0">
                <a:latin typeface="Cambria" panose="02040503050406030204" pitchFamily="18" charset="0"/>
                <a:ea typeface="Calibri" panose="020F0502020204030204" pitchFamily="34" charset="0"/>
                <a:cs typeface="Times New Roman" panose="02020603050405020304" pitchFamily="18" charset="0"/>
              </a:rPr>
              <a:t>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9" name="Straight Arrow Connector 58"/>
          <p:cNvCxnSpPr>
            <a:stCxn id="53" idx="2"/>
            <a:endCxn id="7" idx="1"/>
          </p:cNvCxnSpPr>
          <p:nvPr/>
        </p:nvCxnSpPr>
        <p:spPr>
          <a:xfrm>
            <a:off x="1426892" y="1795533"/>
            <a:ext cx="0" cy="47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7" grpId="0" animBg="1"/>
      <p:bldP spid="30" grpId="0" animBg="1"/>
      <p:bldP spid="33" grpId="0"/>
      <p:bldP spid="34" grpId="0"/>
      <p:bldP spid="35" grpId="0"/>
      <p:bldP spid="36" grpId="0"/>
      <p:bldP spid="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Thanks for your listening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8459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9444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Tree>
    <p:extLst>
      <p:ext uri="{BB962C8B-B14F-4D97-AF65-F5344CB8AC3E}">
        <p14:creationId xmlns:p14="http://schemas.microsoft.com/office/powerpoint/2010/main" val="108141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2285" y="1523639"/>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Create office</a:t>
            </a:r>
          </a:p>
          <a:p>
            <a:pPr marL="285750" indent="-285750">
              <a:buFont typeface="Arial" panose="020B0604020202020204" pitchFamily="34" charset="0"/>
              <a:buChar char="•"/>
            </a:pPr>
            <a:r>
              <a:rPr lang="en-US" dirty="0" smtClean="0">
                <a:solidFill>
                  <a:srgbClr val="FF0000"/>
                </a:solidFill>
              </a:rPr>
              <a:t>Delete office</a:t>
            </a:r>
          </a:p>
          <a:p>
            <a:pPr marL="285750" indent="-285750">
              <a:buFont typeface="Arial" panose="020B0604020202020204" pitchFamily="34" charset="0"/>
              <a:buChar char="•"/>
            </a:pPr>
            <a:r>
              <a:rPr lang="en-US" dirty="0" smtClean="0">
                <a:solidFill>
                  <a:srgbClr val="FF0000"/>
                </a:solidFill>
              </a:rPr>
              <a:t>View income statistic</a:t>
            </a:r>
          </a:p>
          <a:p>
            <a:pPr marL="285750" indent="-285750">
              <a:buFont typeface="Arial" panose="020B0604020202020204" pitchFamily="34" charset="0"/>
              <a:buChar char="•"/>
            </a:pPr>
            <a:r>
              <a:rPr lang="en-US" dirty="0" smtClean="0">
                <a:solidFill>
                  <a:srgbClr val="FF0000"/>
                </a:solidFill>
              </a:rPr>
              <a:t>Check request repair</a:t>
            </a:r>
          </a:p>
        </p:txBody>
      </p:sp>
      <p:sp>
        <p:nvSpPr>
          <p:cNvPr id="106" name="TextBox 105"/>
          <p:cNvSpPr txBox="1"/>
          <p:nvPr/>
        </p:nvSpPr>
        <p:spPr>
          <a:xfrm>
            <a:off x="7108985" y="1045530"/>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27" name="Left-Right Arrow 26"/>
          <p:cNvSpPr/>
          <p:nvPr/>
        </p:nvSpPr>
        <p:spPr>
          <a:xfrm>
            <a:off x="5909165" y="3388827"/>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32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78723" y="5033093"/>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15219"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6144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p:bldP spid="41" grpId="0"/>
      <p:bldP spid="42" grpId="0" animBg="1"/>
      <p:bldP spid="46" grpId="0"/>
      <p:bldP spid="4" grpId="0" animBg="1"/>
      <p:bldP spid="49" grpId="0" animBg="1"/>
      <p:bldP spid="51" grpId="0"/>
      <p:bldP spid="54" grpId="0"/>
      <p:bldP spid="55" grpId="0" animBg="1"/>
      <p:bldP spid="57" grpId="0" animBg="1"/>
      <p:bldP spid="58" grpId="0"/>
      <p:bldP spid="59" grpId="0"/>
      <p:bldP spid="60" grpId="0" animBg="1"/>
      <p:bldP spid="62" grpId="0" animBg="1"/>
      <p:bldP spid="63" grpId="0"/>
      <p:bldP spid="64" grpId="0"/>
      <p:bldP spid="65" grpId="0" animBg="1"/>
      <p:bldP spid="8" grpId="0" animBg="1"/>
      <p:bldP spid="66" grpId="0"/>
      <p:bldP spid="67" grpId="0" animBg="1"/>
      <p:bldP spid="69" grpId="0" animBg="1"/>
      <p:bldP spid="70" grpId="0"/>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026" name="Picture 2" descr="http://winnersitsoft.files.wordpress.com/2013/04/address_web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163533" y="2336979"/>
            <a:ext cx="596728" cy="8314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72019" y="3348571"/>
            <a:ext cx="979755" cy="369332"/>
          </a:xfrm>
          <a:prstGeom prst="rect">
            <a:avLst/>
          </a:prstGeom>
          <a:noFill/>
        </p:spPr>
        <p:txBody>
          <a:bodyPr wrap="none" rtlCol="0">
            <a:spAutoFit/>
          </a:bodyPr>
          <a:lstStyle/>
          <a:p>
            <a:r>
              <a:rPr lang="en-US" dirty="0" smtClean="0"/>
              <a:t>Address</a:t>
            </a:r>
            <a:endParaRPr lang="en-US" dirty="0"/>
          </a:p>
        </p:txBody>
      </p:sp>
      <p:pic>
        <p:nvPicPr>
          <p:cNvPr id="1028" name="Picture 4" descr="http://billig-playstation4.dk/wp-content/uploads/2013/07/pric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598" y="4172531"/>
            <a:ext cx="744596" cy="7445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12890" y="4883900"/>
            <a:ext cx="698013" cy="369332"/>
          </a:xfrm>
          <a:prstGeom prst="rect">
            <a:avLst/>
          </a:prstGeom>
          <a:noFill/>
        </p:spPr>
        <p:txBody>
          <a:bodyPr wrap="none" rtlCol="0">
            <a:spAutoFit/>
          </a:bodyPr>
          <a:lstStyle/>
          <a:p>
            <a:pPr algn="ctr"/>
            <a:r>
              <a:rPr lang="en-US" dirty="0" smtClean="0"/>
              <a:t>Price</a:t>
            </a:r>
            <a:endParaRPr lang="en-US" dirty="0"/>
          </a:p>
        </p:txBody>
      </p:sp>
      <p:sp>
        <p:nvSpPr>
          <p:cNvPr id="10" name="Right Arrow 9"/>
          <p:cNvSpPr/>
          <p:nvPr/>
        </p:nvSpPr>
        <p:spPr>
          <a:xfrm rot="20700000">
            <a:off x="2853448" y="2230959"/>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900000">
            <a:off x="2880563" y="3018170"/>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971584" y="4426443"/>
            <a:ext cx="1194619" cy="353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54691" y="1999328"/>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Latitude</a:t>
            </a:r>
            <a:endParaRPr lang="en-US" dirty="0"/>
          </a:p>
        </p:txBody>
      </p:sp>
      <p:sp>
        <p:nvSpPr>
          <p:cNvPr id="17" name="Rectangle 16"/>
          <p:cNvSpPr/>
          <p:nvPr/>
        </p:nvSpPr>
        <p:spPr>
          <a:xfrm>
            <a:off x="4254691" y="2991062"/>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Longitude</a:t>
            </a:r>
            <a:endParaRPr lang="en-US" dirty="0"/>
          </a:p>
        </p:txBody>
      </p:sp>
      <p:sp>
        <p:nvSpPr>
          <p:cNvPr id="18" name="Rectangle 17"/>
          <p:cNvSpPr/>
          <p:nvPr/>
        </p:nvSpPr>
        <p:spPr>
          <a:xfrm>
            <a:off x="4254691" y="4396571"/>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Price Range</a:t>
            </a:r>
            <a:endParaRPr lang="en-US" dirty="0"/>
          </a:p>
        </p:txBody>
      </p:sp>
    </p:spTree>
    <p:extLst>
      <p:ext uri="{BB962C8B-B14F-4D97-AF65-F5344CB8AC3E}">
        <p14:creationId xmlns:p14="http://schemas.microsoft.com/office/powerpoint/2010/main" val="10697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21937</TotalTime>
  <Words>2164</Words>
  <Application>Microsoft Office PowerPoint</Application>
  <PresentationFormat>On-screen Show (4:3)</PresentationFormat>
  <Paragraphs>611</Paragraphs>
  <Slides>42</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Cambria</vt:lpstr>
      <vt:lpstr>Cambria Math</vt:lpstr>
      <vt:lpstr>Symbol</vt:lpstr>
      <vt:lpstr>Tahoma</vt:lpstr>
      <vt:lpstr>Times New Roman</vt:lpstr>
      <vt:lpstr>Wingdings</vt:lpstr>
      <vt:lpstr>Office Theme</vt:lpstr>
      <vt:lpstr>Office Rental Service</vt:lpstr>
      <vt:lpstr>Contents</vt:lpstr>
      <vt:lpstr>Overview</vt:lpstr>
      <vt:lpstr>Overview</vt:lpstr>
      <vt:lpstr>New Features</vt:lpstr>
      <vt:lpstr>New Features</vt:lpstr>
      <vt:lpstr>New Features</vt:lpstr>
      <vt:lpstr>Demonstration  Search Office - Request Appointment</vt:lpstr>
      <vt:lpstr>Clustering algorithm</vt:lpstr>
      <vt:lpstr>Clustering algorithm</vt:lpstr>
      <vt:lpstr>Clustering algorithm</vt:lpstr>
      <vt:lpstr>K – nearest neighbor algorithm</vt:lpstr>
      <vt:lpstr>K – nearest neighbor algorithm</vt:lpstr>
      <vt:lpstr>Search by amenities</vt:lpstr>
      <vt:lpstr>Search by amenities</vt:lpstr>
      <vt:lpstr>Search by amenities</vt:lpstr>
      <vt:lpstr>Demonstration  Search Office - Request Appointment</vt:lpstr>
      <vt:lpstr>Demonstration  Search Office - Request Appointment</vt:lpstr>
      <vt:lpstr>Demonstration  Search Office - Request Appointment</vt:lpstr>
      <vt:lpstr>Suggest Assign Job</vt:lpstr>
      <vt:lpstr>Demonstration  Search Office - Request Appointment</vt:lpstr>
      <vt:lpstr>Demonstration  Search Office - Request Appointment</vt:lpstr>
      <vt:lpstr>Demonstration  Search Office - Request Appointment</vt:lpstr>
      <vt:lpstr>Demonstration  Create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Q&amp;A</vt:lpstr>
      <vt:lpstr>K-Means Algorithm</vt:lpstr>
      <vt:lpstr>K-Means Algorithm</vt:lpstr>
      <vt:lpstr>K-Means Algorithm</vt:lpstr>
      <vt:lpstr>KNN Algorithm</vt:lpstr>
      <vt:lpstr>Suggest Schedule</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Rental Service</dc:title>
  <dc:creator>xps</dc:creator>
  <cp:lastModifiedBy>Tiến Lê</cp:lastModifiedBy>
  <cp:revision>175</cp:revision>
  <dcterms:created xsi:type="dcterms:W3CDTF">2015-08-02T08:20:05Z</dcterms:created>
  <dcterms:modified xsi:type="dcterms:W3CDTF">2015-09-25T08:29:44Z</dcterms:modified>
</cp:coreProperties>
</file>