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3"/>
  </p:notesMasterIdLst>
  <p:sldIdLst>
    <p:sldId id="354"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355" r:id="rId34"/>
    <p:sldId id="356"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81" autoAdjust="0"/>
  </p:normalViewPr>
  <p:slideViewPr>
    <p:cSldViewPr>
      <p:cViewPr varScale="1">
        <p:scale>
          <a:sx n="98" d="100"/>
          <a:sy n="98" d="100"/>
        </p:scale>
        <p:origin x="18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9E60EA5-23AF-4B65-8EA1-3729E5CA4FA5}" type="datetimeFigureOut">
              <a:rPr lang="en-US" smtClean="0"/>
              <a:t>10/6/2023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C7F9E13-1B2F-49D1-81B0-2703EE859D3B}" type="slidenum">
              <a:rPr lang="en-US" smtClean="0"/>
              <a:t>‹#›</a:t>
            </a:fld>
            <a:endParaRPr lang="en-US"/>
          </a:p>
        </p:txBody>
      </p:sp>
    </p:spTree>
    <p:extLst>
      <p:ext uri="{BB962C8B-B14F-4D97-AF65-F5344CB8AC3E}">
        <p14:creationId xmlns:p14="http://schemas.microsoft.com/office/powerpoint/2010/main" val="162377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3475-5164-4651-80A3-B3BAE5C8A370}" type="slidenum">
              <a:rPr lang="en-US" smtClean="0"/>
              <a:t>1</a:t>
            </a:fld>
            <a:endParaRPr lang="en-US"/>
          </a:p>
        </p:txBody>
      </p:sp>
    </p:spTree>
    <p:extLst>
      <p:ext uri="{BB962C8B-B14F-4D97-AF65-F5344CB8AC3E}">
        <p14:creationId xmlns:p14="http://schemas.microsoft.com/office/powerpoint/2010/main" val="131590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Chủ</a:t>
            </a:r>
            <a:r>
              <a:rPr lang="en-US" baseline="0" dirty="0"/>
              <a:t> </a:t>
            </a:r>
            <a:r>
              <a:rPr lang="en-US" baseline="0" dirty="0" err="1"/>
              <a:t>đề</a:t>
            </a:r>
            <a:r>
              <a:rPr lang="en-US" baseline="0" dirty="0"/>
              <a:t> </a:t>
            </a:r>
            <a:r>
              <a:rPr lang="en-US" baseline="0" dirty="0" err="1"/>
              <a:t>struct</a:t>
            </a:r>
            <a:endParaRPr lang="en-US" dirty="0"/>
          </a:p>
        </p:txBody>
      </p:sp>
      <p:sp>
        <p:nvSpPr>
          <p:cNvPr id="4" name="Slide Number Placeholder 3"/>
          <p:cNvSpPr>
            <a:spLocks noGrp="1"/>
          </p:cNvSpPr>
          <p:nvPr>
            <p:ph type="sldNum" sz="quarter" idx="10"/>
          </p:nvPr>
        </p:nvSpPr>
        <p:spPr/>
        <p:txBody>
          <a:bodyPr/>
          <a:lstStyle/>
          <a:p>
            <a:fld id="{EC7F9E13-1B2F-49D1-81B0-2703EE859D3B}" type="slidenum">
              <a:rPr lang="en-US" smtClean="0"/>
              <a:t>2</a:t>
            </a:fld>
            <a:endParaRPr lang="en-US"/>
          </a:p>
        </p:txBody>
      </p:sp>
    </p:spTree>
    <p:extLst>
      <p:ext uri="{BB962C8B-B14F-4D97-AF65-F5344CB8AC3E}">
        <p14:creationId xmlns:p14="http://schemas.microsoft.com/office/powerpoint/2010/main" val="413311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Đối</a:t>
            </a:r>
            <a:r>
              <a:rPr lang="en-US" dirty="0"/>
              <a:t> </a:t>
            </a:r>
            <a:r>
              <a:rPr lang="en-US" dirty="0" err="1"/>
              <a:t>số</a:t>
            </a:r>
            <a:r>
              <a:rPr lang="en-US" dirty="0"/>
              <a:t> </a:t>
            </a:r>
            <a:r>
              <a:rPr lang="en-US" dirty="0" err="1"/>
              <a:t>là</a:t>
            </a:r>
            <a:r>
              <a:rPr lang="en-US" dirty="0"/>
              <a:t> </a:t>
            </a:r>
            <a:r>
              <a:rPr lang="en-US" dirty="0" err="1"/>
              <a:t>tham</a:t>
            </a:r>
            <a:r>
              <a:rPr lang="en-US" dirty="0"/>
              <a:t> </a:t>
            </a:r>
            <a:r>
              <a:rPr lang="en-US" dirty="0" err="1"/>
              <a:t>chiếu</a:t>
            </a:r>
            <a:r>
              <a:rPr lang="en-US" dirty="0"/>
              <a:t> – </a:t>
            </a:r>
            <a:r>
              <a:rPr lang="en-US" dirty="0" err="1"/>
              <a:t>nó</a:t>
            </a:r>
            <a:r>
              <a:rPr lang="en-US" dirty="0"/>
              <a:t> </a:t>
            </a:r>
            <a:r>
              <a:rPr lang="en-US" dirty="0" err="1"/>
              <a:t>sẽ</a:t>
            </a:r>
            <a:r>
              <a:rPr lang="en-US" dirty="0"/>
              <a:t> </a:t>
            </a:r>
            <a:r>
              <a:rPr lang="en-US" dirty="0" err="1"/>
              <a:t>lấy</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bản</a:t>
            </a:r>
            <a:r>
              <a:rPr lang="en-US" dirty="0"/>
              <a:t> </a:t>
            </a:r>
            <a:r>
              <a:rPr lang="en-US" dirty="0" err="1"/>
              <a:t>ghi</a:t>
            </a:r>
            <a:r>
              <a:rPr lang="en-US" dirty="0"/>
              <a:t> </a:t>
            </a:r>
            <a:r>
              <a:rPr lang="en-US" dirty="0" err="1"/>
              <a:t>gốc</a:t>
            </a:r>
            <a:r>
              <a:rPr lang="en-US" dirty="0"/>
              <a:t> </a:t>
            </a:r>
            <a:r>
              <a:rPr lang="en-US" dirty="0" err="1"/>
              <a:t>và</a:t>
            </a:r>
            <a:r>
              <a:rPr lang="en-US" dirty="0"/>
              <a:t> </a:t>
            </a:r>
            <a:r>
              <a:rPr lang="en-US" dirty="0" err="1"/>
              <a:t>làm</a:t>
            </a:r>
            <a:r>
              <a:rPr lang="en-US" dirty="0"/>
              <a:t> </a:t>
            </a:r>
            <a:r>
              <a:rPr lang="en-US" dirty="0" err="1"/>
              <a:t>việc</a:t>
            </a:r>
            <a:r>
              <a:rPr lang="en-US" dirty="0"/>
              <a:t> </a:t>
            </a:r>
            <a:r>
              <a:rPr lang="en-US" dirty="0" err="1"/>
              <a:t>trên</a:t>
            </a:r>
            <a:r>
              <a:rPr lang="en-US" dirty="0"/>
              <a:t> </a:t>
            </a:r>
            <a:r>
              <a:rPr lang="en-US" dirty="0" err="1"/>
              <a:t>đó</a:t>
            </a:r>
            <a:endParaRPr lang="en-US"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sym typeface="Wingdings" panose="05000000000000000000" pitchFamily="2" charset="2"/>
              </a:rPr>
              <a:t>Sau </a:t>
            </a:r>
            <a:r>
              <a:rPr lang="en-US" dirty="0" err="1">
                <a:sym typeface="Wingdings" panose="05000000000000000000" pitchFamily="2" charset="2"/>
              </a:rPr>
              <a:t>khi</a:t>
            </a:r>
            <a:r>
              <a:rPr lang="en-US" dirty="0">
                <a:sym typeface="Wingdings" panose="05000000000000000000" pitchFamily="2" charset="2"/>
              </a:rPr>
              <a:t> </a:t>
            </a:r>
            <a:r>
              <a:rPr lang="en-US" dirty="0" err="1">
                <a:sym typeface="Wingdings" panose="05000000000000000000" pitchFamily="2" charset="2"/>
              </a:rPr>
              <a:t>ra</a:t>
            </a:r>
            <a:r>
              <a:rPr lang="en-US" dirty="0">
                <a:sym typeface="Wingdings" panose="05000000000000000000" pitchFamily="2" charset="2"/>
              </a:rPr>
              <a:t> </a:t>
            </a:r>
            <a:r>
              <a:rPr lang="en-US" dirty="0" err="1">
                <a:sym typeface="Wingdings" panose="05000000000000000000" pitchFamily="2" charset="2"/>
              </a:rPr>
              <a:t>khỏi</a:t>
            </a:r>
            <a:r>
              <a:rPr lang="en-US" dirty="0">
                <a:sym typeface="Wingdings" panose="05000000000000000000" pitchFamily="2" charset="2"/>
              </a:rPr>
              <a:t> </a:t>
            </a:r>
            <a:r>
              <a:rPr lang="en-US" dirty="0" err="1">
                <a:sym typeface="Wingdings" panose="05000000000000000000" pitchFamily="2" charset="2"/>
              </a:rPr>
              <a:t>hàm</a:t>
            </a:r>
            <a:r>
              <a:rPr lang="en-US" dirty="0">
                <a:sym typeface="Wingdings" panose="05000000000000000000" pitchFamily="2" charset="2"/>
              </a:rPr>
              <a:t> </a:t>
            </a:r>
            <a:r>
              <a:rPr lang="en-US" dirty="0" err="1">
                <a:sym typeface="Wingdings" panose="05000000000000000000" pitchFamily="2" charset="2"/>
              </a:rPr>
              <a:t>thì</a:t>
            </a:r>
            <a:r>
              <a:rPr lang="en-US" dirty="0">
                <a:sym typeface="Wingdings" panose="05000000000000000000" pitchFamily="2" charset="2"/>
              </a:rPr>
              <a:t> </a:t>
            </a:r>
            <a:r>
              <a:rPr lang="en-US" dirty="0" err="1">
                <a:sym typeface="Wingdings" panose="05000000000000000000" pitchFamily="2" charset="2"/>
              </a:rPr>
              <a:t>giá</a:t>
            </a:r>
            <a:r>
              <a:rPr lang="en-US" dirty="0">
                <a:sym typeface="Wingdings" panose="05000000000000000000" pitchFamily="2" charset="2"/>
              </a:rPr>
              <a:t> </a:t>
            </a:r>
            <a:r>
              <a:rPr lang="en-US" dirty="0" err="1">
                <a:sym typeface="Wingdings" panose="05000000000000000000" pitchFamily="2" charset="2"/>
              </a:rPr>
              <a:t>trị</a:t>
            </a:r>
            <a:r>
              <a:rPr lang="en-US" dirty="0">
                <a:sym typeface="Wingdings" panose="05000000000000000000" pitchFamily="2" charset="2"/>
              </a:rPr>
              <a:t> </a:t>
            </a:r>
            <a:r>
              <a:rPr lang="en-US" dirty="0" err="1">
                <a:sym typeface="Wingdings" panose="05000000000000000000" pitchFamily="2" charset="2"/>
              </a:rPr>
              <a:t>nó</a:t>
            </a:r>
            <a:r>
              <a:rPr lang="en-US" dirty="0">
                <a:sym typeface="Wingdings" panose="05000000000000000000" pitchFamily="2" charset="2"/>
              </a:rPr>
              <a:t> </a:t>
            </a:r>
            <a:r>
              <a:rPr lang="en-US" dirty="0" err="1">
                <a:sym typeface="Wingdings" panose="05000000000000000000" pitchFamily="2" charset="2"/>
              </a:rPr>
              <a:t>bị</a:t>
            </a:r>
            <a:r>
              <a:rPr lang="en-US" dirty="0">
                <a:sym typeface="Wingdings" panose="05000000000000000000" pitchFamily="2" charset="2"/>
              </a:rPr>
              <a:t> </a:t>
            </a:r>
            <a:r>
              <a:rPr lang="en-US" dirty="0" err="1">
                <a:sym typeface="Wingdings" panose="05000000000000000000" pitchFamily="2" charset="2"/>
              </a:rPr>
              <a:t>thay</a:t>
            </a:r>
            <a:r>
              <a:rPr lang="en-US" dirty="0">
                <a:sym typeface="Wingdings" panose="05000000000000000000" pitchFamily="2" charset="2"/>
              </a:rPr>
              <a:t> </a:t>
            </a:r>
            <a:r>
              <a:rPr lang="en-US" dirty="0" err="1">
                <a:sym typeface="Wingdings" panose="05000000000000000000" pitchFamily="2" charset="2"/>
              </a:rPr>
              <a:t>đổi</a:t>
            </a:r>
            <a:r>
              <a:rPr lang="en-US" dirty="0">
                <a:sym typeface="Wingdings" panose="05000000000000000000" pitchFamily="2" charset="2"/>
              </a:rPr>
              <a:t> </a:t>
            </a:r>
            <a:r>
              <a:rPr lang="en-US" dirty="0" err="1">
                <a:sym typeface="Wingdings" panose="05000000000000000000" pitchFamily="2" charset="2"/>
              </a:rPr>
              <a:t>khi</a:t>
            </a:r>
            <a:r>
              <a:rPr lang="en-US" dirty="0">
                <a:sym typeface="Wingdings" panose="05000000000000000000" pitchFamily="2" charset="2"/>
              </a:rPr>
              <a:t> </a:t>
            </a:r>
            <a:r>
              <a:rPr lang="en-US" dirty="0" err="1">
                <a:sym typeface="Wingdings" panose="05000000000000000000" pitchFamily="2" charset="2"/>
              </a:rPr>
              <a:t>dùng</a:t>
            </a:r>
            <a:r>
              <a:rPr lang="en-US" dirty="0">
                <a:sym typeface="Wingdings" panose="05000000000000000000" pitchFamily="2" charset="2"/>
              </a:rPr>
              <a:t> </a:t>
            </a:r>
            <a:r>
              <a:rPr lang="en-US" dirty="0" err="1">
                <a:sym typeface="Wingdings" panose="05000000000000000000" pitchFamily="2" charset="2"/>
              </a:rPr>
              <a:t>trong</a:t>
            </a:r>
            <a:r>
              <a:rPr lang="en-US" dirty="0">
                <a:sym typeface="Wingdings" panose="05000000000000000000" pitchFamily="2" charset="2"/>
              </a:rPr>
              <a:t> main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err="1">
                <a:sym typeface="Wingdings" panose="05000000000000000000" pitchFamily="2" charset="2"/>
              </a:rPr>
              <a:t>Đối</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tham</a:t>
            </a:r>
            <a:r>
              <a:rPr lang="en-US" dirty="0">
                <a:sym typeface="Wingdings" panose="05000000000000000000" pitchFamily="2" charset="2"/>
              </a:rPr>
              <a:t> </a:t>
            </a:r>
            <a:r>
              <a:rPr lang="en-US" dirty="0" err="1">
                <a:sym typeface="Wingdings" panose="05000000000000000000" pitchFamily="2" charset="2"/>
              </a:rPr>
              <a:t>trị</a:t>
            </a:r>
            <a:r>
              <a:rPr lang="en-US" dirty="0">
                <a:sym typeface="Wingdings" panose="05000000000000000000" pitchFamily="2" charset="2"/>
              </a:rPr>
              <a:t>  </a:t>
            </a:r>
            <a:r>
              <a:rPr lang="en-US" dirty="0" err="1">
                <a:sym typeface="Wingdings" panose="05000000000000000000" pitchFamily="2" charset="2"/>
              </a:rPr>
              <a:t>nó</a:t>
            </a:r>
            <a:r>
              <a:rPr lang="en-US" dirty="0">
                <a:sym typeface="Wingdings" panose="05000000000000000000" pitchFamily="2" charset="2"/>
              </a:rPr>
              <a:t> </a:t>
            </a:r>
            <a:r>
              <a:rPr lang="en-US" dirty="0" err="1">
                <a:sym typeface="Wingdings" panose="05000000000000000000" pitchFamily="2" charset="2"/>
              </a:rPr>
              <a:t>sẽ</a:t>
            </a:r>
            <a:r>
              <a:rPr lang="en-US" dirty="0">
                <a:sym typeface="Wingdings" panose="05000000000000000000" pitchFamily="2" charset="2"/>
              </a:rPr>
              <a:t> </a:t>
            </a:r>
            <a:r>
              <a:rPr lang="en-US" dirty="0" err="1">
                <a:sym typeface="Wingdings" panose="05000000000000000000" pitchFamily="2" charset="2"/>
              </a:rPr>
              <a:t>tạo</a:t>
            </a:r>
            <a:r>
              <a:rPr lang="en-US" dirty="0">
                <a:sym typeface="Wingdings" panose="05000000000000000000" pitchFamily="2" charset="2"/>
              </a:rPr>
              <a:t> </a:t>
            </a:r>
            <a:r>
              <a:rPr lang="en-US" dirty="0" err="1">
                <a:sym typeface="Wingdings" panose="05000000000000000000" pitchFamily="2" charset="2"/>
              </a:rPr>
              <a:t>ra</a:t>
            </a:r>
            <a:r>
              <a:rPr lang="en-US" dirty="0">
                <a:sym typeface="Wingdings" panose="05000000000000000000" pitchFamily="2" charset="2"/>
              </a:rPr>
              <a:t> </a:t>
            </a:r>
            <a:r>
              <a:rPr lang="en-US" dirty="0" err="1">
                <a:sym typeface="Wingdings" panose="05000000000000000000" pitchFamily="2" charset="2"/>
              </a:rPr>
              <a:t>bản</a:t>
            </a:r>
            <a:r>
              <a:rPr lang="en-US" dirty="0">
                <a:sym typeface="Wingdings" panose="05000000000000000000" pitchFamily="2" charset="2"/>
              </a:rPr>
              <a:t> </a:t>
            </a:r>
            <a:r>
              <a:rPr lang="en-US" dirty="0" err="1">
                <a:sym typeface="Wingdings" panose="05000000000000000000" pitchFamily="2" charset="2"/>
              </a:rPr>
              <a:t>sao</a:t>
            </a:r>
            <a:r>
              <a:rPr lang="en-US" dirty="0">
                <a:sym typeface="Wingdings" panose="05000000000000000000" pitchFamily="2" charset="2"/>
              </a:rPr>
              <a:t>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làm</a:t>
            </a:r>
            <a:r>
              <a:rPr lang="en-US" dirty="0">
                <a:sym typeface="Wingdings" panose="05000000000000000000" pitchFamily="2" charset="2"/>
              </a:rPr>
              <a:t> </a:t>
            </a:r>
            <a:r>
              <a:rPr lang="en-US" dirty="0" err="1">
                <a:sym typeface="Wingdings" panose="05000000000000000000" pitchFamily="2" charset="2"/>
              </a:rPr>
              <a:t>việc</a:t>
            </a:r>
            <a:r>
              <a:rPr lang="en-US" dirty="0">
                <a:sym typeface="Wingdings" panose="05000000000000000000" pitchFamily="2" charset="2"/>
              </a:rPr>
              <a:t> </a:t>
            </a:r>
            <a:r>
              <a:rPr lang="en-US" dirty="0" err="1">
                <a:sym typeface="Wingdings" panose="05000000000000000000" pitchFamily="2" charset="2"/>
              </a:rPr>
              <a:t>trên</a:t>
            </a:r>
            <a:r>
              <a:rPr lang="en-US" dirty="0">
                <a:sym typeface="Wingdings" panose="05000000000000000000" pitchFamily="2" charset="2"/>
              </a:rPr>
              <a:t> </a:t>
            </a:r>
            <a:r>
              <a:rPr lang="en-US" dirty="0" err="1">
                <a:sym typeface="Wingdings" panose="05000000000000000000" pitchFamily="2" charset="2"/>
              </a:rPr>
              <a:t>đó</a:t>
            </a:r>
            <a:r>
              <a:rPr lang="en-US" dirty="0">
                <a:sym typeface="Wingdings" panose="05000000000000000000" pitchFamily="2" charset="2"/>
              </a:rPr>
              <a:t>  </a:t>
            </a:r>
            <a:r>
              <a:rPr lang="en-US" dirty="0" err="1">
                <a:sym typeface="Wingdings" panose="05000000000000000000" pitchFamily="2" charset="2"/>
              </a:rPr>
              <a:t>sau</a:t>
            </a:r>
            <a:r>
              <a:rPr lang="en-US" dirty="0">
                <a:sym typeface="Wingdings" panose="05000000000000000000" pitchFamily="2" charset="2"/>
              </a:rPr>
              <a:t> </a:t>
            </a:r>
            <a:r>
              <a:rPr lang="en-US" dirty="0" err="1">
                <a:sym typeface="Wingdings" panose="05000000000000000000" pitchFamily="2" charset="2"/>
              </a:rPr>
              <a:t>khi</a:t>
            </a:r>
            <a:r>
              <a:rPr lang="en-US" dirty="0">
                <a:sym typeface="Wingdings" panose="05000000000000000000" pitchFamily="2" charset="2"/>
              </a:rPr>
              <a:t> </a:t>
            </a:r>
            <a:r>
              <a:rPr lang="en-US" dirty="0" err="1">
                <a:sym typeface="Wingdings" panose="05000000000000000000" pitchFamily="2" charset="2"/>
              </a:rPr>
              <a:t>ra</a:t>
            </a:r>
            <a:r>
              <a:rPr lang="en-US" dirty="0">
                <a:sym typeface="Wingdings" panose="05000000000000000000" pitchFamily="2" charset="2"/>
              </a:rPr>
              <a:t> </a:t>
            </a:r>
            <a:r>
              <a:rPr lang="en-US" dirty="0" err="1">
                <a:sym typeface="Wingdings" panose="05000000000000000000" pitchFamily="2" charset="2"/>
              </a:rPr>
              <a:t>khỏi</a:t>
            </a:r>
            <a:r>
              <a:rPr lang="en-US" dirty="0">
                <a:sym typeface="Wingdings" panose="05000000000000000000" pitchFamily="2" charset="2"/>
              </a:rPr>
              <a:t> </a:t>
            </a:r>
            <a:r>
              <a:rPr lang="en-US" dirty="0" err="1">
                <a:sym typeface="Wingdings" panose="05000000000000000000" pitchFamily="2" charset="2"/>
              </a:rPr>
              <a:t>hàm</a:t>
            </a:r>
            <a:r>
              <a:rPr lang="en-US" dirty="0">
                <a:sym typeface="Wingdings" panose="05000000000000000000" pitchFamily="2" charset="2"/>
              </a:rPr>
              <a:t> </a:t>
            </a:r>
            <a:r>
              <a:rPr lang="en-US" dirty="0" err="1">
                <a:sym typeface="Wingdings" panose="05000000000000000000" pitchFamily="2" charset="2"/>
              </a:rPr>
              <a:t>thì</a:t>
            </a:r>
            <a:r>
              <a:rPr lang="en-US" dirty="0">
                <a:sym typeface="Wingdings" panose="05000000000000000000" pitchFamily="2" charset="2"/>
              </a:rPr>
              <a:t> </a:t>
            </a:r>
            <a:r>
              <a:rPr lang="en-US" dirty="0" err="1">
                <a:sym typeface="Wingdings" panose="05000000000000000000" pitchFamily="2" charset="2"/>
              </a:rPr>
              <a:t>giá</a:t>
            </a:r>
            <a:r>
              <a:rPr lang="en-US" dirty="0">
                <a:sym typeface="Wingdings" panose="05000000000000000000" pitchFamily="2" charset="2"/>
              </a:rPr>
              <a:t> </a:t>
            </a:r>
            <a:r>
              <a:rPr lang="en-US" dirty="0" err="1">
                <a:sym typeface="Wingdings" panose="05000000000000000000" pitchFamily="2" charset="2"/>
              </a:rPr>
              <a:t>trị</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a:t>
            </a:r>
            <a:r>
              <a:rPr lang="en-US" dirty="0" err="1">
                <a:sym typeface="Wingdings" panose="05000000000000000000" pitchFamily="2" charset="2"/>
              </a:rPr>
              <a:t>nó</a:t>
            </a:r>
            <a:r>
              <a:rPr lang="en-US" dirty="0">
                <a:sym typeface="Wingdings" panose="05000000000000000000" pitchFamily="2" charset="2"/>
              </a:rPr>
              <a:t> ko </a:t>
            </a:r>
            <a:r>
              <a:rPr lang="en-US" dirty="0" err="1">
                <a:sym typeface="Wingdings" panose="05000000000000000000" pitchFamily="2" charset="2"/>
              </a:rPr>
              <a:t>đổi</a:t>
            </a:r>
            <a:r>
              <a:rPr lang="en-US"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EC7F9E13-1B2F-49D1-81B0-2703EE859D3B}" type="slidenum">
              <a:rPr lang="en-US" smtClean="0"/>
              <a:t>17</a:t>
            </a:fld>
            <a:endParaRPr lang="en-US"/>
          </a:p>
        </p:txBody>
      </p:sp>
    </p:spTree>
    <p:extLst>
      <p:ext uri="{BB962C8B-B14F-4D97-AF65-F5344CB8AC3E}">
        <p14:creationId xmlns:p14="http://schemas.microsoft.com/office/powerpoint/2010/main" val="2175401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7F9E13-1B2F-49D1-81B0-2703EE859D3B}" type="slidenum">
              <a:rPr lang="en-US" smtClean="0"/>
              <a:t>19</a:t>
            </a:fld>
            <a:endParaRPr lang="en-US"/>
          </a:p>
        </p:txBody>
      </p:sp>
    </p:spTree>
    <p:extLst>
      <p:ext uri="{BB962C8B-B14F-4D97-AF65-F5344CB8AC3E}">
        <p14:creationId xmlns:p14="http://schemas.microsoft.com/office/powerpoint/2010/main" val="356890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219200"/>
            <a:ext cx="7924800" cy="914400"/>
          </a:xfrm>
          <a:custGeom>
            <a:avLst/>
            <a:gdLst/>
            <a:ahLst/>
            <a:cxnLst/>
            <a:rect l="l" t="t" r="r" b="b"/>
            <a:pathLst>
              <a:path w="7924800" h="914400">
                <a:moveTo>
                  <a:pt x="0" y="914400"/>
                </a:moveTo>
                <a:lnTo>
                  <a:pt x="0" y="0"/>
                </a:lnTo>
                <a:lnTo>
                  <a:pt x="7924804" y="0"/>
                </a:lnTo>
              </a:path>
            </a:pathLst>
          </a:custGeom>
          <a:ln w="25400">
            <a:solidFill>
              <a:srgbClr val="CC9900"/>
            </a:solidFill>
          </a:ln>
        </p:spPr>
        <p:txBody>
          <a:bodyPr wrap="square" lIns="0" tIns="0" rIns="0" bIns="0" rtlCol="0"/>
          <a:lstStyle/>
          <a:p>
            <a:endParaRPr/>
          </a:p>
        </p:txBody>
      </p:sp>
      <p:sp>
        <p:nvSpPr>
          <p:cNvPr id="17" name="bg object 17"/>
          <p:cNvSpPr/>
          <p:nvPr/>
        </p:nvSpPr>
        <p:spPr>
          <a:xfrm>
            <a:off x="1981200" y="3962400"/>
            <a:ext cx="6511925" cy="0"/>
          </a:xfrm>
          <a:custGeom>
            <a:avLst/>
            <a:gdLst/>
            <a:ahLst/>
            <a:cxnLst/>
            <a:rect l="l" t="t" r="r" b="b"/>
            <a:pathLst>
              <a:path w="6511925">
                <a:moveTo>
                  <a:pt x="0" y="0"/>
                </a:moveTo>
                <a:lnTo>
                  <a:pt x="6511923" y="1"/>
                </a:lnTo>
              </a:path>
            </a:pathLst>
          </a:custGeom>
          <a:ln w="19050">
            <a:solidFill>
              <a:srgbClr val="CC9900"/>
            </a:solidFill>
          </a:ln>
        </p:spPr>
        <p:txBody>
          <a:bodyPr wrap="square" lIns="0" tIns="0" rIns="0" bIns="0" rtlCol="0"/>
          <a:lstStyle/>
          <a:p>
            <a:endParaRPr/>
          </a:p>
        </p:txBody>
      </p:sp>
      <p:sp>
        <p:nvSpPr>
          <p:cNvPr id="2" name="Holder 2"/>
          <p:cNvSpPr>
            <a:spLocks noGrp="1"/>
          </p:cNvSpPr>
          <p:nvPr>
            <p:ph type="ctrTitle"/>
          </p:nvPr>
        </p:nvSpPr>
        <p:spPr>
          <a:xfrm>
            <a:off x="993139" y="1531621"/>
            <a:ext cx="7157720" cy="7874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63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633"/>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63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t>10/6/2023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marL="38100">
              <a:lnSpc>
                <a:spcPts val="1375"/>
              </a:lnSpc>
            </a:pPr>
            <a:fld id="{81D60167-4931-47E6-BA6A-407CBD079E47}" type="slidenum">
              <a:rPr lang="en-US" smtClean="0"/>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251136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000" y="228600"/>
            <a:ext cx="8229600" cy="609600"/>
          </a:xfrm>
          <a:custGeom>
            <a:avLst/>
            <a:gdLst/>
            <a:ahLst/>
            <a:cxnLst/>
            <a:rect l="l" t="t" r="r" b="b"/>
            <a:pathLst>
              <a:path w="8229600" h="609600">
                <a:moveTo>
                  <a:pt x="0" y="609600"/>
                </a:moveTo>
                <a:lnTo>
                  <a:pt x="0" y="0"/>
                </a:lnTo>
                <a:lnTo>
                  <a:pt x="8229604" y="0"/>
                </a:lnTo>
              </a:path>
            </a:pathLst>
          </a:custGeom>
          <a:ln w="19050">
            <a:solidFill>
              <a:srgbClr val="CC9900"/>
            </a:solidFill>
          </a:ln>
        </p:spPr>
        <p:txBody>
          <a:bodyPr wrap="square" lIns="0" tIns="0" rIns="0" bIns="0" rtlCol="0"/>
          <a:lstStyle/>
          <a:p>
            <a:endParaRPr/>
          </a:p>
        </p:txBody>
      </p:sp>
      <p:sp>
        <p:nvSpPr>
          <p:cNvPr id="17" name="bg object 17"/>
          <p:cNvSpPr/>
          <p:nvPr/>
        </p:nvSpPr>
        <p:spPr>
          <a:xfrm>
            <a:off x="457200" y="6172200"/>
            <a:ext cx="8229600" cy="0"/>
          </a:xfrm>
          <a:custGeom>
            <a:avLst/>
            <a:gdLst/>
            <a:ahLst/>
            <a:cxnLst/>
            <a:rect l="l" t="t" r="r" b="b"/>
            <a:pathLst>
              <a:path w="8229600">
                <a:moveTo>
                  <a:pt x="0" y="0"/>
                </a:moveTo>
                <a:lnTo>
                  <a:pt x="8229604" y="1"/>
                </a:lnTo>
              </a:path>
            </a:pathLst>
          </a:custGeom>
          <a:ln w="19050">
            <a:solidFill>
              <a:srgbClr val="CC9900"/>
            </a:solidFill>
          </a:ln>
        </p:spPr>
        <p:txBody>
          <a:bodyPr wrap="square" lIns="0" tIns="0" rIns="0" bIns="0" rtlCol="0"/>
          <a:lstStyle/>
          <a:p>
            <a:endParaRPr/>
          </a:p>
        </p:txBody>
      </p:sp>
      <p:sp>
        <p:nvSpPr>
          <p:cNvPr id="2" name="Holder 2"/>
          <p:cNvSpPr>
            <a:spLocks noGrp="1"/>
          </p:cNvSpPr>
          <p:nvPr>
            <p:ph type="title"/>
          </p:nvPr>
        </p:nvSpPr>
        <p:spPr>
          <a:xfrm>
            <a:off x="612140" y="298196"/>
            <a:ext cx="7518400" cy="665480"/>
          </a:xfrm>
          <a:prstGeom prst="rect">
            <a:avLst/>
          </a:prstGeom>
        </p:spPr>
        <p:txBody>
          <a:bodyPr wrap="square" lIns="0" tIns="0" rIns="0" bIns="0">
            <a:spAutoFit/>
          </a:bodyPr>
          <a:lstStyle>
            <a:lvl1pPr>
              <a:defRPr sz="4200" b="0" i="0">
                <a:solidFill>
                  <a:srgbClr val="006633"/>
                </a:solidFill>
                <a:latin typeface="Times New Roman"/>
                <a:cs typeface="Times New Roman"/>
              </a:defRPr>
            </a:lvl1pPr>
          </a:lstStyle>
          <a:p>
            <a:endParaRPr/>
          </a:p>
        </p:txBody>
      </p:sp>
      <p:sp>
        <p:nvSpPr>
          <p:cNvPr id="3" name="Holder 3"/>
          <p:cNvSpPr>
            <a:spLocks noGrp="1"/>
          </p:cNvSpPr>
          <p:nvPr>
            <p:ph type="body" idx="1"/>
          </p:nvPr>
        </p:nvSpPr>
        <p:spPr>
          <a:xfrm>
            <a:off x="240664" y="1659636"/>
            <a:ext cx="8662670" cy="3731895"/>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uydt@thanglong.edu.v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3000" y="3886200"/>
            <a:ext cx="6858000" cy="914400"/>
          </a:xfrm>
        </p:spPr>
        <p:txBody>
          <a:bodyPr>
            <a:noAutofit/>
          </a:bodyPr>
          <a:lstStyle/>
          <a:p>
            <a:pPr algn="r"/>
            <a:r>
              <a:rPr lang="en-US" sz="4000" kern="100" dirty="0">
                <a:latin typeface="Times New Roman" panose="02020603050405020304" pitchFamily="18" charset="0"/>
                <a:cs typeface="Times New Roman" panose="02020603050405020304" pitchFamily="18" charset="0"/>
              </a:rPr>
              <a:t>STRUCT</a:t>
            </a:r>
            <a:endParaRPr lang="en-US" sz="4000" kern="200" spc="50" dirty="0">
              <a:latin typeface="Times New Roman" panose="02020603050405020304" pitchFamily="18" charset="0"/>
              <a:ea typeface="Baskerville" panose="02020502070401020303" pitchFamily="18" charset="0"/>
              <a:cs typeface="Times New Roman" panose="02020603050405020304" pitchFamily="18" charset="0"/>
            </a:endParaRPr>
          </a:p>
        </p:txBody>
      </p:sp>
      <p:sp>
        <p:nvSpPr>
          <p:cNvPr id="3075" name="Rectangle 3"/>
          <p:cNvSpPr>
            <a:spLocks noGrp="1" noChangeArrowheads="1"/>
          </p:cNvSpPr>
          <p:nvPr>
            <p:ph type="subTitle" idx="1"/>
          </p:nvPr>
        </p:nvSpPr>
        <p:spPr>
          <a:xfrm>
            <a:off x="1219200" y="5029200"/>
            <a:ext cx="6858000" cy="742950"/>
          </a:xfrm>
          <a:prstGeom prst="rect">
            <a:avLst/>
          </a:prstGeom>
        </p:spPr>
        <p:txBody>
          <a:bodyPr>
            <a:normAutofit/>
          </a:bodyPr>
          <a:lstStyle/>
          <a:p>
            <a:pPr algn="r" eaLnBrk="1" hangingPunct="1"/>
            <a:r>
              <a:rPr lang="en-US" dirty="0" err="1"/>
              <a:t>Ths</a:t>
            </a:r>
            <a:r>
              <a:rPr lang="en-US" dirty="0"/>
              <a:t>. </a:t>
            </a:r>
            <a:r>
              <a:rPr lang="en-US" dirty="0" err="1"/>
              <a:t>Đinh</a:t>
            </a:r>
            <a:r>
              <a:rPr lang="en-US" dirty="0"/>
              <a:t> </a:t>
            </a:r>
            <a:r>
              <a:rPr lang="en-US" dirty="0" err="1"/>
              <a:t>Thị</a:t>
            </a:r>
            <a:r>
              <a:rPr lang="en-US" dirty="0"/>
              <a:t> </a:t>
            </a:r>
            <a:r>
              <a:rPr lang="en-US" dirty="0" err="1"/>
              <a:t>Thúy</a:t>
            </a:r>
            <a:r>
              <a:rPr lang="en-US" dirty="0"/>
              <a:t> – AI LAB/TLU</a:t>
            </a:r>
          </a:p>
          <a:p>
            <a:pPr algn="r" eaLnBrk="1" hangingPunct="1"/>
            <a:r>
              <a:rPr lang="en-US" dirty="0"/>
              <a:t>	</a:t>
            </a:r>
            <a:r>
              <a:rPr lang="en-US" dirty="0">
                <a:hlinkClick r:id="rId3"/>
              </a:rPr>
              <a:t>Thuydt@thanglong.edu.vn</a:t>
            </a:r>
            <a:r>
              <a:rPr lang="en-US" dirty="0"/>
              <a:t> – PAI006</a:t>
            </a:r>
          </a:p>
          <a:p>
            <a:pPr algn="r" eaLnBrk="1" hangingPunct="1"/>
            <a:endParaRPr lang="en-US" dirty="0"/>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95674"/>
            <a:ext cx="7315200" cy="292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9" descr="Image result for mail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descr="Apple, mail, email, envelope, inbox, message, send icon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038600" y="5368636"/>
            <a:ext cx="230188" cy="23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6533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6873240"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pc="-5" dirty="0"/>
              <a:t>Tạo </a:t>
            </a:r>
            <a:r>
              <a:rPr dirty="0"/>
              <a:t>và khởi </a:t>
            </a:r>
            <a:r>
              <a:rPr spc="-5" dirty="0"/>
              <a:t>tạo biến</a:t>
            </a:r>
            <a:r>
              <a:rPr spc="-145" dirty="0"/>
              <a:t> </a:t>
            </a:r>
            <a:r>
              <a:rPr spc="-5" dirty="0"/>
              <a:t>Struct</a:t>
            </a:r>
          </a:p>
        </p:txBody>
      </p:sp>
      <p:sp>
        <p:nvSpPr>
          <p:cNvPr id="3" name="object 3"/>
          <p:cNvSpPr txBox="1"/>
          <p:nvPr/>
        </p:nvSpPr>
        <p:spPr>
          <a:xfrm>
            <a:off x="535940" y="1306067"/>
            <a:ext cx="7935595" cy="2207895"/>
          </a:xfrm>
          <a:prstGeom prst="rect">
            <a:avLst/>
          </a:prstGeom>
        </p:spPr>
        <p:txBody>
          <a:bodyPr vert="horz" wrap="square" lIns="0" tIns="60960" rIns="0" bIns="0" rtlCol="0">
            <a:spAutoFit/>
          </a:bodyPr>
          <a:lstStyle/>
          <a:p>
            <a:pPr marL="355600" indent="-342900">
              <a:lnSpc>
                <a:spcPct val="100000"/>
              </a:lnSpc>
              <a:spcBef>
                <a:spcPts val="480"/>
              </a:spcBef>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struct </a:t>
            </a:r>
            <a:r>
              <a:rPr sz="2000" dirty="0">
                <a:latin typeface="Arial"/>
                <a:cs typeface="Arial"/>
              </a:rPr>
              <a:t>Book </a:t>
            </a:r>
            <a:r>
              <a:rPr sz="2000" spc="-5" dirty="0">
                <a:latin typeface="Arial"/>
                <a:cs typeface="Arial"/>
              </a:rPr>
              <a:t>mô tả một </a:t>
            </a:r>
            <a:r>
              <a:rPr sz="2000" dirty="0">
                <a:latin typeface="Arial"/>
                <a:cs typeface="Arial"/>
              </a:rPr>
              <a:t>cuốn sách, có các </a:t>
            </a:r>
            <a:r>
              <a:rPr sz="2000" spc="-5" dirty="0">
                <a:latin typeface="Arial"/>
                <a:cs typeface="Arial"/>
              </a:rPr>
              <a:t>thành</a:t>
            </a:r>
            <a:r>
              <a:rPr sz="2000" spc="-125" dirty="0">
                <a:latin typeface="Arial"/>
                <a:cs typeface="Arial"/>
              </a:rPr>
              <a:t> </a:t>
            </a:r>
            <a:r>
              <a:rPr sz="2000" dirty="0">
                <a:latin typeface="Arial"/>
                <a:cs typeface="Arial"/>
              </a:rPr>
              <a:t>viên:</a:t>
            </a:r>
            <a:endParaRPr sz="2000">
              <a:latin typeface="Arial"/>
              <a:cs typeface="Arial"/>
            </a:endParaRPr>
          </a:p>
          <a:p>
            <a:pPr marL="682625" lvl="1" indent="-326390">
              <a:lnSpc>
                <a:spcPct val="100000"/>
              </a:lnSpc>
              <a:spcBef>
                <a:spcPts val="385"/>
              </a:spcBef>
              <a:buClr>
                <a:srgbClr val="3B812F"/>
              </a:buClr>
              <a:buSzPct val="60000"/>
              <a:buFont typeface="Wingdings"/>
              <a:buChar char=""/>
              <a:tabLst>
                <a:tab pos="681990" algn="l"/>
                <a:tab pos="682625" algn="l"/>
              </a:tabLst>
            </a:pPr>
            <a:r>
              <a:rPr sz="2000" dirty="0">
                <a:latin typeface="Arial"/>
                <a:cs typeface="Arial"/>
              </a:rPr>
              <a:t>Tên, </a:t>
            </a:r>
            <a:r>
              <a:rPr sz="2000" spc="-5" dirty="0">
                <a:latin typeface="Arial"/>
                <a:cs typeface="Arial"/>
              </a:rPr>
              <a:t>tác </a:t>
            </a:r>
            <a:r>
              <a:rPr sz="2000" dirty="0">
                <a:latin typeface="Arial"/>
                <a:cs typeface="Arial"/>
              </a:rPr>
              <a:t>giả, năm xuất bản, nhà xuất</a:t>
            </a:r>
            <a:r>
              <a:rPr sz="2000" spc="-120" dirty="0">
                <a:latin typeface="Arial"/>
                <a:cs typeface="Arial"/>
              </a:rPr>
              <a:t> </a:t>
            </a:r>
            <a:r>
              <a:rPr sz="2000" dirty="0">
                <a:latin typeface="Arial"/>
                <a:cs typeface="Arial"/>
              </a:rPr>
              <a:t>bản</a:t>
            </a:r>
            <a:endParaRPr sz="2000">
              <a:latin typeface="Arial"/>
              <a:cs typeface="Arial"/>
            </a:endParaRPr>
          </a:p>
          <a:p>
            <a:pPr marL="355600" marR="5080" indent="-342900">
              <a:lnSpc>
                <a:spcPct val="121000"/>
              </a:lnSpc>
              <a:buClr>
                <a:srgbClr val="CC9900"/>
              </a:buClr>
              <a:buSzPct val="65000"/>
              <a:buFont typeface="Wingdings"/>
              <a:buChar char=""/>
              <a:tabLst>
                <a:tab pos="354965" algn="l"/>
                <a:tab pos="355600" algn="l"/>
              </a:tabLst>
            </a:pPr>
            <a:r>
              <a:rPr sz="2000" dirty="0">
                <a:latin typeface="Arial"/>
                <a:cs typeface="Arial"/>
              </a:rPr>
              <a:t>Tạo cuốn sách </a:t>
            </a:r>
            <a:r>
              <a:rPr sz="2000" spc="-5" dirty="0">
                <a:latin typeface="Arial"/>
                <a:cs typeface="Arial"/>
              </a:rPr>
              <a:t>tên </a:t>
            </a:r>
            <a:r>
              <a:rPr sz="2000" dirty="0">
                <a:latin typeface="Arial"/>
                <a:cs typeface="Arial"/>
              </a:rPr>
              <a:t>là </a:t>
            </a:r>
            <a:r>
              <a:rPr sz="2000" spc="-5" dirty="0">
                <a:latin typeface="Arial"/>
                <a:cs typeface="Arial"/>
              </a:rPr>
              <a:t>“Lord </a:t>
            </a:r>
            <a:r>
              <a:rPr sz="2000" dirty="0">
                <a:latin typeface="Arial"/>
                <a:cs typeface="Arial"/>
              </a:rPr>
              <a:t>of </a:t>
            </a:r>
            <a:r>
              <a:rPr sz="2000" spc="-5" dirty="0">
                <a:latin typeface="Arial"/>
                <a:cs typeface="Arial"/>
              </a:rPr>
              <a:t>the rings”, tác </a:t>
            </a:r>
            <a:r>
              <a:rPr sz="2000" dirty="0">
                <a:latin typeface="Arial"/>
                <a:cs typeface="Arial"/>
              </a:rPr>
              <a:t>giả </a:t>
            </a:r>
            <a:r>
              <a:rPr sz="2000" spc="-5" dirty="0">
                <a:latin typeface="Arial"/>
                <a:cs typeface="Arial"/>
              </a:rPr>
              <a:t>J.R.R. </a:t>
            </a:r>
            <a:r>
              <a:rPr sz="2000" spc="-30" dirty="0">
                <a:latin typeface="Arial"/>
                <a:cs typeface="Arial"/>
              </a:rPr>
              <a:t>Tolkien, </a:t>
            </a:r>
            <a:r>
              <a:rPr sz="2000" dirty="0">
                <a:latin typeface="Arial"/>
                <a:cs typeface="Arial"/>
              </a:rPr>
              <a:t>xuất  bản năm 1954, nhà xuất bản Allen &amp;</a:t>
            </a:r>
            <a:r>
              <a:rPr sz="2000" spc="-200" dirty="0">
                <a:latin typeface="Arial"/>
                <a:cs typeface="Arial"/>
              </a:rPr>
              <a:t> </a:t>
            </a:r>
            <a:r>
              <a:rPr sz="2000" dirty="0">
                <a:latin typeface="Arial"/>
                <a:cs typeface="Arial"/>
              </a:rPr>
              <a:t>Unwin</a:t>
            </a:r>
            <a:endParaRPr sz="2000">
              <a:latin typeface="Arial"/>
              <a:cs typeface="Arial"/>
            </a:endParaRPr>
          </a:p>
          <a:p>
            <a:pPr marL="355600" marR="36830" indent="-342900">
              <a:lnSpc>
                <a:spcPct val="121000"/>
              </a:lnSpc>
              <a:buClr>
                <a:srgbClr val="CC9900"/>
              </a:buClr>
              <a:buSzPct val="65000"/>
              <a:buFont typeface="Wingdings"/>
              <a:buChar char=""/>
              <a:tabLst>
                <a:tab pos="354965" algn="l"/>
                <a:tab pos="355600" algn="l"/>
              </a:tabLst>
            </a:pPr>
            <a:r>
              <a:rPr sz="2000" dirty="0">
                <a:latin typeface="Arial"/>
                <a:cs typeface="Arial"/>
              </a:rPr>
              <a:t>Tạo cuốn sách </a:t>
            </a:r>
            <a:r>
              <a:rPr sz="2000" spc="-5" dirty="0">
                <a:latin typeface="Arial"/>
                <a:cs typeface="Arial"/>
              </a:rPr>
              <a:t>tên </a:t>
            </a:r>
            <a:r>
              <a:rPr sz="2000" dirty="0">
                <a:latin typeface="Arial"/>
                <a:cs typeface="Arial"/>
              </a:rPr>
              <a:t>là </a:t>
            </a:r>
            <a:r>
              <a:rPr sz="2000" spc="-15" dirty="0">
                <a:latin typeface="Arial"/>
                <a:cs typeface="Arial"/>
              </a:rPr>
              <a:t>“Truyền </a:t>
            </a:r>
            <a:r>
              <a:rPr sz="2000" dirty="0">
                <a:latin typeface="Arial"/>
                <a:cs typeface="Arial"/>
              </a:rPr>
              <a:t>kỳ </a:t>
            </a:r>
            <a:r>
              <a:rPr sz="2000" spc="-5" dirty="0">
                <a:latin typeface="Arial"/>
                <a:cs typeface="Arial"/>
              </a:rPr>
              <a:t>mạn lục”, tác </a:t>
            </a:r>
            <a:r>
              <a:rPr sz="2000" dirty="0">
                <a:latin typeface="Arial"/>
                <a:cs typeface="Arial"/>
              </a:rPr>
              <a:t>giả Nguyễn Dữ,</a:t>
            </a:r>
            <a:r>
              <a:rPr sz="2000" spc="-130" dirty="0">
                <a:latin typeface="Arial"/>
                <a:cs typeface="Arial"/>
              </a:rPr>
              <a:t> </a:t>
            </a:r>
            <a:r>
              <a:rPr sz="2000" dirty="0">
                <a:latin typeface="Arial"/>
                <a:cs typeface="Arial"/>
              </a:rPr>
              <a:t>xuất  bản năm không </a:t>
            </a:r>
            <a:r>
              <a:rPr sz="2000" spc="-5" dirty="0">
                <a:latin typeface="Arial"/>
                <a:cs typeface="Arial"/>
              </a:rPr>
              <a:t>rõ, </a:t>
            </a:r>
            <a:r>
              <a:rPr sz="2000" dirty="0">
                <a:latin typeface="Arial"/>
                <a:cs typeface="Arial"/>
              </a:rPr>
              <a:t>nhà xuất bản không</a:t>
            </a:r>
            <a:r>
              <a:rPr sz="2000" spc="-100" dirty="0">
                <a:latin typeface="Arial"/>
                <a:cs typeface="Arial"/>
              </a:rPr>
              <a:t> </a:t>
            </a:r>
            <a:r>
              <a:rPr sz="2000" spc="-5" dirty="0">
                <a:latin typeface="Arial"/>
                <a:cs typeface="Arial"/>
              </a:rPr>
              <a:t>rõ.</a:t>
            </a:r>
            <a:endParaRPr sz="2000">
              <a:latin typeface="Arial"/>
              <a:cs typeface="Arial"/>
            </a:endParaRPr>
          </a:p>
        </p:txBody>
      </p:sp>
      <p:sp>
        <p:nvSpPr>
          <p:cNvPr id="4" name="object 4"/>
          <p:cNvSpPr/>
          <p:nvPr/>
        </p:nvSpPr>
        <p:spPr>
          <a:xfrm>
            <a:off x="1013660" y="5164781"/>
            <a:ext cx="7673308" cy="4737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96300" y="3847050"/>
            <a:ext cx="2807999" cy="93014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6882765"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pc="-5" dirty="0"/>
              <a:t>Tạo </a:t>
            </a:r>
            <a:r>
              <a:rPr dirty="0"/>
              <a:t>và khởi </a:t>
            </a:r>
            <a:r>
              <a:rPr spc="-5" dirty="0"/>
              <a:t>tạo biến</a:t>
            </a:r>
            <a:r>
              <a:rPr spc="-70" dirty="0"/>
              <a:t> </a:t>
            </a:r>
            <a:r>
              <a:rPr spc="-5" dirty="0"/>
              <a:t>Struct</a:t>
            </a:r>
          </a:p>
        </p:txBody>
      </p:sp>
      <p:sp>
        <p:nvSpPr>
          <p:cNvPr id="3" name="object 3"/>
          <p:cNvSpPr txBox="1"/>
          <p:nvPr/>
        </p:nvSpPr>
        <p:spPr>
          <a:xfrm>
            <a:off x="535940" y="1251203"/>
            <a:ext cx="8071484" cy="2199005"/>
          </a:xfrm>
          <a:prstGeom prst="rect">
            <a:avLst/>
          </a:prstGeom>
        </p:spPr>
        <p:txBody>
          <a:bodyPr vert="horz" wrap="square" lIns="0" tIns="76835" rIns="0" bIns="0" rtlCol="0">
            <a:spAutoFit/>
          </a:bodyPr>
          <a:lstStyle/>
          <a:p>
            <a:pPr marL="355600" indent="-342900">
              <a:lnSpc>
                <a:spcPct val="100000"/>
              </a:lnSpc>
              <a:spcBef>
                <a:spcPts val="605"/>
              </a:spcBef>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struct MovieData </a:t>
            </a:r>
            <a:r>
              <a:rPr sz="2000" dirty="0">
                <a:latin typeface="Arial"/>
                <a:cs typeface="Arial"/>
              </a:rPr>
              <a:t>lưu </a:t>
            </a:r>
            <a:r>
              <a:rPr sz="2000" spc="-5" dirty="0">
                <a:latin typeface="Arial"/>
                <a:cs typeface="Arial"/>
              </a:rPr>
              <a:t>trữ thông tin </a:t>
            </a:r>
            <a:r>
              <a:rPr sz="2000" dirty="0">
                <a:latin typeface="Arial"/>
                <a:cs typeface="Arial"/>
              </a:rPr>
              <a:t>sau về</a:t>
            </a:r>
            <a:r>
              <a:rPr sz="2000" spc="-75" dirty="0">
                <a:latin typeface="Arial"/>
                <a:cs typeface="Arial"/>
              </a:rPr>
              <a:t> </a:t>
            </a:r>
            <a:r>
              <a:rPr sz="2000" dirty="0">
                <a:latin typeface="Arial"/>
                <a:cs typeface="Arial"/>
              </a:rPr>
              <a:t>phim:</a:t>
            </a:r>
            <a:endParaRPr sz="2000">
              <a:latin typeface="Arial"/>
              <a:cs typeface="Arial"/>
            </a:endParaRPr>
          </a:p>
          <a:p>
            <a:pPr marL="325120" marR="5080" lvl="1" indent="-325120" algn="r">
              <a:lnSpc>
                <a:spcPct val="100000"/>
              </a:lnSpc>
              <a:spcBef>
                <a:spcPts val="500"/>
              </a:spcBef>
              <a:buClr>
                <a:srgbClr val="3B812F"/>
              </a:buClr>
              <a:buSzPct val="60000"/>
              <a:buFont typeface="Wingdings"/>
              <a:buChar char=""/>
              <a:tabLst>
                <a:tab pos="325120" algn="l"/>
                <a:tab pos="325755" algn="l"/>
              </a:tabLst>
            </a:pPr>
            <a:r>
              <a:rPr sz="2000" spc="-20" dirty="0">
                <a:latin typeface="Arial"/>
                <a:cs typeface="Arial"/>
              </a:rPr>
              <a:t>Tiêu </a:t>
            </a:r>
            <a:r>
              <a:rPr sz="2000" dirty="0">
                <a:latin typeface="Arial"/>
                <a:cs typeface="Arial"/>
              </a:rPr>
              <a:t>đề, đạo diễn, năm phát </a:t>
            </a:r>
            <a:r>
              <a:rPr sz="2000" spc="-5" dirty="0">
                <a:latin typeface="Arial"/>
                <a:cs typeface="Arial"/>
              </a:rPr>
              <a:t>hành, thời </a:t>
            </a:r>
            <a:r>
              <a:rPr sz="2000" dirty="0">
                <a:latin typeface="Arial"/>
                <a:cs typeface="Arial"/>
              </a:rPr>
              <a:t>gian chạy </a:t>
            </a:r>
            <a:r>
              <a:rPr sz="2000" spc="-5" dirty="0">
                <a:latin typeface="Arial"/>
                <a:cs typeface="Arial"/>
              </a:rPr>
              <a:t>(tính </a:t>
            </a:r>
            <a:r>
              <a:rPr sz="2000" dirty="0">
                <a:latin typeface="Arial"/>
                <a:cs typeface="Arial"/>
              </a:rPr>
              <a:t>bằng</a:t>
            </a:r>
            <a:r>
              <a:rPr sz="2000" spc="-140" dirty="0">
                <a:latin typeface="Arial"/>
                <a:cs typeface="Arial"/>
              </a:rPr>
              <a:t> </a:t>
            </a:r>
            <a:r>
              <a:rPr sz="2000" spc="-5" dirty="0">
                <a:latin typeface="Arial"/>
                <a:cs typeface="Arial"/>
              </a:rPr>
              <a:t>phút)</a:t>
            </a:r>
            <a:endParaRPr sz="2000">
              <a:latin typeface="Arial"/>
              <a:cs typeface="Arial"/>
            </a:endParaRPr>
          </a:p>
          <a:p>
            <a:pPr marL="342265" marR="50800" indent="-342265" algn="r">
              <a:lnSpc>
                <a:spcPct val="100000"/>
              </a:lnSpc>
              <a:spcBef>
                <a:spcPts val="195"/>
              </a:spcBef>
              <a:buClr>
                <a:srgbClr val="CC9900"/>
              </a:buClr>
              <a:buSzPct val="65000"/>
              <a:buFont typeface="Wingdings"/>
              <a:buChar char=""/>
              <a:tabLst>
                <a:tab pos="342265" algn="l"/>
                <a:tab pos="355600" algn="l"/>
              </a:tabLst>
            </a:pPr>
            <a:r>
              <a:rPr sz="2000" dirty="0">
                <a:latin typeface="Arial"/>
                <a:cs typeface="Arial"/>
              </a:rPr>
              <a:t>Main Tạo bộ phim </a:t>
            </a:r>
            <a:r>
              <a:rPr sz="2000" spc="-5" dirty="0">
                <a:latin typeface="Arial"/>
                <a:cs typeface="Arial"/>
              </a:rPr>
              <a:t>tên </a:t>
            </a:r>
            <a:r>
              <a:rPr sz="2000" dirty="0">
                <a:latin typeface="Arial"/>
                <a:cs typeface="Arial"/>
              </a:rPr>
              <a:t>là </a:t>
            </a:r>
            <a:r>
              <a:rPr sz="2000" spc="-5" dirty="0">
                <a:latin typeface="Arial"/>
                <a:cs typeface="Arial"/>
              </a:rPr>
              <a:t>“John Wick”, </a:t>
            </a:r>
            <a:r>
              <a:rPr sz="2000" dirty="0">
                <a:latin typeface="Arial"/>
                <a:cs typeface="Arial"/>
              </a:rPr>
              <a:t>đạo diễn Chad Stahelski,</a:t>
            </a:r>
            <a:r>
              <a:rPr sz="2000" spc="-160" dirty="0">
                <a:latin typeface="Arial"/>
                <a:cs typeface="Arial"/>
              </a:rPr>
              <a:t> </a:t>
            </a:r>
            <a:r>
              <a:rPr sz="2000" spc="-5" dirty="0">
                <a:latin typeface="Arial"/>
                <a:cs typeface="Arial"/>
              </a:rPr>
              <a:t>phát</a:t>
            </a:r>
            <a:endParaRPr sz="2000">
              <a:latin typeface="Arial"/>
              <a:cs typeface="Arial"/>
            </a:endParaRPr>
          </a:p>
          <a:p>
            <a:pPr marL="355600">
              <a:lnSpc>
                <a:spcPct val="100000"/>
              </a:lnSpc>
              <a:spcBef>
                <a:spcPts val="505"/>
              </a:spcBef>
            </a:pPr>
            <a:r>
              <a:rPr sz="2000" dirty="0">
                <a:latin typeface="Arial"/>
                <a:cs typeface="Arial"/>
              </a:rPr>
              <a:t>hành 2014, </a:t>
            </a:r>
            <a:r>
              <a:rPr sz="2000" spc="-5" dirty="0">
                <a:latin typeface="Arial"/>
                <a:cs typeface="Arial"/>
              </a:rPr>
              <a:t>thời </a:t>
            </a:r>
            <a:r>
              <a:rPr sz="2000" dirty="0">
                <a:latin typeface="Arial"/>
                <a:cs typeface="Arial"/>
              </a:rPr>
              <a:t>gian chạy 101</a:t>
            </a:r>
            <a:r>
              <a:rPr sz="2000" spc="-60" dirty="0">
                <a:latin typeface="Arial"/>
                <a:cs typeface="Arial"/>
              </a:rPr>
              <a:t> </a:t>
            </a:r>
            <a:r>
              <a:rPr sz="2000" dirty="0">
                <a:latin typeface="Arial"/>
                <a:cs typeface="Arial"/>
              </a:rPr>
              <a:t>phút</a:t>
            </a:r>
            <a:endParaRPr sz="2000">
              <a:latin typeface="Arial"/>
              <a:cs typeface="Arial"/>
            </a:endParaRPr>
          </a:p>
          <a:p>
            <a:pPr marL="355600" marR="657860" indent="-342900">
              <a:lnSpc>
                <a:spcPct val="121000"/>
              </a:lnSpc>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một </a:t>
            </a:r>
            <a:r>
              <a:rPr sz="2000" dirty="0">
                <a:latin typeface="Arial"/>
                <a:cs typeface="Arial"/>
              </a:rPr>
              <a:t>bộ phim </a:t>
            </a:r>
            <a:r>
              <a:rPr sz="2000" spc="-5" dirty="0">
                <a:latin typeface="Arial"/>
                <a:cs typeface="Arial"/>
              </a:rPr>
              <a:t>tên </a:t>
            </a:r>
            <a:r>
              <a:rPr sz="2000" dirty="0">
                <a:latin typeface="Arial"/>
                <a:cs typeface="Arial"/>
              </a:rPr>
              <a:t>là </a:t>
            </a:r>
            <a:r>
              <a:rPr sz="2000" spc="-5" dirty="0">
                <a:latin typeface="Arial"/>
                <a:cs typeface="Arial"/>
              </a:rPr>
              <a:t>“John </a:t>
            </a:r>
            <a:r>
              <a:rPr sz="2000" dirty="0">
                <a:latin typeface="Arial"/>
                <a:cs typeface="Arial"/>
              </a:rPr>
              <a:t>Wick: </a:t>
            </a:r>
            <a:r>
              <a:rPr sz="2000" spc="-5" dirty="0">
                <a:latin typeface="Arial"/>
                <a:cs typeface="Arial"/>
              </a:rPr>
              <a:t>Chapter 4”, </a:t>
            </a:r>
            <a:r>
              <a:rPr sz="2000" dirty="0">
                <a:latin typeface="Arial"/>
                <a:cs typeface="Arial"/>
              </a:rPr>
              <a:t>đạo diễn</a:t>
            </a:r>
            <a:r>
              <a:rPr sz="2000" spc="-110" dirty="0">
                <a:latin typeface="Arial"/>
                <a:cs typeface="Arial"/>
              </a:rPr>
              <a:t> </a:t>
            </a:r>
            <a:r>
              <a:rPr sz="2000" spc="-5" dirty="0">
                <a:latin typeface="Arial"/>
                <a:cs typeface="Arial"/>
              </a:rPr>
              <a:t>Chad  </a:t>
            </a:r>
            <a:r>
              <a:rPr sz="2000" dirty="0">
                <a:latin typeface="Arial"/>
                <a:cs typeface="Arial"/>
              </a:rPr>
              <a:t>Stahelski, phát hành 2023, </a:t>
            </a:r>
            <a:r>
              <a:rPr sz="2000" spc="-5" dirty="0">
                <a:latin typeface="Arial"/>
                <a:cs typeface="Arial"/>
              </a:rPr>
              <a:t>thời </a:t>
            </a:r>
            <a:r>
              <a:rPr sz="2000" dirty="0">
                <a:latin typeface="Arial"/>
                <a:cs typeface="Arial"/>
              </a:rPr>
              <a:t>gian chạy </a:t>
            </a:r>
            <a:r>
              <a:rPr sz="2000" spc="-5" dirty="0">
                <a:latin typeface="Arial"/>
                <a:cs typeface="Arial"/>
              </a:rPr>
              <a:t>chưa</a:t>
            </a:r>
            <a:r>
              <a:rPr sz="2000" spc="-100" dirty="0">
                <a:latin typeface="Arial"/>
                <a:cs typeface="Arial"/>
              </a:rPr>
              <a:t> </a:t>
            </a:r>
            <a:r>
              <a:rPr sz="2000" spc="-5" dirty="0">
                <a:latin typeface="Arial"/>
                <a:cs typeface="Arial"/>
              </a:rPr>
              <a:t>biết.</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6882765"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pc="-5" dirty="0"/>
              <a:t>Tạo </a:t>
            </a:r>
            <a:r>
              <a:rPr dirty="0"/>
              <a:t>và khởi </a:t>
            </a:r>
            <a:r>
              <a:rPr spc="-5" dirty="0"/>
              <a:t>tạo biến</a:t>
            </a:r>
            <a:r>
              <a:rPr spc="-70" dirty="0"/>
              <a:t> </a:t>
            </a:r>
            <a:r>
              <a:rPr spc="-5" dirty="0"/>
              <a:t>Struct</a:t>
            </a:r>
          </a:p>
        </p:txBody>
      </p:sp>
      <p:sp>
        <p:nvSpPr>
          <p:cNvPr id="3" name="object 3"/>
          <p:cNvSpPr txBox="1"/>
          <p:nvPr/>
        </p:nvSpPr>
        <p:spPr>
          <a:xfrm>
            <a:off x="535940" y="1251203"/>
            <a:ext cx="8081009" cy="2199005"/>
          </a:xfrm>
          <a:prstGeom prst="rect">
            <a:avLst/>
          </a:prstGeom>
        </p:spPr>
        <p:txBody>
          <a:bodyPr vert="horz" wrap="square" lIns="0" tIns="76835" rIns="0" bIns="0" rtlCol="0">
            <a:spAutoFit/>
          </a:bodyPr>
          <a:lstStyle/>
          <a:p>
            <a:pPr marL="355600" indent="-342900">
              <a:lnSpc>
                <a:spcPct val="100000"/>
              </a:lnSpc>
              <a:spcBef>
                <a:spcPts val="605"/>
              </a:spcBef>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struct MovieData </a:t>
            </a:r>
            <a:r>
              <a:rPr sz="2000" dirty="0">
                <a:latin typeface="Arial"/>
                <a:cs typeface="Arial"/>
              </a:rPr>
              <a:t>lưu </a:t>
            </a:r>
            <a:r>
              <a:rPr sz="2000" spc="-5" dirty="0">
                <a:latin typeface="Arial"/>
                <a:cs typeface="Arial"/>
              </a:rPr>
              <a:t>trữ thông tin </a:t>
            </a:r>
            <a:r>
              <a:rPr sz="2000" dirty="0">
                <a:latin typeface="Arial"/>
                <a:cs typeface="Arial"/>
              </a:rPr>
              <a:t>sau về</a:t>
            </a:r>
            <a:r>
              <a:rPr sz="2000" spc="-75" dirty="0">
                <a:latin typeface="Arial"/>
                <a:cs typeface="Arial"/>
              </a:rPr>
              <a:t> </a:t>
            </a:r>
            <a:r>
              <a:rPr sz="2000" dirty="0">
                <a:latin typeface="Arial"/>
                <a:cs typeface="Arial"/>
              </a:rPr>
              <a:t>phim:</a:t>
            </a:r>
            <a:endParaRPr sz="2000">
              <a:latin typeface="Arial"/>
              <a:cs typeface="Arial"/>
            </a:endParaRPr>
          </a:p>
          <a:p>
            <a:pPr marL="325120" marR="5080" lvl="1" indent="-325120" algn="r">
              <a:lnSpc>
                <a:spcPct val="100000"/>
              </a:lnSpc>
              <a:spcBef>
                <a:spcPts val="500"/>
              </a:spcBef>
              <a:buClr>
                <a:srgbClr val="3B812F"/>
              </a:buClr>
              <a:buSzPct val="60000"/>
              <a:buFont typeface="Wingdings"/>
              <a:buChar char=""/>
              <a:tabLst>
                <a:tab pos="325120" algn="l"/>
                <a:tab pos="325755" algn="l"/>
              </a:tabLst>
            </a:pPr>
            <a:r>
              <a:rPr sz="2000" dirty="0">
                <a:latin typeface="Arial"/>
                <a:cs typeface="Arial"/>
              </a:rPr>
              <a:t>Tiêu đề, đạo diễn, năm phát </a:t>
            </a:r>
            <a:r>
              <a:rPr sz="2000" spc="-5" dirty="0">
                <a:latin typeface="Arial"/>
                <a:cs typeface="Arial"/>
              </a:rPr>
              <a:t>hành, thời </a:t>
            </a:r>
            <a:r>
              <a:rPr sz="2000" dirty="0">
                <a:latin typeface="Arial"/>
                <a:cs typeface="Arial"/>
              </a:rPr>
              <a:t>gian chạy </a:t>
            </a:r>
            <a:r>
              <a:rPr sz="2000" spc="-5" dirty="0">
                <a:latin typeface="Arial"/>
                <a:cs typeface="Arial"/>
              </a:rPr>
              <a:t>(tính </a:t>
            </a:r>
            <a:r>
              <a:rPr sz="2000" dirty="0">
                <a:latin typeface="Arial"/>
                <a:cs typeface="Arial"/>
              </a:rPr>
              <a:t>bằng</a:t>
            </a:r>
            <a:r>
              <a:rPr sz="2000" spc="-160" dirty="0">
                <a:latin typeface="Arial"/>
                <a:cs typeface="Arial"/>
              </a:rPr>
              <a:t> </a:t>
            </a:r>
            <a:r>
              <a:rPr sz="2000" spc="-5" dirty="0">
                <a:latin typeface="Arial"/>
                <a:cs typeface="Arial"/>
              </a:rPr>
              <a:t>phút)</a:t>
            </a:r>
            <a:endParaRPr sz="2000">
              <a:latin typeface="Arial"/>
              <a:cs typeface="Arial"/>
            </a:endParaRPr>
          </a:p>
          <a:p>
            <a:pPr marL="342265" marR="57150" indent="-342265" algn="r">
              <a:lnSpc>
                <a:spcPct val="100000"/>
              </a:lnSpc>
              <a:spcBef>
                <a:spcPts val="195"/>
              </a:spcBef>
              <a:buClr>
                <a:srgbClr val="CC9900"/>
              </a:buClr>
              <a:buSzPct val="65000"/>
              <a:buFont typeface="Wingdings"/>
              <a:buChar char=""/>
              <a:tabLst>
                <a:tab pos="342265" algn="l"/>
                <a:tab pos="355600" algn="l"/>
              </a:tabLst>
            </a:pPr>
            <a:r>
              <a:rPr sz="2000" dirty="0">
                <a:latin typeface="Arial"/>
                <a:cs typeface="Arial"/>
              </a:rPr>
              <a:t>Main Tạo bộ phim </a:t>
            </a:r>
            <a:r>
              <a:rPr sz="2000" spc="-5" dirty="0">
                <a:latin typeface="Arial"/>
                <a:cs typeface="Arial"/>
              </a:rPr>
              <a:t>tên </a:t>
            </a:r>
            <a:r>
              <a:rPr sz="2000" dirty="0">
                <a:latin typeface="Arial"/>
                <a:cs typeface="Arial"/>
              </a:rPr>
              <a:t>là </a:t>
            </a:r>
            <a:r>
              <a:rPr sz="2000" spc="-5" dirty="0">
                <a:latin typeface="Arial"/>
                <a:cs typeface="Arial"/>
              </a:rPr>
              <a:t>“John Wick”, </a:t>
            </a:r>
            <a:r>
              <a:rPr sz="2000" dirty="0">
                <a:latin typeface="Arial"/>
                <a:cs typeface="Arial"/>
              </a:rPr>
              <a:t>đạo diễn Chad Stahelski,</a:t>
            </a:r>
            <a:r>
              <a:rPr sz="2000" spc="-140" dirty="0">
                <a:latin typeface="Arial"/>
                <a:cs typeface="Arial"/>
              </a:rPr>
              <a:t> </a:t>
            </a:r>
            <a:r>
              <a:rPr sz="2000" spc="-5" dirty="0">
                <a:latin typeface="Arial"/>
                <a:cs typeface="Arial"/>
              </a:rPr>
              <a:t>phát</a:t>
            </a:r>
            <a:endParaRPr sz="2000">
              <a:latin typeface="Arial"/>
              <a:cs typeface="Arial"/>
            </a:endParaRPr>
          </a:p>
          <a:p>
            <a:pPr marL="355600">
              <a:lnSpc>
                <a:spcPct val="100000"/>
              </a:lnSpc>
              <a:spcBef>
                <a:spcPts val="505"/>
              </a:spcBef>
            </a:pPr>
            <a:r>
              <a:rPr sz="2000" dirty="0">
                <a:latin typeface="Arial"/>
                <a:cs typeface="Arial"/>
              </a:rPr>
              <a:t>hành 2014, </a:t>
            </a:r>
            <a:r>
              <a:rPr sz="2000" spc="-5" dirty="0">
                <a:latin typeface="Arial"/>
                <a:cs typeface="Arial"/>
              </a:rPr>
              <a:t>thời </a:t>
            </a:r>
            <a:r>
              <a:rPr sz="2000" dirty="0">
                <a:latin typeface="Arial"/>
                <a:cs typeface="Arial"/>
              </a:rPr>
              <a:t>gian chạy 101</a:t>
            </a:r>
            <a:r>
              <a:rPr sz="2000" spc="-60" dirty="0">
                <a:latin typeface="Arial"/>
                <a:cs typeface="Arial"/>
              </a:rPr>
              <a:t> </a:t>
            </a:r>
            <a:r>
              <a:rPr sz="2000" dirty="0">
                <a:latin typeface="Arial"/>
                <a:cs typeface="Arial"/>
              </a:rPr>
              <a:t>phút</a:t>
            </a:r>
            <a:endParaRPr sz="2000">
              <a:latin typeface="Arial"/>
              <a:cs typeface="Arial"/>
            </a:endParaRPr>
          </a:p>
          <a:p>
            <a:pPr marL="355600" marR="667385" indent="-342900">
              <a:lnSpc>
                <a:spcPct val="121000"/>
              </a:lnSpc>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một </a:t>
            </a:r>
            <a:r>
              <a:rPr sz="2000" dirty="0">
                <a:latin typeface="Arial"/>
                <a:cs typeface="Arial"/>
              </a:rPr>
              <a:t>bộ phim </a:t>
            </a:r>
            <a:r>
              <a:rPr sz="2000" spc="-5" dirty="0">
                <a:latin typeface="Arial"/>
                <a:cs typeface="Arial"/>
              </a:rPr>
              <a:t>tên </a:t>
            </a:r>
            <a:r>
              <a:rPr sz="2000" dirty="0">
                <a:latin typeface="Arial"/>
                <a:cs typeface="Arial"/>
              </a:rPr>
              <a:t>là </a:t>
            </a:r>
            <a:r>
              <a:rPr sz="2000" spc="-5" dirty="0">
                <a:latin typeface="Arial"/>
                <a:cs typeface="Arial"/>
              </a:rPr>
              <a:t>“John </a:t>
            </a:r>
            <a:r>
              <a:rPr sz="2000" dirty="0">
                <a:latin typeface="Arial"/>
                <a:cs typeface="Arial"/>
              </a:rPr>
              <a:t>Wick: </a:t>
            </a:r>
            <a:r>
              <a:rPr sz="2000" spc="-5" dirty="0">
                <a:latin typeface="Arial"/>
                <a:cs typeface="Arial"/>
              </a:rPr>
              <a:t>Chapter 4”, </a:t>
            </a:r>
            <a:r>
              <a:rPr sz="2000" dirty="0">
                <a:latin typeface="Arial"/>
                <a:cs typeface="Arial"/>
              </a:rPr>
              <a:t>đạo diễn</a:t>
            </a:r>
            <a:r>
              <a:rPr sz="2000" spc="-110" dirty="0">
                <a:latin typeface="Arial"/>
                <a:cs typeface="Arial"/>
              </a:rPr>
              <a:t> </a:t>
            </a:r>
            <a:r>
              <a:rPr sz="2000" spc="-5" dirty="0">
                <a:latin typeface="Arial"/>
                <a:cs typeface="Arial"/>
              </a:rPr>
              <a:t>Chad  </a:t>
            </a:r>
            <a:r>
              <a:rPr sz="2000" dirty="0">
                <a:latin typeface="Arial"/>
                <a:cs typeface="Arial"/>
              </a:rPr>
              <a:t>Stahelski, phát hành 2023, </a:t>
            </a:r>
            <a:r>
              <a:rPr sz="2000" spc="-5" dirty="0">
                <a:latin typeface="Arial"/>
                <a:cs typeface="Arial"/>
              </a:rPr>
              <a:t>thời </a:t>
            </a:r>
            <a:r>
              <a:rPr sz="2000" dirty="0">
                <a:latin typeface="Arial"/>
                <a:cs typeface="Arial"/>
              </a:rPr>
              <a:t>gian chạy </a:t>
            </a:r>
            <a:r>
              <a:rPr sz="2000" spc="-5" dirty="0">
                <a:latin typeface="Arial"/>
                <a:cs typeface="Arial"/>
              </a:rPr>
              <a:t>chưa</a:t>
            </a:r>
            <a:r>
              <a:rPr sz="2000" spc="-100" dirty="0">
                <a:latin typeface="Arial"/>
                <a:cs typeface="Arial"/>
              </a:rPr>
              <a:t> </a:t>
            </a:r>
            <a:r>
              <a:rPr sz="2000" spc="-5" dirty="0">
                <a:latin typeface="Arial"/>
                <a:cs typeface="Arial"/>
              </a:rPr>
              <a:t>biết.</a:t>
            </a:r>
            <a:endParaRPr sz="2000">
              <a:latin typeface="Arial"/>
              <a:cs typeface="Arial"/>
            </a:endParaRPr>
          </a:p>
        </p:txBody>
      </p:sp>
      <p:sp>
        <p:nvSpPr>
          <p:cNvPr id="4" name="object 4"/>
          <p:cNvSpPr/>
          <p:nvPr/>
        </p:nvSpPr>
        <p:spPr>
          <a:xfrm>
            <a:off x="946150" y="5187950"/>
            <a:ext cx="7232650" cy="5270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01700" y="3877068"/>
            <a:ext cx="2933700" cy="10096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3048635" cy="665480"/>
          </a:xfrm>
          <a:prstGeom prst="rect">
            <a:avLst/>
          </a:prstGeom>
        </p:spPr>
        <p:txBody>
          <a:bodyPr vert="horz" wrap="square" lIns="0" tIns="12700" rIns="0" bIns="0" rtlCol="0">
            <a:spAutoFit/>
          </a:bodyPr>
          <a:lstStyle/>
          <a:p>
            <a:pPr marL="12700">
              <a:lnSpc>
                <a:spcPct val="100000"/>
              </a:lnSpc>
              <a:spcBef>
                <a:spcPts val="100"/>
              </a:spcBef>
              <a:tabLst>
                <a:tab pos="2160270" algn="l"/>
              </a:tabLst>
            </a:pPr>
            <a:r>
              <a:rPr dirty="0"/>
              <a:t>S</a:t>
            </a:r>
            <a:r>
              <a:rPr spc="-5" dirty="0"/>
              <a:t>t</a:t>
            </a:r>
            <a:r>
              <a:rPr dirty="0"/>
              <a:t>ru</a:t>
            </a:r>
            <a:r>
              <a:rPr spc="-5" dirty="0"/>
              <a:t>c</a:t>
            </a:r>
            <a:r>
              <a:rPr dirty="0"/>
              <a:t>t</a:t>
            </a:r>
            <a:r>
              <a:rPr spc="-5" dirty="0"/>
              <a:t> </a:t>
            </a:r>
            <a:r>
              <a:rPr dirty="0"/>
              <a:t>vs.	</a:t>
            </a:r>
            <a:r>
              <a:rPr spc="-5" dirty="0"/>
              <a:t>L</a:t>
            </a:r>
            <a:r>
              <a:rPr spc="5" dirty="0"/>
              <a:t>ớ</a:t>
            </a:r>
            <a:r>
              <a:rPr dirty="0"/>
              <a:t>p</a:t>
            </a:r>
          </a:p>
        </p:txBody>
      </p:sp>
      <p:sp>
        <p:nvSpPr>
          <p:cNvPr id="3" name="object 3"/>
          <p:cNvSpPr txBox="1"/>
          <p:nvPr/>
        </p:nvSpPr>
        <p:spPr>
          <a:xfrm>
            <a:off x="612140" y="1397508"/>
            <a:ext cx="8316595" cy="3667760"/>
          </a:xfrm>
          <a:prstGeom prst="rect">
            <a:avLst/>
          </a:prstGeom>
        </p:spPr>
        <p:txBody>
          <a:bodyPr vert="horz" wrap="square" lIns="0" tIns="60960" rIns="0" bIns="0" rtlCol="0">
            <a:spAutoFit/>
          </a:bodyPr>
          <a:lstStyle/>
          <a:p>
            <a:pPr marL="355600" indent="-342900">
              <a:lnSpc>
                <a:spcPct val="100000"/>
              </a:lnSpc>
              <a:spcBef>
                <a:spcPts val="480"/>
              </a:spcBef>
              <a:buClr>
                <a:srgbClr val="CC9900"/>
              </a:buClr>
              <a:buSzPct val="65000"/>
              <a:buFont typeface="Wingdings"/>
              <a:buChar char=""/>
              <a:tabLst>
                <a:tab pos="354965" algn="l"/>
                <a:tab pos="355600" algn="l"/>
              </a:tabLst>
            </a:pPr>
            <a:r>
              <a:rPr sz="2000" spc="-5" dirty="0">
                <a:latin typeface="Roboto"/>
                <a:cs typeface="Roboto"/>
              </a:rPr>
              <a:t>Struct coi như </a:t>
            </a:r>
            <a:r>
              <a:rPr sz="2000" dirty="0">
                <a:latin typeface="Roboto"/>
                <a:cs typeface="Roboto"/>
              </a:rPr>
              <a:t>là </a:t>
            </a:r>
            <a:r>
              <a:rPr sz="2000" spc="-5" dirty="0">
                <a:latin typeface="Roboto"/>
                <a:cs typeface="Roboto"/>
              </a:rPr>
              <a:t>lớp mà mặc định truy cập</a:t>
            </a:r>
            <a:r>
              <a:rPr sz="2000" spc="55" dirty="0">
                <a:latin typeface="Roboto"/>
                <a:cs typeface="Roboto"/>
              </a:rPr>
              <a:t> </a:t>
            </a:r>
            <a:r>
              <a:rPr sz="2000" spc="-5" dirty="0">
                <a:latin typeface="Roboto"/>
                <a:cs typeface="Roboto"/>
              </a:rPr>
              <a:t>public</a:t>
            </a:r>
            <a:endParaRPr sz="2000">
              <a:latin typeface="Roboto"/>
              <a:cs typeface="Roboto"/>
            </a:endParaRPr>
          </a:p>
          <a:p>
            <a:pPr marL="355600" indent="-342900">
              <a:lnSpc>
                <a:spcPct val="100000"/>
              </a:lnSpc>
              <a:spcBef>
                <a:spcPts val="385"/>
              </a:spcBef>
              <a:buClr>
                <a:srgbClr val="CC9900"/>
              </a:buClr>
              <a:buSzPct val="65000"/>
              <a:buFont typeface="Wingdings"/>
              <a:buChar char=""/>
              <a:tabLst>
                <a:tab pos="354965" algn="l"/>
                <a:tab pos="355600" algn="l"/>
              </a:tabLst>
            </a:pPr>
            <a:r>
              <a:rPr sz="2000" spc="-5" dirty="0">
                <a:latin typeface="Roboto"/>
                <a:cs typeface="Roboto"/>
              </a:rPr>
              <a:t>Làm được mọi thứ lớp làm, </a:t>
            </a:r>
            <a:r>
              <a:rPr sz="2000" dirty="0">
                <a:latin typeface="Roboto"/>
                <a:cs typeface="Roboto"/>
              </a:rPr>
              <a:t>có </a:t>
            </a:r>
            <a:r>
              <a:rPr sz="2000" spc="-5" dirty="0">
                <a:latin typeface="Roboto"/>
                <a:cs typeface="Roboto"/>
              </a:rPr>
              <a:t>phần còn đơn giản</a:t>
            </a:r>
            <a:r>
              <a:rPr sz="2000" spc="25" dirty="0">
                <a:latin typeface="Roboto"/>
                <a:cs typeface="Roboto"/>
              </a:rPr>
              <a:t> </a:t>
            </a:r>
            <a:r>
              <a:rPr sz="2000" spc="-5" dirty="0">
                <a:latin typeface="Roboto"/>
                <a:cs typeface="Roboto"/>
              </a:rPr>
              <a:t>hơn</a:t>
            </a:r>
            <a:endParaRPr sz="2000">
              <a:latin typeface="Roboto"/>
              <a:cs typeface="Roboto"/>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spc="-5" dirty="0">
                <a:latin typeface="Roboto"/>
                <a:cs typeface="Roboto"/>
              </a:rPr>
              <a:t>Hàm tạo, hàm huỷ, </a:t>
            </a:r>
            <a:r>
              <a:rPr sz="2000" dirty="0">
                <a:latin typeface="Roboto"/>
                <a:cs typeface="Roboto"/>
              </a:rPr>
              <a:t>biến </a:t>
            </a:r>
            <a:r>
              <a:rPr sz="2000" spc="-5" dirty="0">
                <a:latin typeface="Roboto"/>
                <a:cs typeface="Roboto"/>
              </a:rPr>
              <a:t>tĩnh, toán tử, hàm bạn </a:t>
            </a:r>
            <a:r>
              <a:rPr sz="2000" dirty="0">
                <a:latin typeface="Roboto"/>
                <a:cs typeface="Roboto"/>
              </a:rPr>
              <a:t>bè</a:t>
            </a:r>
            <a:endParaRPr sz="2000">
              <a:latin typeface="Roboto"/>
              <a:cs typeface="Roboto"/>
            </a:endParaRPr>
          </a:p>
          <a:p>
            <a:pPr marL="682625" marR="5080" lvl="1" indent="-325755">
              <a:lnSpc>
                <a:spcPct val="121000"/>
              </a:lnSpc>
              <a:buClr>
                <a:srgbClr val="3B812F"/>
              </a:buClr>
              <a:buSzPct val="60000"/>
              <a:buFont typeface="Wingdings"/>
              <a:buChar char=""/>
              <a:tabLst>
                <a:tab pos="681990" algn="l"/>
                <a:tab pos="682625" algn="l"/>
              </a:tabLst>
            </a:pPr>
            <a:r>
              <a:rPr sz="2000" spc="-5" dirty="0">
                <a:latin typeface="Roboto"/>
                <a:cs typeface="Roboto"/>
              </a:rPr>
              <a:t>Kế thưà, tái định, hàm ảo, ghi </a:t>
            </a:r>
            <a:r>
              <a:rPr sz="2000" dirty="0">
                <a:latin typeface="Roboto"/>
                <a:cs typeface="Roboto"/>
              </a:rPr>
              <a:t>đè, đa </a:t>
            </a:r>
            <a:r>
              <a:rPr sz="2000" spc="-5" dirty="0">
                <a:latin typeface="Roboto"/>
                <a:cs typeface="Roboto"/>
              </a:rPr>
              <a:t>hình (struct thường chỉ chứa  biến, không chứa nhiều hàm nên không hay dùng các tính </a:t>
            </a:r>
            <a:r>
              <a:rPr sz="2000" spc="-10" dirty="0">
                <a:latin typeface="Roboto"/>
                <a:cs typeface="Roboto"/>
              </a:rPr>
              <a:t>năng</a:t>
            </a:r>
            <a:r>
              <a:rPr sz="2000" spc="60" dirty="0">
                <a:latin typeface="Roboto"/>
                <a:cs typeface="Roboto"/>
              </a:rPr>
              <a:t> </a:t>
            </a:r>
            <a:r>
              <a:rPr sz="2000" spc="-5" dirty="0">
                <a:latin typeface="Roboto"/>
                <a:cs typeface="Roboto"/>
              </a:rPr>
              <a:t>này)</a:t>
            </a:r>
            <a:endParaRPr sz="2000">
              <a:latin typeface="Roboto"/>
              <a:cs typeface="Roboto"/>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spc="-5" dirty="0">
                <a:latin typeface="Roboto"/>
                <a:cs typeface="Roboto"/>
              </a:rPr>
              <a:t>Truyền </a:t>
            </a:r>
            <a:r>
              <a:rPr sz="2000" dirty="0">
                <a:latin typeface="Roboto"/>
                <a:cs typeface="Roboto"/>
              </a:rPr>
              <a:t>vào </a:t>
            </a:r>
            <a:r>
              <a:rPr sz="2000" spc="-5" dirty="0">
                <a:latin typeface="Roboto"/>
                <a:cs typeface="Roboto"/>
              </a:rPr>
              <a:t>hàm, trả </a:t>
            </a:r>
            <a:r>
              <a:rPr sz="2000" dirty="0">
                <a:latin typeface="Roboto"/>
                <a:cs typeface="Roboto"/>
              </a:rPr>
              <a:t>về </a:t>
            </a:r>
            <a:r>
              <a:rPr sz="2000" spc="-5" dirty="0">
                <a:latin typeface="Roboto"/>
                <a:cs typeface="Roboto"/>
              </a:rPr>
              <a:t>từ</a:t>
            </a:r>
            <a:r>
              <a:rPr sz="2000" spc="-60" dirty="0">
                <a:latin typeface="Roboto"/>
                <a:cs typeface="Roboto"/>
              </a:rPr>
              <a:t> </a:t>
            </a:r>
            <a:r>
              <a:rPr sz="2000" spc="-5" dirty="0">
                <a:latin typeface="Roboto"/>
                <a:cs typeface="Roboto"/>
              </a:rPr>
              <a:t>hàm</a:t>
            </a:r>
            <a:endParaRPr sz="2000">
              <a:latin typeface="Roboto"/>
              <a:cs typeface="Roboto"/>
            </a:endParaRPr>
          </a:p>
          <a:p>
            <a:pPr marL="682625" lvl="1" indent="-326390">
              <a:lnSpc>
                <a:spcPct val="100000"/>
              </a:lnSpc>
              <a:spcBef>
                <a:spcPts val="384"/>
              </a:spcBef>
              <a:buClr>
                <a:srgbClr val="3B812F"/>
              </a:buClr>
              <a:buSzPct val="60000"/>
              <a:buFont typeface="Wingdings"/>
              <a:buChar char=""/>
              <a:tabLst>
                <a:tab pos="681990" algn="l"/>
                <a:tab pos="682625" algn="l"/>
              </a:tabLst>
            </a:pPr>
            <a:r>
              <a:rPr sz="2000" spc="-5" dirty="0">
                <a:latin typeface="Roboto"/>
                <a:cs typeface="Roboto"/>
              </a:rPr>
              <a:t>Khai </a:t>
            </a:r>
            <a:r>
              <a:rPr sz="2000" dirty="0">
                <a:latin typeface="Roboto"/>
                <a:cs typeface="Roboto"/>
              </a:rPr>
              <a:t>báo </a:t>
            </a:r>
            <a:r>
              <a:rPr sz="2000" spc="-5" dirty="0">
                <a:latin typeface="Roboto"/>
                <a:cs typeface="Roboto"/>
              </a:rPr>
              <a:t>mảng, khởi tạo</a:t>
            </a:r>
            <a:r>
              <a:rPr sz="2000" spc="-45" dirty="0">
                <a:latin typeface="Roboto"/>
                <a:cs typeface="Roboto"/>
              </a:rPr>
              <a:t> </a:t>
            </a:r>
            <a:r>
              <a:rPr sz="2000" spc="-5" dirty="0">
                <a:latin typeface="Roboto"/>
                <a:cs typeface="Roboto"/>
              </a:rPr>
              <a:t>mảng</a:t>
            </a:r>
            <a:endParaRPr sz="2000">
              <a:latin typeface="Roboto"/>
              <a:cs typeface="Roboto"/>
            </a:endParaRPr>
          </a:p>
          <a:p>
            <a:pPr marL="927100">
              <a:lnSpc>
                <a:spcPct val="100000"/>
              </a:lnSpc>
              <a:spcBef>
                <a:spcPts val="500"/>
              </a:spcBef>
            </a:pPr>
            <a:r>
              <a:rPr sz="2000" spc="-5" dirty="0">
                <a:latin typeface="Courier New"/>
                <a:cs typeface="Courier New"/>
              </a:rPr>
              <a:t>Student stuList[] </a:t>
            </a:r>
            <a:r>
              <a:rPr sz="2000" dirty="0">
                <a:latin typeface="Courier New"/>
                <a:cs typeface="Courier New"/>
              </a:rPr>
              <a:t>= { …</a:t>
            </a:r>
            <a:r>
              <a:rPr sz="2000" spc="-30" dirty="0">
                <a:latin typeface="Courier New"/>
                <a:cs typeface="Courier New"/>
              </a:rPr>
              <a:t> </a:t>
            </a:r>
            <a:r>
              <a:rPr sz="2000" spc="-5" dirty="0">
                <a:latin typeface="Courier New"/>
                <a:cs typeface="Courier New"/>
              </a:rPr>
              <a:t>};</a:t>
            </a:r>
            <a:endParaRPr sz="2000">
              <a:latin typeface="Courier New"/>
              <a:cs typeface="Courier New"/>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spc="-5" dirty="0">
                <a:latin typeface="Roboto"/>
                <a:cs typeface="Roboto"/>
              </a:rPr>
              <a:t>Khai </a:t>
            </a:r>
            <a:r>
              <a:rPr sz="2000" dirty="0">
                <a:latin typeface="Roboto"/>
                <a:cs typeface="Roboto"/>
              </a:rPr>
              <a:t>báo </a:t>
            </a:r>
            <a:r>
              <a:rPr sz="2000" spc="-5" dirty="0">
                <a:latin typeface="Roboto"/>
                <a:cs typeface="Roboto"/>
              </a:rPr>
              <a:t>con trỏ, </a:t>
            </a:r>
            <a:r>
              <a:rPr sz="2000" dirty="0">
                <a:latin typeface="Roboto"/>
                <a:cs typeface="Roboto"/>
              </a:rPr>
              <a:t>cấp </a:t>
            </a:r>
            <a:r>
              <a:rPr sz="2000" spc="-5" dirty="0">
                <a:latin typeface="Roboto"/>
                <a:cs typeface="Roboto"/>
              </a:rPr>
              <a:t>phát </a:t>
            </a:r>
            <a:r>
              <a:rPr sz="2000" dirty="0">
                <a:latin typeface="Roboto"/>
                <a:cs typeface="Roboto"/>
              </a:rPr>
              <a:t>và giải </a:t>
            </a:r>
            <a:r>
              <a:rPr sz="2000" spc="-5" dirty="0">
                <a:latin typeface="Roboto"/>
                <a:cs typeface="Roboto"/>
              </a:rPr>
              <a:t>phóng </a:t>
            </a:r>
            <a:r>
              <a:rPr sz="2000" dirty="0">
                <a:latin typeface="Roboto"/>
                <a:cs typeface="Roboto"/>
              </a:rPr>
              <a:t>bộ</a:t>
            </a:r>
            <a:r>
              <a:rPr sz="2000" spc="20" dirty="0">
                <a:latin typeface="Roboto"/>
                <a:cs typeface="Roboto"/>
              </a:rPr>
              <a:t> </a:t>
            </a:r>
            <a:r>
              <a:rPr sz="2000" spc="-5" dirty="0">
                <a:latin typeface="Roboto"/>
                <a:cs typeface="Roboto"/>
              </a:rPr>
              <a:t>nhớ</a:t>
            </a:r>
            <a:endParaRPr sz="2000">
              <a:latin typeface="Roboto"/>
              <a:cs typeface="Roboto"/>
            </a:endParaRPr>
          </a:p>
          <a:p>
            <a:pPr marL="927100">
              <a:lnSpc>
                <a:spcPct val="100000"/>
              </a:lnSpc>
              <a:spcBef>
                <a:spcPts val="505"/>
              </a:spcBef>
            </a:pPr>
            <a:r>
              <a:rPr sz="2000" spc="-5" dirty="0">
                <a:latin typeface="Courier New"/>
                <a:cs typeface="Courier New"/>
              </a:rPr>
              <a:t>Student </a:t>
            </a:r>
            <a:r>
              <a:rPr sz="2000" dirty="0">
                <a:latin typeface="Courier New"/>
                <a:cs typeface="Courier New"/>
              </a:rPr>
              <a:t>* </a:t>
            </a:r>
            <a:r>
              <a:rPr sz="2000" spc="-5" dirty="0">
                <a:latin typeface="Courier New"/>
                <a:cs typeface="Courier New"/>
              </a:rPr>
              <a:t>ptr </a:t>
            </a:r>
            <a:r>
              <a:rPr sz="2000" dirty="0">
                <a:latin typeface="Courier New"/>
                <a:cs typeface="Courier New"/>
              </a:rPr>
              <a:t>= </a:t>
            </a:r>
            <a:r>
              <a:rPr sz="2000" spc="-5" dirty="0">
                <a:latin typeface="Courier New"/>
                <a:cs typeface="Courier New"/>
              </a:rPr>
              <a:t>new</a:t>
            </a:r>
            <a:r>
              <a:rPr sz="2000" spc="-35" dirty="0">
                <a:latin typeface="Courier New"/>
                <a:cs typeface="Courier New"/>
              </a:rPr>
              <a:t> </a:t>
            </a:r>
            <a:r>
              <a:rPr sz="2000" spc="-5" dirty="0">
                <a:latin typeface="Courier New"/>
                <a:cs typeface="Courier New"/>
              </a:rPr>
              <a:t>Student</a:t>
            </a:r>
            <a:endParaRPr sz="200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4412" y="5105400"/>
            <a:ext cx="6072187" cy="173354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140" y="298196"/>
            <a:ext cx="7882255" cy="665480"/>
          </a:xfrm>
          <a:prstGeom prst="rect">
            <a:avLst/>
          </a:prstGeom>
        </p:spPr>
        <p:txBody>
          <a:bodyPr vert="horz" wrap="square" lIns="0" tIns="12700" rIns="0" bIns="0" rtlCol="0">
            <a:spAutoFit/>
          </a:bodyPr>
          <a:lstStyle/>
          <a:p>
            <a:pPr marL="12700">
              <a:lnSpc>
                <a:spcPct val="100000"/>
              </a:lnSpc>
              <a:spcBef>
                <a:spcPts val="100"/>
              </a:spcBef>
              <a:tabLst>
                <a:tab pos="2352040" algn="l"/>
                <a:tab pos="3255645" algn="l"/>
                <a:tab pos="4306570" algn="l"/>
              </a:tabLst>
            </a:pPr>
            <a:r>
              <a:rPr spc="-5" dirty="0"/>
              <a:t>Hàm</a:t>
            </a:r>
            <a:r>
              <a:rPr spc="5" dirty="0"/>
              <a:t> </a:t>
            </a:r>
            <a:r>
              <a:rPr spc="-5" dirty="0"/>
              <a:t>nhận	vào	biến	struct </a:t>
            </a:r>
            <a:r>
              <a:rPr dirty="0"/>
              <a:t>như đối</a:t>
            </a:r>
            <a:r>
              <a:rPr spc="-85" dirty="0"/>
              <a:t> </a:t>
            </a:r>
            <a:r>
              <a:rPr dirty="0"/>
              <a:t>số</a:t>
            </a:r>
          </a:p>
        </p:txBody>
      </p:sp>
      <p:sp>
        <p:nvSpPr>
          <p:cNvPr id="4" name="object 4"/>
          <p:cNvSpPr txBox="1"/>
          <p:nvPr/>
        </p:nvSpPr>
        <p:spPr>
          <a:xfrm>
            <a:off x="612140" y="1153667"/>
            <a:ext cx="7908290" cy="1838960"/>
          </a:xfrm>
          <a:prstGeom prst="rect">
            <a:avLst/>
          </a:prstGeom>
        </p:spPr>
        <p:txBody>
          <a:bodyPr vert="horz" wrap="square" lIns="0" tIns="60960" rIns="0" bIns="0" rtlCol="0">
            <a:spAutoFit/>
          </a:bodyPr>
          <a:lstStyle/>
          <a:p>
            <a:pPr marL="355600" indent="-342900">
              <a:lnSpc>
                <a:spcPct val="100000"/>
              </a:lnSpc>
              <a:spcBef>
                <a:spcPts val="480"/>
              </a:spcBef>
              <a:buClr>
                <a:srgbClr val="CC9900"/>
              </a:buClr>
              <a:buSzPct val="65000"/>
              <a:buFont typeface="Wingdings"/>
              <a:buChar char=""/>
              <a:tabLst>
                <a:tab pos="354965" algn="l"/>
                <a:tab pos="355600" algn="l"/>
              </a:tabLst>
            </a:pPr>
            <a:r>
              <a:rPr sz="2000" dirty="0">
                <a:latin typeface="Arial"/>
                <a:cs typeface="Arial"/>
              </a:rPr>
              <a:t>Có </a:t>
            </a:r>
            <a:r>
              <a:rPr sz="2000" spc="-5" dirty="0">
                <a:latin typeface="Arial"/>
                <a:cs typeface="Arial"/>
              </a:rPr>
              <a:t>thể </a:t>
            </a:r>
            <a:r>
              <a:rPr sz="2000" dirty="0">
                <a:latin typeface="Arial"/>
                <a:cs typeface="Arial"/>
              </a:rPr>
              <a:t>dùng các </a:t>
            </a:r>
            <a:r>
              <a:rPr sz="2000" spc="-5" dirty="0">
                <a:latin typeface="Arial"/>
                <a:cs typeface="Arial"/>
              </a:rPr>
              <a:t>thành </a:t>
            </a:r>
            <a:r>
              <a:rPr sz="2000" dirty="0">
                <a:latin typeface="Arial"/>
                <a:cs typeface="Arial"/>
              </a:rPr>
              <a:t>viên của </a:t>
            </a:r>
            <a:r>
              <a:rPr sz="2000" spc="-5" dirty="0">
                <a:latin typeface="Arial"/>
                <a:cs typeface="Arial"/>
              </a:rPr>
              <a:t>một </a:t>
            </a:r>
            <a:r>
              <a:rPr sz="2000" dirty="0">
                <a:latin typeface="Arial"/>
                <a:cs typeface="Arial"/>
              </a:rPr>
              <a:t>biến </a:t>
            </a:r>
            <a:r>
              <a:rPr sz="2000" spc="-5" dirty="0">
                <a:latin typeface="Courier New"/>
                <a:cs typeface="Courier New"/>
              </a:rPr>
              <a:t>struct </a:t>
            </a:r>
            <a:r>
              <a:rPr sz="2000" dirty="0">
                <a:latin typeface="Arial"/>
                <a:cs typeface="Arial"/>
              </a:rPr>
              <a:t>làm đối số</a:t>
            </a:r>
            <a:r>
              <a:rPr sz="2000" spc="-140" dirty="0">
                <a:latin typeface="Arial"/>
                <a:cs typeface="Arial"/>
              </a:rPr>
              <a:t> </a:t>
            </a:r>
            <a:r>
              <a:rPr sz="2000" spc="-5" dirty="0">
                <a:latin typeface="Arial"/>
                <a:cs typeface="Arial"/>
              </a:rPr>
              <a:t>hàm:</a:t>
            </a:r>
            <a:endParaRPr sz="2000">
              <a:latin typeface="Arial"/>
              <a:cs typeface="Arial"/>
            </a:endParaRPr>
          </a:p>
          <a:p>
            <a:pPr marL="682625">
              <a:lnSpc>
                <a:spcPct val="100000"/>
              </a:lnSpc>
              <a:spcBef>
                <a:spcPts val="385"/>
              </a:spcBef>
            </a:pPr>
            <a:r>
              <a:rPr sz="2000" spc="-5" dirty="0">
                <a:latin typeface="Courier New"/>
                <a:cs typeface="Courier New"/>
              </a:rPr>
              <a:t>computeGPA(stu.gpa);</a:t>
            </a:r>
            <a:endParaRPr sz="2000">
              <a:latin typeface="Courier New"/>
              <a:cs typeface="Courier New"/>
            </a:endParaRPr>
          </a:p>
          <a:p>
            <a:pPr marL="355600" indent="-342900">
              <a:lnSpc>
                <a:spcPct val="100000"/>
              </a:lnSpc>
              <a:spcBef>
                <a:spcPts val="505"/>
              </a:spcBef>
              <a:buClr>
                <a:srgbClr val="CC9900"/>
              </a:buClr>
              <a:buSzPct val="65000"/>
              <a:buFont typeface="Wingdings"/>
              <a:buChar char=""/>
              <a:tabLst>
                <a:tab pos="354965" algn="l"/>
                <a:tab pos="355600" algn="l"/>
              </a:tabLst>
            </a:pPr>
            <a:r>
              <a:rPr sz="2000" spc="-60" dirty="0">
                <a:latin typeface="Arial"/>
                <a:cs typeface="Arial"/>
              </a:rPr>
              <a:t>Toàn </a:t>
            </a:r>
            <a:r>
              <a:rPr sz="2000" dirty="0">
                <a:latin typeface="Arial"/>
                <a:cs typeface="Arial"/>
              </a:rPr>
              <a:t>bộ biến </a:t>
            </a:r>
            <a:r>
              <a:rPr sz="2000" spc="-5" dirty="0">
                <a:latin typeface="Courier New"/>
                <a:cs typeface="Courier New"/>
              </a:rPr>
              <a:t>struct</a:t>
            </a:r>
            <a:r>
              <a:rPr sz="2000" spc="-710" dirty="0">
                <a:latin typeface="Courier New"/>
                <a:cs typeface="Courier New"/>
              </a:rPr>
              <a:t> </a:t>
            </a:r>
            <a:r>
              <a:rPr sz="2000" dirty="0">
                <a:latin typeface="Arial"/>
                <a:cs typeface="Arial"/>
              </a:rPr>
              <a:t>cũng có </a:t>
            </a:r>
            <a:r>
              <a:rPr sz="2000" spc="-5" dirty="0">
                <a:latin typeface="Arial"/>
                <a:cs typeface="Arial"/>
              </a:rPr>
              <a:t>thể </a:t>
            </a:r>
            <a:r>
              <a:rPr sz="2000" dirty="0">
                <a:latin typeface="Arial"/>
                <a:cs typeface="Arial"/>
              </a:rPr>
              <a:t>dùng làm đối số </a:t>
            </a:r>
            <a:r>
              <a:rPr sz="2000" spc="-5" dirty="0">
                <a:latin typeface="Arial"/>
                <a:cs typeface="Arial"/>
              </a:rPr>
              <a:t>hàm:</a:t>
            </a:r>
            <a:endParaRPr sz="2000">
              <a:latin typeface="Arial"/>
              <a:cs typeface="Arial"/>
            </a:endParaRPr>
          </a:p>
          <a:p>
            <a:pPr marL="682625">
              <a:lnSpc>
                <a:spcPct val="100000"/>
              </a:lnSpc>
              <a:spcBef>
                <a:spcPts val="505"/>
              </a:spcBef>
            </a:pPr>
            <a:r>
              <a:rPr sz="2000" spc="-5" dirty="0">
                <a:latin typeface="Courier New"/>
                <a:cs typeface="Courier New"/>
              </a:rPr>
              <a:t>showData(stu);</a:t>
            </a:r>
            <a:endParaRPr sz="2000">
              <a:latin typeface="Courier New"/>
              <a:cs typeface="Courier New"/>
            </a:endParaRPr>
          </a:p>
          <a:p>
            <a:pPr marL="355600" indent="-342900">
              <a:lnSpc>
                <a:spcPct val="100000"/>
              </a:lnSpc>
              <a:spcBef>
                <a:spcPts val="505"/>
              </a:spcBef>
              <a:buClr>
                <a:srgbClr val="CC9900"/>
              </a:buClr>
              <a:buSzPct val="65000"/>
              <a:buFont typeface="Wingdings"/>
              <a:buChar char=""/>
              <a:tabLst>
                <a:tab pos="354965" algn="l"/>
                <a:tab pos="355600" algn="l"/>
              </a:tabLst>
            </a:pPr>
            <a:r>
              <a:rPr sz="2000" dirty="0">
                <a:latin typeface="Arial"/>
                <a:cs typeface="Arial"/>
              </a:rPr>
              <a:t>Đối số có </a:t>
            </a:r>
            <a:r>
              <a:rPr sz="2000" spc="-5" dirty="0">
                <a:latin typeface="Arial"/>
                <a:cs typeface="Arial"/>
              </a:rPr>
              <a:t>thể truyền </a:t>
            </a:r>
            <a:r>
              <a:rPr sz="2000" dirty="0">
                <a:latin typeface="Arial"/>
                <a:cs typeface="Arial"/>
              </a:rPr>
              <a:t>vào dạng </a:t>
            </a:r>
            <a:r>
              <a:rPr sz="2000" spc="-5" dirty="0">
                <a:latin typeface="Arial"/>
                <a:cs typeface="Arial"/>
              </a:rPr>
              <a:t>tham </a:t>
            </a:r>
            <a:r>
              <a:rPr sz="2000" dirty="0">
                <a:latin typeface="Arial"/>
                <a:cs typeface="Arial"/>
              </a:rPr>
              <a:t>chiếu hay </a:t>
            </a:r>
            <a:r>
              <a:rPr sz="2000" spc="-5" dirty="0">
                <a:latin typeface="Arial"/>
                <a:cs typeface="Arial"/>
              </a:rPr>
              <a:t>tham trị (ví </a:t>
            </a:r>
            <a:r>
              <a:rPr sz="2000" dirty="0">
                <a:latin typeface="Arial"/>
                <a:cs typeface="Arial"/>
              </a:rPr>
              <a:t>dụ</a:t>
            </a:r>
            <a:r>
              <a:rPr sz="2000" spc="-145" dirty="0">
                <a:latin typeface="Arial"/>
                <a:cs typeface="Arial"/>
              </a:rPr>
              <a:t> </a:t>
            </a:r>
            <a:r>
              <a:rPr sz="2000" dirty="0">
                <a:latin typeface="Arial"/>
                <a:cs typeface="Arial"/>
              </a:rPr>
              <a:t>dưới)</a:t>
            </a:r>
            <a:endParaRPr sz="2000">
              <a:latin typeface="Arial"/>
              <a:cs typeface="Arial"/>
            </a:endParaRPr>
          </a:p>
        </p:txBody>
      </p:sp>
      <p:sp>
        <p:nvSpPr>
          <p:cNvPr id="5" name="object 5"/>
          <p:cNvSpPr/>
          <p:nvPr/>
        </p:nvSpPr>
        <p:spPr>
          <a:xfrm>
            <a:off x="1119599" y="3238500"/>
            <a:ext cx="5766183" cy="14097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6659880" cy="665480"/>
          </a:xfrm>
          <a:prstGeom prst="rect">
            <a:avLst/>
          </a:prstGeom>
        </p:spPr>
        <p:txBody>
          <a:bodyPr vert="horz" wrap="square" lIns="0" tIns="12700" rIns="0" bIns="0" rtlCol="0">
            <a:spAutoFit/>
          </a:bodyPr>
          <a:lstStyle/>
          <a:p>
            <a:pPr marL="12700">
              <a:lnSpc>
                <a:spcPct val="100000"/>
              </a:lnSpc>
              <a:spcBef>
                <a:spcPts val="100"/>
              </a:spcBef>
              <a:tabLst>
                <a:tab pos="2606040" algn="l"/>
                <a:tab pos="4974590" algn="l"/>
              </a:tabLst>
            </a:pPr>
            <a:r>
              <a:rPr dirty="0"/>
              <a:t>VD:</a:t>
            </a:r>
            <a:r>
              <a:rPr spc="-5" dirty="0"/>
              <a:t> </a:t>
            </a:r>
            <a:r>
              <a:rPr dirty="0"/>
              <a:t>Đối</a:t>
            </a:r>
            <a:r>
              <a:rPr spc="-5" dirty="0"/>
              <a:t> </a:t>
            </a:r>
            <a:r>
              <a:rPr dirty="0"/>
              <a:t>số	</a:t>
            </a:r>
            <a:r>
              <a:rPr spc="-5" dirty="0"/>
              <a:t>struct</a:t>
            </a:r>
            <a:r>
              <a:rPr spc="5" dirty="0"/>
              <a:t> </a:t>
            </a:r>
            <a:r>
              <a:rPr spc="-5" dirty="0"/>
              <a:t>kiểu	tham</a:t>
            </a:r>
            <a:r>
              <a:rPr spc="-75" dirty="0"/>
              <a:t> </a:t>
            </a:r>
            <a:r>
              <a:rPr spc="-5" dirty="0"/>
              <a:t>trị</a:t>
            </a:r>
          </a:p>
        </p:txBody>
      </p:sp>
      <p:sp>
        <p:nvSpPr>
          <p:cNvPr id="3" name="object 3"/>
          <p:cNvSpPr txBox="1"/>
          <p:nvPr/>
        </p:nvSpPr>
        <p:spPr>
          <a:xfrm>
            <a:off x="535940" y="1168907"/>
            <a:ext cx="7896225" cy="1906270"/>
          </a:xfrm>
          <a:prstGeom prst="rect">
            <a:avLst/>
          </a:prstGeom>
        </p:spPr>
        <p:txBody>
          <a:bodyPr vert="horz" wrap="square" lIns="0" tIns="12700" rIns="0" bIns="0" rtlCol="0">
            <a:spAutoFit/>
          </a:bodyPr>
          <a:lstStyle/>
          <a:p>
            <a:pPr marL="355600" marR="280670" indent="-342900" algn="just">
              <a:lnSpc>
                <a:spcPct val="117000"/>
              </a:lnSpc>
              <a:spcBef>
                <a:spcPts val="100"/>
              </a:spcBef>
              <a:buClr>
                <a:srgbClr val="CC9900"/>
              </a:buClr>
              <a:buSzPct val="65000"/>
              <a:buFont typeface="Wingdings"/>
              <a:buChar char=""/>
              <a:tabLst>
                <a:tab pos="355600" algn="l"/>
              </a:tabLst>
            </a:pPr>
            <a:r>
              <a:rPr sz="2000" spc="-5" dirty="0">
                <a:latin typeface="Arial"/>
                <a:cs typeface="Arial"/>
              </a:rPr>
              <a:t>Với </a:t>
            </a:r>
            <a:r>
              <a:rPr sz="2000" dirty="0">
                <a:latin typeface="Arial"/>
                <a:cs typeface="Arial"/>
              </a:rPr>
              <a:t>lớp </a:t>
            </a:r>
            <a:r>
              <a:rPr sz="2000" spc="-5" dirty="0">
                <a:latin typeface="Arial"/>
                <a:cs typeface="Arial"/>
              </a:rPr>
              <a:t>MovieData </a:t>
            </a:r>
            <a:r>
              <a:rPr sz="2000" dirty="0">
                <a:latin typeface="Arial"/>
                <a:cs typeface="Arial"/>
              </a:rPr>
              <a:t>khi </a:t>
            </a:r>
            <a:r>
              <a:rPr sz="2000" spc="-40" dirty="0">
                <a:latin typeface="Arial"/>
                <a:cs typeface="Arial"/>
              </a:rPr>
              <a:t>nãy, </a:t>
            </a:r>
            <a:r>
              <a:rPr sz="2000" dirty="0">
                <a:latin typeface="Arial"/>
                <a:cs typeface="Arial"/>
              </a:rPr>
              <a:t>viết 1 hàm </a:t>
            </a:r>
            <a:r>
              <a:rPr sz="2000" spc="-5" dirty="0">
                <a:latin typeface="Arial"/>
                <a:cs typeface="Arial"/>
              </a:rPr>
              <a:t>truyền </a:t>
            </a:r>
            <a:r>
              <a:rPr sz="2000" dirty="0">
                <a:latin typeface="Arial"/>
                <a:cs typeface="Arial"/>
              </a:rPr>
              <a:t>vào 1 </a:t>
            </a:r>
            <a:r>
              <a:rPr sz="2000" spc="-5" dirty="0">
                <a:latin typeface="Arial"/>
                <a:cs typeface="Arial"/>
              </a:rPr>
              <a:t>tham </a:t>
            </a:r>
            <a:r>
              <a:rPr sz="2000" dirty="0">
                <a:latin typeface="Arial"/>
                <a:cs typeface="Arial"/>
              </a:rPr>
              <a:t>số kiểu  </a:t>
            </a:r>
            <a:r>
              <a:rPr sz="2000" spc="-5" dirty="0">
                <a:latin typeface="Arial"/>
                <a:cs typeface="Arial"/>
              </a:rPr>
              <a:t>MovieData </a:t>
            </a:r>
            <a:r>
              <a:rPr sz="2000" dirty="0">
                <a:latin typeface="Arial"/>
                <a:cs typeface="Arial"/>
              </a:rPr>
              <a:t>và hiển </a:t>
            </a:r>
            <a:r>
              <a:rPr sz="2000" spc="-5" dirty="0">
                <a:latin typeface="Arial"/>
                <a:cs typeface="Arial"/>
              </a:rPr>
              <a:t>thị </a:t>
            </a:r>
            <a:r>
              <a:rPr sz="2000" dirty="0">
                <a:latin typeface="Arial"/>
                <a:cs typeface="Arial"/>
              </a:rPr>
              <a:t>các nội dung của </a:t>
            </a:r>
            <a:r>
              <a:rPr sz="2000" spc="-5" dirty="0">
                <a:latin typeface="Arial"/>
                <a:cs typeface="Arial"/>
              </a:rPr>
              <a:t>tham </a:t>
            </a:r>
            <a:r>
              <a:rPr sz="2000" dirty="0">
                <a:latin typeface="Arial"/>
                <a:cs typeface="Arial"/>
              </a:rPr>
              <a:t>số</a:t>
            </a:r>
            <a:r>
              <a:rPr sz="2000" spc="-85" dirty="0">
                <a:latin typeface="Arial"/>
                <a:cs typeface="Arial"/>
              </a:rPr>
              <a:t> </a:t>
            </a:r>
            <a:r>
              <a:rPr sz="2000" spc="-40" dirty="0">
                <a:latin typeface="Arial"/>
                <a:cs typeface="Arial"/>
              </a:rPr>
              <a:t>này.</a:t>
            </a:r>
            <a:endParaRPr sz="2000">
              <a:latin typeface="Arial"/>
              <a:cs typeface="Arial"/>
            </a:endParaRPr>
          </a:p>
          <a:p>
            <a:pPr marL="355600" marR="5080" indent="-342900" algn="just">
              <a:lnSpc>
                <a:spcPct val="120500"/>
              </a:lnSpc>
              <a:spcBef>
                <a:spcPts val="515"/>
              </a:spcBef>
              <a:buClr>
                <a:srgbClr val="CC9900"/>
              </a:buClr>
              <a:buSzPct val="65000"/>
              <a:buFont typeface="Wingdings"/>
              <a:buChar char=""/>
              <a:tabLst>
                <a:tab pos="355600" algn="l"/>
              </a:tabLst>
            </a:pPr>
            <a:r>
              <a:rPr sz="2000" spc="-20" dirty="0">
                <a:latin typeface="Arial"/>
                <a:cs typeface="Arial"/>
              </a:rPr>
              <a:t>Trong </a:t>
            </a:r>
            <a:r>
              <a:rPr sz="2000" dirty="0">
                <a:latin typeface="Arial"/>
                <a:cs typeface="Arial"/>
              </a:rPr>
              <a:t>hàm </a:t>
            </a:r>
            <a:r>
              <a:rPr sz="2000" b="1" spc="-5" dirty="0">
                <a:latin typeface="Arial"/>
                <a:cs typeface="Arial"/>
              </a:rPr>
              <a:t>main </a:t>
            </a:r>
            <a:r>
              <a:rPr sz="2000" dirty="0">
                <a:latin typeface="Arial"/>
                <a:cs typeface="Arial"/>
              </a:rPr>
              <a:t>khai báo 2 biến kiểu </a:t>
            </a:r>
            <a:r>
              <a:rPr sz="2000" spc="-5" dirty="0">
                <a:latin typeface="Arial"/>
                <a:cs typeface="Arial"/>
              </a:rPr>
              <a:t>MovieData </a:t>
            </a:r>
            <a:r>
              <a:rPr sz="2000" dirty="0">
                <a:latin typeface="Arial"/>
                <a:cs typeface="Arial"/>
              </a:rPr>
              <a:t>và khởi </a:t>
            </a:r>
            <a:r>
              <a:rPr sz="2000" spc="-5" dirty="0">
                <a:latin typeface="Arial"/>
                <a:cs typeface="Arial"/>
              </a:rPr>
              <a:t>tạo </a:t>
            </a:r>
            <a:r>
              <a:rPr sz="2000" dirty="0">
                <a:latin typeface="Arial"/>
                <a:cs typeface="Arial"/>
              </a:rPr>
              <a:t>giá </a:t>
            </a:r>
            <a:r>
              <a:rPr sz="2000" spc="-5" dirty="0">
                <a:latin typeface="Arial"/>
                <a:cs typeface="Arial"/>
              </a:rPr>
              <a:t>trị  </a:t>
            </a:r>
            <a:r>
              <a:rPr sz="2000" dirty="0">
                <a:latin typeface="Arial"/>
                <a:cs typeface="Arial"/>
              </a:rPr>
              <a:t>cho </a:t>
            </a:r>
            <a:r>
              <a:rPr sz="2000" spc="-5" dirty="0">
                <a:latin typeface="Arial"/>
                <a:cs typeface="Arial"/>
              </a:rPr>
              <a:t>chúng. Sau </a:t>
            </a:r>
            <a:r>
              <a:rPr sz="2000" dirty="0">
                <a:latin typeface="Arial"/>
                <a:cs typeface="Arial"/>
              </a:rPr>
              <a:t>đó sử dụng hàm đã viết ở </a:t>
            </a:r>
            <a:r>
              <a:rPr sz="2000" spc="-5" dirty="0">
                <a:latin typeface="Arial"/>
                <a:cs typeface="Arial"/>
              </a:rPr>
              <a:t>trên </a:t>
            </a:r>
            <a:r>
              <a:rPr sz="2000" dirty="0">
                <a:latin typeface="Arial"/>
                <a:cs typeface="Arial"/>
              </a:rPr>
              <a:t>để hiển </a:t>
            </a:r>
            <a:r>
              <a:rPr sz="2000" spc="-5" dirty="0">
                <a:latin typeface="Arial"/>
                <a:cs typeface="Arial"/>
              </a:rPr>
              <a:t>thị </a:t>
            </a:r>
            <a:r>
              <a:rPr sz="2000" dirty="0">
                <a:latin typeface="Arial"/>
                <a:cs typeface="Arial"/>
              </a:rPr>
              <a:t>nội</a:t>
            </a:r>
            <a:r>
              <a:rPr sz="2000" spc="-170" dirty="0">
                <a:latin typeface="Arial"/>
                <a:cs typeface="Arial"/>
              </a:rPr>
              <a:t> </a:t>
            </a:r>
            <a:r>
              <a:rPr sz="2000" dirty="0">
                <a:latin typeface="Arial"/>
                <a:cs typeface="Arial"/>
              </a:rPr>
              <a:t>dung  của </a:t>
            </a:r>
            <a:r>
              <a:rPr sz="2000" spc="-5" dirty="0">
                <a:latin typeface="Arial"/>
                <a:cs typeface="Arial"/>
              </a:rPr>
              <a:t>từng </a:t>
            </a:r>
            <a:r>
              <a:rPr sz="2000" dirty="0">
                <a:latin typeface="Arial"/>
                <a:cs typeface="Arial"/>
              </a:rPr>
              <a:t>biến </a:t>
            </a:r>
            <a:r>
              <a:rPr sz="2000" spc="-5" dirty="0">
                <a:latin typeface="Arial"/>
                <a:cs typeface="Arial"/>
              </a:rPr>
              <a:t>vừa</a:t>
            </a:r>
            <a:r>
              <a:rPr sz="2000" spc="-40" dirty="0">
                <a:latin typeface="Arial"/>
                <a:cs typeface="Arial"/>
              </a:rPr>
              <a:t> </a:t>
            </a:r>
            <a:r>
              <a:rPr sz="2000" spc="-5" dirty="0">
                <a:latin typeface="Arial"/>
                <a:cs typeface="Arial"/>
              </a:rPr>
              <a:t>nhập.</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77388"/>
            <a:ext cx="8686800" cy="3662045"/>
            <a:chOff x="457200" y="3177388"/>
            <a:chExt cx="8686800" cy="3662045"/>
          </a:xfrm>
        </p:grpSpPr>
        <p:sp>
          <p:nvSpPr>
            <p:cNvPr id="3" name="object 3"/>
            <p:cNvSpPr/>
            <p:nvPr/>
          </p:nvSpPr>
          <p:spPr>
            <a:xfrm>
              <a:off x="533400" y="4190999"/>
              <a:ext cx="7835900" cy="23114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129360" y="5188013"/>
              <a:ext cx="1979015" cy="16509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8704" y="3177388"/>
              <a:ext cx="8615295" cy="1139823"/>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612140" y="298196"/>
            <a:ext cx="6659880" cy="665480"/>
          </a:xfrm>
          <a:prstGeom prst="rect">
            <a:avLst/>
          </a:prstGeom>
        </p:spPr>
        <p:txBody>
          <a:bodyPr vert="horz" wrap="square" lIns="0" tIns="12700" rIns="0" bIns="0" rtlCol="0">
            <a:spAutoFit/>
          </a:bodyPr>
          <a:lstStyle/>
          <a:p>
            <a:pPr marL="12700">
              <a:lnSpc>
                <a:spcPct val="100000"/>
              </a:lnSpc>
              <a:spcBef>
                <a:spcPts val="100"/>
              </a:spcBef>
              <a:tabLst>
                <a:tab pos="2606040" algn="l"/>
                <a:tab pos="4974590" algn="l"/>
              </a:tabLst>
            </a:pPr>
            <a:r>
              <a:rPr dirty="0"/>
              <a:t>VD:</a:t>
            </a:r>
            <a:r>
              <a:rPr spc="-5" dirty="0"/>
              <a:t> </a:t>
            </a:r>
            <a:r>
              <a:rPr dirty="0"/>
              <a:t>Đối</a:t>
            </a:r>
            <a:r>
              <a:rPr spc="-5" dirty="0"/>
              <a:t> </a:t>
            </a:r>
            <a:r>
              <a:rPr dirty="0"/>
              <a:t>số	</a:t>
            </a:r>
            <a:r>
              <a:rPr spc="-5" dirty="0"/>
              <a:t>struct</a:t>
            </a:r>
            <a:r>
              <a:rPr spc="5" dirty="0"/>
              <a:t> </a:t>
            </a:r>
            <a:r>
              <a:rPr spc="-5" dirty="0"/>
              <a:t>kiểu	tham</a:t>
            </a:r>
            <a:r>
              <a:rPr spc="-75" dirty="0"/>
              <a:t> </a:t>
            </a:r>
            <a:r>
              <a:rPr spc="-5" dirty="0"/>
              <a:t>trị</a:t>
            </a:r>
          </a:p>
        </p:txBody>
      </p:sp>
      <p:sp>
        <p:nvSpPr>
          <p:cNvPr id="7" name="object 7"/>
          <p:cNvSpPr txBox="1"/>
          <p:nvPr/>
        </p:nvSpPr>
        <p:spPr>
          <a:xfrm>
            <a:off x="535940" y="1168907"/>
            <a:ext cx="7896225" cy="1906270"/>
          </a:xfrm>
          <a:prstGeom prst="rect">
            <a:avLst/>
          </a:prstGeom>
        </p:spPr>
        <p:txBody>
          <a:bodyPr vert="horz" wrap="square" lIns="0" tIns="12700" rIns="0" bIns="0" rtlCol="0">
            <a:spAutoFit/>
          </a:bodyPr>
          <a:lstStyle/>
          <a:p>
            <a:pPr marL="355600" marR="261620" indent="-342900" algn="just">
              <a:lnSpc>
                <a:spcPct val="117000"/>
              </a:lnSpc>
              <a:spcBef>
                <a:spcPts val="100"/>
              </a:spcBef>
              <a:buClr>
                <a:srgbClr val="CC9900"/>
              </a:buClr>
              <a:buSzPct val="65000"/>
              <a:buFont typeface="Wingdings"/>
              <a:buChar char=""/>
              <a:tabLst>
                <a:tab pos="355600" algn="l"/>
              </a:tabLst>
            </a:pPr>
            <a:r>
              <a:rPr sz="2000" spc="-5" dirty="0">
                <a:latin typeface="Arial"/>
                <a:cs typeface="Arial"/>
              </a:rPr>
              <a:t>Với </a:t>
            </a:r>
            <a:r>
              <a:rPr sz="2000" dirty="0">
                <a:latin typeface="Arial"/>
                <a:cs typeface="Arial"/>
              </a:rPr>
              <a:t>lớp </a:t>
            </a:r>
            <a:r>
              <a:rPr sz="2000" spc="-5" dirty="0">
                <a:latin typeface="Arial"/>
                <a:cs typeface="Arial"/>
              </a:rPr>
              <a:t>MovieData </a:t>
            </a:r>
            <a:r>
              <a:rPr sz="2000" dirty="0">
                <a:latin typeface="Arial"/>
                <a:cs typeface="Arial"/>
              </a:rPr>
              <a:t>khi </a:t>
            </a:r>
            <a:r>
              <a:rPr sz="2000" spc="-5" dirty="0">
                <a:latin typeface="Arial"/>
                <a:cs typeface="Arial"/>
              </a:rPr>
              <a:t>nãy, </a:t>
            </a:r>
            <a:r>
              <a:rPr sz="2000" dirty="0">
                <a:latin typeface="Arial"/>
                <a:cs typeface="Arial"/>
              </a:rPr>
              <a:t>viết 1 hàm </a:t>
            </a:r>
            <a:r>
              <a:rPr sz="2000" spc="-5" dirty="0">
                <a:latin typeface="Arial"/>
                <a:cs typeface="Arial"/>
              </a:rPr>
              <a:t>truyền </a:t>
            </a:r>
            <a:r>
              <a:rPr sz="2000" dirty="0">
                <a:latin typeface="Arial"/>
                <a:cs typeface="Arial"/>
              </a:rPr>
              <a:t>vào 1 </a:t>
            </a:r>
            <a:r>
              <a:rPr sz="2000" spc="-5" dirty="0">
                <a:latin typeface="Arial"/>
                <a:cs typeface="Arial"/>
              </a:rPr>
              <a:t>tham </a:t>
            </a:r>
            <a:r>
              <a:rPr sz="2000" dirty="0">
                <a:latin typeface="Arial"/>
                <a:cs typeface="Arial"/>
              </a:rPr>
              <a:t>số</a:t>
            </a:r>
            <a:r>
              <a:rPr sz="2000" spc="-100" dirty="0">
                <a:latin typeface="Arial"/>
                <a:cs typeface="Arial"/>
              </a:rPr>
              <a:t> </a:t>
            </a:r>
            <a:r>
              <a:rPr sz="2000" dirty="0">
                <a:latin typeface="Arial"/>
                <a:cs typeface="Arial"/>
              </a:rPr>
              <a:t>kiểu  </a:t>
            </a:r>
            <a:r>
              <a:rPr sz="2000" spc="-5" dirty="0">
                <a:latin typeface="Arial"/>
                <a:cs typeface="Arial"/>
              </a:rPr>
              <a:t>MovieData </a:t>
            </a:r>
            <a:r>
              <a:rPr sz="2000" dirty="0">
                <a:latin typeface="Arial"/>
                <a:cs typeface="Arial"/>
              </a:rPr>
              <a:t>và hiển </a:t>
            </a:r>
            <a:r>
              <a:rPr sz="2000" spc="-5" dirty="0">
                <a:latin typeface="Arial"/>
                <a:cs typeface="Arial"/>
              </a:rPr>
              <a:t>thị </a:t>
            </a:r>
            <a:r>
              <a:rPr sz="2000" dirty="0">
                <a:latin typeface="Arial"/>
                <a:cs typeface="Arial"/>
              </a:rPr>
              <a:t>các nội dung của </a:t>
            </a:r>
            <a:r>
              <a:rPr sz="2000" spc="-5" dirty="0">
                <a:latin typeface="Arial"/>
                <a:cs typeface="Arial"/>
              </a:rPr>
              <a:t>tham </a:t>
            </a:r>
            <a:r>
              <a:rPr sz="2000" dirty="0">
                <a:latin typeface="Arial"/>
                <a:cs typeface="Arial"/>
              </a:rPr>
              <a:t>số</a:t>
            </a:r>
            <a:r>
              <a:rPr sz="2000" spc="-85" dirty="0">
                <a:latin typeface="Arial"/>
                <a:cs typeface="Arial"/>
              </a:rPr>
              <a:t> </a:t>
            </a:r>
            <a:r>
              <a:rPr sz="2000" spc="-5" dirty="0">
                <a:latin typeface="Arial"/>
                <a:cs typeface="Arial"/>
              </a:rPr>
              <a:t>này.</a:t>
            </a:r>
            <a:endParaRPr sz="2000">
              <a:latin typeface="Arial"/>
              <a:cs typeface="Arial"/>
            </a:endParaRPr>
          </a:p>
          <a:p>
            <a:pPr marL="355600" marR="5080" indent="-342900" algn="just">
              <a:lnSpc>
                <a:spcPct val="120500"/>
              </a:lnSpc>
              <a:spcBef>
                <a:spcPts val="515"/>
              </a:spcBef>
              <a:buClr>
                <a:srgbClr val="CC9900"/>
              </a:buClr>
              <a:buSzPct val="65000"/>
              <a:buFont typeface="Wingdings"/>
              <a:buChar char=""/>
              <a:tabLst>
                <a:tab pos="355600" algn="l"/>
              </a:tabLst>
            </a:pPr>
            <a:r>
              <a:rPr sz="2000" spc="-5" dirty="0">
                <a:latin typeface="Arial"/>
                <a:cs typeface="Arial"/>
              </a:rPr>
              <a:t>Trong </a:t>
            </a:r>
            <a:r>
              <a:rPr sz="2000" dirty="0">
                <a:latin typeface="Arial"/>
                <a:cs typeface="Arial"/>
              </a:rPr>
              <a:t>hàm </a:t>
            </a:r>
            <a:r>
              <a:rPr sz="2000" b="1" spc="-5" dirty="0">
                <a:latin typeface="Arial"/>
                <a:cs typeface="Arial"/>
              </a:rPr>
              <a:t>main </a:t>
            </a:r>
            <a:r>
              <a:rPr sz="2000" dirty="0">
                <a:latin typeface="Arial"/>
                <a:cs typeface="Arial"/>
              </a:rPr>
              <a:t>khai báo 2 biến kiểu </a:t>
            </a:r>
            <a:r>
              <a:rPr sz="2000" spc="-5" dirty="0">
                <a:latin typeface="Arial"/>
                <a:cs typeface="Arial"/>
              </a:rPr>
              <a:t>MovieData </a:t>
            </a:r>
            <a:r>
              <a:rPr sz="2000" dirty="0">
                <a:latin typeface="Arial"/>
                <a:cs typeface="Arial"/>
              </a:rPr>
              <a:t>và khởi </a:t>
            </a:r>
            <a:r>
              <a:rPr sz="2000" spc="-5" dirty="0">
                <a:latin typeface="Arial"/>
                <a:cs typeface="Arial"/>
              </a:rPr>
              <a:t>tạo </a:t>
            </a:r>
            <a:r>
              <a:rPr sz="2000" dirty="0">
                <a:latin typeface="Arial"/>
                <a:cs typeface="Arial"/>
              </a:rPr>
              <a:t>giá </a:t>
            </a:r>
            <a:r>
              <a:rPr sz="2000" spc="-5" dirty="0">
                <a:latin typeface="Arial"/>
                <a:cs typeface="Arial"/>
              </a:rPr>
              <a:t>trị  </a:t>
            </a:r>
            <a:r>
              <a:rPr sz="2000" dirty="0">
                <a:latin typeface="Arial"/>
                <a:cs typeface="Arial"/>
              </a:rPr>
              <a:t>cho </a:t>
            </a:r>
            <a:r>
              <a:rPr sz="2000" spc="-5" dirty="0">
                <a:latin typeface="Arial"/>
                <a:cs typeface="Arial"/>
              </a:rPr>
              <a:t>chúng. Sau </a:t>
            </a:r>
            <a:r>
              <a:rPr sz="2000" dirty="0">
                <a:latin typeface="Arial"/>
                <a:cs typeface="Arial"/>
              </a:rPr>
              <a:t>đó sử dụng hàm đã viết ở </a:t>
            </a:r>
            <a:r>
              <a:rPr sz="2000" spc="-5" dirty="0">
                <a:latin typeface="Arial"/>
                <a:cs typeface="Arial"/>
              </a:rPr>
              <a:t>trên </a:t>
            </a:r>
            <a:r>
              <a:rPr sz="2000" dirty="0">
                <a:latin typeface="Arial"/>
                <a:cs typeface="Arial"/>
              </a:rPr>
              <a:t>để hiển </a:t>
            </a:r>
            <a:r>
              <a:rPr sz="2000" spc="-5" dirty="0">
                <a:latin typeface="Arial"/>
                <a:cs typeface="Arial"/>
              </a:rPr>
              <a:t>thị </a:t>
            </a:r>
            <a:r>
              <a:rPr sz="2000" dirty="0">
                <a:latin typeface="Arial"/>
                <a:cs typeface="Arial"/>
              </a:rPr>
              <a:t>nội</a:t>
            </a:r>
            <a:r>
              <a:rPr sz="2000" spc="-170" dirty="0">
                <a:latin typeface="Arial"/>
                <a:cs typeface="Arial"/>
              </a:rPr>
              <a:t> </a:t>
            </a:r>
            <a:r>
              <a:rPr sz="2000" dirty="0">
                <a:latin typeface="Arial"/>
                <a:cs typeface="Arial"/>
              </a:rPr>
              <a:t>dung  của </a:t>
            </a:r>
            <a:r>
              <a:rPr sz="2000" spc="-5" dirty="0">
                <a:latin typeface="Arial"/>
                <a:cs typeface="Arial"/>
              </a:rPr>
              <a:t>từng </a:t>
            </a:r>
            <a:r>
              <a:rPr sz="2000" dirty="0">
                <a:latin typeface="Arial"/>
                <a:cs typeface="Arial"/>
              </a:rPr>
              <a:t>biến </a:t>
            </a:r>
            <a:r>
              <a:rPr sz="2000" spc="-5" dirty="0">
                <a:latin typeface="Arial"/>
                <a:cs typeface="Arial"/>
              </a:rPr>
              <a:t>vừa</a:t>
            </a:r>
            <a:r>
              <a:rPr sz="2000" spc="-40" dirty="0">
                <a:latin typeface="Arial"/>
                <a:cs typeface="Arial"/>
              </a:rPr>
              <a:t> </a:t>
            </a:r>
            <a:r>
              <a:rPr sz="2000" spc="-5" dirty="0">
                <a:latin typeface="Arial"/>
                <a:cs typeface="Arial"/>
              </a:rPr>
              <a:t>nhập.</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5147"/>
            <a:ext cx="7888605" cy="665480"/>
          </a:xfrm>
          <a:prstGeom prst="rect">
            <a:avLst/>
          </a:prstGeom>
        </p:spPr>
        <p:txBody>
          <a:bodyPr vert="horz" wrap="square" lIns="0" tIns="12700" rIns="0" bIns="0" rtlCol="0">
            <a:spAutoFit/>
          </a:bodyPr>
          <a:lstStyle/>
          <a:p>
            <a:pPr marL="12700">
              <a:lnSpc>
                <a:spcPct val="100000"/>
              </a:lnSpc>
              <a:spcBef>
                <a:spcPts val="100"/>
              </a:spcBef>
              <a:tabLst>
                <a:tab pos="1553845" algn="l"/>
                <a:tab pos="4100195" algn="l"/>
                <a:tab pos="5522595" algn="l"/>
              </a:tabLst>
            </a:pPr>
            <a:r>
              <a:rPr dirty="0"/>
              <a:t>Đối</a:t>
            </a:r>
            <a:r>
              <a:rPr spc="-5" dirty="0"/>
              <a:t> </a:t>
            </a:r>
            <a:r>
              <a:rPr dirty="0"/>
              <a:t>số	</a:t>
            </a:r>
            <a:r>
              <a:rPr spc="-5" dirty="0"/>
              <a:t>tham</a:t>
            </a:r>
            <a:r>
              <a:rPr dirty="0"/>
              <a:t> </a:t>
            </a:r>
            <a:r>
              <a:rPr spc="-5" dirty="0"/>
              <a:t>trị</a:t>
            </a:r>
            <a:r>
              <a:rPr dirty="0"/>
              <a:t> vs.	đối</a:t>
            </a:r>
            <a:r>
              <a:rPr spc="-5" dirty="0"/>
              <a:t> </a:t>
            </a:r>
            <a:r>
              <a:rPr dirty="0"/>
              <a:t>số	</a:t>
            </a:r>
            <a:r>
              <a:rPr spc="-5" dirty="0"/>
              <a:t>tham</a:t>
            </a:r>
            <a:r>
              <a:rPr spc="-75" dirty="0"/>
              <a:t> </a:t>
            </a:r>
            <a:r>
              <a:rPr spc="-5" dirty="0"/>
              <a:t>chiếu</a:t>
            </a:r>
          </a:p>
        </p:txBody>
      </p:sp>
      <p:sp>
        <p:nvSpPr>
          <p:cNvPr id="3" name="object 3"/>
          <p:cNvSpPr txBox="1"/>
          <p:nvPr/>
        </p:nvSpPr>
        <p:spPr>
          <a:xfrm>
            <a:off x="535940" y="1153667"/>
            <a:ext cx="7950200" cy="2320925"/>
          </a:xfrm>
          <a:prstGeom prst="rect">
            <a:avLst/>
          </a:prstGeom>
        </p:spPr>
        <p:txBody>
          <a:bodyPr vert="horz" wrap="square" lIns="0" tIns="12700" rIns="0" bIns="0" rtlCol="0">
            <a:spAutoFit/>
          </a:bodyPr>
          <a:lstStyle/>
          <a:p>
            <a:pPr marL="355600" marR="15240" indent="-342900">
              <a:lnSpc>
                <a:spcPct val="115999"/>
              </a:lnSpc>
              <a:spcBef>
                <a:spcPts val="100"/>
              </a:spcBef>
              <a:buClr>
                <a:srgbClr val="CC9900"/>
              </a:buClr>
              <a:buSzPct val="65000"/>
              <a:buFont typeface="Wingdings"/>
              <a:buChar char=""/>
              <a:tabLst>
                <a:tab pos="354965" algn="l"/>
                <a:tab pos="355600" algn="l"/>
              </a:tabLst>
            </a:pPr>
            <a:r>
              <a:rPr sz="2000" dirty="0">
                <a:latin typeface="Arial"/>
                <a:cs typeface="Arial"/>
              </a:rPr>
              <a:t>Dùng đối số kiểu </a:t>
            </a:r>
            <a:r>
              <a:rPr sz="2000" spc="-5" dirty="0">
                <a:latin typeface="Arial"/>
                <a:cs typeface="Arial"/>
              </a:rPr>
              <a:t>tham trị </a:t>
            </a:r>
            <a:r>
              <a:rPr sz="2000" dirty="0">
                <a:latin typeface="Arial"/>
                <a:cs typeface="Arial"/>
              </a:rPr>
              <a:t>sẽ sinh </a:t>
            </a:r>
            <a:r>
              <a:rPr sz="2000" spc="-5" dirty="0">
                <a:latin typeface="Arial"/>
                <a:cs typeface="Arial"/>
              </a:rPr>
              <a:t>ra một </a:t>
            </a:r>
            <a:r>
              <a:rPr sz="2000" dirty="0">
                <a:latin typeface="Arial"/>
                <a:cs typeface="Arial"/>
              </a:rPr>
              <a:t>bản sao của đối số, nên</a:t>
            </a:r>
            <a:r>
              <a:rPr sz="2000" spc="-180" dirty="0">
                <a:latin typeface="Arial"/>
                <a:cs typeface="Arial"/>
              </a:rPr>
              <a:t> </a:t>
            </a:r>
            <a:r>
              <a:rPr sz="2000" dirty="0">
                <a:latin typeface="Arial"/>
                <a:cs typeface="Arial"/>
              </a:rPr>
              <a:t>có  </a:t>
            </a:r>
            <a:r>
              <a:rPr sz="2000" spc="-5" dirty="0">
                <a:latin typeface="Arial"/>
                <a:cs typeface="Arial"/>
              </a:rPr>
              <a:t>thể </a:t>
            </a:r>
            <a:r>
              <a:rPr sz="2000" dirty="0">
                <a:latin typeface="Arial"/>
                <a:cs typeface="Arial"/>
              </a:rPr>
              <a:t>làm chậm </a:t>
            </a:r>
            <a:r>
              <a:rPr sz="2000" spc="-5" dirty="0">
                <a:latin typeface="Arial"/>
                <a:cs typeface="Arial"/>
              </a:rPr>
              <a:t>chương trình, </a:t>
            </a:r>
            <a:r>
              <a:rPr sz="2000" dirty="0">
                <a:latin typeface="Arial"/>
                <a:cs typeface="Arial"/>
              </a:rPr>
              <a:t>lãng phí dung</a:t>
            </a:r>
            <a:r>
              <a:rPr sz="2000" spc="-90" dirty="0">
                <a:latin typeface="Arial"/>
                <a:cs typeface="Arial"/>
              </a:rPr>
              <a:t> </a:t>
            </a:r>
            <a:r>
              <a:rPr sz="2000" dirty="0">
                <a:latin typeface="Arial"/>
                <a:cs typeface="Arial"/>
              </a:rPr>
              <a:t>lượng</a:t>
            </a:r>
            <a:endParaRPr sz="2000">
              <a:latin typeface="Arial"/>
              <a:cs typeface="Arial"/>
            </a:endParaRPr>
          </a:p>
          <a:p>
            <a:pPr marL="355600" marR="299085" indent="-342900">
              <a:lnSpc>
                <a:spcPct val="121000"/>
              </a:lnSpc>
              <a:spcBef>
                <a:spcPts val="505"/>
              </a:spcBef>
              <a:buClr>
                <a:srgbClr val="CC9900"/>
              </a:buClr>
              <a:buSzPct val="65000"/>
              <a:buFont typeface="Wingdings"/>
              <a:buChar char=""/>
              <a:tabLst>
                <a:tab pos="354965" algn="l"/>
                <a:tab pos="355600" algn="l"/>
              </a:tabLst>
            </a:pPr>
            <a:r>
              <a:rPr sz="2000" dirty="0">
                <a:latin typeface="Arial"/>
                <a:cs typeface="Arial"/>
              </a:rPr>
              <a:t>Dùng đối số kiểu </a:t>
            </a:r>
            <a:r>
              <a:rPr sz="2000" spc="-5" dirty="0">
                <a:latin typeface="Arial"/>
                <a:cs typeface="Arial"/>
              </a:rPr>
              <a:t>tham </a:t>
            </a:r>
            <a:r>
              <a:rPr sz="2000" dirty="0">
                <a:latin typeface="Arial"/>
                <a:cs typeface="Arial"/>
              </a:rPr>
              <a:t>chiếu </a:t>
            </a:r>
            <a:r>
              <a:rPr sz="2000" spc="-5" dirty="0">
                <a:latin typeface="Arial"/>
                <a:cs typeface="Arial"/>
              </a:rPr>
              <a:t>thì tăng tốc </a:t>
            </a:r>
            <a:r>
              <a:rPr sz="2000" dirty="0">
                <a:latin typeface="Arial"/>
                <a:cs typeface="Arial"/>
              </a:rPr>
              <a:t>độ </a:t>
            </a:r>
            <a:r>
              <a:rPr sz="2000" spc="-5" dirty="0">
                <a:latin typeface="Arial"/>
                <a:cs typeface="Arial"/>
              </a:rPr>
              <a:t>chương trình, nhưng  </a:t>
            </a:r>
            <a:r>
              <a:rPr sz="2000" dirty="0">
                <a:latin typeface="Arial"/>
                <a:cs typeface="Arial"/>
              </a:rPr>
              <a:t>hàm sẽ có </a:t>
            </a:r>
            <a:r>
              <a:rPr sz="2000" spc="-5" dirty="0">
                <a:latin typeface="Arial"/>
                <a:cs typeface="Arial"/>
              </a:rPr>
              <a:t>thể thay </a:t>
            </a:r>
            <a:r>
              <a:rPr sz="2000" dirty="0">
                <a:latin typeface="Arial"/>
                <a:cs typeface="Arial"/>
              </a:rPr>
              <a:t>đổi đối số </a:t>
            </a:r>
            <a:r>
              <a:rPr sz="2000" spc="-5" dirty="0">
                <a:latin typeface="Arial"/>
                <a:cs typeface="Arial"/>
              </a:rPr>
              <a:t>(chỉ </a:t>
            </a:r>
            <a:r>
              <a:rPr sz="2000" dirty="0">
                <a:latin typeface="Arial"/>
                <a:cs typeface="Arial"/>
              </a:rPr>
              <a:t>dùng nếu đây là điều </a:t>
            </a:r>
            <a:r>
              <a:rPr sz="2000" spc="-5" dirty="0">
                <a:latin typeface="Arial"/>
                <a:cs typeface="Arial"/>
              </a:rPr>
              <a:t>ta</a:t>
            </a:r>
            <a:r>
              <a:rPr sz="2000" spc="-145" dirty="0">
                <a:latin typeface="Arial"/>
                <a:cs typeface="Arial"/>
              </a:rPr>
              <a:t> </a:t>
            </a:r>
            <a:r>
              <a:rPr sz="2000" spc="-5" dirty="0">
                <a:latin typeface="Arial"/>
                <a:cs typeface="Arial"/>
              </a:rPr>
              <a:t>muốn)</a:t>
            </a:r>
            <a:endParaRPr sz="2000">
              <a:latin typeface="Arial"/>
              <a:cs typeface="Arial"/>
            </a:endParaRPr>
          </a:p>
          <a:p>
            <a:pPr marL="355600" marR="5080" indent="-342900">
              <a:lnSpc>
                <a:spcPct val="121000"/>
              </a:lnSpc>
              <a:spcBef>
                <a:spcPts val="380"/>
              </a:spcBef>
              <a:buClr>
                <a:srgbClr val="CC9900"/>
              </a:buClr>
              <a:buSzPct val="65000"/>
              <a:buFont typeface="Wingdings"/>
              <a:buChar char=""/>
              <a:tabLst>
                <a:tab pos="354965" algn="l"/>
                <a:tab pos="355600" algn="l"/>
              </a:tabLst>
            </a:pPr>
            <a:r>
              <a:rPr sz="2000" dirty="0">
                <a:latin typeface="Roboto"/>
                <a:cs typeface="Roboto"/>
              </a:rPr>
              <a:t>Sử </a:t>
            </a:r>
            <a:r>
              <a:rPr sz="2000" spc="-5" dirty="0">
                <a:latin typeface="Roboto"/>
                <a:cs typeface="Roboto"/>
              </a:rPr>
              <a:t>dụng tham </a:t>
            </a:r>
            <a:r>
              <a:rPr sz="2000" dirty="0">
                <a:latin typeface="Roboto"/>
                <a:cs typeface="Roboto"/>
              </a:rPr>
              <a:t>số </a:t>
            </a:r>
            <a:r>
              <a:rPr sz="2000" spc="-5" dirty="0">
                <a:latin typeface="Roboto"/>
                <a:cs typeface="Roboto"/>
              </a:rPr>
              <a:t>tham chiếu hằng (dùng từ khoá </a:t>
            </a:r>
            <a:r>
              <a:rPr sz="2000" spc="-5" dirty="0">
                <a:latin typeface="Courier New"/>
                <a:cs typeface="Courier New"/>
              </a:rPr>
              <a:t>const)</a:t>
            </a:r>
            <a:r>
              <a:rPr sz="2000" spc="-655" dirty="0">
                <a:latin typeface="Courier New"/>
                <a:cs typeface="Courier New"/>
              </a:rPr>
              <a:t> </a:t>
            </a:r>
            <a:r>
              <a:rPr sz="2000" spc="-5" dirty="0">
                <a:latin typeface="Roboto"/>
                <a:cs typeface="Roboto"/>
              </a:rPr>
              <a:t>cho phép  </a:t>
            </a:r>
            <a:r>
              <a:rPr sz="2000" dirty="0">
                <a:latin typeface="Roboto"/>
                <a:cs typeface="Roboto"/>
              </a:rPr>
              <a:t>vừa </a:t>
            </a:r>
            <a:r>
              <a:rPr sz="2000" spc="-5" dirty="0">
                <a:latin typeface="Roboto"/>
                <a:cs typeface="Roboto"/>
              </a:rPr>
              <a:t>không thay đổi đối </a:t>
            </a:r>
            <a:r>
              <a:rPr sz="2000" dirty="0">
                <a:latin typeface="Roboto"/>
                <a:cs typeface="Roboto"/>
              </a:rPr>
              <a:t>số vừa </a:t>
            </a:r>
            <a:r>
              <a:rPr sz="2000" spc="-5" dirty="0">
                <a:latin typeface="Roboto"/>
                <a:cs typeface="Roboto"/>
              </a:rPr>
              <a:t>không lãng phí dung lượng, tốc</a:t>
            </a:r>
            <a:r>
              <a:rPr sz="2000" spc="5" dirty="0">
                <a:latin typeface="Roboto"/>
                <a:cs typeface="Roboto"/>
              </a:rPr>
              <a:t> </a:t>
            </a:r>
            <a:r>
              <a:rPr sz="2000" dirty="0">
                <a:latin typeface="Roboto"/>
                <a:cs typeface="Roboto"/>
              </a:rPr>
              <a:t>độ</a:t>
            </a:r>
            <a:endParaRPr sz="2000">
              <a:latin typeface="Roboto"/>
              <a:cs typeface="Roboto"/>
            </a:endParaRPr>
          </a:p>
        </p:txBody>
      </p:sp>
      <p:sp>
        <p:nvSpPr>
          <p:cNvPr id="4" name="object 4"/>
          <p:cNvSpPr txBox="1"/>
          <p:nvPr/>
        </p:nvSpPr>
        <p:spPr>
          <a:xfrm>
            <a:off x="535940" y="5710428"/>
            <a:ext cx="7720965" cy="3302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a:buChar char=""/>
              <a:tabLst>
                <a:tab pos="354965" algn="l"/>
                <a:tab pos="355600" algn="l"/>
              </a:tabLst>
            </a:pPr>
            <a:r>
              <a:rPr sz="2000" spc="-5" dirty="0">
                <a:latin typeface="Roboto"/>
                <a:cs typeface="Roboto"/>
              </a:rPr>
              <a:t>Truyền đối </a:t>
            </a:r>
            <a:r>
              <a:rPr sz="2000" dirty="0">
                <a:latin typeface="Roboto"/>
                <a:cs typeface="Roboto"/>
              </a:rPr>
              <a:t>số </a:t>
            </a:r>
            <a:r>
              <a:rPr sz="2000" spc="-5" dirty="0">
                <a:latin typeface="Roboto"/>
                <a:cs typeface="Roboto"/>
              </a:rPr>
              <a:t>kiểu tham chiếu còn bao gồm </a:t>
            </a:r>
            <a:r>
              <a:rPr sz="2000" dirty="0">
                <a:latin typeface="Roboto"/>
                <a:cs typeface="Roboto"/>
              </a:rPr>
              <a:t>cả </a:t>
            </a:r>
            <a:r>
              <a:rPr sz="2000" spc="-5" dirty="0">
                <a:latin typeface="Roboto"/>
                <a:cs typeface="Roboto"/>
              </a:rPr>
              <a:t>truyền </a:t>
            </a:r>
            <a:r>
              <a:rPr sz="2000" dirty="0">
                <a:latin typeface="Roboto"/>
                <a:cs typeface="Roboto"/>
              </a:rPr>
              <a:t>vào </a:t>
            </a:r>
            <a:r>
              <a:rPr sz="2000" spc="-5" dirty="0">
                <a:latin typeface="Roboto"/>
                <a:cs typeface="Roboto"/>
              </a:rPr>
              <a:t>con</a:t>
            </a:r>
            <a:r>
              <a:rPr sz="2000" spc="35" dirty="0">
                <a:latin typeface="Roboto"/>
                <a:cs typeface="Roboto"/>
              </a:rPr>
              <a:t> </a:t>
            </a:r>
            <a:r>
              <a:rPr sz="2000" spc="-5" dirty="0">
                <a:latin typeface="Roboto"/>
                <a:cs typeface="Roboto"/>
              </a:rPr>
              <a:t>trỏ</a:t>
            </a:r>
            <a:endParaRPr sz="2000">
              <a:latin typeface="Roboto"/>
              <a:cs typeface="Roboto"/>
            </a:endParaRPr>
          </a:p>
        </p:txBody>
      </p:sp>
      <p:sp>
        <p:nvSpPr>
          <p:cNvPr id="5" name="object 5"/>
          <p:cNvSpPr/>
          <p:nvPr/>
        </p:nvSpPr>
        <p:spPr>
          <a:xfrm>
            <a:off x="1031358" y="3686561"/>
            <a:ext cx="6266120" cy="191495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9210"/>
            <a:ext cx="5939155" cy="635000"/>
          </a:xfrm>
          <a:prstGeom prst="rect">
            <a:avLst/>
          </a:prstGeom>
        </p:spPr>
        <p:txBody>
          <a:bodyPr vert="horz" wrap="square" lIns="0" tIns="12700" rIns="0" bIns="0" rtlCol="0">
            <a:spAutoFit/>
          </a:bodyPr>
          <a:lstStyle/>
          <a:p>
            <a:pPr marL="12700">
              <a:lnSpc>
                <a:spcPct val="100000"/>
              </a:lnSpc>
              <a:spcBef>
                <a:spcPts val="100"/>
              </a:spcBef>
            </a:pPr>
            <a:r>
              <a:rPr sz="4000" spc="-5" dirty="0"/>
              <a:t>VD: Hàm nhận con </a:t>
            </a:r>
            <a:r>
              <a:rPr sz="4000" dirty="0"/>
              <a:t>trỏ</a:t>
            </a:r>
            <a:r>
              <a:rPr sz="4000" spc="-35" dirty="0"/>
              <a:t> </a:t>
            </a:r>
            <a:r>
              <a:rPr sz="4000" dirty="0"/>
              <a:t>struct</a:t>
            </a:r>
            <a:endParaRPr sz="4000"/>
          </a:p>
        </p:txBody>
      </p:sp>
      <p:sp>
        <p:nvSpPr>
          <p:cNvPr id="3" name="object 3"/>
          <p:cNvSpPr/>
          <p:nvPr/>
        </p:nvSpPr>
        <p:spPr>
          <a:xfrm>
            <a:off x="1895475" y="1528762"/>
            <a:ext cx="5198209" cy="44132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7518400" cy="665480"/>
          </a:xfrm>
          <a:prstGeom prst="rect">
            <a:avLst/>
          </a:prstGeom>
        </p:spPr>
        <p:txBody>
          <a:bodyPr vert="horz" wrap="square" lIns="0" tIns="12700" rIns="0" bIns="0" rtlCol="0">
            <a:spAutoFit/>
          </a:bodyPr>
          <a:lstStyle/>
          <a:p>
            <a:pPr marL="12700">
              <a:lnSpc>
                <a:spcPct val="100000"/>
              </a:lnSpc>
              <a:spcBef>
                <a:spcPts val="100"/>
              </a:spcBef>
              <a:tabLst>
                <a:tab pos="2606040" algn="l"/>
                <a:tab pos="5152390" algn="l"/>
              </a:tabLst>
            </a:pPr>
            <a:r>
              <a:rPr dirty="0"/>
              <a:t>VD:</a:t>
            </a:r>
            <a:r>
              <a:rPr spc="-5" dirty="0"/>
              <a:t> </a:t>
            </a:r>
            <a:r>
              <a:rPr dirty="0"/>
              <a:t>Đối</a:t>
            </a:r>
            <a:r>
              <a:rPr spc="-5" dirty="0"/>
              <a:t> </a:t>
            </a:r>
            <a:r>
              <a:rPr dirty="0"/>
              <a:t>số	</a:t>
            </a:r>
            <a:r>
              <a:rPr spc="-5" dirty="0"/>
              <a:t>tham</a:t>
            </a:r>
            <a:r>
              <a:rPr dirty="0"/>
              <a:t> </a:t>
            </a:r>
            <a:r>
              <a:rPr spc="-5" dirty="0"/>
              <a:t>trị</a:t>
            </a:r>
            <a:r>
              <a:rPr dirty="0"/>
              <a:t> vs.	</a:t>
            </a:r>
            <a:r>
              <a:rPr spc="-5" dirty="0"/>
              <a:t>tham</a:t>
            </a:r>
            <a:r>
              <a:rPr spc="-75" dirty="0"/>
              <a:t> </a:t>
            </a:r>
            <a:r>
              <a:rPr spc="-5" dirty="0"/>
              <a:t>chiếu</a:t>
            </a:r>
          </a:p>
        </p:txBody>
      </p:sp>
      <p:sp>
        <p:nvSpPr>
          <p:cNvPr id="3" name="object 3"/>
          <p:cNvSpPr txBox="1"/>
          <p:nvPr/>
        </p:nvSpPr>
        <p:spPr>
          <a:xfrm>
            <a:off x="535940" y="1104900"/>
            <a:ext cx="8046084" cy="4408805"/>
          </a:xfrm>
          <a:prstGeom prst="rect">
            <a:avLst/>
          </a:prstGeom>
        </p:spPr>
        <p:txBody>
          <a:bodyPr vert="horz" wrap="square" lIns="0" tIns="128270" rIns="0" bIns="0" rtlCol="0">
            <a:spAutoFit/>
          </a:bodyPr>
          <a:lstStyle/>
          <a:p>
            <a:pPr marL="355600" indent="-342900">
              <a:lnSpc>
                <a:spcPct val="100000"/>
              </a:lnSpc>
              <a:spcBef>
                <a:spcPts val="1010"/>
              </a:spcBef>
              <a:buClr>
                <a:srgbClr val="CC9900"/>
              </a:buClr>
              <a:buSzPct val="65000"/>
              <a:buFont typeface="Wingdings"/>
              <a:buChar char=""/>
              <a:tabLst>
                <a:tab pos="354965" algn="l"/>
                <a:tab pos="355600" algn="l"/>
                <a:tab pos="2552065" algn="l"/>
              </a:tabLst>
            </a:pPr>
            <a:r>
              <a:rPr sz="2000" spc="-5" dirty="0">
                <a:latin typeface="Arial"/>
                <a:cs typeface="Arial"/>
              </a:rPr>
              <a:t>Struct</a:t>
            </a:r>
            <a:r>
              <a:rPr sz="2000" dirty="0">
                <a:latin typeface="Arial"/>
                <a:cs typeface="Arial"/>
              </a:rPr>
              <a:t> </a:t>
            </a:r>
            <a:r>
              <a:rPr sz="2000" spc="-5" dirty="0">
                <a:latin typeface="Arial"/>
                <a:cs typeface="Arial"/>
              </a:rPr>
              <a:t>Department	</a:t>
            </a:r>
            <a:r>
              <a:rPr sz="2000" dirty="0">
                <a:latin typeface="Arial"/>
                <a:cs typeface="Arial"/>
              </a:rPr>
              <a:t>gồm các </a:t>
            </a:r>
            <a:r>
              <a:rPr sz="2000" spc="-5" dirty="0">
                <a:latin typeface="Arial"/>
                <a:cs typeface="Arial"/>
              </a:rPr>
              <a:t>thành </a:t>
            </a:r>
            <a:r>
              <a:rPr sz="2000" dirty="0">
                <a:latin typeface="Arial"/>
                <a:cs typeface="Arial"/>
              </a:rPr>
              <a:t>viên</a:t>
            </a:r>
            <a:r>
              <a:rPr sz="2000" spc="-40" dirty="0">
                <a:latin typeface="Arial"/>
                <a:cs typeface="Arial"/>
              </a:rPr>
              <a:t> </a:t>
            </a:r>
            <a:r>
              <a:rPr sz="2000" spc="-5" dirty="0">
                <a:latin typeface="Arial"/>
                <a:cs typeface="Arial"/>
              </a:rPr>
              <a:t>sau:</a:t>
            </a:r>
            <a:endParaRPr sz="2000">
              <a:latin typeface="Arial"/>
              <a:cs typeface="Arial"/>
            </a:endParaRPr>
          </a:p>
          <a:p>
            <a:pPr marL="682625" lvl="1" indent="-326390">
              <a:lnSpc>
                <a:spcPct val="100000"/>
              </a:lnSpc>
              <a:spcBef>
                <a:spcPts val="910"/>
              </a:spcBef>
              <a:buClr>
                <a:srgbClr val="3B812F"/>
              </a:buClr>
              <a:buSzPct val="60000"/>
              <a:buFont typeface="Wingdings"/>
              <a:buChar char=""/>
              <a:tabLst>
                <a:tab pos="681990" algn="l"/>
                <a:tab pos="682625" algn="l"/>
              </a:tabLst>
            </a:pPr>
            <a:r>
              <a:rPr sz="2000" dirty="0">
                <a:latin typeface="Arial"/>
                <a:cs typeface="Arial"/>
              </a:rPr>
              <a:t>Tên bộ phận </a:t>
            </a:r>
            <a:r>
              <a:rPr sz="2000" spc="-5" dirty="0">
                <a:latin typeface="Arial"/>
                <a:cs typeface="Arial"/>
              </a:rPr>
              <a:t>(như Đông, Tây, Bắc </a:t>
            </a:r>
            <a:r>
              <a:rPr sz="2000" dirty="0">
                <a:latin typeface="Arial"/>
                <a:cs typeface="Arial"/>
              </a:rPr>
              <a:t>hoặc</a:t>
            </a:r>
            <a:r>
              <a:rPr sz="2000" spc="-75" dirty="0">
                <a:latin typeface="Arial"/>
                <a:cs typeface="Arial"/>
              </a:rPr>
              <a:t> </a:t>
            </a:r>
            <a:r>
              <a:rPr sz="2000" spc="-5" dirty="0">
                <a:latin typeface="Arial"/>
                <a:cs typeface="Arial"/>
              </a:rPr>
              <a:t>Nam)</a:t>
            </a:r>
            <a:endParaRPr sz="2000">
              <a:latin typeface="Arial"/>
              <a:cs typeface="Arial"/>
            </a:endParaRPr>
          </a:p>
          <a:p>
            <a:pPr marL="682625" lvl="1" indent="-326390">
              <a:lnSpc>
                <a:spcPct val="100000"/>
              </a:lnSpc>
              <a:spcBef>
                <a:spcPts val="1010"/>
              </a:spcBef>
              <a:buClr>
                <a:srgbClr val="3B812F"/>
              </a:buClr>
              <a:buSzPct val="60000"/>
              <a:buFont typeface="Wingdings"/>
              <a:buChar char=""/>
              <a:tabLst>
                <a:tab pos="681990" algn="l"/>
                <a:tab pos="682625" algn="l"/>
              </a:tabLst>
            </a:pPr>
            <a:r>
              <a:rPr sz="2000" spc="-5" dirty="0">
                <a:latin typeface="Arial"/>
                <a:cs typeface="Arial"/>
              </a:rPr>
              <a:t>Doanh </a:t>
            </a:r>
            <a:r>
              <a:rPr sz="2000" dirty="0">
                <a:latin typeface="Arial"/>
                <a:cs typeface="Arial"/>
              </a:rPr>
              <a:t>số bán hàng 4 quý </a:t>
            </a:r>
            <a:r>
              <a:rPr sz="2000" spc="-5" dirty="0">
                <a:latin typeface="Arial"/>
                <a:cs typeface="Arial"/>
              </a:rPr>
              <a:t>(gợi </a:t>
            </a:r>
            <a:r>
              <a:rPr sz="2000" dirty="0">
                <a:latin typeface="Arial"/>
                <a:cs typeface="Arial"/>
              </a:rPr>
              <a:t>ý: dùng</a:t>
            </a:r>
            <a:r>
              <a:rPr sz="2000" spc="-85" dirty="0">
                <a:latin typeface="Arial"/>
                <a:cs typeface="Arial"/>
              </a:rPr>
              <a:t> </a:t>
            </a:r>
            <a:r>
              <a:rPr sz="2000" spc="-5" dirty="0">
                <a:latin typeface="Arial"/>
                <a:cs typeface="Arial"/>
              </a:rPr>
              <a:t>mảng)</a:t>
            </a:r>
            <a:endParaRPr sz="2000">
              <a:latin typeface="Arial"/>
              <a:cs typeface="Arial"/>
            </a:endParaRPr>
          </a:p>
          <a:p>
            <a:pPr marL="682625" lvl="1" indent="-326390">
              <a:lnSpc>
                <a:spcPct val="100000"/>
              </a:lnSpc>
              <a:spcBef>
                <a:spcPts val="890"/>
              </a:spcBef>
              <a:buClr>
                <a:srgbClr val="3B812F"/>
              </a:buClr>
              <a:buSzPct val="60000"/>
              <a:buFont typeface="Wingdings"/>
              <a:buChar char=""/>
              <a:tabLst>
                <a:tab pos="681990" algn="l"/>
                <a:tab pos="682625" algn="l"/>
              </a:tabLst>
            </a:pPr>
            <a:r>
              <a:rPr sz="2000" dirty="0">
                <a:latin typeface="Arial"/>
                <a:cs typeface="Arial"/>
              </a:rPr>
              <a:t>Tổng doanh số hàng</a:t>
            </a:r>
            <a:r>
              <a:rPr sz="2000" spc="-50" dirty="0">
                <a:latin typeface="Arial"/>
                <a:cs typeface="Arial"/>
              </a:rPr>
              <a:t> </a:t>
            </a:r>
            <a:r>
              <a:rPr sz="2000" dirty="0">
                <a:latin typeface="Arial"/>
                <a:cs typeface="Arial"/>
              </a:rPr>
              <a:t>năm</a:t>
            </a:r>
            <a:endParaRPr sz="2000">
              <a:latin typeface="Arial"/>
              <a:cs typeface="Arial"/>
            </a:endParaRPr>
          </a:p>
          <a:p>
            <a:pPr marL="682625" lvl="1" indent="-326390">
              <a:lnSpc>
                <a:spcPct val="100000"/>
              </a:lnSpc>
              <a:spcBef>
                <a:spcPts val="1005"/>
              </a:spcBef>
              <a:buClr>
                <a:srgbClr val="3B812F"/>
              </a:buClr>
              <a:buSzPct val="60000"/>
              <a:buFont typeface="Wingdings"/>
              <a:buChar char=""/>
              <a:tabLst>
                <a:tab pos="681990" algn="l"/>
                <a:tab pos="682625" algn="l"/>
              </a:tabLst>
            </a:pPr>
            <a:r>
              <a:rPr sz="2000" spc="-5" dirty="0">
                <a:latin typeface="Arial"/>
                <a:cs typeface="Arial"/>
              </a:rPr>
              <a:t>Doanh </a:t>
            </a:r>
            <a:r>
              <a:rPr sz="2000" dirty="0">
                <a:latin typeface="Arial"/>
                <a:cs typeface="Arial"/>
              </a:rPr>
              <a:t>số bán hàng </a:t>
            </a:r>
            <a:r>
              <a:rPr sz="2000" spc="-5" dirty="0">
                <a:latin typeface="Arial"/>
                <a:cs typeface="Arial"/>
              </a:rPr>
              <a:t>trung bình</a:t>
            </a:r>
            <a:r>
              <a:rPr sz="2000" spc="-50" dirty="0">
                <a:latin typeface="Arial"/>
                <a:cs typeface="Arial"/>
              </a:rPr>
              <a:t> </a:t>
            </a:r>
            <a:r>
              <a:rPr sz="2000" dirty="0">
                <a:latin typeface="Arial"/>
                <a:cs typeface="Arial"/>
              </a:rPr>
              <a:t>quý</a:t>
            </a:r>
            <a:endParaRPr sz="2000">
              <a:latin typeface="Arial"/>
              <a:cs typeface="Arial"/>
            </a:endParaRPr>
          </a:p>
          <a:p>
            <a:pPr marL="355600" marR="5080" indent="-342900">
              <a:lnSpc>
                <a:spcPct val="120000"/>
              </a:lnSpc>
              <a:spcBef>
                <a:spcPts val="505"/>
              </a:spcBef>
              <a:buClr>
                <a:srgbClr val="CC9900"/>
              </a:buClr>
              <a:buSzPct val="65000"/>
              <a:buFont typeface="Wingdings"/>
              <a:buChar char=""/>
              <a:tabLst>
                <a:tab pos="354965" algn="l"/>
                <a:tab pos="355600" algn="l"/>
              </a:tabLst>
            </a:pPr>
            <a:r>
              <a:rPr sz="2000" dirty="0">
                <a:latin typeface="Arial"/>
                <a:cs typeface="Arial"/>
              </a:rPr>
              <a:t>Main khai báo 4 biến đại diện cho các bộ phận công </a:t>
            </a:r>
            <a:r>
              <a:rPr sz="2000" spc="-5" dirty="0">
                <a:latin typeface="Arial"/>
                <a:cs typeface="Arial"/>
              </a:rPr>
              <a:t>ty: Đông, Tây,  Bắc </a:t>
            </a:r>
            <a:r>
              <a:rPr sz="2000" dirty="0">
                <a:latin typeface="Arial"/>
                <a:cs typeface="Arial"/>
              </a:rPr>
              <a:t>và </a:t>
            </a:r>
            <a:r>
              <a:rPr sz="2000" spc="-5" dirty="0">
                <a:latin typeface="Arial"/>
                <a:cs typeface="Arial"/>
              </a:rPr>
              <a:t>Nam. Yêu </a:t>
            </a:r>
            <a:r>
              <a:rPr sz="2000" dirty="0">
                <a:latin typeface="Arial"/>
                <a:cs typeface="Arial"/>
              </a:rPr>
              <a:t>cầu </a:t>
            </a:r>
            <a:r>
              <a:rPr sz="2000" spc="-5" dirty="0">
                <a:latin typeface="Arial"/>
                <a:cs typeface="Arial"/>
              </a:rPr>
              <a:t>người </a:t>
            </a:r>
            <a:r>
              <a:rPr sz="2000" dirty="0">
                <a:latin typeface="Arial"/>
                <a:cs typeface="Arial"/>
              </a:rPr>
              <a:t>dùng nhập số liệu bán hàng của bốn  quý cho </a:t>
            </a:r>
            <a:r>
              <a:rPr sz="2000" spc="-5" dirty="0">
                <a:latin typeface="Arial"/>
                <a:cs typeface="Arial"/>
              </a:rPr>
              <a:t>mỗi </a:t>
            </a:r>
            <a:r>
              <a:rPr sz="2000" dirty="0">
                <a:latin typeface="Arial"/>
                <a:cs typeface="Arial"/>
              </a:rPr>
              <a:t>bộ </a:t>
            </a:r>
            <a:r>
              <a:rPr sz="2000" spc="-5" dirty="0">
                <a:latin typeface="Arial"/>
                <a:cs typeface="Arial"/>
              </a:rPr>
              <a:t>phận, </a:t>
            </a:r>
            <a:r>
              <a:rPr sz="2000" dirty="0">
                <a:latin typeface="Arial"/>
                <a:cs typeface="Arial"/>
              </a:rPr>
              <a:t>còn </a:t>
            </a:r>
            <a:r>
              <a:rPr sz="2000" spc="-5" dirty="0">
                <a:latin typeface="Arial"/>
                <a:cs typeface="Arial"/>
              </a:rPr>
              <a:t>tổng </a:t>
            </a:r>
            <a:r>
              <a:rPr sz="2000" dirty="0">
                <a:latin typeface="Arial"/>
                <a:cs typeface="Arial"/>
              </a:rPr>
              <a:t>doanh số cả năm và doanh số </a:t>
            </a:r>
            <a:r>
              <a:rPr sz="2000" spc="-5" dirty="0">
                <a:latin typeface="Arial"/>
                <a:cs typeface="Arial"/>
              </a:rPr>
              <a:t>trung  bình </a:t>
            </a:r>
            <a:r>
              <a:rPr sz="2000" dirty="0">
                <a:latin typeface="Arial"/>
                <a:cs typeface="Arial"/>
              </a:rPr>
              <a:t>quý là </a:t>
            </a:r>
            <a:r>
              <a:rPr sz="2000" spc="-5" dirty="0">
                <a:latin typeface="Arial"/>
                <a:cs typeface="Arial"/>
              </a:rPr>
              <a:t>thông tin </a:t>
            </a:r>
            <a:r>
              <a:rPr sz="2000" dirty="0">
                <a:latin typeface="Arial"/>
                <a:cs typeface="Arial"/>
              </a:rPr>
              <a:t>dẫn xuất nên không cần nhập </a:t>
            </a:r>
            <a:r>
              <a:rPr sz="2000" spc="-5" dirty="0">
                <a:latin typeface="Arial"/>
                <a:cs typeface="Arial"/>
              </a:rPr>
              <a:t>mà được tính  toán từ </a:t>
            </a:r>
            <a:r>
              <a:rPr sz="2000" dirty="0">
                <a:latin typeface="Arial"/>
                <a:cs typeface="Arial"/>
              </a:rPr>
              <a:t>các </a:t>
            </a:r>
            <a:r>
              <a:rPr sz="2000" spc="-5" dirty="0">
                <a:latin typeface="Arial"/>
                <a:cs typeface="Arial"/>
              </a:rPr>
              <a:t>thông tin trên </a:t>
            </a:r>
            <a:r>
              <a:rPr sz="2000" dirty="0">
                <a:latin typeface="Arial"/>
                <a:cs typeface="Arial"/>
              </a:rPr>
              <a:t>và lưu </a:t>
            </a:r>
            <a:r>
              <a:rPr sz="2000" spc="-5" dirty="0">
                <a:latin typeface="Arial"/>
                <a:cs typeface="Arial"/>
              </a:rPr>
              <a:t>trữ trong </a:t>
            </a:r>
            <a:r>
              <a:rPr sz="2000" dirty="0">
                <a:latin typeface="Arial"/>
                <a:cs typeface="Arial"/>
              </a:rPr>
              <a:t>phần </a:t>
            </a:r>
            <a:r>
              <a:rPr sz="2000" spc="-5" dirty="0">
                <a:latin typeface="Arial"/>
                <a:cs typeface="Arial"/>
              </a:rPr>
              <a:t>tử thích </a:t>
            </a:r>
            <a:r>
              <a:rPr sz="2000" dirty="0">
                <a:latin typeface="Arial"/>
                <a:cs typeface="Arial"/>
              </a:rPr>
              <a:t>hợp của</a:t>
            </a:r>
            <a:r>
              <a:rPr sz="2000" spc="-150" dirty="0">
                <a:latin typeface="Arial"/>
                <a:cs typeface="Arial"/>
              </a:rPr>
              <a:t> </a:t>
            </a:r>
            <a:r>
              <a:rPr sz="2000" dirty="0">
                <a:latin typeface="Arial"/>
                <a:cs typeface="Arial"/>
              </a:rPr>
              <a:t>cấu  </a:t>
            </a:r>
            <a:r>
              <a:rPr sz="2000" spc="-5" dirty="0">
                <a:latin typeface="Arial"/>
                <a:cs typeface="Arial"/>
              </a:rPr>
              <a:t>trúc. Cuối </a:t>
            </a:r>
            <a:r>
              <a:rPr sz="2000" dirty="0">
                <a:latin typeface="Arial"/>
                <a:cs typeface="Arial"/>
              </a:rPr>
              <a:t>cùng hiển </a:t>
            </a:r>
            <a:r>
              <a:rPr sz="2000" spc="-5" dirty="0">
                <a:latin typeface="Arial"/>
                <a:cs typeface="Arial"/>
              </a:rPr>
              <a:t>thị </a:t>
            </a:r>
            <a:r>
              <a:rPr sz="2000" dirty="0">
                <a:latin typeface="Arial"/>
                <a:cs typeface="Arial"/>
              </a:rPr>
              <a:t>nội dung 4 cấu </a:t>
            </a:r>
            <a:r>
              <a:rPr sz="2000" spc="-5" dirty="0">
                <a:latin typeface="Arial"/>
                <a:cs typeface="Arial"/>
              </a:rPr>
              <a:t>trúc ra màn</a:t>
            </a:r>
            <a:r>
              <a:rPr sz="2000" spc="-90" dirty="0">
                <a:latin typeface="Arial"/>
                <a:cs typeface="Arial"/>
              </a:rPr>
              <a:t> </a:t>
            </a:r>
            <a:r>
              <a:rPr sz="2000" spc="-5" dirty="0">
                <a:latin typeface="Arial"/>
                <a:cs typeface="Arial"/>
              </a:rPr>
              <a:t>hình.</a:t>
            </a:r>
            <a:endParaRPr sz="2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09952" y="6446011"/>
            <a:ext cx="97155" cy="208279"/>
          </a:xfrm>
          <a:prstGeom prst="rect">
            <a:avLst/>
          </a:prstGeom>
        </p:spPr>
        <p:txBody>
          <a:bodyPr vert="horz" wrap="square" lIns="0" tIns="12700" rIns="0" bIns="0" rtlCol="0">
            <a:spAutoFit/>
          </a:bodyPr>
          <a:lstStyle/>
          <a:p>
            <a:pPr marL="12700">
              <a:lnSpc>
                <a:spcPct val="100000"/>
              </a:lnSpc>
              <a:spcBef>
                <a:spcPts val="100"/>
              </a:spcBef>
            </a:pPr>
            <a:r>
              <a:rPr sz="1200" b="0" dirty="0">
                <a:latin typeface="Noto Serif Condensed ExtraLight"/>
                <a:cs typeface="Noto Serif Condensed ExtraLight"/>
              </a:rPr>
              <a:t>2</a:t>
            </a:r>
            <a:endParaRPr sz="1200">
              <a:latin typeface="Noto Serif Condensed ExtraLight"/>
              <a:cs typeface="Noto Serif Condensed ExtraLight"/>
            </a:endParaRPr>
          </a:p>
        </p:txBody>
      </p:sp>
      <p:sp>
        <p:nvSpPr>
          <p:cNvPr id="3" name="object 3"/>
          <p:cNvSpPr txBox="1">
            <a:spLocks noGrp="1"/>
          </p:cNvSpPr>
          <p:nvPr>
            <p:ph type="title"/>
          </p:nvPr>
        </p:nvSpPr>
        <p:spPr>
          <a:xfrm>
            <a:off x="535940" y="298196"/>
            <a:ext cx="1299210" cy="665480"/>
          </a:xfrm>
          <a:prstGeom prst="rect">
            <a:avLst/>
          </a:prstGeom>
        </p:spPr>
        <p:txBody>
          <a:bodyPr vert="horz" wrap="square" lIns="0" tIns="12700" rIns="0" bIns="0" rtlCol="0">
            <a:spAutoFit/>
          </a:bodyPr>
          <a:lstStyle/>
          <a:p>
            <a:pPr marL="12700">
              <a:lnSpc>
                <a:spcPct val="100000"/>
              </a:lnSpc>
              <a:spcBef>
                <a:spcPts val="100"/>
              </a:spcBef>
            </a:pPr>
            <a:r>
              <a:rPr dirty="0"/>
              <a:t>S</a:t>
            </a:r>
            <a:r>
              <a:rPr spc="-5" dirty="0"/>
              <a:t>t</a:t>
            </a:r>
            <a:r>
              <a:rPr dirty="0"/>
              <a:t>ru</a:t>
            </a:r>
            <a:r>
              <a:rPr spc="-5" dirty="0"/>
              <a:t>c</a:t>
            </a:r>
            <a:r>
              <a:rPr dirty="0"/>
              <a:t>t</a:t>
            </a:r>
          </a:p>
        </p:txBody>
      </p:sp>
      <p:sp>
        <p:nvSpPr>
          <p:cNvPr id="4" name="object 4"/>
          <p:cNvSpPr txBox="1"/>
          <p:nvPr/>
        </p:nvSpPr>
        <p:spPr>
          <a:xfrm>
            <a:off x="535940" y="1330452"/>
            <a:ext cx="5788025" cy="3362960"/>
          </a:xfrm>
          <a:prstGeom prst="rect">
            <a:avLst/>
          </a:prstGeom>
        </p:spPr>
        <p:txBody>
          <a:bodyPr vert="horz" wrap="square" lIns="0" tIns="97790" rIns="0" bIns="0" rtlCol="0">
            <a:spAutoFit/>
          </a:bodyPr>
          <a:lstStyle/>
          <a:p>
            <a:pPr marL="355600" indent="-342900">
              <a:lnSpc>
                <a:spcPct val="100000"/>
              </a:lnSpc>
              <a:spcBef>
                <a:spcPts val="770"/>
              </a:spcBef>
              <a:buClr>
                <a:srgbClr val="3B812F"/>
              </a:buClr>
              <a:buSzPct val="65384"/>
              <a:buFont typeface="Wingdings"/>
              <a:buChar char=""/>
              <a:tabLst>
                <a:tab pos="354965" algn="l"/>
                <a:tab pos="355600" algn="l"/>
              </a:tabLst>
            </a:pPr>
            <a:r>
              <a:rPr sz="2600" spc="-5" dirty="0">
                <a:latin typeface="Arial"/>
                <a:cs typeface="Arial"/>
              </a:rPr>
              <a:t>Định </a:t>
            </a:r>
            <a:r>
              <a:rPr sz="2600" dirty="0">
                <a:latin typeface="Arial"/>
                <a:cs typeface="Arial"/>
              </a:rPr>
              <a:t>nghĩa và cách khai báo</a:t>
            </a:r>
            <a:r>
              <a:rPr sz="2600" spc="-15" dirty="0">
                <a:latin typeface="Arial"/>
                <a:cs typeface="Arial"/>
              </a:rPr>
              <a:t> </a:t>
            </a:r>
            <a:r>
              <a:rPr sz="2600" spc="-5" dirty="0">
                <a:latin typeface="Arial"/>
                <a:cs typeface="Arial"/>
              </a:rPr>
              <a:t>struct</a:t>
            </a:r>
            <a:endParaRPr sz="2600">
              <a:latin typeface="Arial"/>
              <a:cs typeface="Arial"/>
            </a:endParaRPr>
          </a:p>
          <a:p>
            <a:pPr marL="355600" indent="-342900">
              <a:lnSpc>
                <a:spcPct val="100000"/>
              </a:lnSpc>
              <a:spcBef>
                <a:spcPts val="670"/>
              </a:spcBef>
              <a:buClr>
                <a:srgbClr val="3B812F"/>
              </a:buClr>
              <a:buSzPct val="65384"/>
              <a:buFont typeface="Wingdings"/>
              <a:buChar char=""/>
              <a:tabLst>
                <a:tab pos="354965" algn="l"/>
                <a:tab pos="355600" algn="l"/>
              </a:tabLst>
            </a:pPr>
            <a:r>
              <a:rPr sz="2600" spc="-5" dirty="0">
                <a:latin typeface="Arial"/>
                <a:cs typeface="Arial"/>
              </a:rPr>
              <a:t>Tạo </a:t>
            </a:r>
            <a:r>
              <a:rPr sz="2600" dirty="0">
                <a:latin typeface="Arial"/>
                <a:cs typeface="Arial"/>
              </a:rPr>
              <a:t>và </a:t>
            </a:r>
            <a:r>
              <a:rPr sz="2600" spc="-5" dirty="0">
                <a:latin typeface="Arial"/>
                <a:cs typeface="Arial"/>
              </a:rPr>
              <a:t>khởi </a:t>
            </a:r>
            <a:r>
              <a:rPr sz="2600" dirty="0">
                <a:latin typeface="Arial"/>
                <a:cs typeface="Arial"/>
              </a:rPr>
              <a:t>tạo </a:t>
            </a:r>
            <a:r>
              <a:rPr sz="2600" spc="-5" dirty="0">
                <a:latin typeface="Arial"/>
                <a:cs typeface="Arial"/>
              </a:rPr>
              <a:t>biến</a:t>
            </a:r>
            <a:r>
              <a:rPr sz="2600" spc="15" dirty="0">
                <a:latin typeface="Arial"/>
                <a:cs typeface="Arial"/>
              </a:rPr>
              <a:t> </a:t>
            </a:r>
            <a:r>
              <a:rPr sz="2600" spc="-5" dirty="0">
                <a:latin typeface="Arial"/>
                <a:cs typeface="Arial"/>
              </a:rPr>
              <a:t>struct</a:t>
            </a:r>
            <a:endParaRPr sz="2600">
              <a:latin typeface="Arial"/>
              <a:cs typeface="Arial"/>
            </a:endParaRPr>
          </a:p>
          <a:p>
            <a:pPr marL="355600" indent="-342900">
              <a:lnSpc>
                <a:spcPct val="100000"/>
              </a:lnSpc>
              <a:spcBef>
                <a:spcPts val="580"/>
              </a:spcBef>
              <a:buClr>
                <a:srgbClr val="3B812F"/>
              </a:buClr>
              <a:buSzPct val="65384"/>
              <a:buFont typeface="Wingdings"/>
              <a:buChar char=""/>
              <a:tabLst>
                <a:tab pos="354965" algn="l"/>
                <a:tab pos="355600" algn="l"/>
              </a:tabLst>
            </a:pPr>
            <a:r>
              <a:rPr sz="2600" spc="-5" dirty="0">
                <a:latin typeface="Arial"/>
                <a:cs typeface="Arial"/>
              </a:rPr>
              <a:t>Truy </a:t>
            </a:r>
            <a:r>
              <a:rPr sz="2600" dirty="0">
                <a:latin typeface="Arial"/>
                <a:cs typeface="Arial"/>
              </a:rPr>
              <a:t>cập thành </a:t>
            </a:r>
            <a:r>
              <a:rPr sz="2600" spc="-5" dirty="0">
                <a:latin typeface="Arial"/>
                <a:cs typeface="Arial"/>
              </a:rPr>
              <a:t>viên biến</a:t>
            </a:r>
            <a:r>
              <a:rPr sz="2600" spc="20" dirty="0">
                <a:latin typeface="Arial"/>
                <a:cs typeface="Arial"/>
              </a:rPr>
              <a:t> </a:t>
            </a:r>
            <a:r>
              <a:rPr sz="2600" spc="-5" dirty="0">
                <a:latin typeface="Arial"/>
                <a:cs typeface="Arial"/>
              </a:rPr>
              <a:t>struct</a:t>
            </a:r>
            <a:endParaRPr sz="2600">
              <a:latin typeface="Arial"/>
              <a:cs typeface="Arial"/>
            </a:endParaRPr>
          </a:p>
          <a:p>
            <a:pPr marL="355600" indent="-342900">
              <a:lnSpc>
                <a:spcPct val="100000"/>
              </a:lnSpc>
              <a:spcBef>
                <a:spcPts val="695"/>
              </a:spcBef>
              <a:buClr>
                <a:srgbClr val="3B812F"/>
              </a:buClr>
              <a:buSzPct val="65384"/>
              <a:buFont typeface="Wingdings"/>
              <a:buChar char=""/>
              <a:tabLst>
                <a:tab pos="354965" algn="l"/>
                <a:tab pos="355600" algn="l"/>
              </a:tabLst>
            </a:pPr>
            <a:r>
              <a:rPr sz="2600" dirty="0">
                <a:latin typeface="Arial"/>
                <a:cs typeface="Arial"/>
              </a:rPr>
              <a:t>Các cách sử dụng </a:t>
            </a:r>
            <a:r>
              <a:rPr sz="2600" spc="-5" dirty="0">
                <a:latin typeface="Arial"/>
                <a:cs typeface="Arial"/>
              </a:rPr>
              <a:t>biến struct </a:t>
            </a:r>
            <a:r>
              <a:rPr sz="2600" dirty="0">
                <a:latin typeface="Arial"/>
                <a:cs typeface="Arial"/>
              </a:rPr>
              <a:t>cơ</a:t>
            </a:r>
            <a:r>
              <a:rPr sz="2600" spc="-40" dirty="0">
                <a:latin typeface="Arial"/>
                <a:cs typeface="Arial"/>
              </a:rPr>
              <a:t> </a:t>
            </a:r>
            <a:r>
              <a:rPr sz="2600" dirty="0">
                <a:latin typeface="Arial"/>
                <a:cs typeface="Arial"/>
              </a:rPr>
              <a:t>bản</a:t>
            </a:r>
            <a:endParaRPr sz="2600">
              <a:latin typeface="Arial"/>
              <a:cs typeface="Arial"/>
            </a:endParaRPr>
          </a:p>
          <a:p>
            <a:pPr marL="682625" lvl="1" indent="-326390">
              <a:lnSpc>
                <a:spcPct val="100000"/>
              </a:lnSpc>
              <a:spcBef>
                <a:spcPts val="575"/>
              </a:spcBef>
              <a:buClr>
                <a:srgbClr val="3B812F"/>
              </a:buClr>
              <a:buSzPct val="61538"/>
              <a:buFont typeface="Wingdings"/>
              <a:buChar char=""/>
              <a:tabLst>
                <a:tab pos="681990" algn="l"/>
                <a:tab pos="682625" algn="l"/>
              </a:tabLst>
            </a:pPr>
            <a:r>
              <a:rPr sz="2600" spc="-5" dirty="0">
                <a:latin typeface="Arial"/>
                <a:cs typeface="Arial"/>
              </a:rPr>
              <a:t>Mảng</a:t>
            </a:r>
            <a:endParaRPr sz="2600">
              <a:latin typeface="Arial"/>
              <a:cs typeface="Arial"/>
            </a:endParaRPr>
          </a:p>
          <a:p>
            <a:pPr marL="682625" lvl="1" indent="-326390">
              <a:lnSpc>
                <a:spcPct val="100000"/>
              </a:lnSpc>
              <a:spcBef>
                <a:spcPts val="575"/>
              </a:spcBef>
              <a:buClr>
                <a:srgbClr val="3B812F"/>
              </a:buClr>
              <a:buSzPct val="61538"/>
              <a:buFont typeface="Wingdings"/>
              <a:buChar char=""/>
              <a:tabLst>
                <a:tab pos="681990" algn="l"/>
                <a:tab pos="682625" algn="l"/>
              </a:tabLst>
            </a:pPr>
            <a:r>
              <a:rPr sz="2600" spc="-5" dirty="0">
                <a:latin typeface="Arial"/>
                <a:cs typeface="Arial"/>
              </a:rPr>
              <a:t>Truyền </a:t>
            </a:r>
            <a:r>
              <a:rPr sz="2600" dirty="0">
                <a:latin typeface="Arial"/>
                <a:cs typeface="Arial"/>
              </a:rPr>
              <a:t>vào</a:t>
            </a:r>
            <a:r>
              <a:rPr sz="2600" spc="5" dirty="0">
                <a:latin typeface="Arial"/>
                <a:cs typeface="Arial"/>
              </a:rPr>
              <a:t> </a:t>
            </a:r>
            <a:r>
              <a:rPr sz="2600" dirty="0">
                <a:latin typeface="Arial"/>
                <a:cs typeface="Arial"/>
              </a:rPr>
              <a:t>hàm</a:t>
            </a:r>
            <a:endParaRPr sz="2600">
              <a:latin typeface="Arial"/>
              <a:cs typeface="Arial"/>
            </a:endParaRPr>
          </a:p>
          <a:p>
            <a:pPr marL="682625" lvl="1" indent="-326390">
              <a:lnSpc>
                <a:spcPct val="100000"/>
              </a:lnSpc>
              <a:spcBef>
                <a:spcPts val="675"/>
              </a:spcBef>
              <a:buClr>
                <a:srgbClr val="3B812F"/>
              </a:buClr>
              <a:buSzPct val="61538"/>
              <a:buFont typeface="Wingdings"/>
              <a:buChar char=""/>
              <a:tabLst>
                <a:tab pos="681990" algn="l"/>
                <a:tab pos="682625" algn="l"/>
              </a:tabLst>
            </a:pPr>
            <a:r>
              <a:rPr sz="2600" dirty="0">
                <a:latin typeface="Arial"/>
                <a:cs typeface="Arial"/>
              </a:rPr>
              <a:t>Con </a:t>
            </a:r>
            <a:r>
              <a:rPr sz="2600" spc="-5" dirty="0">
                <a:latin typeface="Arial"/>
                <a:cs typeface="Arial"/>
              </a:rPr>
              <a:t>trỏ</a:t>
            </a:r>
            <a:endParaRPr sz="2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606040" algn="l"/>
                <a:tab pos="5152390" algn="l"/>
              </a:tabLst>
            </a:pPr>
            <a:r>
              <a:rPr dirty="0"/>
              <a:t>VD:</a:t>
            </a:r>
            <a:r>
              <a:rPr spc="-5" dirty="0"/>
              <a:t> </a:t>
            </a:r>
            <a:r>
              <a:rPr dirty="0"/>
              <a:t>Đối</a:t>
            </a:r>
            <a:r>
              <a:rPr spc="-5" dirty="0"/>
              <a:t> </a:t>
            </a:r>
            <a:r>
              <a:rPr dirty="0"/>
              <a:t>số	</a:t>
            </a:r>
            <a:r>
              <a:rPr spc="-5" dirty="0"/>
              <a:t>tham</a:t>
            </a:r>
            <a:r>
              <a:rPr dirty="0"/>
              <a:t> </a:t>
            </a:r>
            <a:r>
              <a:rPr spc="-5" dirty="0"/>
              <a:t>trị</a:t>
            </a:r>
            <a:r>
              <a:rPr dirty="0"/>
              <a:t> vs.	</a:t>
            </a:r>
            <a:r>
              <a:rPr spc="-5" dirty="0"/>
              <a:t>tham</a:t>
            </a:r>
            <a:r>
              <a:rPr spc="-75" dirty="0"/>
              <a:t> </a:t>
            </a:r>
            <a:r>
              <a:rPr spc="-5" dirty="0"/>
              <a:t>chiếu</a:t>
            </a:r>
          </a:p>
        </p:txBody>
      </p:sp>
      <p:sp>
        <p:nvSpPr>
          <p:cNvPr id="3" name="object 3"/>
          <p:cNvSpPr txBox="1"/>
          <p:nvPr/>
        </p:nvSpPr>
        <p:spPr>
          <a:xfrm>
            <a:off x="535940" y="916940"/>
            <a:ext cx="7769225" cy="1525270"/>
          </a:xfrm>
          <a:prstGeom prst="rect">
            <a:avLst/>
          </a:prstGeom>
        </p:spPr>
        <p:txBody>
          <a:bodyPr vert="horz" wrap="square" lIns="0" tIns="131445" rIns="0" bIns="0" rtlCol="0">
            <a:spAutoFit/>
          </a:bodyPr>
          <a:lstStyle/>
          <a:p>
            <a:pPr marL="355600" indent="-342900">
              <a:lnSpc>
                <a:spcPct val="100000"/>
              </a:lnSpc>
              <a:spcBef>
                <a:spcPts val="1035"/>
              </a:spcBef>
              <a:buClr>
                <a:srgbClr val="CC9900"/>
              </a:buClr>
              <a:buSzPct val="66666"/>
              <a:buFont typeface="Wingdings"/>
              <a:buChar char=""/>
              <a:tabLst>
                <a:tab pos="354965" algn="l"/>
                <a:tab pos="355600" algn="l"/>
              </a:tabLst>
            </a:pPr>
            <a:r>
              <a:rPr sz="1800" spc="-5" dirty="0">
                <a:latin typeface="Arial"/>
                <a:cs typeface="Arial"/>
              </a:rPr>
              <a:t>Gợi </a:t>
            </a:r>
            <a:r>
              <a:rPr sz="1800" dirty="0">
                <a:latin typeface="Arial"/>
                <a:cs typeface="Arial"/>
              </a:rPr>
              <a:t>ý: </a:t>
            </a:r>
            <a:r>
              <a:rPr sz="1800" spc="-5" dirty="0">
                <a:latin typeface="Arial"/>
                <a:cs typeface="Arial"/>
              </a:rPr>
              <a:t>Viết hai</a:t>
            </a:r>
            <a:r>
              <a:rPr sz="1800" spc="-10" dirty="0">
                <a:latin typeface="Arial"/>
                <a:cs typeface="Arial"/>
              </a:rPr>
              <a:t> </a:t>
            </a:r>
            <a:r>
              <a:rPr sz="1800" spc="-5" dirty="0">
                <a:latin typeface="Arial"/>
                <a:cs typeface="Arial"/>
              </a:rPr>
              <a:t>hàm:</a:t>
            </a:r>
            <a:endParaRPr sz="1800">
              <a:latin typeface="Arial"/>
              <a:cs typeface="Arial"/>
            </a:endParaRPr>
          </a:p>
          <a:p>
            <a:pPr marL="682625" marR="5080" lvl="1" indent="-325755">
              <a:lnSpc>
                <a:spcPct val="121100"/>
              </a:lnSpc>
              <a:spcBef>
                <a:spcPts val="480"/>
              </a:spcBef>
              <a:buClr>
                <a:srgbClr val="3B812F"/>
              </a:buClr>
              <a:buSzPct val="61111"/>
              <a:buFont typeface="Wingdings"/>
              <a:buChar char=""/>
              <a:tabLst>
                <a:tab pos="681990" algn="l"/>
                <a:tab pos="682625" algn="l"/>
              </a:tabLst>
            </a:pPr>
            <a:r>
              <a:rPr sz="1800" spc="-5" dirty="0">
                <a:latin typeface="Arial"/>
                <a:cs typeface="Arial"/>
              </a:rPr>
              <a:t>input() nhập một tham </a:t>
            </a:r>
            <a:r>
              <a:rPr sz="1800" dirty="0">
                <a:latin typeface="Arial"/>
                <a:cs typeface="Arial"/>
              </a:rPr>
              <a:t>số </a:t>
            </a:r>
            <a:r>
              <a:rPr sz="1800" spc="-5" dirty="0">
                <a:latin typeface="Arial"/>
                <a:cs typeface="Arial"/>
              </a:rPr>
              <a:t>Department, yêu cầu nhập dữ liệu bàn phím  để cập nhật mọi biến cho nó</a:t>
            </a:r>
            <a:endParaRPr sz="1800">
              <a:latin typeface="Arial"/>
              <a:cs typeface="Arial"/>
            </a:endParaRPr>
          </a:p>
          <a:p>
            <a:pPr marL="682625" lvl="1" indent="-326390">
              <a:lnSpc>
                <a:spcPct val="100000"/>
              </a:lnSpc>
              <a:spcBef>
                <a:spcPts val="840"/>
              </a:spcBef>
              <a:buClr>
                <a:srgbClr val="3B812F"/>
              </a:buClr>
              <a:buSzPct val="61111"/>
              <a:buFont typeface="Wingdings"/>
              <a:buChar char=""/>
              <a:tabLst>
                <a:tab pos="681990" algn="l"/>
                <a:tab pos="682625" algn="l"/>
              </a:tabLst>
            </a:pPr>
            <a:r>
              <a:rPr sz="1800" spc="-5" dirty="0">
                <a:latin typeface="Arial"/>
                <a:cs typeface="Arial"/>
              </a:rPr>
              <a:t>output() nhận một tham </a:t>
            </a:r>
            <a:r>
              <a:rPr sz="1800" dirty="0">
                <a:latin typeface="Arial"/>
                <a:cs typeface="Arial"/>
              </a:rPr>
              <a:t>số </a:t>
            </a:r>
            <a:r>
              <a:rPr sz="1800" spc="-5" dirty="0">
                <a:latin typeface="Arial"/>
                <a:cs typeface="Arial"/>
              </a:rPr>
              <a:t>Department </a:t>
            </a:r>
            <a:r>
              <a:rPr sz="1800" dirty="0">
                <a:latin typeface="Arial"/>
                <a:cs typeface="Arial"/>
              </a:rPr>
              <a:t>và in ra </a:t>
            </a:r>
            <a:r>
              <a:rPr sz="1800" spc="-5" dirty="0">
                <a:latin typeface="Arial"/>
                <a:cs typeface="Arial"/>
              </a:rPr>
              <a:t>tất </a:t>
            </a:r>
            <a:r>
              <a:rPr sz="1800" dirty="0">
                <a:latin typeface="Arial"/>
                <a:cs typeface="Arial"/>
              </a:rPr>
              <a:t>cả </a:t>
            </a:r>
            <a:r>
              <a:rPr sz="1800" spc="-5" dirty="0">
                <a:latin typeface="Arial"/>
                <a:cs typeface="Arial"/>
              </a:rPr>
              <a:t>thông </a:t>
            </a:r>
            <a:r>
              <a:rPr sz="1800" dirty="0">
                <a:latin typeface="Arial"/>
                <a:cs typeface="Arial"/>
              </a:rPr>
              <a:t>tin </a:t>
            </a:r>
            <a:r>
              <a:rPr sz="1800" spc="-5" dirty="0">
                <a:latin typeface="Arial"/>
                <a:cs typeface="Arial"/>
              </a:rPr>
              <a:t>của</a:t>
            </a:r>
            <a:r>
              <a:rPr sz="1800" spc="-45" dirty="0">
                <a:latin typeface="Arial"/>
                <a:cs typeface="Arial"/>
              </a:rPr>
              <a:t> </a:t>
            </a:r>
            <a:r>
              <a:rPr sz="1800" spc="-5" dirty="0">
                <a:latin typeface="Arial"/>
                <a:cs typeface="Arial"/>
              </a:rPr>
              <a:t>nó</a:t>
            </a:r>
            <a:endParaRPr sz="1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object 2"/>
          <p:cNvGrpSpPr/>
          <p:nvPr/>
        </p:nvGrpSpPr>
        <p:grpSpPr>
          <a:xfrm>
            <a:off x="457200" y="2678544"/>
            <a:ext cx="8229600" cy="4072254"/>
            <a:chOff x="457200" y="2678544"/>
            <a:chExt cx="8229600" cy="4072254"/>
          </a:xfrm>
        </p:grpSpPr>
        <p:sp>
          <p:nvSpPr>
            <p:cNvPr id="3" name="object 3"/>
            <p:cNvSpPr/>
            <p:nvPr/>
          </p:nvSpPr>
          <p:spPr>
            <a:xfrm>
              <a:off x="457200" y="4006443"/>
              <a:ext cx="3848100" cy="224789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864849" y="2678544"/>
              <a:ext cx="3200399" cy="17462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00600" y="4439056"/>
              <a:ext cx="3733800" cy="2311395"/>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606040" algn="l"/>
                <a:tab pos="5152390" algn="l"/>
              </a:tabLst>
            </a:pPr>
            <a:r>
              <a:rPr dirty="0"/>
              <a:t>VD:</a:t>
            </a:r>
            <a:r>
              <a:rPr spc="-5" dirty="0"/>
              <a:t> </a:t>
            </a:r>
            <a:r>
              <a:rPr dirty="0"/>
              <a:t>Đối</a:t>
            </a:r>
            <a:r>
              <a:rPr spc="-5" dirty="0"/>
              <a:t> </a:t>
            </a:r>
            <a:r>
              <a:rPr dirty="0"/>
              <a:t>số	</a:t>
            </a:r>
            <a:r>
              <a:rPr spc="-5" dirty="0"/>
              <a:t>tham</a:t>
            </a:r>
            <a:r>
              <a:rPr dirty="0"/>
              <a:t> </a:t>
            </a:r>
            <a:r>
              <a:rPr spc="-5" dirty="0"/>
              <a:t>trị</a:t>
            </a:r>
            <a:r>
              <a:rPr dirty="0"/>
              <a:t> vs.	</a:t>
            </a:r>
            <a:r>
              <a:rPr spc="-5" dirty="0"/>
              <a:t>tham</a:t>
            </a:r>
            <a:r>
              <a:rPr spc="-75" dirty="0"/>
              <a:t> </a:t>
            </a:r>
            <a:r>
              <a:rPr spc="-5" dirty="0"/>
              <a:t>chiếu</a:t>
            </a:r>
          </a:p>
        </p:txBody>
      </p:sp>
      <p:sp>
        <p:nvSpPr>
          <p:cNvPr id="7" name="object 7"/>
          <p:cNvSpPr txBox="1"/>
          <p:nvPr/>
        </p:nvSpPr>
        <p:spPr>
          <a:xfrm>
            <a:off x="535940" y="916940"/>
            <a:ext cx="7769225" cy="1525270"/>
          </a:xfrm>
          <a:prstGeom prst="rect">
            <a:avLst/>
          </a:prstGeom>
        </p:spPr>
        <p:txBody>
          <a:bodyPr vert="horz" wrap="square" lIns="0" tIns="131445" rIns="0" bIns="0" rtlCol="0">
            <a:spAutoFit/>
          </a:bodyPr>
          <a:lstStyle/>
          <a:p>
            <a:pPr marL="355600" indent="-342900">
              <a:lnSpc>
                <a:spcPct val="100000"/>
              </a:lnSpc>
              <a:spcBef>
                <a:spcPts val="1035"/>
              </a:spcBef>
              <a:buClr>
                <a:srgbClr val="CC9900"/>
              </a:buClr>
              <a:buSzPct val="66666"/>
              <a:buFont typeface="Wingdings"/>
              <a:buChar char=""/>
              <a:tabLst>
                <a:tab pos="354965" algn="l"/>
                <a:tab pos="355600" algn="l"/>
              </a:tabLst>
            </a:pPr>
            <a:r>
              <a:rPr sz="1800" spc="-5" dirty="0">
                <a:latin typeface="Arial"/>
                <a:cs typeface="Arial"/>
              </a:rPr>
              <a:t>Gợi </a:t>
            </a:r>
            <a:r>
              <a:rPr sz="1800" dirty="0">
                <a:latin typeface="Arial"/>
                <a:cs typeface="Arial"/>
              </a:rPr>
              <a:t>ý: </a:t>
            </a:r>
            <a:r>
              <a:rPr sz="1800" spc="-15" dirty="0">
                <a:latin typeface="Arial"/>
                <a:cs typeface="Arial"/>
              </a:rPr>
              <a:t>Viết </a:t>
            </a:r>
            <a:r>
              <a:rPr sz="1800" spc="-5" dirty="0">
                <a:latin typeface="Arial"/>
                <a:cs typeface="Arial"/>
              </a:rPr>
              <a:t>hai</a:t>
            </a:r>
            <a:r>
              <a:rPr sz="1800" dirty="0">
                <a:latin typeface="Arial"/>
                <a:cs typeface="Arial"/>
              </a:rPr>
              <a:t> </a:t>
            </a:r>
            <a:r>
              <a:rPr sz="1800" spc="-5" dirty="0">
                <a:latin typeface="Arial"/>
                <a:cs typeface="Arial"/>
              </a:rPr>
              <a:t>hàm:</a:t>
            </a:r>
            <a:endParaRPr sz="1800">
              <a:latin typeface="Arial"/>
              <a:cs typeface="Arial"/>
            </a:endParaRPr>
          </a:p>
          <a:p>
            <a:pPr marL="682625" marR="5080" lvl="1" indent="-325755">
              <a:lnSpc>
                <a:spcPct val="121100"/>
              </a:lnSpc>
              <a:spcBef>
                <a:spcPts val="480"/>
              </a:spcBef>
              <a:buClr>
                <a:srgbClr val="3B812F"/>
              </a:buClr>
              <a:buSzPct val="61111"/>
              <a:buFont typeface="Wingdings"/>
              <a:buChar char=""/>
              <a:tabLst>
                <a:tab pos="681990" algn="l"/>
                <a:tab pos="682625" algn="l"/>
              </a:tabLst>
            </a:pPr>
            <a:r>
              <a:rPr sz="1800" spc="-5" dirty="0">
                <a:latin typeface="Arial"/>
                <a:cs typeface="Arial"/>
              </a:rPr>
              <a:t>input() nhập một tham </a:t>
            </a:r>
            <a:r>
              <a:rPr sz="1800" dirty="0">
                <a:latin typeface="Arial"/>
                <a:cs typeface="Arial"/>
              </a:rPr>
              <a:t>số </a:t>
            </a:r>
            <a:r>
              <a:rPr sz="1800" spc="-5" dirty="0">
                <a:latin typeface="Arial"/>
                <a:cs typeface="Arial"/>
              </a:rPr>
              <a:t>Department, yêu cầu nhập dữ liệu bàn phím  để cập nhật mọi biến cho nó</a:t>
            </a:r>
            <a:endParaRPr sz="1800">
              <a:latin typeface="Arial"/>
              <a:cs typeface="Arial"/>
            </a:endParaRPr>
          </a:p>
          <a:p>
            <a:pPr marL="682625" lvl="1" indent="-326390">
              <a:lnSpc>
                <a:spcPct val="100000"/>
              </a:lnSpc>
              <a:spcBef>
                <a:spcPts val="840"/>
              </a:spcBef>
              <a:buClr>
                <a:srgbClr val="3B812F"/>
              </a:buClr>
              <a:buSzPct val="61111"/>
              <a:buFont typeface="Wingdings"/>
              <a:buChar char=""/>
              <a:tabLst>
                <a:tab pos="681990" algn="l"/>
                <a:tab pos="682625" algn="l"/>
              </a:tabLst>
            </a:pPr>
            <a:r>
              <a:rPr sz="1800" spc="-5" dirty="0">
                <a:latin typeface="Arial"/>
                <a:cs typeface="Arial"/>
              </a:rPr>
              <a:t>output() nhận một tham </a:t>
            </a:r>
            <a:r>
              <a:rPr sz="1800" dirty="0">
                <a:latin typeface="Arial"/>
                <a:cs typeface="Arial"/>
              </a:rPr>
              <a:t>số </a:t>
            </a:r>
            <a:r>
              <a:rPr sz="1800" spc="-5" dirty="0">
                <a:latin typeface="Arial"/>
                <a:cs typeface="Arial"/>
              </a:rPr>
              <a:t>Department </a:t>
            </a:r>
            <a:r>
              <a:rPr sz="1800" dirty="0">
                <a:latin typeface="Arial"/>
                <a:cs typeface="Arial"/>
              </a:rPr>
              <a:t>và in ra </a:t>
            </a:r>
            <a:r>
              <a:rPr sz="1800" spc="-5" dirty="0">
                <a:latin typeface="Arial"/>
                <a:cs typeface="Arial"/>
              </a:rPr>
              <a:t>tất </a:t>
            </a:r>
            <a:r>
              <a:rPr sz="1800" dirty="0">
                <a:latin typeface="Arial"/>
                <a:cs typeface="Arial"/>
              </a:rPr>
              <a:t>cả </a:t>
            </a:r>
            <a:r>
              <a:rPr sz="1800" spc="-5" dirty="0">
                <a:latin typeface="Arial"/>
                <a:cs typeface="Arial"/>
              </a:rPr>
              <a:t>thông </a:t>
            </a:r>
            <a:r>
              <a:rPr sz="1800" dirty="0">
                <a:latin typeface="Arial"/>
                <a:cs typeface="Arial"/>
              </a:rPr>
              <a:t>tin </a:t>
            </a:r>
            <a:r>
              <a:rPr sz="1800" spc="-5" dirty="0">
                <a:latin typeface="Arial"/>
                <a:cs typeface="Arial"/>
              </a:rPr>
              <a:t>của</a:t>
            </a:r>
            <a:r>
              <a:rPr sz="1800" spc="-45" dirty="0">
                <a:latin typeface="Arial"/>
                <a:cs typeface="Arial"/>
              </a:rPr>
              <a:t> </a:t>
            </a:r>
            <a:r>
              <a:rPr sz="1800" spc="-5" dirty="0">
                <a:latin typeface="Arial"/>
                <a:cs typeface="Arial"/>
              </a:rPr>
              <a:t>nó</a:t>
            </a:r>
            <a:endParaRPr sz="1800">
              <a:latin typeface="Arial"/>
              <a:cs typeface="Arial"/>
            </a:endParaRPr>
          </a:p>
        </p:txBody>
      </p:sp>
      <p:sp>
        <p:nvSpPr>
          <p:cNvPr id="8" name="object 8"/>
          <p:cNvSpPr/>
          <p:nvPr/>
        </p:nvSpPr>
        <p:spPr>
          <a:xfrm>
            <a:off x="570016" y="2698750"/>
            <a:ext cx="2539997" cy="106045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5400" y="4348479"/>
            <a:ext cx="6325870" cy="18999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140" y="298196"/>
            <a:ext cx="4763135" cy="665480"/>
          </a:xfrm>
          <a:prstGeom prst="rect">
            <a:avLst/>
          </a:prstGeom>
        </p:spPr>
        <p:txBody>
          <a:bodyPr vert="horz" wrap="square" lIns="0" tIns="12700" rIns="0" bIns="0" rtlCol="0">
            <a:spAutoFit/>
          </a:bodyPr>
          <a:lstStyle/>
          <a:p>
            <a:pPr marL="12700">
              <a:lnSpc>
                <a:spcPct val="100000"/>
              </a:lnSpc>
              <a:spcBef>
                <a:spcPts val="100"/>
              </a:spcBef>
            </a:pPr>
            <a:r>
              <a:rPr spc="-5" dirty="0"/>
              <a:t>Hàm trả </a:t>
            </a:r>
            <a:r>
              <a:rPr dirty="0"/>
              <a:t>về </a:t>
            </a:r>
            <a:r>
              <a:rPr spc="-5" dirty="0"/>
              <a:t>biến</a:t>
            </a:r>
            <a:r>
              <a:rPr spc="-55" dirty="0"/>
              <a:t> </a:t>
            </a:r>
            <a:r>
              <a:rPr spc="-5" dirty="0"/>
              <a:t>struct</a:t>
            </a:r>
          </a:p>
        </p:txBody>
      </p:sp>
      <p:sp>
        <p:nvSpPr>
          <p:cNvPr id="4" name="object 4"/>
          <p:cNvSpPr txBox="1"/>
          <p:nvPr/>
        </p:nvSpPr>
        <p:spPr>
          <a:xfrm>
            <a:off x="683392" y="1001268"/>
            <a:ext cx="8131809" cy="1107440"/>
          </a:xfrm>
          <a:prstGeom prst="rect">
            <a:avLst/>
          </a:prstGeom>
        </p:spPr>
        <p:txBody>
          <a:bodyPr vert="horz" wrap="square" lIns="0" tIns="64135" rIns="0" bIns="0" rtlCol="0">
            <a:spAutoFit/>
          </a:bodyPr>
          <a:lstStyle/>
          <a:p>
            <a:pPr marL="355600" indent="-342900">
              <a:lnSpc>
                <a:spcPct val="100000"/>
              </a:lnSpc>
              <a:spcBef>
                <a:spcPts val="505"/>
              </a:spcBef>
              <a:buClr>
                <a:srgbClr val="CC9900"/>
              </a:buClr>
              <a:buSzPct val="65000"/>
              <a:buFont typeface="Wingdings"/>
              <a:buChar char=""/>
              <a:tabLst>
                <a:tab pos="354965" algn="l"/>
                <a:tab pos="355600" algn="l"/>
              </a:tabLst>
            </a:pPr>
            <a:r>
              <a:rPr sz="2000" dirty="0">
                <a:latin typeface="Arial"/>
                <a:cs typeface="Arial"/>
              </a:rPr>
              <a:t>Hàm có </a:t>
            </a:r>
            <a:r>
              <a:rPr sz="2000" spc="-5" dirty="0">
                <a:latin typeface="Arial"/>
                <a:cs typeface="Arial"/>
              </a:rPr>
              <a:t>thể trả </a:t>
            </a:r>
            <a:r>
              <a:rPr sz="2000" dirty="0">
                <a:latin typeface="Arial"/>
                <a:cs typeface="Arial"/>
              </a:rPr>
              <a:t>về </a:t>
            </a:r>
            <a:r>
              <a:rPr sz="2000" spc="-5" dirty="0">
                <a:latin typeface="Arial"/>
                <a:cs typeface="Arial"/>
              </a:rPr>
              <a:t>một </a:t>
            </a:r>
            <a:r>
              <a:rPr sz="2000" dirty="0">
                <a:latin typeface="Arial"/>
                <a:cs typeface="Arial"/>
              </a:rPr>
              <a:t>giá </a:t>
            </a:r>
            <a:r>
              <a:rPr sz="2000" spc="-5" dirty="0">
                <a:latin typeface="Arial"/>
                <a:cs typeface="Arial"/>
              </a:rPr>
              <a:t>trị </a:t>
            </a:r>
            <a:r>
              <a:rPr sz="2000" dirty="0">
                <a:latin typeface="Arial"/>
                <a:cs typeface="Arial"/>
              </a:rPr>
              <a:t>kiểu </a:t>
            </a:r>
            <a:r>
              <a:rPr sz="2000" spc="-5" dirty="0">
                <a:latin typeface="Arial"/>
                <a:cs typeface="Arial"/>
              </a:rPr>
              <a:t>struct theo </a:t>
            </a:r>
            <a:r>
              <a:rPr sz="2000" dirty="0">
                <a:latin typeface="Arial"/>
                <a:cs typeface="Arial"/>
              </a:rPr>
              <a:t>1 </a:t>
            </a:r>
            <a:r>
              <a:rPr sz="2000" spc="-5" dirty="0">
                <a:latin typeface="Arial"/>
                <a:cs typeface="Arial"/>
              </a:rPr>
              <a:t>trong </a:t>
            </a:r>
            <a:r>
              <a:rPr sz="2000" dirty="0">
                <a:latin typeface="Arial"/>
                <a:cs typeface="Arial"/>
              </a:rPr>
              <a:t>2</a:t>
            </a:r>
            <a:r>
              <a:rPr sz="2000" spc="-120" dirty="0">
                <a:latin typeface="Arial"/>
                <a:cs typeface="Arial"/>
              </a:rPr>
              <a:t> </a:t>
            </a:r>
            <a:r>
              <a:rPr sz="2000" spc="-5" dirty="0">
                <a:latin typeface="Arial"/>
                <a:cs typeface="Arial"/>
              </a:rPr>
              <a:t>cách:</a:t>
            </a:r>
            <a:endParaRPr sz="2000">
              <a:latin typeface="Arial"/>
              <a:cs typeface="Arial"/>
            </a:endParaRPr>
          </a:p>
          <a:p>
            <a:pPr marL="682625" lvl="1" indent="-326390">
              <a:lnSpc>
                <a:spcPct val="100000"/>
              </a:lnSpc>
              <a:spcBef>
                <a:spcPts val="409"/>
              </a:spcBef>
              <a:buClr>
                <a:srgbClr val="3B812F"/>
              </a:buClr>
              <a:buSzPct val="60000"/>
              <a:buFont typeface="Wingdings"/>
              <a:buChar char=""/>
              <a:tabLst>
                <a:tab pos="681990" algn="l"/>
                <a:tab pos="682625" algn="l"/>
              </a:tabLst>
            </a:pPr>
            <a:r>
              <a:rPr sz="2000" dirty="0">
                <a:latin typeface="Arial"/>
                <a:cs typeface="Arial"/>
              </a:rPr>
              <a:t>Sinh </a:t>
            </a:r>
            <a:r>
              <a:rPr sz="2000" spc="-5" dirty="0">
                <a:latin typeface="Arial"/>
                <a:cs typeface="Arial"/>
              </a:rPr>
              <a:t>ra một </a:t>
            </a:r>
            <a:r>
              <a:rPr sz="2000" dirty="0">
                <a:latin typeface="Arial"/>
                <a:cs typeface="Arial"/>
              </a:rPr>
              <a:t>biến </a:t>
            </a:r>
            <a:r>
              <a:rPr sz="2000" spc="-5" dirty="0">
                <a:latin typeface="Arial"/>
                <a:cs typeface="Arial"/>
              </a:rPr>
              <a:t>struct </a:t>
            </a:r>
            <a:r>
              <a:rPr sz="2000" dirty="0">
                <a:latin typeface="Arial"/>
                <a:cs typeface="Arial"/>
              </a:rPr>
              <a:t>cục bộ </a:t>
            </a:r>
            <a:r>
              <a:rPr sz="2000" spc="-5" dirty="0">
                <a:latin typeface="Arial"/>
                <a:cs typeface="Arial"/>
              </a:rPr>
              <a:t>rồi trả </a:t>
            </a:r>
            <a:r>
              <a:rPr sz="2000" dirty="0">
                <a:latin typeface="Arial"/>
                <a:cs typeface="Arial"/>
              </a:rPr>
              <a:t>về biến</a:t>
            </a:r>
            <a:r>
              <a:rPr sz="2000" spc="-100" dirty="0">
                <a:latin typeface="Arial"/>
                <a:cs typeface="Arial"/>
              </a:rPr>
              <a:t> </a:t>
            </a:r>
            <a:r>
              <a:rPr sz="2000" dirty="0">
                <a:latin typeface="Arial"/>
                <a:cs typeface="Arial"/>
              </a:rPr>
              <a:t>đó</a:t>
            </a:r>
            <a:endParaRPr sz="2000">
              <a:latin typeface="Arial"/>
              <a:cs typeface="Arial"/>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spc="-30" dirty="0">
                <a:latin typeface="Arial"/>
                <a:cs typeface="Arial"/>
              </a:rPr>
              <a:t>Trả </a:t>
            </a:r>
            <a:r>
              <a:rPr sz="2000" dirty="0">
                <a:latin typeface="Arial"/>
                <a:cs typeface="Arial"/>
              </a:rPr>
              <a:t>về </a:t>
            </a:r>
            <a:r>
              <a:rPr sz="2000" spc="-5" dirty="0">
                <a:latin typeface="Arial"/>
                <a:cs typeface="Arial"/>
              </a:rPr>
              <a:t>một </a:t>
            </a:r>
            <a:r>
              <a:rPr sz="2000" dirty="0">
                <a:latin typeface="Arial"/>
                <a:cs typeface="Arial"/>
              </a:rPr>
              <a:t>cấu </a:t>
            </a:r>
            <a:r>
              <a:rPr sz="2000" spc="-5" dirty="0">
                <a:latin typeface="Arial"/>
                <a:cs typeface="Arial"/>
              </a:rPr>
              <a:t>trúc tạm thời tạo ra </a:t>
            </a:r>
            <a:r>
              <a:rPr sz="2000" dirty="0">
                <a:latin typeface="Arial"/>
                <a:cs typeface="Arial"/>
              </a:rPr>
              <a:t>nhờ hàm </a:t>
            </a:r>
            <a:r>
              <a:rPr sz="2000" spc="-5" dirty="0">
                <a:latin typeface="Arial"/>
                <a:cs typeface="Arial"/>
              </a:rPr>
              <a:t>tạo (phải </a:t>
            </a:r>
            <a:r>
              <a:rPr sz="2000" dirty="0">
                <a:latin typeface="Arial"/>
                <a:cs typeface="Arial"/>
              </a:rPr>
              <a:t>có hàm</a:t>
            </a:r>
            <a:r>
              <a:rPr sz="2000" spc="-80" dirty="0">
                <a:latin typeface="Arial"/>
                <a:cs typeface="Arial"/>
              </a:rPr>
              <a:t> </a:t>
            </a:r>
            <a:r>
              <a:rPr sz="2000" spc="-5" dirty="0">
                <a:latin typeface="Arial"/>
                <a:cs typeface="Arial"/>
              </a:rPr>
              <a:t>tạo)</a:t>
            </a:r>
            <a:endParaRPr sz="2000">
              <a:latin typeface="Arial"/>
              <a:cs typeface="Arial"/>
            </a:endParaRPr>
          </a:p>
        </p:txBody>
      </p:sp>
      <p:sp>
        <p:nvSpPr>
          <p:cNvPr id="5" name="object 5"/>
          <p:cNvSpPr/>
          <p:nvPr/>
        </p:nvSpPr>
        <p:spPr>
          <a:xfrm>
            <a:off x="1322387" y="2372042"/>
            <a:ext cx="5052060" cy="177577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8010" y="4267200"/>
            <a:ext cx="5203190" cy="25907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140" y="298196"/>
            <a:ext cx="5815965"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pc="-5" dirty="0"/>
              <a:t>Hàm trả </a:t>
            </a:r>
            <a:r>
              <a:rPr dirty="0"/>
              <a:t>về </a:t>
            </a:r>
            <a:r>
              <a:rPr spc="-5" dirty="0"/>
              <a:t>biến</a:t>
            </a:r>
            <a:r>
              <a:rPr spc="-60" dirty="0"/>
              <a:t> </a:t>
            </a:r>
            <a:r>
              <a:rPr spc="-5" dirty="0"/>
              <a:t>struct</a:t>
            </a:r>
          </a:p>
        </p:txBody>
      </p:sp>
      <p:sp>
        <p:nvSpPr>
          <p:cNvPr id="4" name="object 4"/>
          <p:cNvSpPr/>
          <p:nvPr/>
        </p:nvSpPr>
        <p:spPr>
          <a:xfrm>
            <a:off x="861631" y="1069835"/>
            <a:ext cx="4528502" cy="306577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927100"/>
            <a:ext cx="6121400" cy="2768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76843" y="3962400"/>
            <a:ext cx="4953000" cy="124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3641090"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pc="-5" dirty="0"/>
              <a:t>Mảng</a:t>
            </a:r>
            <a:r>
              <a:rPr spc="-75" dirty="0"/>
              <a:t> </a:t>
            </a:r>
            <a:r>
              <a:rPr spc="-5" dirty="0"/>
              <a:t>struct</a:t>
            </a:r>
          </a:p>
        </p:txBody>
      </p:sp>
      <p:sp>
        <p:nvSpPr>
          <p:cNvPr id="3" name="object 3"/>
          <p:cNvSpPr txBox="1"/>
          <p:nvPr/>
        </p:nvSpPr>
        <p:spPr>
          <a:xfrm>
            <a:off x="535940" y="1251203"/>
            <a:ext cx="8009255" cy="4244340"/>
          </a:xfrm>
          <a:prstGeom prst="rect">
            <a:avLst/>
          </a:prstGeom>
        </p:spPr>
        <p:txBody>
          <a:bodyPr vert="horz" wrap="square" lIns="0" tIns="76835" rIns="0" bIns="0" rtlCol="0">
            <a:spAutoFit/>
          </a:bodyPr>
          <a:lstStyle/>
          <a:p>
            <a:pPr marL="355600" indent="-342900">
              <a:lnSpc>
                <a:spcPct val="100000"/>
              </a:lnSpc>
              <a:spcBef>
                <a:spcPts val="605"/>
              </a:spcBef>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một struct </a:t>
            </a:r>
            <a:r>
              <a:rPr sz="2000" spc="-10" dirty="0">
                <a:latin typeface="Arial"/>
                <a:cs typeface="Arial"/>
              </a:rPr>
              <a:t>ThoiTiet </a:t>
            </a:r>
            <a:r>
              <a:rPr sz="2000" spc="-5" dirty="0">
                <a:latin typeface="Arial"/>
                <a:cs typeface="Arial"/>
              </a:rPr>
              <a:t>mô tả </a:t>
            </a:r>
            <a:r>
              <a:rPr sz="2000" dirty="0">
                <a:latin typeface="Arial"/>
                <a:cs typeface="Arial"/>
              </a:rPr>
              <a:t>dữ liệu </a:t>
            </a:r>
            <a:r>
              <a:rPr sz="2000" spc="-5" dirty="0">
                <a:latin typeface="Arial"/>
                <a:cs typeface="Arial"/>
              </a:rPr>
              <a:t>thời tiết một tháng </a:t>
            </a:r>
            <a:r>
              <a:rPr sz="2000" dirty="0">
                <a:latin typeface="Arial"/>
                <a:cs typeface="Arial"/>
              </a:rPr>
              <a:t>như</a:t>
            </a:r>
            <a:r>
              <a:rPr sz="2000" spc="-110" dirty="0">
                <a:latin typeface="Arial"/>
                <a:cs typeface="Arial"/>
              </a:rPr>
              <a:t> </a:t>
            </a:r>
            <a:r>
              <a:rPr sz="2000" spc="-5" dirty="0">
                <a:latin typeface="Arial"/>
                <a:cs typeface="Arial"/>
              </a:rPr>
              <a:t>sau:</a:t>
            </a:r>
            <a:endParaRPr sz="2000">
              <a:latin typeface="Arial"/>
              <a:cs typeface="Arial"/>
            </a:endParaRPr>
          </a:p>
          <a:p>
            <a:pPr marL="682625" lvl="1" indent="-326390">
              <a:lnSpc>
                <a:spcPct val="100000"/>
              </a:lnSpc>
              <a:spcBef>
                <a:spcPts val="500"/>
              </a:spcBef>
              <a:buClr>
                <a:srgbClr val="3B812F"/>
              </a:buClr>
              <a:buSzPct val="60000"/>
              <a:buFont typeface="Wingdings"/>
              <a:buChar char=""/>
              <a:tabLst>
                <a:tab pos="681990" algn="l"/>
                <a:tab pos="682625" algn="l"/>
              </a:tabLst>
            </a:pPr>
            <a:r>
              <a:rPr sz="2000" dirty="0">
                <a:latin typeface="Arial"/>
                <a:cs typeface="Arial"/>
              </a:rPr>
              <a:t>Tổng </a:t>
            </a:r>
            <a:r>
              <a:rPr sz="2000" spc="-5" dirty="0">
                <a:latin typeface="Arial"/>
                <a:cs typeface="Arial"/>
              </a:rPr>
              <a:t>lượng</a:t>
            </a:r>
            <a:r>
              <a:rPr sz="2000" spc="-25" dirty="0">
                <a:latin typeface="Arial"/>
                <a:cs typeface="Arial"/>
              </a:rPr>
              <a:t> </a:t>
            </a:r>
            <a:r>
              <a:rPr sz="2000" spc="-5" dirty="0">
                <a:latin typeface="Arial"/>
                <a:cs typeface="Arial"/>
              </a:rPr>
              <a:t>mưa</a:t>
            </a:r>
            <a:endParaRPr sz="2000">
              <a:latin typeface="Arial"/>
              <a:cs typeface="Arial"/>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dirty="0">
                <a:latin typeface="Arial"/>
                <a:cs typeface="Arial"/>
              </a:rPr>
              <a:t>Nhiệt độ</a:t>
            </a:r>
            <a:r>
              <a:rPr sz="2000" spc="-30" dirty="0">
                <a:latin typeface="Arial"/>
                <a:cs typeface="Arial"/>
              </a:rPr>
              <a:t> </a:t>
            </a:r>
            <a:r>
              <a:rPr sz="2000" dirty="0">
                <a:latin typeface="Arial"/>
                <a:cs typeface="Arial"/>
              </a:rPr>
              <a:t>cao</a:t>
            </a:r>
            <a:endParaRPr sz="2000">
              <a:latin typeface="Arial"/>
              <a:cs typeface="Arial"/>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dirty="0">
                <a:latin typeface="Arial"/>
                <a:cs typeface="Arial"/>
              </a:rPr>
              <a:t>Nhiệt độ</a:t>
            </a:r>
            <a:r>
              <a:rPr sz="2000" spc="-30" dirty="0">
                <a:latin typeface="Arial"/>
                <a:cs typeface="Arial"/>
              </a:rPr>
              <a:t> </a:t>
            </a:r>
            <a:r>
              <a:rPr sz="2000" spc="-5" dirty="0">
                <a:latin typeface="Arial"/>
                <a:cs typeface="Arial"/>
              </a:rPr>
              <a:t>thấp</a:t>
            </a:r>
            <a:endParaRPr sz="2000">
              <a:latin typeface="Arial"/>
              <a:cs typeface="Arial"/>
            </a:endParaRPr>
          </a:p>
          <a:p>
            <a:pPr marL="682625" lvl="1" indent="-326390">
              <a:lnSpc>
                <a:spcPct val="100000"/>
              </a:lnSpc>
              <a:spcBef>
                <a:spcPts val="480"/>
              </a:spcBef>
              <a:buClr>
                <a:srgbClr val="3B812F"/>
              </a:buClr>
              <a:buSzPct val="60000"/>
              <a:buFont typeface="Wingdings"/>
              <a:buChar char=""/>
              <a:tabLst>
                <a:tab pos="681990" algn="l"/>
                <a:tab pos="682625" algn="l"/>
              </a:tabLst>
            </a:pPr>
            <a:r>
              <a:rPr sz="2000" dirty="0">
                <a:latin typeface="Arial"/>
                <a:cs typeface="Arial"/>
              </a:rPr>
              <a:t>Nhiệt độ </a:t>
            </a:r>
            <a:r>
              <a:rPr sz="2000" spc="-5" dirty="0">
                <a:latin typeface="Arial"/>
                <a:cs typeface="Arial"/>
              </a:rPr>
              <a:t>trung</a:t>
            </a:r>
            <a:r>
              <a:rPr sz="2000" spc="-35" dirty="0">
                <a:latin typeface="Arial"/>
                <a:cs typeface="Arial"/>
              </a:rPr>
              <a:t> </a:t>
            </a:r>
            <a:r>
              <a:rPr sz="2000" spc="-5" dirty="0">
                <a:latin typeface="Arial"/>
                <a:cs typeface="Arial"/>
              </a:rPr>
              <a:t>bình</a:t>
            </a:r>
            <a:endParaRPr sz="2000">
              <a:latin typeface="Arial"/>
              <a:cs typeface="Arial"/>
            </a:endParaRPr>
          </a:p>
          <a:p>
            <a:pPr marL="355600" marR="528955" indent="-342900">
              <a:lnSpc>
                <a:spcPct val="100000"/>
              </a:lnSpc>
              <a:spcBef>
                <a:spcPts val="409"/>
              </a:spcBef>
              <a:buClr>
                <a:srgbClr val="CC9900"/>
              </a:buClr>
              <a:buSzPct val="65000"/>
              <a:buFont typeface="Wingdings"/>
              <a:buChar char=""/>
              <a:tabLst>
                <a:tab pos="354965" algn="l"/>
                <a:tab pos="355600" algn="l"/>
              </a:tabLst>
            </a:pPr>
            <a:r>
              <a:rPr sz="2000" dirty="0">
                <a:latin typeface="Arial"/>
                <a:cs typeface="Arial"/>
              </a:rPr>
              <a:t>Main </a:t>
            </a:r>
            <a:r>
              <a:rPr sz="2000" spc="-5" dirty="0">
                <a:latin typeface="Arial"/>
                <a:cs typeface="Arial"/>
              </a:rPr>
              <a:t>tạo </a:t>
            </a:r>
            <a:r>
              <a:rPr sz="2000" dirty="0">
                <a:latin typeface="Arial"/>
                <a:cs typeface="Arial"/>
              </a:rPr>
              <a:t>1 </a:t>
            </a:r>
            <a:r>
              <a:rPr sz="2000" spc="-5" dirty="0">
                <a:latin typeface="Arial"/>
                <a:cs typeface="Arial"/>
              </a:rPr>
              <a:t>mảng </a:t>
            </a:r>
            <a:r>
              <a:rPr sz="2000" dirty="0">
                <a:latin typeface="Arial"/>
                <a:cs typeface="Arial"/>
              </a:rPr>
              <a:t>12 phần </a:t>
            </a:r>
            <a:r>
              <a:rPr sz="2000" spc="-5" dirty="0">
                <a:latin typeface="Arial"/>
                <a:cs typeface="Arial"/>
              </a:rPr>
              <a:t>tử </a:t>
            </a:r>
            <a:r>
              <a:rPr sz="2000" dirty="0">
                <a:latin typeface="Arial"/>
                <a:cs typeface="Arial"/>
              </a:rPr>
              <a:t>để lưu </a:t>
            </a:r>
            <a:r>
              <a:rPr sz="2000" spc="-5" dirty="0">
                <a:latin typeface="Arial"/>
                <a:cs typeface="Arial"/>
              </a:rPr>
              <a:t>trữ </a:t>
            </a:r>
            <a:r>
              <a:rPr sz="2000" dirty="0">
                <a:latin typeface="Arial"/>
                <a:cs typeface="Arial"/>
              </a:rPr>
              <a:t>dữ liệu </a:t>
            </a:r>
            <a:r>
              <a:rPr sz="2000" spc="-5" dirty="0">
                <a:latin typeface="Arial"/>
                <a:cs typeface="Arial"/>
              </a:rPr>
              <a:t>thời tiết trong</a:t>
            </a:r>
            <a:r>
              <a:rPr sz="2000" spc="-160" dirty="0">
                <a:latin typeface="Arial"/>
                <a:cs typeface="Arial"/>
              </a:rPr>
              <a:t> </a:t>
            </a:r>
            <a:r>
              <a:rPr sz="2000" dirty="0">
                <a:latin typeface="Arial"/>
                <a:cs typeface="Arial"/>
              </a:rPr>
              <a:t>cả  </a:t>
            </a:r>
            <a:r>
              <a:rPr sz="2000" spc="-5" dirty="0">
                <a:latin typeface="Arial"/>
                <a:cs typeface="Arial"/>
              </a:rPr>
              <a:t>năm, </a:t>
            </a:r>
            <a:r>
              <a:rPr sz="2000" dirty="0">
                <a:latin typeface="Arial"/>
                <a:cs typeface="Arial"/>
              </a:rPr>
              <a:t>khởi </a:t>
            </a:r>
            <a:r>
              <a:rPr sz="2000" spc="-5" dirty="0">
                <a:latin typeface="Arial"/>
                <a:cs typeface="Arial"/>
              </a:rPr>
              <a:t>tạo </a:t>
            </a:r>
            <a:r>
              <a:rPr sz="2000" dirty="0">
                <a:latin typeface="Arial"/>
                <a:cs typeface="Arial"/>
              </a:rPr>
              <a:t>dữ liệu cho </a:t>
            </a:r>
            <a:r>
              <a:rPr sz="2000" spc="-5" dirty="0">
                <a:latin typeface="Arial"/>
                <a:cs typeface="Arial"/>
              </a:rPr>
              <a:t>mảng </a:t>
            </a:r>
            <a:r>
              <a:rPr sz="2000" dirty="0">
                <a:latin typeface="Arial"/>
                <a:cs typeface="Arial"/>
              </a:rPr>
              <a:t>này </a:t>
            </a:r>
            <a:r>
              <a:rPr sz="2000" spc="-5" dirty="0">
                <a:latin typeface="Arial"/>
                <a:cs typeface="Arial"/>
              </a:rPr>
              <a:t>từ </a:t>
            </a:r>
            <a:r>
              <a:rPr sz="2000" dirty="0">
                <a:latin typeface="Arial"/>
                <a:cs typeface="Arial"/>
              </a:rPr>
              <a:t>dòng</a:t>
            </a:r>
            <a:r>
              <a:rPr sz="2000" spc="-90" dirty="0">
                <a:latin typeface="Arial"/>
                <a:cs typeface="Arial"/>
              </a:rPr>
              <a:t> </a:t>
            </a:r>
            <a:r>
              <a:rPr sz="2000" spc="-5" dirty="0">
                <a:latin typeface="Arial"/>
                <a:cs typeface="Arial"/>
              </a:rPr>
              <a:t>lệnh</a:t>
            </a:r>
            <a:endParaRPr sz="2000">
              <a:latin typeface="Arial"/>
              <a:cs typeface="Arial"/>
            </a:endParaRPr>
          </a:p>
          <a:p>
            <a:pPr marL="355600" indent="-342900">
              <a:lnSpc>
                <a:spcPct val="100000"/>
              </a:lnSpc>
              <a:spcBef>
                <a:spcPts val="500"/>
              </a:spcBef>
              <a:buClr>
                <a:srgbClr val="CC9900"/>
              </a:buClr>
              <a:buSzPct val="65000"/>
              <a:buFont typeface="Wingdings"/>
              <a:buChar char=""/>
              <a:tabLst>
                <a:tab pos="354965" algn="l"/>
                <a:tab pos="355600" algn="l"/>
              </a:tabLst>
            </a:pPr>
            <a:r>
              <a:rPr sz="2000" dirty="0">
                <a:latin typeface="Arial"/>
                <a:cs typeface="Arial"/>
              </a:rPr>
              <a:t>Thử viết lại main, lần này khởi </a:t>
            </a:r>
            <a:r>
              <a:rPr sz="2000" spc="-5" dirty="0">
                <a:latin typeface="Arial"/>
                <a:cs typeface="Arial"/>
              </a:rPr>
              <a:t>tạo </a:t>
            </a:r>
            <a:r>
              <a:rPr sz="2000" dirty="0">
                <a:latin typeface="Arial"/>
                <a:cs typeface="Arial"/>
              </a:rPr>
              <a:t>nhập </a:t>
            </a:r>
            <a:r>
              <a:rPr sz="2000" spc="-5" dirty="0">
                <a:latin typeface="Arial"/>
                <a:cs typeface="Arial"/>
              </a:rPr>
              <a:t>từ </a:t>
            </a:r>
            <a:r>
              <a:rPr sz="2000" dirty="0">
                <a:latin typeface="Arial"/>
                <a:cs typeface="Arial"/>
              </a:rPr>
              <a:t>bàn</a:t>
            </a:r>
            <a:r>
              <a:rPr sz="2000" spc="-114" dirty="0">
                <a:latin typeface="Arial"/>
                <a:cs typeface="Arial"/>
              </a:rPr>
              <a:t> </a:t>
            </a:r>
            <a:r>
              <a:rPr sz="2000" spc="-5" dirty="0">
                <a:latin typeface="Arial"/>
                <a:cs typeface="Arial"/>
              </a:rPr>
              <a:t>phím</a:t>
            </a:r>
            <a:endParaRPr sz="2000">
              <a:latin typeface="Arial"/>
              <a:cs typeface="Arial"/>
            </a:endParaRPr>
          </a:p>
          <a:p>
            <a:pPr marL="355600" marR="5080" indent="-342900">
              <a:lnSpc>
                <a:spcPct val="100000"/>
              </a:lnSpc>
              <a:spcBef>
                <a:spcPts val="505"/>
              </a:spcBef>
              <a:buClr>
                <a:srgbClr val="CC9900"/>
              </a:buClr>
              <a:buSzPct val="65000"/>
              <a:buFont typeface="Wingdings"/>
              <a:buChar char=""/>
              <a:tabLst>
                <a:tab pos="354965" algn="l"/>
                <a:tab pos="355600" algn="l"/>
              </a:tabLst>
            </a:pPr>
            <a:r>
              <a:rPr sz="2000" dirty="0">
                <a:latin typeface="Arial"/>
                <a:cs typeface="Arial"/>
              </a:rPr>
              <a:t>Thử viết lại main, lần này viết hàm </a:t>
            </a:r>
            <a:r>
              <a:rPr sz="2000" spc="-5" dirty="0">
                <a:latin typeface="Arial"/>
                <a:cs typeface="Arial"/>
              </a:rPr>
              <a:t>truyền </a:t>
            </a:r>
            <a:r>
              <a:rPr sz="2000" dirty="0">
                <a:latin typeface="Arial"/>
                <a:cs typeface="Arial"/>
              </a:rPr>
              <a:t>vào </a:t>
            </a:r>
            <a:r>
              <a:rPr sz="2000" spc="-5" dirty="0">
                <a:latin typeface="Arial"/>
                <a:cs typeface="Arial"/>
              </a:rPr>
              <a:t>một tham </a:t>
            </a:r>
            <a:r>
              <a:rPr sz="2000" dirty="0">
                <a:latin typeface="Arial"/>
                <a:cs typeface="Arial"/>
              </a:rPr>
              <a:t>số </a:t>
            </a:r>
            <a:r>
              <a:rPr sz="2000" spc="-5" dirty="0">
                <a:latin typeface="Arial"/>
                <a:cs typeface="Arial"/>
              </a:rPr>
              <a:t>mảng</a:t>
            </a:r>
            <a:r>
              <a:rPr sz="2000" spc="-175" dirty="0">
                <a:latin typeface="Arial"/>
                <a:cs typeface="Arial"/>
              </a:rPr>
              <a:t> </a:t>
            </a:r>
            <a:r>
              <a:rPr sz="2000" dirty="0">
                <a:latin typeface="Arial"/>
                <a:cs typeface="Arial"/>
              </a:rPr>
              <a:t>để  nhập</a:t>
            </a:r>
            <a:r>
              <a:rPr sz="2000" spc="-15" dirty="0">
                <a:latin typeface="Arial"/>
                <a:cs typeface="Arial"/>
              </a:rPr>
              <a:t> </a:t>
            </a:r>
            <a:r>
              <a:rPr sz="2000" dirty="0">
                <a:latin typeface="Arial"/>
                <a:cs typeface="Arial"/>
              </a:rPr>
              <a:t>liệu</a:t>
            </a:r>
            <a:endParaRPr sz="2000">
              <a:latin typeface="Arial"/>
              <a:cs typeface="Arial"/>
            </a:endParaRPr>
          </a:p>
          <a:p>
            <a:pPr marL="355600" marR="89535" indent="-342900">
              <a:lnSpc>
                <a:spcPct val="100000"/>
              </a:lnSpc>
              <a:spcBef>
                <a:spcPts val="505"/>
              </a:spcBef>
              <a:buClr>
                <a:srgbClr val="CC9900"/>
              </a:buClr>
              <a:buSzPct val="65000"/>
              <a:buFont typeface="Wingdings"/>
              <a:buChar char=""/>
              <a:tabLst>
                <a:tab pos="354965" algn="l"/>
                <a:tab pos="355600" algn="l"/>
              </a:tabLst>
            </a:pPr>
            <a:r>
              <a:rPr sz="2000" spc="-5" dirty="0">
                <a:latin typeface="Arial"/>
                <a:cs typeface="Arial"/>
              </a:rPr>
              <a:t>Sau </a:t>
            </a:r>
            <a:r>
              <a:rPr sz="2000" dirty="0">
                <a:latin typeface="Arial"/>
                <a:cs typeface="Arial"/>
              </a:rPr>
              <a:t>đó in </a:t>
            </a:r>
            <a:r>
              <a:rPr sz="2000" spc="-5" dirty="0">
                <a:latin typeface="Arial"/>
                <a:cs typeface="Arial"/>
              </a:rPr>
              <a:t>ra thông tin </a:t>
            </a:r>
            <a:r>
              <a:rPr sz="2000" dirty="0">
                <a:latin typeface="Arial"/>
                <a:cs typeface="Arial"/>
              </a:rPr>
              <a:t>cả </a:t>
            </a:r>
            <a:r>
              <a:rPr sz="2000" spc="-5" dirty="0">
                <a:latin typeface="Arial"/>
                <a:cs typeface="Arial"/>
              </a:rPr>
              <a:t>mảng, </a:t>
            </a:r>
            <a:r>
              <a:rPr sz="2000" dirty="0">
                <a:latin typeface="Arial"/>
                <a:cs typeface="Arial"/>
              </a:rPr>
              <a:t>cũng bằng viết hàm </a:t>
            </a:r>
            <a:r>
              <a:rPr sz="2000" spc="-5" dirty="0">
                <a:latin typeface="Arial"/>
                <a:cs typeface="Arial"/>
              </a:rPr>
              <a:t>truyền </a:t>
            </a:r>
            <a:r>
              <a:rPr sz="2000" dirty="0">
                <a:latin typeface="Arial"/>
                <a:cs typeface="Arial"/>
              </a:rPr>
              <a:t>vào</a:t>
            </a:r>
            <a:r>
              <a:rPr sz="2000" spc="-125" dirty="0">
                <a:latin typeface="Arial"/>
                <a:cs typeface="Arial"/>
              </a:rPr>
              <a:t> </a:t>
            </a:r>
            <a:r>
              <a:rPr sz="2000" spc="-5" dirty="0">
                <a:latin typeface="Arial"/>
                <a:cs typeface="Arial"/>
              </a:rPr>
              <a:t>một  tham </a:t>
            </a:r>
            <a:r>
              <a:rPr sz="2000" dirty="0">
                <a:latin typeface="Arial"/>
                <a:cs typeface="Arial"/>
              </a:rPr>
              <a:t>số</a:t>
            </a:r>
            <a:r>
              <a:rPr sz="2000" spc="-20" dirty="0">
                <a:latin typeface="Arial"/>
                <a:cs typeface="Arial"/>
              </a:rPr>
              <a:t> </a:t>
            </a:r>
            <a:r>
              <a:rPr sz="2000" spc="-5" dirty="0">
                <a:latin typeface="Arial"/>
                <a:cs typeface="Arial"/>
              </a:rPr>
              <a:t>mảng</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4400" y="1143000"/>
            <a:ext cx="6221018" cy="508476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140" y="298196"/>
            <a:ext cx="6624320"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z="3800" spc="-5" dirty="0"/>
              <a:t>Truyền mảng struct </a:t>
            </a:r>
            <a:r>
              <a:rPr sz="3800" dirty="0"/>
              <a:t>vào</a:t>
            </a:r>
            <a:r>
              <a:rPr sz="3800" spc="-55" dirty="0"/>
              <a:t> </a:t>
            </a:r>
            <a:r>
              <a:rPr sz="3800" dirty="0"/>
              <a:t>hàm</a:t>
            </a:r>
            <a:endParaRPr sz="3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457200" y="381000"/>
            <a:ext cx="7645400" cy="64007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7180"/>
            <a:ext cx="6523990" cy="604520"/>
          </a:xfrm>
          <a:prstGeom prst="rect">
            <a:avLst/>
          </a:prstGeom>
        </p:spPr>
        <p:txBody>
          <a:bodyPr vert="horz" wrap="square" lIns="0" tIns="12700" rIns="0" bIns="0" rtlCol="0">
            <a:spAutoFit/>
          </a:bodyPr>
          <a:lstStyle/>
          <a:p>
            <a:pPr marL="12700">
              <a:lnSpc>
                <a:spcPct val="100000"/>
              </a:lnSpc>
              <a:spcBef>
                <a:spcPts val="100"/>
              </a:spcBef>
            </a:pPr>
            <a:r>
              <a:rPr sz="3800" dirty="0"/>
              <a:t>VD: </a:t>
            </a:r>
            <a:r>
              <a:rPr sz="3800" spc="-5" dirty="0"/>
              <a:t>Truyền mảng struct </a:t>
            </a:r>
            <a:r>
              <a:rPr sz="3800" dirty="0"/>
              <a:t>vào</a:t>
            </a:r>
            <a:r>
              <a:rPr sz="3800" spc="-50" dirty="0"/>
              <a:t> </a:t>
            </a:r>
            <a:r>
              <a:rPr sz="3800" dirty="0"/>
              <a:t>hàm</a:t>
            </a:r>
            <a:endParaRPr sz="3800"/>
          </a:p>
        </p:txBody>
      </p:sp>
      <p:sp>
        <p:nvSpPr>
          <p:cNvPr id="3" name="object 3"/>
          <p:cNvSpPr txBox="1"/>
          <p:nvPr/>
        </p:nvSpPr>
        <p:spPr>
          <a:xfrm>
            <a:off x="535940" y="1285747"/>
            <a:ext cx="7982584" cy="3046095"/>
          </a:xfrm>
          <a:prstGeom prst="rect">
            <a:avLst/>
          </a:prstGeom>
        </p:spPr>
        <p:txBody>
          <a:bodyPr vert="horz" wrap="square" lIns="0" tIns="11430" rIns="0" bIns="0" rtlCol="0">
            <a:spAutoFit/>
          </a:bodyPr>
          <a:lstStyle/>
          <a:p>
            <a:pPr marL="355600" marR="24130" indent="-342900">
              <a:lnSpc>
                <a:spcPct val="120400"/>
              </a:lnSpc>
              <a:spcBef>
                <a:spcPts val="90"/>
              </a:spcBef>
              <a:buClr>
                <a:srgbClr val="CC9900"/>
              </a:buClr>
              <a:buSzPct val="66666"/>
              <a:buFont typeface="Wingdings"/>
              <a:buChar char=""/>
              <a:tabLst>
                <a:tab pos="354965" algn="l"/>
                <a:tab pos="355600" algn="l"/>
              </a:tabLst>
            </a:pPr>
            <a:r>
              <a:rPr sz="1800" spc="-5" dirty="0">
                <a:latin typeface="Arial"/>
                <a:cs typeface="Arial"/>
              </a:rPr>
              <a:t>Sau khi nhập dữ liệu cho tất </a:t>
            </a:r>
            <a:r>
              <a:rPr sz="1800" dirty="0">
                <a:latin typeface="Arial"/>
                <a:cs typeface="Arial"/>
              </a:rPr>
              <a:t>cả </a:t>
            </a:r>
            <a:r>
              <a:rPr sz="1800" spc="-5" dirty="0">
                <a:latin typeface="Arial"/>
                <a:cs typeface="Arial"/>
              </a:rPr>
              <a:t>các tháng, chương trình </a:t>
            </a:r>
            <a:r>
              <a:rPr sz="1800" dirty="0">
                <a:latin typeface="Arial"/>
                <a:cs typeface="Arial"/>
              </a:rPr>
              <a:t>sẽ </a:t>
            </a:r>
            <a:r>
              <a:rPr sz="1800" spc="-5" dirty="0">
                <a:latin typeface="Arial"/>
                <a:cs typeface="Arial"/>
              </a:rPr>
              <a:t>tính toán </a:t>
            </a:r>
            <a:r>
              <a:rPr sz="1800" dirty="0">
                <a:latin typeface="Arial"/>
                <a:cs typeface="Arial"/>
              </a:rPr>
              <a:t>và  </a:t>
            </a:r>
            <a:r>
              <a:rPr sz="1800" spc="-5" dirty="0">
                <a:latin typeface="Arial"/>
                <a:cs typeface="Arial"/>
              </a:rPr>
              <a:t>hiển thị lượng mưa trung bình hàng tháng, tổng lượng mưa trong năm,  trung bình tất </a:t>
            </a:r>
            <a:r>
              <a:rPr sz="1800" dirty="0">
                <a:latin typeface="Arial"/>
                <a:cs typeface="Arial"/>
              </a:rPr>
              <a:t>cả </a:t>
            </a:r>
            <a:r>
              <a:rPr sz="1800" spc="-5" dirty="0">
                <a:latin typeface="Arial"/>
                <a:cs typeface="Arial"/>
              </a:rPr>
              <a:t>các nhiệt độ trung bình của 12 tháng, cuối cùng </a:t>
            </a:r>
            <a:r>
              <a:rPr sz="1800" dirty="0">
                <a:latin typeface="Arial"/>
                <a:cs typeface="Arial"/>
              </a:rPr>
              <a:t>in ra </a:t>
            </a:r>
            <a:r>
              <a:rPr sz="1800" spc="-5" dirty="0">
                <a:latin typeface="Arial"/>
                <a:cs typeface="Arial"/>
              </a:rPr>
              <a:t>nhiệt  độ cao nhất </a:t>
            </a:r>
            <a:r>
              <a:rPr sz="1800" dirty="0">
                <a:latin typeface="Arial"/>
                <a:cs typeface="Arial"/>
              </a:rPr>
              <a:t>và </a:t>
            </a:r>
            <a:r>
              <a:rPr sz="1800" spc="-5" dirty="0">
                <a:latin typeface="Arial"/>
                <a:cs typeface="Arial"/>
              </a:rPr>
              <a:t>thấp nhất trong năm </a:t>
            </a:r>
            <a:r>
              <a:rPr sz="1800" b="1" spc="-5" dirty="0">
                <a:latin typeface="Arial"/>
                <a:cs typeface="Arial"/>
              </a:rPr>
              <a:t>(</a:t>
            </a:r>
            <a:r>
              <a:rPr sz="1800" spc="-5" dirty="0">
                <a:latin typeface="Arial"/>
                <a:cs typeface="Arial"/>
              </a:rPr>
              <a:t>nếu </a:t>
            </a:r>
            <a:r>
              <a:rPr sz="1800" dirty="0">
                <a:latin typeface="Arial"/>
                <a:cs typeface="Arial"/>
              </a:rPr>
              <a:t>có </a:t>
            </a:r>
            <a:r>
              <a:rPr sz="1800" spc="-5" dirty="0">
                <a:latin typeface="Arial"/>
                <a:cs typeface="Arial"/>
              </a:rPr>
              <a:t>nhiều tháng như vậy thì </a:t>
            </a:r>
            <a:r>
              <a:rPr sz="1800" dirty="0">
                <a:latin typeface="Arial"/>
                <a:cs typeface="Arial"/>
              </a:rPr>
              <a:t>in ra  </a:t>
            </a:r>
            <a:r>
              <a:rPr sz="1800" spc="-5" dirty="0">
                <a:latin typeface="Arial"/>
                <a:cs typeface="Arial"/>
              </a:rPr>
              <a:t>tháng đầu tiên, tức tháng </a:t>
            </a:r>
            <a:r>
              <a:rPr sz="1800" dirty="0">
                <a:latin typeface="Arial"/>
                <a:cs typeface="Arial"/>
              </a:rPr>
              <a:t>có </a:t>
            </a:r>
            <a:r>
              <a:rPr sz="1800" spc="-5" dirty="0">
                <a:latin typeface="Arial"/>
                <a:cs typeface="Arial"/>
              </a:rPr>
              <a:t>thứ tự nhỏ nhất </a:t>
            </a:r>
            <a:r>
              <a:rPr sz="1800" dirty="0">
                <a:latin typeface="Arial"/>
                <a:cs typeface="Arial"/>
              </a:rPr>
              <a:t>mà </a:t>
            </a:r>
            <a:r>
              <a:rPr sz="1800" spc="-5" dirty="0">
                <a:latin typeface="Arial"/>
                <a:cs typeface="Arial"/>
              </a:rPr>
              <a:t>đạt được nhiệt độ cực trị  đó</a:t>
            </a:r>
            <a:r>
              <a:rPr sz="1800" b="1" spc="-5" dirty="0">
                <a:latin typeface="Arial"/>
                <a:cs typeface="Arial"/>
              </a:rPr>
              <a:t>).</a:t>
            </a:r>
            <a:endParaRPr sz="1800">
              <a:latin typeface="Arial"/>
              <a:cs typeface="Arial"/>
            </a:endParaRPr>
          </a:p>
          <a:p>
            <a:pPr marL="355600" indent="-342900">
              <a:lnSpc>
                <a:spcPct val="100000"/>
              </a:lnSpc>
              <a:spcBef>
                <a:spcPts val="840"/>
              </a:spcBef>
              <a:buClr>
                <a:srgbClr val="CC9900"/>
              </a:buClr>
              <a:buSzPct val="66666"/>
              <a:buFont typeface="Wingdings"/>
              <a:buChar char=""/>
              <a:tabLst>
                <a:tab pos="354965" algn="l"/>
                <a:tab pos="355600" algn="l"/>
              </a:tabLst>
            </a:pPr>
            <a:r>
              <a:rPr sz="1800" i="1" spc="-5" dirty="0">
                <a:latin typeface="Arial"/>
                <a:cs typeface="Arial"/>
              </a:rPr>
              <a:t>Xác thực đầu vào: </a:t>
            </a:r>
            <a:r>
              <a:rPr sz="1800" spc="-5" dirty="0">
                <a:latin typeface="Arial"/>
                <a:cs typeface="Arial"/>
              </a:rPr>
              <a:t>Chỉ chấp nhận nhiệt độ trong phạm </a:t>
            </a:r>
            <a:r>
              <a:rPr sz="1800" dirty="0">
                <a:latin typeface="Arial"/>
                <a:cs typeface="Arial"/>
              </a:rPr>
              <a:t>vi </a:t>
            </a:r>
            <a:r>
              <a:rPr sz="1800" spc="-5" dirty="0">
                <a:latin typeface="Arial"/>
                <a:cs typeface="Arial"/>
              </a:rPr>
              <a:t>từ -73 đến 60</a:t>
            </a:r>
            <a:r>
              <a:rPr sz="1800" dirty="0">
                <a:latin typeface="Arial"/>
                <a:cs typeface="Arial"/>
              </a:rPr>
              <a:t> </a:t>
            </a:r>
            <a:r>
              <a:rPr sz="1800" spc="-5" dirty="0">
                <a:latin typeface="Arial"/>
                <a:cs typeface="Arial"/>
              </a:rPr>
              <a:t>độ</a:t>
            </a:r>
            <a:endParaRPr sz="1800">
              <a:latin typeface="Arial"/>
              <a:cs typeface="Arial"/>
            </a:endParaRPr>
          </a:p>
          <a:p>
            <a:pPr marL="355600" marR="5080">
              <a:lnSpc>
                <a:spcPct val="120000"/>
              </a:lnSpc>
            </a:pPr>
            <a:r>
              <a:rPr sz="1800" dirty="0">
                <a:latin typeface="Arial"/>
                <a:cs typeface="Arial"/>
              </a:rPr>
              <a:t>C. </a:t>
            </a:r>
            <a:r>
              <a:rPr sz="1800" spc="-5" dirty="0">
                <a:latin typeface="Arial"/>
                <a:cs typeface="Arial"/>
              </a:rPr>
              <a:t>Chỉ cần dùng kiểm tra do </a:t>
            </a:r>
            <a:r>
              <a:rPr sz="1800" dirty="0">
                <a:latin typeface="Arial"/>
                <a:cs typeface="Arial"/>
              </a:rPr>
              <a:t>… </a:t>
            </a:r>
            <a:r>
              <a:rPr sz="1800" spc="-5" dirty="0">
                <a:latin typeface="Arial"/>
                <a:cs typeface="Arial"/>
              </a:rPr>
              <a:t>while thông thường </a:t>
            </a:r>
            <a:r>
              <a:rPr sz="1800" dirty="0">
                <a:latin typeface="Arial"/>
                <a:cs typeface="Arial"/>
              </a:rPr>
              <a:t>ở </a:t>
            </a:r>
            <a:r>
              <a:rPr sz="1800" spc="-5" dirty="0">
                <a:latin typeface="Arial"/>
                <a:cs typeface="Arial"/>
              </a:rPr>
              <a:t>hàm main, không cần  dùng ngoại lệ.</a:t>
            </a:r>
            <a:endParaRPr sz="18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251203"/>
            <a:ext cx="8008620" cy="4789805"/>
          </a:xfrm>
          <a:prstGeom prst="rect">
            <a:avLst/>
          </a:prstGeom>
        </p:spPr>
        <p:txBody>
          <a:bodyPr vert="horz" wrap="square" lIns="0" tIns="76835" rIns="0" bIns="0" rtlCol="0">
            <a:spAutoFit/>
          </a:bodyPr>
          <a:lstStyle/>
          <a:p>
            <a:pPr marL="355600" indent="-342900">
              <a:lnSpc>
                <a:spcPct val="100000"/>
              </a:lnSpc>
              <a:spcBef>
                <a:spcPts val="605"/>
              </a:spcBef>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struct mô tả một tài </a:t>
            </a:r>
            <a:r>
              <a:rPr sz="2000" dirty="0">
                <a:latin typeface="Arial"/>
                <a:cs typeface="Arial"/>
              </a:rPr>
              <a:t>khoản khách </a:t>
            </a:r>
            <a:r>
              <a:rPr sz="2000" spc="-5" dirty="0">
                <a:latin typeface="Arial"/>
                <a:cs typeface="Arial"/>
              </a:rPr>
              <a:t>hàng, </a:t>
            </a:r>
            <a:r>
              <a:rPr sz="2000" dirty="0">
                <a:latin typeface="Arial"/>
                <a:cs typeface="Arial"/>
              </a:rPr>
              <a:t>gồm các </a:t>
            </a:r>
            <a:r>
              <a:rPr sz="2000" spc="-5" dirty="0">
                <a:latin typeface="Arial"/>
                <a:cs typeface="Arial"/>
              </a:rPr>
              <a:t>thành </a:t>
            </a:r>
            <a:r>
              <a:rPr sz="2000" dirty="0">
                <a:latin typeface="Arial"/>
                <a:cs typeface="Arial"/>
              </a:rPr>
              <a:t>viên</a:t>
            </a:r>
            <a:r>
              <a:rPr sz="2000" spc="-125" dirty="0">
                <a:latin typeface="Arial"/>
                <a:cs typeface="Arial"/>
              </a:rPr>
              <a:t> </a:t>
            </a:r>
            <a:r>
              <a:rPr sz="2000" dirty="0">
                <a:latin typeface="Arial"/>
                <a:cs typeface="Arial"/>
              </a:rPr>
              <a:t>:</a:t>
            </a:r>
            <a:endParaRPr sz="2000">
              <a:latin typeface="Arial"/>
              <a:cs typeface="Arial"/>
            </a:endParaRPr>
          </a:p>
          <a:p>
            <a:pPr marL="682625" lvl="1" indent="-326390">
              <a:lnSpc>
                <a:spcPct val="100000"/>
              </a:lnSpc>
              <a:spcBef>
                <a:spcPts val="500"/>
              </a:spcBef>
              <a:buClr>
                <a:srgbClr val="3B812F"/>
              </a:buClr>
              <a:buSzPct val="60000"/>
              <a:buFont typeface="Wingdings"/>
              <a:buChar char=""/>
              <a:tabLst>
                <a:tab pos="681990" algn="l"/>
                <a:tab pos="682625" algn="l"/>
              </a:tabLst>
            </a:pPr>
            <a:r>
              <a:rPr sz="2000" spc="-5" dirty="0">
                <a:latin typeface="Arial"/>
                <a:cs typeface="Arial"/>
              </a:rPr>
              <a:t>Tên, </a:t>
            </a:r>
            <a:r>
              <a:rPr sz="2000" dirty="0">
                <a:latin typeface="Arial"/>
                <a:cs typeface="Arial"/>
              </a:rPr>
              <a:t>Số điện </a:t>
            </a:r>
            <a:r>
              <a:rPr sz="2000" spc="-5" dirty="0">
                <a:latin typeface="Arial"/>
                <a:cs typeface="Arial"/>
              </a:rPr>
              <a:t>thoại, </a:t>
            </a:r>
            <a:r>
              <a:rPr sz="2000" dirty="0">
                <a:latin typeface="Arial"/>
                <a:cs typeface="Arial"/>
              </a:rPr>
              <a:t>Số dư </a:t>
            </a:r>
            <a:r>
              <a:rPr sz="2000" spc="-5" dirty="0">
                <a:latin typeface="Arial"/>
                <a:cs typeface="Arial"/>
              </a:rPr>
              <a:t>tài khoản, Ngày thanh toán </a:t>
            </a:r>
            <a:r>
              <a:rPr sz="2000" dirty="0">
                <a:latin typeface="Arial"/>
                <a:cs typeface="Arial"/>
              </a:rPr>
              <a:t>cuối</a:t>
            </a:r>
            <a:r>
              <a:rPr sz="2000" spc="-90" dirty="0">
                <a:latin typeface="Arial"/>
                <a:cs typeface="Arial"/>
              </a:rPr>
              <a:t> </a:t>
            </a:r>
            <a:r>
              <a:rPr sz="2000" dirty="0">
                <a:latin typeface="Arial"/>
                <a:cs typeface="Arial"/>
              </a:rPr>
              <a:t>cùng</a:t>
            </a:r>
            <a:endParaRPr sz="2000">
              <a:latin typeface="Arial"/>
              <a:cs typeface="Arial"/>
            </a:endParaRPr>
          </a:p>
          <a:p>
            <a:pPr marL="355600" marR="35560" indent="-342900">
              <a:lnSpc>
                <a:spcPct val="100000"/>
              </a:lnSpc>
              <a:spcBef>
                <a:spcPts val="505"/>
              </a:spcBef>
              <a:buClr>
                <a:srgbClr val="CC9900"/>
              </a:buClr>
              <a:buSzPct val="65000"/>
              <a:buFont typeface="Wingdings"/>
              <a:buChar char=""/>
              <a:tabLst>
                <a:tab pos="354965" algn="l"/>
                <a:tab pos="355600" algn="l"/>
              </a:tabLst>
            </a:pPr>
            <a:r>
              <a:rPr sz="2000" spc="-5" dirty="0">
                <a:latin typeface="Arial"/>
                <a:cs typeface="Arial"/>
              </a:rPr>
              <a:t>Chương trình </a:t>
            </a:r>
            <a:r>
              <a:rPr sz="2000" dirty="0">
                <a:latin typeface="Arial"/>
                <a:cs typeface="Arial"/>
              </a:rPr>
              <a:t>cài đặt </a:t>
            </a:r>
            <a:r>
              <a:rPr sz="2000" spc="-5" dirty="0">
                <a:latin typeface="Arial"/>
                <a:cs typeface="Arial"/>
              </a:rPr>
              <a:t>một </a:t>
            </a:r>
            <a:r>
              <a:rPr sz="2000" dirty="0">
                <a:latin typeface="Arial"/>
                <a:cs typeface="Arial"/>
              </a:rPr>
              <a:t>danh sách </a:t>
            </a:r>
            <a:r>
              <a:rPr sz="2000" spc="-5" dirty="0">
                <a:latin typeface="Arial"/>
                <a:cs typeface="Arial"/>
              </a:rPr>
              <a:t>tài </a:t>
            </a:r>
            <a:r>
              <a:rPr sz="2000" dirty="0">
                <a:latin typeface="Arial"/>
                <a:cs typeface="Arial"/>
              </a:rPr>
              <a:t>khoản </a:t>
            </a:r>
            <a:r>
              <a:rPr sz="2000" spc="-5" dirty="0">
                <a:latin typeface="Arial"/>
                <a:cs typeface="Arial"/>
              </a:rPr>
              <a:t>dưới </a:t>
            </a:r>
            <a:r>
              <a:rPr sz="2000" dirty="0">
                <a:latin typeface="Arial"/>
                <a:cs typeface="Arial"/>
              </a:rPr>
              <a:t>dạng </a:t>
            </a:r>
            <a:r>
              <a:rPr sz="2000" spc="-5" dirty="0">
                <a:latin typeface="Arial"/>
                <a:cs typeface="Arial"/>
              </a:rPr>
              <a:t>một</a:t>
            </a:r>
            <a:r>
              <a:rPr sz="2000" spc="-105" dirty="0">
                <a:latin typeface="Arial"/>
                <a:cs typeface="Arial"/>
              </a:rPr>
              <a:t> </a:t>
            </a:r>
            <a:r>
              <a:rPr sz="2000" spc="-5" dirty="0">
                <a:latin typeface="Arial"/>
                <a:cs typeface="Arial"/>
              </a:rPr>
              <a:t>mảng  </a:t>
            </a:r>
            <a:r>
              <a:rPr sz="2000" dirty="0">
                <a:latin typeface="Arial"/>
                <a:cs typeface="Arial"/>
              </a:rPr>
              <a:t>gồm 10 phần </a:t>
            </a:r>
            <a:r>
              <a:rPr sz="2000" spc="-5" dirty="0">
                <a:latin typeface="Arial"/>
                <a:cs typeface="Arial"/>
              </a:rPr>
              <a:t>tử </a:t>
            </a:r>
            <a:r>
              <a:rPr sz="2000" dirty="0">
                <a:latin typeface="Arial"/>
                <a:cs typeface="Arial"/>
              </a:rPr>
              <a:t>cấu </a:t>
            </a:r>
            <a:r>
              <a:rPr sz="2000" spc="-5" dirty="0">
                <a:latin typeface="Arial"/>
                <a:cs typeface="Arial"/>
              </a:rPr>
              <a:t>trúc trên. </a:t>
            </a:r>
            <a:r>
              <a:rPr sz="2000" dirty="0">
                <a:latin typeface="Arial"/>
                <a:cs typeface="Arial"/>
              </a:rPr>
              <a:t>Hiển </a:t>
            </a:r>
            <a:r>
              <a:rPr sz="2000" spc="-5" dirty="0">
                <a:latin typeface="Arial"/>
                <a:cs typeface="Arial"/>
              </a:rPr>
              <a:t>thị menu </a:t>
            </a:r>
            <a:r>
              <a:rPr sz="2000" dirty="0">
                <a:latin typeface="Arial"/>
                <a:cs typeface="Arial"/>
              </a:rPr>
              <a:t>với các </a:t>
            </a:r>
            <a:r>
              <a:rPr sz="2000" spc="-5" dirty="0">
                <a:latin typeface="Arial"/>
                <a:cs typeface="Arial"/>
              </a:rPr>
              <a:t>chức </a:t>
            </a:r>
            <a:r>
              <a:rPr sz="2000" dirty="0">
                <a:latin typeface="Arial"/>
                <a:cs typeface="Arial"/>
              </a:rPr>
              <a:t>năng  </a:t>
            </a:r>
            <a:r>
              <a:rPr sz="2000" spc="-5" dirty="0">
                <a:latin typeface="Arial"/>
                <a:cs typeface="Arial"/>
              </a:rPr>
              <a:t>tương</a:t>
            </a:r>
            <a:r>
              <a:rPr sz="2000" spc="-15" dirty="0">
                <a:latin typeface="Arial"/>
                <a:cs typeface="Arial"/>
              </a:rPr>
              <a:t> </a:t>
            </a:r>
            <a:r>
              <a:rPr sz="2000" spc="-5" dirty="0">
                <a:latin typeface="Arial"/>
                <a:cs typeface="Arial"/>
              </a:rPr>
              <a:t>ứng:</a:t>
            </a:r>
            <a:endParaRPr sz="2000">
              <a:latin typeface="Arial"/>
              <a:cs typeface="Arial"/>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spc="-5" dirty="0">
                <a:latin typeface="Arial"/>
                <a:cs typeface="Arial"/>
              </a:rPr>
              <a:t>Nhập </a:t>
            </a:r>
            <a:r>
              <a:rPr sz="2000" dirty="0">
                <a:latin typeface="Arial"/>
                <a:cs typeface="Arial"/>
              </a:rPr>
              <a:t>các </a:t>
            </a:r>
            <a:r>
              <a:rPr sz="2000" spc="-5" dirty="0">
                <a:latin typeface="Arial"/>
                <a:cs typeface="Arial"/>
              </a:rPr>
              <a:t>tài </a:t>
            </a:r>
            <a:r>
              <a:rPr sz="2000" dirty="0">
                <a:latin typeface="Arial"/>
                <a:cs typeface="Arial"/>
              </a:rPr>
              <a:t>khoản vào </a:t>
            </a:r>
            <a:r>
              <a:rPr sz="2000" spc="-5" dirty="0">
                <a:latin typeface="Arial"/>
                <a:cs typeface="Arial"/>
              </a:rPr>
              <a:t>mảng; </a:t>
            </a:r>
            <a:r>
              <a:rPr sz="2000" spc="-5" dirty="0">
                <a:solidFill>
                  <a:srgbClr val="006633"/>
                </a:solidFill>
                <a:latin typeface="Arial"/>
                <a:cs typeface="Arial"/>
              </a:rPr>
              <a:t>//nhập </a:t>
            </a:r>
            <a:r>
              <a:rPr sz="2000" dirty="0">
                <a:solidFill>
                  <a:srgbClr val="006633"/>
                </a:solidFill>
                <a:latin typeface="Arial"/>
                <a:cs typeface="Arial"/>
              </a:rPr>
              <a:t>dần các biến </a:t>
            </a:r>
            <a:r>
              <a:rPr sz="2000" spc="-5" dirty="0">
                <a:solidFill>
                  <a:srgbClr val="006633"/>
                </a:solidFill>
                <a:latin typeface="Arial"/>
                <a:cs typeface="Arial"/>
              </a:rPr>
              <a:t>trong</a:t>
            </a:r>
            <a:r>
              <a:rPr sz="2000" spc="-100" dirty="0">
                <a:solidFill>
                  <a:srgbClr val="006633"/>
                </a:solidFill>
                <a:latin typeface="Arial"/>
                <a:cs typeface="Arial"/>
              </a:rPr>
              <a:t> </a:t>
            </a:r>
            <a:r>
              <a:rPr sz="2000" spc="-5" dirty="0">
                <a:solidFill>
                  <a:srgbClr val="006633"/>
                </a:solidFill>
                <a:latin typeface="Arial"/>
                <a:cs typeface="Arial"/>
              </a:rPr>
              <a:t>mảng</a:t>
            </a:r>
            <a:endParaRPr sz="2000">
              <a:latin typeface="Arial"/>
              <a:cs typeface="Arial"/>
            </a:endParaRPr>
          </a:p>
          <a:p>
            <a:pPr marL="682625" lvl="1" indent="-326390">
              <a:lnSpc>
                <a:spcPct val="100000"/>
              </a:lnSpc>
              <a:spcBef>
                <a:spcPts val="480"/>
              </a:spcBef>
              <a:buClr>
                <a:srgbClr val="3B812F"/>
              </a:buClr>
              <a:buSzPct val="60000"/>
              <a:buFont typeface="Wingdings"/>
              <a:buChar char=""/>
              <a:tabLst>
                <a:tab pos="681990" algn="l"/>
                <a:tab pos="682625" algn="l"/>
              </a:tabLst>
            </a:pPr>
            <a:r>
              <a:rPr sz="2000" dirty="0">
                <a:latin typeface="Arial"/>
                <a:cs typeface="Arial"/>
              </a:rPr>
              <a:t>Hiển </a:t>
            </a:r>
            <a:r>
              <a:rPr sz="2000" spc="-5" dirty="0">
                <a:latin typeface="Arial"/>
                <a:cs typeface="Arial"/>
              </a:rPr>
              <a:t>thị </a:t>
            </a:r>
            <a:r>
              <a:rPr sz="2000" dirty="0">
                <a:latin typeface="Arial"/>
                <a:cs typeface="Arial"/>
              </a:rPr>
              <a:t>danh sách </a:t>
            </a:r>
            <a:r>
              <a:rPr sz="2000" spc="-5" dirty="0">
                <a:latin typeface="Arial"/>
                <a:cs typeface="Arial"/>
              </a:rPr>
              <a:t>tài khoản; </a:t>
            </a:r>
            <a:r>
              <a:rPr sz="2000" spc="-5" dirty="0">
                <a:solidFill>
                  <a:srgbClr val="006633"/>
                </a:solidFill>
                <a:latin typeface="Arial"/>
                <a:cs typeface="Arial"/>
              </a:rPr>
              <a:t>//Hiển thị </a:t>
            </a:r>
            <a:r>
              <a:rPr sz="2000" dirty="0">
                <a:solidFill>
                  <a:srgbClr val="006633"/>
                </a:solidFill>
                <a:latin typeface="Arial"/>
                <a:cs typeface="Arial"/>
              </a:rPr>
              <a:t>danh sách các </a:t>
            </a:r>
            <a:r>
              <a:rPr sz="2000" spc="-5" dirty="0">
                <a:solidFill>
                  <a:srgbClr val="006633"/>
                </a:solidFill>
                <a:latin typeface="Arial"/>
                <a:cs typeface="Arial"/>
              </a:rPr>
              <a:t>tài</a:t>
            </a:r>
            <a:r>
              <a:rPr sz="2000" spc="-100" dirty="0">
                <a:solidFill>
                  <a:srgbClr val="006633"/>
                </a:solidFill>
                <a:latin typeface="Arial"/>
                <a:cs typeface="Arial"/>
              </a:rPr>
              <a:t> </a:t>
            </a:r>
            <a:r>
              <a:rPr sz="2000" dirty="0">
                <a:solidFill>
                  <a:srgbClr val="006633"/>
                </a:solidFill>
                <a:latin typeface="Arial"/>
                <a:cs typeface="Arial"/>
              </a:rPr>
              <a:t>khoản</a:t>
            </a:r>
            <a:endParaRPr sz="2000">
              <a:latin typeface="Arial"/>
              <a:cs typeface="Arial"/>
            </a:endParaRPr>
          </a:p>
          <a:p>
            <a:pPr marL="682625" marR="195580" lvl="1" indent="-325755">
              <a:lnSpc>
                <a:spcPct val="100000"/>
              </a:lnSpc>
              <a:spcBef>
                <a:spcPts val="409"/>
              </a:spcBef>
              <a:buClr>
                <a:srgbClr val="3B812F"/>
              </a:buClr>
              <a:buSzPct val="60000"/>
              <a:buFont typeface="Wingdings"/>
              <a:buChar char=""/>
              <a:tabLst>
                <a:tab pos="681990" algn="l"/>
                <a:tab pos="682625" algn="l"/>
              </a:tabLst>
            </a:pPr>
            <a:r>
              <a:rPr sz="2000" spc="-5" dirty="0">
                <a:latin typeface="Arial"/>
                <a:cs typeface="Arial"/>
              </a:rPr>
              <a:t>Sửa </a:t>
            </a:r>
            <a:r>
              <a:rPr sz="2000" dirty="0">
                <a:latin typeface="Arial"/>
                <a:cs typeface="Arial"/>
              </a:rPr>
              <a:t>đổi </a:t>
            </a:r>
            <a:r>
              <a:rPr sz="2000" spc="-5" dirty="0">
                <a:latin typeface="Arial"/>
                <a:cs typeface="Arial"/>
              </a:rPr>
              <a:t>thông tin tài khoản; </a:t>
            </a:r>
            <a:r>
              <a:rPr sz="2000" spc="-5" dirty="0">
                <a:solidFill>
                  <a:srgbClr val="006633"/>
                </a:solidFill>
                <a:latin typeface="Arial"/>
                <a:cs typeface="Arial"/>
              </a:rPr>
              <a:t>//Hỏi người </a:t>
            </a:r>
            <a:r>
              <a:rPr sz="2000" dirty="0">
                <a:solidFill>
                  <a:srgbClr val="006633"/>
                </a:solidFill>
                <a:latin typeface="Arial"/>
                <a:cs typeface="Arial"/>
              </a:rPr>
              <a:t>dùng nhập vào vị </a:t>
            </a:r>
            <a:r>
              <a:rPr sz="2000" spc="-5" dirty="0">
                <a:solidFill>
                  <a:srgbClr val="006633"/>
                </a:solidFill>
                <a:latin typeface="Arial"/>
                <a:cs typeface="Arial"/>
              </a:rPr>
              <a:t>trí  muốn sửa. Sau </a:t>
            </a:r>
            <a:r>
              <a:rPr sz="2000" dirty="0">
                <a:solidFill>
                  <a:srgbClr val="006633"/>
                </a:solidFill>
                <a:latin typeface="Arial"/>
                <a:cs typeface="Arial"/>
              </a:rPr>
              <a:t>đó cho </a:t>
            </a:r>
            <a:r>
              <a:rPr sz="2000" spc="-5" dirty="0">
                <a:solidFill>
                  <a:srgbClr val="006633"/>
                </a:solidFill>
                <a:latin typeface="Arial"/>
                <a:cs typeface="Arial"/>
              </a:rPr>
              <a:t>người </a:t>
            </a:r>
            <a:r>
              <a:rPr sz="2000" dirty="0">
                <a:solidFill>
                  <a:srgbClr val="006633"/>
                </a:solidFill>
                <a:latin typeface="Arial"/>
                <a:cs typeface="Arial"/>
              </a:rPr>
              <a:t>dùng nhập lại </a:t>
            </a:r>
            <a:r>
              <a:rPr sz="2000" spc="-5" dirty="0">
                <a:solidFill>
                  <a:srgbClr val="006633"/>
                </a:solidFill>
                <a:latin typeface="Arial"/>
                <a:cs typeface="Arial"/>
              </a:rPr>
              <a:t>thông tin tài khoản.  Sau </a:t>
            </a:r>
            <a:r>
              <a:rPr sz="2000" dirty="0">
                <a:solidFill>
                  <a:srgbClr val="006633"/>
                </a:solidFill>
                <a:latin typeface="Arial"/>
                <a:cs typeface="Arial"/>
              </a:rPr>
              <a:t>khi nhập xong </a:t>
            </a:r>
            <a:r>
              <a:rPr sz="2000" spc="-5" dirty="0">
                <a:solidFill>
                  <a:srgbClr val="006633"/>
                </a:solidFill>
                <a:latin typeface="Arial"/>
                <a:cs typeface="Arial"/>
              </a:rPr>
              <a:t>thì </a:t>
            </a:r>
            <a:r>
              <a:rPr sz="2000" dirty="0">
                <a:solidFill>
                  <a:srgbClr val="006633"/>
                </a:solidFill>
                <a:latin typeface="Arial"/>
                <a:cs typeface="Arial"/>
              </a:rPr>
              <a:t>gán lại </a:t>
            </a:r>
            <a:r>
              <a:rPr sz="2000" spc="-5" dirty="0">
                <a:solidFill>
                  <a:srgbClr val="006633"/>
                </a:solidFill>
                <a:latin typeface="Arial"/>
                <a:cs typeface="Arial"/>
              </a:rPr>
              <a:t>thông tin tương</a:t>
            </a:r>
            <a:r>
              <a:rPr sz="2000" spc="-80" dirty="0">
                <a:solidFill>
                  <a:srgbClr val="006633"/>
                </a:solidFill>
                <a:latin typeface="Arial"/>
                <a:cs typeface="Arial"/>
              </a:rPr>
              <a:t> </a:t>
            </a:r>
            <a:r>
              <a:rPr sz="2000" spc="-5" dirty="0">
                <a:solidFill>
                  <a:srgbClr val="006633"/>
                </a:solidFill>
                <a:latin typeface="Arial"/>
                <a:cs typeface="Arial"/>
              </a:rPr>
              <a:t>ứng.</a:t>
            </a:r>
            <a:endParaRPr sz="2000">
              <a:latin typeface="Arial"/>
              <a:cs typeface="Arial"/>
            </a:endParaRPr>
          </a:p>
          <a:p>
            <a:pPr marL="682625" marR="5080" lvl="1" indent="-325755">
              <a:lnSpc>
                <a:spcPct val="100000"/>
              </a:lnSpc>
              <a:spcBef>
                <a:spcPts val="500"/>
              </a:spcBef>
              <a:buClr>
                <a:srgbClr val="3B812F"/>
              </a:buClr>
              <a:buSzPct val="60000"/>
              <a:buFont typeface="Wingdings"/>
              <a:buChar char=""/>
              <a:tabLst>
                <a:tab pos="681990" algn="l"/>
                <a:tab pos="682625" algn="l"/>
              </a:tabLst>
            </a:pPr>
            <a:r>
              <a:rPr sz="2000" spc="-5" dirty="0">
                <a:latin typeface="Arial"/>
                <a:cs typeface="Arial"/>
              </a:rPr>
              <a:t>Tìm </a:t>
            </a:r>
            <a:r>
              <a:rPr sz="2000" dirty="0">
                <a:latin typeface="Arial"/>
                <a:cs typeface="Arial"/>
              </a:rPr>
              <a:t>kiếm </a:t>
            </a:r>
            <a:r>
              <a:rPr sz="2000" spc="-5" dirty="0">
                <a:latin typeface="Arial"/>
                <a:cs typeface="Arial"/>
              </a:rPr>
              <a:t>một tài </a:t>
            </a:r>
            <a:r>
              <a:rPr sz="2000" dirty="0">
                <a:latin typeface="Arial"/>
                <a:cs typeface="Arial"/>
              </a:rPr>
              <a:t>khoản </a:t>
            </a:r>
            <a:r>
              <a:rPr sz="2000" spc="-5" dirty="0">
                <a:solidFill>
                  <a:srgbClr val="006633"/>
                </a:solidFill>
                <a:latin typeface="Arial"/>
                <a:cs typeface="Arial"/>
              </a:rPr>
              <a:t>// </a:t>
            </a:r>
            <a:r>
              <a:rPr sz="2000" dirty="0">
                <a:solidFill>
                  <a:srgbClr val="006633"/>
                </a:solidFill>
                <a:latin typeface="Arial"/>
                <a:cs typeface="Arial"/>
              </a:rPr>
              <a:t>nhập vào </a:t>
            </a:r>
            <a:r>
              <a:rPr sz="2000" spc="-5" dirty="0">
                <a:solidFill>
                  <a:srgbClr val="006633"/>
                </a:solidFill>
                <a:latin typeface="Arial"/>
                <a:cs typeface="Arial"/>
              </a:rPr>
              <a:t>tên người dùng, </a:t>
            </a:r>
            <a:r>
              <a:rPr sz="2000" dirty="0">
                <a:solidFill>
                  <a:srgbClr val="006633"/>
                </a:solidFill>
                <a:latin typeface="Arial"/>
                <a:cs typeface="Arial"/>
              </a:rPr>
              <a:t>duyệt qua  </a:t>
            </a:r>
            <a:r>
              <a:rPr sz="2000" spc="-5" dirty="0">
                <a:solidFill>
                  <a:srgbClr val="006633"/>
                </a:solidFill>
                <a:latin typeface="Arial"/>
                <a:cs typeface="Arial"/>
              </a:rPr>
              <a:t>mảng </a:t>
            </a:r>
            <a:r>
              <a:rPr sz="2000" dirty="0">
                <a:solidFill>
                  <a:srgbClr val="006633"/>
                </a:solidFill>
                <a:latin typeface="Arial"/>
                <a:cs typeface="Arial"/>
              </a:rPr>
              <a:t>và </a:t>
            </a:r>
            <a:r>
              <a:rPr sz="2000" spc="-10" dirty="0">
                <a:solidFill>
                  <a:srgbClr val="006633"/>
                </a:solidFill>
                <a:latin typeface="Arial"/>
                <a:cs typeface="Arial"/>
              </a:rPr>
              <a:t>tìm </a:t>
            </a:r>
            <a:r>
              <a:rPr sz="2000" spc="-5" dirty="0">
                <a:solidFill>
                  <a:srgbClr val="006633"/>
                </a:solidFill>
                <a:latin typeface="Arial"/>
                <a:cs typeface="Arial"/>
              </a:rPr>
              <a:t>tài </a:t>
            </a:r>
            <a:r>
              <a:rPr sz="2000" dirty="0">
                <a:solidFill>
                  <a:srgbClr val="006633"/>
                </a:solidFill>
                <a:latin typeface="Arial"/>
                <a:cs typeface="Arial"/>
              </a:rPr>
              <a:t>khoản có </a:t>
            </a:r>
            <a:r>
              <a:rPr sz="2000" spc="-5" dirty="0">
                <a:solidFill>
                  <a:srgbClr val="006633"/>
                </a:solidFill>
                <a:latin typeface="Arial"/>
                <a:cs typeface="Arial"/>
              </a:rPr>
              <a:t>tên </a:t>
            </a:r>
            <a:r>
              <a:rPr sz="2000" dirty="0">
                <a:solidFill>
                  <a:srgbClr val="006633"/>
                </a:solidFill>
                <a:latin typeface="Arial"/>
                <a:cs typeface="Arial"/>
              </a:rPr>
              <a:t>đó, nếu có </a:t>
            </a:r>
            <a:r>
              <a:rPr sz="2000" spc="-5" dirty="0">
                <a:solidFill>
                  <a:srgbClr val="006633"/>
                </a:solidFill>
                <a:latin typeface="Arial"/>
                <a:cs typeface="Arial"/>
              </a:rPr>
              <a:t>trả </a:t>
            </a:r>
            <a:r>
              <a:rPr sz="2000" dirty="0">
                <a:solidFill>
                  <a:srgbClr val="006633"/>
                </a:solidFill>
                <a:latin typeface="Arial"/>
                <a:cs typeface="Arial"/>
              </a:rPr>
              <a:t>về chỉ số phần </a:t>
            </a:r>
            <a:r>
              <a:rPr sz="2000" spc="-5" dirty="0">
                <a:solidFill>
                  <a:srgbClr val="006633"/>
                </a:solidFill>
                <a:latin typeface="Arial"/>
                <a:cs typeface="Arial"/>
              </a:rPr>
              <a:t>tử</a:t>
            </a:r>
            <a:r>
              <a:rPr sz="2000" spc="-190" dirty="0">
                <a:solidFill>
                  <a:srgbClr val="006633"/>
                </a:solidFill>
                <a:latin typeface="Arial"/>
                <a:cs typeface="Arial"/>
              </a:rPr>
              <a:t> </a:t>
            </a:r>
            <a:r>
              <a:rPr sz="2000" dirty="0">
                <a:solidFill>
                  <a:srgbClr val="006633"/>
                </a:solidFill>
                <a:latin typeface="Arial"/>
                <a:cs typeface="Arial"/>
              </a:rPr>
              <a:t>đó,  nếu không có </a:t>
            </a:r>
            <a:r>
              <a:rPr sz="2000" spc="-5" dirty="0">
                <a:solidFill>
                  <a:srgbClr val="006633"/>
                </a:solidFill>
                <a:latin typeface="Arial"/>
                <a:cs typeface="Arial"/>
              </a:rPr>
              <a:t>trả </a:t>
            </a:r>
            <a:r>
              <a:rPr sz="2000" dirty="0">
                <a:solidFill>
                  <a:srgbClr val="006633"/>
                </a:solidFill>
                <a:latin typeface="Arial"/>
                <a:cs typeface="Arial"/>
              </a:rPr>
              <a:t>về</a:t>
            </a:r>
            <a:r>
              <a:rPr sz="2000" spc="-55" dirty="0">
                <a:solidFill>
                  <a:srgbClr val="006633"/>
                </a:solidFill>
                <a:latin typeface="Arial"/>
                <a:cs typeface="Arial"/>
              </a:rPr>
              <a:t> </a:t>
            </a:r>
            <a:r>
              <a:rPr sz="2000" spc="-5" dirty="0">
                <a:solidFill>
                  <a:srgbClr val="006633"/>
                </a:solidFill>
                <a:latin typeface="Arial"/>
                <a:cs typeface="Arial"/>
              </a:rPr>
              <a:t>-1.</a:t>
            </a:r>
            <a:endParaRPr sz="2000">
              <a:latin typeface="Arial"/>
              <a:cs typeface="Arial"/>
            </a:endParaRPr>
          </a:p>
          <a:p>
            <a:pPr marL="682625" lvl="1" indent="-326390">
              <a:lnSpc>
                <a:spcPct val="100000"/>
              </a:lnSpc>
              <a:spcBef>
                <a:spcPts val="505"/>
              </a:spcBef>
              <a:buClr>
                <a:srgbClr val="3B812F"/>
              </a:buClr>
              <a:buSzPct val="60000"/>
              <a:buFont typeface="Wingdings"/>
              <a:buChar char=""/>
              <a:tabLst>
                <a:tab pos="681990" algn="l"/>
                <a:tab pos="682625" algn="l"/>
              </a:tabLst>
            </a:pPr>
            <a:r>
              <a:rPr sz="2000" dirty="0">
                <a:latin typeface="Arial"/>
                <a:cs typeface="Arial"/>
              </a:rPr>
              <a:t>Thoát khỏi </a:t>
            </a:r>
            <a:r>
              <a:rPr sz="2000" spc="-5" dirty="0">
                <a:latin typeface="Arial"/>
                <a:cs typeface="Arial"/>
              </a:rPr>
              <a:t>chương</a:t>
            </a:r>
            <a:r>
              <a:rPr sz="2000" spc="-35" dirty="0">
                <a:latin typeface="Arial"/>
                <a:cs typeface="Arial"/>
              </a:rPr>
              <a:t> </a:t>
            </a:r>
            <a:r>
              <a:rPr sz="2000" spc="-5" dirty="0">
                <a:latin typeface="Arial"/>
                <a:cs typeface="Arial"/>
              </a:rPr>
              <a:t>trình</a:t>
            </a:r>
            <a:endParaRPr sz="2000">
              <a:latin typeface="Arial"/>
              <a:cs typeface="Arial"/>
            </a:endParaRPr>
          </a:p>
        </p:txBody>
      </p:sp>
      <p:sp>
        <p:nvSpPr>
          <p:cNvPr id="3" name="object 3"/>
          <p:cNvSpPr txBox="1">
            <a:spLocks noGrp="1"/>
          </p:cNvSpPr>
          <p:nvPr>
            <p:ph type="title"/>
          </p:nvPr>
        </p:nvSpPr>
        <p:spPr>
          <a:xfrm>
            <a:off x="612140" y="298196"/>
            <a:ext cx="7179309"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pc="-30" dirty="0"/>
              <a:t>Truyền </a:t>
            </a:r>
            <a:r>
              <a:rPr spc="-5" dirty="0"/>
              <a:t>mảng struct vào</a:t>
            </a:r>
            <a:r>
              <a:rPr spc="-80" dirty="0"/>
              <a:t> </a:t>
            </a:r>
            <a:r>
              <a:rPr spc="-5" dirty="0"/>
              <a:t>hàm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5207635" cy="665480"/>
          </a:xfrm>
          <a:prstGeom prst="rect">
            <a:avLst/>
          </a:prstGeom>
        </p:spPr>
        <p:txBody>
          <a:bodyPr vert="horz" wrap="square" lIns="0" tIns="12700" rIns="0" bIns="0" rtlCol="0">
            <a:spAutoFit/>
          </a:bodyPr>
          <a:lstStyle/>
          <a:p>
            <a:pPr marL="12700">
              <a:lnSpc>
                <a:spcPct val="100000"/>
              </a:lnSpc>
              <a:spcBef>
                <a:spcPts val="100"/>
              </a:spcBef>
            </a:pPr>
            <a:r>
              <a:rPr spc="-5" dirty="0"/>
              <a:t>Struct </a:t>
            </a:r>
            <a:r>
              <a:rPr dirty="0"/>
              <a:t>và </a:t>
            </a:r>
            <a:r>
              <a:rPr spc="-5" dirty="0"/>
              <a:t>khai báo</a:t>
            </a:r>
            <a:r>
              <a:rPr spc="-40" dirty="0"/>
              <a:t> </a:t>
            </a:r>
            <a:r>
              <a:rPr spc="-5" dirty="0"/>
              <a:t>struct</a:t>
            </a:r>
          </a:p>
        </p:txBody>
      </p:sp>
      <p:sp>
        <p:nvSpPr>
          <p:cNvPr id="3" name="object 3"/>
          <p:cNvSpPr txBox="1"/>
          <p:nvPr/>
        </p:nvSpPr>
        <p:spPr>
          <a:xfrm>
            <a:off x="535940" y="1306067"/>
            <a:ext cx="7941309" cy="4798695"/>
          </a:xfrm>
          <a:prstGeom prst="rect">
            <a:avLst/>
          </a:prstGeom>
        </p:spPr>
        <p:txBody>
          <a:bodyPr vert="horz" wrap="square" lIns="0" tIns="60960" rIns="0" bIns="0" rtlCol="0">
            <a:spAutoFit/>
          </a:bodyPr>
          <a:lstStyle/>
          <a:p>
            <a:pPr marL="355600" indent="-342900">
              <a:lnSpc>
                <a:spcPct val="100000"/>
              </a:lnSpc>
              <a:spcBef>
                <a:spcPts val="480"/>
              </a:spcBef>
              <a:buClr>
                <a:srgbClr val="CC9900"/>
              </a:buClr>
              <a:buSzPct val="65000"/>
              <a:buFont typeface="Wingdings"/>
              <a:buChar char=""/>
              <a:tabLst>
                <a:tab pos="354965" algn="l"/>
                <a:tab pos="355600" algn="l"/>
              </a:tabLst>
            </a:pPr>
            <a:r>
              <a:rPr sz="2000" dirty="0">
                <a:latin typeface="Arial"/>
                <a:cs typeface="Arial"/>
              </a:rPr>
              <a:t>Là </a:t>
            </a:r>
            <a:r>
              <a:rPr sz="2000" spc="-5" dirty="0">
                <a:latin typeface="Arial"/>
                <a:cs typeface="Arial"/>
              </a:rPr>
              <a:t>một </a:t>
            </a:r>
            <a:r>
              <a:rPr sz="2000" dirty="0">
                <a:latin typeface="Arial"/>
                <a:cs typeface="Arial"/>
              </a:rPr>
              <a:t>kiến </a:t>
            </a:r>
            <a:r>
              <a:rPr sz="2000" spc="-5" dirty="0">
                <a:latin typeface="Arial"/>
                <a:cs typeface="Arial"/>
              </a:rPr>
              <a:t>trúc </a:t>
            </a:r>
            <a:r>
              <a:rPr sz="2000" dirty="0">
                <a:latin typeface="Arial"/>
                <a:cs typeface="Arial"/>
              </a:rPr>
              <a:t>cho phép gom nhiều biến lại </a:t>
            </a:r>
            <a:r>
              <a:rPr sz="2000" spc="-5" dirty="0">
                <a:latin typeface="Arial"/>
                <a:cs typeface="Arial"/>
              </a:rPr>
              <a:t>thành một</a:t>
            </a:r>
            <a:r>
              <a:rPr sz="2000" spc="-125" dirty="0">
                <a:latin typeface="Arial"/>
                <a:cs typeface="Arial"/>
              </a:rPr>
              <a:t> </a:t>
            </a:r>
            <a:r>
              <a:rPr sz="2000" dirty="0">
                <a:latin typeface="Arial"/>
                <a:cs typeface="Arial"/>
              </a:rPr>
              <a:t>biến</a:t>
            </a:r>
            <a:endParaRPr sz="2000">
              <a:latin typeface="Arial"/>
              <a:cs typeface="Arial"/>
            </a:endParaRPr>
          </a:p>
          <a:p>
            <a:pPr marL="355600" marR="78105" indent="-342900">
              <a:lnSpc>
                <a:spcPts val="2900"/>
              </a:lnSpc>
              <a:spcBef>
                <a:spcPts val="65"/>
              </a:spcBef>
              <a:buClr>
                <a:srgbClr val="CC9900"/>
              </a:buClr>
              <a:buSzPct val="65000"/>
              <a:buFont typeface="Wingdings"/>
              <a:buChar char=""/>
              <a:tabLst>
                <a:tab pos="354965" algn="l"/>
                <a:tab pos="355600" algn="l"/>
              </a:tabLst>
            </a:pPr>
            <a:r>
              <a:rPr sz="2000" dirty="0">
                <a:latin typeface="Arial"/>
                <a:cs typeface="Arial"/>
              </a:rPr>
              <a:t>Khai báo và sử dụng giống hệt lớp, ngoại </a:t>
            </a:r>
            <a:r>
              <a:rPr sz="2000" spc="-5" dirty="0">
                <a:latin typeface="Arial"/>
                <a:cs typeface="Arial"/>
              </a:rPr>
              <a:t>trừ từ </a:t>
            </a:r>
            <a:r>
              <a:rPr sz="2000" dirty="0">
                <a:latin typeface="Arial"/>
                <a:cs typeface="Arial"/>
              </a:rPr>
              <a:t>khoá </a:t>
            </a:r>
            <a:r>
              <a:rPr sz="2000" spc="-5" dirty="0">
                <a:latin typeface="Arial"/>
                <a:cs typeface="Arial"/>
              </a:rPr>
              <a:t>truy </a:t>
            </a:r>
            <a:r>
              <a:rPr sz="2000" dirty="0">
                <a:latin typeface="Arial"/>
                <a:cs typeface="Arial"/>
              </a:rPr>
              <a:t>cập</a:t>
            </a:r>
            <a:r>
              <a:rPr sz="2000" spc="-190" dirty="0">
                <a:latin typeface="Arial"/>
                <a:cs typeface="Arial"/>
              </a:rPr>
              <a:t> </a:t>
            </a:r>
            <a:r>
              <a:rPr sz="2000" spc="-5" dirty="0">
                <a:latin typeface="Arial"/>
                <a:cs typeface="Arial"/>
              </a:rPr>
              <a:t>mặc  </a:t>
            </a:r>
            <a:r>
              <a:rPr sz="2000" dirty="0">
                <a:latin typeface="Arial"/>
                <a:cs typeface="Arial"/>
              </a:rPr>
              <a:t>định của </a:t>
            </a:r>
            <a:r>
              <a:rPr sz="2000" spc="-5" dirty="0">
                <a:latin typeface="Arial"/>
                <a:cs typeface="Arial"/>
              </a:rPr>
              <a:t>struct </a:t>
            </a:r>
            <a:r>
              <a:rPr sz="2000" dirty="0">
                <a:latin typeface="Arial"/>
                <a:cs typeface="Arial"/>
              </a:rPr>
              <a:t>là public </a:t>
            </a:r>
            <a:r>
              <a:rPr sz="2000" spc="-5" dirty="0">
                <a:latin typeface="Arial"/>
                <a:cs typeface="Arial"/>
              </a:rPr>
              <a:t>(còn từ </a:t>
            </a:r>
            <a:r>
              <a:rPr sz="2000" dirty="0">
                <a:latin typeface="Arial"/>
                <a:cs typeface="Arial"/>
              </a:rPr>
              <a:t>khoá </a:t>
            </a:r>
            <a:r>
              <a:rPr sz="2000" spc="-5" dirty="0">
                <a:latin typeface="Arial"/>
                <a:cs typeface="Arial"/>
              </a:rPr>
              <a:t>mặc </a:t>
            </a:r>
            <a:r>
              <a:rPr sz="2000" dirty="0">
                <a:latin typeface="Arial"/>
                <a:cs typeface="Arial"/>
              </a:rPr>
              <a:t>định của lớp là</a:t>
            </a:r>
            <a:r>
              <a:rPr sz="2000" spc="-114" dirty="0">
                <a:latin typeface="Arial"/>
                <a:cs typeface="Arial"/>
              </a:rPr>
              <a:t> </a:t>
            </a:r>
            <a:r>
              <a:rPr sz="2000" spc="-5" dirty="0">
                <a:latin typeface="Arial"/>
                <a:cs typeface="Arial"/>
              </a:rPr>
              <a:t>private)</a:t>
            </a:r>
            <a:endParaRPr sz="2000">
              <a:latin typeface="Arial"/>
              <a:cs typeface="Arial"/>
            </a:endParaRPr>
          </a:p>
          <a:p>
            <a:pPr marL="355600" marR="5080" indent="-342900">
              <a:lnSpc>
                <a:spcPts val="2900"/>
              </a:lnSpc>
              <a:spcBef>
                <a:spcPts val="10"/>
              </a:spcBef>
              <a:buClr>
                <a:srgbClr val="CC9900"/>
              </a:buClr>
              <a:buSzPct val="65000"/>
              <a:buFont typeface="Wingdings"/>
              <a:buChar char=""/>
              <a:tabLst>
                <a:tab pos="354965" algn="l"/>
                <a:tab pos="355600" algn="l"/>
              </a:tabLst>
            </a:pPr>
            <a:r>
              <a:rPr sz="2000" spc="-114" dirty="0">
                <a:latin typeface="Arial"/>
                <a:cs typeface="Arial"/>
              </a:rPr>
              <a:t>Ta </a:t>
            </a:r>
            <a:r>
              <a:rPr sz="2000" dirty="0">
                <a:latin typeface="Arial"/>
                <a:cs typeface="Arial"/>
              </a:rPr>
              <a:t>dùng lớp khi có nhiều dữ liệu quan </a:t>
            </a:r>
            <a:r>
              <a:rPr sz="2000" spc="-5" dirty="0">
                <a:latin typeface="Arial"/>
                <a:cs typeface="Arial"/>
              </a:rPr>
              <a:t>trọng </a:t>
            </a:r>
            <a:r>
              <a:rPr sz="2000" dirty="0">
                <a:latin typeface="Arial"/>
                <a:cs typeface="Arial"/>
              </a:rPr>
              <a:t>cần bảo vệ và các</a:t>
            </a:r>
            <a:r>
              <a:rPr sz="2000" spc="-85" dirty="0">
                <a:latin typeface="Arial"/>
                <a:cs typeface="Arial"/>
              </a:rPr>
              <a:t> </a:t>
            </a:r>
            <a:r>
              <a:rPr sz="2000" dirty="0">
                <a:latin typeface="Arial"/>
                <a:cs typeface="Arial"/>
              </a:rPr>
              <a:t>hàm  </a:t>
            </a:r>
            <a:r>
              <a:rPr sz="2000" spc="-5" dirty="0">
                <a:latin typeface="Arial"/>
                <a:cs typeface="Arial"/>
              </a:rPr>
              <a:t>phức tạp, </a:t>
            </a:r>
            <a:r>
              <a:rPr sz="2000" dirty="0">
                <a:latin typeface="Arial"/>
                <a:cs typeface="Arial"/>
              </a:rPr>
              <a:t>còn dùng </a:t>
            </a:r>
            <a:r>
              <a:rPr sz="2000" spc="-5" dirty="0">
                <a:latin typeface="Arial"/>
                <a:cs typeface="Arial"/>
              </a:rPr>
              <a:t>struct </a:t>
            </a:r>
            <a:r>
              <a:rPr sz="2000" dirty="0">
                <a:latin typeface="Arial"/>
                <a:cs typeface="Arial"/>
              </a:rPr>
              <a:t>khi đối </a:t>
            </a:r>
            <a:r>
              <a:rPr sz="2000" spc="-5" dirty="0">
                <a:latin typeface="Arial"/>
                <a:cs typeface="Arial"/>
              </a:rPr>
              <a:t>tượng </a:t>
            </a:r>
            <a:r>
              <a:rPr sz="2000" dirty="0">
                <a:latin typeface="Arial"/>
                <a:cs typeface="Arial"/>
              </a:rPr>
              <a:t>không cần bảo</a:t>
            </a:r>
            <a:r>
              <a:rPr sz="2000" spc="-105" dirty="0">
                <a:latin typeface="Arial"/>
                <a:cs typeface="Arial"/>
              </a:rPr>
              <a:t> </a:t>
            </a:r>
            <a:r>
              <a:rPr sz="2000" dirty="0">
                <a:latin typeface="Arial"/>
                <a:cs typeface="Arial"/>
              </a:rPr>
              <a:t>vệ.</a:t>
            </a:r>
            <a:endParaRPr sz="2000">
              <a:latin typeface="Arial"/>
              <a:cs typeface="Arial"/>
            </a:endParaRPr>
          </a:p>
          <a:p>
            <a:pPr marL="682625" lvl="1" indent="-326390">
              <a:lnSpc>
                <a:spcPct val="100000"/>
              </a:lnSpc>
              <a:spcBef>
                <a:spcPts val="325"/>
              </a:spcBef>
              <a:buClr>
                <a:srgbClr val="3B812F"/>
              </a:buClr>
              <a:buSzPct val="60000"/>
              <a:buFont typeface="Wingdings"/>
              <a:buChar char=""/>
              <a:tabLst>
                <a:tab pos="681990" algn="l"/>
                <a:tab pos="682625" algn="l"/>
              </a:tabLst>
            </a:pPr>
            <a:r>
              <a:rPr sz="2000" spc="-5">
                <a:latin typeface="Arial"/>
                <a:cs typeface="Arial"/>
              </a:rPr>
              <a:t>Struct thường </a:t>
            </a:r>
            <a:r>
              <a:rPr sz="2000">
                <a:latin typeface="Arial"/>
                <a:cs typeface="Arial"/>
              </a:rPr>
              <a:t>chỉ </a:t>
            </a:r>
            <a:r>
              <a:rPr sz="2000" spc="-5">
                <a:latin typeface="Arial"/>
                <a:cs typeface="Arial"/>
              </a:rPr>
              <a:t>chứa </a:t>
            </a:r>
            <a:r>
              <a:rPr sz="2000">
                <a:latin typeface="Arial"/>
                <a:cs typeface="Arial"/>
              </a:rPr>
              <a:t>biến, có lúc </a:t>
            </a:r>
            <a:r>
              <a:rPr sz="2000" spc="-5">
                <a:latin typeface="Arial"/>
                <a:cs typeface="Arial"/>
              </a:rPr>
              <a:t>thêm một </a:t>
            </a:r>
            <a:r>
              <a:rPr sz="2000">
                <a:latin typeface="Arial"/>
                <a:cs typeface="Arial"/>
              </a:rPr>
              <a:t>vài hàm đơn</a:t>
            </a:r>
            <a:r>
              <a:rPr sz="2000" spc="-110">
                <a:latin typeface="Arial"/>
                <a:cs typeface="Arial"/>
              </a:rPr>
              <a:t> </a:t>
            </a:r>
            <a:r>
              <a:rPr sz="2000">
                <a:latin typeface="Arial"/>
                <a:cs typeface="Arial"/>
              </a:rPr>
              <a:t>giản</a:t>
            </a:r>
          </a:p>
          <a:p>
            <a:pPr marL="355600" indent="-342900">
              <a:lnSpc>
                <a:spcPct val="100000"/>
              </a:lnSpc>
              <a:spcBef>
                <a:spcPts val="385"/>
              </a:spcBef>
              <a:buClr>
                <a:srgbClr val="CC9900"/>
              </a:buClr>
              <a:buSzPct val="65000"/>
              <a:buFont typeface="Wingdings"/>
              <a:buChar char=""/>
              <a:tabLst>
                <a:tab pos="354965" algn="l"/>
                <a:tab pos="355600" algn="l"/>
              </a:tabLst>
            </a:pPr>
            <a:r>
              <a:rPr sz="2000">
                <a:latin typeface="Arial"/>
                <a:cs typeface="Arial"/>
              </a:rPr>
              <a:t>Cú</a:t>
            </a:r>
            <a:r>
              <a:rPr sz="2000" spc="-15">
                <a:latin typeface="Arial"/>
                <a:cs typeface="Arial"/>
              </a:rPr>
              <a:t> </a:t>
            </a:r>
            <a:r>
              <a:rPr sz="2000" spc="-5">
                <a:latin typeface="Arial"/>
                <a:cs typeface="Arial"/>
              </a:rPr>
              <a:t>pháp:</a:t>
            </a:r>
            <a:endParaRPr sz="2000">
              <a:latin typeface="Arial"/>
              <a:cs typeface="Arial"/>
            </a:endParaRPr>
          </a:p>
          <a:p>
            <a:pPr marL="356235">
              <a:lnSpc>
                <a:spcPct val="100000"/>
              </a:lnSpc>
              <a:spcBef>
                <a:spcPts val="815"/>
              </a:spcBef>
            </a:pPr>
            <a:r>
              <a:rPr sz="2000" spc="-5">
                <a:solidFill>
                  <a:srgbClr val="0000EF"/>
                </a:solidFill>
                <a:latin typeface="Arial"/>
                <a:cs typeface="Arial"/>
              </a:rPr>
              <a:t>struct</a:t>
            </a:r>
            <a:r>
              <a:rPr sz="2000" spc="-20">
                <a:solidFill>
                  <a:srgbClr val="0000EF"/>
                </a:solidFill>
                <a:latin typeface="Arial"/>
                <a:cs typeface="Arial"/>
              </a:rPr>
              <a:t> </a:t>
            </a:r>
            <a:r>
              <a:rPr sz="2000" spc="-5" dirty="0">
                <a:latin typeface="Arial"/>
                <a:cs typeface="Arial"/>
              </a:rPr>
              <a:t>&lt;</a:t>
            </a:r>
            <a:r>
              <a:rPr sz="2000" i="1" spc="-5" dirty="0">
                <a:latin typeface="Arial"/>
                <a:cs typeface="Arial"/>
              </a:rPr>
              <a:t>tên_struct</a:t>
            </a:r>
            <a:r>
              <a:rPr sz="2000" spc="-5" dirty="0">
                <a:latin typeface="Arial"/>
                <a:cs typeface="Arial"/>
              </a:rPr>
              <a:t>&gt;</a:t>
            </a:r>
            <a:endParaRPr sz="2000">
              <a:latin typeface="Arial"/>
              <a:cs typeface="Arial"/>
            </a:endParaRPr>
          </a:p>
          <a:p>
            <a:pPr marL="356235">
              <a:lnSpc>
                <a:spcPct val="100000"/>
              </a:lnSpc>
              <a:spcBef>
                <a:spcPts val="484"/>
              </a:spcBef>
            </a:pPr>
            <a:r>
              <a:rPr sz="2000" dirty="0">
                <a:latin typeface="Arial"/>
                <a:cs typeface="Arial"/>
              </a:rPr>
              <a:t>{</a:t>
            </a:r>
            <a:endParaRPr sz="2000">
              <a:latin typeface="Arial"/>
              <a:cs typeface="Arial"/>
            </a:endParaRPr>
          </a:p>
          <a:p>
            <a:pPr marL="682625">
              <a:lnSpc>
                <a:spcPct val="100000"/>
              </a:lnSpc>
              <a:spcBef>
                <a:spcPts val="405"/>
              </a:spcBef>
              <a:tabLst>
                <a:tab pos="2190115" algn="l"/>
              </a:tabLst>
            </a:pPr>
            <a:r>
              <a:rPr sz="2000" i="1" spc="-5" dirty="0">
                <a:latin typeface="Arial"/>
                <a:cs typeface="Arial"/>
              </a:rPr>
              <a:t>type</a:t>
            </a:r>
            <a:r>
              <a:rPr sz="2000" b="1" i="1" spc="-5" dirty="0">
                <a:latin typeface="Arial"/>
                <a:cs typeface="Arial"/>
              </a:rPr>
              <a:t>1</a:t>
            </a:r>
            <a:r>
              <a:rPr sz="2000" b="1" i="1" dirty="0">
                <a:latin typeface="Arial"/>
                <a:cs typeface="Arial"/>
              </a:rPr>
              <a:t> </a:t>
            </a:r>
            <a:r>
              <a:rPr sz="2000" i="1" spc="-5" dirty="0">
                <a:latin typeface="Arial"/>
                <a:cs typeface="Arial"/>
              </a:rPr>
              <a:t>field</a:t>
            </a:r>
            <a:r>
              <a:rPr sz="2000" b="1" i="1" spc="-5" dirty="0">
                <a:latin typeface="Arial"/>
                <a:cs typeface="Arial"/>
              </a:rPr>
              <a:t>1</a:t>
            </a:r>
            <a:r>
              <a:rPr sz="2000" spc="-5" dirty="0">
                <a:latin typeface="Arial"/>
                <a:cs typeface="Arial"/>
              </a:rPr>
              <a:t>;	</a:t>
            </a:r>
            <a:r>
              <a:rPr sz="2000" spc="-5" dirty="0">
                <a:solidFill>
                  <a:srgbClr val="006633"/>
                </a:solidFill>
                <a:latin typeface="Arial"/>
                <a:cs typeface="Arial"/>
              </a:rPr>
              <a:t>// </a:t>
            </a:r>
            <a:r>
              <a:rPr sz="2000" dirty="0">
                <a:solidFill>
                  <a:srgbClr val="006633"/>
                </a:solidFill>
                <a:latin typeface="Arial"/>
                <a:cs typeface="Arial"/>
              </a:rPr>
              <a:t>khai báo biến </a:t>
            </a:r>
            <a:r>
              <a:rPr sz="2000" spc="-5" dirty="0">
                <a:solidFill>
                  <a:srgbClr val="006633"/>
                </a:solidFill>
                <a:latin typeface="Arial"/>
                <a:cs typeface="Arial"/>
              </a:rPr>
              <a:t>thành </a:t>
            </a:r>
            <a:r>
              <a:rPr sz="2000" dirty="0">
                <a:solidFill>
                  <a:srgbClr val="006633"/>
                </a:solidFill>
                <a:latin typeface="Arial"/>
                <a:cs typeface="Arial"/>
              </a:rPr>
              <a:t>viên </a:t>
            </a:r>
            <a:r>
              <a:rPr sz="2000" spc="-5" dirty="0">
                <a:solidFill>
                  <a:srgbClr val="006633"/>
                </a:solidFill>
                <a:latin typeface="Arial"/>
                <a:cs typeface="Arial"/>
              </a:rPr>
              <a:t>trong</a:t>
            </a:r>
            <a:r>
              <a:rPr sz="2000" spc="-65" dirty="0">
                <a:solidFill>
                  <a:srgbClr val="006633"/>
                </a:solidFill>
                <a:latin typeface="Arial"/>
                <a:cs typeface="Arial"/>
              </a:rPr>
              <a:t> </a:t>
            </a:r>
            <a:r>
              <a:rPr sz="2000" spc="-5" dirty="0">
                <a:solidFill>
                  <a:srgbClr val="006633"/>
                </a:solidFill>
                <a:latin typeface="Arial"/>
                <a:cs typeface="Arial"/>
              </a:rPr>
              <a:t>struct</a:t>
            </a:r>
            <a:endParaRPr sz="2000">
              <a:latin typeface="Arial"/>
              <a:cs typeface="Arial"/>
            </a:endParaRPr>
          </a:p>
          <a:p>
            <a:pPr marL="682625">
              <a:lnSpc>
                <a:spcPct val="100000"/>
              </a:lnSpc>
              <a:spcBef>
                <a:spcPts val="505"/>
              </a:spcBef>
            </a:pPr>
            <a:r>
              <a:rPr sz="2000" i="1" spc="-5" dirty="0">
                <a:latin typeface="Arial"/>
                <a:cs typeface="Arial"/>
              </a:rPr>
              <a:t>type</a:t>
            </a:r>
            <a:r>
              <a:rPr sz="2000" b="1" i="1" spc="-5" dirty="0">
                <a:latin typeface="Arial"/>
                <a:cs typeface="Arial"/>
              </a:rPr>
              <a:t>2</a:t>
            </a:r>
            <a:r>
              <a:rPr sz="2000" b="1" i="1" spc="-15" dirty="0">
                <a:latin typeface="Arial"/>
                <a:cs typeface="Arial"/>
              </a:rPr>
              <a:t> </a:t>
            </a:r>
            <a:r>
              <a:rPr sz="2000" i="1" spc="-5" dirty="0">
                <a:latin typeface="Arial"/>
                <a:cs typeface="Arial"/>
              </a:rPr>
              <a:t>field</a:t>
            </a:r>
            <a:r>
              <a:rPr sz="2000" b="1" i="1" spc="-5" dirty="0">
                <a:latin typeface="Arial"/>
                <a:cs typeface="Arial"/>
              </a:rPr>
              <a:t>2</a:t>
            </a:r>
            <a:r>
              <a:rPr sz="2000" spc="-5" dirty="0">
                <a:latin typeface="Arial"/>
                <a:cs typeface="Arial"/>
              </a:rPr>
              <a:t>;</a:t>
            </a:r>
            <a:endParaRPr sz="2000">
              <a:latin typeface="Arial"/>
              <a:cs typeface="Arial"/>
            </a:endParaRPr>
          </a:p>
          <a:p>
            <a:pPr marL="682625">
              <a:lnSpc>
                <a:spcPct val="100000"/>
              </a:lnSpc>
              <a:spcBef>
                <a:spcPts val="505"/>
              </a:spcBef>
            </a:pPr>
            <a:r>
              <a:rPr sz="2000" dirty="0">
                <a:latin typeface="Arial"/>
                <a:cs typeface="Arial"/>
              </a:rPr>
              <a:t>. .</a:t>
            </a:r>
            <a:r>
              <a:rPr sz="2000" spc="-35" dirty="0">
                <a:latin typeface="Arial"/>
                <a:cs typeface="Arial"/>
              </a:rPr>
              <a:t> </a:t>
            </a:r>
            <a:r>
              <a:rPr sz="2000" dirty="0">
                <a:latin typeface="Arial"/>
                <a:cs typeface="Arial"/>
              </a:rPr>
              <a:t>.</a:t>
            </a:r>
            <a:endParaRPr sz="2000">
              <a:latin typeface="Arial"/>
              <a:cs typeface="Arial"/>
            </a:endParaRPr>
          </a:p>
          <a:p>
            <a:pPr marL="356235">
              <a:lnSpc>
                <a:spcPct val="100000"/>
              </a:lnSpc>
              <a:spcBef>
                <a:spcPts val="505"/>
              </a:spcBef>
            </a:pPr>
            <a:r>
              <a:rPr sz="2000" spc="-10" dirty="0">
                <a:latin typeface="Arial"/>
                <a:cs typeface="Arial"/>
              </a:rPr>
              <a:t>};</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6FC1-FC03-AC17-E6DC-CDABF253A54A}"/>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MovieData</a:t>
            </a:r>
            <a:endParaRPr lang="en-US" dirty="0"/>
          </a:p>
        </p:txBody>
      </p:sp>
      <p:sp>
        <p:nvSpPr>
          <p:cNvPr id="3" name="Text Placeholder 2">
            <a:extLst>
              <a:ext uri="{FF2B5EF4-FFF2-40B4-BE49-F238E27FC236}">
                <a16:creationId xmlns:a16="http://schemas.microsoft.com/office/drawing/2014/main" id="{99888FF3-CCAD-6F0C-8171-5E7E37277321}"/>
              </a:ext>
            </a:extLst>
          </p:cNvPr>
          <p:cNvSpPr>
            <a:spLocks noGrp="1"/>
          </p:cNvSpPr>
          <p:nvPr>
            <p:ph type="body" idx="1"/>
          </p:nvPr>
        </p:nvSpPr>
        <p:spPr>
          <a:xfrm>
            <a:off x="348932" y="1295400"/>
            <a:ext cx="8446135" cy="4001095"/>
          </a:xfrm>
        </p:spPr>
        <p:txBody>
          <a:bodyPr/>
          <a:lstStyle/>
          <a:p>
            <a:r>
              <a:rPr lang="vi-VN" dirty="0"/>
              <a:t>Viết struct MovieData để lưu trữ thông tin sau về phim: </a:t>
            </a:r>
            <a:endParaRPr lang="en-US" dirty="0"/>
          </a:p>
          <a:p>
            <a:pPr lvl="1"/>
            <a:r>
              <a:rPr lang="vi-VN" dirty="0"/>
              <a:t>• Tiêu đề </a:t>
            </a:r>
            <a:endParaRPr lang="en-US" dirty="0"/>
          </a:p>
          <a:p>
            <a:pPr lvl="1"/>
            <a:r>
              <a:rPr lang="vi-VN" dirty="0"/>
              <a:t>• Đạo diễn</a:t>
            </a:r>
            <a:endParaRPr lang="en-US" dirty="0"/>
          </a:p>
          <a:p>
            <a:pPr lvl="1"/>
            <a:r>
              <a:rPr lang="vi-VN" dirty="0"/>
              <a:t>• Năm phát hành </a:t>
            </a:r>
            <a:endParaRPr lang="en-US" dirty="0"/>
          </a:p>
          <a:p>
            <a:pPr lvl="1"/>
            <a:r>
              <a:rPr lang="vi-VN" dirty="0"/>
              <a:t>• Thời gian chạy (tính bằng phút) </a:t>
            </a:r>
            <a:endParaRPr lang="en-US" dirty="0"/>
          </a:p>
          <a:p>
            <a:r>
              <a:rPr lang="vi-VN" dirty="0"/>
              <a:t>Viết 1 hàm truyền vào 1 tham số kiểu MovieData và hiển thị các nội dung của tham số này. Trong hàm main khai báo 2 biến kiểu MovieData và khởi tạo giá trị cho chúng. Sau đó sử dụng hàm đã viết ở trên để hiển thị nội dung của từng biến vừa nhập. </a:t>
            </a:r>
            <a:endParaRPr lang="en-US" dirty="0"/>
          </a:p>
          <a:p>
            <a:r>
              <a:rPr lang="vi-VN" dirty="0"/>
              <a:t>b) Bổ sung cấu trúc MovieData trên thêm 2 thành viên để lưu thông tin về chi phí sản xuất (cost) và doanh thu của phim trong năm đầu tiên ra mắt (sale). Sửa đổi hàm hiển thị dữ liệu viết ở câu a, để in ra: tiêu đề, đạo diễn, năm phát hành, thời gian chạy và số lãi của năm đầu tiên (tính từ sale – cost</a:t>
            </a:r>
            <a:endParaRPr lang="en-US" dirty="0"/>
          </a:p>
        </p:txBody>
      </p:sp>
    </p:spTree>
    <p:extLst>
      <p:ext uri="{BB962C8B-B14F-4D97-AF65-F5344CB8AC3E}">
        <p14:creationId xmlns:p14="http://schemas.microsoft.com/office/powerpoint/2010/main" val="2933207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BEB0-DF66-2C87-39BA-A091A115F4FB}"/>
              </a:ext>
            </a:extLst>
          </p:cNvPr>
          <p:cNvSpPr>
            <a:spLocks noGrp="1"/>
          </p:cNvSpPr>
          <p:nvPr>
            <p:ph type="title"/>
          </p:nvPr>
        </p:nvSpPr>
        <p:spPr/>
        <p:txBody>
          <a:bodyPr/>
          <a:lstStyle/>
          <a:p>
            <a:r>
              <a:rPr lang="en-US" dirty="0" err="1"/>
              <a:t>Ví</a:t>
            </a:r>
            <a:r>
              <a:rPr lang="en-US" dirty="0"/>
              <a:t> </a:t>
            </a:r>
            <a:r>
              <a:rPr lang="en-US" dirty="0" err="1"/>
              <a:t>dụ</a:t>
            </a:r>
            <a:r>
              <a:rPr lang="en-US" dirty="0"/>
              <a:t> - </a:t>
            </a:r>
            <a:r>
              <a:rPr lang="en-US" dirty="0" err="1"/>
              <a:t>MovieData</a:t>
            </a:r>
            <a:endParaRPr lang="en-US" dirty="0"/>
          </a:p>
        </p:txBody>
      </p:sp>
      <p:sp>
        <p:nvSpPr>
          <p:cNvPr id="3" name="Text Placeholder 2">
            <a:extLst>
              <a:ext uri="{FF2B5EF4-FFF2-40B4-BE49-F238E27FC236}">
                <a16:creationId xmlns:a16="http://schemas.microsoft.com/office/drawing/2014/main" id="{62D388F8-9E36-BBC7-01D3-A1D2B8C846D0}"/>
              </a:ext>
            </a:extLst>
          </p:cNvPr>
          <p:cNvSpPr>
            <a:spLocks noGrp="1"/>
          </p:cNvSpPr>
          <p:nvPr>
            <p:ph type="body" idx="1"/>
          </p:nvPr>
        </p:nvSpPr>
        <p:spPr>
          <a:xfrm>
            <a:off x="240665" y="1219200"/>
            <a:ext cx="8662670" cy="3693319"/>
          </a:xfrm>
        </p:spPr>
        <p:txBody>
          <a:bodyPr/>
          <a:lstStyle/>
          <a:p>
            <a:r>
              <a:rPr lang="vi-VN" b="0" dirty="0">
                <a:solidFill>
                  <a:srgbClr val="0000FF"/>
                </a:solidFill>
                <a:effectLst/>
                <a:latin typeface="Consolas" panose="020B0609020204030204" pitchFamily="49" charset="0"/>
              </a:rPr>
              <a:t>#include </a:t>
            </a:r>
            <a:r>
              <a:rPr lang="vi-VN" b="0" dirty="0">
                <a:solidFill>
                  <a:srgbClr val="A31515"/>
                </a:solidFill>
                <a:effectLst/>
                <a:latin typeface="Consolas" panose="020B0609020204030204" pitchFamily="49" charset="0"/>
              </a:rPr>
              <a:t>&lt;iostream&gt;</a:t>
            </a:r>
            <a:r>
              <a:rPr lang="vi-VN" b="0" dirty="0">
                <a:solidFill>
                  <a:srgbClr val="0000FF"/>
                </a:solidFill>
                <a:effectLst/>
                <a:latin typeface="Consolas" panose="020B0609020204030204" pitchFamily="49" charset="0"/>
              </a:rPr>
              <a:t> </a:t>
            </a:r>
            <a:endParaRPr lang="vi-VN" b="0" dirty="0">
              <a:solidFill>
                <a:srgbClr val="000000"/>
              </a:solidFill>
              <a:effectLst/>
              <a:latin typeface="Consolas" panose="020B0609020204030204" pitchFamily="49" charset="0"/>
            </a:endParaRPr>
          </a:p>
          <a:p>
            <a:r>
              <a:rPr lang="vi-VN" b="0" dirty="0">
                <a:solidFill>
                  <a:srgbClr val="0000FF"/>
                </a:solidFill>
                <a:effectLst/>
                <a:latin typeface="Consolas" panose="020B0609020204030204" pitchFamily="49" charset="0"/>
              </a:rPr>
              <a:t>using</a:t>
            </a:r>
            <a:r>
              <a:rPr lang="vi-VN" b="0" dirty="0">
                <a:solidFill>
                  <a:srgbClr val="000000"/>
                </a:solidFill>
                <a:effectLst/>
                <a:latin typeface="Consolas" panose="020B0609020204030204" pitchFamily="49" charset="0"/>
              </a:rPr>
              <a:t> </a:t>
            </a:r>
            <a:r>
              <a:rPr lang="vi-VN" b="0" dirty="0">
                <a:solidFill>
                  <a:srgbClr val="0000FF"/>
                </a:solidFill>
                <a:effectLst/>
                <a:latin typeface="Consolas" panose="020B0609020204030204" pitchFamily="49" charset="0"/>
              </a:rPr>
              <a:t>namespace</a:t>
            </a:r>
            <a:r>
              <a:rPr lang="vi-VN" b="0" dirty="0">
                <a:solidFill>
                  <a:srgbClr val="000000"/>
                </a:solidFill>
                <a:effectLst/>
                <a:latin typeface="Consolas" panose="020B0609020204030204" pitchFamily="49" charset="0"/>
              </a:rPr>
              <a:t> std; </a:t>
            </a:r>
          </a:p>
          <a:p>
            <a:br>
              <a:rPr lang="vi-VN" b="0" dirty="0">
                <a:solidFill>
                  <a:srgbClr val="000000"/>
                </a:solidFill>
                <a:effectLst/>
                <a:latin typeface="Consolas" panose="020B0609020204030204" pitchFamily="49" charset="0"/>
              </a:rPr>
            </a:br>
            <a:r>
              <a:rPr lang="vi-VN" b="0" dirty="0">
                <a:solidFill>
                  <a:srgbClr val="0000FF"/>
                </a:solidFill>
                <a:effectLst/>
                <a:latin typeface="Consolas" panose="020B0609020204030204" pitchFamily="49" charset="0"/>
              </a:rPr>
              <a:t>struct</a:t>
            </a:r>
            <a:r>
              <a:rPr lang="vi-VN" b="0" dirty="0">
                <a:solidFill>
                  <a:srgbClr val="000000"/>
                </a:solidFill>
                <a:effectLst/>
                <a:latin typeface="Consolas" panose="020B0609020204030204" pitchFamily="49" charset="0"/>
              </a:rPr>
              <a:t> MovieData1{</a:t>
            </a:r>
          </a:p>
          <a:p>
            <a:r>
              <a:rPr lang="vi-VN" b="0" dirty="0">
                <a:solidFill>
                  <a:srgbClr val="000000"/>
                </a:solidFill>
                <a:effectLst/>
                <a:latin typeface="Consolas" panose="020B0609020204030204" pitchFamily="49" charset="0"/>
              </a:rPr>
              <a:t>    string tieude, daodien; </a:t>
            </a:r>
          </a:p>
          <a:p>
            <a:r>
              <a:rPr lang="vi-VN" b="0" dirty="0">
                <a:solidFill>
                  <a:srgbClr val="000000"/>
                </a:solidFill>
                <a:effectLst/>
                <a:latin typeface="Consolas" panose="020B0609020204030204" pitchFamily="49" charset="0"/>
              </a:rPr>
              <a:t>    </a:t>
            </a:r>
            <a:r>
              <a:rPr lang="vi-VN" b="0" dirty="0">
                <a:solidFill>
                  <a:srgbClr val="0000FF"/>
                </a:solidFill>
                <a:effectLst/>
                <a:latin typeface="Consolas" panose="020B0609020204030204" pitchFamily="49" charset="0"/>
              </a:rPr>
              <a:t>int</a:t>
            </a:r>
            <a:r>
              <a:rPr lang="vi-VN" b="0" dirty="0">
                <a:solidFill>
                  <a:srgbClr val="000000"/>
                </a:solidFill>
                <a:effectLst/>
                <a:latin typeface="Consolas" panose="020B0609020204030204" pitchFamily="49" charset="0"/>
              </a:rPr>
              <a:t> nam, thoigian; </a:t>
            </a:r>
          </a:p>
          <a:p>
            <a:r>
              <a:rPr lang="vi-VN" b="0" dirty="0">
                <a:solidFill>
                  <a:srgbClr val="000000"/>
                </a:solidFill>
                <a:effectLst/>
                <a:latin typeface="Consolas" panose="020B0609020204030204" pitchFamily="49" charset="0"/>
              </a:rPr>
              <a:t>    </a:t>
            </a:r>
            <a:r>
              <a:rPr lang="vi-VN" b="0" dirty="0">
                <a:solidFill>
                  <a:srgbClr val="0000FF"/>
                </a:solidFill>
                <a:effectLst/>
                <a:latin typeface="Consolas" panose="020B0609020204030204" pitchFamily="49" charset="0"/>
              </a:rPr>
              <a:t>float</a:t>
            </a:r>
            <a:r>
              <a:rPr lang="vi-VN" b="0" dirty="0">
                <a:solidFill>
                  <a:srgbClr val="000000"/>
                </a:solidFill>
                <a:effectLst/>
                <a:latin typeface="Consolas" panose="020B0609020204030204" pitchFamily="49" charset="0"/>
              </a:rPr>
              <a:t> cost, sale; </a:t>
            </a:r>
          </a:p>
          <a:p>
            <a:r>
              <a:rPr lang="vi-VN" b="0" dirty="0">
                <a:solidFill>
                  <a:srgbClr val="000000"/>
                </a:solidFill>
                <a:effectLst/>
                <a:latin typeface="Consolas" panose="020B0609020204030204" pitchFamily="49" charset="0"/>
              </a:rPr>
              <a:t>};</a:t>
            </a:r>
          </a:p>
          <a:p>
            <a:br>
              <a:rPr lang="vi-VN" b="0" dirty="0">
                <a:solidFill>
                  <a:srgbClr val="000000"/>
                </a:solidFill>
                <a:effectLst/>
                <a:latin typeface="Consolas" panose="020B0609020204030204" pitchFamily="49" charset="0"/>
              </a:rPr>
            </a:br>
            <a:br>
              <a:rPr lang="vi-VN" b="0" dirty="0">
                <a:solidFill>
                  <a:srgbClr val="000000"/>
                </a:solidFill>
                <a:effectLst/>
                <a:latin typeface="Consolas" panose="020B0609020204030204" pitchFamily="49" charset="0"/>
              </a:rPr>
            </a:br>
            <a:endParaRPr lang="vi-VN" b="0" dirty="0">
              <a:solidFill>
                <a:srgbClr val="000000"/>
              </a:solidFill>
              <a:effectLst/>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7C1F0E0C-D6DD-2F10-EDBE-333B9AA03E40}"/>
              </a:ext>
            </a:extLst>
          </p:cNvPr>
          <p:cNvSpPr txBox="1"/>
          <p:nvPr/>
        </p:nvSpPr>
        <p:spPr>
          <a:xfrm>
            <a:off x="4274874" y="981093"/>
            <a:ext cx="4909131" cy="2862322"/>
          </a:xfrm>
          <a:prstGeom prst="rect">
            <a:avLst/>
          </a:prstGeom>
          <a:noFill/>
        </p:spPr>
        <p:txBody>
          <a:bodyPr wrap="square" rtlCol="0">
            <a:spAutoFit/>
          </a:bodyPr>
          <a:lstStyle/>
          <a:p>
            <a:r>
              <a:rPr lang="vi-VN" b="0" dirty="0">
                <a:solidFill>
                  <a:srgbClr val="0000FF"/>
                </a:solidFill>
                <a:effectLst/>
                <a:latin typeface="Consolas" panose="020B0609020204030204" pitchFamily="49" charset="0"/>
              </a:rPr>
              <a:t>void</a:t>
            </a:r>
            <a:r>
              <a:rPr lang="vi-VN" b="0" dirty="0">
                <a:solidFill>
                  <a:srgbClr val="000000"/>
                </a:solidFill>
                <a:effectLst/>
                <a:latin typeface="Consolas" panose="020B0609020204030204" pitchFamily="49" charset="0"/>
              </a:rPr>
              <a:t> print1(</a:t>
            </a:r>
            <a:r>
              <a:rPr lang="vi-VN" b="0" dirty="0">
                <a:solidFill>
                  <a:srgbClr val="0000FF"/>
                </a:solidFill>
                <a:effectLst/>
                <a:latin typeface="Consolas" panose="020B0609020204030204" pitchFamily="49" charset="0"/>
              </a:rPr>
              <a:t>const</a:t>
            </a:r>
            <a:r>
              <a:rPr lang="vi-VN" b="0" dirty="0">
                <a:solidFill>
                  <a:srgbClr val="000000"/>
                </a:solidFill>
                <a:effectLst/>
                <a:latin typeface="Consolas" panose="020B0609020204030204" pitchFamily="49" charset="0"/>
              </a:rPr>
              <a:t> MovieData1 </a:t>
            </a:r>
            <a:r>
              <a:rPr lang="vi-VN" b="0" dirty="0">
                <a:solidFill>
                  <a:srgbClr val="0000FF"/>
                </a:solidFill>
                <a:effectLst/>
                <a:latin typeface="Consolas" panose="020B0609020204030204" pitchFamily="49" charset="0"/>
              </a:rPr>
              <a:t>&amp;</a:t>
            </a:r>
            <a:r>
              <a:rPr lang="vi-VN" b="0" dirty="0">
                <a:solidFill>
                  <a:srgbClr val="000000"/>
                </a:solidFill>
                <a:effectLst/>
                <a:latin typeface="Consolas" panose="020B0609020204030204" pitchFamily="49" charset="0"/>
              </a:rPr>
              <a:t> m){</a:t>
            </a:r>
            <a:r>
              <a:rPr lang="vi-VN" b="0" dirty="0">
                <a:solidFill>
                  <a:srgbClr val="008000"/>
                </a:solidFill>
                <a:effectLst/>
                <a:latin typeface="Consolas" panose="020B0609020204030204" pitchFamily="49" charset="0"/>
              </a:rPr>
              <a:t>    // để tham chiếu hằng hay tham trị đều được</a:t>
            </a:r>
            <a:endParaRPr lang="vi-VN" b="0" dirty="0">
              <a:solidFill>
                <a:srgbClr val="000000"/>
              </a:solidFill>
              <a:effectLst/>
              <a:latin typeface="Consolas" panose="020B0609020204030204" pitchFamily="49" charset="0"/>
            </a:endParaRPr>
          </a:p>
          <a:p>
            <a:r>
              <a:rPr lang="vi-VN" b="0" dirty="0">
                <a:solidFill>
                  <a:srgbClr val="000000"/>
                </a:solidFill>
                <a:effectLst/>
                <a:latin typeface="Consolas" panose="020B0609020204030204" pitchFamily="49" charset="0"/>
              </a:rPr>
              <a:t>    cout &lt;&lt; m.tieude &lt;&lt; endl &lt;&lt; m.daodien &lt;&lt; endl </a:t>
            </a:r>
          </a:p>
          <a:p>
            <a:r>
              <a:rPr lang="vi-VN" b="0" dirty="0">
                <a:solidFill>
                  <a:srgbClr val="000000"/>
                </a:solidFill>
                <a:effectLst/>
                <a:latin typeface="Consolas" panose="020B0609020204030204" pitchFamily="49" charset="0"/>
              </a:rPr>
              <a:t>        &lt;&lt; m.nam &lt;&lt; endl &lt;&lt; m.thoigian &lt;&lt; endl</a:t>
            </a:r>
          </a:p>
          <a:p>
            <a:r>
              <a:rPr lang="vi-VN" b="0" dirty="0">
                <a:solidFill>
                  <a:srgbClr val="000000"/>
                </a:solidFill>
                <a:effectLst/>
                <a:latin typeface="Consolas" panose="020B0609020204030204" pitchFamily="49" charset="0"/>
              </a:rPr>
              <a:t>        &lt;&lt; m.sale - m.cost &lt;&lt; endl; </a:t>
            </a:r>
          </a:p>
          <a:p>
            <a:r>
              <a:rPr lang="vi-VN" b="0" dirty="0">
                <a:solidFill>
                  <a:srgbClr val="000000"/>
                </a:solidFill>
                <a:effectLst/>
                <a:latin typeface="Consolas" panose="020B0609020204030204" pitchFamily="49" charset="0"/>
              </a:rPr>
              <a:t>}</a:t>
            </a:r>
          </a:p>
          <a:p>
            <a:endParaRPr lang="en-US" dirty="0"/>
          </a:p>
        </p:txBody>
      </p:sp>
      <p:sp>
        <p:nvSpPr>
          <p:cNvPr id="7" name="TextBox 6">
            <a:extLst>
              <a:ext uri="{FF2B5EF4-FFF2-40B4-BE49-F238E27FC236}">
                <a16:creationId xmlns:a16="http://schemas.microsoft.com/office/drawing/2014/main" id="{19A36AE5-8161-D33D-8D68-3BE59FEF2773}"/>
              </a:ext>
            </a:extLst>
          </p:cNvPr>
          <p:cNvSpPr txBox="1"/>
          <p:nvPr/>
        </p:nvSpPr>
        <p:spPr>
          <a:xfrm>
            <a:off x="521335" y="3352800"/>
            <a:ext cx="8522335" cy="3970318"/>
          </a:xfrm>
          <a:prstGeom prst="rect">
            <a:avLst/>
          </a:prstGeom>
          <a:noFill/>
        </p:spPr>
        <p:txBody>
          <a:bodyPr wrap="square" rtlCol="0">
            <a:spAutoFit/>
          </a:bodyPr>
          <a:lstStyle/>
          <a:p>
            <a:br>
              <a:rPr lang="vi-VN" b="0" dirty="0">
                <a:solidFill>
                  <a:srgbClr val="000000"/>
                </a:solidFill>
                <a:effectLst/>
                <a:latin typeface="Consolas" panose="020B0609020204030204" pitchFamily="49" charset="0"/>
              </a:rPr>
            </a:br>
            <a:r>
              <a:rPr lang="vi-VN" sz="1600" b="0" dirty="0">
                <a:solidFill>
                  <a:srgbClr val="0000FF"/>
                </a:solidFill>
                <a:effectLst/>
                <a:latin typeface="Consolas" panose="020B0609020204030204" pitchFamily="49" charset="0"/>
              </a:rPr>
              <a:t>int</a:t>
            </a:r>
            <a:r>
              <a:rPr lang="vi-VN" sz="1600" b="0" dirty="0">
                <a:solidFill>
                  <a:srgbClr val="000000"/>
                </a:solidFill>
                <a:effectLst/>
                <a:latin typeface="Consolas" panose="020B0609020204030204" pitchFamily="49" charset="0"/>
              </a:rPr>
              <a:t> main(){</a:t>
            </a:r>
            <a:br>
              <a:rPr lang="vi-VN" sz="1600" b="0" dirty="0">
                <a:solidFill>
                  <a:srgbClr val="000000"/>
                </a:solidFill>
                <a:effectLst/>
                <a:latin typeface="Consolas" panose="020B0609020204030204" pitchFamily="49" charset="0"/>
              </a:rPr>
            </a:br>
            <a:r>
              <a:rPr lang="vi-VN" sz="1600" b="0" dirty="0">
                <a:solidFill>
                  <a:srgbClr val="008000"/>
                </a:solidFill>
                <a:effectLst/>
                <a:latin typeface="Consolas" panose="020B0609020204030204" pitchFamily="49" charset="0"/>
              </a:rPr>
              <a:t>    // test câu a</a:t>
            </a:r>
            <a:endParaRPr lang="vi-VN" sz="1600" b="0" dirty="0">
              <a:solidFill>
                <a:srgbClr val="000000"/>
              </a:solidFill>
              <a:effectLst/>
              <a:latin typeface="Consolas" panose="020B0609020204030204" pitchFamily="49" charset="0"/>
            </a:endParaRPr>
          </a:p>
          <a:p>
            <a:r>
              <a:rPr lang="vi-VN" sz="1600" b="0" dirty="0">
                <a:solidFill>
                  <a:srgbClr val="000000"/>
                </a:solidFill>
                <a:effectLst/>
                <a:latin typeface="Consolas" panose="020B0609020204030204" pitchFamily="49" charset="0"/>
              </a:rPr>
              <a:t>    MovieData   m1 = {</a:t>
            </a:r>
            <a:r>
              <a:rPr lang="vi-VN" sz="1600" b="0" dirty="0">
                <a:solidFill>
                  <a:srgbClr val="A31515"/>
                </a:solidFill>
                <a:effectLst/>
                <a:latin typeface="Consolas" panose="020B0609020204030204" pitchFamily="49" charset="0"/>
              </a:rPr>
              <a:t>"John Wick"</a:t>
            </a:r>
            <a:r>
              <a:rPr lang="vi-VN" sz="1600" b="0" dirty="0">
                <a:solidFill>
                  <a:srgbClr val="000000"/>
                </a:solidFill>
                <a:effectLst/>
                <a:latin typeface="Consolas" panose="020B0609020204030204" pitchFamily="49" charset="0"/>
              </a:rPr>
              <a:t>, </a:t>
            </a:r>
            <a:r>
              <a:rPr lang="vi-VN" sz="1600" b="0" dirty="0">
                <a:solidFill>
                  <a:srgbClr val="A31515"/>
                </a:solidFill>
                <a:effectLst/>
                <a:latin typeface="Consolas" panose="020B0609020204030204" pitchFamily="49" charset="0"/>
              </a:rPr>
              <a:t>"Chad Stahelski"</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2014</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101</a:t>
            </a:r>
            <a:r>
              <a:rPr lang="vi-VN" sz="1600" b="0" dirty="0">
                <a:solidFill>
                  <a:srgbClr val="000000"/>
                </a:solidFill>
                <a:effectLst/>
                <a:latin typeface="Consolas" panose="020B0609020204030204" pitchFamily="49" charset="0"/>
              </a:rPr>
              <a:t>}, </a:t>
            </a:r>
          </a:p>
          <a:p>
            <a:r>
              <a:rPr lang="vi-VN" sz="1600" b="0" dirty="0">
                <a:solidFill>
                  <a:srgbClr val="000000"/>
                </a:solidFill>
                <a:effectLst/>
                <a:latin typeface="Consolas" panose="020B0609020204030204" pitchFamily="49" charset="0"/>
              </a:rPr>
              <a:t>                m2 = {</a:t>
            </a:r>
            <a:r>
              <a:rPr lang="vi-VN" sz="1600" b="0" dirty="0">
                <a:solidFill>
                  <a:srgbClr val="A31515"/>
                </a:solidFill>
                <a:effectLst/>
                <a:latin typeface="Consolas" panose="020B0609020204030204" pitchFamily="49" charset="0"/>
              </a:rPr>
              <a:t>"John Wick: Chapter 4"</a:t>
            </a:r>
            <a:r>
              <a:rPr lang="vi-VN" sz="1600" b="0" dirty="0">
                <a:solidFill>
                  <a:srgbClr val="000000"/>
                </a:solidFill>
                <a:effectLst/>
                <a:latin typeface="Consolas" panose="020B0609020204030204" pitchFamily="49" charset="0"/>
              </a:rPr>
              <a:t>, </a:t>
            </a:r>
            <a:r>
              <a:rPr lang="vi-VN" sz="1600" b="0" dirty="0">
                <a:solidFill>
                  <a:srgbClr val="A31515"/>
                </a:solidFill>
                <a:effectLst/>
                <a:latin typeface="Consolas" panose="020B0609020204030204" pitchFamily="49" charset="0"/>
              </a:rPr>
              <a:t>"Chad Stahelski"</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2023</a:t>
            </a:r>
            <a:r>
              <a:rPr lang="vi-VN" sz="1600" b="0" dirty="0">
                <a:solidFill>
                  <a:srgbClr val="000000"/>
                </a:solidFill>
                <a:effectLst/>
                <a:latin typeface="Consolas" panose="020B0609020204030204" pitchFamily="49" charset="0"/>
              </a:rPr>
              <a:t>}; </a:t>
            </a:r>
          </a:p>
          <a:p>
            <a:r>
              <a:rPr lang="vi-VN" sz="1600" b="0" dirty="0">
                <a:solidFill>
                  <a:srgbClr val="000000"/>
                </a:solidFill>
                <a:effectLst/>
                <a:latin typeface="Consolas" panose="020B0609020204030204" pitchFamily="49" charset="0"/>
              </a:rPr>
              <a:t>    print(m1); </a:t>
            </a:r>
          </a:p>
          <a:p>
            <a:r>
              <a:rPr lang="vi-VN" sz="1600" b="0" dirty="0">
                <a:solidFill>
                  <a:srgbClr val="000000"/>
                </a:solidFill>
                <a:effectLst/>
                <a:latin typeface="Consolas" panose="020B0609020204030204" pitchFamily="49" charset="0"/>
              </a:rPr>
              <a:t>    print(m2); </a:t>
            </a:r>
          </a:p>
          <a:p>
            <a:br>
              <a:rPr lang="vi-VN" sz="1600" b="0" dirty="0">
                <a:solidFill>
                  <a:srgbClr val="000000"/>
                </a:solidFill>
                <a:effectLst/>
                <a:latin typeface="Consolas" panose="020B0609020204030204" pitchFamily="49" charset="0"/>
              </a:rPr>
            </a:br>
            <a:r>
              <a:rPr lang="vi-VN" sz="1600" b="0" dirty="0">
                <a:solidFill>
                  <a:srgbClr val="008000"/>
                </a:solidFill>
                <a:effectLst/>
                <a:latin typeface="Consolas" panose="020B0609020204030204" pitchFamily="49" charset="0"/>
              </a:rPr>
              <a:t>    // test câu b</a:t>
            </a:r>
            <a:endParaRPr lang="vi-VN" sz="1600" b="0" dirty="0">
              <a:solidFill>
                <a:srgbClr val="000000"/>
              </a:solidFill>
              <a:effectLst/>
              <a:latin typeface="Consolas" panose="020B0609020204030204" pitchFamily="49" charset="0"/>
            </a:endParaRPr>
          </a:p>
          <a:p>
            <a:r>
              <a:rPr lang="vi-VN" sz="1600" b="0" dirty="0">
                <a:solidFill>
                  <a:srgbClr val="000000"/>
                </a:solidFill>
                <a:effectLst/>
                <a:latin typeface="Consolas" panose="020B0609020204030204" pitchFamily="49" charset="0"/>
              </a:rPr>
              <a:t>    MovieData1   m3 = {</a:t>
            </a:r>
            <a:r>
              <a:rPr lang="vi-VN" sz="1600" b="0" dirty="0">
                <a:solidFill>
                  <a:srgbClr val="A31515"/>
                </a:solidFill>
                <a:effectLst/>
                <a:latin typeface="Consolas" panose="020B0609020204030204" pitchFamily="49" charset="0"/>
              </a:rPr>
              <a:t>"John Wick"</a:t>
            </a:r>
            <a:r>
              <a:rPr lang="vi-VN" sz="1600" b="0" dirty="0">
                <a:solidFill>
                  <a:srgbClr val="000000"/>
                </a:solidFill>
                <a:effectLst/>
                <a:latin typeface="Consolas" panose="020B0609020204030204" pitchFamily="49" charset="0"/>
              </a:rPr>
              <a:t>, </a:t>
            </a:r>
            <a:r>
              <a:rPr lang="vi-VN" sz="1600" b="0" dirty="0">
                <a:solidFill>
                  <a:srgbClr val="A31515"/>
                </a:solidFill>
                <a:effectLst/>
                <a:latin typeface="Consolas" panose="020B0609020204030204" pitchFamily="49" charset="0"/>
              </a:rPr>
              <a:t>"Chad Stahelski"</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2014</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101</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200</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500</a:t>
            </a:r>
            <a:r>
              <a:rPr lang="vi-VN" sz="1600" b="0" dirty="0">
                <a:solidFill>
                  <a:srgbClr val="000000"/>
                </a:solidFill>
                <a:effectLst/>
                <a:latin typeface="Consolas" panose="020B0609020204030204" pitchFamily="49" charset="0"/>
              </a:rPr>
              <a:t>}; </a:t>
            </a:r>
          </a:p>
          <a:p>
            <a:r>
              <a:rPr lang="vi-VN" sz="1600" b="0" dirty="0">
                <a:solidFill>
                  <a:srgbClr val="000000"/>
                </a:solidFill>
                <a:effectLst/>
                <a:latin typeface="Consolas" panose="020B0609020204030204" pitchFamily="49" charset="0"/>
              </a:rPr>
              <a:t>    print1(m3); </a:t>
            </a:r>
          </a:p>
          <a:p>
            <a:r>
              <a:rPr lang="vi-VN" sz="1600" b="0" dirty="0">
                <a:solidFill>
                  <a:srgbClr val="000000"/>
                </a:solidFill>
                <a:effectLst/>
                <a:latin typeface="Consolas" panose="020B0609020204030204" pitchFamily="49" charset="0"/>
              </a:rPr>
              <a:t>    </a:t>
            </a:r>
          </a:p>
          <a:p>
            <a:r>
              <a:rPr lang="vi-VN" sz="1600" b="0" dirty="0">
                <a:solidFill>
                  <a:srgbClr val="000000"/>
                </a:solidFill>
                <a:effectLst/>
                <a:latin typeface="Consolas" panose="020B0609020204030204" pitchFamily="49" charset="0"/>
              </a:rPr>
              <a:t>    </a:t>
            </a:r>
            <a:r>
              <a:rPr lang="vi-VN" sz="1600" b="0" dirty="0">
                <a:solidFill>
                  <a:srgbClr val="0000FF"/>
                </a:solidFill>
                <a:effectLst/>
                <a:latin typeface="Consolas" panose="020B0609020204030204" pitchFamily="49" charset="0"/>
              </a:rPr>
              <a:t>return</a:t>
            </a:r>
            <a:r>
              <a:rPr lang="vi-VN" sz="1600" b="0" dirty="0">
                <a:solidFill>
                  <a:srgbClr val="000000"/>
                </a:solidFill>
                <a:effectLst/>
                <a:latin typeface="Consolas" panose="020B0609020204030204" pitchFamily="49" charset="0"/>
              </a:rPr>
              <a:t> </a:t>
            </a:r>
            <a:r>
              <a:rPr lang="vi-VN" sz="1600" b="0" dirty="0">
                <a:solidFill>
                  <a:srgbClr val="098658"/>
                </a:solidFill>
                <a:effectLst/>
                <a:latin typeface="Consolas" panose="020B0609020204030204" pitchFamily="49" charset="0"/>
              </a:rPr>
              <a:t>0</a:t>
            </a:r>
            <a:r>
              <a:rPr lang="vi-VN" sz="1600" b="0" dirty="0">
                <a:solidFill>
                  <a:srgbClr val="000000"/>
                </a:solidFill>
                <a:effectLst/>
                <a:latin typeface="Consolas" panose="020B0609020204030204" pitchFamily="49" charset="0"/>
              </a:rPr>
              <a:t>; </a:t>
            </a:r>
          </a:p>
          <a:p>
            <a:r>
              <a:rPr lang="vi-VN" sz="1600"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043709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38515" y="6446011"/>
            <a:ext cx="168275" cy="208279"/>
          </a:xfrm>
          <a:prstGeom prst="rect">
            <a:avLst/>
          </a:prstGeom>
        </p:spPr>
        <p:txBody>
          <a:bodyPr vert="horz" wrap="square" lIns="0" tIns="12700" rIns="0" bIns="0" rtlCol="0">
            <a:spAutoFit/>
          </a:bodyPr>
          <a:lstStyle/>
          <a:p>
            <a:pPr marL="12700">
              <a:lnSpc>
                <a:spcPct val="100000"/>
              </a:lnSpc>
              <a:spcBef>
                <a:spcPts val="100"/>
              </a:spcBef>
            </a:pPr>
            <a:r>
              <a:rPr sz="1200" b="0" spc="-5" dirty="0">
                <a:latin typeface="Noto Serif Condensed ExtraLight"/>
                <a:cs typeface="Noto Serif Condensed ExtraLight"/>
              </a:rPr>
              <a:t>41</a:t>
            </a:r>
            <a:endParaRPr sz="1200">
              <a:latin typeface="Noto Serif Condensed ExtraLight"/>
              <a:cs typeface="Noto Serif Condensed ExtraLight"/>
            </a:endParaRPr>
          </a:p>
        </p:txBody>
      </p:sp>
      <p:sp>
        <p:nvSpPr>
          <p:cNvPr id="3" name="object 3"/>
          <p:cNvSpPr txBox="1">
            <a:spLocks noGrp="1"/>
          </p:cNvSpPr>
          <p:nvPr>
            <p:ph type="title"/>
          </p:nvPr>
        </p:nvSpPr>
        <p:spPr>
          <a:xfrm>
            <a:off x="535940" y="298196"/>
            <a:ext cx="2512060" cy="665480"/>
          </a:xfrm>
          <a:prstGeom prst="rect">
            <a:avLst/>
          </a:prstGeom>
        </p:spPr>
        <p:txBody>
          <a:bodyPr vert="horz" wrap="square" lIns="0" tIns="12700" rIns="0" bIns="0" rtlCol="0">
            <a:spAutoFit/>
          </a:bodyPr>
          <a:lstStyle/>
          <a:p>
            <a:pPr marL="12700">
              <a:lnSpc>
                <a:spcPct val="100000"/>
              </a:lnSpc>
              <a:spcBef>
                <a:spcPts val="100"/>
              </a:spcBef>
            </a:pPr>
            <a:r>
              <a:rPr spc="-5" dirty="0"/>
              <a:t>Kiểu liệt</a:t>
            </a:r>
            <a:r>
              <a:rPr spc="-90" dirty="0"/>
              <a:t> </a:t>
            </a:r>
            <a:r>
              <a:rPr dirty="0"/>
              <a:t>kê</a:t>
            </a:r>
          </a:p>
        </p:txBody>
      </p:sp>
      <p:sp>
        <p:nvSpPr>
          <p:cNvPr id="4" name="object 4"/>
          <p:cNvSpPr txBox="1"/>
          <p:nvPr/>
        </p:nvSpPr>
        <p:spPr>
          <a:xfrm>
            <a:off x="535940" y="1330452"/>
            <a:ext cx="6197600" cy="1943100"/>
          </a:xfrm>
          <a:prstGeom prst="rect">
            <a:avLst/>
          </a:prstGeom>
        </p:spPr>
        <p:txBody>
          <a:bodyPr vert="horz" wrap="square" lIns="0" tIns="97790" rIns="0" bIns="0" rtlCol="0">
            <a:spAutoFit/>
          </a:bodyPr>
          <a:lstStyle/>
          <a:p>
            <a:pPr marL="355600" indent="-342900">
              <a:lnSpc>
                <a:spcPct val="100000"/>
              </a:lnSpc>
              <a:spcBef>
                <a:spcPts val="770"/>
              </a:spcBef>
              <a:buClr>
                <a:srgbClr val="3B812F"/>
              </a:buClr>
              <a:buSzPct val="65384"/>
              <a:buFont typeface="Wingdings"/>
              <a:buChar char=""/>
              <a:tabLst>
                <a:tab pos="354965" algn="l"/>
                <a:tab pos="355600" algn="l"/>
              </a:tabLst>
            </a:pPr>
            <a:r>
              <a:rPr sz="2600" spc="-5" dirty="0">
                <a:latin typeface="Arial"/>
                <a:cs typeface="Arial"/>
              </a:rPr>
              <a:t>Định </a:t>
            </a:r>
            <a:r>
              <a:rPr sz="2600" dirty="0">
                <a:latin typeface="Arial"/>
                <a:cs typeface="Arial"/>
              </a:rPr>
              <a:t>nghĩa và cách khai báo </a:t>
            </a:r>
            <a:r>
              <a:rPr sz="2600" spc="-5" dirty="0">
                <a:latin typeface="Arial"/>
                <a:cs typeface="Arial"/>
              </a:rPr>
              <a:t>kiểu liệt</a:t>
            </a:r>
            <a:r>
              <a:rPr sz="2600" spc="-20" dirty="0">
                <a:latin typeface="Arial"/>
                <a:cs typeface="Arial"/>
              </a:rPr>
              <a:t> </a:t>
            </a:r>
            <a:r>
              <a:rPr sz="2600" dirty="0">
                <a:latin typeface="Arial"/>
                <a:cs typeface="Arial"/>
              </a:rPr>
              <a:t>kê</a:t>
            </a:r>
            <a:endParaRPr sz="2600">
              <a:latin typeface="Arial"/>
              <a:cs typeface="Arial"/>
            </a:endParaRPr>
          </a:p>
          <a:p>
            <a:pPr marL="355600" indent="-342900">
              <a:lnSpc>
                <a:spcPct val="100000"/>
              </a:lnSpc>
              <a:spcBef>
                <a:spcPts val="670"/>
              </a:spcBef>
              <a:buClr>
                <a:srgbClr val="3B812F"/>
              </a:buClr>
              <a:buSzPct val="65384"/>
              <a:buFont typeface="Wingdings"/>
              <a:buChar char=""/>
              <a:tabLst>
                <a:tab pos="354965" algn="l"/>
                <a:tab pos="355600" algn="l"/>
              </a:tabLst>
            </a:pPr>
            <a:r>
              <a:rPr sz="2600" spc="-5" dirty="0">
                <a:latin typeface="Arial"/>
                <a:cs typeface="Arial"/>
              </a:rPr>
              <a:t>Tạo </a:t>
            </a:r>
            <a:r>
              <a:rPr sz="2600" dirty="0">
                <a:latin typeface="Arial"/>
                <a:cs typeface="Arial"/>
              </a:rPr>
              <a:t>và dùng </a:t>
            </a:r>
            <a:r>
              <a:rPr sz="2600" spc="-5" dirty="0">
                <a:latin typeface="Arial"/>
                <a:cs typeface="Arial"/>
              </a:rPr>
              <a:t>biến liệt</a:t>
            </a:r>
            <a:r>
              <a:rPr sz="2600" spc="20" dirty="0">
                <a:latin typeface="Arial"/>
                <a:cs typeface="Arial"/>
              </a:rPr>
              <a:t> </a:t>
            </a:r>
            <a:r>
              <a:rPr sz="2600" dirty="0">
                <a:latin typeface="Arial"/>
                <a:cs typeface="Arial"/>
              </a:rPr>
              <a:t>kê</a:t>
            </a:r>
            <a:endParaRPr sz="2600">
              <a:latin typeface="Arial"/>
              <a:cs typeface="Arial"/>
            </a:endParaRPr>
          </a:p>
          <a:p>
            <a:pPr marL="355600" indent="-342900">
              <a:lnSpc>
                <a:spcPct val="100000"/>
              </a:lnSpc>
              <a:spcBef>
                <a:spcPts val="580"/>
              </a:spcBef>
              <a:buClr>
                <a:srgbClr val="3B812F"/>
              </a:buClr>
              <a:buSzPct val="65384"/>
              <a:buFont typeface="Wingdings"/>
              <a:buChar char=""/>
              <a:tabLst>
                <a:tab pos="354965" algn="l"/>
                <a:tab pos="355600" algn="l"/>
              </a:tabLst>
            </a:pPr>
            <a:r>
              <a:rPr sz="2600" spc="-5" dirty="0">
                <a:latin typeface="Arial"/>
                <a:cs typeface="Arial"/>
              </a:rPr>
              <a:t>Lưu </a:t>
            </a:r>
            <a:r>
              <a:rPr sz="2600" dirty="0">
                <a:latin typeface="Arial"/>
                <a:cs typeface="Arial"/>
              </a:rPr>
              <a:t>ý về </a:t>
            </a:r>
            <a:r>
              <a:rPr sz="2600" spc="-5" dirty="0">
                <a:latin typeface="Arial"/>
                <a:cs typeface="Arial"/>
              </a:rPr>
              <a:t>kiểu liệt </a:t>
            </a:r>
            <a:r>
              <a:rPr sz="2600" dirty="0">
                <a:latin typeface="Arial"/>
                <a:cs typeface="Arial"/>
              </a:rPr>
              <a:t>kê và </a:t>
            </a:r>
            <a:r>
              <a:rPr sz="2600" spc="-5" dirty="0">
                <a:latin typeface="Arial"/>
                <a:cs typeface="Arial"/>
              </a:rPr>
              <a:t>kiểu</a:t>
            </a:r>
            <a:r>
              <a:rPr sz="2600" spc="20" dirty="0">
                <a:latin typeface="Arial"/>
                <a:cs typeface="Arial"/>
              </a:rPr>
              <a:t> </a:t>
            </a:r>
            <a:r>
              <a:rPr sz="2600" dirty="0">
                <a:latin typeface="Arial"/>
                <a:cs typeface="Arial"/>
              </a:rPr>
              <a:t>int</a:t>
            </a:r>
            <a:endParaRPr sz="2600">
              <a:latin typeface="Arial"/>
              <a:cs typeface="Arial"/>
            </a:endParaRPr>
          </a:p>
          <a:p>
            <a:pPr marL="355600" indent="-342900">
              <a:lnSpc>
                <a:spcPct val="100000"/>
              </a:lnSpc>
              <a:spcBef>
                <a:spcPts val="695"/>
              </a:spcBef>
              <a:buClr>
                <a:srgbClr val="3B812F"/>
              </a:buClr>
              <a:buSzPct val="65384"/>
              <a:buFont typeface="Wingdings"/>
              <a:buChar char=""/>
              <a:tabLst>
                <a:tab pos="354965" algn="l"/>
                <a:tab pos="355600" algn="l"/>
              </a:tabLst>
            </a:pPr>
            <a:r>
              <a:rPr sz="2600" dirty="0">
                <a:latin typeface="Arial"/>
                <a:cs typeface="Arial"/>
              </a:rPr>
              <a:t>Dùng </a:t>
            </a:r>
            <a:r>
              <a:rPr sz="2600" spc="-5" dirty="0">
                <a:latin typeface="Arial"/>
                <a:cs typeface="Arial"/>
              </a:rPr>
              <a:t>kiểu liệt </a:t>
            </a:r>
            <a:r>
              <a:rPr sz="2600" dirty="0">
                <a:latin typeface="Arial"/>
                <a:cs typeface="Arial"/>
              </a:rPr>
              <a:t>kê </a:t>
            </a:r>
            <a:r>
              <a:rPr sz="2600" spc="-5" dirty="0">
                <a:latin typeface="Arial"/>
                <a:cs typeface="Arial"/>
              </a:rPr>
              <a:t>với</a:t>
            </a:r>
            <a:r>
              <a:rPr sz="2600" spc="10" dirty="0">
                <a:latin typeface="Arial"/>
                <a:cs typeface="Arial"/>
              </a:rPr>
              <a:t> </a:t>
            </a:r>
            <a:r>
              <a:rPr sz="2600" spc="-5" dirty="0">
                <a:latin typeface="Arial"/>
                <a:cs typeface="Arial"/>
              </a:rPr>
              <a:t>mảng</a:t>
            </a:r>
            <a:endParaRPr sz="26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49428"/>
            <a:ext cx="2512060" cy="665480"/>
          </a:xfrm>
          <a:prstGeom prst="rect">
            <a:avLst/>
          </a:prstGeom>
        </p:spPr>
        <p:txBody>
          <a:bodyPr vert="horz" wrap="square" lIns="0" tIns="12700" rIns="0" bIns="0" rtlCol="0">
            <a:spAutoFit/>
          </a:bodyPr>
          <a:lstStyle/>
          <a:p>
            <a:pPr marL="12700">
              <a:lnSpc>
                <a:spcPct val="100000"/>
              </a:lnSpc>
              <a:spcBef>
                <a:spcPts val="100"/>
              </a:spcBef>
              <a:tabLst>
                <a:tab pos="1182370" algn="l"/>
              </a:tabLst>
            </a:pPr>
            <a:r>
              <a:rPr spc="-5" dirty="0"/>
              <a:t>Kiểu	liệt</a:t>
            </a:r>
            <a:r>
              <a:rPr spc="-95" dirty="0"/>
              <a:t> </a:t>
            </a:r>
            <a:r>
              <a:rPr dirty="0"/>
              <a:t>kê</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625475" indent="-342900">
              <a:lnSpc>
                <a:spcPct val="100000"/>
              </a:lnSpc>
              <a:spcBef>
                <a:spcPts val="100"/>
              </a:spcBef>
              <a:buClr>
                <a:srgbClr val="CC9900"/>
              </a:buClr>
              <a:buSzPct val="65000"/>
              <a:buFont typeface="Wingdings"/>
              <a:buChar char=""/>
              <a:tabLst>
                <a:tab pos="624840" algn="l"/>
                <a:tab pos="625475" algn="l"/>
              </a:tabLst>
            </a:pPr>
            <a:r>
              <a:rPr dirty="0"/>
              <a:t>Là kiểu có miền giá </a:t>
            </a:r>
            <a:r>
              <a:rPr spc="-5" dirty="0"/>
              <a:t>trị </a:t>
            </a:r>
            <a:r>
              <a:rPr dirty="0"/>
              <a:t>là </a:t>
            </a:r>
            <a:r>
              <a:rPr spc="-5" dirty="0"/>
              <a:t>một tập </a:t>
            </a:r>
            <a:r>
              <a:rPr dirty="0"/>
              <a:t>các hằng số</a:t>
            </a:r>
            <a:r>
              <a:rPr spc="-125" dirty="0"/>
              <a:t> </a:t>
            </a:r>
            <a:r>
              <a:rPr dirty="0"/>
              <a:t>nguyên:</a:t>
            </a:r>
          </a:p>
          <a:p>
            <a:pPr marL="269875">
              <a:lnSpc>
                <a:spcPct val="100000"/>
              </a:lnSpc>
              <a:buClr>
                <a:srgbClr val="CC9900"/>
              </a:buClr>
              <a:buFont typeface="Wingdings"/>
              <a:buChar char=""/>
            </a:pPr>
            <a:endParaRPr sz="2200"/>
          </a:p>
          <a:p>
            <a:pPr marL="625475" indent="-342900">
              <a:lnSpc>
                <a:spcPct val="100000"/>
              </a:lnSpc>
              <a:spcBef>
                <a:spcPts val="1764"/>
              </a:spcBef>
              <a:buClr>
                <a:srgbClr val="CC9900"/>
              </a:buClr>
              <a:buSzPct val="65000"/>
              <a:buFont typeface="Wingdings"/>
              <a:buChar char=""/>
              <a:tabLst>
                <a:tab pos="624840" algn="l"/>
                <a:tab pos="625475" algn="l"/>
              </a:tabLst>
            </a:pPr>
            <a:r>
              <a:rPr spc="-5" dirty="0"/>
              <a:t>MONDAY, </a:t>
            </a:r>
            <a:r>
              <a:rPr dirty="0"/>
              <a:t>TUESDAY, …, gọi là các giá </a:t>
            </a:r>
            <a:r>
              <a:rPr spc="-5" dirty="0"/>
              <a:t>trị </a:t>
            </a:r>
            <a:r>
              <a:rPr dirty="0"/>
              <a:t>liệt kê</a:t>
            </a:r>
            <a:r>
              <a:rPr spc="-95" dirty="0"/>
              <a:t> </a:t>
            </a:r>
            <a:r>
              <a:rPr spc="-5" dirty="0"/>
              <a:t>(enumerator)</a:t>
            </a:r>
          </a:p>
          <a:p>
            <a:pPr marL="625475" indent="-342900">
              <a:lnSpc>
                <a:spcPct val="100000"/>
              </a:lnSpc>
              <a:spcBef>
                <a:spcPts val="890"/>
              </a:spcBef>
              <a:buClr>
                <a:srgbClr val="CC9900"/>
              </a:buClr>
              <a:buSzPct val="65000"/>
              <a:buFont typeface="Wingdings"/>
              <a:buChar char=""/>
              <a:tabLst>
                <a:tab pos="624840" algn="l"/>
                <a:tab pos="625475" algn="l"/>
              </a:tabLst>
            </a:pPr>
            <a:r>
              <a:rPr dirty="0"/>
              <a:t>Chúng </a:t>
            </a:r>
            <a:r>
              <a:rPr spc="-5" dirty="0"/>
              <a:t>thực </a:t>
            </a:r>
            <a:r>
              <a:rPr dirty="0"/>
              <a:t>chất là </a:t>
            </a:r>
            <a:r>
              <a:rPr spc="-5" dirty="0"/>
              <a:t>tên </a:t>
            </a:r>
            <a:r>
              <a:rPr dirty="0"/>
              <a:t>các hằng số nguyên </a:t>
            </a:r>
            <a:r>
              <a:rPr spc="-5" dirty="0"/>
              <a:t>(nên </a:t>
            </a:r>
            <a:r>
              <a:rPr dirty="0"/>
              <a:t>không có ngoặc</a:t>
            </a:r>
            <a:r>
              <a:rPr spc="-180" dirty="0"/>
              <a:t> </a:t>
            </a:r>
            <a:r>
              <a:rPr dirty="0"/>
              <a:t>kép)</a:t>
            </a:r>
          </a:p>
          <a:p>
            <a:pPr marL="739775" marR="1518285" lvl="1" indent="-113030">
              <a:lnSpc>
                <a:spcPct val="142000"/>
              </a:lnSpc>
              <a:buClr>
                <a:srgbClr val="3B812F"/>
              </a:buClr>
              <a:buSzPct val="60000"/>
              <a:buFont typeface="Wingdings"/>
              <a:buChar char=""/>
              <a:tabLst>
                <a:tab pos="951865" algn="l"/>
                <a:tab pos="952500" algn="l"/>
              </a:tabLst>
            </a:pPr>
            <a:r>
              <a:rPr sz="2000" dirty="0">
                <a:latin typeface="Arial"/>
                <a:cs typeface="Arial"/>
              </a:rPr>
              <a:t>Sẽ </a:t>
            </a:r>
            <a:r>
              <a:rPr sz="2000" spc="-5" dirty="0">
                <a:latin typeface="Arial"/>
                <a:cs typeface="Arial"/>
              </a:rPr>
              <a:t>được C++ </a:t>
            </a:r>
            <a:r>
              <a:rPr sz="2000" dirty="0">
                <a:latin typeface="Arial"/>
                <a:cs typeface="Arial"/>
              </a:rPr>
              <a:t>khởi </a:t>
            </a:r>
            <a:r>
              <a:rPr sz="2000" spc="-5" dirty="0">
                <a:latin typeface="Arial"/>
                <a:cs typeface="Arial"/>
              </a:rPr>
              <a:t>tạo tăng </a:t>
            </a:r>
            <a:r>
              <a:rPr sz="2000" dirty="0">
                <a:latin typeface="Arial"/>
                <a:cs typeface="Arial"/>
              </a:rPr>
              <a:t>dần, </a:t>
            </a:r>
            <a:r>
              <a:rPr sz="2000" spc="-5" dirty="0">
                <a:latin typeface="Arial"/>
                <a:cs typeface="Arial"/>
              </a:rPr>
              <a:t>mặc </a:t>
            </a:r>
            <a:r>
              <a:rPr sz="2000" dirty="0">
                <a:latin typeface="Arial"/>
                <a:cs typeface="Arial"/>
              </a:rPr>
              <a:t>định bắt đầu </a:t>
            </a:r>
            <a:r>
              <a:rPr sz="2000" spc="-5" dirty="0">
                <a:latin typeface="Arial"/>
                <a:cs typeface="Arial"/>
              </a:rPr>
              <a:t>từ</a:t>
            </a:r>
            <a:r>
              <a:rPr sz="2000" spc="-145" dirty="0">
                <a:latin typeface="Arial"/>
                <a:cs typeface="Arial"/>
              </a:rPr>
              <a:t> </a:t>
            </a:r>
            <a:r>
              <a:rPr sz="2000" dirty="0">
                <a:latin typeface="Arial"/>
                <a:cs typeface="Arial"/>
              </a:rPr>
              <a:t>0  </a:t>
            </a:r>
            <a:r>
              <a:rPr sz="2000" spc="-5" dirty="0">
                <a:latin typeface="Arial"/>
                <a:cs typeface="Arial"/>
              </a:rPr>
              <a:t>MONDAY </a:t>
            </a:r>
            <a:r>
              <a:rPr sz="2000" dirty="0">
                <a:latin typeface="Arial"/>
                <a:cs typeface="Arial"/>
              </a:rPr>
              <a:t>là 0, TUESDAY là 1, WEDNESDAY là</a:t>
            </a:r>
            <a:r>
              <a:rPr sz="2000" spc="-95" dirty="0">
                <a:latin typeface="Arial"/>
                <a:cs typeface="Arial"/>
              </a:rPr>
              <a:t> </a:t>
            </a:r>
            <a:r>
              <a:rPr sz="2000" spc="-5" dirty="0">
                <a:latin typeface="Arial"/>
                <a:cs typeface="Arial"/>
              </a:rPr>
              <a:t>2,..</a:t>
            </a:r>
            <a:endParaRPr sz="2000">
              <a:latin typeface="Arial"/>
              <a:cs typeface="Arial"/>
            </a:endParaRPr>
          </a:p>
          <a:p>
            <a:pPr marL="952500" lvl="1" indent="-326390">
              <a:lnSpc>
                <a:spcPct val="100000"/>
              </a:lnSpc>
              <a:spcBef>
                <a:spcPts val="885"/>
              </a:spcBef>
              <a:buClr>
                <a:srgbClr val="3B812F"/>
              </a:buClr>
              <a:buSzPct val="60000"/>
              <a:buFont typeface="Wingdings"/>
              <a:buChar char=""/>
              <a:tabLst>
                <a:tab pos="951865" algn="l"/>
                <a:tab pos="952500" algn="l"/>
              </a:tabLst>
            </a:pPr>
            <a:r>
              <a:rPr sz="2000" dirty="0">
                <a:latin typeface="Arial"/>
                <a:cs typeface="Arial"/>
              </a:rPr>
              <a:t>Có </a:t>
            </a:r>
            <a:r>
              <a:rPr sz="2000" spc="-5" dirty="0">
                <a:latin typeface="Arial"/>
                <a:cs typeface="Arial"/>
              </a:rPr>
              <a:t>thể </a:t>
            </a:r>
            <a:r>
              <a:rPr sz="2000" dirty="0">
                <a:latin typeface="Arial"/>
                <a:cs typeface="Arial"/>
              </a:rPr>
              <a:t>khởi </a:t>
            </a:r>
            <a:r>
              <a:rPr sz="2000" spc="-5" dirty="0">
                <a:latin typeface="Arial"/>
                <a:cs typeface="Arial"/>
              </a:rPr>
              <a:t>tạo </a:t>
            </a:r>
            <a:r>
              <a:rPr sz="2000" dirty="0">
                <a:latin typeface="Arial"/>
                <a:cs typeface="Arial"/>
              </a:rPr>
              <a:t>khác đi nếu</a:t>
            </a:r>
            <a:r>
              <a:rPr sz="2000" spc="-50" dirty="0">
                <a:latin typeface="Arial"/>
                <a:cs typeface="Arial"/>
              </a:rPr>
              <a:t> </a:t>
            </a:r>
            <a:r>
              <a:rPr sz="2000" spc="-5" dirty="0">
                <a:latin typeface="Arial"/>
                <a:cs typeface="Arial"/>
              </a:rPr>
              <a:t>muốn</a:t>
            </a:r>
            <a:endParaRPr sz="2000">
              <a:latin typeface="Arial"/>
              <a:cs typeface="Arial"/>
            </a:endParaRPr>
          </a:p>
          <a:p>
            <a:pPr marL="269875">
              <a:lnSpc>
                <a:spcPct val="100000"/>
              </a:lnSpc>
            </a:pPr>
            <a:endParaRPr sz="2200"/>
          </a:p>
          <a:p>
            <a:pPr marL="739775">
              <a:lnSpc>
                <a:spcPct val="100000"/>
              </a:lnSpc>
              <a:spcBef>
                <a:spcPts val="1764"/>
              </a:spcBef>
            </a:pPr>
            <a:r>
              <a:rPr spc="-5" dirty="0"/>
              <a:t>MONDAY </a:t>
            </a:r>
            <a:r>
              <a:rPr dirty="0"/>
              <a:t>là 3, TUESDAY là 4, WEDNESDAY là 7, THURSDAY là</a:t>
            </a:r>
            <a:r>
              <a:rPr spc="-114" dirty="0"/>
              <a:t> </a:t>
            </a:r>
            <a:r>
              <a:rPr spc="-5" dirty="0"/>
              <a:t>8,..</a:t>
            </a:r>
          </a:p>
        </p:txBody>
      </p:sp>
      <p:sp>
        <p:nvSpPr>
          <p:cNvPr id="4" name="object 4"/>
          <p:cNvSpPr/>
          <p:nvPr/>
        </p:nvSpPr>
        <p:spPr>
          <a:xfrm>
            <a:off x="1187450" y="2222500"/>
            <a:ext cx="6121400" cy="1905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14327" y="4718050"/>
            <a:ext cx="6556187" cy="1905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5628"/>
            <a:ext cx="3726179" cy="665480"/>
          </a:xfrm>
          <a:prstGeom prst="rect">
            <a:avLst/>
          </a:prstGeom>
        </p:spPr>
        <p:txBody>
          <a:bodyPr vert="horz" wrap="square" lIns="0" tIns="12700" rIns="0" bIns="0" rtlCol="0">
            <a:spAutoFit/>
          </a:bodyPr>
          <a:lstStyle/>
          <a:p>
            <a:pPr marL="12700">
              <a:lnSpc>
                <a:spcPct val="100000"/>
              </a:lnSpc>
              <a:spcBef>
                <a:spcPts val="100"/>
              </a:spcBef>
              <a:tabLst>
                <a:tab pos="1345565" algn="l"/>
                <a:tab pos="2396490" algn="l"/>
              </a:tabLst>
            </a:pPr>
            <a:r>
              <a:rPr dirty="0"/>
              <a:t>Ví</a:t>
            </a:r>
            <a:r>
              <a:rPr spc="-5" dirty="0"/>
              <a:t> </a:t>
            </a:r>
            <a:r>
              <a:rPr dirty="0"/>
              <a:t>dụ	</a:t>
            </a:r>
            <a:r>
              <a:rPr spc="-5" dirty="0"/>
              <a:t>kiểu	liệt</a:t>
            </a:r>
            <a:r>
              <a:rPr spc="-95" dirty="0"/>
              <a:t> </a:t>
            </a:r>
            <a:r>
              <a:rPr dirty="0"/>
              <a:t>kê</a:t>
            </a:r>
          </a:p>
        </p:txBody>
      </p:sp>
      <p:sp>
        <p:nvSpPr>
          <p:cNvPr id="3" name="object 3"/>
          <p:cNvSpPr/>
          <p:nvPr/>
        </p:nvSpPr>
        <p:spPr>
          <a:xfrm>
            <a:off x="882650" y="1435100"/>
            <a:ext cx="6121400" cy="190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5643" y="4743450"/>
            <a:ext cx="6559550" cy="1778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7647" y="5448300"/>
            <a:ext cx="1047750" cy="419100"/>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952500" y="2580932"/>
            <a:ext cx="2057400" cy="1696720"/>
          </a:xfrm>
          <a:prstGeom prst="rect">
            <a:avLst/>
          </a:prstGeom>
          <a:solidFill>
            <a:srgbClr val="0071FF">
              <a:alpha val="50979"/>
            </a:srgbClr>
          </a:solidFill>
          <a:ln w="6350">
            <a:solidFill>
              <a:srgbClr val="000000"/>
            </a:solidFill>
          </a:ln>
        </p:spPr>
        <p:txBody>
          <a:bodyPr vert="horz" wrap="square" lIns="0" tIns="9525" rIns="0" bIns="0" rtlCol="0">
            <a:spAutoFit/>
          </a:bodyPr>
          <a:lstStyle/>
          <a:p>
            <a:pPr marL="136525" marR="555625">
              <a:lnSpc>
                <a:spcPct val="101099"/>
              </a:lnSpc>
              <a:spcBef>
                <a:spcPts val="75"/>
              </a:spcBef>
            </a:pPr>
            <a:r>
              <a:rPr sz="1800" spc="-15" dirty="0">
                <a:latin typeface="Times New Roman"/>
                <a:cs typeface="Times New Roman"/>
              </a:rPr>
              <a:t>Trong </a:t>
            </a:r>
            <a:r>
              <a:rPr sz="1800" dirty="0">
                <a:latin typeface="Times New Roman"/>
                <a:cs typeface="Times New Roman"/>
              </a:rPr>
              <a:t>bộ </a:t>
            </a:r>
            <a:r>
              <a:rPr sz="1800" spc="-5" dirty="0">
                <a:latin typeface="Times New Roman"/>
                <a:cs typeface="Times New Roman"/>
              </a:rPr>
              <a:t>nhớ:  </a:t>
            </a:r>
            <a:r>
              <a:rPr sz="1800" spc="-30" dirty="0">
                <a:latin typeface="Times New Roman"/>
                <a:cs typeface="Times New Roman"/>
              </a:rPr>
              <a:t>MONDAY </a:t>
            </a:r>
            <a:r>
              <a:rPr sz="1800" dirty="0">
                <a:latin typeface="Times New Roman"/>
                <a:cs typeface="Times New Roman"/>
              </a:rPr>
              <a:t>=</a:t>
            </a:r>
            <a:r>
              <a:rPr sz="1800" spc="-135" dirty="0">
                <a:latin typeface="Times New Roman"/>
                <a:cs typeface="Times New Roman"/>
              </a:rPr>
              <a:t> </a:t>
            </a:r>
            <a:r>
              <a:rPr sz="1800" dirty="0">
                <a:latin typeface="Times New Roman"/>
                <a:cs typeface="Times New Roman"/>
              </a:rPr>
              <a:t>0</a:t>
            </a:r>
            <a:endParaRPr sz="1800">
              <a:latin typeface="Times New Roman"/>
              <a:cs typeface="Times New Roman"/>
            </a:endParaRPr>
          </a:p>
          <a:p>
            <a:pPr marL="136525">
              <a:lnSpc>
                <a:spcPts val="2135"/>
              </a:lnSpc>
              <a:spcBef>
                <a:spcPts val="50"/>
              </a:spcBef>
            </a:pPr>
            <a:r>
              <a:rPr sz="1800" spc="-25" dirty="0">
                <a:latin typeface="Times New Roman"/>
                <a:cs typeface="Times New Roman"/>
              </a:rPr>
              <a:t>TUESDAY </a:t>
            </a:r>
            <a:r>
              <a:rPr sz="1800" dirty="0">
                <a:latin typeface="Times New Roman"/>
                <a:cs typeface="Times New Roman"/>
              </a:rPr>
              <a:t>=</a:t>
            </a:r>
            <a:r>
              <a:rPr sz="1800" spc="-70" dirty="0">
                <a:latin typeface="Times New Roman"/>
                <a:cs typeface="Times New Roman"/>
              </a:rPr>
              <a:t> </a:t>
            </a:r>
            <a:r>
              <a:rPr sz="1800" dirty="0">
                <a:latin typeface="Times New Roman"/>
                <a:cs typeface="Times New Roman"/>
              </a:rPr>
              <a:t>1</a:t>
            </a:r>
            <a:endParaRPr sz="1800">
              <a:latin typeface="Times New Roman"/>
              <a:cs typeface="Times New Roman"/>
            </a:endParaRPr>
          </a:p>
          <a:p>
            <a:pPr marL="136525">
              <a:lnSpc>
                <a:spcPts val="2135"/>
              </a:lnSpc>
            </a:pPr>
            <a:r>
              <a:rPr sz="1800" spc="-20" dirty="0">
                <a:latin typeface="Times New Roman"/>
                <a:cs typeface="Times New Roman"/>
              </a:rPr>
              <a:t>WEDNESDAY </a:t>
            </a:r>
            <a:r>
              <a:rPr sz="1800" dirty="0">
                <a:latin typeface="Times New Roman"/>
                <a:cs typeface="Times New Roman"/>
              </a:rPr>
              <a:t>=</a:t>
            </a:r>
            <a:r>
              <a:rPr sz="1800" spc="-95" dirty="0">
                <a:latin typeface="Times New Roman"/>
                <a:cs typeface="Times New Roman"/>
              </a:rPr>
              <a:t> </a:t>
            </a:r>
            <a:r>
              <a:rPr sz="1800" dirty="0">
                <a:latin typeface="Times New Roman"/>
                <a:cs typeface="Times New Roman"/>
              </a:rPr>
              <a:t>2</a:t>
            </a:r>
            <a:endParaRPr sz="1800">
              <a:latin typeface="Times New Roman"/>
              <a:cs typeface="Times New Roman"/>
            </a:endParaRPr>
          </a:p>
          <a:p>
            <a:pPr marL="136525">
              <a:lnSpc>
                <a:spcPts val="2135"/>
              </a:lnSpc>
              <a:spcBef>
                <a:spcPts val="25"/>
              </a:spcBef>
            </a:pPr>
            <a:r>
              <a:rPr sz="1800" spc="-25" dirty="0">
                <a:latin typeface="Times New Roman"/>
                <a:cs typeface="Times New Roman"/>
              </a:rPr>
              <a:t>THURSDAY </a:t>
            </a:r>
            <a:r>
              <a:rPr sz="1800" dirty="0">
                <a:latin typeface="Times New Roman"/>
                <a:cs typeface="Times New Roman"/>
              </a:rPr>
              <a:t>=</a:t>
            </a:r>
            <a:r>
              <a:rPr sz="1800" spc="-70" dirty="0">
                <a:latin typeface="Times New Roman"/>
                <a:cs typeface="Times New Roman"/>
              </a:rPr>
              <a:t> </a:t>
            </a:r>
            <a:r>
              <a:rPr sz="1800" dirty="0">
                <a:latin typeface="Times New Roman"/>
                <a:cs typeface="Times New Roman"/>
              </a:rPr>
              <a:t>3</a:t>
            </a:r>
            <a:endParaRPr sz="1800">
              <a:latin typeface="Times New Roman"/>
              <a:cs typeface="Times New Roman"/>
            </a:endParaRPr>
          </a:p>
          <a:p>
            <a:pPr marL="136525">
              <a:lnSpc>
                <a:spcPts val="2135"/>
              </a:lnSpc>
            </a:pPr>
            <a:r>
              <a:rPr sz="1800" spc="-30" dirty="0">
                <a:latin typeface="Times New Roman"/>
                <a:cs typeface="Times New Roman"/>
              </a:rPr>
              <a:t>FRIDAY </a:t>
            </a:r>
            <a:r>
              <a:rPr sz="1800" dirty="0">
                <a:latin typeface="Times New Roman"/>
                <a:cs typeface="Times New Roman"/>
              </a:rPr>
              <a:t>=</a:t>
            </a:r>
            <a:r>
              <a:rPr sz="1800" spc="-60" dirty="0">
                <a:latin typeface="Times New Roman"/>
                <a:cs typeface="Times New Roman"/>
              </a:rPr>
              <a:t> </a:t>
            </a:r>
            <a:r>
              <a:rPr sz="1800" dirty="0">
                <a:latin typeface="Times New Roman"/>
                <a:cs typeface="Times New Roman"/>
              </a:rPr>
              <a:t>4</a:t>
            </a:r>
            <a:endParaRPr sz="1800">
              <a:latin typeface="Times New Roman"/>
              <a:cs typeface="Times New Roman"/>
            </a:endParaRPr>
          </a:p>
        </p:txBody>
      </p:sp>
      <p:sp>
        <p:nvSpPr>
          <p:cNvPr id="7" name="object 7"/>
          <p:cNvSpPr/>
          <p:nvPr/>
        </p:nvSpPr>
        <p:spPr>
          <a:xfrm>
            <a:off x="1978126" y="1614677"/>
            <a:ext cx="4382135" cy="969644"/>
          </a:xfrm>
          <a:custGeom>
            <a:avLst/>
            <a:gdLst/>
            <a:ahLst/>
            <a:cxnLst/>
            <a:rect l="l" t="t" r="r" b="b"/>
            <a:pathLst>
              <a:path w="4382135" h="969644">
                <a:moveTo>
                  <a:pt x="4382020" y="92062"/>
                </a:moveTo>
                <a:lnTo>
                  <a:pt x="4299826" y="69608"/>
                </a:lnTo>
                <a:lnTo>
                  <a:pt x="4306659" y="103860"/>
                </a:lnTo>
                <a:lnTo>
                  <a:pt x="80759" y="947521"/>
                </a:lnTo>
                <a:lnTo>
                  <a:pt x="3280867" y="39712"/>
                </a:lnTo>
                <a:lnTo>
                  <a:pt x="3290405" y="73304"/>
                </a:lnTo>
                <a:lnTo>
                  <a:pt x="3337687" y="30124"/>
                </a:lnTo>
                <a:lnTo>
                  <a:pt x="3353320" y="15862"/>
                </a:lnTo>
                <a:lnTo>
                  <a:pt x="3269615" y="0"/>
                </a:lnTo>
                <a:lnTo>
                  <a:pt x="3279140" y="33604"/>
                </a:lnTo>
                <a:lnTo>
                  <a:pt x="52438" y="948944"/>
                </a:lnTo>
                <a:lnTo>
                  <a:pt x="2090496" y="92417"/>
                </a:lnTo>
                <a:lnTo>
                  <a:pt x="2104034" y="124612"/>
                </a:lnTo>
                <a:lnTo>
                  <a:pt x="2140915" y="81635"/>
                </a:lnTo>
                <a:lnTo>
                  <a:pt x="2159520" y="59969"/>
                </a:lnTo>
                <a:lnTo>
                  <a:pt x="2074506" y="54368"/>
                </a:lnTo>
                <a:lnTo>
                  <a:pt x="2088032" y="86563"/>
                </a:lnTo>
                <a:lnTo>
                  <a:pt x="18808" y="956195"/>
                </a:lnTo>
                <a:lnTo>
                  <a:pt x="883678" y="166268"/>
                </a:lnTo>
                <a:lnTo>
                  <a:pt x="907237" y="192049"/>
                </a:lnTo>
                <a:lnTo>
                  <a:pt x="922235" y="152996"/>
                </a:lnTo>
                <a:lnTo>
                  <a:pt x="937806" y="112522"/>
                </a:lnTo>
                <a:lnTo>
                  <a:pt x="855840" y="135775"/>
                </a:lnTo>
                <a:lnTo>
                  <a:pt x="879386" y="161569"/>
                </a:lnTo>
                <a:lnTo>
                  <a:pt x="8737" y="956779"/>
                </a:lnTo>
                <a:lnTo>
                  <a:pt x="216077" y="136385"/>
                </a:lnTo>
                <a:lnTo>
                  <a:pt x="249936" y="144932"/>
                </a:lnTo>
                <a:lnTo>
                  <a:pt x="245008" y="122504"/>
                </a:lnTo>
                <a:lnTo>
                  <a:pt x="231673" y="61722"/>
                </a:lnTo>
                <a:lnTo>
                  <a:pt x="176060" y="126263"/>
                </a:lnTo>
                <a:lnTo>
                  <a:pt x="209918" y="134823"/>
                </a:lnTo>
                <a:lnTo>
                  <a:pt x="0" y="965479"/>
                </a:lnTo>
                <a:lnTo>
                  <a:pt x="3073" y="966254"/>
                </a:lnTo>
                <a:lnTo>
                  <a:pt x="3695" y="969365"/>
                </a:lnTo>
                <a:lnTo>
                  <a:pt x="4307903" y="110083"/>
                </a:lnTo>
                <a:lnTo>
                  <a:pt x="4314749" y="144335"/>
                </a:lnTo>
                <a:lnTo>
                  <a:pt x="4370032" y="101371"/>
                </a:lnTo>
                <a:lnTo>
                  <a:pt x="4382020" y="92062"/>
                </a:lnTo>
                <a:close/>
              </a:path>
            </a:pathLst>
          </a:custGeom>
          <a:solidFill>
            <a:srgbClr val="000000"/>
          </a:solid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325628"/>
            <a:ext cx="3799204" cy="665480"/>
          </a:xfrm>
          <a:prstGeom prst="rect">
            <a:avLst/>
          </a:prstGeom>
        </p:spPr>
        <p:txBody>
          <a:bodyPr vert="horz" wrap="square" lIns="0" tIns="12700" rIns="0" bIns="0" rtlCol="0">
            <a:spAutoFit/>
          </a:bodyPr>
          <a:lstStyle/>
          <a:p>
            <a:pPr marL="12700">
              <a:lnSpc>
                <a:spcPct val="100000"/>
              </a:lnSpc>
              <a:spcBef>
                <a:spcPts val="100"/>
              </a:spcBef>
              <a:tabLst>
                <a:tab pos="1182370" algn="l"/>
              </a:tabLst>
            </a:pPr>
            <a:r>
              <a:rPr spc="-5" dirty="0"/>
              <a:t>Kiểu	liệt </a:t>
            </a:r>
            <a:r>
              <a:rPr dirty="0"/>
              <a:t>kê</a:t>
            </a:r>
            <a:r>
              <a:rPr spc="-85" dirty="0"/>
              <a:t> </a:t>
            </a:r>
            <a:r>
              <a:rPr spc="-5" dirty="0"/>
              <a:t>(tiếp)</a:t>
            </a:r>
          </a:p>
        </p:txBody>
      </p:sp>
      <p:sp>
        <p:nvSpPr>
          <p:cNvPr id="3" name="object 3"/>
          <p:cNvSpPr txBox="1"/>
          <p:nvPr/>
        </p:nvSpPr>
        <p:spPr>
          <a:xfrm>
            <a:off x="535940" y="1696212"/>
            <a:ext cx="7247890" cy="3302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a:buChar char=""/>
              <a:tabLst>
                <a:tab pos="354965" algn="l"/>
                <a:tab pos="355600" algn="l"/>
              </a:tabLst>
            </a:pPr>
            <a:r>
              <a:rPr sz="2000" dirty="0">
                <a:latin typeface="Arial"/>
                <a:cs typeface="Arial"/>
              </a:rPr>
              <a:t>Sau khi định </a:t>
            </a:r>
            <a:r>
              <a:rPr sz="2000" spc="-5" dirty="0">
                <a:latin typeface="Arial"/>
                <a:cs typeface="Arial"/>
              </a:rPr>
              <a:t>nghĩa </a:t>
            </a:r>
            <a:r>
              <a:rPr sz="2000" dirty="0">
                <a:latin typeface="Arial"/>
                <a:cs typeface="Arial"/>
              </a:rPr>
              <a:t>có </a:t>
            </a:r>
            <a:r>
              <a:rPr sz="2000" spc="-5" dirty="0">
                <a:latin typeface="Arial"/>
                <a:cs typeface="Arial"/>
              </a:rPr>
              <a:t>thể tạo ra </a:t>
            </a:r>
            <a:r>
              <a:rPr sz="2000" dirty="0">
                <a:latin typeface="Arial"/>
                <a:cs typeface="Arial"/>
              </a:rPr>
              <a:t>biến liệt kê, có </a:t>
            </a:r>
            <a:r>
              <a:rPr sz="2000" spc="-5" dirty="0">
                <a:latin typeface="Arial"/>
                <a:cs typeface="Arial"/>
              </a:rPr>
              <a:t>thể </a:t>
            </a:r>
            <a:r>
              <a:rPr sz="2000" dirty="0">
                <a:latin typeface="Arial"/>
                <a:cs typeface="Arial"/>
              </a:rPr>
              <a:t>gán giá</a:t>
            </a:r>
            <a:r>
              <a:rPr sz="2000" spc="-165" dirty="0">
                <a:latin typeface="Arial"/>
                <a:cs typeface="Arial"/>
              </a:rPr>
              <a:t> </a:t>
            </a:r>
            <a:r>
              <a:rPr sz="2000" spc="-5" dirty="0">
                <a:latin typeface="Arial"/>
                <a:cs typeface="Arial"/>
              </a:rPr>
              <a:t>trị</a:t>
            </a:r>
            <a:endParaRPr sz="2000">
              <a:latin typeface="Arial"/>
              <a:cs typeface="Arial"/>
            </a:endParaRPr>
          </a:p>
        </p:txBody>
      </p:sp>
      <p:sp>
        <p:nvSpPr>
          <p:cNvPr id="4" name="object 4"/>
          <p:cNvSpPr txBox="1"/>
          <p:nvPr/>
        </p:nvSpPr>
        <p:spPr>
          <a:xfrm>
            <a:off x="535940" y="2802636"/>
            <a:ext cx="7858759" cy="635000"/>
          </a:xfrm>
          <a:prstGeom prst="rect">
            <a:avLst/>
          </a:prstGeom>
        </p:spPr>
        <p:txBody>
          <a:bodyPr vert="horz" wrap="square" lIns="0" tIns="12700" rIns="0" bIns="0" rtlCol="0">
            <a:spAutoFit/>
          </a:bodyPr>
          <a:lstStyle/>
          <a:p>
            <a:pPr marL="355600" marR="5080" indent="-342900">
              <a:lnSpc>
                <a:spcPct val="100000"/>
              </a:lnSpc>
              <a:spcBef>
                <a:spcPts val="100"/>
              </a:spcBef>
              <a:buClr>
                <a:srgbClr val="CC9900"/>
              </a:buClr>
              <a:buSzPct val="65000"/>
              <a:buFont typeface="Wingdings"/>
              <a:buChar char=""/>
              <a:tabLst>
                <a:tab pos="354965" algn="l"/>
                <a:tab pos="355600" algn="l"/>
              </a:tabLst>
            </a:pPr>
            <a:r>
              <a:rPr sz="2000" dirty="0">
                <a:latin typeface="Arial"/>
                <a:cs typeface="Arial"/>
              </a:rPr>
              <a:t>Có </a:t>
            </a:r>
            <a:r>
              <a:rPr sz="2000" spc="-5" dirty="0">
                <a:latin typeface="Arial"/>
                <a:cs typeface="Arial"/>
              </a:rPr>
              <a:t>thể </a:t>
            </a:r>
            <a:r>
              <a:rPr sz="2000" dirty="0">
                <a:latin typeface="Arial"/>
                <a:cs typeface="Arial"/>
              </a:rPr>
              <a:t>khai báo </a:t>
            </a:r>
            <a:r>
              <a:rPr sz="2000" spc="-5" dirty="0">
                <a:latin typeface="Arial"/>
                <a:cs typeface="Arial"/>
              </a:rPr>
              <a:t>một </a:t>
            </a:r>
            <a:r>
              <a:rPr sz="2000" dirty="0">
                <a:latin typeface="Arial"/>
                <a:cs typeface="Arial"/>
              </a:rPr>
              <a:t>kiểu liệt kê và định </a:t>
            </a:r>
            <a:r>
              <a:rPr sz="2000" spc="-5" dirty="0">
                <a:latin typeface="Arial"/>
                <a:cs typeface="Arial"/>
              </a:rPr>
              <a:t>nghĩa một </a:t>
            </a:r>
            <a:r>
              <a:rPr sz="2000" dirty="0">
                <a:latin typeface="Arial"/>
                <a:cs typeface="Arial"/>
              </a:rPr>
              <a:t>hoặc nhiều</a:t>
            </a:r>
            <a:r>
              <a:rPr sz="2000" spc="-160" dirty="0">
                <a:latin typeface="Arial"/>
                <a:cs typeface="Arial"/>
              </a:rPr>
              <a:t> </a:t>
            </a:r>
            <a:r>
              <a:rPr sz="2000" dirty="0">
                <a:latin typeface="Arial"/>
                <a:cs typeface="Arial"/>
              </a:rPr>
              <a:t>biến  kiểu này ngay </a:t>
            </a:r>
            <a:r>
              <a:rPr sz="2000" spc="-5" dirty="0">
                <a:latin typeface="Arial"/>
                <a:cs typeface="Arial"/>
              </a:rPr>
              <a:t>trong một </a:t>
            </a:r>
            <a:r>
              <a:rPr sz="2000" dirty="0">
                <a:latin typeface="Arial"/>
                <a:cs typeface="Arial"/>
              </a:rPr>
              <a:t>câu</a:t>
            </a:r>
            <a:r>
              <a:rPr sz="2000" spc="-60" dirty="0">
                <a:latin typeface="Arial"/>
                <a:cs typeface="Arial"/>
              </a:rPr>
              <a:t> </a:t>
            </a:r>
            <a:r>
              <a:rPr sz="2000" spc="-5" dirty="0">
                <a:latin typeface="Arial"/>
                <a:cs typeface="Arial"/>
              </a:rPr>
              <a:t>lệnh.</a:t>
            </a:r>
            <a:endParaRPr sz="2000">
              <a:latin typeface="Arial"/>
              <a:cs typeface="Arial"/>
            </a:endParaRPr>
          </a:p>
        </p:txBody>
      </p:sp>
      <p:sp>
        <p:nvSpPr>
          <p:cNvPr id="5" name="object 5"/>
          <p:cNvSpPr txBox="1"/>
          <p:nvPr/>
        </p:nvSpPr>
        <p:spPr>
          <a:xfrm>
            <a:off x="535940" y="4198620"/>
            <a:ext cx="7573009" cy="137287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a:buChar char=""/>
              <a:tabLst>
                <a:tab pos="354965" algn="l"/>
                <a:tab pos="355600" algn="l"/>
              </a:tabLst>
            </a:pPr>
            <a:r>
              <a:rPr sz="2000" dirty="0">
                <a:latin typeface="Arial"/>
                <a:cs typeface="Arial"/>
              </a:rPr>
              <a:t>Có </a:t>
            </a:r>
            <a:r>
              <a:rPr sz="2000" spc="-5" dirty="0">
                <a:latin typeface="Arial"/>
                <a:cs typeface="Arial"/>
              </a:rPr>
              <a:t>thể </a:t>
            </a:r>
            <a:r>
              <a:rPr sz="2000" dirty="0">
                <a:latin typeface="Arial"/>
                <a:cs typeface="Arial"/>
              </a:rPr>
              <a:t>khai báo </a:t>
            </a:r>
            <a:r>
              <a:rPr sz="2000" spc="-5" dirty="0">
                <a:latin typeface="Arial"/>
                <a:cs typeface="Arial"/>
              </a:rPr>
              <a:t>một </a:t>
            </a:r>
            <a:r>
              <a:rPr sz="2000" dirty="0">
                <a:latin typeface="Arial"/>
                <a:cs typeface="Arial"/>
              </a:rPr>
              <a:t>kiểu liệt kê vô danh, không có</a:t>
            </a:r>
            <a:r>
              <a:rPr sz="2000" spc="-140" dirty="0">
                <a:latin typeface="Arial"/>
                <a:cs typeface="Arial"/>
              </a:rPr>
              <a:t> </a:t>
            </a:r>
            <a:r>
              <a:rPr sz="2000" spc="-5" dirty="0">
                <a:latin typeface="Arial"/>
                <a:cs typeface="Arial"/>
              </a:rPr>
              <a:t>tên.</a:t>
            </a:r>
            <a:endParaRPr sz="2000">
              <a:latin typeface="Arial"/>
              <a:cs typeface="Arial"/>
            </a:endParaRPr>
          </a:p>
          <a:p>
            <a:pPr>
              <a:lnSpc>
                <a:spcPct val="100000"/>
              </a:lnSpc>
              <a:spcBef>
                <a:spcPts val="15"/>
              </a:spcBef>
              <a:buClr>
                <a:srgbClr val="CC9900"/>
              </a:buClr>
              <a:buFont typeface="Wingdings"/>
              <a:buChar char=""/>
            </a:pPr>
            <a:endParaRPr sz="2950">
              <a:latin typeface="Arial"/>
              <a:cs typeface="Arial"/>
            </a:endParaRPr>
          </a:p>
          <a:p>
            <a:pPr marL="682625" marR="5080" lvl="1" indent="-325755">
              <a:lnSpc>
                <a:spcPct val="100000"/>
              </a:lnSpc>
              <a:buClr>
                <a:srgbClr val="3B812F"/>
              </a:buClr>
              <a:buSzPct val="60000"/>
              <a:buFont typeface="Wingdings"/>
              <a:buChar char=""/>
              <a:tabLst>
                <a:tab pos="681990" algn="l"/>
                <a:tab pos="682625" algn="l"/>
              </a:tabLst>
            </a:pPr>
            <a:r>
              <a:rPr sz="2000" dirty="0">
                <a:latin typeface="Arial"/>
                <a:cs typeface="Arial"/>
              </a:rPr>
              <a:t>Không </a:t>
            </a:r>
            <a:r>
              <a:rPr sz="2000" spc="-5" dirty="0">
                <a:latin typeface="Arial"/>
                <a:cs typeface="Arial"/>
              </a:rPr>
              <a:t>thể tạo </a:t>
            </a:r>
            <a:r>
              <a:rPr sz="2000" dirty="0">
                <a:latin typeface="Arial"/>
                <a:cs typeface="Arial"/>
              </a:rPr>
              <a:t>biến với kiểu vô danh, song vẫn </a:t>
            </a:r>
            <a:r>
              <a:rPr sz="2000" spc="-5" dirty="0">
                <a:latin typeface="Arial"/>
                <a:cs typeface="Arial"/>
              </a:rPr>
              <a:t>truy </a:t>
            </a:r>
            <a:r>
              <a:rPr sz="2000" dirty="0">
                <a:latin typeface="Arial"/>
                <a:cs typeface="Arial"/>
              </a:rPr>
              <a:t>cập</a:t>
            </a:r>
            <a:r>
              <a:rPr sz="2000" spc="-160" dirty="0">
                <a:latin typeface="Arial"/>
                <a:cs typeface="Arial"/>
              </a:rPr>
              <a:t> </a:t>
            </a:r>
            <a:r>
              <a:rPr sz="2000" spc="-5" dirty="0">
                <a:latin typeface="Arial"/>
                <a:cs typeface="Arial"/>
              </a:rPr>
              <a:t>được  </a:t>
            </a:r>
            <a:r>
              <a:rPr sz="2000" dirty="0">
                <a:latin typeface="Arial"/>
                <a:cs typeface="Arial"/>
              </a:rPr>
              <a:t>các </a:t>
            </a:r>
            <a:r>
              <a:rPr sz="2000" spc="-5" dirty="0">
                <a:latin typeface="Arial"/>
                <a:cs typeface="Arial"/>
              </a:rPr>
              <a:t>gía trị </a:t>
            </a:r>
            <a:r>
              <a:rPr sz="2000" dirty="0">
                <a:latin typeface="Arial"/>
                <a:cs typeface="Arial"/>
              </a:rPr>
              <a:t>liệt</a:t>
            </a:r>
            <a:r>
              <a:rPr sz="2000" spc="-30" dirty="0">
                <a:latin typeface="Arial"/>
                <a:cs typeface="Arial"/>
              </a:rPr>
              <a:t> </a:t>
            </a:r>
            <a:r>
              <a:rPr sz="2000" dirty="0">
                <a:latin typeface="Arial"/>
                <a:cs typeface="Arial"/>
              </a:rPr>
              <a:t>kê</a:t>
            </a:r>
            <a:endParaRPr sz="2000">
              <a:latin typeface="Arial"/>
              <a:cs typeface="Arial"/>
            </a:endParaRPr>
          </a:p>
        </p:txBody>
      </p:sp>
      <p:sp>
        <p:nvSpPr>
          <p:cNvPr id="6" name="object 6"/>
          <p:cNvSpPr/>
          <p:nvPr/>
        </p:nvSpPr>
        <p:spPr>
          <a:xfrm>
            <a:off x="1193800" y="4648200"/>
            <a:ext cx="5683250" cy="18415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136650" y="2165350"/>
            <a:ext cx="4400550" cy="5143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19200" y="3676650"/>
            <a:ext cx="5245100" cy="1905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9210"/>
            <a:ext cx="6507480" cy="635000"/>
          </a:xfrm>
          <a:prstGeom prst="rect">
            <a:avLst/>
          </a:prstGeom>
        </p:spPr>
        <p:txBody>
          <a:bodyPr vert="horz" wrap="square" lIns="0" tIns="12700" rIns="0" bIns="0" rtlCol="0">
            <a:spAutoFit/>
          </a:bodyPr>
          <a:lstStyle/>
          <a:p>
            <a:pPr marL="12700">
              <a:lnSpc>
                <a:spcPct val="100000"/>
              </a:lnSpc>
              <a:spcBef>
                <a:spcPts val="100"/>
              </a:spcBef>
            </a:pPr>
            <a:r>
              <a:rPr sz="4000" spc="-10" dirty="0"/>
              <a:t>Lưu </a:t>
            </a:r>
            <a:r>
              <a:rPr sz="4000" dirty="0"/>
              <a:t>ý về </a:t>
            </a:r>
            <a:r>
              <a:rPr sz="4000" spc="-5" dirty="0"/>
              <a:t>kiểu </a:t>
            </a:r>
            <a:r>
              <a:rPr sz="4000" dirty="0"/>
              <a:t>liệt kê và </a:t>
            </a:r>
            <a:r>
              <a:rPr sz="4000" spc="-5" dirty="0"/>
              <a:t>kiểu</a:t>
            </a:r>
            <a:r>
              <a:rPr sz="4000" spc="-65" dirty="0"/>
              <a:t> </a:t>
            </a:r>
            <a:r>
              <a:rPr sz="4000" dirty="0"/>
              <a:t>int</a:t>
            </a:r>
            <a:endParaRPr sz="4000"/>
          </a:p>
        </p:txBody>
      </p:sp>
      <p:sp>
        <p:nvSpPr>
          <p:cNvPr id="3" name="object 3"/>
          <p:cNvSpPr txBox="1"/>
          <p:nvPr/>
        </p:nvSpPr>
        <p:spPr>
          <a:xfrm>
            <a:off x="609170" y="1133347"/>
            <a:ext cx="7426959" cy="4445000"/>
          </a:xfrm>
          <a:prstGeom prst="rect">
            <a:avLst/>
          </a:prstGeom>
        </p:spPr>
        <p:txBody>
          <a:bodyPr vert="horz" wrap="square" lIns="0" tIns="12700" rIns="0" bIns="0" rtlCol="0">
            <a:spAutoFit/>
          </a:bodyPr>
          <a:lstStyle/>
          <a:p>
            <a:pPr marL="355600" marR="1772285" indent="-342900">
              <a:lnSpc>
                <a:spcPct val="120000"/>
              </a:lnSpc>
              <a:spcBef>
                <a:spcPts val="100"/>
              </a:spcBef>
              <a:buClr>
                <a:srgbClr val="CC9900"/>
              </a:buClr>
              <a:buSzPct val="66666"/>
              <a:buFont typeface="Wingdings"/>
              <a:buChar char=""/>
              <a:tabLst>
                <a:tab pos="354965" algn="l"/>
                <a:tab pos="355600" algn="l"/>
                <a:tab pos="3669665" algn="l"/>
              </a:tabLst>
            </a:pPr>
            <a:r>
              <a:rPr sz="1800" spc="-5" dirty="0">
                <a:latin typeface="Arial"/>
                <a:cs typeface="Arial"/>
              </a:rPr>
              <a:t>CÓ </a:t>
            </a:r>
            <a:r>
              <a:rPr sz="1800" dirty="0">
                <a:latin typeface="Arial"/>
                <a:cs typeface="Arial"/>
              </a:rPr>
              <a:t>THỂ </a:t>
            </a:r>
            <a:r>
              <a:rPr sz="1800" spc="-5" dirty="0">
                <a:latin typeface="Arial"/>
                <a:cs typeface="Arial"/>
              </a:rPr>
              <a:t>gán trực tiếp giá trị liệt </a:t>
            </a:r>
            <a:r>
              <a:rPr sz="1800" dirty="0">
                <a:latin typeface="Arial"/>
                <a:cs typeface="Arial"/>
              </a:rPr>
              <a:t>kê </a:t>
            </a:r>
            <a:r>
              <a:rPr sz="1800" spc="-5" dirty="0">
                <a:latin typeface="Arial"/>
                <a:cs typeface="Arial"/>
              </a:rPr>
              <a:t>cho biến nguyên.  int </a:t>
            </a:r>
            <a:r>
              <a:rPr sz="1800" dirty="0">
                <a:latin typeface="Arial"/>
                <a:cs typeface="Arial"/>
              </a:rPr>
              <a:t>x =</a:t>
            </a:r>
            <a:r>
              <a:rPr sz="1800" spc="-35" dirty="0">
                <a:latin typeface="Arial"/>
                <a:cs typeface="Arial"/>
              </a:rPr>
              <a:t> </a:t>
            </a:r>
            <a:r>
              <a:rPr sz="1800" spc="-30" dirty="0">
                <a:latin typeface="Arial"/>
                <a:cs typeface="Arial"/>
              </a:rPr>
              <a:t>THURSDAY;	</a:t>
            </a:r>
            <a:r>
              <a:rPr sz="1800" dirty="0">
                <a:solidFill>
                  <a:srgbClr val="006633"/>
                </a:solidFill>
                <a:latin typeface="Arial"/>
                <a:cs typeface="Arial"/>
              </a:rPr>
              <a:t>// </a:t>
            </a:r>
            <a:r>
              <a:rPr sz="1800" spc="-5" dirty="0">
                <a:solidFill>
                  <a:srgbClr val="006633"/>
                </a:solidFill>
                <a:latin typeface="Arial"/>
                <a:cs typeface="Arial"/>
              </a:rPr>
              <a:t>gán </a:t>
            </a:r>
            <a:r>
              <a:rPr sz="1800" dirty="0">
                <a:solidFill>
                  <a:srgbClr val="006633"/>
                </a:solidFill>
                <a:latin typeface="Arial"/>
                <a:cs typeface="Arial"/>
              </a:rPr>
              <a:t>3 </a:t>
            </a:r>
            <a:r>
              <a:rPr sz="1800" spc="-5" dirty="0">
                <a:solidFill>
                  <a:srgbClr val="006633"/>
                </a:solidFill>
                <a:latin typeface="Arial"/>
                <a:cs typeface="Arial"/>
              </a:rPr>
              <a:t>cho</a:t>
            </a:r>
            <a:r>
              <a:rPr sz="1800" spc="-45" dirty="0">
                <a:solidFill>
                  <a:srgbClr val="006633"/>
                </a:solidFill>
                <a:latin typeface="Arial"/>
                <a:cs typeface="Arial"/>
              </a:rPr>
              <a:t> </a:t>
            </a:r>
            <a:r>
              <a:rPr sz="1800" dirty="0">
                <a:solidFill>
                  <a:srgbClr val="006633"/>
                </a:solidFill>
                <a:latin typeface="Arial"/>
                <a:cs typeface="Arial"/>
              </a:rPr>
              <a:t>x.</a:t>
            </a:r>
            <a:endParaRPr sz="1800">
              <a:latin typeface="Arial"/>
              <a:cs typeface="Arial"/>
            </a:endParaRPr>
          </a:p>
          <a:p>
            <a:pPr marL="354965" marR="1340485" indent="-354965">
              <a:lnSpc>
                <a:spcPct val="171100"/>
              </a:lnSpc>
              <a:spcBef>
                <a:spcPts val="25"/>
              </a:spcBef>
              <a:buClr>
                <a:srgbClr val="CC9900"/>
              </a:buClr>
              <a:buSzPct val="66666"/>
              <a:buFont typeface="Wingdings"/>
              <a:buChar char=""/>
              <a:tabLst>
                <a:tab pos="354965" algn="l"/>
                <a:tab pos="355600" algn="l"/>
                <a:tab pos="2755265" algn="l"/>
              </a:tabLst>
            </a:pPr>
            <a:r>
              <a:rPr sz="1800" spc="-5" dirty="0">
                <a:latin typeface="Arial"/>
                <a:cs typeface="Arial"/>
              </a:rPr>
              <a:t>KHÔNG THỂ gán trực tiếp giá trị nguyên cho biến liệt </a:t>
            </a:r>
            <a:r>
              <a:rPr sz="1800" dirty="0">
                <a:latin typeface="Arial"/>
                <a:cs typeface="Arial"/>
              </a:rPr>
              <a:t>kê  </a:t>
            </a:r>
            <a:r>
              <a:rPr sz="1800" spc="-5" dirty="0">
                <a:latin typeface="Arial"/>
                <a:cs typeface="Arial"/>
              </a:rPr>
              <a:t>workDay</a:t>
            </a:r>
            <a:r>
              <a:rPr sz="1800" dirty="0">
                <a:latin typeface="Arial"/>
                <a:cs typeface="Arial"/>
              </a:rPr>
              <a:t> = </a:t>
            </a:r>
            <a:r>
              <a:rPr sz="1800" spc="-5" dirty="0">
                <a:latin typeface="Arial"/>
                <a:cs typeface="Arial"/>
              </a:rPr>
              <a:t>3;	</a:t>
            </a:r>
            <a:r>
              <a:rPr sz="1800" dirty="0">
                <a:solidFill>
                  <a:srgbClr val="006633"/>
                </a:solidFill>
                <a:latin typeface="Arial"/>
                <a:cs typeface="Arial"/>
              </a:rPr>
              <a:t>// </a:t>
            </a:r>
            <a:r>
              <a:rPr sz="1800" spc="-5" dirty="0">
                <a:solidFill>
                  <a:srgbClr val="006633"/>
                </a:solidFill>
                <a:latin typeface="Arial"/>
                <a:cs typeface="Arial"/>
              </a:rPr>
              <a:t>error!</a:t>
            </a:r>
            <a:endParaRPr sz="1800">
              <a:latin typeface="Arial"/>
              <a:cs typeface="Arial"/>
            </a:endParaRPr>
          </a:p>
          <a:p>
            <a:pPr marL="330200">
              <a:lnSpc>
                <a:spcPct val="100000"/>
              </a:lnSpc>
              <a:spcBef>
                <a:spcPts val="1535"/>
              </a:spcBef>
              <a:tabLst>
                <a:tab pos="3287395" algn="l"/>
              </a:tabLst>
            </a:pPr>
            <a:r>
              <a:rPr sz="1800" spc="-5" dirty="0">
                <a:latin typeface="Arial"/>
                <a:cs typeface="Arial"/>
              </a:rPr>
              <a:t>workDay </a:t>
            </a:r>
            <a:r>
              <a:rPr sz="1800" dirty="0">
                <a:latin typeface="Arial"/>
                <a:cs typeface="Arial"/>
              </a:rPr>
              <a:t>= </a:t>
            </a:r>
            <a:r>
              <a:rPr sz="1800" spc="-20" dirty="0">
                <a:latin typeface="Arial"/>
                <a:cs typeface="Arial"/>
              </a:rPr>
              <a:t>THURSDAY</a:t>
            </a:r>
            <a:r>
              <a:rPr sz="1800" spc="-60" dirty="0">
                <a:latin typeface="Arial"/>
                <a:cs typeface="Arial"/>
              </a:rPr>
              <a:t> </a:t>
            </a:r>
            <a:r>
              <a:rPr sz="1800" dirty="0">
                <a:latin typeface="Arial"/>
                <a:cs typeface="Arial"/>
              </a:rPr>
              <a:t>+ </a:t>
            </a:r>
            <a:r>
              <a:rPr sz="1800" spc="-5" dirty="0">
                <a:latin typeface="Arial"/>
                <a:cs typeface="Arial"/>
              </a:rPr>
              <a:t>1;	</a:t>
            </a:r>
            <a:r>
              <a:rPr sz="1800" dirty="0">
                <a:solidFill>
                  <a:srgbClr val="006633"/>
                </a:solidFill>
                <a:latin typeface="Arial"/>
                <a:cs typeface="Arial"/>
              </a:rPr>
              <a:t>// </a:t>
            </a:r>
            <a:r>
              <a:rPr sz="1800" spc="-5" dirty="0">
                <a:solidFill>
                  <a:srgbClr val="006633"/>
                </a:solidFill>
                <a:latin typeface="Arial"/>
                <a:cs typeface="Arial"/>
              </a:rPr>
              <a:t>error </a:t>
            </a:r>
            <a:r>
              <a:rPr sz="1800" dirty="0">
                <a:solidFill>
                  <a:srgbClr val="006633"/>
                </a:solidFill>
                <a:latin typeface="Arial"/>
                <a:cs typeface="Arial"/>
              </a:rPr>
              <a:t>vì vế </a:t>
            </a:r>
            <a:r>
              <a:rPr sz="1800" spc="-5" dirty="0">
                <a:solidFill>
                  <a:srgbClr val="006633"/>
                </a:solidFill>
                <a:latin typeface="Arial"/>
                <a:cs typeface="Arial"/>
              </a:rPr>
              <a:t>phải bằng </a:t>
            </a:r>
            <a:r>
              <a:rPr sz="1800" dirty="0">
                <a:solidFill>
                  <a:srgbClr val="006633"/>
                </a:solidFill>
                <a:latin typeface="Arial"/>
                <a:cs typeface="Arial"/>
              </a:rPr>
              <a:t>4 (là</a:t>
            </a:r>
            <a:r>
              <a:rPr sz="1800" spc="-45" dirty="0">
                <a:solidFill>
                  <a:srgbClr val="006633"/>
                </a:solidFill>
                <a:latin typeface="Arial"/>
                <a:cs typeface="Arial"/>
              </a:rPr>
              <a:t> </a:t>
            </a:r>
            <a:r>
              <a:rPr sz="1800" spc="-5" dirty="0">
                <a:solidFill>
                  <a:srgbClr val="006633"/>
                </a:solidFill>
                <a:latin typeface="Arial"/>
                <a:cs typeface="Arial"/>
              </a:rPr>
              <a:t>3+1)</a:t>
            </a:r>
            <a:endParaRPr sz="1800">
              <a:latin typeface="Arial"/>
              <a:cs typeface="Arial"/>
            </a:endParaRPr>
          </a:p>
          <a:p>
            <a:pPr marL="355600" indent="-342900">
              <a:lnSpc>
                <a:spcPct val="100000"/>
              </a:lnSpc>
              <a:spcBef>
                <a:spcPts val="1535"/>
              </a:spcBef>
              <a:buClr>
                <a:srgbClr val="CC9900"/>
              </a:buClr>
              <a:buSzPct val="66666"/>
              <a:buFont typeface="Wingdings"/>
              <a:buChar char=""/>
              <a:tabLst>
                <a:tab pos="354965" algn="l"/>
                <a:tab pos="355600" algn="l"/>
              </a:tabLst>
            </a:pPr>
            <a:r>
              <a:rPr sz="1800" spc="-15" dirty="0">
                <a:latin typeface="Roboto"/>
                <a:cs typeface="Roboto"/>
              </a:rPr>
              <a:t>Trước </a:t>
            </a:r>
            <a:r>
              <a:rPr sz="1800" spc="-5" dirty="0">
                <a:latin typeface="Roboto"/>
                <a:cs typeface="Roboto"/>
              </a:rPr>
              <a:t>đó, cần phải ép các </a:t>
            </a:r>
            <a:r>
              <a:rPr sz="1800" dirty="0">
                <a:latin typeface="Roboto"/>
                <a:cs typeface="Roboto"/>
              </a:rPr>
              <a:t>giá </a:t>
            </a:r>
            <a:r>
              <a:rPr sz="1800" spc="-5" dirty="0">
                <a:latin typeface="Roboto"/>
                <a:cs typeface="Roboto"/>
              </a:rPr>
              <a:t>trị nguyên này về kiểu liệt</a:t>
            </a:r>
            <a:r>
              <a:rPr sz="1800" spc="65" dirty="0">
                <a:latin typeface="Roboto"/>
                <a:cs typeface="Roboto"/>
              </a:rPr>
              <a:t> </a:t>
            </a:r>
            <a:r>
              <a:rPr sz="1800" spc="-10" dirty="0">
                <a:latin typeface="Roboto"/>
                <a:cs typeface="Roboto"/>
              </a:rPr>
              <a:t>kê</a:t>
            </a:r>
            <a:endParaRPr sz="1800">
              <a:latin typeface="Roboto"/>
              <a:cs typeface="Roboto"/>
            </a:endParaRPr>
          </a:p>
          <a:p>
            <a:pPr marL="926465">
              <a:lnSpc>
                <a:spcPct val="100000"/>
              </a:lnSpc>
              <a:spcBef>
                <a:spcPts val="1535"/>
              </a:spcBef>
            </a:pPr>
            <a:r>
              <a:rPr sz="1800" spc="-5" dirty="0">
                <a:latin typeface="Arial"/>
                <a:cs typeface="Arial"/>
              </a:rPr>
              <a:t>workDay </a:t>
            </a:r>
            <a:r>
              <a:rPr sz="1800" dirty="0">
                <a:latin typeface="Arial"/>
                <a:cs typeface="Arial"/>
              </a:rPr>
              <a:t>= </a:t>
            </a:r>
            <a:r>
              <a:rPr sz="1800" spc="-5" dirty="0">
                <a:solidFill>
                  <a:srgbClr val="0000EF"/>
                </a:solidFill>
                <a:latin typeface="Arial"/>
                <a:cs typeface="Arial"/>
              </a:rPr>
              <a:t>static_cast</a:t>
            </a:r>
            <a:r>
              <a:rPr sz="1800" spc="-5" dirty="0">
                <a:latin typeface="Arial"/>
                <a:cs typeface="Arial"/>
              </a:rPr>
              <a:t>&lt;Day&gt;</a:t>
            </a:r>
            <a:r>
              <a:rPr sz="1800" spc="-15" dirty="0">
                <a:latin typeface="Arial"/>
                <a:cs typeface="Arial"/>
              </a:rPr>
              <a:t> </a:t>
            </a:r>
            <a:r>
              <a:rPr sz="1800" spc="-5" dirty="0">
                <a:latin typeface="Arial"/>
                <a:cs typeface="Arial"/>
              </a:rPr>
              <a:t>(3);</a:t>
            </a:r>
            <a:endParaRPr sz="1800">
              <a:latin typeface="Arial"/>
              <a:cs typeface="Arial"/>
            </a:endParaRPr>
          </a:p>
          <a:p>
            <a:pPr marL="926465">
              <a:lnSpc>
                <a:spcPct val="100000"/>
              </a:lnSpc>
              <a:spcBef>
                <a:spcPts val="1535"/>
              </a:spcBef>
            </a:pPr>
            <a:r>
              <a:rPr sz="1800" spc="-5" dirty="0">
                <a:latin typeface="Arial"/>
                <a:cs typeface="Arial"/>
              </a:rPr>
              <a:t>workDay </a:t>
            </a:r>
            <a:r>
              <a:rPr sz="1800" dirty="0">
                <a:latin typeface="Arial"/>
                <a:cs typeface="Arial"/>
              </a:rPr>
              <a:t>= </a:t>
            </a:r>
            <a:r>
              <a:rPr sz="1800" spc="-5" dirty="0">
                <a:solidFill>
                  <a:srgbClr val="0000EF"/>
                </a:solidFill>
                <a:latin typeface="Arial"/>
                <a:cs typeface="Arial"/>
              </a:rPr>
              <a:t>static_cast</a:t>
            </a:r>
            <a:r>
              <a:rPr sz="1800" spc="-5" dirty="0">
                <a:latin typeface="Arial"/>
                <a:cs typeface="Arial"/>
              </a:rPr>
              <a:t>&lt;Day&gt; </a:t>
            </a:r>
            <a:r>
              <a:rPr sz="1800" spc="-20" dirty="0">
                <a:latin typeface="Arial"/>
                <a:cs typeface="Arial"/>
              </a:rPr>
              <a:t>(THURSDAY </a:t>
            </a:r>
            <a:r>
              <a:rPr sz="1800" dirty="0">
                <a:latin typeface="Arial"/>
                <a:cs typeface="Arial"/>
              </a:rPr>
              <a:t>+</a:t>
            </a:r>
            <a:r>
              <a:rPr sz="1800" spc="-30" dirty="0">
                <a:latin typeface="Arial"/>
                <a:cs typeface="Arial"/>
              </a:rPr>
              <a:t> </a:t>
            </a:r>
            <a:r>
              <a:rPr sz="1800" spc="-5" dirty="0">
                <a:latin typeface="Arial"/>
                <a:cs typeface="Arial"/>
              </a:rPr>
              <a:t>1);</a:t>
            </a:r>
            <a:endParaRPr sz="1800">
              <a:latin typeface="Arial"/>
              <a:cs typeface="Arial"/>
            </a:endParaRPr>
          </a:p>
          <a:p>
            <a:pPr marL="355600" indent="-342900">
              <a:lnSpc>
                <a:spcPct val="100000"/>
              </a:lnSpc>
              <a:spcBef>
                <a:spcPts val="1560"/>
              </a:spcBef>
              <a:buClr>
                <a:srgbClr val="CC9900"/>
              </a:buClr>
              <a:buSzPct val="66666"/>
              <a:buFont typeface="Wingdings"/>
              <a:buChar char=""/>
              <a:tabLst>
                <a:tab pos="354965" algn="l"/>
                <a:tab pos="355600" algn="l"/>
              </a:tabLst>
            </a:pPr>
            <a:r>
              <a:rPr sz="1800" dirty="0">
                <a:latin typeface="Roboto"/>
                <a:cs typeface="Roboto"/>
              </a:rPr>
              <a:t>Có </a:t>
            </a:r>
            <a:r>
              <a:rPr sz="1800" spc="-5" dirty="0">
                <a:latin typeface="Roboto"/>
                <a:cs typeface="Roboto"/>
              </a:rPr>
              <a:t>thể dùng </a:t>
            </a:r>
            <a:r>
              <a:rPr sz="1800" spc="-10" dirty="0">
                <a:latin typeface="Roboto"/>
                <a:cs typeface="Roboto"/>
              </a:rPr>
              <a:t>chuyển </a:t>
            </a:r>
            <a:r>
              <a:rPr sz="1800" spc="-5" dirty="0">
                <a:latin typeface="Roboto"/>
                <a:cs typeface="Roboto"/>
              </a:rPr>
              <a:t>kiểu </a:t>
            </a:r>
            <a:r>
              <a:rPr sz="1800" dirty="0">
                <a:latin typeface="Roboto"/>
                <a:cs typeface="Roboto"/>
              </a:rPr>
              <a:t>bình </a:t>
            </a:r>
            <a:r>
              <a:rPr sz="1800" spc="-5" dirty="0">
                <a:latin typeface="Roboto"/>
                <a:cs typeface="Roboto"/>
              </a:rPr>
              <a:t>thường:</a:t>
            </a:r>
            <a:r>
              <a:rPr sz="1800" spc="25" dirty="0">
                <a:latin typeface="Roboto"/>
                <a:cs typeface="Roboto"/>
              </a:rPr>
              <a:t> </a:t>
            </a:r>
            <a:r>
              <a:rPr sz="1800" spc="-10" dirty="0">
                <a:latin typeface="Roboto"/>
                <a:cs typeface="Roboto"/>
              </a:rPr>
              <a:t>Day(3)</a:t>
            </a:r>
            <a:endParaRPr sz="1800">
              <a:latin typeface="Roboto"/>
              <a:cs typeface="Roboto"/>
            </a:endParaRPr>
          </a:p>
          <a:p>
            <a:pPr marL="355600" indent="-342900">
              <a:lnSpc>
                <a:spcPct val="100000"/>
              </a:lnSpc>
              <a:spcBef>
                <a:spcPts val="1540"/>
              </a:spcBef>
              <a:buClr>
                <a:srgbClr val="CC9900"/>
              </a:buClr>
              <a:buSzPct val="66666"/>
              <a:buFont typeface="Wingdings"/>
              <a:buChar char=""/>
              <a:tabLst>
                <a:tab pos="354965" algn="l"/>
                <a:tab pos="355600" algn="l"/>
              </a:tabLst>
            </a:pPr>
            <a:r>
              <a:rPr sz="1800" spc="-35" dirty="0">
                <a:latin typeface="Roboto"/>
                <a:cs typeface="Roboto"/>
              </a:rPr>
              <a:t>Tuy </a:t>
            </a:r>
            <a:r>
              <a:rPr sz="1800" spc="-5" dirty="0">
                <a:latin typeface="Roboto"/>
                <a:cs typeface="Roboto"/>
              </a:rPr>
              <a:t>thế, luôn có thể so sánh giữa các </a:t>
            </a:r>
            <a:r>
              <a:rPr sz="1800" dirty="0">
                <a:latin typeface="Roboto"/>
                <a:cs typeface="Roboto"/>
              </a:rPr>
              <a:t>giá </a:t>
            </a:r>
            <a:r>
              <a:rPr sz="1800" spc="-5" dirty="0">
                <a:latin typeface="Roboto"/>
                <a:cs typeface="Roboto"/>
              </a:rPr>
              <a:t>trị kiểu liệt </a:t>
            </a:r>
            <a:r>
              <a:rPr sz="1800" spc="-10" dirty="0">
                <a:latin typeface="Roboto"/>
                <a:cs typeface="Roboto"/>
              </a:rPr>
              <a:t>kê </a:t>
            </a:r>
            <a:r>
              <a:rPr sz="1800" spc="-5" dirty="0">
                <a:latin typeface="Roboto"/>
                <a:cs typeface="Roboto"/>
              </a:rPr>
              <a:t>và kiểu</a:t>
            </a:r>
            <a:r>
              <a:rPr sz="1800" spc="80" dirty="0">
                <a:latin typeface="Roboto"/>
                <a:cs typeface="Roboto"/>
              </a:rPr>
              <a:t> </a:t>
            </a:r>
            <a:r>
              <a:rPr sz="1800" spc="-5" dirty="0">
                <a:latin typeface="Roboto"/>
                <a:cs typeface="Roboto"/>
              </a:rPr>
              <a:t>nguyên</a:t>
            </a:r>
            <a:endParaRPr sz="1800">
              <a:latin typeface="Roboto"/>
              <a:cs typeface="Roboto"/>
            </a:endParaRPr>
          </a:p>
        </p:txBody>
      </p:sp>
      <p:sp>
        <p:nvSpPr>
          <p:cNvPr id="4" name="object 4"/>
          <p:cNvSpPr/>
          <p:nvPr/>
        </p:nvSpPr>
        <p:spPr>
          <a:xfrm>
            <a:off x="831824" y="5549900"/>
            <a:ext cx="4013200" cy="5461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315212"/>
            <a:ext cx="4939030" cy="3302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a:buChar char=""/>
              <a:tabLst>
                <a:tab pos="354965" algn="l"/>
                <a:tab pos="355600" algn="l"/>
              </a:tabLst>
            </a:pPr>
            <a:r>
              <a:rPr sz="2000" dirty="0">
                <a:latin typeface="Arial"/>
                <a:cs typeface="Arial"/>
              </a:rPr>
              <a:t>Có </a:t>
            </a:r>
            <a:r>
              <a:rPr sz="2000" spc="-5" dirty="0">
                <a:latin typeface="Arial"/>
                <a:cs typeface="Arial"/>
              </a:rPr>
              <a:t>thể </a:t>
            </a:r>
            <a:r>
              <a:rPr sz="2000" dirty="0">
                <a:latin typeface="Arial"/>
                <a:cs typeface="Arial"/>
              </a:rPr>
              <a:t>dùng kiểu liệt kê làm chỉ số</a:t>
            </a:r>
            <a:r>
              <a:rPr sz="2000" spc="-150" dirty="0">
                <a:latin typeface="Arial"/>
                <a:cs typeface="Arial"/>
              </a:rPr>
              <a:t> </a:t>
            </a:r>
            <a:r>
              <a:rPr sz="2000" spc="-5" dirty="0">
                <a:latin typeface="Arial"/>
                <a:cs typeface="Arial"/>
              </a:rPr>
              <a:t>mảng</a:t>
            </a:r>
            <a:endParaRPr sz="2000">
              <a:latin typeface="Arial"/>
              <a:cs typeface="Arial"/>
            </a:endParaRPr>
          </a:p>
        </p:txBody>
      </p:sp>
      <p:sp>
        <p:nvSpPr>
          <p:cNvPr id="3" name="object 3"/>
          <p:cNvSpPr txBox="1"/>
          <p:nvPr/>
        </p:nvSpPr>
        <p:spPr>
          <a:xfrm>
            <a:off x="535940" y="4189475"/>
            <a:ext cx="6913880" cy="1113790"/>
          </a:xfrm>
          <a:prstGeom prst="rect">
            <a:avLst/>
          </a:prstGeom>
        </p:spPr>
        <p:txBody>
          <a:bodyPr vert="horz" wrap="square" lIns="0" tIns="73660" rIns="0" bIns="0" rtlCol="0">
            <a:spAutoFit/>
          </a:bodyPr>
          <a:lstStyle/>
          <a:p>
            <a:pPr marL="355600" indent="-342900">
              <a:lnSpc>
                <a:spcPct val="100000"/>
              </a:lnSpc>
              <a:spcBef>
                <a:spcPts val="580"/>
              </a:spcBef>
              <a:buClr>
                <a:srgbClr val="CC9900"/>
              </a:buClr>
              <a:buSzPct val="65000"/>
              <a:buFont typeface="Wingdings"/>
              <a:buChar char=""/>
              <a:tabLst>
                <a:tab pos="354965" algn="l"/>
                <a:tab pos="355600" algn="l"/>
              </a:tabLst>
            </a:pPr>
            <a:r>
              <a:rPr sz="2000" spc="-5" dirty="0">
                <a:latin typeface="Arial"/>
                <a:cs typeface="Arial"/>
              </a:rPr>
              <a:t>Cũng </a:t>
            </a:r>
            <a:r>
              <a:rPr sz="2000" dirty="0">
                <a:latin typeface="Arial"/>
                <a:cs typeface="Arial"/>
              </a:rPr>
              <a:t>có </a:t>
            </a:r>
            <a:r>
              <a:rPr sz="2000" spc="-5" dirty="0">
                <a:latin typeface="Arial"/>
                <a:cs typeface="Arial"/>
              </a:rPr>
              <a:t>thể </a:t>
            </a:r>
            <a:r>
              <a:rPr sz="2000" dirty="0">
                <a:latin typeface="Arial"/>
                <a:cs typeface="Arial"/>
              </a:rPr>
              <a:t>dùng kiểu liệt kê để duyệt </a:t>
            </a:r>
            <a:r>
              <a:rPr sz="2000" spc="-5" dirty="0">
                <a:latin typeface="Arial"/>
                <a:cs typeface="Arial"/>
              </a:rPr>
              <a:t>mảng </a:t>
            </a:r>
            <a:r>
              <a:rPr sz="2000" dirty="0">
                <a:latin typeface="Arial"/>
                <a:cs typeface="Arial"/>
              </a:rPr>
              <a:t>qua vòng</a:t>
            </a:r>
            <a:r>
              <a:rPr sz="2000" spc="-165" dirty="0">
                <a:latin typeface="Arial"/>
                <a:cs typeface="Arial"/>
              </a:rPr>
              <a:t> </a:t>
            </a:r>
            <a:r>
              <a:rPr sz="2000" dirty="0">
                <a:latin typeface="Arial"/>
                <a:cs typeface="Arial"/>
              </a:rPr>
              <a:t>lặp</a:t>
            </a:r>
            <a:endParaRPr sz="2000">
              <a:latin typeface="Arial"/>
              <a:cs typeface="Arial"/>
            </a:endParaRPr>
          </a:p>
          <a:p>
            <a:pPr marL="682625" lvl="1" indent="-326390">
              <a:lnSpc>
                <a:spcPct val="100000"/>
              </a:lnSpc>
              <a:spcBef>
                <a:spcPts val="480"/>
              </a:spcBef>
              <a:buClr>
                <a:srgbClr val="3B812F"/>
              </a:buClr>
              <a:buSzPct val="60000"/>
              <a:buFont typeface="Wingdings"/>
              <a:buChar char=""/>
              <a:tabLst>
                <a:tab pos="681990" algn="l"/>
                <a:tab pos="682625" algn="l"/>
              </a:tabLst>
            </a:pPr>
            <a:r>
              <a:rPr sz="2000" spc="-5" dirty="0">
                <a:latin typeface="Arial"/>
                <a:cs typeface="Arial"/>
              </a:rPr>
              <a:t>Dùng </a:t>
            </a:r>
            <a:r>
              <a:rPr sz="2000" dirty="0">
                <a:latin typeface="Arial"/>
                <a:cs typeface="Arial"/>
              </a:rPr>
              <a:t>giá </a:t>
            </a:r>
            <a:r>
              <a:rPr sz="2000" spc="-5" dirty="0">
                <a:latin typeface="Arial"/>
                <a:cs typeface="Arial"/>
              </a:rPr>
              <a:t>trị </a:t>
            </a:r>
            <a:r>
              <a:rPr sz="2000" dirty="0">
                <a:latin typeface="Arial"/>
                <a:cs typeface="Arial"/>
              </a:rPr>
              <a:t>liệt kê – </a:t>
            </a:r>
            <a:r>
              <a:rPr sz="2000" spc="-5" dirty="0">
                <a:latin typeface="Arial"/>
                <a:cs typeface="Arial"/>
              </a:rPr>
              <a:t>tiện</a:t>
            </a:r>
            <a:r>
              <a:rPr sz="2000" spc="-60" dirty="0">
                <a:latin typeface="Arial"/>
                <a:cs typeface="Arial"/>
              </a:rPr>
              <a:t> </a:t>
            </a:r>
            <a:r>
              <a:rPr sz="2000" dirty="0">
                <a:latin typeface="Arial"/>
                <a:cs typeface="Arial"/>
              </a:rPr>
              <a:t>hơn</a:t>
            </a:r>
            <a:endParaRPr sz="2000">
              <a:latin typeface="Arial"/>
              <a:cs typeface="Arial"/>
            </a:endParaRPr>
          </a:p>
          <a:p>
            <a:pPr marL="682625" lvl="1" indent="-326390">
              <a:lnSpc>
                <a:spcPct val="100000"/>
              </a:lnSpc>
              <a:spcBef>
                <a:spcPts val="405"/>
              </a:spcBef>
              <a:buClr>
                <a:srgbClr val="3B812F"/>
              </a:buClr>
              <a:buSzPct val="60000"/>
              <a:buFont typeface="Wingdings"/>
              <a:buChar char=""/>
              <a:tabLst>
                <a:tab pos="681990" algn="l"/>
                <a:tab pos="682625" algn="l"/>
              </a:tabLst>
            </a:pPr>
            <a:r>
              <a:rPr sz="2000" spc="-5" dirty="0">
                <a:latin typeface="Arial"/>
                <a:cs typeface="Arial"/>
              </a:rPr>
              <a:t>Dùng </a:t>
            </a:r>
            <a:r>
              <a:rPr sz="2000" dirty="0">
                <a:latin typeface="Arial"/>
                <a:cs typeface="Arial"/>
              </a:rPr>
              <a:t>biến liệt</a:t>
            </a:r>
            <a:r>
              <a:rPr sz="2000" spc="-30" dirty="0">
                <a:latin typeface="Arial"/>
                <a:cs typeface="Arial"/>
              </a:rPr>
              <a:t> </a:t>
            </a:r>
            <a:r>
              <a:rPr sz="2000" dirty="0">
                <a:latin typeface="Arial"/>
                <a:cs typeface="Arial"/>
              </a:rPr>
              <a:t>kê</a:t>
            </a:r>
            <a:endParaRPr sz="2000">
              <a:latin typeface="Arial"/>
              <a:cs typeface="Arial"/>
            </a:endParaRPr>
          </a:p>
        </p:txBody>
      </p:sp>
      <p:sp>
        <p:nvSpPr>
          <p:cNvPr id="4" name="object 4"/>
          <p:cNvSpPr txBox="1">
            <a:spLocks noGrp="1"/>
          </p:cNvSpPr>
          <p:nvPr>
            <p:ph type="title"/>
          </p:nvPr>
        </p:nvSpPr>
        <p:spPr>
          <a:xfrm>
            <a:off x="612140" y="325628"/>
            <a:ext cx="6311900" cy="574040"/>
          </a:xfrm>
          <a:prstGeom prst="rect">
            <a:avLst/>
          </a:prstGeom>
        </p:spPr>
        <p:txBody>
          <a:bodyPr vert="horz" wrap="square" lIns="0" tIns="12700" rIns="0" bIns="0" rtlCol="0">
            <a:spAutoFit/>
          </a:bodyPr>
          <a:lstStyle/>
          <a:p>
            <a:pPr marL="12700">
              <a:lnSpc>
                <a:spcPct val="100000"/>
              </a:lnSpc>
              <a:spcBef>
                <a:spcPts val="100"/>
              </a:spcBef>
            </a:pPr>
            <a:r>
              <a:rPr sz="3600" dirty="0"/>
              <a:t>Dùng </a:t>
            </a:r>
            <a:r>
              <a:rPr sz="3600" spc="-5" dirty="0"/>
              <a:t>kiểu liệt </a:t>
            </a:r>
            <a:r>
              <a:rPr sz="3600" dirty="0"/>
              <a:t>kê </a:t>
            </a:r>
            <a:r>
              <a:rPr sz="3600" spc="-5" dirty="0"/>
              <a:t>làm </a:t>
            </a:r>
            <a:r>
              <a:rPr sz="3600" dirty="0"/>
              <a:t>chỉ </a:t>
            </a:r>
            <a:r>
              <a:rPr sz="3600" spc="-5" dirty="0"/>
              <a:t>số</a:t>
            </a:r>
            <a:r>
              <a:rPr sz="3600" spc="-40" dirty="0"/>
              <a:t> </a:t>
            </a:r>
            <a:r>
              <a:rPr sz="3600" spc="-5" dirty="0"/>
              <a:t>mảng</a:t>
            </a:r>
            <a:endParaRPr sz="3600"/>
          </a:p>
        </p:txBody>
      </p:sp>
      <p:sp>
        <p:nvSpPr>
          <p:cNvPr id="5" name="object 5"/>
          <p:cNvSpPr/>
          <p:nvPr/>
        </p:nvSpPr>
        <p:spPr>
          <a:xfrm>
            <a:off x="941490" y="1930400"/>
            <a:ext cx="6343648" cy="21018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2500" y="4569180"/>
            <a:ext cx="6210300" cy="175161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140" y="325628"/>
            <a:ext cx="6286500" cy="574040"/>
          </a:xfrm>
          <a:prstGeom prst="rect">
            <a:avLst/>
          </a:prstGeom>
        </p:spPr>
        <p:txBody>
          <a:bodyPr vert="horz" wrap="square" lIns="0" tIns="12700" rIns="0" bIns="0" rtlCol="0">
            <a:spAutoFit/>
          </a:bodyPr>
          <a:lstStyle/>
          <a:p>
            <a:pPr marL="12700">
              <a:lnSpc>
                <a:spcPct val="100000"/>
              </a:lnSpc>
              <a:spcBef>
                <a:spcPts val="100"/>
              </a:spcBef>
            </a:pPr>
            <a:r>
              <a:rPr sz="3600" dirty="0"/>
              <a:t>Dùng </a:t>
            </a:r>
            <a:r>
              <a:rPr sz="3600" spc="-5" dirty="0"/>
              <a:t>giá trị liệt </a:t>
            </a:r>
            <a:r>
              <a:rPr sz="3600" dirty="0"/>
              <a:t>kê để duyệt</a:t>
            </a:r>
            <a:r>
              <a:rPr sz="3600" spc="-50" dirty="0"/>
              <a:t> </a:t>
            </a:r>
            <a:r>
              <a:rPr sz="3600" spc="-5" dirty="0"/>
              <a:t>mảng</a:t>
            </a:r>
            <a:endParaRPr sz="3600"/>
          </a:p>
        </p:txBody>
      </p:sp>
      <p:sp>
        <p:nvSpPr>
          <p:cNvPr id="4" name="object 4"/>
          <p:cNvSpPr txBox="1"/>
          <p:nvPr/>
        </p:nvSpPr>
        <p:spPr>
          <a:xfrm>
            <a:off x="535940" y="1315212"/>
            <a:ext cx="7501255" cy="635000"/>
          </a:xfrm>
          <a:prstGeom prst="rect">
            <a:avLst/>
          </a:prstGeom>
        </p:spPr>
        <p:txBody>
          <a:bodyPr vert="horz" wrap="square" lIns="0" tIns="12700" rIns="0" bIns="0" rtlCol="0">
            <a:spAutoFit/>
          </a:bodyPr>
          <a:lstStyle/>
          <a:p>
            <a:pPr marL="355600" marR="5080" indent="-342900">
              <a:lnSpc>
                <a:spcPct val="100000"/>
              </a:lnSpc>
              <a:spcBef>
                <a:spcPts val="100"/>
              </a:spcBef>
              <a:buClr>
                <a:srgbClr val="CC9900"/>
              </a:buClr>
              <a:buSzPct val="65000"/>
              <a:buFont typeface="Wingdings"/>
              <a:buChar char=""/>
              <a:tabLst>
                <a:tab pos="354965" algn="l"/>
                <a:tab pos="355600" algn="l"/>
              </a:tabLst>
            </a:pPr>
            <a:r>
              <a:rPr sz="2000" dirty="0">
                <a:latin typeface="Arial"/>
                <a:cs typeface="Arial"/>
              </a:rPr>
              <a:t>Có </a:t>
            </a:r>
            <a:r>
              <a:rPr sz="2000" spc="-5" dirty="0">
                <a:latin typeface="Arial"/>
                <a:cs typeface="Arial"/>
              </a:rPr>
              <a:t>thể </a:t>
            </a:r>
            <a:r>
              <a:rPr sz="2000" dirty="0">
                <a:latin typeface="Arial"/>
                <a:cs typeface="Arial"/>
              </a:rPr>
              <a:t>khởi </a:t>
            </a:r>
            <a:r>
              <a:rPr sz="2000" spc="-5" dirty="0">
                <a:latin typeface="Arial"/>
                <a:cs typeface="Arial"/>
              </a:rPr>
              <a:t>tạo </a:t>
            </a:r>
            <a:r>
              <a:rPr sz="2000" dirty="0">
                <a:latin typeface="Arial"/>
                <a:cs typeface="Arial"/>
              </a:rPr>
              <a:t>và kết </a:t>
            </a:r>
            <a:r>
              <a:rPr sz="2000" spc="-5" dirty="0">
                <a:latin typeface="Arial"/>
                <a:cs typeface="Arial"/>
              </a:rPr>
              <a:t>thúc </a:t>
            </a:r>
            <a:r>
              <a:rPr sz="2000" dirty="0">
                <a:latin typeface="Arial"/>
                <a:cs typeface="Arial"/>
              </a:rPr>
              <a:t>con chạy của vòng lặp bằng các</a:t>
            </a:r>
            <a:r>
              <a:rPr sz="2000" spc="-195" dirty="0">
                <a:latin typeface="Arial"/>
                <a:cs typeface="Arial"/>
              </a:rPr>
              <a:t> </a:t>
            </a:r>
            <a:r>
              <a:rPr sz="2000" dirty="0">
                <a:latin typeface="Arial"/>
                <a:cs typeface="Arial"/>
              </a:rPr>
              <a:t>giá  </a:t>
            </a:r>
            <a:r>
              <a:rPr sz="2000" spc="-5" dirty="0">
                <a:latin typeface="Arial"/>
                <a:cs typeface="Arial"/>
              </a:rPr>
              <a:t>trị </a:t>
            </a:r>
            <a:r>
              <a:rPr sz="2000" dirty="0">
                <a:latin typeface="Arial"/>
                <a:cs typeface="Arial"/>
              </a:rPr>
              <a:t>enum</a:t>
            </a:r>
            <a:endParaRPr sz="2000">
              <a:latin typeface="Arial"/>
              <a:cs typeface="Arial"/>
            </a:endParaRPr>
          </a:p>
        </p:txBody>
      </p:sp>
      <p:sp>
        <p:nvSpPr>
          <p:cNvPr id="5" name="object 5"/>
          <p:cNvSpPr txBox="1"/>
          <p:nvPr/>
        </p:nvSpPr>
        <p:spPr>
          <a:xfrm>
            <a:off x="535940" y="3817620"/>
            <a:ext cx="7475855" cy="635000"/>
          </a:xfrm>
          <a:prstGeom prst="rect">
            <a:avLst/>
          </a:prstGeom>
        </p:spPr>
        <p:txBody>
          <a:bodyPr vert="horz" wrap="square" lIns="0" tIns="12700" rIns="0" bIns="0" rtlCol="0">
            <a:spAutoFit/>
          </a:bodyPr>
          <a:lstStyle/>
          <a:p>
            <a:pPr marL="355600" marR="5080" indent="-342900">
              <a:lnSpc>
                <a:spcPct val="100000"/>
              </a:lnSpc>
              <a:spcBef>
                <a:spcPts val="100"/>
              </a:spcBef>
              <a:buClr>
                <a:srgbClr val="CC9900"/>
              </a:buClr>
              <a:buSzPct val="65000"/>
              <a:buFont typeface="Wingdings"/>
              <a:buChar char=""/>
              <a:tabLst>
                <a:tab pos="354965" algn="l"/>
                <a:tab pos="355600" algn="l"/>
              </a:tabLst>
            </a:pPr>
            <a:r>
              <a:rPr sz="2000" dirty="0">
                <a:latin typeface="Arial"/>
                <a:cs typeface="Arial"/>
              </a:rPr>
              <a:t>Tuy nhiên, hãy nhớ </a:t>
            </a:r>
            <a:r>
              <a:rPr sz="2000" spc="-5" dirty="0">
                <a:latin typeface="Arial"/>
                <a:cs typeface="Arial"/>
              </a:rPr>
              <a:t>rằng </a:t>
            </a:r>
            <a:r>
              <a:rPr sz="2000" dirty="0">
                <a:latin typeface="Arial"/>
                <a:cs typeface="Arial"/>
              </a:rPr>
              <a:t>con chạy nên là kiểu </a:t>
            </a:r>
            <a:r>
              <a:rPr sz="2000" spc="-5" dirty="0">
                <a:latin typeface="Arial"/>
                <a:cs typeface="Arial"/>
              </a:rPr>
              <a:t>int. Vòng </a:t>
            </a:r>
            <a:r>
              <a:rPr sz="2000" dirty="0">
                <a:latin typeface="Arial"/>
                <a:cs typeface="Arial"/>
              </a:rPr>
              <a:t>lặp</a:t>
            </a:r>
            <a:r>
              <a:rPr sz="2000" spc="-165" dirty="0">
                <a:latin typeface="Arial"/>
                <a:cs typeface="Arial"/>
              </a:rPr>
              <a:t> </a:t>
            </a:r>
            <a:r>
              <a:rPr sz="2000" dirty="0">
                <a:latin typeface="Arial"/>
                <a:cs typeface="Arial"/>
              </a:rPr>
              <a:t>sau  sẽ KHÔNG hoạt</a:t>
            </a:r>
            <a:r>
              <a:rPr sz="2000" spc="-45" dirty="0">
                <a:latin typeface="Arial"/>
                <a:cs typeface="Arial"/>
              </a:rPr>
              <a:t> </a:t>
            </a:r>
            <a:r>
              <a:rPr sz="2000" spc="-5" dirty="0">
                <a:latin typeface="Arial"/>
                <a:cs typeface="Arial"/>
              </a:rPr>
              <a:t>động.</a:t>
            </a:r>
            <a:endParaRPr sz="2000">
              <a:latin typeface="Arial"/>
              <a:cs typeface="Arial"/>
            </a:endParaRPr>
          </a:p>
        </p:txBody>
      </p:sp>
      <p:sp>
        <p:nvSpPr>
          <p:cNvPr id="6" name="object 6"/>
          <p:cNvSpPr/>
          <p:nvPr/>
        </p:nvSpPr>
        <p:spPr>
          <a:xfrm>
            <a:off x="1013227" y="2061870"/>
            <a:ext cx="6160422" cy="16801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325628"/>
            <a:ext cx="6983730" cy="665480"/>
          </a:xfrm>
          <a:prstGeom prst="rect">
            <a:avLst/>
          </a:prstGeom>
        </p:spPr>
        <p:txBody>
          <a:bodyPr vert="horz" wrap="square" lIns="0" tIns="12700" rIns="0" bIns="0" rtlCol="0">
            <a:spAutoFit/>
          </a:bodyPr>
          <a:lstStyle/>
          <a:p>
            <a:pPr marL="12700">
              <a:lnSpc>
                <a:spcPct val="100000"/>
              </a:lnSpc>
              <a:spcBef>
                <a:spcPts val="100"/>
              </a:spcBef>
              <a:tabLst>
                <a:tab pos="1331595" algn="l"/>
              </a:tabLst>
            </a:pPr>
            <a:r>
              <a:rPr dirty="0"/>
              <a:t>Dùng	</a:t>
            </a:r>
            <a:r>
              <a:rPr spc="-5" dirty="0"/>
              <a:t>biến liệt </a:t>
            </a:r>
            <a:r>
              <a:rPr dirty="0"/>
              <a:t>kê để </a:t>
            </a:r>
            <a:r>
              <a:rPr spc="-5" dirty="0"/>
              <a:t>duyệt</a:t>
            </a:r>
            <a:r>
              <a:rPr spc="-70" dirty="0"/>
              <a:t> </a:t>
            </a:r>
            <a:r>
              <a:rPr spc="-5" dirty="0"/>
              <a:t>mảng</a:t>
            </a:r>
          </a:p>
        </p:txBody>
      </p:sp>
      <p:sp>
        <p:nvSpPr>
          <p:cNvPr id="3" name="object 3"/>
          <p:cNvSpPr txBox="1"/>
          <p:nvPr/>
        </p:nvSpPr>
        <p:spPr>
          <a:xfrm>
            <a:off x="535940" y="1737868"/>
            <a:ext cx="7830184" cy="812165"/>
          </a:xfrm>
          <a:prstGeom prst="rect">
            <a:avLst/>
          </a:prstGeom>
        </p:spPr>
        <p:txBody>
          <a:bodyPr vert="horz" wrap="square" lIns="0" tIns="12700" rIns="0" bIns="0" rtlCol="0">
            <a:spAutoFit/>
          </a:bodyPr>
          <a:lstStyle/>
          <a:p>
            <a:pPr marL="355600" marR="5080" indent="-342900">
              <a:lnSpc>
                <a:spcPct val="117300"/>
              </a:lnSpc>
              <a:spcBef>
                <a:spcPts val="100"/>
              </a:spcBef>
              <a:buClr>
                <a:srgbClr val="CC9900"/>
              </a:buClr>
              <a:buSzPct val="63636"/>
              <a:buFont typeface="Wingdings"/>
              <a:buChar char=""/>
              <a:tabLst>
                <a:tab pos="354965" algn="l"/>
                <a:tab pos="355600" algn="l"/>
              </a:tabLst>
            </a:pPr>
            <a:r>
              <a:rPr sz="2200" spc="-5" dirty="0">
                <a:latin typeface="Arial"/>
                <a:cs typeface="Arial"/>
              </a:rPr>
              <a:t>Nếu </a:t>
            </a:r>
            <a:r>
              <a:rPr sz="2200" dirty="0">
                <a:latin typeface="Arial"/>
                <a:cs typeface="Arial"/>
              </a:rPr>
              <a:t>con chạy </a:t>
            </a:r>
            <a:r>
              <a:rPr sz="2200" spc="-5" dirty="0">
                <a:latin typeface="Arial"/>
                <a:cs typeface="Arial"/>
              </a:rPr>
              <a:t>là biến liệt </a:t>
            </a:r>
            <a:r>
              <a:rPr sz="2200" dirty="0">
                <a:latin typeface="Arial"/>
                <a:cs typeface="Arial"/>
              </a:rPr>
              <a:t>kê thay vì </a:t>
            </a:r>
            <a:r>
              <a:rPr sz="2200" spc="-5" dirty="0">
                <a:latin typeface="Arial"/>
                <a:cs typeface="Arial"/>
              </a:rPr>
              <a:t>biến int, </a:t>
            </a:r>
            <a:r>
              <a:rPr sz="2200" dirty="0">
                <a:latin typeface="Arial"/>
                <a:cs typeface="Arial"/>
              </a:rPr>
              <a:t>phải </a:t>
            </a:r>
            <a:r>
              <a:rPr sz="2200" spc="-5" dirty="0">
                <a:latin typeface="Arial"/>
                <a:cs typeface="Arial"/>
              </a:rPr>
              <a:t>viết lại biểu  </a:t>
            </a:r>
            <a:r>
              <a:rPr sz="2200" dirty="0">
                <a:latin typeface="Arial"/>
                <a:cs typeface="Arial"/>
              </a:rPr>
              <a:t>thức cập nhật của vòng </a:t>
            </a:r>
            <a:r>
              <a:rPr sz="2200" spc="-5" dirty="0">
                <a:latin typeface="Arial"/>
                <a:cs typeface="Arial"/>
              </a:rPr>
              <a:t>lặp </a:t>
            </a:r>
            <a:r>
              <a:rPr sz="2200" dirty="0">
                <a:latin typeface="Arial"/>
                <a:cs typeface="Arial"/>
              </a:rPr>
              <a:t>để ép</a:t>
            </a:r>
            <a:r>
              <a:rPr sz="2200" spc="-10" dirty="0">
                <a:latin typeface="Arial"/>
                <a:cs typeface="Arial"/>
              </a:rPr>
              <a:t> </a:t>
            </a:r>
            <a:r>
              <a:rPr sz="2200" spc="-5" dirty="0">
                <a:latin typeface="Arial"/>
                <a:cs typeface="Arial"/>
              </a:rPr>
              <a:t>kiểu:</a:t>
            </a:r>
            <a:endParaRPr sz="2200">
              <a:latin typeface="Arial"/>
              <a:cs typeface="Arial"/>
            </a:endParaRPr>
          </a:p>
        </p:txBody>
      </p:sp>
      <p:sp>
        <p:nvSpPr>
          <p:cNvPr id="4" name="object 4"/>
          <p:cNvSpPr/>
          <p:nvPr/>
        </p:nvSpPr>
        <p:spPr>
          <a:xfrm>
            <a:off x="824477" y="3240828"/>
            <a:ext cx="8048205" cy="142561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629400" y="4800600"/>
            <a:ext cx="2209800" cy="347345"/>
          </a:xfrm>
          <a:prstGeom prst="rect">
            <a:avLst/>
          </a:prstGeom>
          <a:solidFill>
            <a:srgbClr val="0071FF">
              <a:alpha val="50979"/>
            </a:srgbClr>
          </a:solidFill>
          <a:ln w="6350">
            <a:solidFill>
              <a:srgbClr val="000000"/>
            </a:solidFill>
          </a:ln>
        </p:spPr>
        <p:txBody>
          <a:bodyPr vert="horz" wrap="square" lIns="0" tIns="66040" rIns="0" bIns="0" rtlCol="0">
            <a:spAutoFit/>
          </a:bodyPr>
          <a:lstStyle/>
          <a:p>
            <a:pPr marL="149225">
              <a:lnSpc>
                <a:spcPct val="100000"/>
              </a:lnSpc>
              <a:spcBef>
                <a:spcPts val="520"/>
              </a:spcBef>
            </a:pPr>
            <a:r>
              <a:rPr sz="1400" spc="-5" dirty="0">
                <a:latin typeface="Times New Roman"/>
                <a:cs typeface="Times New Roman"/>
              </a:rPr>
              <a:t>Ép kiểu int thành kiểu</a:t>
            </a:r>
            <a:r>
              <a:rPr sz="1400" spc="-10" dirty="0">
                <a:latin typeface="Times New Roman"/>
                <a:cs typeface="Times New Roman"/>
              </a:rPr>
              <a:t> </a:t>
            </a:r>
            <a:r>
              <a:rPr sz="1400" dirty="0">
                <a:latin typeface="Times New Roman"/>
                <a:cs typeface="Times New Roman"/>
              </a:rPr>
              <a:t>Day</a:t>
            </a:r>
            <a:endParaRPr sz="1400">
              <a:latin typeface="Times New Roman"/>
              <a:cs typeface="Times New Roman"/>
            </a:endParaRPr>
          </a:p>
        </p:txBody>
      </p:sp>
      <p:sp>
        <p:nvSpPr>
          <p:cNvPr id="6" name="object 6"/>
          <p:cNvSpPr/>
          <p:nvPr/>
        </p:nvSpPr>
        <p:spPr>
          <a:xfrm>
            <a:off x="6629400" y="3810000"/>
            <a:ext cx="1107440" cy="993140"/>
          </a:xfrm>
          <a:custGeom>
            <a:avLst/>
            <a:gdLst/>
            <a:ahLst/>
            <a:cxnLst/>
            <a:rect l="l" t="t" r="r" b="b"/>
            <a:pathLst>
              <a:path w="1107440" h="993139">
                <a:moveTo>
                  <a:pt x="58856" y="48506"/>
                </a:moveTo>
                <a:lnTo>
                  <a:pt x="54618" y="53233"/>
                </a:lnTo>
                <a:lnTo>
                  <a:pt x="1102779" y="992962"/>
                </a:lnTo>
                <a:lnTo>
                  <a:pt x="1107020" y="988237"/>
                </a:lnTo>
                <a:lnTo>
                  <a:pt x="58856" y="48506"/>
                </a:lnTo>
                <a:close/>
              </a:path>
              <a:path w="1107440" h="993139">
                <a:moveTo>
                  <a:pt x="0" y="0"/>
                </a:moveTo>
                <a:lnTo>
                  <a:pt x="31305" y="79235"/>
                </a:lnTo>
                <a:lnTo>
                  <a:pt x="54618" y="53233"/>
                </a:lnTo>
                <a:lnTo>
                  <a:pt x="45161" y="44754"/>
                </a:lnTo>
                <a:lnTo>
                  <a:pt x="49402" y="40030"/>
                </a:lnTo>
                <a:lnTo>
                  <a:pt x="66455" y="40030"/>
                </a:lnTo>
                <a:lnTo>
                  <a:pt x="82169" y="22504"/>
                </a:lnTo>
                <a:lnTo>
                  <a:pt x="0" y="0"/>
                </a:lnTo>
                <a:close/>
              </a:path>
              <a:path w="1107440" h="993139">
                <a:moveTo>
                  <a:pt x="49402" y="40030"/>
                </a:moveTo>
                <a:lnTo>
                  <a:pt x="45161" y="44754"/>
                </a:lnTo>
                <a:lnTo>
                  <a:pt x="54618" y="53233"/>
                </a:lnTo>
                <a:lnTo>
                  <a:pt x="58856" y="48506"/>
                </a:lnTo>
                <a:lnTo>
                  <a:pt x="49402" y="40030"/>
                </a:lnTo>
                <a:close/>
              </a:path>
              <a:path w="1107440" h="993139">
                <a:moveTo>
                  <a:pt x="66455" y="40030"/>
                </a:moveTo>
                <a:lnTo>
                  <a:pt x="49402" y="40030"/>
                </a:lnTo>
                <a:lnTo>
                  <a:pt x="58856" y="48506"/>
                </a:lnTo>
                <a:lnTo>
                  <a:pt x="66455" y="40030"/>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4765040" cy="665480"/>
          </a:xfrm>
          <a:prstGeom prst="rect">
            <a:avLst/>
          </a:prstGeom>
        </p:spPr>
        <p:txBody>
          <a:bodyPr vert="horz" wrap="square" lIns="0" tIns="12700" rIns="0" bIns="0" rtlCol="0">
            <a:spAutoFit/>
          </a:bodyPr>
          <a:lstStyle/>
          <a:p>
            <a:pPr marL="12700">
              <a:lnSpc>
                <a:spcPct val="100000"/>
              </a:lnSpc>
              <a:spcBef>
                <a:spcPts val="100"/>
              </a:spcBef>
            </a:pPr>
            <a:r>
              <a:rPr dirty="0"/>
              <a:t>Ví dụ: </a:t>
            </a:r>
            <a:r>
              <a:rPr spc="-5" dirty="0"/>
              <a:t>Khai báo</a:t>
            </a:r>
            <a:r>
              <a:rPr spc="-65" dirty="0"/>
              <a:t> </a:t>
            </a:r>
            <a:r>
              <a:rPr spc="-5" dirty="0"/>
              <a:t>struct</a:t>
            </a:r>
          </a:p>
        </p:txBody>
      </p:sp>
      <p:sp>
        <p:nvSpPr>
          <p:cNvPr id="3" name="object 3"/>
          <p:cNvSpPr txBox="1"/>
          <p:nvPr/>
        </p:nvSpPr>
        <p:spPr>
          <a:xfrm>
            <a:off x="880110" y="1522476"/>
            <a:ext cx="4319905" cy="3350895"/>
          </a:xfrm>
          <a:prstGeom prst="rect">
            <a:avLst/>
          </a:prstGeom>
        </p:spPr>
        <p:txBody>
          <a:bodyPr vert="horz" wrap="square" lIns="0" tIns="85725" rIns="0" bIns="0" rtlCol="0">
            <a:spAutoFit/>
          </a:bodyPr>
          <a:lstStyle/>
          <a:p>
            <a:pPr marL="12700">
              <a:lnSpc>
                <a:spcPct val="100000"/>
              </a:lnSpc>
              <a:spcBef>
                <a:spcPts val="675"/>
              </a:spcBef>
            </a:pPr>
            <a:r>
              <a:rPr sz="2600" dirty="0">
                <a:solidFill>
                  <a:srgbClr val="0000EF"/>
                </a:solidFill>
                <a:latin typeface="Courier New"/>
                <a:cs typeface="Courier New"/>
              </a:rPr>
              <a:t>struct</a:t>
            </a:r>
            <a:r>
              <a:rPr sz="2600" spc="-15" dirty="0">
                <a:solidFill>
                  <a:srgbClr val="0000EF"/>
                </a:solidFill>
                <a:latin typeface="Courier New"/>
                <a:cs typeface="Courier New"/>
              </a:rPr>
              <a:t> </a:t>
            </a:r>
            <a:r>
              <a:rPr sz="2600" dirty="0">
                <a:latin typeface="Courier New"/>
                <a:cs typeface="Courier New"/>
              </a:rPr>
              <a:t>Student</a:t>
            </a:r>
            <a:endParaRPr sz="2600">
              <a:latin typeface="Courier New"/>
              <a:cs typeface="Courier New"/>
            </a:endParaRPr>
          </a:p>
          <a:p>
            <a:pPr marL="12700">
              <a:lnSpc>
                <a:spcPct val="100000"/>
              </a:lnSpc>
              <a:spcBef>
                <a:spcPts val="575"/>
              </a:spcBef>
            </a:pPr>
            <a:r>
              <a:rPr sz="2600" dirty="0">
                <a:latin typeface="Courier New"/>
                <a:cs typeface="Courier New"/>
              </a:rPr>
              <a:t>{</a:t>
            </a:r>
            <a:endParaRPr sz="2600">
              <a:latin typeface="Courier New"/>
              <a:cs typeface="Courier New"/>
            </a:endParaRPr>
          </a:p>
          <a:p>
            <a:pPr marL="582930" marR="951230">
              <a:lnSpc>
                <a:spcPct val="118500"/>
              </a:lnSpc>
              <a:spcBef>
                <a:spcPts val="95"/>
              </a:spcBef>
            </a:pPr>
            <a:r>
              <a:rPr sz="2600" dirty="0">
                <a:latin typeface="Courier New"/>
                <a:cs typeface="Courier New"/>
              </a:rPr>
              <a:t>int</a:t>
            </a:r>
            <a:r>
              <a:rPr sz="2600" spc="-100" dirty="0">
                <a:latin typeface="Courier New"/>
                <a:cs typeface="Courier New"/>
              </a:rPr>
              <a:t> </a:t>
            </a:r>
            <a:r>
              <a:rPr sz="2600" dirty="0">
                <a:latin typeface="Courier New"/>
                <a:cs typeface="Courier New"/>
              </a:rPr>
              <a:t>studentID;  string</a:t>
            </a:r>
            <a:r>
              <a:rPr sz="2600" spc="-35" dirty="0">
                <a:latin typeface="Courier New"/>
                <a:cs typeface="Courier New"/>
              </a:rPr>
              <a:t> </a:t>
            </a:r>
            <a:r>
              <a:rPr sz="2600" dirty="0">
                <a:latin typeface="Courier New"/>
                <a:cs typeface="Courier New"/>
              </a:rPr>
              <a:t>name;</a:t>
            </a:r>
            <a:endParaRPr sz="2600">
              <a:latin typeface="Courier New"/>
              <a:cs typeface="Courier New"/>
            </a:endParaRPr>
          </a:p>
          <a:p>
            <a:pPr marL="582930" marR="5080" indent="-46355">
              <a:lnSpc>
                <a:spcPct val="118500"/>
              </a:lnSpc>
              <a:spcBef>
                <a:spcPts val="120"/>
              </a:spcBef>
            </a:pPr>
            <a:r>
              <a:rPr sz="2600" dirty="0">
                <a:latin typeface="Courier New"/>
                <a:cs typeface="Courier New"/>
              </a:rPr>
              <a:t>short</a:t>
            </a:r>
            <a:r>
              <a:rPr sz="2600" spc="-95" dirty="0">
                <a:latin typeface="Courier New"/>
                <a:cs typeface="Courier New"/>
              </a:rPr>
              <a:t> </a:t>
            </a:r>
            <a:r>
              <a:rPr sz="2600" dirty="0">
                <a:latin typeface="Courier New"/>
                <a:cs typeface="Courier New"/>
              </a:rPr>
              <a:t>yearInSchool;  double</a:t>
            </a:r>
            <a:r>
              <a:rPr sz="2600" spc="-10" dirty="0">
                <a:latin typeface="Courier New"/>
                <a:cs typeface="Courier New"/>
              </a:rPr>
              <a:t> </a:t>
            </a:r>
            <a:r>
              <a:rPr sz="2600" dirty="0">
                <a:latin typeface="Courier New"/>
                <a:cs typeface="Courier New"/>
              </a:rPr>
              <a:t>gpa;</a:t>
            </a:r>
            <a:endParaRPr sz="2600">
              <a:latin typeface="Courier New"/>
              <a:cs typeface="Courier New"/>
            </a:endParaRPr>
          </a:p>
          <a:p>
            <a:pPr marL="12700">
              <a:lnSpc>
                <a:spcPct val="100000"/>
              </a:lnSpc>
              <a:spcBef>
                <a:spcPts val="670"/>
              </a:spcBef>
            </a:pPr>
            <a:r>
              <a:rPr sz="2600" dirty="0">
                <a:latin typeface="Courier New"/>
                <a:cs typeface="Courier New"/>
              </a:rPr>
              <a:t>};</a:t>
            </a:r>
            <a:endParaRPr sz="2600">
              <a:latin typeface="Courier New"/>
              <a:cs typeface="Courier New"/>
            </a:endParaRPr>
          </a:p>
        </p:txBody>
      </p:sp>
      <p:sp>
        <p:nvSpPr>
          <p:cNvPr id="4" name="object 4"/>
          <p:cNvSpPr/>
          <p:nvPr/>
        </p:nvSpPr>
        <p:spPr>
          <a:xfrm>
            <a:off x="4191000" y="2185517"/>
            <a:ext cx="2592070" cy="486409"/>
          </a:xfrm>
          <a:custGeom>
            <a:avLst/>
            <a:gdLst/>
            <a:ahLst/>
            <a:cxnLst/>
            <a:rect l="l" t="t" r="r" b="b"/>
            <a:pathLst>
              <a:path w="2592070" h="486410">
                <a:moveTo>
                  <a:pt x="75864" y="32839"/>
                </a:moveTo>
                <a:lnTo>
                  <a:pt x="74209" y="42213"/>
                </a:lnTo>
                <a:lnTo>
                  <a:pt x="2589974" y="486168"/>
                </a:lnTo>
                <a:lnTo>
                  <a:pt x="2591625" y="476796"/>
                </a:lnTo>
                <a:lnTo>
                  <a:pt x="75864" y="32839"/>
                </a:lnTo>
                <a:close/>
              </a:path>
              <a:path w="2592070" h="486410">
                <a:moveTo>
                  <a:pt x="81661" y="0"/>
                </a:moveTo>
                <a:lnTo>
                  <a:pt x="0" y="24282"/>
                </a:lnTo>
                <a:lnTo>
                  <a:pt x="68414" y="75044"/>
                </a:lnTo>
                <a:lnTo>
                  <a:pt x="74209" y="42213"/>
                </a:lnTo>
                <a:lnTo>
                  <a:pt x="61696" y="40004"/>
                </a:lnTo>
                <a:lnTo>
                  <a:pt x="63360" y="30632"/>
                </a:lnTo>
                <a:lnTo>
                  <a:pt x="76254" y="30632"/>
                </a:lnTo>
                <a:lnTo>
                  <a:pt x="81661" y="0"/>
                </a:lnTo>
                <a:close/>
              </a:path>
              <a:path w="2592070" h="486410">
                <a:moveTo>
                  <a:pt x="63360" y="30632"/>
                </a:moveTo>
                <a:lnTo>
                  <a:pt x="61696" y="40004"/>
                </a:lnTo>
                <a:lnTo>
                  <a:pt x="74209" y="42213"/>
                </a:lnTo>
                <a:lnTo>
                  <a:pt x="75864" y="32839"/>
                </a:lnTo>
                <a:lnTo>
                  <a:pt x="63360" y="30632"/>
                </a:lnTo>
                <a:close/>
              </a:path>
              <a:path w="2592070" h="486410">
                <a:moveTo>
                  <a:pt x="76254" y="30632"/>
                </a:moveTo>
                <a:lnTo>
                  <a:pt x="63360" y="30632"/>
                </a:lnTo>
                <a:lnTo>
                  <a:pt x="75864" y="32839"/>
                </a:lnTo>
                <a:lnTo>
                  <a:pt x="76254" y="30632"/>
                </a:lnTo>
                <a:close/>
              </a:path>
            </a:pathLst>
          </a:custGeom>
          <a:solidFill>
            <a:srgbClr val="000000"/>
          </a:solidFill>
        </p:spPr>
        <p:txBody>
          <a:bodyPr wrap="square" lIns="0" tIns="0" rIns="0" bIns="0" rtlCol="0"/>
          <a:lstStyle/>
          <a:p>
            <a:endParaRPr/>
          </a:p>
        </p:txBody>
      </p:sp>
      <p:sp>
        <p:nvSpPr>
          <p:cNvPr id="5" name="object 5"/>
          <p:cNvSpPr txBox="1"/>
          <p:nvPr/>
        </p:nvSpPr>
        <p:spPr>
          <a:xfrm>
            <a:off x="6631940" y="2458212"/>
            <a:ext cx="2389505" cy="1320800"/>
          </a:xfrm>
          <a:prstGeom prst="rect">
            <a:avLst/>
          </a:prstGeom>
        </p:spPr>
        <p:txBody>
          <a:bodyPr vert="horz" wrap="square" lIns="0" tIns="12700" rIns="0" bIns="0" rtlCol="0">
            <a:spAutoFit/>
          </a:bodyPr>
          <a:lstStyle/>
          <a:p>
            <a:pPr marL="317500">
              <a:lnSpc>
                <a:spcPct val="100000"/>
              </a:lnSpc>
              <a:spcBef>
                <a:spcPts val="100"/>
              </a:spcBef>
            </a:pPr>
            <a:r>
              <a:rPr sz="2000" spc="-5" dirty="0">
                <a:latin typeface="Arial"/>
                <a:cs typeface="Arial"/>
              </a:rPr>
              <a:t>Nhãn </a:t>
            </a:r>
            <a:r>
              <a:rPr sz="2000" dirty="0">
                <a:latin typeface="Arial"/>
                <a:cs typeface="Arial"/>
              </a:rPr>
              <a:t>của cấu</a:t>
            </a:r>
            <a:r>
              <a:rPr sz="2000" spc="-100" dirty="0">
                <a:latin typeface="Arial"/>
                <a:cs typeface="Arial"/>
              </a:rPr>
              <a:t> </a:t>
            </a:r>
            <a:r>
              <a:rPr sz="2000" spc="-5" dirty="0">
                <a:latin typeface="Arial"/>
                <a:cs typeface="Arial"/>
              </a:rPr>
              <a:t>trúc</a:t>
            </a:r>
            <a:endParaRPr sz="2000">
              <a:latin typeface="Arial"/>
              <a:cs typeface="Arial"/>
            </a:endParaRPr>
          </a:p>
          <a:p>
            <a:pPr>
              <a:lnSpc>
                <a:spcPct val="100000"/>
              </a:lnSpc>
              <a:spcBef>
                <a:spcPts val="10"/>
              </a:spcBef>
            </a:pPr>
            <a:endParaRPr sz="2600">
              <a:latin typeface="Arial"/>
              <a:cs typeface="Arial"/>
            </a:endParaRPr>
          </a:p>
          <a:p>
            <a:pPr marL="12700" marR="631825">
              <a:lnSpc>
                <a:spcPct val="100000"/>
              </a:lnSpc>
            </a:pPr>
            <a:r>
              <a:rPr sz="2000" dirty="0">
                <a:latin typeface="Arial"/>
                <a:cs typeface="Arial"/>
              </a:rPr>
              <a:t>Thành viên</a:t>
            </a:r>
            <a:r>
              <a:rPr sz="2000" spc="-114" dirty="0">
                <a:latin typeface="Arial"/>
                <a:cs typeface="Arial"/>
              </a:rPr>
              <a:t> </a:t>
            </a:r>
            <a:r>
              <a:rPr sz="2000" dirty="0">
                <a:latin typeface="Arial"/>
                <a:cs typeface="Arial"/>
              </a:rPr>
              <a:t>của  cấu</a:t>
            </a:r>
            <a:r>
              <a:rPr sz="2000" spc="-20" dirty="0">
                <a:latin typeface="Arial"/>
                <a:cs typeface="Arial"/>
              </a:rPr>
              <a:t> </a:t>
            </a:r>
            <a:r>
              <a:rPr sz="2000" spc="-5" dirty="0">
                <a:latin typeface="Arial"/>
                <a:cs typeface="Arial"/>
              </a:rPr>
              <a:t>trúc</a:t>
            </a:r>
            <a:endParaRPr sz="2000">
              <a:latin typeface="Arial"/>
              <a:cs typeface="Arial"/>
            </a:endParaRPr>
          </a:p>
        </p:txBody>
      </p:sp>
      <p:grpSp>
        <p:nvGrpSpPr>
          <p:cNvPr id="6" name="object 6"/>
          <p:cNvGrpSpPr/>
          <p:nvPr/>
        </p:nvGrpSpPr>
        <p:grpSpPr>
          <a:xfrm>
            <a:off x="4114800" y="3241700"/>
            <a:ext cx="2367280" cy="1597025"/>
            <a:chOff x="4114800" y="3241700"/>
            <a:chExt cx="2367280" cy="1597025"/>
          </a:xfrm>
        </p:grpSpPr>
        <p:sp>
          <p:nvSpPr>
            <p:cNvPr id="7" name="object 7"/>
            <p:cNvSpPr/>
            <p:nvPr/>
          </p:nvSpPr>
          <p:spPr>
            <a:xfrm>
              <a:off x="4267200" y="3241700"/>
              <a:ext cx="2213610" cy="873125"/>
            </a:xfrm>
            <a:custGeom>
              <a:avLst/>
              <a:gdLst/>
              <a:ahLst/>
              <a:cxnLst/>
              <a:rect l="l" t="t" r="r" b="b"/>
              <a:pathLst>
                <a:path w="2213610" h="873125">
                  <a:moveTo>
                    <a:pt x="2213000" y="114630"/>
                  </a:moveTo>
                  <a:lnTo>
                    <a:pt x="2209800" y="111112"/>
                  </a:lnTo>
                  <a:lnTo>
                    <a:pt x="2210003" y="106337"/>
                  </a:lnTo>
                  <a:lnTo>
                    <a:pt x="457327" y="33324"/>
                  </a:lnTo>
                  <a:lnTo>
                    <a:pt x="457352" y="32791"/>
                  </a:lnTo>
                  <a:lnTo>
                    <a:pt x="458724" y="0"/>
                  </a:lnTo>
                  <a:lnTo>
                    <a:pt x="381000" y="34899"/>
                  </a:lnTo>
                  <a:lnTo>
                    <a:pt x="455549" y="76136"/>
                  </a:lnTo>
                  <a:lnTo>
                    <a:pt x="456933" y="42837"/>
                  </a:lnTo>
                  <a:lnTo>
                    <a:pt x="2164905" y="114007"/>
                  </a:lnTo>
                  <a:lnTo>
                    <a:pt x="74269" y="474472"/>
                  </a:lnTo>
                  <a:lnTo>
                    <a:pt x="68618" y="441604"/>
                  </a:lnTo>
                  <a:lnTo>
                    <a:pt x="0" y="492099"/>
                  </a:lnTo>
                  <a:lnTo>
                    <a:pt x="81559" y="516699"/>
                  </a:lnTo>
                  <a:lnTo>
                    <a:pt x="76263" y="486003"/>
                  </a:lnTo>
                  <a:lnTo>
                    <a:pt x="75895" y="483857"/>
                  </a:lnTo>
                  <a:lnTo>
                    <a:pt x="2194496" y="118579"/>
                  </a:lnTo>
                  <a:lnTo>
                    <a:pt x="1424774" y="818324"/>
                  </a:lnTo>
                  <a:lnTo>
                    <a:pt x="1402359" y="793648"/>
                  </a:lnTo>
                  <a:lnTo>
                    <a:pt x="1371600" y="873099"/>
                  </a:lnTo>
                  <a:lnTo>
                    <a:pt x="1453616" y="850036"/>
                  </a:lnTo>
                  <a:lnTo>
                    <a:pt x="1438948" y="833907"/>
                  </a:lnTo>
                  <a:lnTo>
                    <a:pt x="1431188" y="825373"/>
                  </a:lnTo>
                  <a:lnTo>
                    <a:pt x="2213000" y="114630"/>
                  </a:lnTo>
                  <a:close/>
                </a:path>
              </a:pathLst>
            </a:custGeom>
            <a:solidFill>
              <a:srgbClr val="000000"/>
            </a:solidFill>
          </p:spPr>
          <p:txBody>
            <a:bodyPr wrap="square" lIns="0" tIns="0" rIns="0" bIns="0" rtlCol="0"/>
            <a:lstStyle/>
            <a:p>
              <a:endParaRPr/>
            </a:p>
          </p:txBody>
        </p:sp>
        <p:sp>
          <p:nvSpPr>
            <p:cNvPr id="8" name="object 8"/>
            <p:cNvSpPr/>
            <p:nvPr/>
          </p:nvSpPr>
          <p:spPr>
            <a:xfrm>
              <a:off x="5714999" y="3352799"/>
              <a:ext cx="762000" cy="1447800"/>
            </a:xfrm>
            <a:custGeom>
              <a:avLst/>
              <a:gdLst/>
              <a:ahLst/>
              <a:cxnLst/>
              <a:rect l="l" t="t" r="r" b="b"/>
              <a:pathLst>
                <a:path w="762000" h="1447800">
                  <a:moveTo>
                    <a:pt x="762000" y="0"/>
                  </a:moveTo>
                  <a:lnTo>
                    <a:pt x="0" y="1447800"/>
                  </a:lnTo>
                </a:path>
              </a:pathLst>
            </a:custGeom>
            <a:ln w="9525">
              <a:solidFill>
                <a:srgbClr val="000000"/>
              </a:solidFill>
            </a:ln>
          </p:spPr>
          <p:txBody>
            <a:bodyPr wrap="square" lIns="0" tIns="0" rIns="0" bIns="0" rtlCol="0"/>
            <a:lstStyle/>
            <a:p>
              <a:endParaRPr/>
            </a:p>
          </p:txBody>
        </p:sp>
        <p:sp>
          <p:nvSpPr>
            <p:cNvPr id="9" name="object 9"/>
            <p:cNvSpPr/>
            <p:nvPr/>
          </p:nvSpPr>
          <p:spPr>
            <a:xfrm>
              <a:off x="4114800" y="4762500"/>
              <a:ext cx="1600200" cy="76200"/>
            </a:xfrm>
            <a:custGeom>
              <a:avLst/>
              <a:gdLst/>
              <a:ahLst/>
              <a:cxnLst/>
              <a:rect l="l" t="t" r="r" b="b"/>
              <a:pathLst>
                <a:path w="1600200" h="76200">
                  <a:moveTo>
                    <a:pt x="76200" y="0"/>
                  </a:moveTo>
                  <a:lnTo>
                    <a:pt x="0" y="38100"/>
                  </a:lnTo>
                  <a:lnTo>
                    <a:pt x="76200" y="76200"/>
                  </a:lnTo>
                  <a:lnTo>
                    <a:pt x="76200" y="42862"/>
                  </a:lnTo>
                  <a:lnTo>
                    <a:pt x="63500" y="42862"/>
                  </a:lnTo>
                  <a:lnTo>
                    <a:pt x="63500" y="33337"/>
                  </a:lnTo>
                  <a:lnTo>
                    <a:pt x="76200" y="33337"/>
                  </a:lnTo>
                  <a:lnTo>
                    <a:pt x="76200" y="0"/>
                  </a:lnTo>
                  <a:close/>
                </a:path>
                <a:path w="1600200" h="76200">
                  <a:moveTo>
                    <a:pt x="76200" y="33337"/>
                  </a:moveTo>
                  <a:lnTo>
                    <a:pt x="63500" y="33337"/>
                  </a:lnTo>
                  <a:lnTo>
                    <a:pt x="63500" y="42862"/>
                  </a:lnTo>
                  <a:lnTo>
                    <a:pt x="76200" y="42862"/>
                  </a:lnTo>
                  <a:lnTo>
                    <a:pt x="76200" y="33337"/>
                  </a:lnTo>
                  <a:close/>
                </a:path>
                <a:path w="1600200" h="76200">
                  <a:moveTo>
                    <a:pt x="1600200" y="33337"/>
                  </a:moveTo>
                  <a:lnTo>
                    <a:pt x="76200" y="33337"/>
                  </a:lnTo>
                  <a:lnTo>
                    <a:pt x="76200" y="42862"/>
                  </a:lnTo>
                  <a:lnTo>
                    <a:pt x="1600200" y="42862"/>
                  </a:lnTo>
                  <a:lnTo>
                    <a:pt x="1600200" y="33337"/>
                  </a:lnTo>
                  <a:close/>
                </a:path>
              </a:pathLst>
            </a:custGeom>
            <a:solidFill>
              <a:srgbClr val="000000"/>
            </a:solidFill>
          </p:spPr>
          <p:txBody>
            <a:bodyPr wrap="square" lIns="0" tIns="0" rIns="0" bIns="0" rtlCol="0"/>
            <a:lstStyle/>
            <a:p>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1262062"/>
            <a:ext cx="5779638" cy="43338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140" y="325628"/>
            <a:ext cx="6286500" cy="574040"/>
          </a:xfrm>
          <a:prstGeom prst="rect">
            <a:avLst/>
          </a:prstGeom>
        </p:spPr>
        <p:txBody>
          <a:bodyPr vert="horz" wrap="square" lIns="0" tIns="12700" rIns="0" bIns="0" rtlCol="0">
            <a:spAutoFit/>
          </a:bodyPr>
          <a:lstStyle/>
          <a:p>
            <a:pPr marL="12700">
              <a:lnSpc>
                <a:spcPct val="100000"/>
              </a:lnSpc>
              <a:spcBef>
                <a:spcPts val="100"/>
              </a:spcBef>
            </a:pPr>
            <a:r>
              <a:rPr sz="3600" dirty="0"/>
              <a:t>Dùng </a:t>
            </a:r>
            <a:r>
              <a:rPr sz="3600" spc="-5" dirty="0"/>
              <a:t>giá trị liệt </a:t>
            </a:r>
            <a:r>
              <a:rPr sz="3600" dirty="0"/>
              <a:t>kê để duyệt</a:t>
            </a:r>
            <a:r>
              <a:rPr sz="3600" spc="-50" dirty="0"/>
              <a:t> </a:t>
            </a:r>
            <a:r>
              <a:rPr sz="3600" spc="-5" dirty="0"/>
              <a:t>mảng</a:t>
            </a:r>
            <a:endParaRPr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914400"/>
            <a:ext cx="7011987" cy="42052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1516062"/>
            <a:ext cx="7677116" cy="38798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140" y="325628"/>
            <a:ext cx="6983730" cy="665480"/>
          </a:xfrm>
          <a:prstGeom prst="rect">
            <a:avLst/>
          </a:prstGeom>
        </p:spPr>
        <p:txBody>
          <a:bodyPr vert="horz" wrap="square" lIns="0" tIns="12700" rIns="0" bIns="0" rtlCol="0">
            <a:spAutoFit/>
          </a:bodyPr>
          <a:lstStyle/>
          <a:p>
            <a:pPr marL="12700">
              <a:lnSpc>
                <a:spcPct val="100000"/>
              </a:lnSpc>
              <a:spcBef>
                <a:spcPts val="100"/>
              </a:spcBef>
              <a:tabLst>
                <a:tab pos="1331595" algn="l"/>
              </a:tabLst>
            </a:pPr>
            <a:r>
              <a:rPr dirty="0"/>
              <a:t>Dùng	</a:t>
            </a:r>
            <a:r>
              <a:rPr spc="-5" dirty="0"/>
              <a:t>biến liệt </a:t>
            </a:r>
            <a:r>
              <a:rPr dirty="0"/>
              <a:t>kê để </a:t>
            </a:r>
            <a:r>
              <a:rPr spc="-5" dirty="0"/>
              <a:t>duyệt</a:t>
            </a:r>
            <a:r>
              <a:rPr spc="-70" dirty="0"/>
              <a:t> </a:t>
            </a:r>
            <a:r>
              <a:rPr spc="-5" dirty="0"/>
              <a:t>mảng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609600"/>
            <a:ext cx="5638800" cy="48196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70665" y="3810000"/>
            <a:ext cx="919480" cy="1527810"/>
          </a:xfrm>
          <a:custGeom>
            <a:avLst/>
            <a:gdLst/>
            <a:ahLst/>
            <a:cxnLst/>
            <a:rect l="l" t="t" r="r" b="b"/>
            <a:pathLst>
              <a:path w="919479" h="1527810">
                <a:moveTo>
                  <a:pt x="919073" y="1523060"/>
                </a:moveTo>
                <a:lnTo>
                  <a:pt x="629208" y="73787"/>
                </a:lnTo>
                <a:lnTo>
                  <a:pt x="661898" y="67246"/>
                </a:lnTo>
                <a:lnTo>
                  <a:pt x="657301" y="61341"/>
                </a:lnTo>
                <a:lnTo>
                  <a:pt x="609600" y="0"/>
                </a:lnTo>
                <a:lnTo>
                  <a:pt x="587184" y="82194"/>
                </a:lnTo>
                <a:lnTo>
                  <a:pt x="619874" y="75666"/>
                </a:lnTo>
                <a:lnTo>
                  <a:pt x="906868" y="1510652"/>
                </a:lnTo>
                <a:lnTo>
                  <a:pt x="59385" y="733780"/>
                </a:lnTo>
                <a:lnTo>
                  <a:pt x="67259" y="725195"/>
                </a:lnTo>
                <a:lnTo>
                  <a:pt x="81915" y="709206"/>
                </a:lnTo>
                <a:lnTo>
                  <a:pt x="0" y="685800"/>
                </a:lnTo>
                <a:lnTo>
                  <a:pt x="30429" y="765378"/>
                </a:lnTo>
                <a:lnTo>
                  <a:pt x="52946" y="740816"/>
                </a:lnTo>
                <a:lnTo>
                  <a:pt x="911186" y="1527505"/>
                </a:lnTo>
                <a:lnTo>
                  <a:pt x="914400" y="1524000"/>
                </a:lnTo>
                <a:lnTo>
                  <a:pt x="919073" y="152306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612140" y="248412"/>
            <a:ext cx="6978015" cy="1174750"/>
          </a:xfrm>
          <a:prstGeom prst="rect">
            <a:avLst/>
          </a:prstGeom>
        </p:spPr>
        <p:txBody>
          <a:bodyPr vert="horz" wrap="square" lIns="0" tIns="38735" rIns="0" bIns="0" rtlCol="0">
            <a:spAutoFit/>
          </a:bodyPr>
          <a:lstStyle/>
          <a:p>
            <a:pPr marL="12700" marR="5080">
              <a:lnSpc>
                <a:spcPts val="4490"/>
              </a:lnSpc>
              <a:spcBef>
                <a:spcPts val="305"/>
              </a:spcBef>
            </a:pPr>
            <a:r>
              <a:rPr sz="3800" spc="-5" dirty="0"/>
              <a:t>Các thành viên liệt </a:t>
            </a:r>
            <a:r>
              <a:rPr sz="3800" dirty="0"/>
              <a:t>kê phải duy</a:t>
            </a:r>
            <a:r>
              <a:rPr sz="3800" spc="-65" dirty="0"/>
              <a:t> </a:t>
            </a:r>
            <a:r>
              <a:rPr sz="3800" dirty="0"/>
              <a:t>nhất  </a:t>
            </a:r>
            <a:r>
              <a:rPr sz="3800" spc="-5" dirty="0"/>
              <a:t>trong </a:t>
            </a:r>
            <a:r>
              <a:rPr sz="3800" dirty="0"/>
              <a:t>cùng </a:t>
            </a:r>
            <a:r>
              <a:rPr sz="3800" spc="-5" dirty="0"/>
              <a:t>một </a:t>
            </a:r>
            <a:r>
              <a:rPr sz="3800" dirty="0"/>
              <a:t>phạm</a:t>
            </a:r>
            <a:r>
              <a:rPr sz="3800" spc="-25" dirty="0"/>
              <a:t> </a:t>
            </a:r>
            <a:r>
              <a:rPr sz="3800" dirty="0"/>
              <a:t>vi</a:t>
            </a:r>
            <a:endParaRPr sz="3800"/>
          </a:p>
        </p:txBody>
      </p:sp>
      <p:sp>
        <p:nvSpPr>
          <p:cNvPr id="4" name="object 4"/>
          <p:cNvSpPr txBox="1"/>
          <p:nvPr/>
        </p:nvSpPr>
        <p:spPr>
          <a:xfrm>
            <a:off x="383540" y="1695195"/>
            <a:ext cx="7069455" cy="2277110"/>
          </a:xfrm>
          <a:prstGeom prst="rect">
            <a:avLst/>
          </a:prstGeom>
        </p:spPr>
        <p:txBody>
          <a:bodyPr vert="horz" wrap="square" lIns="0" tIns="3175" rIns="0" bIns="0" rtlCol="0">
            <a:spAutoFit/>
          </a:bodyPr>
          <a:lstStyle/>
          <a:p>
            <a:pPr marL="355600" marR="5080" indent="-342900">
              <a:lnSpc>
                <a:spcPct val="102699"/>
              </a:lnSpc>
              <a:spcBef>
                <a:spcPts val="25"/>
              </a:spcBef>
              <a:buClr>
                <a:srgbClr val="CC9900"/>
              </a:buClr>
              <a:buSzPct val="63636"/>
              <a:buFont typeface="Wingdings"/>
              <a:buChar char=""/>
              <a:tabLst>
                <a:tab pos="354965" algn="l"/>
                <a:tab pos="355600" algn="l"/>
              </a:tabLst>
            </a:pPr>
            <a:r>
              <a:rPr sz="2200" spc="-5" dirty="0">
                <a:latin typeface="Arial"/>
                <a:cs typeface="Arial"/>
              </a:rPr>
              <a:t>Các </a:t>
            </a:r>
            <a:r>
              <a:rPr sz="2200" dirty="0">
                <a:latin typeface="Arial"/>
                <a:cs typeface="Arial"/>
              </a:rPr>
              <a:t>thành </a:t>
            </a:r>
            <a:r>
              <a:rPr sz="2200" spc="-5" dirty="0">
                <a:latin typeface="Arial"/>
                <a:cs typeface="Arial"/>
              </a:rPr>
              <a:t>viên liệt </a:t>
            </a:r>
            <a:r>
              <a:rPr sz="2200" dirty="0">
                <a:latin typeface="Arial"/>
                <a:cs typeface="Arial"/>
              </a:rPr>
              <a:t>kê chính </a:t>
            </a:r>
            <a:r>
              <a:rPr sz="2200" spc="-5" dirty="0">
                <a:latin typeface="Arial"/>
                <a:cs typeface="Arial"/>
              </a:rPr>
              <a:t>là </a:t>
            </a:r>
            <a:r>
              <a:rPr sz="2200" dirty="0">
                <a:latin typeface="Arial"/>
                <a:cs typeface="Arial"/>
              </a:rPr>
              <a:t>các </a:t>
            </a:r>
            <a:r>
              <a:rPr sz="2200" spc="-5" dirty="0">
                <a:latin typeface="Arial"/>
                <a:cs typeface="Arial"/>
              </a:rPr>
              <a:t>định </a:t>
            </a:r>
            <a:r>
              <a:rPr sz="2200" dirty="0">
                <a:latin typeface="Arial"/>
                <a:cs typeface="Arial"/>
              </a:rPr>
              <a:t>danh, cho nên  phải duy nhất trong một phạm</a:t>
            </a:r>
            <a:r>
              <a:rPr sz="2200" spc="-10" dirty="0">
                <a:latin typeface="Arial"/>
                <a:cs typeface="Arial"/>
              </a:rPr>
              <a:t> </a:t>
            </a:r>
            <a:r>
              <a:rPr sz="2200" dirty="0">
                <a:latin typeface="Arial"/>
                <a:cs typeface="Arial"/>
              </a:rPr>
              <a:t>vi</a:t>
            </a:r>
            <a:endParaRPr sz="2200">
              <a:latin typeface="Arial"/>
              <a:cs typeface="Arial"/>
            </a:endParaRPr>
          </a:p>
          <a:p>
            <a:pPr marL="736600" marR="45085">
              <a:lnSpc>
                <a:spcPct val="198900"/>
              </a:lnSpc>
              <a:spcBef>
                <a:spcPts val="1580"/>
              </a:spcBef>
            </a:pPr>
            <a:r>
              <a:rPr sz="1800" spc="-10" dirty="0">
                <a:latin typeface="Courier New"/>
                <a:cs typeface="Courier New"/>
              </a:rPr>
              <a:t>enum Presidents </a:t>
            </a:r>
            <a:r>
              <a:rPr sz="1800" dirty="0">
                <a:latin typeface="Courier New"/>
                <a:cs typeface="Courier New"/>
              </a:rPr>
              <a:t>{ </a:t>
            </a:r>
            <a:r>
              <a:rPr sz="1800" spc="-10" dirty="0">
                <a:latin typeface="Courier New"/>
                <a:cs typeface="Courier New"/>
              </a:rPr>
              <a:t>MCKINLEY, ROOSEVELT, TAFT };  enum VicePresidents </a:t>
            </a:r>
            <a:r>
              <a:rPr sz="1800" dirty="0">
                <a:latin typeface="Courier New"/>
                <a:cs typeface="Courier New"/>
              </a:rPr>
              <a:t>{ </a:t>
            </a:r>
            <a:r>
              <a:rPr sz="1800" spc="-10" dirty="0">
                <a:latin typeface="Courier New"/>
                <a:cs typeface="Courier New"/>
              </a:rPr>
              <a:t>ROOSEVELT,</a:t>
            </a:r>
            <a:r>
              <a:rPr sz="1800" spc="-75" dirty="0">
                <a:latin typeface="Courier New"/>
                <a:cs typeface="Courier New"/>
              </a:rPr>
              <a:t> </a:t>
            </a:r>
            <a:r>
              <a:rPr sz="1800" spc="-10" dirty="0">
                <a:latin typeface="Courier New"/>
                <a:cs typeface="Courier New"/>
              </a:rPr>
              <a:t>FAIRBANKS,</a:t>
            </a:r>
            <a:endParaRPr sz="1800">
              <a:latin typeface="Courier New"/>
              <a:cs typeface="Courier New"/>
            </a:endParaRPr>
          </a:p>
          <a:p>
            <a:pPr marL="3740150">
              <a:lnSpc>
                <a:spcPct val="100000"/>
              </a:lnSpc>
              <a:spcBef>
                <a:spcPts val="45"/>
              </a:spcBef>
            </a:pPr>
            <a:r>
              <a:rPr sz="1800" spc="-10" dirty="0">
                <a:latin typeface="Courier New"/>
                <a:cs typeface="Courier New"/>
              </a:rPr>
              <a:t>SHERMAN</a:t>
            </a:r>
            <a:r>
              <a:rPr sz="1800" spc="-25" dirty="0">
                <a:latin typeface="Courier New"/>
                <a:cs typeface="Courier New"/>
              </a:rPr>
              <a:t> </a:t>
            </a:r>
            <a:r>
              <a:rPr sz="1800" spc="-10" dirty="0">
                <a:latin typeface="Courier New"/>
                <a:cs typeface="Courier New"/>
              </a:rPr>
              <a:t>};</a:t>
            </a:r>
            <a:endParaRPr sz="1800">
              <a:latin typeface="Courier New"/>
              <a:cs typeface="Courier New"/>
            </a:endParaRPr>
          </a:p>
        </p:txBody>
      </p:sp>
      <p:sp>
        <p:nvSpPr>
          <p:cNvPr id="5" name="object 5"/>
          <p:cNvSpPr txBox="1"/>
          <p:nvPr/>
        </p:nvSpPr>
        <p:spPr>
          <a:xfrm>
            <a:off x="3215805" y="5412740"/>
            <a:ext cx="563308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Arial"/>
                <a:cs typeface="Arial"/>
              </a:rPr>
              <a:t>Lỗi vì </a:t>
            </a:r>
            <a:r>
              <a:rPr sz="2400" spc="-5" dirty="0">
                <a:solidFill>
                  <a:srgbClr val="FF0000"/>
                </a:solidFill>
                <a:latin typeface="Courier New"/>
                <a:cs typeface="Courier New"/>
              </a:rPr>
              <a:t>ROOSEVELT</a:t>
            </a:r>
            <a:r>
              <a:rPr sz="2400" spc="-880" dirty="0">
                <a:solidFill>
                  <a:srgbClr val="FF0000"/>
                </a:solidFill>
                <a:latin typeface="Courier New"/>
                <a:cs typeface="Courier New"/>
              </a:rPr>
              <a:t> </a:t>
            </a:r>
            <a:r>
              <a:rPr sz="2400" dirty="0">
                <a:solidFill>
                  <a:srgbClr val="FF0000"/>
                </a:solidFill>
                <a:latin typeface="Arial"/>
                <a:cs typeface="Arial"/>
              </a:rPr>
              <a:t>được định </a:t>
            </a:r>
            <a:r>
              <a:rPr sz="2400" spc="-5" dirty="0">
                <a:solidFill>
                  <a:srgbClr val="FF0000"/>
                </a:solidFill>
                <a:latin typeface="Arial"/>
                <a:cs typeface="Arial"/>
              </a:rPr>
              <a:t>nghĩa </a:t>
            </a:r>
            <a:r>
              <a:rPr sz="2400" dirty="0">
                <a:solidFill>
                  <a:srgbClr val="FF0000"/>
                </a:solidFill>
                <a:latin typeface="Arial"/>
                <a:cs typeface="Arial"/>
              </a:rPr>
              <a:t>2 lần.</a:t>
            </a:r>
            <a:endParaRPr sz="24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7399655" cy="665480"/>
          </a:xfrm>
          <a:prstGeom prst="rect">
            <a:avLst/>
          </a:prstGeom>
        </p:spPr>
        <p:txBody>
          <a:bodyPr vert="horz" wrap="square" lIns="0" tIns="12700" rIns="0" bIns="0" rtlCol="0">
            <a:spAutoFit/>
          </a:bodyPr>
          <a:lstStyle/>
          <a:p>
            <a:pPr marL="12700">
              <a:lnSpc>
                <a:spcPct val="100000"/>
              </a:lnSpc>
              <a:spcBef>
                <a:spcPts val="100"/>
              </a:spcBef>
              <a:tabLst>
                <a:tab pos="3818890" algn="l"/>
                <a:tab pos="5019040" algn="l"/>
                <a:tab pos="6069965" algn="l"/>
              </a:tabLst>
            </a:pPr>
            <a:r>
              <a:rPr dirty="0"/>
              <a:t>VD:</a:t>
            </a:r>
            <a:r>
              <a:rPr spc="5" dirty="0"/>
              <a:t> </a:t>
            </a:r>
            <a:r>
              <a:rPr spc="-5" dirty="0"/>
              <a:t>Duyệt</a:t>
            </a:r>
            <a:r>
              <a:rPr dirty="0"/>
              <a:t> </a:t>
            </a:r>
            <a:r>
              <a:rPr spc="-5" dirty="0"/>
              <a:t>mảng	</a:t>
            </a:r>
            <a:r>
              <a:rPr dirty="0"/>
              <a:t>dùng	</a:t>
            </a:r>
            <a:r>
              <a:rPr spc="-5" dirty="0"/>
              <a:t>kiểu	liệt</a:t>
            </a:r>
            <a:r>
              <a:rPr spc="-90" dirty="0"/>
              <a:t> </a:t>
            </a:r>
            <a:r>
              <a:rPr dirty="0"/>
              <a:t>kê</a:t>
            </a:r>
          </a:p>
        </p:txBody>
      </p:sp>
      <p:sp>
        <p:nvSpPr>
          <p:cNvPr id="3" name="object 3"/>
          <p:cNvSpPr txBox="1"/>
          <p:nvPr/>
        </p:nvSpPr>
        <p:spPr>
          <a:xfrm>
            <a:off x="535940" y="1104900"/>
            <a:ext cx="8046084" cy="4829175"/>
          </a:xfrm>
          <a:prstGeom prst="rect">
            <a:avLst/>
          </a:prstGeom>
        </p:spPr>
        <p:txBody>
          <a:bodyPr vert="horz" wrap="square" lIns="0" tIns="128270" rIns="0" bIns="0" rtlCol="0">
            <a:spAutoFit/>
          </a:bodyPr>
          <a:lstStyle/>
          <a:p>
            <a:pPr marL="12700">
              <a:lnSpc>
                <a:spcPct val="100000"/>
              </a:lnSpc>
              <a:spcBef>
                <a:spcPts val="1010"/>
              </a:spcBef>
            </a:pPr>
            <a:r>
              <a:rPr sz="2000" dirty="0">
                <a:latin typeface="Arial"/>
                <a:cs typeface="Arial"/>
              </a:rPr>
              <a:t>Làm lại bài </a:t>
            </a:r>
            <a:r>
              <a:rPr sz="2000" spc="-5" dirty="0">
                <a:latin typeface="Arial"/>
                <a:cs typeface="Arial"/>
              </a:rPr>
              <a:t>sau, </a:t>
            </a:r>
            <a:r>
              <a:rPr sz="2000" dirty="0">
                <a:latin typeface="Arial"/>
                <a:cs typeface="Arial"/>
              </a:rPr>
              <a:t>dùng kiểu liệt kê để duyệt</a:t>
            </a:r>
            <a:r>
              <a:rPr sz="2000" spc="-110" dirty="0">
                <a:latin typeface="Arial"/>
                <a:cs typeface="Arial"/>
              </a:rPr>
              <a:t> </a:t>
            </a:r>
            <a:r>
              <a:rPr sz="2000" spc="-5" dirty="0">
                <a:latin typeface="Arial"/>
                <a:cs typeface="Arial"/>
              </a:rPr>
              <a:t>mảng:</a:t>
            </a:r>
            <a:endParaRPr sz="2000">
              <a:latin typeface="Arial"/>
              <a:cs typeface="Arial"/>
            </a:endParaRPr>
          </a:p>
          <a:p>
            <a:pPr marL="355600" indent="-342900">
              <a:lnSpc>
                <a:spcPct val="100000"/>
              </a:lnSpc>
              <a:spcBef>
                <a:spcPts val="910"/>
              </a:spcBef>
              <a:buClr>
                <a:srgbClr val="CC9900"/>
              </a:buClr>
              <a:buSzPct val="65000"/>
              <a:buFont typeface="Wingdings"/>
              <a:buChar char=""/>
              <a:tabLst>
                <a:tab pos="354965" algn="l"/>
                <a:tab pos="355600" algn="l"/>
                <a:tab pos="2552065" algn="l"/>
              </a:tabLst>
            </a:pPr>
            <a:r>
              <a:rPr sz="2000" spc="-5" dirty="0">
                <a:latin typeface="Arial"/>
                <a:cs typeface="Arial"/>
              </a:rPr>
              <a:t>Struct</a:t>
            </a:r>
            <a:r>
              <a:rPr sz="2000" dirty="0">
                <a:latin typeface="Arial"/>
                <a:cs typeface="Arial"/>
              </a:rPr>
              <a:t> </a:t>
            </a:r>
            <a:r>
              <a:rPr sz="2000" spc="-5" dirty="0">
                <a:latin typeface="Arial"/>
                <a:cs typeface="Arial"/>
              </a:rPr>
              <a:t>Department	</a:t>
            </a:r>
            <a:r>
              <a:rPr sz="2000" dirty="0">
                <a:latin typeface="Arial"/>
                <a:cs typeface="Arial"/>
              </a:rPr>
              <a:t>gồm các </a:t>
            </a:r>
            <a:r>
              <a:rPr sz="2000" spc="-5" dirty="0">
                <a:latin typeface="Arial"/>
                <a:cs typeface="Arial"/>
              </a:rPr>
              <a:t>thành </a:t>
            </a:r>
            <a:r>
              <a:rPr sz="2000" dirty="0">
                <a:latin typeface="Arial"/>
                <a:cs typeface="Arial"/>
              </a:rPr>
              <a:t>viên</a:t>
            </a:r>
            <a:r>
              <a:rPr sz="2000" spc="-40" dirty="0">
                <a:latin typeface="Arial"/>
                <a:cs typeface="Arial"/>
              </a:rPr>
              <a:t> </a:t>
            </a:r>
            <a:r>
              <a:rPr sz="2000" spc="-5" dirty="0">
                <a:latin typeface="Arial"/>
                <a:cs typeface="Arial"/>
              </a:rPr>
              <a:t>sau:</a:t>
            </a:r>
            <a:endParaRPr sz="2000">
              <a:latin typeface="Arial"/>
              <a:cs typeface="Arial"/>
            </a:endParaRPr>
          </a:p>
          <a:p>
            <a:pPr marL="682625" lvl="1" indent="-326390">
              <a:lnSpc>
                <a:spcPct val="100000"/>
              </a:lnSpc>
              <a:spcBef>
                <a:spcPts val="1010"/>
              </a:spcBef>
              <a:buClr>
                <a:srgbClr val="3B812F"/>
              </a:buClr>
              <a:buSzPct val="60000"/>
              <a:buFont typeface="Wingdings"/>
              <a:buChar char=""/>
              <a:tabLst>
                <a:tab pos="681990" algn="l"/>
                <a:tab pos="682625" algn="l"/>
              </a:tabLst>
            </a:pPr>
            <a:r>
              <a:rPr sz="2000" dirty="0">
                <a:latin typeface="Arial"/>
                <a:cs typeface="Arial"/>
              </a:rPr>
              <a:t>Tên bộ phận </a:t>
            </a:r>
            <a:r>
              <a:rPr sz="2000" spc="-5" dirty="0">
                <a:latin typeface="Arial"/>
                <a:cs typeface="Arial"/>
              </a:rPr>
              <a:t>(như Đông, Tây, Bắc </a:t>
            </a:r>
            <a:r>
              <a:rPr sz="2000" dirty="0">
                <a:latin typeface="Arial"/>
                <a:cs typeface="Arial"/>
              </a:rPr>
              <a:t>hoặc</a:t>
            </a:r>
            <a:r>
              <a:rPr sz="2000" spc="-75" dirty="0">
                <a:latin typeface="Arial"/>
                <a:cs typeface="Arial"/>
              </a:rPr>
              <a:t> </a:t>
            </a:r>
            <a:r>
              <a:rPr sz="2000" spc="-5" dirty="0">
                <a:latin typeface="Arial"/>
                <a:cs typeface="Arial"/>
              </a:rPr>
              <a:t>Nam)</a:t>
            </a:r>
            <a:endParaRPr sz="2000">
              <a:latin typeface="Arial"/>
              <a:cs typeface="Arial"/>
            </a:endParaRPr>
          </a:p>
          <a:p>
            <a:pPr marL="682625" lvl="1" indent="-326390">
              <a:lnSpc>
                <a:spcPct val="100000"/>
              </a:lnSpc>
              <a:spcBef>
                <a:spcPts val="890"/>
              </a:spcBef>
              <a:buClr>
                <a:srgbClr val="3B812F"/>
              </a:buClr>
              <a:buSzPct val="60000"/>
              <a:buFont typeface="Wingdings"/>
              <a:buChar char=""/>
              <a:tabLst>
                <a:tab pos="681990" algn="l"/>
                <a:tab pos="682625" algn="l"/>
              </a:tabLst>
            </a:pPr>
            <a:r>
              <a:rPr sz="2000" spc="-5" dirty="0">
                <a:latin typeface="Arial"/>
                <a:cs typeface="Arial"/>
              </a:rPr>
              <a:t>Doanh </a:t>
            </a:r>
            <a:r>
              <a:rPr sz="2000" dirty="0">
                <a:latin typeface="Arial"/>
                <a:cs typeface="Arial"/>
              </a:rPr>
              <a:t>số bán hàng 4 quý </a:t>
            </a:r>
            <a:r>
              <a:rPr sz="2000" spc="-5" dirty="0">
                <a:latin typeface="Arial"/>
                <a:cs typeface="Arial"/>
              </a:rPr>
              <a:t>(gợi </a:t>
            </a:r>
            <a:r>
              <a:rPr sz="2000" dirty="0">
                <a:latin typeface="Arial"/>
                <a:cs typeface="Arial"/>
              </a:rPr>
              <a:t>ý: dùng</a:t>
            </a:r>
            <a:r>
              <a:rPr sz="2000" spc="-85" dirty="0">
                <a:latin typeface="Arial"/>
                <a:cs typeface="Arial"/>
              </a:rPr>
              <a:t> </a:t>
            </a:r>
            <a:r>
              <a:rPr sz="2000" spc="-5" dirty="0">
                <a:latin typeface="Arial"/>
                <a:cs typeface="Arial"/>
              </a:rPr>
              <a:t>mảng)</a:t>
            </a:r>
            <a:endParaRPr sz="2000">
              <a:latin typeface="Arial"/>
              <a:cs typeface="Arial"/>
            </a:endParaRPr>
          </a:p>
          <a:p>
            <a:pPr marL="682625" lvl="1" indent="-326390">
              <a:lnSpc>
                <a:spcPct val="100000"/>
              </a:lnSpc>
              <a:spcBef>
                <a:spcPts val="1005"/>
              </a:spcBef>
              <a:buClr>
                <a:srgbClr val="3B812F"/>
              </a:buClr>
              <a:buSzPct val="60000"/>
              <a:buFont typeface="Wingdings"/>
              <a:buChar char=""/>
              <a:tabLst>
                <a:tab pos="681990" algn="l"/>
                <a:tab pos="682625" algn="l"/>
              </a:tabLst>
            </a:pPr>
            <a:r>
              <a:rPr sz="2000" dirty="0">
                <a:latin typeface="Arial"/>
                <a:cs typeface="Arial"/>
              </a:rPr>
              <a:t>Tổng doanh số hàng</a:t>
            </a:r>
            <a:r>
              <a:rPr sz="2000" spc="-50" dirty="0">
                <a:latin typeface="Arial"/>
                <a:cs typeface="Arial"/>
              </a:rPr>
              <a:t> </a:t>
            </a:r>
            <a:r>
              <a:rPr sz="2000" dirty="0">
                <a:latin typeface="Arial"/>
                <a:cs typeface="Arial"/>
              </a:rPr>
              <a:t>năm</a:t>
            </a:r>
            <a:endParaRPr sz="2000">
              <a:latin typeface="Arial"/>
              <a:cs typeface="Arial"/>
            </a:endParaRPr>
          </a:p>
          <a:p>
            <a:pPr marL="682625" lvl="1" indent="-326390">
              <a:lnSpc>
                <a:spcPct val="100000"/>
              </a:lnSpc>
              <a:spcBef>
                <a:spcPts val="985"/>
              </a:spcBef>
              <a:buClr>
                <a:srgbClr val="3B812F"/>
              </a:buClr>
              <a:buSzPct val="60000"/>
              <a:buFont typeface="Wingdings"/>
              <a:buChar char=""/>
              <a:tabLst>
                <a:tab pos="681990" algn="l"/>
                <a:tab pos="682625" algn="l"/>
              </a:tabLst>
            </a:pPr>
            <a:r>
              <a:rPr sz="2000" spc="-5" dirty="0">
                <a:latin typeface="Arial"/>
                <a:cs typeface="Arial"/>
              </a:rPr>
              <a:t>Doanh </a:t>
            </a:r>
            <a:r>
              <a:rPr sz="2000" dirty="0">
                <a:latin typeface="Arial"/>
                <a:cs typeface="Arial"/>
              </a:rPr>
              <a:t>số bán hàng </a:t>
            </a:r>
            <a:r>
              <a:rPr sz="2000" spc="-5" dirty="0">
                <a:latin typeface="Arial"/>
                <a:cs typeface="Arial"/>
              </a:rPr>
              <a:t>trung bình</a:t>
            </a:r>
            <a:r>
              <a:rPr sz="2000" spc="-50" dirty="0">
                <a:latin typeface="Arial"/>
                <a:cs typeface="Arial"/>
              </a:rPr>
              <a:t> </a:t>
            </a:r>
            <a:r>
              <a:rPr sz="2000" dirty="0">
                <a:latin typeface="Arial"/>
                <a:cs typeface="Arial"/>
              </a:rPr>
              <a:t>quý</a:t>
            </a:r>
            <a:endParaRPr sz="2000">
              <a:latin typeface="Arial"/>
              <a:cs typeface="Arial"/>
            </a:endParaRPr>
          </a:p>
          <a:p>
            <a:pPr marL="355600" marR="5080" indent="-342900">
              <a:lnSpc>
                <a:spcPct val="120000"/>
              </a:lnSpc>
              <a:spcBef>
                <a:spcPts val="434"/>
              </a:spcBef>
              <a:buClr>
                <a:srgbClr val="CC9900"/>
              </a:buClr>
              <a:buSzPct val="65000"/>
              <a:buFont typeface="Wingdings"/>
              <a:buChar char=""/>
              <a:tabLst>
                <a:tab pos="354965" algn="l"/>
                <a:tab pos="355600" algn="l"/>
              </a:tabLst>
            </a:pPr>
            <a:r>
              <a:rPr sz="2000" dirty="0">
                <a:latin typeface="Arial"/>
                <a:cs typeface="Arial"/>
              </a:rPr>
              <a:t>Main khai báo 4 biến đại diện cho các bộ phận công </a:t>
            </a:r>
            <a:r>
              <a:rPr sz="2000" spc="-5" dirty="0">
                <a:latin typeface="Arial"/>
                <a:cs typeface="Arial"/>
              </a:rPr>
              <a:t>ty: Đông, Tây,  Bắc </a:t>
            </a:r>
            <a:r>
              <a:rPr sz="2000" dirty="0">
                <a:latin typeface="Arial"/>
                <a:cs typeface="Arial"/>
              </a:rPr>
              <a:t>và </a:t>
            </a:r>
            <a:r>
              <a:rPr sz="2000" spc="-5" dirty="0">
                <a:latin typeface="Arial"/>
                <a:cs typeface="Arial"/>
              </a:rPr>
              <a:t>Nam. Yêu </a:t>
            </a:r>
            <a:r>
              <a:rPr sz="2000" dirty="0">
                <a:latin typeface="Arial"/>
                <a:cs typeface="Arial"/>
              </a:rPr>
              <a:t>cầu </a:t>
            </a:r>
            <a:r>
              <a:rPr sz="2000" spc="-5" dirty="0">
                <a:latin typeface="Arial"/>
                <a:cs typeface="Arial"/>
              </a:rPr>
              <a:t>người </a:t>
            </a:r>
            <a:r>
              <a:rPr sz="2000" dirty="0">
                <a:latin typeface="Arial"/>
                <a:cs typeface="Arial"/>
              </a:rPr>
              <a:t>dùng nhập số liệu bán hàng của bốn  quý cho </a:t>
            </a:r>
            <a:r>
              <a:rPr sz="2000" spc="-5" dirty="0">
                <a:latin typeface="Arial"/>
                <a:cs typeface="Arial"/>
              </a:rPr>
              <a:t>mỗi </a:t>
            </a:r>
            <a:r>
              <a:rPr sz="2000" dirty="0">
                <a:latin typeface="Arial"/>
                <a:cs typeface="Arial"/>
              </a:rPr>
              <a:t>bộ </a:t>
            </a:r>
            <a:r>
              <a:rPr sz="2000" spc="-5" dirty="0">
                <a:latin typeface="Arial"/>
                <a:cs typeface="Arial"/>
              </a:rPr>
              <a:t>phận, </a:t>
            </a:r>
            <a:r>
              <a:rPr sz="2000" dirty="0">
                <a:latin typeface="Arial"/>
                <a:cs typeface="Arial"/>
              </a:rPr>
              <a:t>còn </a:t>
            </a:r>
            <a:r>
              <a:rPr sz="2000" spc="-5" dirty="0">
                <a:latin typeface="Arial"/>
                <a:cs typeface="Arial"/>
              </a:rPr>
              <a:t>tổng </a:t>
            </a:r>
            <a:r>
              <a:rPr sz="2000" dirty="0">
                <a:latin typeface="Arial"/>
                <a:cs typeface="Arial"/>
              </a:rPr>
              <a:t>doanh số cả năm và doanh số </a:t>
            </a:r>
            <a:r>
              <a:rPr sz="2000" spc="-5" dirty="0">
                <a:latin typeface="Arial"/>
                <a:cs typeface="Arial"/>
              </a:rPr>
              <a:t>trung  bình </a:t>
            </a:r>
            <a:r>
              <a:rPr sz="2000" dirty="0">
                <a:latin typeface="Arial"/>
                <a:cs typeface="Arial"/>
              </a:rPr>
              <a:t>quý là </a:t>
            </a:r>
            <a:r>
              <a:rPr sz="2000" spc="-5" dirty="0">
                <a:latin typeface="Arial"/>
                <a:cs typeface="Arial"/>
              </a:rPr>
              <a:t>thông tin </a:t>
            </a:r>
            <a:r>
              <a:rPr sz="2000" dirty="0">
                <a:latin typeface="Arial"/>
                <a:cs typeface="Arial"/>
              </a:rPr>
              <a:t>dẫn xuất nên không cần nhập </a:t>
            </a:r>
            <a:r>
              <a:rPr sz="2000" spc="-5" dirty="0">
                <a:latin typeface="Arial"/>
                <a:cs typeface="Arial"/>
              </a:rPr>
              <a:t>mà được tính  toán từ </a:t>
            </a:r>
            <a:r>
              <a:rPr sz="2000" dirty="0">
                <a:latin typeface="Arial"/>
                <a:cs typeface="Arial"/>
              </a:rPr>
              <a:t>các </a:t>
            </a:r>
            <a:r>
              <a:rPr sz="2000" spc="-5" dirty="0">
                <a:latin typeface="Arial"/>
                <a:cs typeface="Arial"/>
              </a:rPr>
              <a:t>thông tin trên </a:t>
            </a:r>
            <a:r>
              <a:rPr sz="2000" dirty="0">
                <a:latin typeface="Arial"/>
                <a:cs typeface="Arial"/>
              </a:rPr>
              <a:t>và lưu </a:t>
            </a:r>
            <a:r>
              <a:rPr sz="2000" spc="-5" dirty="0">
                <a:latin typeface="Arial"/>
                <a:cs typeface="Arial"/>
              </a:rPr>
              <a:t>trữ trong </a:t>
            </a:r>
            <a:r>
              <a:rPr sz="2000" dirty="0">
                <a:latin typeface="Arial"/>
                <a:cs typeface="Arial"/>
              </a:rPr>
              <a:t>phần </a:t>
            </a:r>
            <a:r>
              <a:rPr sz="2000" spc="-5" dirty="0">
                <a:latin typeface="Arial"/>
                <a:cs typeface="Arial"/>
              </a:rPr>
              <a:t>tử thích </a:t>
            </a:r>
            <a:r>
              <a:rPr sz="2000" dirty="0">
                <a:latin typeface="Arial"/>
                <a:cs typeface="Arial"/>
              </a:rPr>
              <a:t>hợp của</a:t>
            </a:r>
            <a:r>
              <a:rPr sz="2000" spc="-150" dirty="0">
                <a:latin typeface="Arial"/>
                <a:cs typeface="Arial"/>
              </a:rPr>
              <a:t> </a:t>
            </a:r>
            <a:r>
              <a:rPr sz="2000" dirty="0">
                <a:latin typeface="Arial"/>
                <a:cs typeface="Arial"/>
              </a:rPr>
              <a:t>cấu  </a:t>
            </a:r>
            <a:r>
              <a:rPr sz="2000" spc="-5" dirty="0">
                <a:latin typeface="Arial"/>
                <a:cs typeface="Arial"/>
              </a:rPr>
              <a:t>trúc. Cuối </a:t>
            </a:r>
            <a:r>
              <a:rPr sz="2000" dirty="0">
                <a:latin typeface="Arial"/>
                <a:cs typeface="Arial"/>
              </a:rPr>
              <a:t>cùng hiển </a:t>
            </a:r>
            <a:r>
              <a:rPr sz="2000" spc="-5" dirty="0">
                <a:latin typeface="Arial"/>
                <a:cs typeface="Arial"/>
              </a:rPr>
              <a:t>thị </a:t>
            </a:r>
            <a:r>
              <a:rPr sz="2000" dirty="0">
                <a:latin typeface="Arial"/>
                <a:cs typeface="Arial"/>
              </a:rPr>
              <a:t>nội dung 4 cấu </a:t>
            </a:r>
            <a:r>
              <a:rPr sz="2000" spc="-5" dirty="0">
                <a:latin typeface="Arial"/>
                <a:cs typeface="Arial"/>
              </a:rPr>
              <a:t>trúc ra màn</a:t>
            </a:r>
            <a:r>
              <a:rPr sz="2000" spc="-90" dirty="0">
                <a:latin typeface="Arial"/>
                <a:cs typeface="Arial"/>
              </a:rPr>
              <a:t> </a:t>
            </a:r>
            <a:r>
              <a:rPr sz="2000" spc="-5" dirty="0">
                <a:latin typeface="Arial"/>
                <a:cs typeface="Arial"/>
              </a:rPr>
              <a:t>hình.</a:t>
            </a:r>
            <a:endParaRPr sz="20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7399655" cy="665480"/>
          </a:xfrm>
          <a:prstGeom prst="rect">
            <a:avLst/>
          </a:prstGeom>
        </p:spPr>
        <p:txBody>
          <a:bodyPr vert="horz" wrap="square" lIns="0" tIns="12700" rIns="0" bIns="0" rtlCol="0">
            <a:spAutoFit/>
          </a:bodyPr>
          <a:lstStyle/>
          <a:p>
            <a:pPr marL="12700">
              <a:lnSpc>
                <a:spcPct val="100000"/>
              </a:lnSpc>
              <a:spcBef>
                <a:spcPts val="100"/>
              </a:spcBef>
              <a:tabLst>
                <a:tab pos="3818890" algn="l"/>
                <a:tab pos="5019040" algn="l"/>
                <a:tab pos="6069965" algn="l"/>
              </a:tabLst>
            </a:pPr>
            <a:r>
              <a:rPr dirty="0"/>
              <a:t>VD:</a:t>
            </a:r>
            <a:r>
              <a:rPr spc="5" dirty="0"/>
              <a:t> </a:t>
            </a:r>
            <a:r>
              <a:rPr spc="-5" dirty="0"/>
              <a:t>Duyệt</a:t>
            </a:r>
            <a:r>
              <a:rPr dirty="0"/>
              <a:t> </a:t>
            </a:r>
            <a:r>
              <a:rPr spc="-5" dirty="0"/>
              <a:t>mảng	</a:t>
            </a:r>
            <a:r>
              <a:rPr dirty="0"/>
              <a:t>dùng	</a:t>
            </a:r>
            <a:r>
              <a:rPr spc="-5" dirty="0"/>
              <a:t>kiểu	liệt</a:t>
            </a:r>
            <a:r>
              <a:rPr spc="-90" dirty="0"/>
              <a:t> </a:t>
            </a:r>
            <a:r>
              <a:rPr dirty="0"/>
              <a:t>kê</a:t>
            </a:r>
          </a:p>
        </p:txBody>
      </p:sp>
      <p:sp>
        <p:nvSpPr>
          <p:cNvPr id="3" name="object 3"/>
          <p:cNvSpPr/>
          <p:nvPr/>
        </p:nvSpPr>
        <p:spPr>
          <a:xfrm>
            <a:off x="5118100" y="1282700"/>
            <a:ext cx="3638550" cy="42608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25500" y="1184275"/>
            <a:ext cx="3746500" cy="44894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38515" y="6446011"/>
            <a:ext cx="168275" cy="208279"/>
          </a:xfrm>
          <a:prstGeom prst="rect">
            <a:avLst/>
          </a:prstGeom>
        </p:spPr>
        <p:txBody>
          <a:bodyPr vert="horz" wrap="square" lIns="0" tIns="12700" rIns="0" bIns="0" rtlCol="0">
            <a:spAutoFit/>
          </a:bodyPr>
          <a:lstStyle/>
          <a:p>
            <a:pPr marL="12700">
              <a:lnSpc>
                <a:spcPct val="100000"/>
              </a:lnSpc>
              <a:spcBef>
                <a:spcPts val="100"/>
              </a:spcBef>
            </a:pPr>
            <a:r>
              <a:rPr sz="1200" b="0" spc="-5" dirty="0">
                <a:latin typeface="Noto Serif Condensed ExtraLight"/>
                <a:cs typeface="Noto Serif Condensed ExtraLight"/>
              </a:rPr>
              <a:t>56</a:t>
            </a:r>
            <a:endParaRPr sz="1200">
              <a:latin typeface="Noto Serif Condensed ExtraLight"/>
              <a:cs typeface="Noto Serif Condensed ExtraLight"/>
            </a:endParaRPr>
          </a:p>
        </p:txBody>
      </p:sp>
      <p:sp>
        <p:nvSpPr>
          <p:cNvPr id="3" name="object 3"/>
          <p:cNvSpPr txBox="1">
            <a:spLocks noGrp="1"/>
          </p:cNvSpPr>
          <p:nvPr>
            <p:ph type="title"/>
          </p:nvPr>
        </p:nvSpPr>
        <p:spPr>
          <a:xfrm>
            <a:off x="535940" y="298196"/>
            <a:ext cx="1936114" cy="665480"/>
          </a:xfrm>
          <a:prstGeom prst="rect">
            <a:avLst/>
          </a:prstGeom>
        </p:spPr>
        <p:txBody>
          <a:bodyPr vert="horz" wrap="square" lIns="0" tIns="12700" rIns="0" bIns="0" rtlCol="0">
            <a:spAutoFit/>
          </a:bodyPr>
          <a:lstStyle/>
          <a:p>
            <a:pPr marL="12700">
              <a:lnSpc>
                <a:spcPct val="100000"/>
              </a:lnSpc>
              <a:spcBef>
                <a:spcPts val="100"/>
              </a:spcBef>
              <a:tabLst>
                <a:tab pos="1271270" algn="l"/>
              </a:tabLst>
            </a:pPr>
            <a:r>
              <a:rPr spc="-5" dirty="0"/>
              <a:t>T</a:t>
            </a:r>
            <a:r>
              <a:rPr dirty="0"/>
              <a:t>ổng	k</a:t>
            </a:r>
            <a:r>
              <a:rPr spc="-5" dirty="0"/>
              <a:t>ế</a:t>
            </a:r>
            <a:r>
              <a:rPr dirty="0"/>
              <a:t>t</a:t>
            </a:r>
          </a:p>
        </p:txBody>
      </p:sp>
      <p:sp>
        <p:nvSpPr>
          <p:cNvPr id="4" name="object 4"/>
          <p:cNvSpPr txBox="1"/>
          <p:nvPr/>
        </p:nvSpPr>
        <p:spPr>
          <a:xfrm>
            <a:off x="535940" y="1538731"/>
            <a:ext cx="7352030" cy="2238375"/>
          </a:xfrm>
          <a:prstGeom prst="rect">
            <a:avLst/>
          </a:prstGeom>
        </p:spPr>
        <p:txBody>
          <a:bodyPr vert="horz" wrap="square" lIns="0" tIns="207645" rIns="0" bIns="0" rtlCol="0">
            <a:spAutoFit/>
          </a:bodyPr>
          <a:lstStyle/>
          <a:p>
            <a:pPr marL="355600" indent="-342900">
              <a:lnSpc>
                <a:spcPct val="100000"/>
              </a:lnSpc>
              <a:spcBef>
                <a:spcPts val="1635"/>
              </a:spcBef>
              <a:buClr>
                <a:srgbClr val="CC9900"/>
              </a:buClr>
              <a:buSzPct val="66666"/>
              <a:buFont typeface="Wingdings"/>
              <a:buChar char=""/>
              <a:tabLst>
                <a:tab pos="354965" algn="l"/>
                <a:tab pos="355600" algn="l"/>
              </a:tabLst>
            </a:pPr>
            <a:r>
              <a:rPr sz="2400" spc="-5" dirty="0">
                <a:latin typeface="Arial"/>
                <a:cs typeface="Arial"/>
              </a:rPr>
              <a:t>Khai </a:t>
            </a:r>
            <a:r>
              <a:rPr sz="2400" dirty="0">
                <a:latin typeface="Arial"/>
                <a:cs typeface="Arial"/>
              </a:rPr>
              <a:t>báo </a:t>
            </a:r>
            <a:r>
              <a:rPr sz="2400" spc="-5" dirty="0">
                <a:latin typeface="Arial"/>
                <a:cs typeface="Arial"/>
              </a:rPr>
              <a:t>struct </a:t>
            </a:r>
            <a:r>
              <a:rPr sz="2400" dirty="0">
                <a:latin typeface="Arial"/>
                <a:cs typeface="Arial"/>
              </a:rPr>
              <a:t>và sự khác biệt giữa </a:t>
            </a:r>
            <a:r>
              <a:rPr sz="2400" spc="-5" dirty="0">
                <a:latin typeface="Arial"/>
                <a:cs typeface="Arial"/>
              </a:rPr>
              <a:t>struct </a:t>
            </a:r>
            <a:r>
              <a:rPr sz="2400" dirty="0">
                <a:latin typeface="Arial"/>
                <a:cs typeface="Arial"/>
              </a:rPr>
              <a:t>và</a:t>
            </a:r>
            <a:r>
              <a:rPr sz="2400" spc="-55" dirty="0">
                <a:latin typeface="Arial"/>
                <a:cs typeface="Arial"/>
              </a:rPr>
              <a:t> </a:t>
            </a:r>
            <a:r>
              <a:rPr sz="2400" spc="-5" dirty="0">
                <a:latin typeface="Arial"/>
                <a:cs typeface="Arial"/>
              </a:rPr>
              <a:t>lớp</a:t>
            </a:r>
            <a:endParaRPr sz="2400">
              <a:latin typeface="Arial"/>
              <a:cs typeface="Arial"/>
            </a:endParaRPr>
          </a:p>
          <a:p>
            <a:pPr marL="355600" indent="-342900">
              <a:lnSpc>
                <a:spcPct val="100000"/>
              </a:lnSpc>
              <a:spcBef>
                <a:spcPts val="1535"/>
              </a:spcBef>
              <a:buClr>
                <a:srgbClr val="CC9900"/>
              </a:buClr>
              <a:buSzPct val="66666"/>
              <a:buFont typeface="Wingdings"/>
              <a:buChar char=""/>
              <a:tabLst>
                <a:tab pos="354965" algn="l"/>
                <a:tab pos="355600" algn="l"/>
              </a:tabLst>
            </a:pPr>
            <a:r>
              <a:rPr sz="2400" spc="-5" dirty="0">
                <a:latin typeface="Arial"/>
                <a:cs typeface="Arial"/>
              </a:rPr>
              <a:t>Tạo </a:t>
            </a:r>
            <a:r>
              <a:rPr sz="2400" dirty="0">
                <a:latin typeface="Arial"/>
                <a:cs typeface="Arial"/>
              </a:rPr>
              <a:t>và dùng biến </a:t>
            </a:r>
            <a:r>
              <a:rPr sz="2400" spc="-5" dirty="0">
                <a:latin typeface="Arial"/>
                <a:cs typeface="Arial"/>
              </a:rPr>
              <a:t>struct </a:t>
            </a:r>
            <a:r>
              <a:rPr sz="2400" dirty="0">
                <a:latin typeface="Arial"/>
                <a:cs typeface="Arial"/>
              </a:rPr>
              <a:t>với mảng, hàm, con</a:t>
            </a:r>
            <a:r>
              <a:rPr sz="2400" spc="-75" dirty="0">
                <a:latin typeface="Arial"/>
                <a:cs typeface="Arial"/>
              </a:rPr>
              <a:t> </a:t>
            </a:r>
            <a:r>
              <a:rPr sz="2400" spc="-5" dirty="0">
                <a:latin typeface="Arial"/>
                <a:cs typeface="Arial"/>
              </a:rPr>
              <a:t>trỏ</a:t>
            </a:r>
            <a:endParaRPr sz="2400">
              <a:latin typeface="Arial"/>
              <a:cs typeface="Arial"/>
            </a:endParaRPr>
          </a:p>
          <a:p>
            <a:pPr marL="355600" indent="-342900">
              <a:lnSpc>
                <a:spcPct val="100000"/>
              </a:lnSpc>
              <a:spcBef>
                <a:spcPts val="1415"/>
              </a:spcBef>
              <a:buClr>
                <a:srgbClr val="CC9900"/>
              </a:buClr>
              <a:buSzPct val="66666"/>
              <a:buFont typeface="Wingdings"/>
              <a:buChar char=""/>
              <a:tabLst>
                <a:tab pos="354965" algn="l"/>
                <a:tab pos="355600" algn="l"/>
              </a:tabLst>
            </a:pPr>
            <a:r>
              <a:rPr sz="2400" spc="-5" dirty="0">
                <a:latin typeface="Arial"/>
                <a:cs typeface="Arial"/>
              </a:rPr>
              <a:t>Tạo </a:t>
            </a:r>
            <a:r>
              <a:rPr sz="2400" dirty="0">
                <a:latin typeface="Arial"/>
                <a:cs typeface="Arial"/>
              </a:rPr>
              <a:t>kiểu liệt kê và biến liệt</a:t>
            </a:r>
            <a:r>
              <a:rPr sz="2400" spc="-55" dirty="0">
                <a:latin typeface="Arial"/>
                <a:cs typeface="Arial"/>
              </a:rPr>
              <a:t> </a:t>
            </a:r>
            <a:r>
              <a:rPr sz="2400" dirty="0">
                <a:latin typeface="Arial"/>
                <a:cs typeface="Arial"/>
              </a:rPr>
              <a:t>kê</a:t>
            </a:r>
            <a:endParaRPr sz="2400">
              <a:latin typeface="Arial"/>
              <a:cs typeface="Arial"/>
            </a:endParaRPr>
          </a:p>
          <a:p>
            <a:pPr marL="355600" indent="-342900">
              <a:lnSpc>
                <a:spcPct val="100000"/>
              </a:lnSpc>
              <a:spcBef>
                <a:spcPts val="1420"/>
              </a:spcBef>
              <a:buClr>
                <a:srgbClr val="CC9900"/>
              </a:buClr>
              <a:buSzPct val="66666"/>
              <a:buFont typeface="Wingdings"/>
              <a:buChar char=""/>
              <a:tabLst>
                <a:tab pos="354965" algn="l"/>
                <a:tab pos="355600" algn="l"/>
              </a:tabLst>
            </a:pPr>
            <a:r>
              <a:rPr sz="2400" dirty="0">
                <a:latin typeface="Arial"/>
                <a:cs typeface="Arial"/>
              </a:rPr>
              <a:t>Dùng kiểu liệt kê khi </a:t>
            </a:r>
            <a:r>
              <a:rPr sz="2400" spc="-5" dirty="0">
                <a:latin typeface="Arial"/>
                <a:cs typeface="Arial"/>
              </a:rPr>
              <a:t>truy </a:t>
            </a:r>
            <a:r>
              <a:rPr sz="2400" dirty="0">
                <a:latin typeface="Arial"/>
                <a:cs typeface="Arial"/>
              </a:rPr>
              <a:t>cập mảng, khi duyệt</a:t>
            </a:r>
            <a:r>
              <a:rPr sz="2400" spc="-145" dirty="0">
                <a:latin typeface="Arial"/>
                <a:cs typeface="Arial"/>
              </a:rPr>
              <a:t> </a:t>
            </a:r>
            <a:r>
              <a:rPr sz="2400" dirty="0">
                <a:latin typeface="Arial"/>
                <a:cs typeface="Arial"/>
              </a:rPr>
              <a:t>mảng</a:t>
            </a:r>
            <a:endParaRPr sz="24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38515" y="6446011"/>
            <a:ext cx="168275" cy="208279"/>
          </a:xfrm>
          <a:prstGeom prst="rect">
            <a:avLst/>
          </a:prstGeom>
        </p:spPr>
        <p:txBody>
          <a:bodyPr vert="horz" wrap="square" lIns="0" tIns="12700" rIns="0" bIns="0" rtlCol="0">
            <a:spAutoFit/>
          </a:bodyPr>
          <a:lstStyle/>
          <a:p>
            <a:pPr marL="12700">
              <a:lnSpc>
                <a:spcPct val="100000"/>
              </a:lnSpc>
              <a:spcBef>
                <a:spcPts val="100"/>
              </a:spcBef>
            </a:pPr>
            <a:r>
              <a:rPr sz="1200" b="0" spc="-5" dirty="0">
                <a:latin typeface="Noto Serif Condensed ExtraLight"/>
                <a:cs typeface="Noto Serif Condensed ExtraLight"/>
              </a:rPr>
              <a:t>57</a:t>
            </a:r>
            <a:endParaRPr sz="1200">
              <a:latin typeface="Noto Serif Condensed ExtraLight"/>
              <a:cs typeface="Noto Serif Condensed ExtraLight"/>
            </a:endParaRPr>
          </a:p>
        </p:txBody>
      </p:sp>
      <p:sp>
        <p:nvSpPr>
          <p:cNvPr id="3" name="object 3"/>
          <p:cNvSpPr txBox="1">
            <a:spLocks noGrp="1"/>
          </p:cNvSpPr>
          <p:nvPr>
            <p:ph type="title"/>
          </p:nvPr>
        </p:nvSpPr>
        <p:spPr>
          <a:xfrm>
            <a:off x="2467762" y="1286763"/>
            <a:ext cx="4208145"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0000"/>
                </a:solidFill>
                <a:latin typeface="Tahoma"/>
                <a:cs typeface="Tahoma"/>
              </a:rPr>
              <a:t>Keep calm and carry</a:t>
            </a:r>
            <a:r>
              <a:rPr sz="2800" b="1" spc="-45" dirty="0">
                <a:solidFill>
                  <a:srgbClr val="000000"/>
                </a:solidFill>
                <a:latin typeface="Tahoma"/>
                <a:cs typeface="Tahoma"/>
              </a:rPr>
              <a:t> </a:t>
            </a:r>
            <a:r>
              <a:rPr sz="2800" b="1" spc="-5" dirty="0">
                <a:solidFill>
                  <a:srgbClr val="000000"/>
                </a:solidFill>
                <a:latin typeface="Tahoma"/>
                <a:cs typeface="Tahoma"/>
              </a:rPr>
              <a:t>on</a:t>
            </a:r>
            <a:endParaRPr sz="2800">
              <a:latin typeface="Tahoma"/>
              <a:cs typeface="Tahoma"/>
            </a:endParaRPr>
          </a:p>
        </p:txBody>
      </p:sp>
      <p:sp>
        <p:nvSpPr>
          <p:cNvPr id="4" name="object 4"/>
          <p:cNvSpPr/>
          <p:nvPr/>
        </p:nvSpPr>
        <p:spPr>
          <a:xfrm>
            <a:off x="1690687" y="2060575"/>
            <a:ext cx="5762625" cy="4025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5147"/>
            <a:ext cx="7670800" cy="665480"/>
          </a:xfrm>
          <a:prstGeom prst="rect">
            <a:avLst/>
          </a:prstGeom>
        </p:spPr>
        <p:txBody>
          <a:bodyPr vert="horz" wrap="square" lIns="0" tIns="12700" rIns="0" bIns="0" rtlCol="0">
            <a:spAutoFit/>
          </a:bodyPr>
          <a:lstStyle/>
          <a:p>
            <a:pPr marL="12700">
              <a:lnSpc>
                <a:spcPct val="100000"/>
              </a:lnSpc>
              <a:spcBef>
                <a:spcPts val="100"/>
              </a:spcBef>
            </a:pPr>
            <a:r>
              <a:rPr spc="-5" dirty="0"/>
              <a:t>Tạo </a:t>
            </a:r>
            <a:r>
              <a:rPr sz="4000" spc="-5" dirty="0"/>
              <a:t>biến </a:t>
            </a:r>
            <a:r>
              <a:rPr sz="4000" dirty="0"/>
              <a:t>struct &amp; truy </a:t>
            </a:r>
            <a:r>
              <a:rPr sz="4000" spc="-5" dirty="0"/>
              <a:t>cập thành</a:t>
            </a:r>
            <a:r>
              <a:rPr sz="4000" spc="-65" dirty="0"/>
              <a:t> </a:t>
            </a:r>
            <a:r>
              <a:rPr sz="4000" spc="-5" dirty="0"/>
              <a:t>viên</a:t>
            </a:r>
            <a:endParaRPr sz="4000"/>
          </a:p>
        </p:txBody>
      </p:sp>
      <p:sp>
        <p:nvSpPr>
          <p:cNvPr id="3" name="object 3"/>
          <p:cNvSpPr txBox="1"/>
          <p:nvPr/>
        </p:nvSpPr>
        <p:spPr>
          <a:xfrm>
            <a:off x="535940" y="1600708"/>
            <a:ext cx="7995920" cy="3225800"/>
          </a:xfrm>
          <a:prstGeom prst="rect">
            <a:avLst/>
          </a:prstGeom>
        </p:spPr>
        <p:txBody>
          <a:bodyPr vert="horz" wrap="square" lIns="0" tIns="70485" rIns="0" bIns="0" rtlCol="0">
            <a:spAutoFit/>
          </a:bodyPr>
          <a:lstStyle/>
          <a:p>
            <a:pPr marL="355600" indent="-342900">
              <a:lnSpc>
                <a:spcPct val="100000"/>
              </a:lnSpc>
              <a:spcBef>
                <a:spcPts val="555"/>
              </a:spcBef>
              <a:buClr>
                <a:srgbClr val="CC9900"/>
              </a:buClr>
              <a:buSzPct val="63636"/>
              <a:buFont typeface="Wingdings"/>
              <a:buChar char=""/>
              <a:tabLst>
                <a:tab pos="354965" algn="l"/>
                <a:tab pos="355600" algn="l"/>
              </a:tabLst>
            </a:pPr>
            <a:r>
              <a:rPr sz="2200" dirty="0">
                <a:latin typeface="Arial"/>
                <a:cs typeface="Arial"/>
              </a:rPr>
              <a:t>Tạo </a:t>
            </a:r>
            <a:r>
              <a:rPr sz="2200" spc="-5" dirty="0">
                <a:latin typeface="Arial"/>
                <a:cs typeface="Arial"/>
              </a:rPr>
              <a:t>biến </a:t>
            </a:r>
            <a:r>
              <a:rPr sz="2200" dirty="0">
                <a:latin typeface="Arial"/>
                <a:cs typeface="Arial"/>
              </a:rPr>
              <a:t>struct </a:t>
            </a:r>
            <a:r>
              <a:rPr sz="2200" spc="-5" dirty="0">
                <a:latin typeface="Arial"/>
                <a:cs typeface="Arial"/>
              </a:rPr>
              <a:t>giống </a:t>
            </a:r>
            <a:r>
              <a:rPr sz="2200" dirty="0">
                <a:latin typeface="Arial"/>
                <a:cs typeface="Arial"/>
              </a:rPr>
              <a:t>như tạo </a:t>
            </a:r>
            <a:r>
              <a:rPr sz="2200" spc="-5" dirty="0">
                <a:latin typeface="Arial"/>
                <a:cs typeface="Arial"/>
              </a:rPr>
              <a:t>biến</a:t>
            </a:r>
            <a:r>
              <a:rPr sz="2200" dirty="0">
                <a:latin typeface="Arial"/>
                <a:cs typeface="Arial"/>
              </a:rPr>
              <a:t> </a:t>
            </a:r>
            <a:r>
              <a:rPr sz="2200" spc="-5" dirty="0">
                <a:latin typeface="Arial"/>
                <a:cs typeface="Arial"/>
              </a:rPr>
              <a:t>lớp:</a:t>
            </a:r>
            <a:endParaRPr sz="2200">
              <a:latin typeface="Arial"/>
              <a:cs typeface="Arial"/>
            </a:endParaRPr>
          </a:p>
          <a:p>
            <a:pPr marL="927100">
              <a:lnSpc>
                <a:spcPct val="100000"/>
              </a:lnSpc>
              <a:spcBef>
                <a:spcPts val="455"/>
              </a:spcBef>
            </a:pPr>
            <a:r>
              <a:rPr sz="2200" dirty="0">
                <a:latin typeface="Courier New"/>
                <a:cs typeface="Courier New"/>
              </a:rPr>
              <a:t>Student stu1;</a:t>
            </a:r>
            <a:endParaRPr sz="2200">
              <a:latin typeface="Courier New"/>
              <a:cs typeface="Courier New"/>
            </a:endParaRPr>
          </a:p>
          <a:p>
            <a:pPr marL="355600" indent="-342900">
              <a:lnSpc>
                <a:spcPct val="100000"/>
              </a:lnSpc>
              <a:spcBef>
                <a:spcPts val="550"/>
              </a:spcBef>
              <a:buClr>
                <a:srgbClr val="CC9900"/>
              </a:buClr>
              <a:buSzPct val="63636"/>
              <a:buFont typeface="Wingdings"/>
              <a:buChar char=""/>
              <a:tabLst>
                <a:tab pos="354965" algn="l"/>
                <a:tab pos="355600" algn="l"/>
              </a:tabLst>
            </a:pPr>
            <a:r>
              <a:rPr sz="2200" spc="-5" dirty="0">
                <a:latin typeface="Arial"/>
                <a:cs typeface="Arial"/>
              </a:rPr>
              <a:t>Struct </a:t>
            </a:r>
            <a:r>
              <a:rPr sz="2200" dirty="0">
                <a:latin typeface="Arial"/>
                <a:cs typeface="Arial"/>
              </a:rPr>
              <a:t>chính </a:t>
            </a:r>
            <a:r>
              <a:rPr sz="2200" spc="-5" dirty="0">
                <a:latin typeface="Arial"/>
                <a:cs typeface="Arial"/>
              </a:rPr>
              <a:t>là </a:t>
            </a:r>
            <a:r>
              <a:rPr sz="2200" dirty="0">
                <a:latin typeface="Arial"/>
                <a:cs typeface="Arial"/>
              </a:rPr>
              <a:t>một </a:t>
            </a:r>
            <a:r>
              <a:rPr sz="2200" spc="-5" dirty="0">
                <a:latin typeface="Arial"/>
                <a:cs typeface="Arial"/>
              </a:rPr>
              <a:t>lớp </a:t>
            </a:r>
            <a:r>
              <a:rPr sz="2200" dirty="0">
                <a:latin typeface="Arial"/>
                <a:cs typeface="Arial"/>
              </a:rPr>
              <a:t>mà mọi thứ đều khai</a:t>
            </a:r>
            <a:r>
              <a:rPr sz="2200" spc="-15" dirty="0">
                <a:latin typeface="Arial"/>
                <a:cs typeface="Arial"/>
              </a:rPr>
              <a:t> </a:t>
            </a:r>
            <a:r>
              <a:rPr sz="2200" spc="-5" dirty="0">
                <a:latin typeface="Arial"/>
                <a:cs typeface="Arial"/>
              </a:rPr>
              <a:t>public.</a:t>
            </a:r>
            <a:endParaRPr sz="2200">
              <a:latin typeface="Arial"/>
              <a:cs typeface="Arial"/>
            </a:endParaRPr>
          </a:p>
          <a:p>
            <a:pPr marL="355600" marR="5080" indent="-342900">
              <a:lnSpc>
                <a:spcPct val="117300"/>
              </a:lnSpc>
              <a:spcBef>
                <a:spcPts val="120"/>
              </a:spcBef>
              <a:buClr>
                <a:srgbClr val="CC9900"/>
              </a:buClr>
              <a:buSzPct val="63636"/>
              <a:buFont typeface="Wingdings"/>
              <a:buChar char=""/>
              <a:tabLst>
                <a:tab pos="354965" algn="l"/>
                <a:tab pos="355600" algn="l"/>
              </a:tabLst>
            </a:pPr>
            <a:r>
              <a:rPr sz="2200" dirty="0">
                <a:latin typeface="Arial"/>
                <a:cs typeface="Arial"/>
              </a:rPr>
              <a:t>Truy cập còn </a:t>
            </a:r>
            <a:r>
              <a:rPr sz="2200" spc="-5" dirty="0">
                <a:latin typeface="Arial"/>
                <a:cs typeface="Arial"/>
              </a:rPr>
              <a:t>đơn giản hơn lớp, </a:t>
            </a:r>
            <a:r>
              <a:rPr sz="2200" dirty="0">
                <a:latin typeface="Arial"/>
                <a:cs typeface="Arial"/>
              </a:rPr>
              <a:t>vì có thể dùng toán tử  chấm</a:t>
            </a:r>
            <a:r>
              <a:rPr sz="2200" dirty="0">
                <a:latin typeface="Courier New"/>
                <a:cs typeface="Courier New"/>
              </a:rPr>
              <a:t>(.)</a:t>
            </a:r>
            <a:r>
              <a:rPr sz="2200" dirty="0">
                <a:latin typeface="Arial"/>
                <a:cs typeface="Arial"/>
              </a:rPr>
              <a:t>truy cập trực </a:t>
            </a:r>
            <a:r>
              <a:rPr sz="2200" spc="-5" dirty="0">
                <a:latin typeface="Arial"/>
                <a:cs typeface="Arial"/>
              </a:rPr>
              <a:t>tiếp </a:t>
            </a:r>
            <a:r>
              <a:rPr sz="2200" dirty="0">
                <a:latin typeface="Arial"/>
                <a:cs typeface="Arial"/>
              </a:rPr>
              <a:t>mọi thành </a:t>
            </a:r>
            <a:r>
              <a:rPr sz="2200" spc="-5" dirty="0">
                <a:latin typeface="Arial"/>
                <a:cs typeface="Arial"/>
              </a:rPr>
              <a:t>viên </a:t>
            </a:r>
            <a:r>
              <a:rPr sz="2200" dirty="0">
                <a:latin typeface="Arial"/>
                <a:cs typeface="Arial"/>
              </a:rPr>
              <a:t>dù </a:t>
            </a:r>
            <a:r>
              <a:rPr sz="2200" spc="-5" dirty="0">
                <a:latin typeface="Arial"/>
                <a:cs typeface="Arial"/>
              </a:rPr>
              <a:t>là biến </a:t>
            </a:r>
            <a:r>
              <a:rPr sz="2200" dirty="0">
                <a:latin typeface="Arial"/>
                <a:cs typeface="Arial"/>
              </a:rPr>
              <a:t>hay</a:t>
            </a:r>
            <a:r>
              <a:rPr sz="2200" spc="-25" dirty="0">
                <a:latin typeface="Arial"/>
                <a:cs typeface="Arial"/>
              </a:rPr>
              <a:t> </a:t>
            </a:r>
            <a:r>
              <a:rPr sz="2200" dirty="0">
                <a:latin typeface="Arial"/>
                <a:cs typeface="Arial"/>
              </a:rPr>
              <a:t>hàm</a:t>
            </a:r>
            <a:endParaRPr sz="2200">
              <a:latin typeface="Arial"/>
              <a:cs typeface="Arial"/>
            </a:endParaRPr>
          </a:p>
          <a:p>
            <a:pPr marL="682625" marR="3266440">
              <a:lnSpc>
                <a:spcPct val="119500"/>
              </a:lnSpc>
              <a:spcBef>
                <a:spcPts val="40"/>
              </a:spcBef>
            </a:pPr>
            <a:r>
              <a:rPr sz="2200" dirty="0">
                <a:latin typeface="Courier New"/>
                <a:cs typeface="Courier New"/>
              </a:rPr>
              <a:t>cin &gt;&gt; stu1.studentID;  getline(cin, stu1.name);  stu1.gpa =</a:t>
            </a:r>
            <a:r>
              <a:rPr sz="2200" spc="-10" dirty="0">
                <a:latin typeface="Courier New"/>
                <a:cs typeface="Courier New"/>
              </a:rPr>
              <a:t> </a:t>
            </a:r>
            <a:r>
              <a:rPr sz="2200" dirty="0">
                <a:latin typeface="Courier New"/>
                <a:cs typeface="Courier New"/>
              </a:rPr>
              <a:t>3.75;</a:t>
            </a:r>
            <a:endParaRPr sz="2200">
              <a:latin typeface="Courier New"/>
              <a:cs typeface="Courier New"/>
            </a:endParaRPr>
          </a:p>
        </p:txBody>
      </p:sp>
      <p:sp>
        <p:nvSpPr>
          <p:cNvPr id="4" name="object 4"/>
          <p:cNvSpPr txBox="1"/>
          <p:nvPr/>
        </p:nvSpPr>
        <p:spPr>
          <a:xfrm>
            <a:off x="535940" y="6429755"/>
            <a:ext cx="367665" cy="238760"/>
          </a:xfrm>
          <a:prstGeom prst="rect">
            <a:avLst/>
          </a:prstGeom>
        </p:spPr>
        <p:txBody>
          <a:bodyPr vert="horz" wrap="square" lIns="0" tIns="12700" rIns="0" bIns="0" rtlCol="0">
            <a:spAutoFit/>
          </a:bodyPr>
          <a:lstStyle/>
          <a:p>
            <a:pPr marL="12700">
              <a:lnSpc>
                <a:spcPct val="100000"/>
              </a:lnSpc>
              <a:spcBef>
                <a:spcPts val="100"/>
              </a:spcBef>
            </a:pPr>
            <a:r>
              <a:rPr sz="1400" spc="-105" dirty="0">
                <a:latin typeface="Arial"/>
                <a:cs typeface="Arial"/>
              </a:rPr>
              <a:t>1</a:t>
            </a:r>
            <a:r>
              <a:rPr sz="1400" spc="-5" dirty="0">
                <a:latin typeface="Arial"/>
                <a:cs typeface="Arial"/>
              </a:rPr>
              <a:t>1-</a:t>
            </a:r>
            <a:r>
              <a:rPr sz="1400" dirty="0">
                <a:latin typeface="Arial"/>
                <a:cs typeface="Arial"/>
              </a:rPr>
              <a:t>5</a:t>
            </a:r>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7180"/>
            <a:ext cx="7539355" cy="604520"/>
          </a:xfrm>
          <a:prstGeom prst="rect">
            <a:avLst/>
          </a:prstGeom>
        </p:spPr>
        <p:txBody>
          <a:bodyPr vert="horz" wrap="square" lIns="0" tIns="12700" rIns="0" bIns="0" rtlCol="0">
            <a:spAutoFit/>
          </a:bodyPr>
          <a:lstStyle/>
          <a:p>
            <a:pPr marL="12700">
              <a:lnSpc>
                <a:spcPct val="100000"/>
              </a:lnSpc>
              <a:spcBef>
                <a:spcPts val="100"/>
              </a:spcBef>
            </a:pPr>
            <a:r>
              <a:rPr sz="3800" spc="-5" dirty="0"/>
              <a:t>Struct lồng </a:t>
            </a:r>
            <a:r>
              <a:rPr sz="3800" dirty="0"/>
              <a:t>nhau &amp; </a:t>
            </a:r>
            <a:r>
              <a:rPr sz="3800" spc="-5" dirty="0"/>
              <a:t>truy </a:t>
            </a:r>
            <a:r>
              <a:rPr sz="3800" dirty="0"/>
              <a:t>cập </a:t>
            </a:r>
            <a:r>
              <a:rPr sz="3800" spc="-5" dirty="0"/>
              <a:t>thành</a:t>
            </a:r>
            <a:r>
              <a:rPr sz="3800" spc="-55" dirty="0"/>
              <a:t> </a:t>
            </a:r>
            <a:r>
              <a:rPr sz="3800" spc="-5" dirty="0"/>
              <a:t>viên</a:t>
            </a:r>
            <a:endParaRPr sz="3800"/>
          </a:p>
        </p:txBody>
      </p:sp>
      <p:sp>
        <p:nvSpPr>
          <p:cNvPr id="3" name="object 3"/>
          <p:cNvSpPr txBox="1"/>
          <p:nvPr/>
        </p:nvSpPr>
        <p:spPr>
          <a:xfrm>
            <a:off x="535940" y="1290828"/>
            <a:ext cx="6694805" cy="3302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a:buChar char=""/>
              <a:tabLst>
                <a:tab pos="354965" algn="l"/>
                <a:tab pos="355600" algn="l"/>
              </a:tabLst>
            </a:pPr>
            <a:r>
              <a:rPr sz="2000" spc="-5" dirty="0">
                <a:latin typeface="Arial"/>
                <a:cs typeface="Arial"/>
              </a:rPr>
              <a:t>Một struct </a:t>
            </a:r>
            <a:r>
              <a:rPr sz="2000" dirty="0">
                <a:latin typeface="Arial"/>
                <a:cs typeface="Arial"/>
              </a:rPr>
              <a:t>có </a:t>
            </a:r>
            <a:r>
              <a:rPr sz="2000" spc="-5" dirty="0">
                <a:latin typeface="Arial"/>
                <a:cs typeface="Arial"/>
              </a:rPr>
              <a:t>thể </a:t>
            </a:r>
            <a:r>
              <a:rPr sz="2000" dirty="0">
                <a:latin typeface="Arial"/>
                <a:cs typeface="Arial"/>
              </a:rPr>
              <a:t>có biến </a:t>
            </a:r>
            <a:r>
              <a:rPr sz="2000" spc="-5" dirty="0">
                <a:latin typeface="Arial"/>
                <a:cs typeface="Arial"/>
              </a:rPr>
              <a:t>thành </a:t>
            </a:r>
            <a:r>
              <a:rPr sz="2000" dirty="0">
                <a:latin typeface="Arial"/>
                <a:cs typeface="Arial"/>
              </a:rPr>
              <a:t>viên kiểu </a:t>
            </a:r>
            <a:r>
              <a:rPr sz="2000" spc="-5" dirty="0">
                <a:latin typeface="Arial"/>
                <a:cs typeface="Arial"/>
              </a:rPr>
              <a:t>một struct</a:t>
            </a:r>
            <a:r>
              <a:rPr sz="2000" spc="-120" dirty="0">
                <a:latin typeface="Arial"/>
                <a:cs typeface="Arial"/>
              </a:rPr>
              <a:t> </a:t>
            </a:r>
            <a:r>
              <a:rPr sz="2000" dirty="0">
                <a:latin typeface="Arial"/>
                <a:cs typeface="Arial"/>
              </a:rPr>
              <a:t>khác</a:t>
            </a:r>
            <a:endParaRPr sz="2000">
              <a:latin typeface="Arial"/>
              <a:cs typeface="Arial"/>
            </a:endParaRPr>
          </a:p>
        </p:txBody>
      </p:sp>
      <p:sp>
        <p:nvSpPr>
          <p:cNvPr id="4" name="object 4"/>
          <p:cNvSpPr txBox="1"/>
          <p:nvPr/>
        </p:nvSpPr>
        <p:spPr>
          <a:xfrm>
            <a:off x="535940" y="4643628"/>
            <a:ext cx="8434070" cy="3302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a:buChar char=""/>
              <a:tabLst>
                <a:tab pos="354965" algn="l"/>
                <a:tab pos="355600" algn="l"/>
              </a:tabLst>
            </a:pPr>
            <a:r>
              <a:rPr sz="2000" dirty="0">
                <a:latin typeface="Arial"/>
                <a:cs typeface="Arial"/>
              </a:rPr>
              <a:t>Dùng </a:t>
            </a:r>
            <a:r>
              <a:rPr sz="2000" spc="-5" dirty="0">
                <a:latin typeface="Arial"/>
                <a:cs typeface="Arial"/>
              </a:rPr>
              <a:t>toán tử </a:t>
            </a:r>
            <a:r>
              <a:rPr sz="2000" dirty="0">
                <a:latin typeface="Arial"/>
                <a:cs typeface="Arial"/>
              </a:rPr>
              <a:t>dấu chấm nhiều lần để </a:t>
            </a:r>
            <a:r>
              <a:rPr sz="2000" spc="-5" dirty="0">
                <a:latin typeface="Arial"/>
                <a:cs typeface="Arial"/>
              </a:rPr>
              <a:t>tham </a:t>
            </a:r>
            <a:r>
              <a:rPr sz="2000" dirty="0">
                <a:latin typeface="Arial"/>
                <a:cs typeface="Arial"/>
              </a:rPr>
              <a:t>chiếu các </a:t>
            </a:r>
            <a:r>
              <a:rPr sz="2000" spc="-5" dirty="0">
                <a:latin typeface="Arial"/>
                <a:cs typeface="Arial"/>
              </a:rPr>
              <a:t>trường </a:t>
            </a:r>
            <a:r>
              <a:rPr sz="2000" dirty="0">
                <a:latin typeface="Arial"/>
                <a:cs typeface="Arial"/>
              </a:rPr>
              <a:t>lồng nhau</a:t>
            </a:r>
            <a:r>
              <a:rPr sz="2000" spc="-165" dirty="0">
                <a:latin typeface="Arial"/>
                <a:cs typeface="Arial"/>
              </a:rPr>
              <a:t> </a:t>
            </a:r>
            <a:r>
              <a:rPr sz="2000" dirty="0">
                <a:latin typeface="Arial"/>
                <a:cs typeface="Arial"/>
              </a:rPr>
              <a:t>:</a:t>
            </a:r>
            <a:endParaRPr sz="2000">
              <a:latin typeface="Arial"/>
              <a:cs typeface="Arial"/>
            </a:endParaRPr>
          </a:p>
        </p:txBody>
      </p:sp>
      <p:sp>
        <p:nvSpPr>
          <p:cNvPr id="5" name="object 5"/>
          <p:cNvSpPr/>
          <p:nvPr/>
        </p:nvSpPr>
        <p:spPr>
          <a:xfrm>
            <a:off x="3359150" y="5149850"/>
            <a:ext cx="2597150" cy="736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13867" y="1776418"/>
            <a:ext cx="3129999" cy="27063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6155055" cy="665480"/>
          </a:xfrm>
          <a:prstGeom prst="rect">
            <a:avLst/>
          </a:prstGeom>
        </p:spPr>
        <p:txBody>
          <a:bodyPr vert="horz" wrap="square" lIns="0" tIns="12700" rIns="0" bIns="0" rtlCol="0">
            <a:spAutoFit/>
          </a:bodyPr>
          <a:lstStyle/>
          <a:p>
            <a:pPr marL="12700">
              <a:lnSpc>
                <a:spcPct val="100000"/>
              </a:lnSpc>
              <a:spcBef>
                <a:spcPts val="100"/>
              </a:spcBef>
            </a:pPr>
            <a:r>
              <a:rPr dirty="0"/>
              <a:t>Khởi </a:t>
            </a:r>
            <a:r>
              <a:rPr spc="-5" dirty="0"/>
              <a:t>tạo các biến thành</a:t>
            </a:r>
            <a:r>
              <a:rPr spc="-55" dirty="0"/>
              <a:t> </a:t>
            </a:r>
            <a:r>
              <a:rPr spc="-5" dirty="0"/>
              <a:t>viên</a:t>
            </a:r>
          </a:p>
        </p:txBody>
      </p:sp>
      <p:sp>
        <p:nvSpPr>
          <p:cNvPr id="3" name="object 3"/>
          <p:cNvSpPr txBox="1"/>
          <p:nvPr/>
        </p:nvSpPr>
        <p:spPr>
          <a:xfrm>
            <a:off x="535940" y="1382267"/>
            <a:ext cx="7940675" cy="3479165"/>
          </a:xfrm>
          <a:prstGeom prst="rect">
            <a:avLst/>
          </a:prstGeom>
        </p:spPr>
        <p:txBody>
          <a:bodyPr vert="horz" wrap="square" lIns="0" tIns="48895" rIns="0" bIns="0" rtlCol="0">
            <a:spAutoFit/>
          </a:bodyPr>
          <a:lstStyle/>
          <a:p>
            <a:pPr marL="355600" indent="-342900">
              <a:lnSpc>
                <a:spcPct val="100000"/>
              </a:lnSpc>
              <a:spcBef>
                <a:spcPts val="385"/>
              </a:spcBef>
              <a:buClr>
                <a:srgbClr val="CC9900"/>
              </a:buClr>
              <a:buSzPct val="65000"/>
              <a:buFont typeface="Wingdings"/>
              <a:buChar char=""/>
              <a:tabLst>
                <a:tab pos="354965" algn="l"/>
                <a:tab pos="355600" algn="l"/>
              </a:tabLst>
            </a:pPr>
            <a:r>
              <a:rPr sz="2000" spc="-5" dirty="0">
                <a:latin typeface="Roboto"/>
                <a:cs typeface="Roboto"/>
              </a:rPr>
              <a:t>Dùng lệnh </a:t>
            </a:r>
            <a:r>
              <a:rPr sz="2000" dirty="0">
                <a:latin typeface="Roboto"/>
                <a:cs typeface="Roboto"/>
              </a:rPr>
              <a:t>cin (~ </a:t>
            </a:r>
            <a:r>
              <a:rPr sz="2000" spc="-5" dirty="0">
                <a:latin typeface="Roboto"/>
                <a:cs typeface="Roboto"/>
              </a:rPr>
              <a:t>xem phần</a:t>
            </a:r>
            <a:r>
              <a:rPr sz="2000" spc="20" dirty="0">
                <a:latin typeface="Roboto"/>
                <a:cs typeface="Roboto"/>
              </a:rPr>
              <a:t> </a:t>
            </a:r>
            <a:r>
              <a:rPr sz="2000" spc="-5" dirty="0">
                <a:latin typeface="Roboto"/>
                <a:cs typeface="Roboto"/>
              </a:rPr>
              <a:t>trước)</a:t>
            </a:r>
            <a:endParaRPr sz="2000">
              <a:latin typeface="Roboto"/>
              <a:cs typeface="Roboto"/>
            </a:endParaRPr>
          </a:p>
          <a:p>
            <a:pPr marL="355600" indent="-342900">
              <a:lnSpc>
                <a:spcPct val="100000"/>
              </a:lnSpc>
              <a:spcBef>
                <a:spcPts val="290"/>
              </a:spcBef>
              <a:buClr>
                <a:srgbClr val="CC9900"/>
              </a:buClr>
              <a:buSzPct val="65000"/>
              <a:buFont typeface="Wingdings"/>
              <a:buChar char=""/>
              <a:tabLst>
                <a:tab pos="354965" algn="l"/>
                <a:tab pos="355600" algn="l"/>
              </a:tabLst>
            </a:pPr>
            <a:r>
              <a:rPr sz="2000" spc="-5" dirty="0">
                <a:latin typeface="Roboto"/>
                <a:cs typeface="Roboto"/>
              </a:rPr>
              <a:t>Khởi tạo lúc định</a:t>
            </a:r>
            <a:r>
              <a:rPr sz="2000" spc="20" dirty="0">
                <a:latin typeface="Roboto"/>
                <a:cs typeface="Roboto"/>
              </a:rPr>
              <a:t> </a:t>
            </a:r>
            <a:r>
              <a:rPr sz="2000" spc="-5" dirty="0">
                <a:latin typeface="Roboto"/>
                <a:cs typeface="Roboto"/>
              </a:rPr>
              <a:t>nghĩa</a:t>
            </a:r>
            <a:r>
              <a:rPr sz="2000" spc="-5" dirty="0">
                <a:latin typeface="Arial"/>
                <a:cs typeface="Arial"/>
              </a:rPr>
              <a:t>:</a:t>
            </a:r>
            <a:endParaRPr sz="2000">
              <a:latin typeface="Arial"/>
              <a:cs typeface="Arial"/>
            </a:endParaRPr>
          </a:p>
          <a:p>
            <a:pPr marL="356235">
              <a:lnSpc>
                <a:spcPct val="100000"/>
              </a:lnSpc>
              <a:spcBef>
                <a:spcPts val="310"/>
              </a:spcBef>
            </a:pPr>
            <a:r>
              <a:rPr sz="2000" spc="-5" dirty="0">
                <a:latin typeface="Courier New"/>
                <a:cs typeface="Courier New"/>
              </a:rPr>
              <a:t>Student </a:t>
            </a:r>
            <a:r>
              <a:rPr sz="2000" dirty="0">
                <a:latin typeface="Courier New"/>
                <a:cs typeface="Courier New"/>
              </a:rPr>
              <a:t>s = </a:t>
            </a:r>
            <a:r>
              <a:rPr sz="2000" spc="-5" dirty="0">
                <a:latin typeface="Courier New"/>
                <a:cs typeface="Courier New"/>
              </a:rPr>
              <a:t>{11465, "Joan", 2,</a:t>
            </a:r>
            <a:r>
              <a:rPr sz="2000" spc="-45" dirty="0">
                <a:latin typeface="Courier New"/>
                <a:cs typeface="Courier New"/>
              </a:rPr>
              <a:t> </a:t>
            </a:r>
            <a:r>
              <a:rPr sz="2000" spc="-5" dirty="0">
                <a:latin typeface="Courier New"/>
                <a:cs typeface="Courier New"/>
              </a:rPr>
              <a:t>3.75};</a:t>
            </a:r>
            <a:endParaRPr sz="2000">
              <a:latin typeface="Courier New"/>
              <a:cs typeface="Courier New"/>
            </a:endParaRPr>
          </a:p>
          <a:p>
            <a:pPr marL="354965" marR="4418330" indent="-354965">
              <a:lnSpc>
                <a:spcPct val="112500"/>
              </a:lnSpc>
              <a:spcBef>
                <a:spcPts val="204"/>
              </a:spcBef>
              <a:buClr>
                <a:srgbClr val="CC9900"/>
              </a:buClr>
              <a:buSzPct val="65000"/>
              <a:buFont typeface="Wingdings"/>
              <a:buChar char=""/>
              <a:tabLst>
                <a:tab pos="354965" algn="l"/>
                <a:tab pos="355600" algn="l"/>
              </a:tabLst>
            </a:pPr>
            <a:r>
              <a:rPr sz="2000" dirty="0">
                <a:latin typeface="Arial"/>
                <a:cs typeface="Arial"/>
              </a:rPr>
              <a:t>Khởi </a:t>
            </a:r>
            <a:r>
              <a:rPr sz="2000" spc="-5" dirty="0">
                <a:latin typeface="Arial"/>
                <a:cs typeface="Arial"/>
              </a:rPr>
              <a:t>tạo </a:t>
            </a:r>
            <a:r>
              <a:rPr sz="2000" dirty="0">
                <a:latin typeface="Arial"/>
                <a:cs typeface="Arial"/>
              </a:rPr>
              <a:t>sau khi định</a:t>
            </a:r>
            <a:r>
              <a:rPr sz="2000" spc="-100" dirty="0">
                <a:latin typeface="Arial"/>
                <a:cs typeface="Arial"/>
              </a:rPr>
              <a:t> </a:t>
            </a:r>
            <a:r>
              <a:rPr sz="2000" spc="-5" dirty="0">
                <a:latin typeface="Arial"/>
                <a:cs typeface="Arial"/>
              </a:rPr>
              <a:t>nghĩa:  </a:t>
            </a:r>
            <a:r>
              <a:rPr sz="2000" spc="-5" dirty="0">
                <a:latin typeface="Courier New"/>
                <a:cs typeface="Courier New"/>
              </a:rPr>
              <a:t>s.name </a:t>
            </a:r>
            <a:r>
              <a:rPr sz="2000" dirty="0">
                <a:latin typeface="Courier New"/>
                <a:cs typeface="Courier New"/>
              </a:rPr>
              <a:t>= </a:t>
            </a:r>
            <a:r>
              <a:rPr sz="2000" spc="-5" dirty="0">
                <a:latin typeface="Courier New"/>
                <a:cs typeface="Courier New"/>
              </a:rPr>
              <a:t>"Joan";  s.gpa </a:t>
            </a:r>
            <a:r>
              <a:rPr sz="2000" dirty="0">
                <a:latin typeface="Courier New"/>
                <a:cs typeface="Courier New"/>
              </a:rPr>
              <a:t>=</a:t>
            </a:r>
            <a:r>
              <a:rPr sz="2000" spc="-30" dirty="0">
                <a:latin typeface="Courier New"/>
                <a:cs typeface="Courier New"/>
              </a:rPr>
              <a:t> </a:t>
            </a:r>
            <a:r>
              <a:rPr sz="2000" spc="-5" dirty="0">
                <a:latin typeface="Courier New"/>
                <a:cs typeface="Courier New"/>
              </a:rPr>
              <a:t>3.75;</a:t>
            </a:r>
            <a:endParaRPr sz="2000">
              <a:latin typeface="Courier New"/>
              <a:cs typeface="Courier New"/>
            </a:endParaRPr>
          </a:p>
          <a:p>
            <a:pPr marL="355600" indent="-342900">
              <a:lnSpc>
                <a:spcPct val="100000"/>
              </a:lnSpc>
              <a:spcBef>
                <a:spcPts val="385"/>
              </a:spcBef>
              <a:buClr>
                <a:srgbClr val="CC9900"/>
              </a:buClr>
              <a:buSzPct val="65000"/>
              <a:buFont typeface="Wingdings"/>
              <a:buChar char=""/>
              <a:tabLst>
                <a:tab pos="354965" algn="l"/>
                <a:tab pos="355600" algn="l"/>
              </a:tabLst>
            </a:pPr>
            <a:r>
              <a:rPr sz="2000" dirty="0">
                <a:latin typeface="Arial"/>
                <a:cs typeface="Arial"/>
              </a:rPr>
              <a:t>Có </a:t>
            </a:r>
            <a:r>
              <a:rPr sz="2000" spc="-5" dirty="0">
                <a:latin typeface="Arial"/>
                <a:cs typeface="Arial"/>
              </a:rPr>
              <a:t>thể </a:t>
            </a:r>
            <a:r>
              <a:rPr sz="2000" dirty="0">
                <a:latin typeface="Arial"/>
                <a:cs typeface="Arial"/>
              </a:rPr>
              <a:t>khởi </a:t>
            </a:r>
            <a:r>
              <a:rPr sz="2000" spc="-5" dirty="0">
                <a:latin typeface="Arial"/>
                <a:cs typeface="Arial"/>
              </a:rPr>
              <a:t>tạo </a:t>
            </a:r>
            <a:r>
              <a:rPr sz="2000" dirty="0">
                <a:latin typeface="Arial"/>
                <a:cs typeface="Arial"/>
              </a:rPr>
              <a:t>chỉ vài </a:t>
            </a:r>
            <a:r>
              <a:rPr sz="2000" spc="-5" dirty="0">
                <a:latin typeface="Arial"/>
                <a:cs typeface="Arial"/>
              </a:rPr>
              <a:t>thành </a:t>
            </a:r>
            <a:r>
              <a:rPr sz="2000" dirty="0">
                <a:latin typeface="Arial"/>
                <a:cs typeface="Arial"/>
              </a:rPr>
              <a:t>viên, các phần </a:t>
            </a:r>
            <a:r>
              <a:rPr sz="2000" spc="-5" dirty="0">
                <a:latin typeface="Arial"/>
                <a:cs typeface="Arial"/>
              </a:rPr>
              <a:t>thiếu </a:t>
            </a:r>
            <a:r>
              <a:rPr sz="2000" dirty="0">
                <a:latin typeface="Arial"/>
                <a:cs typeface="Arial"/>
              </a:rPr>
              <a:t>sẽ </a:t>
            </a:r>
            <a:r>
              <a:rPr sz="2000" spc="-5" dirty="0">
                <a:latin typeface="Arial"/>
                <a:cs typeface="Arial"/>
              </a:rPr>
              <a:t>tự </a:t>
            </a:r>
            <a:r>
              <a:rPr sz="2000" dirty="0">
                <a:latin typeface="Arial"/>
                <a:cs typeface="Arial"/>
              </a:rPr>
              <a:t>động là</a:t>
            </a:r>
            <a:r>
              <a:rPr sz="2000" spc="-165" dirty="0">
                <a:latin typeface="Arial"/>
                <a:cs typeface="Arial"/>
              </a:rPr>
              <a:t> </a:t>
            </a:r>
            <a:r>
              <a:rPr sz="2000" dirty="0">
                <a:latin typeface="Arial"/>
                <a:cs typeface="Arial"/>
              </a:rPr>
              <a:t>null</a:t>
            </a:r>
            <a:endParaRPr sz="2000">
              <a:latin typeface="Arial"/>
              <a:cs typeface="Arial"/>
            </a:endParaRPr>
          </a:p>
          <a:p>
            <a:pPr marL="927100">
              <a:lnSpc>
                <a:spcPct val="100000"/>
              </a:lnSpc>
              <a:spcBef>
                <a:spcPts val="95"/>
              </a:spcBef>
            </a:pPr>
            <a:r>
              <a:rPr sz="2000" spc="-5" dirty="0">
                <a:latin typeface="Courier New"/>
                <a:cs typeface="Courier New"/>
              </a:rPr>
              <a:t>Student bill </a:t>
            </a:r>
            <a:r>
              <a:rPr sz="2000" dirty="0">
                <a:latin typeface="Courier New"/>
                <a:cs typeface="Courier New"/>
              </a:rPr>
              <a:t>=</a:t>
            </a:r>
            <a:r>
              <a:rPr sz="2000" spc="-20" dirty="0">
                <a:latin typeface="Courier New"/>
                <a:cs typeface="Courier New"/>
              </a:rPr>
              <a:t> </a:t>
            </a:r>
            <a:r>
              <a:rPr sz="2000" spc="-5" dirty="0">
                <a:latin typeface="Courier New"/>
                <a:cs typeface="Courier New"/>
              </a:rPr>
              <a:t>{14579};</a:t>
            </a:r>
            <a:endParaRPr sz="2000">
              <a:latin typeface="Courier New"/>
              <a:cs typeface="Courier New"/>
            </a:endParaRPr>
          </a:p>
          <a:p>
            <a:pPr marL="355600" indent="-342900">
              <a:lnSpc>
                <a:spcPct val="100000"/>
              </a:lnSpc>
              <a:spcBef>
                <a:spcPts val="310"/>
              </a:spcBef>
              <a:buClr>
                <a:srgbClr val="CC9900"/>
              </a:buClr>
              <a:buSzPct val="65000"/>
              <a:buFont typeface="Wingdings"/>
              <a:buChar char=""/>
              <a:tabLst>
                <a:tab pos="354965" algn="l"/>
                <a:tab pos="355600" algn="l"/>
              </a:tabLst>
            </a:pPr>
            <a:r>
              <a:rPr sz="2000" dirty="0">
                <a:latin typeface="Arial"/>
                <a:cs typeface="Arial"/>
              </a:rPr>
              <a:t>Dù không </a:t>
            </a:r>
            <a:r>
              <a:rPr sz="2000" spc="-5" dirty="0">
                <a:latin typeface="Arial"/>
                <a:cs typeface="Arial"/>
              </a:rPr>
              <a:t>được </a:t>
            </a:r>
            <a:r>
              <a:rPr sz="2000" dirty="0">
                <a:latin typeface="Arial"/>
                <a:cs typeface="Arial"/>
              </a:rPr>
              <a:t>bỏ cách </a:t>
            </a:r>
            <a:r>
              <a:rPr sz="2000" spc="-5" dirty="0">
                <a:latin typeface="Arial"/>
                <a:cs typeface="Arial"/>
              </a:rPr>
              <a:t>thành</a:t>
            </a:r>
            <a:r>
              <a:rPr sz="2000" spc="-60" dirty="0">
                <a:latin typeface="Arial"/>
                <a:cs typeface="Arial"/>
              </a:rPr>
              <a:t> </a:t>
            </a:r>
            <a:r>
              <a:rPr sz="2000" dirty="0">
                <a:latin typeface="Arial"/>
                <a:cs typeface="Arial"/>
              </a:rPr>
              <a:t>viên:</a:t>
            </a:r>
            <a:endParaRPr sz="2000">
              <a:latin typeface="Arial"/>
              <a:cs typeface="Arial"/>
            </a:endParaRPr>
          </a:p>
          <a:p>
            <a:pPr marL="682625">
              <a:lnSpc>
                <a:spcPct val="100000"/>
              </a:lnSpc>
              <a:spcBef>
                <a:spcPts val="409"/>
              </a:spcBef>
            </a:pPr>
            <a:r>
              <a:rPr sz="2000" spc="-5" dirty="0">
                <a:latin typeface="Courier New"/>
                <a:cs typeface="Courier New"/>
              </a:rPr>
              <a:t>Student </a:t>
            </a:r>
            <a:r>
              <a:rPr sz="2000" dirty="0">
                <a:latin typeface="Courier New"/>
                <a:cs typeface="Courier New"/>
              </a:rPr>
              <a:t>s = </a:t>
            </a:r>
            <a:r>
              <a:rPr sz="2000" spc="-5" dirty="0">
                <a:latin typeface="Courier New"/>
                <a:cs typeface="Courier New"/>
              </a:rPr>
              <a:t>{1234, "John", </a:t>
            </a:r>
            <a:r>
              <a:rPr sz="2000" dirty="0">
                <a:latin typeface="Courier New"/>
                <a:cs typeface="Courier New"/>
              </a:rPr>
              <a:t>, </a:t>
            </a:r>
            <a:r>
              <a:rPr sz="2000" spc="-5" dirty="0">
                <a:latin typeface="Courier New"/>
                <a:cs typeface="Courier New"/>
              </a:rPr>
              <a:t>2.83}; //</a:t>
            </a:r>
            <a:r>
              <a:rPr sz="2000" spc="-75" dirty="0">
                <a:latin typeface="Courier New"/>
                <a:cs typeface="Courier New"/>
              </a:rPr>
              <a:t> </a:t>
            </a:r>
            <a:r>
              <a:rPr sz="2000" spc="-5" dirty="0">
                <a:latin typeface="Courier New"/>
                <a:cs typeface="Courier New"/>
              </a:rPr>
              <a:t>error</a:t>
            </a:r>
            <a:endParaRPr sz="200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7207250" cy="665480"/>
          </a:xfrm>
          <a:prstGeom prst="rect">
            <a:avLst/>
          </a:prstGeom>
        </p:spPr>
        <p:txBody>
          <a:bodyPr vert="horz" wrap="square" lIns="0" tIns="12700" rIns="0" bIns="0" rtlCol="0">
            <a:spAutoFit/>
          </a:bodyPr>
          <a:lstStyle/>
          <a:p>
            <a:pPr marL="12700">
              <a:lnSpc>
                <a:spcPct val="100000"/>
              </a:lnSpc>
              <a:spcBef>
                <a:spcPts val="100"/>
              </a:spcBef>
            </a:pPr>
            <a:r>
              <a:rPr dirty="0"/>
              <a:t>VD: Khởi </a:t>
            </a:r>
            <a:r>
              <a:rPr spc="-5" dirty="0"/>
              <a:t>tạo các biến thành</a:t>
            </a:r>
            <a:r>
              <a:rPr spc="-60" dirty="0"/>
              <a:t> </a:t>
            </a:r>
            <a:r>
              <a:rPr spc="-5" dirty="0"/>
              <a:t>viên</a:t>
            </a:r>
          </a:p>
        </p:txBody>
      </p:sp>
      <p:sp>
        <p:nvSpPr>
          <p:cNvPr id="3" name="object 3"/>
          <p:cNvSpPr/>
          <p:nvPr/>
        </p:nvSpPr>
        <p:spPr>
          <a:xfrm>
            <a:off x="634229" y="1610382"/>
            <a:ext cx="6108933" cy="20978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71216" y="4062845"/>
            <a:ext cx="7940949" cy="46066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298196"/>
            <a:ext cx="6873240" cy="665480"/>
          </a:xfrm>
          <a:prstGeom prst="rect">
            <a:avLst/>
          </a:prstGeom>
        </p:spPr>
        <p:txBody>
          <a:bodyPr vert="horz" wrap="square" lIns="0" tIns="12700" rIns="0" bIns="0" rtlCol="0">
            <a:spAutoFit/>
          </a:bodyPr>
          <a:lstStyle/>
          <a:p>
            <a:pPr marL="12700">
              <a:lnSpc>
                <a:spcPct val="100000"/>
              </a:lnSpc>
              <a:spcBef>
                <a:spcPts val="100"/>
              </a:spcBef>
            </a:pPr>
            <a:r>
              <a:rPr dirty="0"/>
              <a:t>VD: </a:t>
            </a:r>
            <a:r>
              <a:rPr spc="-5" dirty="0"/>
              <a:t>Tạo </a:t>
            </a:r>
            <a:r>
              <a:rPr dirty="0"/>
              <a:t>và khởi </a:t>
            </a:r>
            <a:r>
              <a:rPr spc="-5" dirty="0"/>
              <a:t>tạo biến</a:t>
            </a:r>
            <a:r>
              <a:rPr spc="-145" dirty="0"/>
              <a:t> </a:t>
            </a:r>
            <a:r>
              <a:rPr spc="-5" dirty="0"/>
              <a:t>Struct</a:t>
            </a:r>
          </a:p>
        </p:txBody>
      </p:sp>
      <p:sp>
        <p:nvSpPr>
          <p:cNvPr id="3" name="object 3"/>
          <p:cNvSpPr txBox="1"/>
          <p:nvPr/>
        </p:nvSpPr>
        <p:spPr>
          <a:xfrm>
            <a:off x="535940" y="1306067"/>
            <a:ext cx="7967345" cy="2207895"/>
          </a:xfrm>
          <a:prstGeom prst="rect">
            <a:avLst/>
          </a:prstGeom>
        </p:spPr>
        <p:txBody>
          <a:bodyPr vert="horz" wrap="square" lIns="0" tIns="60960" rIns="0" bIns="0" rtlCol="0">
            <a:spAutoFit/>
          </a:bodyPr>
          <a:lstStyle/>
          <a:p>
            <a:pPr marL="355600" indent="-342900">
              <a:lnSpc>
                <a:spcPct val="100000"/>
              </a:lnSpc>
              <a:spcBef>
                <a:spcPts val="480"/>
              </a:spcBef>
              <a:buClr>
                <a:srgbClr val="CC9900"/>
              </a:buClr>
              <a:buSzPct val="65000"/>
              <a:buFont typeface="Wingdings"/>
              <a:buChar char=""/>
              <a:tabLst>
                <a:tab pos="354965" algn="l"/>
                <a:tab pos="355600" algn="l"/>
              </a:tabLst>
            </a:pPr>
            <a:r>
              <a:rPr sz="2000" dirty="0">
                <a:latin typeface="Arial"/>
                <a:cs typeface="Arial"/>
              </a:rPr>
              <a:t>Tạo </a:t>
            </a:r>
            <a:r>
              <a:rPr sz="2000" spc="-5" dirty="0">
                <a:latin typeface="Arial"/>
                <a:cs typeface="Arial"/>
              </a:rPr>
              <a:t>struct </a:t>
            </a:r>
            <a:r>
              <a:rPr sz="2000" dirty="0">
                <a:latin typeface="Arial"/>
                <a:cs typeface="Arial"/>
              </a:rPr>
              <a:t>Book </a:t>
            </a:r>
            <a:r>
              <a:rPr sz="2000" spc="-5" dirty="0">
                <a:latin typeface="Arial"/>
                <a:cs typeface="Arial"/>
              </a:rPr>
              <a:t>mô tả một </a:t>
            </a:r>
            <a:r>
              <a:rPr sz="2000" dirty="0">
                <a:latin typeface="Arial"/>
                <a:cs typeface="Arial"/>
              </a:rPr>
              <a:t>cuốn sách, có các </a:t>
            </a:r>
            <a:r>
              <a:rPr sz="2000" spc="-5" dirty="0">
                <a:latin typeface="Arial"/>
                <a:cs typeface="Arial"/>
              </a:rPr>
              <a:t>thành</a:t>
            </a:r>
            <a:r>
              <a:rPr sz="2000" spc="-125" dirty="0">
                <a:latin typeface="Arial"/>
                <a:cs typeface="Arial"/>
              </a:rPr>
              <a:t> </a:t>
            </a:r>
            <a:r>
              <a:rPr sz="2000" dirty="0">
                <a:latin typeface="Arial"/>
                <a:cs typeface="Arial"/>
              </a:rPr>
              <a:t>viên:</a:t>
            </a:r>
            <a:endParaRPr sz="2000">
              <a:latin typeface="Arial"/>
              <a:cs typeface="Arial"/>
            </a:endParaRPr>
          </a:p>
          <a:p>
            <a:pPr marL="682625" lvl="1" indent="-326390">
              <a:lnSpc>
                <a:spcPct val="100000"/>
              </a:lnSpc>
              <a:spcBef>
                <a:spcPts val="385"/>
              </a:spcBef>
              <a:buClr>
                <a:srgbClr val="3B812F"/>
              </a:buClr>
              <a:buSzPct val="60000"/>
              <a:buFont typeface="Wingdings"/>
              <a:buChar char=""/>
              <a:tabLst>
                <a:tab pos="681990" algn="l"/>
                <a:tab pos="682625" algn="l"/>
              </a:tabLst>
            </a:pPr>
            <a:r>
              <a:rPr sz="2000" dirty="0">
                <a:latin typeface="Arial"/>
                <a:cs typeface="Arial"/>
              </a:rPr>
              <a:t>Tên, </a:t>
            </a:r>
            <a:r>
              <a:rPr sz="2000" spc="-5" dirty="0">
                <a:latin typeface="Arial"/>
                <a:cs typeface="Arial"/>
              </a:rPr>
              <a:t>tác </a:t>
            </a:r>
            <a:r>
              <a:rPr sz="2000" dirty="0">
                <a:latin typeface="Arial"/>
                <a:cs typeface="Arial"/>
              </a:rPr>
              <a:t>giả, năm xuất bản, nhà xuất</a:t>
            </a:r>
            <a:r>
              <a:rPr sz="2000" spc="-120" dirty="0">
                <a:latin typeface="Arial"/>
                <a:cs typeface="Arial"/>
              </a:rPr>
              <a:t> </a:t>
            </a:r>
            <a:r>
              <a:rPr sz="2000" dirty="0">
                <a:latin typeface="Arial"/>
                <a:cs typeface="Arial"/>
              </a:rPr>
              <a:t>bản</a:t>
            </a:r>
            <a:endParaRPr sz="2000">
              <a:latin typeface="Arial"/>
              <a:cs typeface="Arial"/>
            </a:endParaRPr>
          </a:p>
          <a:p>
            <a:pPr marL="355600" marR="5080" indent="-342900">
              <a:lnSpc>
                <a:spcPct val="121000"/>
              </a:lnSpc>
              <a:buClr>
                <a:srgbClr val="CC9900"/>
              </a:buClr>
              <a:buSzPct val="65000"/>
              <a:buFont typeface="Wingdings"/>
              <a:buChar char=""/>
              <a:tabLst>
                <a:tab pos="354965" algn="l"/>
                <a:tab pos="355600" algn="l"/>
              </a:tabLst>
            </a:pPr>
            <a:r>
              <a:rPr sz="2000" dirty="0">
                <a:latin typeface="Arial"/>
                <a:cs typeface="Arial"/>
              </a:rPr>
              <a:t>Tạo cuốn sách </a:t>
            </a:r>
            <a:r>
              <a:rPr sz="2000" spc="-5" dirty="0">
                <a:latin typeface="Arial"/>
                <a:cs typeface="Arial"/>
              </a:rPr>
              <a:t>tên </a:t>
            </a:r>
            <a:r>
              <a:rPr sz="2000" dirty="0">
                <a:latin typeface="Arial"/>
                <a:cs typeface="Arial"/>
              </a:rPr>
              <a:t>là </a:t>
            </a:r>
            <a:r>
              <a:rPr sz="2000" spc="-5" dirty="0">
                <a:latin typeface="Arial"/>
                <a:cs typeface="Arial"/>
              </a:rPr>
              <a:t>“Lord </a:t>
            </a:r>
            <a:r>
              <a:rPr sz="2000" dirty="0">
                <a:latin typeface="Arial"/>
                <a:cs typeface="Arial"/>
              </a:rPr>
              <a:t>of </a:t>
            </a:r>
            <a:r>
              <a:rPr sz="2000" spc="-5" dirty="0">
                <a:latin typeface="Arial"/>
                <a:cs typeface="Arial"/>
              </a:rPr>
              <a:t>the rings”, tác </a:t>
            </a:r>
            <a:r>
              <a:rPr sz="2000" dirty="0">
                <a:latin typeface="Arial"/>
                <a:cs typeface="Arial"/>
              </a:rPr>
              <a:t>giả </a:t>
            </a:r>
            <a:r>
              <a:rPr sz="2000" spc="-5" dirty="0">
                <a:latin typeface="Arial"/>
                <a:cs typeface="Arial"/>
              </a:rPr>
              <a:t>J.R.R. </a:t>
            </a:r>
            <a:r>
              <a:rPr sz="2000" dirty="0">
                <a:latin typeface="Arial"/>
                <a:cs typeface="Arial"/>
              </a:rPr>
              <a:t>Tolkien,</a:t>
            </a:r>
            <a:r>
              <a:rPr sz="2000" spc="-120" dirty="0">
                <a:latin typeface="Arial"/>
                <a:cs typeface="Arial"/>
              </a:rPr>
              <a:t> </a:t>
            </a:r>
            <a:r>
              <a:rPr sz="2000" dirty="0">
                <a:latin typeface="Arial"/>
                <a:cs typeface="Arial"/>
              </a:rPr>
              <a:t>xuất  bản năm 1954, nhà xuất bản Allen &amp;</a:t>
            </a:r>
            <a:r>
              <a:rPr sz="2000" spc="-100" dirty="0">
                <a:latin typeface="Arial"/>
                <a:cs typeface="Arial"/>
              </a:rPr>
              <a:t> </a:t>
            </a:r>
            <a:r>
              <a:rPr sz="2000" dirty="0">
                <a:latin typeface="Arial"/>
                <a:cs typeface="Arial"/>
              </a:rPr>
              <a:t>Unwin</a:t>
            </a:r>
            <a:endParaRPr sz="2000">
              <a:latin typeface="Arial"/>
              <a:cs typeface="Arial"/>
            </a:endParaRPr>
          </a:p>
          <a:p>
            <a:pPr marL="355600" marR="59055" indent="-342900">
              <a:lnSpc>
                <a:spcPct val="121000"/>
              </a:lnSpc>
              <a:buClr>
                <a:srgbClr val="CC9900"/>
              </a:buClr>
              <a:buSzPct val="65000"/>
              <a:buFont typeface="Wingdings"/>
              <a:buChar char=""/>
              <a:tabLst>
                <a:tab pos="354965" algn="l"/>
                <a:tab pos="355600" algn="l"/>
              </a:tabLst>
            </a:pPr>
            <a:r>
              <a:rPr sz="2000" dirty="0">
                <a:latin typeface="Arial"/>
                <a:cs typeface="Arial"/>
              </a:rPr>
              <a:t>Tạo cuốn sách </a:t>
            </a:r>
            <a:r>
              <a:rPr sz="2000" spc="-5" dirty="0">
                <a:latin typeface="Arial"/>
                <a:cs typeface="Arial"/>
              </a:rPr>
              <a:t>tên </a:t>
            </a:r>
            <a:r>
              <a:rPr sz="2000" dirty="0">
                <a:latin typeface="Arial"/>
                <a:cs typeface="Arial"/>
              </a:rPr>
              <a:t>là </a:t>
            </a:r>
            <a:r>
              <a:rPr sz="2000" spc="-5" dirty="0">
                <a:latin typeface="Arial"/>
                <a:cs typeface="Arial"/>
              </a:rPr>
              <a:t>“Truyền </a:t>
            </a:r>
            <a:r>
              <a:rPr sz="2000" dirty="0">
                <a:latin typeface="Arial"/>
                <a:cs typeface="Arial"/>
              </a:rPr>
              <a:t>kỳ </a:t>
            </a:r>
            <a:r>
              <a:rPr sz="2000" spc="-5" dirty="0">
                <a:latin typeface="Arial"/>
                <a:cs typeface="Arial"/>
              </a:rPr>
              <a:t>mạn lục”, tác </a:t>
            </a:r>
            <a:r>
              <a:rPr sz="2000" dirty="0">
                <a:latin typeface="Arial"/>
                <a:cs typeface="Arial"/>
              </a:rPr>
              <a:t>giả Nguyễn Dữ,</a:t>
            </a:r>
            <a:r>
              <a:rPr sz="2000" spc="-135" dirty="0">
                <a:latin typeface="Arial"/>
                <a:cs typeface="Arial"/>
              </a:rPr>
              <a:t> </a:t>
            </a:r>
            <a:r>
              <a:rPr sz="2000" dirty="0">
                <a:latin typeface="Arial"/>
                <a:cs typeface="Arial"/>
              </a:rPr>
              <a:t>xuất  bản năm không </a:t>
            </a:r>
            <a:r>
              <a:rPr sz="2000" spc="-5" dirty="0">
                <a:latin typeface="Arial"/>
                <a:cs typeface="Arial"/>
              </a:rPr>
              <a:t>rõ, </a:t>
            </a:r>
            <a:r>
              <a:rPr sz="2000" dirty="0">
                <a:latin typeface="Arial"/>
                <a:cs typeface="Arial"/>
              </a:rPr>
              <a:t>nhà xuất bản không</a:t>
            </a:r>
            <a:r>
              <a:rPr sz="2000" spc="-100" dirty="0">
                <a:latin typeface="Arial"/>
                <a:cs typeface="Arial"/>
              </a:rPr>
              <a:t> </a:t>
            </a:r>
            <a:r>
              <a:rPr sz="2000" spc="-5" dirty="0">
                <a:latin typeface="Arial"/>
                <a:cs typeface="Arial"/>
              </a:rPr>
              <a:t>rõ.</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AF7AA4DD2F32498986B8898401A83B" ma:contentTypeVersion="0" ma:contentTypeDescription="Create a new document." ma:contentTypeScope="" ma:versionID="8520d57f334ea1ec05f2787acb2cebf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BFA080-7CB3-4C3E-89A8-76451DC039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4878221-7207-4E22-9F80-86BBD6EDA88B}">
  <ds:schemaRefs>
    <ds:schemaRef ds:uri="http://schemas.microsoft.com/sharepoint/v3/contenttype/forms"/>
  </ds:schemaRefs>
</ds:datastoreItem>
</file>

<file path=customXml/itemProps3.xml><?xml version="1.0" encoding="utf-8"?>
<ds:datastoreItem xmlns:ds="http://schemas.openxmlformats.org/officeDocument/2006/customXml" ds:itemID="{55D5EDFE-F732-4214-81BC-14DE6CF6F5B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481</TotalTime>
  <Words>3264</Words>
  <Application>Microsoft Office PowerPoint</Application>
  <PresentationFormat>On-screen Show (4:3)</PresentationFormat>
  <Paragraphs>259</Paragraphs>
  <Slides>48</Slides>
  <Notes>4</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Consolas</vt:lpstr>
      <vt:lpstr>Courier New</vt:lpstr>
      <vt:lpstr>Noto Serif Condensed ExtraLight</vt:lpstr>
      <vt:lpstr>Roboto</vt:lpstr>
      <vt:lpstr>Tahoma</vt:lpstr>
      <vt:lpstr>Times New Roman</vt:lpstr>
      <vt:lpstr>Wingdings</vt:lpstr>
      <vt:lpstr>Office Theme</vt:lpstr>
      <vt:lpstr>STRUCT</vt:lpstr>
      <vt:lpstr>Struct</vt:lpstr>
      <vt:lpstr>Struct và khai báo struct</vt:lpstr>
      <vt:lpstr>Ví dụ: Khai báo struct</vt:lpstr>
      <vt:lpstr>Tạo biến struct &amp; truy cập thành viên</vt:lpstr>
      <vt:lpstr>Struct lồng nhau &amp; truy cập thành viên</vt:lpstr>
      <vt:lpstr>Khởi tạo các biến thành viên</vt:lpstr>
      <vt:lpstr>VD: Khởi tạo các biến thành viên</vt:lpstr>
      <vt:lpstr>VD: Tạo và khởi tạo biến Struct</vt:lpstr>
      <vt:lpstr>VD: Tạo và khởi tạo biến Struct</vt:lpstr>
      <vt:lpstr>VD: Tạo và khởi tạo biến Struct</vt:lpstr>
      <vt:lpstr>VD: Tạo và khởi tạo biến Struct</vt:lpstr>
      <vt:lpstr>Struct vs. Lớp</vt:lpstr>
      <vt:lpstr>Hàm nhận vào biến struct như đối số</vt:lpstr>
      <vt:lpstr>VD: Đối số struct kiểu tham trị</vt:lpstr>
      <vt:lpstr>VD: Đối số struct kiểu tham trị</vt:lpstr>
      <vt:lpstr>Đối số tham trị vs. đối số tham chiếu</vt:lpstr>
      <vt:lpstr>VD: Hàm nhận con trỏ struct</vt:lpstr>
      <vt:lpstr>VD: Đối số tham trị vs. tham chiếu</vt:lpstr>
      <vt:lpstr>VD: Đối số tham trị vs. tham chiếu</vt:lpstr>
      <vt:lpstr>VD: Đối số tham trị vs. tham chiếu</vt:lpstr>
      <vt:lpstr>Hàm trả về biến struct</vt:lpstr>
      <vt:lpstr>VD: Hàm trả về biến struct</vt:lpstr>
      <vt:lpstr>PowerPoint Presentation</vt:lpstr>
      <vt:lpstr>VD: Mảng struct</vt:lpstr>
      <vt:lpstr>VD: Truyền mảng struct vào hàm</vt:lpstr>
      <vt:lpstr>PowerPoint Presentation</vt:lpstr>
      <vt:lpstr>VD: Truyền mảng struct vào hàm</vt:lpstr>
      <vt:lpstr>VD: Truyền mảng struct vào hàm</vt:lpstr>
      <vt:lpstr>Ví dụ MovieData</vt:lpstr>
      <vt:lpstr>Ví dụ - MovieData</vt:lpstr>
      <vt:lpstr>Kiểu liệt kê</vt:lpstr>
      <vt:lpstr>Kiểu liệt kê</vt:lpstr>
      <vt:lpstr>Ví dụ kiểu liệt kê</vt:lpstr>
      <vt:lpstr>Kiểu liệt kê (tiếp)</vt:lpstr>
      <vt:lpstr>Lưu ý về kiểu liệt kê và kiểu int</vt:lpstr>
      <vt:lpstr>Dùng kiểu liệt kê làm chỉ số mảng</vt:lpstr>
      <vt:lpstr>Dùng giá trị liệt kê để duyệt mảng</vt:lpstr>
      <vt:lpstr>Dùng biến liệt kê để duyệt mảng</vt:lpstr>
      <vt:lpstr>Dùng giá trị liệt kê để duyệt mảng</vt:lpstr>
      <vt:lpstr>PowerPoint Presentation</vt:lpstr>
      <vt:lpstr>Dùng biến liệt kê để duyệt mảng</vt:lpstr>
      <vt:lpstr>PowerPoint Presentation</vt:lpstr>
      <vt:lpstr>Các thành viên liệt kê phải duy nhất  trong cùng một phạm vi</vt:lpstr>
      <vt:lpstr>VD: Duyệt mảng dùng kiểu liệt kê</vt:lpstr>
      <vt:lpstr>VD: Duyệt mảng dùng kiểu liệt kê</vt:lpstr>
      <vt:lpstr>Tổng kết</vt:lpstr>
      <vt:lpstr>Keep calm and carry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a42437 Vũ Đức Tiến</cp:lastModifiedBy>
  <cp:revision>13</cp:revision>
  <dcterms:created xsi:type="dcterms:W3CDTF">2022-09-04T07:21:30Z</dcterms:created>
  <dcterms:modified xsi:type="dcterms:W3CDTF">2023-10-06T09:27:41Z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2022-06-20T00:00:00Z</vt:filetime>
  </property>
  <property fmtid="{D5CDD505-2E9C-101B-9397-08002B2CF9AE}" pid="3" name="LastSaved">
    <vt:filetime>2022-09-04T00:00:00Z</vt:filetime>
  </property>
  <property fmtid="{D5CDD505-2E9C-101B-9397-08002B2CF9AE}" pid="4" name="ContentTypeId">
    <vt:lpwstr>0x0101007DAF7AA4DD2F32498986B8898401A83B</vt:lpwstr>
  </property>
</Properties>
</file>