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83" r:id="rId8"/>
    <p:sldId id="284" r:id="rId9"/>
    <p:sldId id="263" r:id="rId10"/>
    <p:sldId id="279" r:id="rId11"/>
    <p:sldId id="264" r:id="rId12"/>
    <p:sldId id="265" r:id="rId13"/>
    <p:sldId id="266" r:id="rId14"/>
    <p:sldId id="267" r:id="rId15"/>
    <p:sldId id="268" r:id="rId16"/>
    <p:sldId id="269" r:id="rId17"/>
    <p:sldId id="270" r:id="rId18"/>
    <p:sldId id="271" r:id="rId19"/>
    <p:sldId id="272" r:id="rId20"/>
    <p:sldId id="280" r:id="rId21"/>
    <p:sldId id="273" r:id="rId22"/>
    <p:sldId id="281" r:id="rId23"/>
    <p:sldId id="274" r:id="rId24"/>
    <p:sldId id="275" r:id="rId25"/>
    <p:sldId id="282" r:id="rId26"/>
    <p:sldId id="277" r:id="rId27"/>
    <p:sldId id="276" r:id="rId28"/>
    <p:sldId id="278" r:id="rId29"/>
    <p:sldId id="285" r:id="rId30"/>
    <p:sldId id="286" r:id="rId31"/>
    <p:sldId id="287" r:id="rId32"/>
    <p:sldId id="288" r:id="rId33"/>
  </p:sldIdLst>
  <p:sldSz cx="9144000" cy="6858000" type="screen4x3"/>
  <p:notesSz cx="6858000" cy="9144000"/>
  <p:embeddedFontLst>
    <p:embeddedFont>
      <p:font typeface="Cambria Math" panose="02040503050406030204" pitchFamily="18"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38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bd518e6f2_5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bd518e6f2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9bd518e6f2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9bd518e6f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bd518e6f2_5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bd518e6f2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c3eb4b760_1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c3eb4b760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c3eb4b760_1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c3eb4b760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9c3eb4b760_1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9c3eb4b76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c3eb4b760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c3eb4b760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c3eb4b760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c3eb4b76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c3eb4b760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c3eb4b76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690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c3eb4b760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c3eb4b76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bd518e6f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bd518e6f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c3eb4b760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c3eb4b76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544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d518e6f2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d518e6f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bd518e6f2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bd518e6f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bd518e6f2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bd518e6f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760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9bd518e6f2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9bd518e6f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bd518e6f2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bd518e6f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bd518e6f2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9bd518e6f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bd518e6f2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bd518e6f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bd518e6f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bd518e6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9c3eb4b760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9c3eb4b76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bd518e6f2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bd518e6f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c3eb4b760_1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9c3eb4b76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bd518e6f2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bd518e6f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04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bd518e6f2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bd518e6f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5119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Clr>
                <a:srgbClr val="0000FF"/>
              </a:buClr>
              <a:buSzPts val="2800"/>
              <a:buNone/>
              <a:defRPr b="1">
                <a:solidFill>
                  <a:srgbClr val="0000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Char char="●"/>
              <a:defRPr>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0" name="Google Shape;20;p4"/>
          <p:cNvCxnSpPr/>
          <p:nvPr/>
        </p:nvCxnSpPr>
        <p:spPr>
          <a:xfrm>
            <a:off x="311700" y="1051317"/>
            <a:ext cx="8520600" cy="0"/>
          </a:xfrm>
          <a:prstGeom prst="straightConnector1">
            <a:avLst/>
          </a:prstGeom>
          <a:noFill/>
          <a:ln w="28575" cap="flat" cmpd="sng">
            <a:solidFill>
              <a:srgbClr val="0000FF"/>
            </a:solidFill>
            <a:prstDash val="solid"/>
            <a:round/>
            <a:headEnd type="none" w="med" len="med"/>
            <a:tailEnd type="none" w="med" len="med"/>
          </a:ln>
        </p:spPr>
      </p:cxnSp>
    </p:spTree>
    <p:extLst>
      <p:ext uri="{BB962C8B-B14F-4D97-AF65-F5344CB8AC3E}">
        <p14:creationId xmlns:p14="http://schemas.microsoft.com/office/powerpoint/2010/main" val="394985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5" name="Google Shape;25;p5"/>
          <p:cNvCxnSpPr/>
          <p:nvPr/>
        </p:nvCxnSpPr>
        <p:spPr>
          <a:xfrm>
            <a:off x="311700" y="1051317"/>
            <a:ext cx="8520600" cy="0"/>
          </a:xfrm>
          <a:prstGeom prst="straightConnector1">
            <a:avLst/>
          </a:prstGeom>
          <a:noFill/>
          <a:ln w="28575" cap="flat" cmpd="sng">
            <a:solidFill>
              <a:srgbClr val="0000FF"/>
            </a:solidFill>
            <a:prstDash val="solid"/>
            <a:round/>
            <a:headEnd type="none" w="med" len="med"/>
            <a:tailEnd type="none" w="med" len="med"/>
          </a:ln>
        </p:spPr>
      </p:cxnSp>
      <p:sp>
        <p:nvSpPr>
          <p:cNvPr id="26" name="Google Shape;26;p5"/>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FF"/>
              </a:buClr>
              <a:buSzPts val="2800"/>
              <a:buNone/>
              <a:defRPr b="1">
                <a:solidFill>
                  <a:srgbClr val="0000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6"/>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FF"/>
              </a:buClr>
              <a:buSzPts val="2800"/>
              <a:buNone/>
              <a:defRPr b="1">
                <a:solidFill>
                  <a:srgbClr val="0000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0" name="Google Shape;30;p6"/>
          <p:cNvCxnSpPr/>
          <p:nvPr/>
        </p:nvCxnSpPr>
        <p:spPr>
          <a:xfrm>
            <a:off x="311700" y="1051317"/>
            <a:ext cx="8520600" cy="0"/>
          </a:xfrm>
          <a:prstGeom prst="straightConnector1">
            <a:avLst/>
          </a:prstGeom>
          <a:noFill/>
          <a:ln w="28575" cap="flat" cmpd="sng">
            <a:solidFill>
              <a:srgbClr val="0000F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2"/>
              </a:buClr>
              <a:buSzPts val="1800"/>
              <a:buChar char="●"/>
              <a:defRPr sz="1800">
                <a:solidFill>
                  <a:schemeClr val="dk2"/>
                </a:solidFill>
              </a:defRPr>
            </a:lvl1pPr>
            <a:lvl2pPr marL="914400" lvl="1" indent="-317500">
              <a:lnSpc>
                <a:spcPct val="150000"/>
              </a:lnSpc>
              <a:spcBef>
                <a:spcPts val="1600"/>
              </a:spcBef>
              <a:spcAft>
                <a:spcPts val="0"/>
              </a:spcAft>
              <a:buClr>
                <a:schemeClr val="dk2"/>
              </a:buClr>
              <a:buSzPts val="1400"/>
              <a:buChar char="○"/>
              <a:defRPr>
                <a:solidFill>
                  <a:schemeClr val="dk2"/>
                </a:solidFill>
              </a:defRPr>
            </a:lvl2pPr>
            <a:lvl3pPr marL="1371600" lvl="2" indent="-317500">
              <a:lnSpc>
                <a:spcPct val="150000"/>
              </a:lnSpc>
              <a:spcBef>
                <a:spcPts val="1600"/>
              </a:spcBef>
              <a:spcAft>
                <a:spcPts val="0"/>
              </a:spcAft>
              <a:buClr>
                <a:schemeClr val="dk2"/>
              </a:buClr>
              <a:buSzPts val="1400"/>
              <a:buChar char="■"/>
              <a:defRPr>
                <a:solidFill>
                  <a:schemeClr val="dk2"/>
                </a:solidFill>
              </a:defRPr>
            </a:lvl3pPr>
            <a:lvl4pPr marL="1828800" lvl="3" indent="-317500">
              <a:lnSpc>
                <a:spcPct val="150000"/>
              </a:lnSpc>
              <a:spcBef>
                <a:spcPts val="1600"/>
              </a:spcBef>
              <a:spcAft>
                <a:spcPts val="0"/>
              </a:spcAft>
              <a:buClr>
                <a:schemeClr val="dk2"/>
              </a:buClr>
              <a:buSzPts val="1400"/>
              <a:buChar char="●"/>
              <a:defRPr>
                <a:solidFill>
                  <a:schemeClr val="dk2"/>
                </a:solidFill>
              </a:defRPr>
            </a:lvl4pPr>
            <a:lvl5pPr marL="2286000" lvl="4" indent="-317500">
              <a:lnSpc>
                <a:spcPct val="150000"/>
              </a:lnSpc>
              <a:spcBef>
                <a:spcPts val="1600"/>
              </a:spcBef>
              <a:spcAft>
                <a:spcPts val="0"/>
              </a:spcAft>
              <a:buClr>
                <a:schemeClr val="dk2"/>
              </a:buClr>
              <a:buSzPts val="1400"/>
              <a:buChar char="○"/>
              <a:defRPr>
                <a:solidFill>
                  <a:schemeClr val="dk2"/>
                </a:solidFill>
              </a:defRPr>
            </a:lvl5pPr>
            <a:lvl6pPr marL="2743200" lvl="5" indent="-317500">
              <a:lnSpc>
                <a:spcPct val="150000"/>
              </a:lnSpc>
              <a:spcBef>
                <a:spcPts val="1600"/>
              </a:spcBef>
              <a:spcAft>
                <a:spcPts val="0"/>
              </a:spcAft>
              <a:buClr>
                <a:schemeClr val="dk2"/>
              </a:buClr>
              <a:buSzPts val="1400"/>
              <a:buChar char="■"/>
              <a:defRPr>
                <a:solidFill>
                  <a:schemeClr val="dk2"/>
                </a:solidFill>
              </a:defRPr>
            </a:lvl6pPr>
            <a:lvl7pPr marL="3200400" lvl="6" indent="-317500">
              <a:lnSpc>
                <a:spcPct val="150000"/>
              </a:lnSpc>
              <a:spcBef>
                <a:spcPts val="1600"/>
              </a:spcBef>
              <a:spcAft>
                <a:spcPts val="0"/>
              </a:spcAft>
              <a:buClr>
                <a:schemeClr val="dk2"/>
              </a:buClr>
              <a:buSzPts val="1400"/>
              <a:buChar char="●"/>
              <a:defRPr>
                <a:solidFill>
                  <a:schemeClr val="dk2"/>
                </a:solidFill>
              </a:defRPr>
            </a:lvl7pPr>
            <a:lvl8pPr marL="3657600" lvl="7" indent="-317500">
              <a:lnSpc>
                <a:spcPct val="150000"/>
              </a:lnSpc>
              <a:spcBef>
                <a:spcPts val="1600"/>
              </a:spcBef>
              <a:spcAft>
                <a:spcPts val="0"/>
              </a:spcAft>
              <a:buClr>
                <a:schemeClr val="dk2"/>
              </a:buClr>
              <a:buSzPts val="1400"/>
              <a:buChar char="○"/>
              <a:defRPr>
                <a:solidFill>
                  <a:schemeClr val="dk2"/>
                </a:solidFill>
              </a:defRPr>
            </a:lvl8pPr>
            <a:lvl9pPr marL="4114800" lvl="8" indent="-317500">
              <a:lnSpc>
                <a:spcPct val="150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70.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people.eecs.berkeley.edu/~vazirani/algorithms/chap2.pdf" TargetMode="External"/><Relationship Id="rId7" Type="http://schemas.openxmlformats.org/officeDocument/2006/relationships/hyperlink" Target="https://en.wikipedia.org/wiki/Karatsuba_algorithm"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hyperlink" Target="https://www.geeksforgeeks.org/closest-pair-of-points-using-divide-and-conquer-algorithm/" TargetMode="External"/><Relationship Id="rId5" Type="http://schemas.openxmlformats.org/officeDocument/2006/relationships/hyperlink" Target="https://www.freecodecamp.org/news/divide-and-conquer-algorithms/" TargetMode="External"/><Relationship Id="rId4" Type="http://schemas.openxmlformats.org/officeDocument/2006/relationships/hyperlink" Target="https://en.wikipedia.org/wiki/Divide-and-conquer_algorith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1442400" y="4872050"/>
            <a:ext cx="6259200" cy="1285800"/>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 sz="2000" b="1"/>
              <a:t>PHÂN TÍCH VÀ THIẾT KẾ THUẬT TOÁN</a:t>
            </a:r>
            <a:endParaRPr sz="2000" b="1"/>
          </a:p>
          <a:p>
            <a:pPr marL="0" lvl="0" indent="0" algn="ctr" rtl="0">
              <a:lnSpc>
                <a:spcPct val="150000"/>
              </a:lnSpc>
              <a:spcBef>
                <a:spcPts val="0"/>
              </a:spcBef>
              <a:spcAft>
                <a:spcPts val="0"/>
              </a:spcAft>
              <a:buNone/>
            </a:pPr>
            <a:r>
              <a:rPr lang="en" sz="2000" b="1"/>
              <a:t>CS112.L11.KHTN</a:t>
            </a:r>
            <a:endParaRPr sz="2000" b="1"/>
          </a:p>
        </p:txBody>
      </p:sp>
      <p:sp>
        <p:nvSpPr>
          <p:cNvPr id="58" name="Google Shape;58;p13"/>
          <p:cNvSpPr txBox="1">
            <a:spLocks noGrp="1"/>
          </p:cNvSpPr>
          <p:nvPr>
            <p:ph type="subTitle" idx="1"/>
          </p:nvPr>
        </p:nvSpPr>
        <p:spPr>
          <a:xfrm>
            <a:off x="311700" y="1914498"/>
            <a:ext cx="8520600" cy="20430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endParaRPr i="1" u="sng"/>
          </a:p>
          <a:p>
            <a:pPr marL="0" lvl="0" indent="0" algn="ctr" rtl="0">
              <a:lnSpc>
                <a:spcPct val="150000"/>
              </a:lnSpc>
              <a:spcBef>
                <a:spcPts val="0"/>
              </a:spcBef>
              <a:spcAft>
                <a:spcPts val="0"/>
              </a:spcAft>
              <a:buNone/>
            </a:pPr>
            <a:r>
              <a:rPr lang="en" sz="4000" b="1">
                <a:solidFill>
                  <a:srgbClr val="0000FF"/>
                </a:solidFill>
              </a:rPr>
              <a:t>DIVIDE AND CONQUER</a:t>
            </a:r>
            <a:endParaRPr sz="4000" b="1">
              <a:solidFill>
                <a:srgbClr val="0000FF"/>
              </a:solidFill>
            </a:endParaRPr>
          </a:p>
        </p:txBody>
      </p:sp>
      <p:pic>
        <p:nvPicPr>
          <p:cNvPr id="59" name="Google Shape;59;p13"/>
          <p:cNvPicPr preferRelativeResize="0"/>
          <p:nvPr/>
        </p:nvPicPr>
        <p:blipFill>
          <a:blip r:embed="rId3">
            <a:alphaModFix/>
          </a:blip>
          <a:stretch>
            <a:fillRect/>
          </a:stretch>
        </p:blipFill>
        <p:spPr>
          <a:xfrm>
            <a:off x="-12" y="-12"/>
            <a:ext cx="2143125" cy="2143125"/>
          </a:xfrm>
          <a:prstGeom prst="rect">
            <a:avLst/>
          </a:prstGeom>
          <a:noFill/>
          <a:ln>
            <a:noFill/>
          </a:ln>
        </p:spPr>
      </p:pic>
      <p:pic>
        <p:nvPicPr>
          <p:cNvPr id="60" name="Google Shape;60;p13"/>
          <p:cNvPicPr preferRelativeResize="0"/>
          <p:nvPr/>
        </p:nvPicPr>
        <p:blipFill>
          <a:blip r:embed="rId4">
            <a:alphaModFix/>
          </a:blip>
          <a:stretch>
            <a:fillRect/>
          </a:stretch>
        </p:blipFill>
        <p:spPr>
          <a:xfrm>
            <a:off x="6868200" y="376262"/>
            <a:ext cx="1964100" cy="1390600"/>
          </a:xfrm>
          <a:prstGeom prst="rect">
            <a:avLst/>
          </a:prstGeom>
          <a:noFill/>
          <a:ln>
            <a:noFill/>
          </a:ln>
        </p:spPr>
      </p:pic>
      <p:sp>
        <p:nvSpPr>
          <p:cNvPr id="2" name="Slide Number Placeholder 1">
            <a:extLst>
              <a:ext uri="{FF2B5EF4-FFF2-40B4-BE49-F238E27FC236}">
                <a16:creationId xmlns:a16="http://schemas.microsoft.com/office/drawing/2014/main" id="{CEF2D359-7FD0-4B36-9612-D9183F0816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09" name="Google Shape;109;p21"/>
          <p:cNvSpPr txBox="1">
            <a:spLocks noGrp="1"/>
          </p:cNvSpPr>
          <p:nvPr>
            <p:ph type="body" idx="1"/>
          </p:nvPr>
        </p:nvSpPr>
        <p:spPr>
          <a:xfrm>
            <a:off x="311700" y="1536633"/>
            <a:ext cx="8520600" cy="7635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500" b="1" dirty="0"/>
              <a:t>Binary Search</a:t>
            </a:r>
            <a:r>
              <a:rPr lang="en" b="1" dirty="0"/>
              <a:t> </a:t>
            </a:r>
            <a:endParaRPr dirty="0"/>
          </a:p>
        </p:txBody>
      </p:sp>
      <p:sp>
        <p:nvSpPr>
          <p:cNvPr id="2" name="TextBox 1">
            <a:extLst>
              <a:ext uri="{FF2B5EF4-FFF2-40B4-BE49-F238E27FC236}">
                <a16:creationId xmlns:a16="http://schemas.microsoft.com/office/drawing/2014/main" id="{F6CE5A60-CF85-41DA-9C85-1BEA4BF5975D}"/>
              </a:ext>
            </a:extLst>
          </p:cNvPr>
          <p:cNvSpPr txBox="1"/>
          <p:nvPr/>
        </p:nvSpPr>
        <p:spPr>
          <a:xfrm>
            <a:off x="731520" y="2707965"/>
            <a:ext cx="7765366" cy="2934137"/>
          </a:xfrm>
          <a:prstGeom prst="rect">
            <a:avLst/>
          </a:prstGeom>
          <a:noFill/>
        </p:spPr>
        <p:txBody>
          <a:bodyPr wrap="square" rtlCol="0">
            <a:spAutoFit/>
          </a:bodyPr>
          <a:lstStyle/>
          <a:p>
            <a:pPr marL="101600" lvl="0" indent="0" algn="l" rtl="0">
              <a:spcBef>
                <a:spcPts val="1600"/>
              </a:spcBef>
              <a:spcAft>
                <a:spcPts val="0"/>
              </a:spcAft>
              <a:buSzPts val="2000"/>
              <a:buNone/>
            </a:pPr>
            <a:r>
              <a:rPr lang="vi-VN" sz="1800" b="1" dirty="0"/>
              <a:t>Input:</a:t>
            </a:r>
            <a:r>
              <a:rPr lang="vi-VN" sz="1800" dirty="0"/>
              <a:t> </a:t>
            </a:r>
          </a:p>
          <a:p>
            <a:pPr marL="101600" lvl="0" indent="0" algn="l" rtl="0">
              <a:spcBef>
                <a:spcPts val="1600"/>
              </a:spcBef>
              <a:spcAft>
                <a:spcPts val="0"/>
              </a:spcAft>
              <a:buSzPts val="2000"/>
              <a:buNone/>
            </a:pPr>
            <a:r>
              <a:rPr lang="vi-VN" sz="1800"/>
              <a:t>	</a:t>
            </a:r>
            <a:r>
              <a:rPr lang="vi-VN" sz="2000"/>
              <a:t>- 1 </a:t>
            </a:r>
            <a:r>
              <a:rPr lang="vi-VN" sz="2000" dirty="0"/>
              <a:t>dãy số đã được sắp xếp tăng dần hoặc giảm dần.</a:t>
            </a:r>
          </a:p>
          <a:p>
            <a:pPr marL="101600" lvl="0" indent="0" algn="l" rtl="0">
              <a:spcBef>
                <a:spcPts val="1600"/>
              </a:spcBef>
              <a:spcAft>
                <a:spcPts val="0"/>
              </a:spcAft>
              <a:buSzPts val="2000"/>
              <a:buNone/>
            </a:pPr>
            <a:r>
              <a:rPr lang="vi-VN" sz="2000"/>
              <a:t>	- Số </a:t>
            </a:r>
            <a:r>
              <a:rPr lang="vi-VN" sz="2000" dirty="0"/>
              <a:t>x được cho</a:t>
            </a:r>
          </a:p>
          <a:p>
            <a:pPr marL="101600" lvl="0" indent="0" algn="l" rtl="0">
              <a:spcBef>
                <a:spcPts val="1600"/>
              </a:spcBef>
              <a:spcAft>
                <a:spcPts val="0"/>
              </a:spcAft>
              <a:buSzPts val="2000"/>
              <a:buNone/>
            </a:pPr>
            <a:r>
              <a:rPr lang="vi-VN" sz="1800" b="1" dirty="0"/>
              <a:t>Output:</a:t>
            </a:r>
            <a:r>
              <a:rPr lang="vi-VN" sz="1800" dirty="0"/>
              <a:t> </a:t>
            </a:r>
          </a:p>
          <a:p>
            <a:pPr marL="0" lvl="0" indent="0" algn="l" rtl="0">
              <a:spcBef>
                <a:spcPts val="1600"/>
              </a:spcBef>
              <a:spcAft>
                <a:spcPts val="1600"/>
              </a:spcAft>
              <a:buNone/>
            </a:pPr>
            <a:r>
              <a:rPr lang="vi-VN" sz="2000"/>
              <a:t>	- Tìm </a:t>
            </a:r>
            <a:r>
              <a:rPr lang="vi-VN" sz="2000" dirty="0"/>
              <a:t>kiếm số </a:t>
            </a:r>
            <a:r>
              <a:rPr lang="vi-VN" sz="2000" i="1" dirty="0"/>
              <a:t>x </a:t>
            </a:r>
            <a:r>
              <a:rPr lang="vi-VN" sz="2000" dirty="0"/>
              <a:t>có trong dãy số hay không?</a:t>
            </a:r>
          </a:p>
          <a:p>
            <a:endParaRPr lang="en-US" sz="1800" dirty="0"/>
          </a:p>
        </p:txBody>
      </p:sp>
      <p:sp>
        <p:nvSpPr>
          <p:cNvPr id="3" name="Slide Number Placeholder 2">
            <a:extLst>
              <a:ext uri="{FF2B5EF4-FFF2-40B4-BE49-F238E27FC236}">
                <a16:creationId xmlns:a16="http://schemas.microsoft.com/office/drawing/2014/main" id="{88B0D64F-7CF2-46F2-BD85-02DB207418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86740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09" name="Google Shape;109;p2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500" b="1" dirty="0"/>
              <a:t>Binary Search</a:t>
            </a:r>
            <a:r>
              <a:rPr lang="en" b="1" dirty="0"/>
              <a:t> </a:t>
            </a:r>
            <a:endParaRPr dirty="0"/>
          </a:p>
          <a:p>
            <a:pPr marL="457200" lvl="0" indent="-355600" algn="l" rtl="0">
              <a:spcBef>
                <a:spcPts val="1600"/>
              </a:spcBef>
              <a:spcAft>
                <a:spcPts val="0"/>
              </a:spcAft>
              <a:buSzPts val="2000"/>
              <a:buChar char="●"/>
            </a:pPr>
            <a:r>
              <a:rPr lang="en" sz="2000" dirty="0"/>
              <a:t>Ở mỗi bước, so sánh x với giá trị ở giữa dãy số. </a:t>
            </a:r>
            <a:endParaRPr sz="2000" dirty="0"/>
          </a:p>
          <a:p>
            <a:pPr marL="457200" lvl="0" indent="0" algn="l" rtl="0">
              <a:spcBef>
                <a:spcPts val="1600"/>
              </a:spcBef>
              <a:spcAft>
                <a:spcPts val="0"/>
              </a:spcAft>
              <a:buNone/>
            </a:pPr>
            <a:endParaRPr sz="2000" dirty="0"/>
          </a:p>
          <a:p>
            <a:pPr marL="457200" lvl="0" indent="-355600" algn="l" rtl="0">
              <a:spcBef>
                <a:spcPts val="1600"/>
              </a:spcBef>
              <a:spcAft>
                <a:spcPts val="0"/>
              </a:spcAft>
              <a:buSzPts val="2000"/>
              <a:buChar char="●"/>
            </a:pPr>
            <a:r>
              <a:rPr lang="en" sz="2000" dirty="0"/>
              <a:t>Nếu giá trị trùng khớp thì trả về vị trí giữa đó.</a:t>
            </a:r>
            <a:endParaRPr sz="2000" dirty="0"/>
          </a:p>
          <a:p>
            <a:pPr marL="457200" lvl="0" indent="0" algn="l" rtl="0">
              <a:spcBef>
                <a:spcPts val="1600"/>
              </a:spcBef>
              <a:spcAft>
                <a:spcPts val="0"/>
              </a:spcAft>
              <a:buNone/>
            </a:pPr>
            <a:endParaRPr sz="2000" dirty="0"/>
          </a:p>
          <a:p>
            <a:pPr marL="457200" lvl="0" indent="-355600" algn="l" rtl="0">
              <a:spcBef>
                <a:spcPts val="1600"/>
              </a:spcBef>
              <a:spcAft>
                <a:spcPts val="0"/>
              </a:spcAft>
              <a:buSzPts val="2000"/>
              <a:buChar char="●"/>
            </a:pPr>
            <a:r>
              <a:rPr lang="en" sz="2000" dirty="0"/>
              <a:t>Nếu x nhỏ hơn giá trị ở giữa, lặp lại thuật toán cho bên trái dãy số, ngược lại đệ quy cho bên phải của dãy số.</a:t>
            </a:r>
            <a:endParaRPr sz="2000"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9B2EEC6F-EDD4-4981-8DC0-D5F29EDBD0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500" b="1" dirty="0"/>
              <a:t>Binary Search ( x = 23 )</a:t>
            </a:r>
            <a:endParaRPr sz="2500" b="1" dirty="0"/>
          </a:p>
          <a:p>
            <a:pPr marL="0" lvl="0" indent="0" algn="l" rtl="0">
              <a:spcBef>
                <a:spcPts val="1600"/>
              </a:spcBef>
              <a:spcAft>
                <a:spcPts val="1600"/>
              </a:spcAft>
              <a:buNone/>
            </a:pPr>
            <a:endParaRPr sz="2500" b="1" dirty="0"/>
          </a:p>
        </p:txBody>
      </p:sp>
      <p:sp>
        <p:nvSpPr>
          <p:cNvPr id="115" name="Google Shape;115;p22"/>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pic>
        <p:nvPicPr>
          <p:cNvPr id="116" name="Google Shape;116;p22"/>
          <p:cNvPicPr preferRelativeResize="0"/>
          <p:nvPr/>
        </p:nvPicPr>
        <p:blipFill rotWithShape="1">
          <a:blip r:embed="rId3">
            <a:alphaModFix/>
          </a:blip>
          <a:srcRect l="16450" t="18365" r="12552" b="4953"/>
          <a:stretch/>
        </p:blipFill>
        <p:spPr>
          <a:xfrm>
            <a:off x="861537" y="2329000"/>
            <a:ext cx="7420925" cy="3619950"/>
          </a:xfrm>
          <a:prstGeom prst="rect">
            <a:avLst/>
          </a:prstGeom>
          <a:noFill/>
          <a:ln>
            <a:noFill/>
          </a:ln>
        </p:spPr>
      </p:pic>
      <p:sp>
        <p:nvSpPr>
          <p:cNvPr id="117" name="Google Shape;117;p22"/>
          <p:cNvSpPr txBox="1"/>
          <p:nvPr/>
        </p:nvSpPr>
        <p:spPr>
          <a:xfrm>
            <a:off x="861525" y="6031725"/>
            <a:ext cx="7186500" cy="5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Độ phức tạp là O(log n)</a:t>
            </a:r>
            <a:endParaRPr sz="2000" dirty="0"/>
          </a:p>
        </p:txBody>
      </p:sp>
      <p:sp>
        <p:nvSpPr>
          <p:cNvPr id="2" name="Slide Number Placeholder 1">
            <a:extLst>
              <a:ext uri="{FF2B5EF4-FFF2-40B4-BE49-F238E27FC236}">
                <a16:creationId xmlns:a16="http://schemas.microsoft.com/office/drawing/2014/main" id="{27D14F1F-5F92-4518-A3CC-816215EB9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23" name="Google Shape;123;p23"/>
          <p:cNvSpPr txBox="1">
            <a:spLocks noGrp="1"/>
          </p:cNvSpPr>
          <p:nvPr>
            <p:ph type="body" idx="1"/>
          </p:nvPr>
        </p:nvSpPr>
        <p:spPr>
          <a:xfrm>
            <a:off x="311700" y="1371383"/>
            <a:ext cx="8520600" cy="4555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500" b="1" dirty="0"/>
              <a:t>Merge Sort</a:t>
            </a:r>
            <a:endParaRPr sz="2500" b="1" dirty="0"/>
          </a:p>
          <a:p>
            <a:pPr marL="457200" lvl="0" indent="-355600" algn="l" rtl="0">
              <a:spcBef>
                <a:spcPts val="1600"/>
              </a:spcBef>
              <a:spcAft>
                <a:spcPts val="0"/>
              </a:spcAft>
              <a:buSzPts val="2000"/>
              <a:buChar char="●"/>
            </a:pPr>
            <a:r>
              <a:rPr lang="en" sz="2000" dirty="0">
                <a:solidFill>
                  <a:srgbClr val="222222"/>
                </a:solidFill>
                <a:highlight>
                  <a:srgbClr val="FFFFFF"/>
                </a:highlight>
              </a:rPr>
              <a:t>Chia mảng cần sắp xếp thành hai nửa</a:t>
            </a:r>
            <a:r>
              <a:rPr lang="en" sz="2000">
                <a:solidFill>
                  <a:srgbClr val="222222"/>
                </a:solidFill>
                <a:highlight>
                  <a:srgbClr val="FFFFFF"/>
                </a:highlight>
              </a:rPr>
              <a:t>. </a:t>
            </a:r>
            <a:endParaRPr lang="vi-VN" sz="2000">
              <a:solidFill>
                <a:srgbClr val="222222"/>
              </a:solidFill>
              <a:highlight>
                <a:srgbClr val="FFFFFF"/>
              </a:highlight>
            </a:endParaRPr>
          </a:p>
          <a:p>
            <a:pPr marL="914400" lvl="0" indent="0" algn="l" rtl="0">
              <a:spcBef>
                <a:spcPts val="1600"/>
              </a:spcBef>
              <a:spcAft>
                <a:spcPts val="0"/>
              </a:spcAft>
              <a:buNone/>
            </a:pPr>
            <a:endParaRPr lang="vi-VN" sz="2000">
              <a:solidFill>
                <a:srgbClr val="222222"/>
              </a:solidFill>
              <a:highlight>
                <a:srgbClr val="FFFFFF"/>
              </a:highlight>
            </a:endParaRPr>
          </a:p>
          <a:p>
            <a:pPr marL="457200" lvl="0" indent="-355600" algn="l" rtl="0">
              <a:spcBef>
                <a:spcPts val="1600"/>
              </a:spcBef>
              <a:spcAft>
                <a:spcPts val="0"/>
              </a:spcAft>
              <a:buSzPts val="2000"/>
              <a:buChar char="●"/>
            </a:pPr>
            <a:r>
              <a:rPr lang="en" sz="2000">
                <a:solidFill>
                  <a:srgbClr val="222222"/>
                </a:solidFill>
                <a:highlight>
                  <a:srgbClr val="FFFFFF"/>
                </a:highlight>
              </a:rPr>
              <a:t>Tiếp </a:t>
            </a:r>
            <a:r>
              <a:rPr lang="en" sz="2000" dirty="0">
                <a:solidFill>
                  <a:srgbClr val="222222"/>
                </a:solidFill>
                <a:highlight>
                  <a:srgbClr val="FFFFFF"/>
                </a:highlight>
              </a:rPr>
              <a:t>tục lặp lại việc này ở các nửa mảng đã chia cho đến khi không thể chia được nữa. </a:t>
            </a:r>
            <a:endParaRPr sz="2000" dirty="0">
              <a:solidFill>
                <a:srgbClr val="222222"/>
              </a:solidFill>
              <a:highlight>
                <a:srgbClr val="FFFFFF"/>
              </a:highlight>
            </a:endParaRPr>
          </a:p>
          <a:p>
            <a:pPr marL="914400" lvl="0" indent="0" algn="l" rtl="0">
              <a:spcBef>
                <a:spcPts val="1600"/>
              </a:spcBef>
              <a:spcAft>
                <a:spcPts val="0"/>
              </a:spcAft>
              <a:buNone/>
            </a:pPr>
            <a:endParaRPr sz="2000" dirty="0">
              <a:solidFill>
                <a:srgbClr val="222222"/>
              </a:solidFill>
              <a:highlight>
                <a:srgbClr val="FFFFFF"/>
              </a:highlight>
            </a:endParaRPr>
          </a:p>
          <a:p>
            <a:pPr marL="457200" lvl="0" indent="-355600" algn="l" rtl="0">
              <a:spcBef>
                <a:spcPts val="1600"/>
              </a:spcBef>
              <a:spcAft>
                <a:spcPts val="0"/>
              </a:spcAft>
              <a:buSzPts val="2000"/>
              <a:buChar char="●"/>
            </a:pPr>
            <a:r>
              <a:rPr lang="en" sz="2000" dirty="0">
                <a:solidFill>
                  <a:srgbClr val="222222"/>
                </a:solidFill>
                <a:highlight>
                  <a:srgbClr val="FFFFFF"/>
                </a:highlight>
              </a:rPr>
              <a:t>Sau cùng gộp các nửa đó thành mảng đã sắp xếp. </a:t>
            </a:r>
            <a:endParaRPr sz="2000"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06FB14A5-3E23-474A-B40D-2214E1916F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 </a:t>
            </a:r>
            <a:endParaRPr/>
          </a:p>
        </p:txBody>
      </p:sp>
      <p:pic>
        <p:nvPicPr>
          <p:cNvPr id="129" name="Google Shape;129;p24"/>
          <p:cNvPicPr preferRelativeResize="0"/>
          <p:nvPr/>
        </p:nvPicPr>
        <p:blipFill>
          <a:blip r:embed="rId3">
            <a:alphaModFix/>
          </a:blip>
          <a:stretch>
            <a:fillRect/>
          </a:stretch>
        </p:blipFill>
        <p:spPr>
          <a:xfrm>
            <a:off x="1884563" y="1359762"/>
            <a:ext cx="5374874" cy="5173326"/>
          </a:xfrm>
          <a:prstGeom prst="rect">
            <a:avLst/>
          </a:prstGeom>
          <a:noFill/>
          <a:ln>
            <a:noFill/>
          </a:ln>
        </p:spPr>
      </p:pic>
      <p:sp>
        <p:nvSpPr>
          <p:cNvPr id="130" name="Google Shape;130;p2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r>
              <a:rPr lang="en" sz="2500" b="1"/>
              <a:t>Merge Sort</a:t>
            </a:r>
            <a:endParaRPr sz="2500" b="1"/>
          </a:p>
        </p:txBody>
      </p:sp>
      <p:sp>
        <p:nvSpPr>
          <p:cNvPr id="2" name="Slide Number Placeholder 1">
            <a:extLst>
              <a:ext uri="{FF2B5EF4-FFF2-40B4-BE49-F238E27FC236}">
                <a16:creationId xmlns:a16="http://schemas.microsoft.com/office/drawing/2014/main" id="{560192FE-DFAC-4090-B71C-68F2A95AEA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36" name="Google Shape;136;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457200" algn="l" rtl="0">
              <a:spcBef>
                <a:spcPts val="0"/>
              </a:spcBef>
              <a:spcAft>
                <a:spcPts val="1600"/>
              </a:spcAft>
              <a:buNone/>
            </a:pPr>
            <a:r>
              <a:rPr lang="en" sz="2500" b="1"/>
              <a:t>Closest pair of points</a:t>
            </a:r>
            <a:endParaRPr sz="2500" b="1"/>
          </a:p>
        </p:txBody>
      </p:sp>
      <p:pic>
        <p:nvPicPr>
          <p:cNvPr id="137" name="Google Shape;137;p25"/>
          <p:cNvPicPr preferRelativeResize="0"/>
          <p:nvPr/>
        </p:nvPicPr>
        <p:blipFill>
          <a:blip r:embed="rId3">
            <a:alphaModFix/>
          </a:blip>
          <a:stretch>
            <a:fillRect/>
          </a:stretch>
        </p:blipFill>
        <p:spPr>
          <a:xfrm>
            <a:off x="3978200" y="1375950"/>
            <a:ext cx="5035875" cy="5035875"/>
          </a:xfrm>
          <a:prstGeom prst="rect">
            <a:avLst/>
          </a:prstGeom>
          <a:noFill/>
          <a:ln>
            <a:noFill/>
          </a:ln>
        </p:spPr>
      </p:pic>
      <p:sp>
        <p:nvSpPr>
          <p:cNvPr id="138" name="Google Shape;138;p25"/>
          <p:cNvSpPr txBox="1"/>
          <p:nvPr/>
        </p:nvSpPr>
        <p:spPr>
          <a:xfrm>
            <a:off x="826250" y="2644050"/>
            <a:ext cx="3057300" cy="289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dirty="0"/>
              <a:t>Cho n điểm trên hệ trục tọa độ Oxy. Hãy tìm cặp điểm có khoảng cách ngắn nhất trong các điểm đã được cho.</a:t>
            </a:r>
            <a:endParaRPr sz="2000" dirty="0"/>
          </a:p>
        </p:txBody>
      </p:sp>
      <p:sp>
        <p:nvSpPr>
          <p:cNvPr id="2" name="Slide Number Placeholder 1">
            <a:extLst>
              <a:ext uri="{FF2B5EF4-FFF2-40B4-BE49-F238E27FC236}">
                <a16:creationId xmlns:a16="http://schemas.microsoft.com/office/drawing/2014/main" id="{BC2898DD-1888-4E32-A6A3-C69DCBE615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2. Các bài toán điển hình</a:t>
            </a:r>
            <a:endParaRPr/>
          </a:p>
          <a:p>
            <a:pPr marL="0" lvl="0" indent="0" algn="l" rtl="0">
              <a:spcBef>
                <a:spcPts val="0"/>
              </a:spcBef>
              <a:spcAft>
                <a:spcPts val="0"/>
              </a:spcAft>
              <a:buNone/>
            </a:pPr>
            <a:endParaRPr/>
          </a:p>
        </p:txBody>
      </p:sp>
      <p:sp>
        <p:nvSpPr>
          <p:cNvPr id="144" name="Google Shape;144;p26"/>
          <p:cNvSpPr txBox="1">
            <a:spLocks noGrp="1"/>
          </p:cNvSpPr>
          <p:nvPr>
            <p:ph type="body" idx="1"/>
          </p:nvPr>
        </p:nvSpPr>
        <p:spPr>
          <a:xfrm>
            <a:off x="311700" y="1255708"/>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rPr>
              <a:t>	Closest pair of points</a:t>
            </a:r>
            <a:endParaRPr sz="2000" b="1">
              <a:solidFill>
                <a:schemeClr val="dk1"/>
              </a:solidFill>
            </a:endParaRPr>
          </a:p>
          <a:p>
            <a:pPr marL="0" lvl="0" indent="0" algn="l" rtl="0">
              <a:spcBef>
                <a:spcPts val="1600"/>
              </a:spcBef>
              <a:spcAft>
                <a:spcPts val="1600"/>
              </a:spcAft>
              <a:buNone/>
            </a:pPr>
            <a:endParaRPr/>
          </a:p>
        </p:txBody>
      </p:sp>
      <p:pic>
        <p:nvPicPr>
          <p:cNvPr id="145" name="Google Shape;145;p26"/>
          <p:cNvPicPr preferRelativeResize="0"/>
          <p:nvPr/>
        </p:nvPicPr>
        <p:blipFill>
          <a:blip r:embed="rId3">
            <a:alphaModFix/>
          </a:blip>
          <a:stretch>
            <a:fillRect/>
          </a:stretch>
        </p:blipFill>
        <p:spPr>
          <a:xfrm>
            <a:off x="311700" y="1786400"/>
            <a:ext cx="5366250" cy="4294901"/>
          </a:xfrm>
          <a:prstGeom prst="rect">
            <a:avLst/>
          </a:prstGeom>
          <a:noFill/>
          <a:ln>
            <a:noFill/>
          </a:ln>
        </p:spPr>
      </p:pic>
      <p:sp>
        <p:nvSpPr>
          <p:cNvPr id="146" name="Google Shape;146;p26"/>
          <p:cNvSpPr txBox="1"/>
          <p:nvPr/>
        </p:nvSpPr>
        <p:spPr>
          <a:xfrm>
            <a:off x="5843400" y="2224300"/>
            <a:ext cx="3300600" cy="3419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chemeClr val="dk1"/>
                </a:solidFill>
                <a:highlight>
                  <a:srgbClr val="FFFFFF"/>
                </a:highlight>
              </a:rPr>
              <a:t>Đặt mid là vị trí mà tọa độ giữa của dãy điểm đã được sắp xếp theo trục x</a:t>
            </a:r>
            <a:endParaRPr sz="1800">
              <a:solidFill>
                <a:schemeClr val="dk1"/>
              </a:solidFill>
              <a:highlight>
                <a:srgbClr val="FFFFFF"/>
              </a:highlight>
            </a:endParaRPr>
          </a:p>
          <a:p>
            <a:pPr marL="0" lvl="0" indent="0" algn="l" rtl="0">
              <a:lnSpc>
                <a:spcPct val="150000"/>
              </a:lnSpc>
              <a:spcBef>
                <a:spcPts val="0"/>
              </a:spcBef>
              <a:spcAft>
                <a:spcPts val="0"/>
              </a:spcAft>
              <a:buNone/>
            </a:pPr>
            <a:endParaRPr sz="1800">
              <a:solidFill>
                <a:schemeClr val="dk1"/>
              </a:solidFill>
              <a:highlight>
                <a:srgbClr val="FFFFFF"/>
              </a:highlight>
            </a:endParaRPr>
          </a:p>
          <a:p>
            <a:pPr marL="0" lvl="0" indent="0" algn="l" rtl="0">
              <a:lnSpc>
                <a:spcPct val="150000"/>
              </a:lnSpc>
              <a:spcBef>
                <a:spcPts val="0"/>
              </a:spcBef>
              <a:spcAft>
                <a:spcPts val="0"/>
              </a:spcAft>
              <a:buNone/>
            </a:pPr>
            <a:r>
              <a:rPr lang="en" sz="1800">
                <a:solidFill>
                  <a:schemeClr val="dk1"/>
                </a:solidFill>
                <a:highlight>
                  <a:srgbClr val="FFFFFF"/>
                </a:highlight>
              </a:rPr>
              <a:t>Chia dãy được cho thành 2 phần, phần bên trái từ [0 tới n/2], phần bên phải là [n/2+1, n]</a:t>
            </a:r>
            <a:endParaRPr sz="1800">
              <a:solidFill>
                <a:schemeClr val="dk1"/>
              </a:solidFill>
              <a:highlight>
                <a:srgbClr val="FFFFFF"/>
              </a:highlight>
            </a:endParaRPr>
          </a:p>
        </p:txBody>
      </p:sp>
      <p:sp>
        <p:nvSpPr>
          <p:cNvPr id="2" name="Slide Number Placeholder 1">
            <a:extLst>
              <a:ext uri="{FF2B5EF4-FFF2-40B4-BE49-F238E27FC236}">
                <a16:creationId xmlns:a16="http://schemas.microsoft.com/office/drawing/2014/main" id="{320DF876-56A7-4EF9-B071-1CC2EF5174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2. Các bài toán điển hình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153" name="Google Shape;153;p27"/>
          <p:cNvPicPr preferRelativeResize="0"/>
          <p:nvPr/>
        </p:nvPicPr>
        <p:blipFill>
          <a:blip r:embed="rId3">
            <a:alphaModFix/>
          </a:blip>
          <a:stretch>
            <a:fillRect/>
          </a:stretch>
        </p:blipFill>
        <p:spPr>
          <a:xfrm>
            <a:off x="245525" y="2066925"/>
            <a:ext cx="5019675" cy="4791075"/>
          </a:xfrm>
          <a:prstGeom prst="rect">
            <a:avLst/>
          </a:prstGeom>
          <a:noFill/>
          <a:ln>
            <a:noFill/>
          </a:ln>
        </p:spPr>
      </p:pic>
      <p:sp>
        <p:nvSpPr>
          <p:cNvPr id="152" name="Google Shape;152;p27"/>
          <p:cNvSpPr txBox="1">
            <a:spLocks noGrp="1"/>
          </p:cNvSpPr>
          <p:nvPr>
            <p:ph type="body" idx="1"/>
          </p:nvPr>
        </p:nvSpPr>
        <p:spPr>
          <a:xfrm>
            <a:off x="311700" y="1288758"/>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rPr>
              <a:t>	Closest pair of points</a:t>
            </a:r>
            <a:endParaRPr sz="2000" b="1" dirty="0">
              <a:solidFill>
                <a:schemeClr val="dk1"/>
              </a:solidFill>
            </a:endParaRPr>
          </a:p>
          <a:p>
            <a:pPr marL="0" lvl="0" indent="0" algn="l" rtl="0">
              <a:spcBef>
                <a:spcPts val="1600"/>
              </a:spcBef>
              <a:spcAft>
                <a:spcPts val="0"/>
              </a:spcAft>
              <a:buNone/>
            </a:pPr>
            <a:endParaRPr dirty="0">
              <a:solidFill>
                <a:schemeClr val="dk1"/>
              </a:solidFill>
            </a:endParaRPr>
          </a:p>
          <a:p>
            <a:pPr marL="0" lvl="0" indent="0" algn="l" rtl="0">
              <a:spcBef>
                <a:spcPts val="1600"/>
              </a:spcBef>
              <a:spcAft>
                <a:spcPts val="1600"/>
              </a:spcAft>
              <a:buNone/>
            </a:pPr>
            <a:endParaRPr dirty="0"/>
          </a:p>
        </p:txBody>
      </p:sp>
      <p:sp>
        <p:nvSpPr>
          <p:cNvPr id="154" name="Google Shape;154;p27"/>
          <p:cNvSpPr txBox="1"/>
          <p:nvPr/>
        </p:nvSpPr>
        <p:spPr>
          <a:xfrm>
            <a:off x="5585575" y="2066350"/>
            <a:ext cx="3312900" cy="3502892"/>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dirty="0">
                <a:solidFill>
                  <a:schemeClr val="dk1"/>
                </a:solidFill>
                <a:highlight>
                  <a:srgbClr val="FFFFFF"/>
                </a:highlight>
                <a:latin typeface="+mj-lt"/>
                <a:ea typeface="Roboto"/>
                <a:cs typeface="Roboto"/>
                <a:sym typeface="Roboto"/>
              </a:rPr>
              <a:t>Đặt đường thẳng mid là P[n/2] và tìm tất cả các điểm có khoảng cách của x và mid.x ngắn hơn d. Lưu tất cả các điểm đó vào strip</a:t>
            </a:r>
            <a:endParaRPr sz="1800" dirty="0">
              <a:solidFill>
                <a:schemeClr val="dk1"/>
              </a:solidFill>
              <a:highlight>
                <a:srgbClr val="FFFFFF"/>
              </a:highlight>
              <a:latin typeface="+mj-lt"/>
              <a:ea typeface="Roboto"/>
              <a:cs typeface="Roboto"/>
              <a:sym typeface="Roboto"/>
            </a:endParaRPr>
          </a:p>
          <a:p>
            <a:pPr marL="0" lvl="0" indent="0" algn="l" rtl="0">
              <a:lnSpc>
                <a:spcPct val="150000"/>
              </a:lnSpc>
              <a:spcBef>
                <a:spcPts val="0"/>
              </a:spcBef>
              <a:spcAft>
                <a:spcPts val="0"/>
              </a:spcAft>
              <a:buNone/>
            </a:pPr>
            <a:endParaRPr sz="1800" dirty="0">
              <a:solidFill>
                <a:schemeClr val="dk1"/>
              </a:solidFill>
              <a:highlight>
                <a:srgbClr val="FFFFFF"/>
              </a:highlight>
              <a:latin typeface="+mj-lt"/>
              <a:ea typeface="Roboto"/>
              <a:cs typeface="Roboto"/>
              <a:sym typeface="Roboto"/>
            </a:endParaRPr>
          </a:p>
          <a:p>
            <a:pPr marL="0" lvl="0" indent="0" algn="l" rtl="0">
              <a:lnSpc>
                <a:spcPct val="150000"/>
              </a:lnSpc>
              <a:spcBef>
                <a:spcPts val="0"/>
              </a:spcBef>
              <a:spcAft>
                <a:spcPts val="0"/>
              </a:spcAft>
              <a:buNone/>
            </a:pPr>
            <a:r>
              <a:rPr lang="en" sz="1800" dirty="0">
                <a:solidFill>
                  <a:schemeClr val="dk1"/>
                </a:solidFill>
                <a:highlight>
                  <a:srgbClr val="FFFFFF"/>
                </a:highlight>
                <a:latin typeface="+mj-lt"/>
                <a:ea typeface="Roboto"/>
                <a:cs typeface="Roboto"/>
                <a:sym typeface="Roboto"/>
              </a:rPr>
              <a:t>Tìm cặp điểm có khoảng cách ngắn nhất trong dãy strip.</a:t>
            </a:r>
            <a:endParaRPr sz="1800" dirty="0">
              <a:solidFill>
                <a:schemeClr val="dk1"/>
              </a:solidFill>
              <a:highlight>
                <a:srgbClr val="FFFFFF"/>
              </a:highlight>
              <a:latin typeface="+mj-lt"/>
              <a:ea typeface="Roboto"/>
              <a:cs typeface="Roboto"/>
              <a:sym typeface="Roboto"/>
            </a:endParaRPr>
          </a:p>
        </p:txBody>
      </p:sp>
      <p:sp>
        <p:nvSpPr>
          <p:cNvPr id="2" name="Slide Number Placeholder 1">
            <a:extLst>
              <a:ext uri="{FF2B5EF4-FFF2-40B4-BE49-F238E27FC236}">
                <a16:creationId xmlns:a16="http://schemas.microsoft.com/office/drawing/2014/main" id="{ACCAE643-018B-4070-B77D-384BB5FC36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2. Các bài toán điển hình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60" name="Google Shape;160;p2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500" b="1">
                <a:solidFill>
                  <a:schemeClr val="dk1"/>
                </a:solidFill>
              </a:rPr>
              <a:t>Karatsuba’s algorithm</a:t>
            </a:r>
            <a:endParaRPr sz="2500" b="1">
              <a:solidFill>
                <a:schemeClr val="dk1"/>
              </a:solidFill>
            </a:endParaRPr>
          </a:p>
          <a:p>
            <a:pPr marL="0" lvl="0" indent="0" algn="l" rtl="0">
              <a:spcBef>
                <a:spcPts val="1600"/>
              </a:spcBef>
              <a:spcAft>
                <a:spcPts val="0"/>
              </a:spcAft>
              <a:buNone/>
            </a:pPr>
            <a:r>
              <a:rPr lang="en" sz="2000">
                <a:solidFill>
                  <a:schemeClr val="dk1"/>
                </a:solidFill>
              </a:rPr>
              <a:t>Cho 2 số nguyên a và b. Trong đó a có n chữ số và b có m chữ số.</a:t>
            </a:r>
            <a:endParaRPr sz="2000">
              <a:solidFill>
                <a:schemeClr val="dk1"/>
              </a:solidFill>
            </a:endParaRPr>
          </a:p>
          <a:p>
            <a:pPr marL="0" lvl="0" indent="0" algn="l" rtl="0">
              <a:spcBef>
                <a:spcPts val="1600"/>
              </a:spcBef>
              <a:spcAft>
                <a:spcPts val="1600"/>
              </a:spcAft>
              <a:buClr>
                <a:schemeClr val="dk1"/>
              </a:buClr>
              <a:buSzPts val="1100"/>
              <a:buFont typeface="Arial"/>
              <a:buNone/>
            </a:pPr>
            <a:r>
              <a:rPr lang="en" sz="2000">
                <a:solidFill>
                  <a:schemeClr val="dk1"/>
                </a:solidFill>
              </a:rPr>
              <a:t>Tính độ phức tạp của khi tính tích a và b.</a:t>
            </a:r>
            <a:endParaRPr sz="2000">
              <a:solidFill>
                <a:schemeClr val="dk1"/>
              </a:solidFill>
            </a:endParaRPr>
          </a:p>
        </p:txBody>
      </p:sp>
      <p:sp>
        <p:nvSpPr>
          <p:cNvPr id="2" name="Slide Number Placeholder 1">
            <a:extLst>
              <a:ext uri="{FF2B5EF4-FFF2-40B4-BE49-F238E27FC236}">
                <a16:creationId xmlns:a16="http://schemas.microsoft.com/office/drawing/2014/main" id="{650D315D-83CB-4722-B42F-45483F06D2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mc:AlternateContent xmlns:mc="http://schemas.openxmlformats.org/markup-compatibility/2006" xmlns:a14="http://schemas.microsoft.com/office/drawing/2010/main">
        <mc:Choice Requires="a14">
          <p:sp>
            <p:nvSpPr>
              <p:cNvPr id="166" name="Google Shape;166;p29"/>
              <p:cNvSpPr txBox="1">
                <a:spLocks noGrp="1"/>
              </p:cNvSpPr>
              <p:nvPr>
                <p:ph type="body" idx="1"/>
              </p:nvPr>
            </p:nvSpPr>
            <p:spPr>
              <a:xfrm>
                <a:off x="311700" y="1536625"/>
                <a:ext cx="85932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500" b="1" dirty="0"/>
                  <a:t>Karatsuba’s algorithm</a:t>
                </a:r>
                <a:endParaRPr sz="2500" b="1" dirty="0"/>
              </a:p>
              <a:p>
                <a:pPr marL="0" lvl="0" indent="0" algn="l" rtl="0">
                  <a:spcBef>
                    <a:spcPts val="1600"/>
                  </a:spcBef>
                  <a:spcAft>
                    <a:spcPts val="0"/>
                  </a:spcAft>
                  <a:buNone/>
                </a:pPr>
                <a:r>
                  <a:rPr lang="en" sz="2000" dirty="0"/>
                  <a:t>Công thức nhân hai số lớn X và Y sử dụng ba phép nhân các số nhỏ hơn.</a:t>
                </a:r>
                <a:endParaRPr sz="2000" dirty="0"/>
              </a:p>
              <a:p>
                <a:pPr marL="0" lvl="0" indent="0" algn="l" rtl="0">
                  <a:spcBef>
                    <a:spcPts val="1600"/>
                  </a:spcBef>
                  <a:spcAft>
                    <a:spcPts val="0"/>
                  </a:spcAft>
                  <a:buNone/>
                </a:pPr>
                <a:r>
                  <a:rPr lang="en" sz="2000" dirty="0"/>
                  <a:t>	Cho x và y là hai số n bit trong hệ số B và </a:t>
                </a:r>
                <a14:m>
                  <m:oMath xmlns:m="http://schemas.openxmlformats.org/officeDocument/2006/math">
                    <m:r>
                      <a:rPr lang="en" sz="2000" i="1" dirty="0" smtClean="0">
                        <a:latin typeface="Cambria Math" panose="02040503050406030204" pitchFamily="18" charset="0"/>
                      </a:rPr>
                      <m:t>𝑚</m:t>
                    </m:r>
                    <m:r>
                      <a:rPr lang="en" sz="2000" i="1" dirty="0" smtClean="0">
                        <a:latin typeface="Cambria Math" panose="02040503050406030204" pitchFamily="18" charset="0"/>
                      </a:rPr>
                      <m:t> &lt; </m:t>
                    </m:r>
                    <m:r>
                      <a:rPr lang="en" sz="2000" i="1" dirty="0" smtClean="0">
                        <a:latin typeface="Cambria Math" panose="02040503050406030204" pitchFamily="18" charset="0"/>
                      </a:rPr>
                      <m:t>𝑛</m:t>
                    </m:r>
                  </m:oMath>
                </a14:m>
                <a:r>
                  <a:rPr lang="en" sz="2000" dirty="0"/>
                  <a:t>, ta có</a:t>
                </a:r>
                <a:endParaRPr sz="2000"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mc:Choice>
        <mc:Fallback xmlns="">
          <p:sp>
            <p:nvSpPr>
              <p:cNvPr id="166" name="Google Shape;166;p29"/>
              <p:cNvSpPr txBox="1">
                <a:spLocks noGrp="1" noRot="1" noChangeAspect="1" noMove="1" noResize="1" noEditPoints="1" noAdjustHandles="1" noChangeArrowheads="1" noChangeShapeType="1" noTextEdit="1"/>
              </p:cNvSpPr>
              <p:nvPr>
                <p:ph type="body" idx="1"/>
              </p:nvPr>
            </p:nvSpPr>
            <p:spPr>
              <a:xfrm>
                <a:off x="311700" y="1536625"/>
                <a:ext cx="8593200" cy="4555200"/>
              </a:xfrm>
              <a:prstGeom prst="rect">
                <a:avLst/>
              </a:prstGeom>
              <a:blipFill>
                <a:blip r:embed="rId3"/>
                <a:stretch>
                  <a:fillRect l="-709"/>
                </a:stretch>
              </a:blipFill>
            </p:spPr>
            <p:txBody>
              <a:bodyPr/>
              <a:lstStyle/>
              <a:p>
                <a:r>
                  <a:rPr lang="vi-VN">
                    <a:noFill/>
                  </a:rPr>
                  <a:t> </a:t>
                </a:r>
              </a:p>
            </p:txBody>
          </p:sp>
        </mc:Fallback>
      </mc:AlternateContent>
      <p:pic>
        <p:nvPicPr>
          <p:cNvPr id="167" name="Google Shape;167;p29"/>
          <p:cNvPicPr preferRelativeResize="0"/>
          <p:nvPr/>
        </p:nvPicPr>
        <p:blipFill>
          <a:blip r:embed="rId4">
            <a:alphaModFix/>
          </a:blip>
          <a:stretch>
            <a:fillRect/>
          </a:stretch>
        </p:blipFill>
        <p:spPr>
          <a:xfrm>
            <a:off x="1399750" y="3928646"/>
            <a:ext cx="2009775" cy="276225"/>
          </a:xfrm>
          <a:prstGeom prst="rect">
            <a:avLst/>
          </a:prstGeom>
          <a:noFill/>
          <a:ln>
            <a:noFill/>
          </a:ln>
        </p:spPr>
      </p:pic>
      <p:pic>
        <p:nvPicPr>
          <p:cNvPr id="168" name="Google Shape;168;p29"/>
          <p:cNvPicPr preferRelativeResize="0"/>
          <p:nvPr/>
        </p:nvPicPr>
        <p:blipFill>
          <a:blip r:embed="rId5">
            <a:alphaModFix/>
          </a:blip>
          <a:stretch>
            <a:fillRect/>
          </a:stretch>
        </p:blipFill>
        <p:spPr>
          <a:xfrm>
            <a:off x="1428325" y="4596175"/>
            <a:ext cx="1952625" cy="295275"/>
          </a:xfrm>
          <a:prstGeom prst="rect">
            <a:avLst/>
          </a:prstGeom>
          <a:noFill/>
          <a:ln>
            <a:noFill/>
          </a:ln>
        </p:spPr>
      </p:pic>
      <p:sp>
        <p:nvSpPr>
          <p:cNvPr id="2" name="Slide Number Placeholder 1">
            <a:extLst>
              <a:ext uri="{FF2B5EF4-FFF2-40B4-BE49-F238E27FC236}">
                <a16:creationId xmlns:a16="http://schemas.microsoft.com/office/drawing/2014/main" id="{A1E223D7-672A-4CEC-8FA3-5B37DE48AE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Thông tin nhóm</a:t>
            </a:r>
            <a:endParaRPr/>
          </a:p>
        </p:txBody>
      </p:sp>
      <p:sp>
        <p:nvSpPr>
          <p:cNvPr id="66" name="Google Shape;66;p1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Nguyễn Phú Quốc</a:t>
            </a:r>
            <a:endParaRPr sz="2000"/>
          </a:p>
          <a:p>
            <a:pPr marL="914400" lvl="0" indent="0" algn="l" rtl="0">
              <a:spcBef>
                <a:spcPts val="1600"/>
              </a:spcBef>
              <a:spcAft>
                <a:spcPts val="0"/>
              </a:spcAft>
              <a:buNone/>
            </a:pPr>
            <a:r>
              <a:rPr lang="en" sz="2000" i="1">
                <a:solidFill>
                  <a:srgbClr val="434343"/>
                </a:solidFill>
              </a:rPr>
              <a:t>18520343 - KHTN2018</a:t>
            </a:r>
            <a:endParaRPr sz="2000" i="1">
              <a:solidFill>
                <a:srgbClr val="434343"/>
              </a:solidFill>
            </a:endParaRPr>
          </a:p>
          <a:p>
            <a:pPr marL="457200" lvl="0" indent="-355600" algn="l" rtl="0">
              <a:spcBef>
                <a:spcPts val="1600"/>
              </a:spcBef>
              <a:spcAft>
                <a:spcPts val="0"/>
              </a:spcAft>
              <a:buSzPts val="2000"/>
              <a:buAutoNum type="arabicPeriod"/>
            </a:pPr>
            <a:r>
              <a:rPr lang="en" sz="2000"/>
              <a:t>Trần Trung Anh</a:t>
            </a:r>
            <a:endParaRPr sz="2000"/>
          </a:p>
          <a:p>
            <a:pPr marL="914400" lvl="0" indent="0" algn="l" rtl="0">
              <a:spcBef>
                <a:spcPts val="1600"/>
              </a:spcBef>
              <a:spcAft>
                <a:spcPts val="0"/>
              </a:spcAft>
              <a:buNone/>
            </a:pPr>
            <a:r>
              <a:rPr lang="en" sz="2000" i="1">
                <a:solidFill>
                  <a:srgbClr val="434343"/>
                </a:solidFill>
              </a:rPr>
              <a:t>18520473 - KHTN2018</a:t>
            </a:r>
            <a:endParaRPr sz="2000" i="1">
              <a:solidFill>
                <a:srgbClr val="434343"/>
              </a:solidFill>
            </a:endParaRPr>
          </a:p>
          <a:p>
            <a:pPr marL="457200" lvl="0" indent="-355600" algn="l" rtl="0">
              <a:spcBef>
                <a:spcPts val="1600"/>
              </a:spcBef>
              <a:spcAft>
                <a:spcPts val="0"/>
              </a:spcAft>
              <a:buSzPts val="2000"/>
              <a:buAutoNum type="arabicPeriod"/>
            </a:pPr>
            <a:r>
              <a:rPr lang="en" sz="2000"/>
              <a:t>Nguyễn Văn Tiến</a:t>
            </a:r>
            <a:endParaRPr sz="2000"/>
          </a:p>
          <a:p>
            <a:pPr marL="914400" lvl="0" indent="0" algn="l" rtl="0">
              <a:spcBef>
                <a:spcPts val="1600"/>
              </a:spcBef>
              <a:spcAft>
                <a:spcPts val="1600"/>
              </a:spcAft>
              <a:buNone/>
            </a:pPr>
            <a:r>
              <a:rPr lang="en" sz="2000" i="1">
                <a:solidFill>
                  <a:srgbClr val="434343"/>
                </a:solidFill>
              </a:rPr>
              <a:t>18521489 - KHTN2018</a:t>
            </a:r>
            <a:endParaRPr sz="2000" i="1">
              <a:solidFill>
                <a:srgbClr val="434343"/>
              </a:solidFill>
            </a:endParaRPr>
          </a:p>
        </p:txBody>
      </p:sp>
      <p:sp>
        <p:nvSpPr>
          <p:cNvPr id="2" name="Slide Number Placeholder 1">
            <a:extLst>
              <a:ext uri="{FF2B5EF4-FFF2-40B4-BE49-F238E27FC236}">
                <a16:creationId xmlns:a16="http://schemas.microsoft.com/office/drawing/2014/main" id="{2E777B5E-6540-4E96-A562-459C1DA424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Hộp Văn bản 2">
            <a:extLst>
              <a:ext uri="{FF2B5EF4-FFF2-40B4-BE49-F238E27FC236}">
                <a16:creationId xmlns:a16="http://schemas.microsoft.com/office/drawing/2014/main" id="{DCBEF49B-8ADB-4CD3-A713-E494B62D0F31}"/>
              </a:ext>
            </a:extLst>
          </p:cNvPr>
          <p:cNvSpPr txBox="1"/>
          <p:nvPr/>
        </p:nvSpPr>
        <p:spPr>
          <a:xfrm>
            <a:off x="1342103" y="5954673"/>
            <a:ext cx="6459794" cy="400110"/>
          </a:xfrm>
          <a:prstGeom prst="rect">
            <a:avLst/>
          </a:prstGeom>
          <a:noFill/>
        </p:spPr>
        <p:txBody>
          <a:bodyPr wrap="square" rtlCol="0">
            <a:spAutoFit/>
          </a:bodyPr>
          <a:lstStyle/>
          <a:p>
            <a:r>
              <a:rPr lang="vi-VN" sz="2000" b="1"/>
              <a:t>https://github.com/tiennvuit/CS112.L11.KHTN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66" name="Google Shape;166;p29"/>
          <p:cNvSpPr txBox="1">
            <a:spLocks noGrp="1"/>
          </p:cNvSpPr>
          <p:nvPr>
            <p:ph type="body" idx="1"/>
          </p:nvPr>
        </p:nvSpPr>
        <p:spPr>
          <a:xfrm>
            <a:off x="311700" y="1440438"/>
            <a:ext cx="8593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500" b="1" dirty="0"/>
              <a:t>Karatsuba’s algorithm</a:t>
            </a:r>
            <a:endParaRPr sz="2500" b="1"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p:sp>
        <p:nvSpPr>
          <p:cNvPr id="2" name="Slide Number Placeholder 1">
            <a:extLst>
              <a:ext uri="{FF2B5EF4-FFF2-40B4-BE49-F238E27FC236}">
                <a16:creationId xmlns:a16="http://schemas.microsoft.com/office/drawing/2014/main" id="{A1E223D7-672A-4CEC-8FA3-5B37DE48AE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1028" name="Picture 4" descr="Karatsuba Multiplication Algorithm – Python Code | LaptrinhX">
            <a:extLst>
              <a:ext uri="{FF2B5EF4-FFF2-40B4-BE49-F238E27FC236}">
                <a16:creationId xmlns:a16="http://schemas.microsoft.com/office/drawing/2014/main" id="{934EA5B2-E708-43D3-AD25-7473836653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2" t="6077" r="2687"/>
          <a:stretch/>
        </p:blipFill>
        <p:spPr bwMode="auto">
          <a:xfrm>
            <a:off x="610614" y="2084538"/>
            <a:ext cx="7995371" cy="439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19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pic>
        <p:nvPicPr>
          <p:cNvPr id="174" name="Google Shape;174;p30"/>
          <p:cNvPicPr preferRelativeResize="0"/>
          <p:nvPr/>
        </p:nvPicPr>
        <p:blipFill>
          <a:blip r:embed="rId3">
            <a:alphaModFix/>
          </a:blip>
          <a:stretch>
            <a:fillRect/>
          </a:stretch>
        </p:blipFill>
        <p:spPr>
          <a:xfrm>
            <a:off x="1135925" y="1935467"/>
            <a:ext cx="4429125" cy="314325"/>
          </a:xfrm>
          <a:prstGeom prst="rect">
            <a:avLst/>
          </a:prstGeom>
          <a:noFill/>
          <a:ln>
            <a:noFill/>
          </a:ln>
        </p:spPr>
      </p:pic>
      <p:grpSp>
        <p:nvGrpSpPr>
          <p:cNvPr id="181" name="Google Shape;181;p30"/>
          <p:cNvGrpSpPr/>
          <p:nvPr/>
        </p:nvGrpSpPr>
        <p:grpSpPr>
          <a:xfrm>
            <a:off x="4142147" y="3237820"/>
            <a:ext cx="4200525" cy="800390"/>
            <a:chOff x="4317050" y="3357563"/>
            <a:chExt cx="4200525" cy="800390"/>
          </a:xfrm>
        </p:grpSpPr>
        <p:pic>
          <p:nvPicPr>
            <p:cNvPr id="182" name="Google Shape;182;p30"/>
            <p:cNvPicPr preferRelativeResize="0"/>
            <p:nvPr/>
          </p:nvPicPr>
          <p:blipFill>
            <a:blip r:embed="rId4">
              <a:alphaModFix/>
            </a:blip>
            <a:stretch>
              <a:fillRect/>
            </a:stretch>
          </p:blipFill>
          <p:spPr>
            <a:xfrm>
              <a:off x="4317050" y="3815052"/>
              <a:ext cx="4200525" cy="342900"/>
            </a:xfrm>
            <a:prstGeom prst="rect">
              <a:avLst/>
            </a:prstGeom>
            <a:noFill/>
            <a:ln>
              <a:noFill/>
            </a:ln>
          </p:spPr>
        </p:pic>
        <p:sp>
          <p:nvSpPr>
            <p:cNvPr id="183" name="Google Shape;183;p30"/>
            <p:cNvSpPr txBox="1"/>
            <p:nvPr/>
          </p:nvSpPr>
          <p:spPr>
            <a:xfrm>
              <a:off x="4317050" y="3357563"/>
              <a:ext cx="27246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Ta thấy</a:t>
              </a:r>
              <a:endParaRPr sz="2000"/>
            </a:p>
          </p:txBody>
        </p:sp>
      </p:grpSp>
      <p:sp>
        <p:nvSpPr>
          <p:cNvPr id="185" name="Google Shape;185;p30"/>
          <p:cNvSpPr txBox="1"/>
          <p:nvPr/>
        </p:nvSpPr>
        <p:spPr>
          <a:xfrm>
            <a:off x="2631550" y="5741575"/>
            <a:ext cx="6951000" cy="4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t>Số phép nhân giảm từ 4 còn 3</a:t>
            </a:r>
            <a:endParaRPr sz="2000" b="1"/>
          </a:p>
        </p:txBody>
      </p:sp>
      <p:sp>
        <p:nvSpPr>
          <p:cNvPr id="2" name="Slide Number Placeholder 1">
            <a:extLst>
              <a:ext uri="{FF2B5EF4-FFF2-40B4-BE49-F238E27FC236}">
                <a16:creationId xmlns:a16="http://schemas.microsoft.com/office/drawing/2014/main" id="{F43AFE32-F46D-4B01-B537-F3EBCE4427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1BCC9A-079C-4033-BB12-9A0737B89656}"/>
                  </a:ext>
                </a:extLst>
              </p:cNvPr>
              <p:cNvSpPr txBox="1"/>
              <p:nvPr/>
            </p:nvSpPr>
            <p:spPr>
              <a:xfrm>
                <a:off x="1511691" y="2339394"/>
                <a:ext cx="4960332"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2</m:t>
                          </m:r>
                          <m:r>
                            <a:rPr lang="en-US" sz="2200" b="0" i="1" smtClean="0">
                              <a:latin typeface="Cambria Math" panose="02040503050406030204" pitchFamily="18" charset="0"/>
                            </a:rPr>
                            <m:t>𝑚</m:t>
                          </m:r>
                        </m:sup>
                      </m:s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0</m:t>
                          </m:r>
                        </m:sub>
                      </m:s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𝑚</m:t>
                          </m:r>
                        </m:sup>
                      </m:sSup>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0</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𝑚</m:t>
                          </m:r>
                        </m:sup>
                      </m:s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0</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0</m:t>
                          </m:r>
                        </m:sub>
                      </m:sSub>
                    </m:oMath>
                  </m:oMathPara>
                </a14:m>
                <a:endParaRPr lang="en-US" sz="2200" dirty="0"/>
              </a:p>
            </p:txBody>
          </p:sp>
        </mc:Choice>
        <mc:Fallback xmlns="">
          <p:sp>
            <p:nvSpPr>
              <p:cNvPr id="4" name="TextBox 3">
                <a:extLst>
                  <a:ext uri="{FF2B5EF4-FFF2-40B4-BE49-F238E27FC236}">
                    <a16:creationId xmlns:a16="http://schemas.microsoft.com/office/drawing/2014/main" id="{DB1BCC9A-079C-4033-BB12-9A0737B89656}"/>
                  </a:ext>
                </a:extLst>
              </p:cNvPr>
              <p:cNvSpPr txBox="1">
                <a:spLocks noRot="1" noChangeAspect="1" noMove="1" noResize="1" noEditPoints="1" noAdjustHandles="1" noChangeArrowheads="1" noChangeShapeType="1" noTextEdit="1"/>
              </p:cNvSpPr>
              <p:nvPr/>
            </p:nvSpPr>
            <p:spPr>
              <a:xfrm>
                <a:off x="1511691" y="2339394"/>
                <a:ext cx="4960332" cy="338554"/>
              </a:xfrm>
              <a:prstGeom prst="rect">
                <a:avLst/>
              </a:prstGeom>
              <a:blipFill>
                <a:blip r:embed="rId5"/>
                <a:stretch>
                  <a:fillRect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B8CD1E-7143-41AF-B272-12105C326E36}"/>
                  </a:ext>
                </a:extLst>
              </p:cNvPr>
              <p:cNvSpPr txBox="1"/>
              <p:nvPr/>
            </p:nvSpPr>
            <p:spPr>
              <a:xfrm>
                <a:off x="1511691" y="2817073"/>
                <a:ext cx="4730719"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2</m:t>
                          </m:r>
                          <m:r>
                            <a:rPr lang="en-US" sz="2200" b="0" i="1" smtClean="0">
                              <a:latin typeface="Cambria Math" panose="02040503050406030204" pitchFamily="18" charset="0"/>
                            </a:rPr>
                            <m:t>𝑚</m:t>
                          </m:r>
                        </m:sup>
                      </m:s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1</m:t>
                          </m:r>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𝑚</m:t>
                          </m:r>
                        </m:sup>
                      </m:s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0</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0</m:t>
                          </m:r>
                        </m:sub>
                      </m:sSub>
                    </m:oMath>
                  </m:oMathPara>
                </a14:m>
                <a:endParaRPr lang="en-US" sz="2200" dirty="0"/>
              </a:p>
            </p:txBody>
          </p:sp>
        </mc:Choice>
        <mc:Fallback xmlns="">
          <p:sp>
            <p:nvSpPr>
              <p:cNvPr id="18" name="TextBox 17">
                <a:extLst>
                  <a:ext uri="{FF2B5EF4-FFF2-40B4-BE49-F238E27FC236}">
                    <a16:creationId xmlns:a16="http://schemas.microsoft.com/office/drawing/2014/main" id="{CEB8CD1E-7143-41AF-B272-12105C326E36}"/>
                  </a:ext>
                </a:extLst>
              </p:cNvPr>
              <p:cNvSpPr txBox="1">
                <a:spLocks noRot="1" noChangeAspect="1" noMove="1" noResize="1" noEditPoints="1" noAdjustHandles="1" noChangeArrowheads="1" noChangeShapeType="1" noTextEdit="1"/>
              </p:cNvSpPr>
              <p:nvPr/>
            </p:nvSpPr>
            <p:spPr>
              <a:xfrm>
                <a:off x="1511691" y="2817073"/>
                <a:ext cx="4730719" cy="338554"/>
              </a:xfrm>
              <a:prstGeom prst="rect">
                <a:avLst/>
              </a:prstGeom>
              <a:blipFill>
                <a:blip r:embed="rId6"/>
                <a:stretch>
                  <a:fillRect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D5CBFF-F76F-4AF8-8254-091DBC71C5A2}"/>
                  </a:ext>
                </a:extLst>
              </p:cNvPr>
              <p:cNvSpPr txBox="1"/>
              <p:nvPr/>
            </p:nvSpPr>
            <p:spPr>
              <a:xfrm>
                <a:off x="529715" y="3410971"/>
                <a:ext cx="2820772" cy="1080873"/>
              </a:xfrm>
              <a:prstGeom prst="rect">
                <a:avLst/>
              </a:prstGeom>
              <a:noFill/>
            </p:spPr>
            <p:txBody>
              <a:bodyPr wrap="none" lIns="0" tIns="0" rIns="0" bIns="0" rtlCol="0">
                <a:spAutoFit/>
              </a:bodyPr>
              <a:lstStyle/>
              <a:p>
                <a:r>
                  <a:rPr lang="en-US" sz="2200" dirty="0"/>
                  <a:t>Đặt  </a:t>
                </a:r>
                <a14:m>
                  <m:oMath xmlns:m="http://schemas.openxmlformats.org/officeDocument/2006/math">
                    <m:d>
                      <m:dPr>
                        <m:begChr m:val="{"/>
                        <m:endChr m:val=""/>
                        <m:ctrlPr>
                          <a:rPr lang="en-US" sz="2200" i="1" smtClean="0">
                            <a:latin typeface="Cambria Math" panose="02040503050406030204" pitchFamily="18" charset="0"/>
                          </a:rPr>
                        </m:ctrlPr>
                      </m:dPr>
                      <m:e>
                        <m:eqArr>
                          <m:eqArrPr>
                            <m:ctrlPr>
                              <a:rPr lang="en-US" sz="2200" i="1" smtClean="0">
                                <a:latin typeface="Cambria Math" panose="02040503050406030204" pitchFamily="18" charset="0"/>
                              </a:rPr>
                            </m:ctrlPr>
                          </m:eqArrPr>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1</m:t>
                                </m:r>
                              </m:sub>
                            </m:sSub>
                          </m:e>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1</m:t>
                                </m:r>
                              </m:sub>
                            </m:sSub>
                          </m:e>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0</m:t>
                                </m:r>
                              </m:sub>
                            </m:sSub>
                          </m:e>
                        </m:eqArr>
                      </m:e>
                    </m:d>
                  </m:oMath>
                </a14:m>
                <a:endParaRPr lang="en-US" sz="2200" dirty="0"/>
              </a:p>
            </p:txBody>
          </p:sp>
        </mc:Choice>
        <mc:Fallback xmlns="">
          <p:sp>
            <p:nvSpPr>
              <p:cNvPr id="5" name="TextBox 4">
                <a:extLst>
                  <a:ext uri="{FF2B5EF4-FFF2-40B4-BE49-F238E27FC236}">
                    <a16:creationId xmlns:a16="http://schemas.microsoft.com/office/drawing/2014/main" id="{D4D5CBFF-F76F-4AF8-8254-091DBC71C5A2}"/>
                  </a:ext>
                </a:extLst>
              </p:cNvPr>
              <p:cNvSpPr txBox="1">
                <a:spLocks noRot="1" noChangeAspect="1" noMove="1" noResize="1" noEditPoints="1" noAdjustHandles="1" noChangeArrowheads="1" noChangeShapeType="1" noTextEdit="1"/>
              </p:cNvSpPr>
              <p:nvPr/>
            </p:nvSpPr>
            <p:spPr>
              <a:xfrm>
                <a:off x="529715" y="3410971"/>
                <a:ext cx="2820772" cy="1080873"/>
              </a:xfrm>
              <a:prstGeom prst="rect">
                <a:avLst/>
              </a:prstGeom>
              <a:blipFill>
                <a:blip r:embed="rId7"/>
                <a:stretch>
                  <a:fillRect l="-6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378EFB6-ACD7-4277-8C48-175D666DCCBA}"/>
                  </a:ext>
                </a:extLst>
              </p:cNvPr>
              <p:cNvSpPr txBox="1"/>
              <p:nvPr/>
            </p:nvSpPr>
            <p:spPr>
              <a:xfrm>
                <a:off x="1624231" y="4778155"/>
                <a:ext cx="2668616" cy="338554"/>
              </a:xfrm>
              <a:prstGeom prst="rect">
                <a:avLst/>
              </a:prstGeom>
              <a:noFill/>
            </p:spPr>
            <p:txBody>
              <a:bodyPr wrap="none" lIns="0" tIns="0" rIns="0" bIns="0" rtlCol="0">
                <a:spAutoFit/>
              </a:bodyPr>
              <a:lstStyle/>
              <a:p>
                <a14:m>
                  <m:oMath xmlns:m="http://schemas.openxmlformats.org/officeDocument/2006/math">
                    <m:r>
                      <a:rPr lang="en-US" sz="2200" i="1" smtClean="0">
                        <a:latin typeface="Cambria Math" panose="02040503050406030204" pitchFamily="18" charset="0"/>
                      </a:rPr>
                      <m:t>=</m:t>
                    </m:r>
                    <m:sSup>
                      <m:sSupPr>
                        <m:ctrlPr>
                          <a:rPr lang="en-US" sz="2200" i="1" smtClean="0">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2</m:t>
                            </m:r>
                          </m:sub>
                        </m:sSub>
                        <m:r>
                          <a:rPr lang="en-US" sz="2200" b="0" i="1" smtClean="0">
                            <a:latin typeface="Cambria Math" panose="02040503050406030204" pitchFamily="18" charset="0"/>
                          </a:rPr>
                          <m:t>𝐵</m:t>
                        </m:r>
                      </m:e>
                      <m:sup>
                        <m:r>
                          <a:rPr lang="en-US" sz="2200" b="0" i="1" smtClean="0">
                            <a:latin typeface="Cambria Math" panose="02040503050406030204" pitchFamily="18" charset="0"/>
                          </a:rPr>
                          <m:t>2</m:t>
                        </m:r>
                        <m:r>
                          <a:rPr lang="en-US" sz="2200" b="0" i="1" smtClean="0">
                            <a:latin typeface="Cambria Math" panose="02040503050406030204" pitchFamily="18" charset="0"/>
                          </a:rPr>
                          <m:t>𝑚</m:t>
                        </m:r>
                      </m:sup>
                    </m:sSup>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1</m:t>
                        </m:r>
                      </m:sub>
                    </m:s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𝑚</m:t>
                        </m:r>
                      </m:sup>
                    </m:sSup>
                    <m:r>
                      <a:rPr lang="en-US" sz="2200" b="0" i="1" smtClean="0">
                        <a:latin typeface="Cambria Math" panose="02040503050406030204" pitchFamily="18" charset="0"/>
                      </a:rPr>
                      <m:t>+</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0</m:t>
                        </m:r>
                      </m:sub>
                    </m:sSub>
                  </m:oMath>
                </a14:m>
                <a:endParaRPr lang="en-US" sz="2200" dirty="0"/>
              </a:p>
            </p:txBody>
          </p:sp>
        </mc:Choice>
        <mc:Fallback xmlns="">
          <p:sp>
            <p:nvSpPr>
              <p:cNvPr id="20" name="TextBox 19">
                <a:extLst>
                  <a:ext uri="{FF2B5EF4-FFF2-40B4-BE49-F238E27FC236}">
                    <a16:creationId xmlns:a16="http://schemas.microsoft.com/office/drawing/2014/main" id="{E378EFB6-ACD7-4277-8C48-175D666DCCBA}"/>
                  </a:ext>
                </a:extLst>
              </p:cNvPr>
              <p:cNvSpPr txBox="1">
                <a:spLocks noRot="1" noChangeAspect="1" noMove="1" noResize="1" noEditPoints="1" noAdjustHandles="1" noChangeArrowheads="1" noChangeShapeType="1" noTextEdit="1"/>
              </p:cNvSpPr>
              <p:nvPr/>
            </p:nvSpPr>
            <p:spPr>
              <a:xfrm>
                <a:off x="1624231" y="4778155"/>
                <a:ext cx="2668616" cy="338554"/>
              </a:xfrm>
              <a:prstGeom prst="rect">
                <a:avLst/>
              </a:prstGeom>
              <a:blipFill>
                <a:blip r:embed="rId8"/>
                <a:stretch>
                  <a:fillRect l="-2283" r="-1598" b="-18182"/>
                </a:stretch>
              </a:blipFill>
            </p:spPr>
            <p:txBody>
              <a:bodyPr/>
              <a:lstStyle/>
              <a:p>
                <a:r>
                  <a:rPr lang="en-US">
                    <a:noFill/>
                  </a:rPr>
                  <a:t> </a:t>
                </a:r>
              </a:p>
            </p:txBody>
          </p:sp>
        </mc:Fallback>
      </mc:AlternateContent>
      <p:sp>
        <p:nvSpPr>
          <p:cNvPr id="21" name="Google Shape;166;p29">
            <a:extLst>
              <a:ext uri="{FF2B5EF4-FFF2-40B4-BE49-F238E27FC236}">
                <a16:creationId xmlns:a16="http://schemas.microsoft.com/office/drawing/2014/main" id="{6AECE6E6-731C-4369-9782-3998E98FC188}"/>
              </a:ext>
            </a:extLst>
          </p:cNvPr>
          <p:cNvSpPr txBox="1">
            <a:spLocks noGrp="1"/>
          </p:cNvSpPr>
          <p:nvPr>
            <p:ph type="body" idx="1"/>
          </p:nvPr>
        </p:nvSpPr>
        <p:spPr>
          <a:xfrm>
            <a:off x="0" y="1057050"/>
            <a:ext cx="8593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500" b="1" dirty="0"/>
              <a:t>Karatsuba’s algorithm</a:t>
            </a:r>
            <a:endParaRPr sz="2500" b="1"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2" name="Slide Number Placeholder 1">
            <a:extLst>
              <a:ext uri="{FF2B5EF4-FFF2-40B4-BE49-F238E27FC236}">
                <a16:creationId xmlns:a16="http://schemas.microsoft.com/office/drawing/2014/main" id="{F43AFE32-F46D-4B01-B537-F3EBCE4427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2050" name="Picture 2" descr="CSci 160 Session 31/: Multiplying, Divide-and-conquer multiplication">
            <a:extLst>
              <a:ext uri="{FF2B5EF4-FFF2-40B4-BE49-F238E27FC236}">
                <a16:creationId xmlns:a16="http://schemas.microsoft.com/office/drawing/2014/main" id="{B2A9E1AA-7D4E-4D51-94B1-D4E787AE5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66" y="2064389"/>
            <a:ext cx="8420234" cy="3909394"/>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166;p29">
            <a:extLst>
              <a:ext uri="{FF2B5EF4-FFF2-40B4-BE49-F238E27FC236}">
                <a16:creationId xmlns:a16="http://schemas.microsoft.com/office/drawing/2014/main" id="{7D75A95C-4101-4696-9026-F5F9342CE9B5}"/>
              </a:ext>
            </a:extLst>
          </p:cNvPr>
          <p:cNvSpPr txBox="1">
            <a:spLocks noGrp="1"/>
          </p:cNvSpPr>
          <p:nvPr>
            <p:ph type="body" idx="1"/>
          </p:nvPr>
        </p:nvSpPr>
        <p:spPr>
          <a:xfrm>
            <a:off x="0" y="1057050"/>
            <a:ext cx="8593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500" b="1" dirty="0"/>
              <a:t>Karatsuba’s algorithm</a:t>
            </a:r>
            <a:endParaRPr sz="2500" b="1"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C2915E2-BD05-4973-A254-2E113FF7364B}"/>
                  </a:ext>
                </a:extLst>
              </p:cNvPr>
              <p:cNvSpPr txBox="1"/>
              <p:nvPr/>
            </p:nvSpPr>
            <p:spPr>
              <a:xfrm>
                <a:off x="1195754" y="5973783"/>
                <a:ext cx="6358597" cy="446020"/>
              </a:xfrm>
              <a:prstGeom prst="rect">
                <a:avLst/>
              </a:prstGeom>
              <a:noFill/>
            </p:spPr>
            <p:txBody>
              <a:bodyPr wrap="square" rtlCol="0">
                <a:spAutoFit/>
              </a:bodyPr>
              <a:lstStyle/>
              <a:p>
                <a:r>
                  <a:rPr lang="en-US" sz="2200" dirty="0"/>
                  <a:t>Độ </a:t>
                </a:r>
                <a:r>
                  <a:rPr lang="en-US" sz="2200" dirty="0" err="1"/>
                  <a:t>phức</a:t>
                </a:r>
                <a:r>
                  <a:rPr lang="en-US" sz="2200" dirty="0"/>
                  <a:t> </a:t>
                </a:r>
                <a:r>
                  <a:rPr lang="en-US" sz="2200" dirty="0" err="1"/>
                  <a:t>tạp</a:t>
                </a:r>
                <a:r>
                  <a:rPr lang="en-US" sz="2200" dirty="0"/>
                  <a:t>: O(</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𝑛</m:t>
                        </m:r>
                      </m:e>
                      <m:sup>
                        <m:func>
                          <m:funcPr>
                            <m:ctrlPr>
                              <a:rPr lang="en-US" sz="2200" i="1" smtClean="0">
                                <a:latin typeface="Cambria Math" panose="02040503050406030204" pitchFamily="18" charset="0"/>
                              </a:rPr>
                            </m:ctrlPr>
                          </m:funcPr>
                          <m:fName>
                            <m:sSub>
                              <m:sSubPr>
                                <m:ctrlPr>
                                  <a:rPr lang="en-US" sz="2200" i="1" smtClean="0">
                                    <a:latin typeface="Cambria Math" panose="02040503050406030204" pitchFamily="18" charset="0"/>
                                  </a:rPr>
                                </m:ctrlPr>
                              </m:sSubPr>
                              <m:e>
                                <m:r>
                                  <m:rPr>
                                    <m:sty m:val="p"/>
                                  </m:rPr>
                                  <a:rPr lang="en-US" sz="2200" i="0" smtClean="0">
                                    <a:latin typeface="Cambria Math" panose="02040503050406030204" pitchFamily="18" charset="0"/>
                                  </a:rPr>
                                  <m:t>log</m:t>
                                </m:r>
                              </m:e>
                              <m:sub>
                                <m:r>
                                  <a:rPr lang="en-US" sz="2200" b="0" i="1" smtClean="0">
                                    <a:latin typeface="Cambria Math" panose="02040503050406030204" pitchFamily="18" charset="0"/>
                                  </a:rPr>
                                  <m:t>2</m:t>
                                </m:r>
                              </m:sub>
                            </m:sSub>
                          </m:fName>
                          <m:e>
                            <m:r>
                              <a:rPr lang="en-US" sz="2200" b="0" i="1" smtClean="0">
                                <a:latin typeface="Cambria Math" panose="02040503050406030204" pitchFamily="18" charset="0"/>
                              </a:rPr>
                              <m:t>3</m:t>
                            </m:r>
                          </m:e>
                        </m:func>
                      </m:sup>
                    </m:sSup>
                    <m:r>
                      <a:rPr lang="en-US" sz="2200" b="0" i="1" smtClean="0">
                        <a:latin typeface="Cambria Math" panose="02040503050406030204" pitchFamily="18" charset="0"/>
                      </a:rPr>
                      <m:t>)</m:t>
                    </m:r>
                  </m:oMath>
                </a14:m>
                <a:endParaRPr lang="en-US" sz="2200" dirty="0"/>
              </a:p>
            </p:txBody>
          </p:sp>
        </mc:Choice>
        <mc:Fallback xmlns="">
          <p:sp>
            <p:nvSpPr>
              <p:cNvPr id="3" name="TextBox 2">
                <a:extLst>
                  <a:ext uri="{FF2B5EF4-FFF2-40B4-BE49-F238E27FC236}">
                    <a16:creationId xmlns:a16="http://schemas.microsoft.com/office/drawing/2014/main" id="{AC2915E2-BD05-4973-A254-2E113FF7364B}"/>
                  </a:ext>
                </a:extLst>
              </p:cNvPr>
              <p:cNvSpPr txBox="1">
                <a:spLocks noRot="1" noChangeAspect="1" noMove="1" noResize="1" noEditPoints="1" noAdjustHandles="1" noChangeArrowheads="1" noChangeShapeType="1" noTextEdit="1"/>
              </p:cNvSpPr>
              <p:nvPr/>
            </p:nvSpPr>
            <p:spPr>
              <a:xfrm>
                <a:off x="1195754" y="5973783"/>
                <a:ext cx="6358597" cy="446020"/>
              </a:xfrm>
              <a:prstGeom prst="rect">
                <a:avLst/>
              </a:prstGeom>
              <a:blipFill>
                <a:blip r:embed="rId4"/>
                <a:stretch>
                  <a:fillRect l="-1246" t="-5479" b="-27397"/>
                </a:stretch>
              </a:blipFill>
            </p:spPr>
            <p:txBody>
              <a:bodyPr/>
              <a:lstStyle/>
              <a:p>
                <a:r>
                  <a:rPr lang="en-US">
                    <a:noFill/>
                  </a:rPr>
                  <a:t> </a:t>
                </a:r>
              </a:p>
            </p:txBody>
          </p:sp>
        </mc:Fallback>
      </mc:AlternateContent>
    </p:spTree>
    <p:extLst>
      <p:ext uri="{BB962C8B-B14F-4D97-AF65-F5344CB8AC3E}">
        <p14:creationId xmlns:p14="http://schemas.microsoft.com/office/powerpoint/2010/main" val="329337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Ưu và nhược điểm của phương pháp</a:t>
            </a:r>
            <a:endParaRPr/>
          </a:p>
        </p:txBody>
      </p:sp>
      <p:sp>
        <p:nvSpPr>
          <p:cNvPr id="191" name="Google Shape;191;p31"/>
          <p:cNvSpPr txBox="1">
            <a:spLocks noGrp="1"/>
          </p:cNvSpPr>
          <p:nvPr>
            <p:ph type="body" idx="1"/>
          </p:nvPr>
        </p:nvSpPr>
        <p:spPr>
          <a:xfrm>
            <a:off x="311700" y="1536633"/>
            <a:ext cx="8520600" cy="503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sz="2500" b="1"/>
              <a:t>Ưu điểm</a:t>
            </a:r>
            <a:endParaRPr sz="2500" b="1"/>
          </a:p>
          <a:p>
            <a:pPr marL="457200" lvl="0" indent="-355600" algn="l" rtl="0">
              <a:spcBef>
                <a:spcPts val="1600"/>
              </a:spcBef>
              <a:spcAft>
                <a:spcPts val="0"/>
              </a:spcAft>
              <a:buSzPts val="2000"/>
              <a:buChar char="●"/>
            </a:pPr>
            <a:r>
              <a:rPr lang="en" sz="2000"/>
              <a:t>Có thể giải quyết những vấn đề khó với độ phức tạp không quá lớn.</a:t>
            </a:r>
            <a:endParaRPr lang="vi-VN" sz="2000"/>
          </a:p>
          <a:p>
            <a:pPr marL="457200" lvl="0" indent="-355600" algn="l" rtl="0">
              <a:spcBef>
                <a:spcPts val="1600"/>
              </a:spcBef>
              <a:spcAft>
                <a:spcPts val="0"/>
              </a:spcAft>
              <a:buSzPts val="2000"/>
              <a:buChar char="●"/>
            </a:pPr>
            <a:r>
              <a:rPr lang="en" sz="2000"/>
              <a:t>Thuận tiện khi thực thi trên các hệ thống song song.</a:t>
            </a:r>
            <a:endParaRPr sz="2000"/>
          </a:p>
          <a:p>
            <a:pPr marL="114300" lvl="0" indent="0" algn="l" rtl="0">
              <a:spcBef>
                <a:spcPts val="1600"/>
              </a:spcBef>
              <a:spcAft>
                <a:spcPts val="0"/>
              </a:spcAft>
              <a:buClr>
                <a:schemeClr val="dk1"/>
              </a:buClr>
              <a:buSzPts val="1800"/>
              <a:buNone/>
            </a:pPr>
            <a:r>
              <a:rPr lang="en-US" sz="2000">
                <a:solidFill>
                  <a:schemeClr val="dk1"/>
                </a:solidFill>
              </a:rPr>
              <a:t>	</a:t>
            </a:r>
            <a:r>
              <a:rPr lang="en-US" sz="1600">
                <a:solidFill>
                  <a:schemeClr val="dk1"/>
                </a:solidFill>
              </a:rPr>
              <a:t>Các bài toán khi được chia nhỏ có thể được xử lý song song trên các luồng, tiến trình chạy song song.</a:t>
            </a:r>
            <a:endParaRPr lang="vi-VN" sz="2000">
              <a:solidFill>
                <a:schemeClr val="dk1"/>
              </a:solidFill>
            </a:endParaRPr>
          </a:p>
          <a:p>
            <a:pPr marL="457200" lvl="0" indent="-342900" algn="l" rtl="0">
              <a:spcBef>
                <a:spcPts val="1600"/>
              </a:spcBef>
              <a:spcAft>
                <a:spcPts val="0"/>
              </a:spcAft>
              <a:buClr>
                <a:schemeClr val="dk1"/>
              </a:buClr>
              <a:buSzPts val="1800"/>
              <a:buChar char="●"/>
            </a:pPr>
            <a:r>
              <a:rPr lang="en" sz="2000">
                <a:solidFill>
                  <a:schemeClr val="dk1"/>
                </a:solidFill>
              </a:rPr>
              <a:t>Tận dụng bộ nhớ đệm để tính toán.</a:t>
            </a:r>
          </a:p>
          <a:p>
            <a:pPr marL="114300" lvl="0" indent="0" algn="l" rtl="0">
              <a:spcBef>
                <a:spcPts val="1600"/>
              </a:spcBef>
              <a:spcAft>
                <a:spcPts val="0"/>
              </a:spcAft>
              <a:buClr>
                <a:schemeClr val="dk1"/>
              </a:buClr>
              <a:buSzPts val="1800"/>
              <a:buNone/>
            </a:pPr>
            <a:r>
              <a:rPr lang="en" sz="2000">
                <a:solidFill>
                  <a:schemeClr val="dk1"/>
                </a:solidFill>
              </a:rPr>
              <a:t>	</a:t>
            </a:r>
            <a:r>
              <a:rPr lang="en" sz="1600">
                <a:solidFill>
                  <a:schemeClr val="dk1"/>
                </a:solidFill>
              </a:rPr>
              <a:t>Các bài toán cong có kích thước nhỏ hơn được thao tác trên bộ nhớ có tốc độ truy xuất nhanh(cache, thanh ghi) thay vì sử dụng các bộ nhớ lưu trữ RAM</a:t>
            </a:r>
            <a:r>
              <a:rPr lang="en" sz="2000">
                <a:solidFill>
                  <a:schemeClr val="dk1"/>
                </a:solidFill>
              </a:rPr>
              <a:t>.</a:t>
            </a:r>
            <a:endParaRPr sz="2000"/>
          </a:p>
          <a:p>
            <a:pPr marL="0" lvl="0" indent="0" algn="l" rtl="0">
              <a:spcBef>
                <a:spcPts val="1600"/>
              </a:spcBef>
              <a:spcAft>
                <a:spcPts val="0"/>
              </a:spcAft>
              <a:buNone/>
            </a:pPr>
            <a:endParaRPr sz="2000"/>
          </a:p>
          <a:p>
            <a:pPr marL="0" lvl="0" indent="0" algn="l" rtl="0">
              <a:spcBef>
                <a:spcPts val="1600"/>
              </a:spcBef>
              <a:spcAft>
                <a:spcPts val="1600"/>
              </a:spcAft>
              <a:buNone/>
            </a:pPr>
            <a:endParaRPr sz="2500" b="1"/>
          </a:p>
        </p:txBody>
      </p:sp>
      <p:sp>
        <p:nvSpPr>
          <p:cNvPr id="2" name="Slide Number Placeholder 1">
            <a:extLst>
              <a:ext uri="{FF2B5EF4-FFF2-40B4-BE49-F238E27FC236}">
                <a16:creationId xmlns:a16="http://schemas.microsoft.com/office/drawing/2014/main" id="{5D7494E3-81EB-413C-B7B1-79C0790C36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body" idx="1"/>
          </p:nvPr>
        </p:nvSpPr>
        <p:spPr>
          <a:xfrm>
            <a:off x="311700" y="1184821"/>
            <a:ext cx="8520600" cy="53846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	</a:t>
            </a:r>
            <a:r>
              <a:rPr lang="en" sz="2800" b="1" dirty="0"/>
              <a:t>Nhược điểm</a:t>
            </a:r>
            <a:endParaRPr sz="2800" b="1" dirty="0"/>
          </a:p>
          <a:p>
            <a:pPr marL="457200" lvl="0" indent="-342900" algn="l" rtl="0">
              <a:spcBef>
                <a:spcPts val="1600"/>
              </a:spcBef>
              <a:spcAft>
                <a:spcPts val="0"/>
              </a:spcAft>
              <a:buSzPts val="1800"/>
              <a:buChar char="●"/>
            </a:pPr>
            <a:r>
              <a:rPr lang="en" sz="2000"/>
              <a:t>Cài </a:t>
            </a:r>
            <a:r>
              <a:rPr lang="en" sz="2000" dirty="0"/>
              <a:t>đặt đệ quy khiến chương trình thực thi chậm và dễ xảy ra </a:t>
            </a:r>
            <a:r>
              <a:rPr lang="en" sz="2000"/>
              <a:t>lỗi.</a:t>
            </a:r>
            <a:endParaRPr sz="2000" dirty="0"/>
          </a:p>
          <a:p>
            <a:pPr marL="571500" lvl="1" indent="0">
              <a:buSzPts val="1800"/>
              <a:buNone/>
            </a:pPr>
            <a:r>
              <a:rPr lang="vi-VN" sz="1600" i="1"/>
              <a:t>Giải pháp: sử dụng các cấu trúc dữ liệu (stack, queue) để khử đệ quy.</a:t>
            </a:r>
          </a:p>
          <a:p>
            <a:pPr marL="457200" lvl="0" indent="-342900" algn="l" rtl="0">
              <a:spcBef>
                <a:spcPts val="1600"/>
              </a:spcBef>
              <a:spcAft>
                <a:spcPts val="0"/>
              </a:spcAft>
              <a:buSzPts val="1800"/>
              <a:buChar char="●"/>
            </a:pPr>
            <a:r>
              <a:rPr lang="en" sz="2000"/>
              <a:t>Có </a:t>
            </a:r>
            <a:r>
              <a:rPr lang="en" sz="2000" dirty="0"/>
              <a:t>thể cần thêm bộ nhớ để lưu trữ tạm các phần chia </a:t>
            </a:r>
            <a:r>
              <a:rPr lang="en" sz="2000"/>
              <a:t>nhỏ.</a:t>
            </a:r>
            <a:endParaRPr lang="vi-VN" sz="2000" dirty="0"/>
          </a:p>
          <a:p>
            <a:pPr marL="571500" lvl="1" indent="0">
              <a:buSzPts val="1800"/>
              <a:buNone/>
            </a:pPr>
            <a:endParaRPr lang="vi-VN" sz="1600"/>
          </a:p>
          <a:p>
            <a:pPr marL="457200" lvl="0" indent="-342900" algn="l" rtl="0">
              <a:spcBef>
                <a:spcPts val="1600"/>
              </a:spcBef>
              <a:spcAft>
                <a:spcPts val="0"/>
              </a:spcAft>
              <a:buSzPts val="1800"/>
              <a:buChar char="●"/>
            </a:pPr>
            <a:r>
              <a:rPr lang="en" sz="2000"/>
              <a:t>Khó </a:t>
            </a:r>
            <a:r>
              <a:rPr lang="en" sz="2000" dirty="0"/>
              <a:t>khăn trong việc lựa chọn điều </a:t>
            </a:r>
            <a:r>
              <a:rPr lang="en" sz="2000"/>
              <a:t>kiện dừng</a:t>
            </a:r>
            <a:r>
              <a:rPr lang="vi-VN" sz="2000"/>
              <a:t>(lựa chọn kích thước của bài toán có giải giải ngay lập tức).</a:t>
            </a:r>
          </a:p>
        </p:txBody>
      </p:sp>
      <p:sp>
        <p:nvSpPr>
          <p:cNvPr id="197" name="Google Shape;197;p32"/>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Ưu và nhược điểm của phương pháp</a:t>
            </a:r>
            <a:endParaRPr/>
          </a:p>
        </p:txBody>
      </p:sp>
      <p:sp>
        <p:nvSpPr>
          <p:cNvPr id="2" name="Slide Number Placeholder 1">
            <a:extLst>
              <a:ext uri="{FF2B5EF4-FFF2-40B4-BE49-F238E27FC236}">
                <a16:creationId xmlns:a16="http://schemas.microsoft.com/office/drawing/2014/main" id="{6BE8FFA0-EAA9-422E-B68F-292137997E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32"/>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Khi nào dùng chia và trị?</a:t>
            </a:r>
            <a:endParaRPr dirty="0"/>
          </a:p>
        </p:txBody>
      </p:sp>
      <p:sp>
        <p:nvSpPr>
          <p:cNvPr id="2" name="Slide Number Placeholder 1">
            <a:extLst>
              <a:ext uri="{FF2B5EF4-FFF2-40B4-BE49-F238E27FC236}">
                <a16:creationId xmlns:a16="http://schemas.microsoft.com/office/drawing/2014/main" id="{6BE8FFA0-EAA9-422E-B68F-292137997E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4" name="Text Placeholder 3">
            <a:extLst>
              <a:ext uri="{FF2B5EF4-FFF2-40B4-BE49-F238E27FC236}">
                <a16:creationId xmlns:a16="http://schemas.microsoft.com/office/drawing/2014/main" id="{39BDA9CD-34B8-4FDB-933C-4691098314DC}"/>
              </a:ext>
            </a:extLst>
          </p:cNvPr>
          <p:cNvSpPr>
            <a:spLocks noGrp="1"/>
          </p:cNvSpPr>
          <p:nvPr>
            <p:ph type="body" idx="1"/>
          </p:nvPr>
        </p:nvSpPr>
        <p:spPr>
          <a:xfrm>
            <a:off x="311700" y="1357244"/>
            <a:ext cx="8520600" cy="4555200"/>
          </a:xfrm>
        </p:spPr>
        <p:txBody>
          <a:bodyPr/>
          <a:lstStyle/>
          <a:p>
            <a:pPr marL="571500" indent="-457200">
              <a:buAutoNum type="arabicPeriod"/>
            </a:pPr>
            <a:r>
              <a:rPr lang="vi-VN" sz="2000"/>
              <a:t>Chia bài toán lớn thành các bài toán con </a:t>
            </a:r>
            <a:r>
              <a:rPr lang="vi-VN" sz="2000" b="1"/>
              <a:t>không gói nhau </a:t>
            </a:r>
            <a:r>
              <a:rPr lang="vi-VN" sz="2000"/>
              <a:t>là </a:t>
            </a:r>
            <a:r>
              <a:rPr lang="vi-VN" sz="2000" dirty="0"/>
              <a:t>các trường hợp nhỏ hơn của cùng một bài </a:t>
            </a:r>
            <a:r>
              <a:rPr lang="vi-VN" sz="2000"/>
              <a:t>toán.</a:t>
            </a:r>
          </a:p>
          <a:p>
            <a:pPr marL="571500" indent="-457200">
              <a:buAutoNum type="arabicPeriod"/>
            </a:pPr>
            <a:endParaRPr lang="en-US" sz="2000" dirty="0"/>
          </a:p>
          <a:p>
            <a:pPr marL="571500" indent="-457200">
              <a:buAutoNum type="arabicPeriod"/>
            </a:pPr>
            <a:r>
              <a:rPr lang="vi-VN" sz="2000" dirty="0"/>
              <a:t>Mỗi bài toán con có thể được giải một cách </a:t>
            </a:r>
            <a:r>
              <a:rPr lang="vi-VN" sz="2000"/>
              <a:t>đệ quy (mỗi </a:t>
            </a:r>
            <a:r>
              <a:rPr lang="vi-VN" sz="2000" dirty="0"/>
              <a:t>trường hợp của bài toán con có bản chất giống </a:t>
            </a:r>
            <a:r>
              <a:rPr lang="vi-VN" sz="2000"/>
              <a:t>hệt nhau).</a:t>
            </a:r>
          </a:p>
          <a:p>
            <a:pPr marL="571500" indent="-457200">
              <a:buAutoNum type="arabicPeriod"/>
            </a:pPr>
            <a:endParaRPr lang="en-US" sz="2000" dirty="0"/>
          </a:p>
          <a:p>
            <a:pPr marL="571500" indent="-457200">
              <a:buAutoNum type="arabicPeriod"/>
            </a:pPr>
            <a:r>
              <a:rPr lang="vi-VN" sz="2000"/>
              <a:t>Lời giải của </a:t>
            </a:r>
            <a:r>
              <a:rPr lang="vi-VN" sz="2000" dirty="0"/>
              <a:t>mỗi bài toán con có thể được kết hợp để giải </a:t>
            </a:r>
            <a:r>
              <a:rPr lang="vi-VN" sz="2000"/>
              <a:t>quyết bài toán lớn được phân rã.</a:t>
            </a:r>
            <a:endParaRPr lang="en-US" sz="2000" dirty="0"/>
          </a:p>
        </p:txBody>
      </p:sp>
    </p:spTree>
    <p:extLst>
      <p:ext uri="{BB962C8B-B14F-4D97-AF65-F5344CB8AC3E}">
        <p14:creationId xmlns:p14="http://schemas.microsoft.com/office/powerpoint/2010/main" val="1532352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Bài tập</a:t>
            </a:r>
            <a:endParaRPr dirty="0"/>
          </a:p>
        </p:txBody>
      </p:sp>
      <mc:AlternateContent xmlns:mc="http://schemas.openxmlformats.org/markup-compatibility/2006" xmlns:a14="http://schemas.microsoft.com/office/drawing/2010/main">
        <mc:Choice Requires="a14">
          <p:sp>
            <p:nvSpPr>
              <p:cNvPr id="209" name="Google Shape;209;p34"/>
              <p:cNvSpPr txBox="1">
                <a:spLocks noGrp="1"/>
              </p:cNvSpPr>
              <p:nvPr>
                <p:ph type="body" idx="1"/>
              </p:nvPr>
            </p:nvSpPr>
            <p:spPr>
              <a:xfrm>
                <a:off x="311700" y="173598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Gọi </a:t>
                </a:r>
                <a14:m>
                  <m:oMath xmlns:m="http://schemas.openxmlformats.org/officeDocument/2006/math">
                    <m:r>
                      <a:rPr lang="vi-VN" i="1" dirty="0" smtClean="0">
                        <a:latin typeface="Cambria Math" panose="02040503050406030204" pitchFamily="18" charset="0"/>
                      </a:rPr>
                      <m:t>𝐹</m:t>
                    </m:r>
                    <m:r>
                      <a:rPr lang="vi-VN" i="1" dirty="0" smtClean="0">
                        <a:latin typeface="Cambria Math" panose="02040503050406030204" pitchFamily="18" charset="0"/>
                      </a:rPr>
                      <m:t>(</m:t>
                    </m:r>
                    <m:r>
                      <a:rPr lang="vi-VN" i="1" dirty="0" smtClean="0">
                        <a:latin typeface="Cambria Math" panose="02040503050406030204" pitchFamily="18" charset="0"/>
                      </a:rPr>
                      <m:t>𝑛</m:t>
                    </m:r>
                    <m:r>
                      <a:rPr lang="vi-VN" i="1" dirty="0" smtClean="0">
                        <a:latin typeface="Cambria Math" panose="02040503050406030204" pitchFamily="18" charset="0"/>
                      </a:rPr>
                      <m:t>)</m:t>
                    </m:r>
                  </m:oMath>
                </a14:m>
                <a:r>
                  <a:rPr lang="vi-VN" dirty="0"/>
                  <a:t> là số thứ n trong dãy số Fibonacci với:</a:t>
                </a:r>
              </a:p>
              <a:p>
                <a:pPr marL="457200" lvl="0" indent="-342900" algn="l" rtl="0">
                  <a:spcBef>
                    <a:spcPts val="1600"/>
                  </a:spcBef>
                  <a:spcAft>
                    <a:spcPts val="0"/>
                  </a:spcAft>
                  <a:buSzPts val="1800"/>
                  <a:buChar char="●"/>
                </a:pPr>
                <a14:m>
                  <m:oMath xmlns:m="http://schemas.openxmlformats.org/officeDocument/2006/math">
                    <m:r>
                      <a:rPr lang="vi-VN" i="1" dirty="0" smtClean="0">
                        <a:latin typeface="Cambria Math" panose="02040503050406030204" pitchFamily="18" charset="0"/>
                      </a:rPr>
                      <m:t>𝐹</m:t>
                    </m:r>
                    <m:r>
                      <a:rPr lang="vi-VN" i="1" dirty="0" smtClean="0">
                        <a:latin typeface="Cambria Math" panose="02040503050406030204" pitchFamily="18" charset="0"/>
                      </a:rPr>
                      <m:t>(</m:t>
                    </m:r>
                    <m:r>
                      <a:rPr lang="vi-VN" i="1" dirty="0" smtClean="0">
                        <a:latin typeface="Cambria Math" panose="02040503050406030204" pitchFamily="18" charset="0"/>
                      </a:rPr>
                      <m:t>1</m:t>
                    </m:r>
                    <m:r>
                      <a:rPr lang="vi-VN" i="1" dirty="0" smtClean="0">
                        <a:latin typeface="Cambria Math" panose="02040503050406030204" pitchFamily="18" charset="0"/>
                      </a:rPr>
                      <m:t>) = </m:t>
                    </m:r>
                    <m:r>
                      <a:rPr lang="vi-VN" i="1" dirty="0" smtClean="0">
                        <a:latin typeface="Cambria Math" panose="02040503050406030204" pitchFamily="18" charset="0"/>
                      </a:rPr>
                      <m:t>1</m:t>
                    </m:r>
                  </m:oMath>
                </a14:m>
                <a:endParaRPr lang="vi-VN" dirty="0"/>
              </a:p>
              <a:p>
                <a:pPr marL="457200" lvl="0" indent="-342900" algn="l" rtl="0">
                  <a:spcBef>
                    <a:spcPts val="0"/>
                  </a:spcBef>
                  <a:spcAft>
                    <a:spcPts val="0"/>
                  </a:spcAft>
                  <a:buSzPts val="1800"/>
                  <a:buChar char="●"/>
                </a:pPr>
                <a14:m>
                  <m:oMath xmlns:m="http://schemas.openxmlformats.org/officeDocument/2006/math">
                    <m:r>
                      <a:rPr lang="vi-VN" i="1" dirty="0" smtClean="0">
                        <a:latin typeface="Cambria Math" panose="02040503050406030204" pitchFamily="18" charset="0"/>
                      </a:rPr>
                      <m:t>𝐹</m:t>
                    </m:r>
                    <m:r>
                      <a:rPr lang="vi-VN" i="1" dirty="0" smtClean="0">
                        <a:latin typeface="Cambria Math" panose="02040503050406030204" pitchFamily="18" charset="0"/>
                      </a:rPr>
                      <m:t>(</m:t>
                    </m:r>
                    <m:r>
                      <a:rPr lang="vi-VN" i="1" dirty="0" smtClean="0">
                        <a:latin typeface="Cambria Math" panose="02040503050406030204" pitchFamily="18" charset="0"/>
                      </a:rPr>
                      <m:t>2</m:t>
                    </m:r>
                    <m:r>
                      <a:rPr lang="vi-VN" i="1" dirty="0" smtClean="0">
                        <a:latin typeface="Cambria Math" panose="02040503050406030204" pitchFamily="18" charset="0"/>
                      </a:rPr>
                      <m:t>) = </m:t>
                    </m:r>
                    <m:r>
                      <a:rPr lang="vi-VN" i="1" dirty="0" smtClean="0">
                        <a:latin typeface="Cambria Math" panose="02040503050406030204" pitchFamily="18" charset="0"/>
                      </a:rPr>
                      <m:t>1</m:t>
                    </m:r>
                  </m:oMath>
                </a14:m>
                <a:endParaRPr lang="vi-VN" dirty="0"/>
              </a:p>
              <a:p>
                <a:pPr marL="457200" lvl="0" indent="-342900" algn="l" rtl="0">
                  <a:spcBef>
                    <a:spcPts val="0"/>
                  </a:spcBef>
                  <a:spcAft>
                    <a:spcPts val="0"/>
                  </a:spcAft>
                  <a:buSzPts val="1800"/>
                  <a:buChar char="●"/>
                </a:pPr>
                <a14:m>
                  <m:oMath xmlns:m="http://schemas.openxmlformats.org/officeDocument/2006/math">
                    <m:r>
                      <a:rPr lang="vi-VN" i="1" dirty="0" smtClean="0">
                        <a:latin typeface="Cambria Math" panose="02040503050406030204" pitchFamily="18" charset="0"/>
                      </a:rPr>
                      <m:t>𝐹</m:t>
                    </m:r>
                    <m:r>
                      <a:rPr lang="vi-VN" i="1" dirty="0" smtClean="0">
                        <a:latin typeface="Cambria Math" panose="02040503050406030204" pitchFamily="18" charset="0"/>
                      </a:rPr>
                      <m:t>(</m:t>
                    </m:r>
                    <m:r>
                      <a:rPr lang="vi-VN" i="1" dirty="0" smtClean="0">
                        <a:latin typeface="Cambria Math" panose="02040503050406030204" pitchFamily="18" charset="0"/>
                      </a:rPr>
                      <m:t>𝑛</m:t>
                    </m:r>
                    <m:r>
                      <a:rPr lang="vi-VN" i="1" dirty="0" smtClean="0">
                        <a:latin typeface="Cambria Math" panose="02040503050406030204" pitchFamily="18" charset="0"/>
                      </a:rPr>
                      <m:t>) = </m:t>
                    </m:r>
                    <m:r>
                      <a:rPr lang="vi-VN" i="1" dirty="0" smtClean="0">
                        <a:latin typeface="Cambria Math" panose="02040503050406030204" pitchFamily="18" charset="0"/>
                      </a:rPr>
                      <m:t>𝐹</m:t>
                    </m:r>
                    <m:r>
                      <a:rPr lang="vi-VN" i="1" dirty="0" smtClean="0">
                        <a:latin typeface="Cambria Math" panose="02040503050406030204" pitchFamily="18" charset="0"/>
                      </a:rPr>
                      <m:t>(</m:t>
                    </m:r>
                    <m:r>
                      <a:rPr lang="vi-VN" i="1" dirty="0" smtClean="0">
                        <a:latin typeface="Cambria Math" panose="02040503050406030204" pitchFamily="18" charset="0"/>
                      </a:rPr>
                      <m:t>𝑛</m:t>
                    </m:r>
                    <m:r>
                      <a:rPr lang="vi-VN" i="1" dirty="0" smtClean="0">
                        <a:latin typeface="Cambria Math" panose="02040503050406030204" pitchFamily="18" charset="0"/>
                      </a:rPr>
                      <m:t> − </m:t>
                    </m:r>
                    <m:r>
                      <a:rPr lang="vi-VN" i="1" dirty="0" smtClean="0">
                        <a:latin typeface="Cambria Math" panose="02040503050406030204" pitchFamily="18" charset="0"/>
                      </a:rPr>
                      <m:t>1</m:t>
                    </m:r>
                    <m:r>
                      <a:rPr lang="vi-VN" i="1" dirty="0" smtClean="0">
                        <a:latin typeface="Cambria Math" panose="02040503050406030204" pitchFamily="18" charset="0"/>
                      </a:rPr>
                      <m:t>) + </m:t>
                    </m:r>
                    <m:r>
                      <a:rPr lang="vi-VN" i="1" dirty="0" smtClean="0">
                        <a:latin typeface="Cambria Math" panose="02040503050406030204" pitchFamily="18" charset="0"/>
                      </a:rPr>
                      <m:t>𝐹</m:t>
                    </m:r>
                    <m:r>
                      <a:rPr lang="vi-VN" i="1" dirty="0" smtClean="0">
                        <a:latin typeface="Cambria Math" panose="02040503050406030204" pitchFamily="18" charset="0"/>
                      </a:rPr>
                      <m:t>(</m:t>
                    </m:r>
                    <m:r>
                      <a:rPr lang="vi-VN" i="1" dirty="0" smtClean="0">
                        <a:latin typeface="Cambria Math" panose="02040503050406030204" pitchFamily="18" charset="0"/>
                      </a:rPr>
                      <m:t>𝑛</m:t>
                    </m:r>
                    <m:r>
                      <a:rPr lang="vi-VN" i="1" dirty="0" smtClean="0">
                        <a:latin typeface="Cambria Math" panose="02040503050406030204" pitchFamily="18" charset="0"/>
                      </a:rPr>
                      <m:t> − </m:t>
                    </m:r>
                    <m:r>
                      <a:rPr lang="vi-VN" i="1" dirty="0" smtClean="0">
                        <a:latin typeface="Cambria Math" panose="02040503050406030204" pitchFamily="18" charset="0"/>
                      </a:rPr>
                      <m:t>2</m:t>
                    </m:r>
                    <m:r>
                      <a:rPr lang="vi-VN" i="1" dirty="0" smtClean="0">
                        <a:latin typeface="Cambria Math" panose="02040503050406030204" pitchFamily="18" charset="0"/>
                      </a:rPr>
                      <m:t>)</m:t>
                    </m:r>
                  </m:oMath>
                </a14:m>
                <a:endParaRPr lang="vi-VN" dirty="0"/>
              </a:p>
              <a:p>
                <a:pPr marL="0" lvl="0" indent="0" algn="l" rtl="0">
                  <a:spcBef>
                    <a:spcPts val="1600"/>
                  </a:spcBef>
                  <a:spcAft>
                    <a:spcPts val="0"/>
                  </a:spcAft>
                  <a:buNone/>
                </a:pPr>
                <a:r>
                  <a:rPr lang="vi-VN" dirty="0"/>
                  <a:t>Hãy tính </a:t>
                </a:r>
                <a14:m>
                  <m:oMath xmlns:m="http://schemas.openxmlformats.org/officeDocument/2006/math">
                    <m:r>
                      <a:rPr lang="vi-VN" i="1" dirty="0" smtClean="0">
                        <a:latin typeface="Cambria Math" panose="02040503050406030204" pitchFamily="18" charset="0"/>
                      </a:rPr>
                      <m:t>𝐹</m:t>
                    </m:r>
                    <m:r>
                      <a:rPr lang="vi-VN" i="1" dirty="0" smtClean="0">
                        <a:latin typeface="Cambria Math" panose="02040503050406030204" pitchFamily="18" charset="0"/>
                      </a:rPr>
                      <m:t>(</m:t>
                    </m:r>
                    <m:r>
                      <a:rPr lang="vi-VN" i="1" dirty="0" smtClean="0">
                        <a:latin typeface="Cambria Math" panose="02040503050406030204" pitchFamily="18" charset="0"/>
                      </a:rPr>
                      <m:t>𝑛</m:t>
                    </m:r>
                    <m:r>
                      <a:rPr lang="vi-VN" i="1" dirty="0" smtClean="0">
                        <a:latin typeface="Cambria Math" panose="02040503050406030204" pitchFamily="18" charset="0"/>
                      </a:rPr>
                      <m:t>) </m:t>
                    </m:r>
                  </m:oMath>
                </a14:m>
                <a:r>
                  <a:rPr lang="vi-VN" dirty="0"/>
                  <a:t>mod </a:t>
                </a:r>
                <a14:m>
                  <m:oMath xmlns:m="http://schemas.openxmlformats.org/officeDocument/2006/math">
                    <m:sSup>
                      <m:sSupPr>
                        <m:ctrlPr>
                          <a:rPr lang="vi-VN" b="0" i="1" dirty="0" smtClean="0">
                            <a:latin typeface="Cambria Math" panose="02040503050406030204" pitchFamily="18" charset="0"/>
                          </a:rPr>
                        </m:ctrlPr>
                      </m:sSupPr>
                      <m:e>
                        <m:r>
                          <a:rPr lang="vi-VN" i="1" dirty="0" smtClean="0">
                            <a:latin typeface="Cambria Math" panose="02040503050406030204" pitchFamily="18" charset="0"/>
                          </a:rPr>
                          <m:t>10</m:t>
                        </m:r>
                      </m:e>
                      <m:sup>
                        <m:r>
                          <a:rPr lang="vi-VN" b="0" i="1" dirty="0" smtClean="0">
                            <a:latin typeface="Cambria Math" panose="02040503050406030204" pitchFamily="18" charset="0"/>
                          </a:rPr>
                          <m:t>9</m:t>
                        </m:r>
                      </m:sup>
                    </m:sSup>
                    <m:r>
                      <a:rPr lang="vi-VN" i="1" dirty="0" smtClean="0">
                        <a:latin typeface="Cambria Math" panose="02040503050406030204" pitchFamily="18" charset="0"/>
                      </a:rPr>
                      <m:t> + </m:t>
                    </m:r>
                    <m:r>
                      <a:rPr lang="vi-VN" i="1" dirty="0" smtClean="0">
                        <a:latin typeface="Cambria Math" panose="02040503050406030204" pitchFamily="18" charset="0"/>
                      </a:rPr>
                      <m:t>7</m:t>
                    </m:r>
                  </m:oMath>
                </a14:m>
                <a:r>
                  <a:rPr lang="vi-VN" dirty="0"/>
                  <a:t>, biết </a:t>
                </a:r>
                <a14:m>
                  <m:oMath xmlns:m="http://schemas.openxmlformats.org/officeDocument/2006/math">
                    <m:r>
                      <a:rPr lang="vi-VN" i="1" dirty="0" smtClean="0">
                        <a:latin typeface="Cambria Math" panose="02040503050406030204" pitchFamily="18" charset="0"/>
                      </a:rPr>
                      <m:t>1</m:t>
                    </m:r>
                    <m:r>
                      <a:rPr lang="vi-VN" b="0" i="1" dirty="0" smtClean="0">
                        <a:latin typeface="Cambria Math" panose="02040503050406030204" pitchFamily="18" charset="0"/>
                      </a:rPr>
                      <m:t>≤ </m:t>
                    </m:r>
                    <m:r>
                      <a:rPr lang="vi-VN" i="1" dirty="0" smtClean="0">
                        <a:latin typeface="Cambria Math" panose="02040503050406030204" pitchFamily="18" charset="0"/>
                      </a:rPr>
                      <m:t> </m:t>
                    </m:r>
                    <m:r>
                      <a:rPr lang="vi-VN" i="1" dirty="0" smtClean="0">
                        <a:latin typeface="Cambria Math" panose="02040503050406030204" pitchFamily="18" charset="0"/>
                      </a:rPr>
                      <m:t>𝑛</m:t>
                    </m:r>
                    <m:r>
                      <a:rPr lang="vi-VN" b="0" i="1" dirty="0" smtClean="0">
                        <a:latin typeface="Cambria Math" panose="02040503050406030204" pitchFamily="18" charset="0"/>
                      </a:rPr>
                      <m:t>≤</m:t>
                    </m:r>
                    <m:r>
                      <a:rPr lang="vi-VN" i="1" dirty="0" smtClean="0">
                        <a:latin typeface="Cambria Math" panose="02040503050406030204" pitchFamily="18" charset="0"/>
                      </a:rPr>
                      <m:t> </m:t>
                    </m:r>
                    <m:sSup>
                      <m:sSupPr>
                        <m:ctrlPr>
                          <a:rPr lang="vi-VN" b="0" i="1" dirty="0" smtClean="0">
                            <a:latin typeface="Cambria Math" panose="02040503050406030204" pitchFamily="18" charset="0"/>
                          </a:rPr>
                        </m:ctrlPr>
                      </m:sSupPr>
                      <m:e>
                        <m:r>
                          <a:rPr lang="vi-VN" i="1" dirty="0" smtClean="0">
                            <a:latin typeface="Cambria Math" panose="02040503050406030204" pitchFamily="18" charset="0"/>
                          </a:rPr>
                          <m:t>10</m:t>
                        </m:r>
                      </m:e>
                      <m:sup>
                        <m:r>
                          <a:rPr lang="vi-VN" b="0" i="1" dirty="0" smtClean="0">
                            <a:latin typeface="Cambria Math" panose="02040503050406030204" pitchFamily="18" charset="0"/>
                          </a:rPr>
                          <m:t>18</m:t>
                        </m:r>
                      </m:sup>
                    </m:sSup>
                  </m:oMath>
                </a14:m>
                <a:r>
                  <a:rPr lang="vi-VN" dirty="0"/>
                  <a:t> .</a:t>
                </a:r>
              </a:p>
              <a:p>
                <a:pPr marL="0" lvl="0" indent="0" algn="l" rtl="0">
                  <a:spcBef>
                    <a:spcPts val="1600"/>
                  </a:spcBef>
                  <a:spcAft>
                    <a:spcPts val="1600"/>
                  </a:spcAft>
                  <a:buNone/>
                </a:pPr>
                <a:endParaRPr dirty="0"/>
              </a:p>
            </p:txBody>
          </p:sp>
        </mc:Choice>
        <mc:Fallback xmlns="">
          <p:sp>
            <p:nvSpPr>
              <p:cNvPr id="209" name="Google Shape;209;p34"/>
              <p:cNvSpPr txBox="1">
                <a:spLocks noGrp="1" noRot="1" noChangeAspect="1" noMove="1" noResize="1" noEditPoints="1" noAdjustHandles="1" noChangeArrowheads="1" noChangeShapeType="1" noTextEdit="1"/>
              </p:cNvSpPr>
              <p:nvPr>
                <p:ph type="body" idx="1"/>
              </p:nvPr>
            </p:nvSpPr>
            <p:spPr>
              <a:xfrm>
                <a:off x="311700" y="1735983"/>
                <a:ext cx="8520600" cy="4555200"/>
              </a:xfrm>
              <a:prstGeom prst="rect">
                <a:avLst/>
              </a:prstGeom>
              <a:blipFill>
                <a:blip r:embed="rId3"/>
                <a:stretch>
                  <a:fillRect l="-572"/>
                </a:stretch>
              </a:blipFill>
            </p:spPr>
            <p:txBody>
              <a:bodyPr/>
              <a:lstStyle/>
              <a:p>
                <a:r>
                  <a:rPr lang="vi-VN">
                    <a:noFill/>
                  </a:rPr>
                  <a:t> </a:t>
                </a:r>
              </a:p>
            </p:txBody>
          </p:sp>
        </mc:Fallback>
      </mc:AlternateContent>
      <p:sp>
        <p:nvSpPr>
          <p:cNvPr id="2" name="Slide Number Placeholder 1">
            <a:extLst>
              <a:ext uri="{FF2B5EF4-FFF2-40B4-BE49-F238E27FC236}">
                <a16:creationId xmlns:a16="http://schemas.microsoft.com/office/drawing/2014/main" id="{BB14829F-DD07-4A31-B4AA-BD1AE88F82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Hộp Văn bản 5">
            <a:extLst>
              <a:ext uri="{FF2B5EF4-FFF2-40B4-BE49-F238E27FC236}">
                <a16:creationId xmlns:a16="http://schemas.microsoft.com/office/drawing/2014/main" id="{61E46E47-E8D6-44EA-AFA4-A0DC98E0F822}"/>
              </a:ext>
            </a:extLst>
          </p:cNvPr>
          <p:cNvSpPr txBox="1"/>
          <p:nvPr/>
        </p:nvSpPr>
        <p:spPr>
          <a:xfrm>
            <a:off x="1478771" y="6291183"/>
            <a:ext cx="6186458" cy="307777"/>
          </a:xfrm>
          <a:prstGeom prst="rect">
            <a:avLst/>
          </a:prstGeom>
          <a:noFill/>
        </p:spPr>
        <p:txBody>
          <a:bodyPr wrap="square">
            <a:spAutoFit/>
          </a:bodyPr>
          <a:lstStyle/>
          <a:p>
            <a:pPr algn="ctr"/>
            <a:r>
              <a:rPr lang="vi-VN"/>
              <a:t>Hint: https://www.geeksforgeeks.org/matrix-exponentiation/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5. Tài liệu tham khảo</a:t>
            </a:r>
            <a:endParaRPr dirty="0"/>
          </a:p>
        </p:txBody>
      </p:sp>
      <p:sp>
        <p:nvSpPr>
          <p:cNvPr id="203" name="Google Shape;203;p3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Cormen, Thomas H., et al. Introduction to algorithms. MIT press, 2009.</a:t>
            </a:r>
            <a:endParaRPr/>
          </a:p>
          <a:p>
            <a:pPr marL="457200" lvl="0" indent="-342900" algn="l" rtl="0">
              <a:spcBef>
                <a:spcPts val="0"/>
              </a:spcBef>
              <a:spcAft>
                <a:spcPts val="0"/>
              </a:spcAft>
              <a:buSzPts val="1800"/>
              <a:buChar char="❏"/>
            </a:pPr>
            <a:r>
              <a:rPr lang="en"/>
              <a:t>Divide-and-conquer algorithms. Chapter 2. EECS-Berkeley. </a:t>
            </a:r>
            <a:r>
              <a:rPr lang="en" u="sng">
                <a:solidFill>
                  <a:schemeClr val="hlink"/>
                </a:solidFill>
                <a:hlinkClick r:id="rId3"/>
              </a:rPr>
              <a:t>PDF</a:t>
            </a:r>
            <a:endParaRPr/>
          </a:p>
          <a:p>
            <a:pPr marL="457200" lvl="0" indent="-342900" algn="l" rtl="0">
              <a:spcBef>
                <a:spcPts val="0"/>
              </a:spcBef>
              <a:spcAft>
                <a:spcPts val="0"/>
              </a:spcAft>
              <a:buSzPts val="1800"/>
              <a:buChar char="❏"/>
            </a:pPr>
            <a:r>
              <a:rPr lang="en"/>
              <a:t>Divide-and-conquer algorithm. </a:t>
            </a:r>
            <a:r>
              <a:rPr lang="en" u="sng">
                <a:solidFill>
                  <a:schemeClr val="hlink"/>
                </a:solidFill>
                <a:hlinkClick r:id="rId4"/>
              </a:rPr>
              <a:t>Wikipedia</a:t>
            </a:r>
            <a:endParaRPr/>
          </a:p>
          <a:p>
            <a:pPr marL="457200" lvl="0" indent="-342900" algn="l" rtl="0">
              <a:spcBef>
                <a:spcPts val="0"/>
              </a:spcBef>
              <a:spcAft>
                <a:spcPts val="0"/>
              </a:spcAft>
              <a:buSzPts val="1800"/>
              <a:buChar char="❏"/>
            </a:pPr>
            <a:r>
              <a:rPr lang="en"/>
              <a:t>Divide and Conquer Algorithm Meaning: Explained with Examples </a:t>
            </a:r>
            <a:r>
              <a:rPr lang="en" u="sng">
                <a:solidFill>
                  <a:schemeClr val="hlink"/>
                </a:solidFill>
                <a:hlinkClick r:id="rId5"/>
              </a:rPr>
              <a:t>GeeksForGeeks</a:t>
            </a:r>
            <a:endParaRPr/>
          </a:p>
          <a:p>
            <a:pPr marL="457200" lvl="0" indent="-342900" algn="just" rtl="0">
              <a:spcBef>
                <a:spcPts val="0"/>
              </a:spcBef>
              <a:spcAft>
                <a:spcPts val="0"/>
              </a:spcAft>
              <a:buSzPts val="1800"/>
              <a:buChar char="❏"/>
            </a:pPr>
            <a:r>
              <a:rPr lang="en">
                <a:solidFill>
                  <a:schemeClr val="dk1"/>
                </a:solidFill>
                <a:highlight>
                  <a:srgbClr val="FFFFFF"/>
                </a:highlight>
              </a:rPr>
              <a:t>Closest Pair of Points using Divide and Conquer algorithm </a:t>
            </a:r>
            <a:r>
              <a:rPr lang="en" u="sng">
                <a:solidFill>
                  <a:schemeClr val="hlink"/>
                </a:solidFill>
                <a:highlight>
                  <a:srgbClr val="FFFFFF"/>
                </a:highlight>
                <a:hlinkClick r:id="rId6"/>
              </a:rPr>
              <a:t>GeeksForGeeks</a:t>
            </a:r>
            <a:endParaRPr/>
          </a:p>
          <a:p>
            <a:pPr marL="457200" lvl="0" indent="-342900" algn="l" rtl="0">
              <a:spcBef>
                <a:spcPts val="0"/>
              </a:spcBef>
              <a:spcAft>
                <a:spcPts val="0"/>
              </a:spcAft>
              <a:buSzPts val="1800"/>
              <a:buChar char="❏"/>
            </a:pPr>
            <a:r>
              <a:rPr lang="en">
                <a:solidFill>
                  <a:schemeClr val="dk1"/>
                </a:solidFill>
              </a:rPr>
              <a:t>Karatsuba algorithm </a:t>
            </a:r>
            <a:r>
              <a:rPr lang="en" u="sng">
                <a:solidFill>
                  <a:schemeClr val="hlink"/>
                </a:solidFill>
                <a:hlinkClick r:id="rId7"/>
              </a:rPr>
              <a:t>Wikipedia</a:t>
            </a:r>
            <a:endParaRPr/>
          </a:p>
        </p:txBody>
      </p:sp>
      <p:sp>
        <p:nvSpPr>
          <p:cNvPr id="2" name="Slide Number Placeholder 1">
            <a:extLst>
              <a:ext uri="{FF2B5EF4-FFF2-40B4-BE49-F238E27FC236}">
                <a16:creationId xmlns:a16="http://schemas.microsoft.com/office/drawing/2014/main" id="{27722EC6-D0F0-456D-ACE4-2B3A2316D8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FOR LISTENING</a:t>
            </a:r>
            <a:endParaRPr/>
          </a:p>
        </p:txBody>
      </p:sp>
      <p:pic>
        <p:nvPicPr>
          <p:cNvPr id="215" name="Google Shape;215;p35"/>
          <p:cNvPicPr preferRelativeResize="0"/>
          <p:nvPr/>
        </p:nvPicPr>
        <p:blipFill>
          <a:blip r:embed="rId3">
            <a:alphaModFix/>
          </a:blip>
          <a:stretch>
            <a:fillRect/>
          </a:stretch>
        </p:blipFill>
        <p:spPr>
          <a:xfrm>
            <a:off x="311700" y="2001904"/>
            <a:ext cx="8520600" cy="3039014"/>
          </a:xfrm>
          <a:prstGeom prst="rect">
            <a:avLst/>
          </a:prstGeom>
          <a:noFill/>
          <a:ln>
            <a:noFill/>
          </a:ln>
        </p:spPr>
      </p:pic>
      <p:sp>
        <p:nvSpPr>
          <p:cNvPr id="2" name="Slide Number Placeholder 1">
            <a:extLst>
              <a:ext uri="{FF2B5EF4-FFF2-40B4-BE49-F238E27FC236}">
                <a16:creationId xmlns:a16="http://schemas.microsoft.com/office/drawing/2014/main" id="{559789B5-B381-470E-A3AC-FAC5889D58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a:extLst>
              <a:ext uri="{FF2B5EF4-FFF2-40B4-BE49-F238E27FC236}">
                <a16:creationId xmlns:a16="http://schemas.microsoft.com/office/drawing/2014/main" id="{9B8B8AB8-1B4F-4C1C-AB74-41E95326140E}"/>
              </a:ext>
            </a:extLst>
          </p:cNvPr>
          <p:cNvSpPr>
            <a:spLocks noGrp="1"/>
          </p:cNvSpPr>
          <p:nvPr>
            <p:ph type="body" idx="1"/>
          </p:nvPr>
        </p:nvSpPr>
        <p:spPr/>
        <p:txBody>
          <a:bodyPr/>
          <a:lstStyle/>
          <a:p>
            <a:r>
              <a:rPr lang="en-US" sz="2400"/>
              <a:t>Does more work on the sub-problems and hence has more time consumption.</a:t>
            </a:r>
          </a:p>
          <a:p>
            <a:r>
              <a:rPr lang="en-US" sz="2400"/>
              <a:t>In divide and conquer the sub-problems are independent of each other.</a:t>
            </a:r>
            <a:endParaRPr lang="vi-VN" sz="2400"/>
          </a:p>
        </p:txBody>
      </p:sp>
      <p:sp>
        <p:nvSpPr>
          <p:cNvPr id="6" name="Chỗ dành sẵn cho Văn bản 5">
            <a:extLst>
              <a:ext uri="{FF2B5EF4-FFF2-40B4-BE49-F238E27FC236}">
                <a16:creationId xmlns:a16="http://schemas.microsoft.com/office/drawing/2014/main" id="{B1DD1192-CC0F-4A82-A12F-E11BB88BC1A7}"/>
              </a:ext>
            </a:extLst>
          </p:cNvPr>
          <p:cNvSpPr>
            <a:spLocks noGrp="1"/>
          </p:cNvSpPr>
          <p:nvPr>
            <p:ph type="body" idx="2"/>
          </p:nvPr>
        </p:nvSpPr>
        <p:spPr/>
        <p:txBody>
          <a:bodyPr/>
          <a:lstStyle/>
          <a:p>
            <a:r>
              <a:rPr lang="en-US" sz="2400"/>
              <a:t>Solves the sub-problems only once and then stores it in the table.</a:t>
            </a:r>
          </a:p>
          <a:p>
            <a:r>
              <a:rPr lang="en-US" sz="2400"/>
              <a:t>In dynamic programming the sub-problem are not independent.</a:t>
            </a:r>
            <a:endParaRPr lang="vi-VN" sz="2400"/>
          </a:p>
        </p:txBody>
      </p:sp>
      <p:sp>
        <p:nvSpPr>
          <p:cNvPr id="4" name="Chỗ dành sẵn cho Số hiệu Bản chiếu 3">
            <a:extLst>
              <a:ext uri="{FF2B5EF4-FFF2-40B4-BE49-F238E27FC236}">
                <a16:creationId xmlns:a16="http://schemas.microsoft.com/office/drawing/2014/main" id="{28EB0925-A082-45CB-9FE7-A7332E408C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2" name="Tiêu đề 1">
            <a:extLst>
              <a:ext uri="{FF2B5EF4-FFF2-40B4-BE49-F238E27FC236}">
                <a16:creationId xmlns:a16="http://schemas.microsoft.com/office/drawing/2014/main" id="{8E6B90E3-D884-4D68-8204-460C0A6C78AD}"/>
              </a:ext>
            </a:extLst>
          </p:cNvPr>
          <p:cNvSpPr>
            <a:spLocks noGrp="1"/>
          </p:cNvSpPr>
          <p:nvPr>
            <p:ph type="title"/>
          </p:nvPr>
        </p:nvSpPr>
        <p:spPr/>
        <p:txBody>
          <a:bodyPr/>
          <a:lstStyle/>
          <a:p>
            <a:r>
              <a:rPr lang="vi-VN">
                <a:solidFill>
                  <a:srgbClr val="FF0000"/>
                </a:solidFill>
              </a:rPr>
              <a:t>Dynamic programming </a:t>
            </a:r>
            <a:r>
              <a:rPr lang="vi-VN"/>
              <a:t>verus Divide and conquer</a:t>
            </a:r>
          </a:p>
        </p:txBody>
      </p:sp>
    </p:spTree>
    <p:extLst>
      <p:ext uri="{BB962C8B-B14F-4D97-AF65-F5344CB8AC3E}">
        <p14:creationId xmlns:p14="http://schemas.microsoft.com/office/powerpoint/2010/main" val="320513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Nội dung</a:t>
            </a:r>
            <a:endParaRPr/>
          </a:p>
        </p:txBody>
      </p:sp>
      <p:sp>
        <p:nvSpPr>
          <p:cNvPr id="72" name="Google Shape;72;p15"/>
          <p:cNvSpPr txBox="1">
            <a:spLocks noGrp="1"/>
          </p:cNvSpPr>
          <p:nvPr>
            <p:ph type="body" idx="1"/>
          </p:nvPr>
        </p:nvSpPr>
        <p:spPr>
          <a:xfrm>
            <a:off x="311700" y="1510683"/>
            <a:ext cx="8520600" cy="4555200"/>
          </a:xfrm>
          <a:prstGeom prst="rect">
            <a:avLst/>
          </a:prstGeom>
        </p:spPr>
        <p:txBody>
          <a:bodyPr spcFirstLastPara="1" wrap="square" lIns="91425" tIns="91425" rIns="91425" bIns="91425" anchor="t" anchorCtr="0">
            <a:noAutofit/>
          </a:bodyPr>
          <a:lstStyle/>
          <a:p>
            <a:pPr marL="457200" lvl="0" indent="-374650" algn="l" rtl="0">
              <a:lnSpc>
                <a:spcPct val="200000"/>
              </a:lnSpc>
              <a:spcBef>
                <a:spcPts val="0"/>
              </a:spcBef>
              <a:spcAft>
                <a:spcPts val="0"/>
              </a:spcAft>
              <a:buSzPts val="2300"/>
              <a:buAutoNum type="arabicPeriod"/>
            </a:pPr>
            <a:r>
              <a:rPr lang="en" sz="2300" dirty="0"/>
              <a:t>Giới thiệu phương pháp thiết kế thuật toán: Chia và Trị.</a:t>
            </a:r>
            <a:endParaRPr sz="2300" dirty="0"/>
          </a:p>
          <a:p>
            <a:pPr marL="457200" lvl="0" indent="-374650" algn="l" rtl="0">
              <a:lnSpc>
                <a:spcPct val="200000"/>
              </a:lnSpc>
              <a:spcBef>
                <a:spcPts val="0"/>
              </a:spcBef>
              <a:spcAft>
                <a:spcPts val="0"/>
              </a:spcAft>
              <a:buSzPts val="2300"/>
              <a:buAutoNum type="arabicPeriod"/>
            </a:pPr>
            <a:r>
              <a:rPr lang="en" sz="2300" dirty="0"/>
              <a:t>Các bài toán điển hình.</a:t>
            </a:r>
            <a:endParaRPr sz="2300" dirty="0"/>
          </a:p>
          <a:p>
            <a:pPr marL="457200" lvl="0" indent="-374650" algn="l" rtl="0">
              <a:lnSpc>
                <a:spcPct val="200000"/>
              </a:lnSpc>
              <a:spcBef>
                <a:spcPts val="0"/>
              </a:spcBef>
              <a:spcAft>
                <a:spcPts val="0"/>
              </a:spcAft>
              <a:buSzPts val="2300"/>
              <a:buAutoNum type="arabicPeriod"/>
            </a:pPr>
            <a:r>
              <a:rPr lang="en" sz="2300" dirty="0"/>
              <a:t>Ưu và nhược điểm của phương pháp.</a:t>
            </a:r>
            <a:endParaRPr sz="2300" dirty="0"/>
          </a:p>
          <a:p>
            <a:pPr marL="457200" lvl="0" indent="-374650" algn="l" rtl="0">
              <a:lnSpc>
                <a:spcPct val="200000"/>
              </a:lnSpc>
              <a:spcBef>
                <a:spcPts val="0"/>
              </a:spcBef>
              <a:spcAft>
                <a:spcPts val="0"/>
              </a:spcAft>
              <a:buSzPts val="2300"/>
              <a:buAutoNum type="arabicPeriod"/>
            </a:pPr>
            <a:r>
              <a:rPr lang="en" sz="2300" dirty="0"/>
              <a:t>Tài liệu tham khảo.</a:t>
            </a:r>
            <a:endParaRPr sz="2300" dirty="0"/>
          </a:p>
          <a:p>
            <a:pPr marL="457200" lvl="0" indent="-374650" algn="l" rtl="0">
              <a:lnSpc>
                <a:spcPct val="200000"/>
              </a:lnSpc>
              <a:spcBef>
                <a:spcPts val="0"/>
              </a:spcBef>
              <a:spcAft>
                <a:spcPts val="0"/>
              </a:spcAft>
              <a:buSzPts val="2300"/>
              <a:buAutoNum type="arabicPeriod"/>
            </a:pPr>
            <a:r>
              <a:rPr lang="en" sz="2300" dirty="0"/>
              <a:t>Bài tập</a:t>
            </a:r>
            <a:endParaRPr sz="2300" dirty="0"/>
          </a:p>
        </p:txBody>
      </p:sp>
      <p:sp>
        <p:nvSpPr>
          <p:cNvPr id="2" name="Slide Number Placeholder 1">
            <a:extLst>
              <a:ext uri="{FF2B5EF4-FFF2-40B4-BE49-F238E27FC236}">
                <a16:creationId xmlns:a16="http://schemas.microsoft.com/office/drawing/2014/main" id="{DC02477D-CB89-4892-99D7-2E3BAB0E7D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AC884FE1-0D71-4E90-B66A-4BFE24735B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6" name="Tiêu đề 5">
            <a:extLst>
              <a:ext uri="{FF2B5EF4-FFF2-40B4-BE49-F238E27FC236}">
                <a16:creationId xmlns:a16="http://schemas.microsoft.com/office/drawing/2014/main" id="{4E93D49B-5E49-415B-A49E-7766A489832D}"/>
              </a:ext>
            </a:extLst>
          </p:cNvPr>
          <p:cNvSpPr>
            <a:spLocks noGrp="1"/>
          </p:cNvSpPr>
          <p:nvPr>
            <p:ph type="title"/>
          </p:nvPr>
        </p:nvSpPr>
        <p:spPr/>
        <p:txBody>
          <a:bodyPr/>
          <a:lstStyle/>
          <a:p>
            <a:r>
              <a:rPr lang="vi-VN"/>
              <a:t>Dynamic programming in Fibonacy</a:t>
            </a:r>
          </a:p>
        </p:txBody>
      </p:sp>
      <p:pic>
        <p:nvPicPr>
          <p:cNvPr id="1026" name="Picture 2" descr="enter image description here">
            <a:extLst>
              <a:ext uri="{FF2B5EF4-FFF2-40B4-BE49-F238E27FC236}">
                <a16:creationId xmlns:a16="http://schemas.microsoft.com/office/drawing/2014/main" id="{CF9415C8-058D-4F2B-B639-48E703D6D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108" y="1763759"/>
            <a:ext cx="7511784" cy="4055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809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EE1730C1-1346-4BB9-9FD0-8FBBA93649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iêu đề 2">
            <a:extLst>
              <a:ext uri="{FF2B5EF4-FFF2-40B4-BE49-F238E27FC236}">
                <a16:creationId xmlns:a16="http://schemas.microsoft.com/office/drawing/2014/main" id="{B86F74A0-BFD7-47EF-82BB-9F8716890A6E}"/>
              </a:ext>
            </a:extLst>
          </p:cNvPr>
          <p:cNvSpPr>
            <a:spLocks noGrp="1"/>
          </p:cNvSpPr>
          <p:nvPr>
            <p:ph type="title"/>
          </p:nvPr>
        </p:nvSpPr>
        <p:spPr/>
        <p:txBody>
          <a:bodyPr/>
          <a:lstStyle/>
          <a:p>
            <a:r>
              <a:rPr lang="vi-VN"/>
              <a:t>Divide and conquer in Fibonacy </a:t>
            </a:r>
          </a:p>
        </p:txBody>
      </p:sp>
      <p:pic>
        <p:nvPicPr>
          <p:cNvPr id="2050" name="Picture 2" descr="Divide and Conquer approach">
            <a:extLst>
              <a:ext uri="{FF2B5EF4-FFF2-40B4-BE49-F238E27FC236}">
                <a16:creationId xmlns:a16="http://schemas.microsoft.com/office/drawing/2014/main" id="{C9814473-740E-4548-8A68-A49272A2D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503" y="1722568"/>
            <a:ext cx="6916994" cy="3412864"/>
          </a:xfrm>
          <a:prstGeom prst="rect">
            <a:avLst/>
          </a:prstGeom>
          <a:noFill/>
          <a:extLst>
            <a:ext uri="{909E8E84-426E-40DD-AFC4-6F175D3DCCD1}">
              <a14:hiddenFill xmlns:a14="http://schemas.microsoft.com/office/drawing/2010/main">
                <a:solidFill>
                  <a:srgbClr val="FFFFFF"/>
                </a:solidFill>
              </a14:hiddenFill>
            </a:ext>
          </a:extLst>
        </p:spPr>
      </p:pic>
      <p:sp>
        <p:nvSpPr>
          <p:cNvPr id="6" name="Hộp Văn bản 5">
            <a:extLst>
              <a:ext uri="{FF2B5EF4-FFF2-40B4-BE49-F238E27FC236}">
                <a16:creationId xmlns:a16="http://schemas.microsoft.com/office/drawing/2014/main" id="{A00A4B43-9A13-41CD-ADD4-E4EA43D250D4}"/>
              </a:ext>
            </a:extLst>
          </p:cNvPr>
          <p:cNvSpPr txBox="1"/>
          <p:nvPr/>
        </p:nvSpPr>
        <p:spPr>
          <a:xfrm>
            <a:off x="486696" y="6146736"/>
            <a:ext cx="4572000" cy="461665"/>
          </a:xfrm>
          <a:prstGeom prst="rect">
            <a:avLst/>
          </a:prstGeom>
          <a:noFill/>
        </p:spPr>
        <p:txBody>
          <a:bodyPr wrap="square">
            <a:spAutoFit/>
          </a:bodyPr>
          <a:lstStyle/>
          <a:p>
            <a:r>
              <a:rPr lang="vi-VN" sz="1200" i="1"/>
              <a:t>https://stackoverflow.com/questions/13538459/difference-between-divide-and-conquer-algo-and-dynamic-programming</a:t>
            </a:r>
          </a:p>
        </p:txBody>
      </p:sp>
    </p:spTree>
    <p:extLst>
      <p:ext uri="{BB962C8B-B14F-4D97-AF65-F5344CB8AC3E}">
        <p14:creationId xmlns:p14="http://schemas.microsoft.com/office/powerpoint/2010/main" val="2191595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92987F-C43C-467C-83F7-C5982E2C49D8}"/>
              </a:ext>
            </a:extLst>
          </p:cNvPr>
          <p:cNvSpPr>
            <a:spLocks noGrp="1"/>
          </p:cNvSpPr>
          <p:nvPr>
            <p:ph type="title"/>
          </p:nvPr>
        </p:nvSpPr>
        <p:spPr/>
        <p:txBody>
          <a:bodyPr/>
          <a:lstStyle/>
          <a:p>
            <a:r>
              <a:rPr lang="vi-VN"/>
              <a:t>Giải recurence relation</a:t>
            </a:r>
          </a:p>
        </p:txBody>
      </p:sp>
      <p:sp>
        <p:nvSpPr>
          <p:cNvPr id="3" name="Chỗ dành sẵn cho Văn bản 2">
            <a:extLst>
              <a:ext uri="{FF2B5EF4-FFF2-40B4-BE49-F238E27FC236}">
                <a16:creationId xmlns:a16="http://schemas.microsoft.com/office/drawing/2014/main" id="{4A4A6BD4-E880-49C7-B234-D2767438560F}"/>
              </a:ext>
            </a:extLst>
          </p:cNvPr>
          <p:cNvSpPr>
            <a:spLocks noGrp="1"/>
          </p:cNvSpPr>
          <p:nvPr>
            <p:ph type="body" idx="1"/>
          </p:nvPr>
        </p:nvSpPr>
        <p:spPr>
          <a:xfrm>
            <a:off x="311700" y="1536633"/>
            <a:ext cx="3449139" cy="3138606"/>
          </a:xfrm>
        </p:spPr>
        <p:txBody>
          <a:bodyPr/>
          <a:lstStyle/>
          <a:p>
            <a:r>
              <a:rPr lang="vi-VN" sz="2000">
                <a:latin typeface="+mn-lt"/>
              </a:rPr>
              <a:t>Sử dụng:</a:t>
            </a:r>
          </a:p>
          <a:p>
            <a:pPr lvl="1"/>
            <a:r>
              <a:rPr lang="vi-VN" sz="2000" b="0">
                <a:latin typeface="+mn-lt"/>
              </a:rPr>
              <a:t>Phương pháp thế</a:t>
            </a:r>
          </a:p>
          <a:p>
            <a:pPr lvl="1"/>
            <a:r>
              <a:rPr lang="vi-VN" sz="2000">
                <a:latin typeface="+mn-lt"/>
              </a:rPr>
              <a:t>Recursive tree</a:t>
            </a:r>
          </a:p>
          <a:p>
            <a:pPr lvl="1"/>
            <a:r>
              <a:rPr lang="vi-VN" sz="2000" b="0">
                <a:latin typeface="+mn-lt"/>
              </a:rPr>
              <a:t>Master theorem</a:t>
            </a:r>
          </a:p>
        </p:txBody>
      </p:sp>
      <p:sp>
        <p:nvSpPr>
          <p:cNvPr id="4" name="Chỗ dành sẵn cho Số hiệu Bản chiếu 3">
            <a:extLst>
              <a:ext uri="{FF2B5EF4-FFF2-40B4-BE49-F238E27FC236}">
                <a16:creationId xmlns:a16="http://schemas.microsoft.com/office/drawing/2014/main" id="{DAC8783A-7483-4FBD-9942-B2AAD98208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67279C3E-5A4C-4890-8C08-6E028041CBCD}"/>
                  </a:ext>
                </a:extLst>
              </p:cNvPr>
              <p:cNvSpPr txBox="1"/>
              <p:nvPr/>
            </p:nvSpPr>
            <p:spPr>
              <a:xfrm>
                <a:off x="4033193" y="1157523"/>
                <a:ext cx="4572000" cy="5584799"/>
              </a:xfrm>
              <a:prstGeom prst="rect">
                <a:avLst/>
              </a:prstGeom>
              <a:noFill/>
            </p:spPr>
            <p:txBody>
              <a:bodyPr wrap="square">
                <a:spAutoFit/>
              </a:bodyPr>
              <a:lstStyle/>
              <a:p>
                <a:pPr>
                  <a:lnSpc>
                    <a:spcPct val="150000"/>
                  </a:lnSpc>
                </a:pPr>
                <a:r>
                  <a:rPr lang="vi-VN" sz="2000" b="0"/>
                  <a:t>- </a:t>
                </a:r>
                <a14:m>
                  <m:oMath xmlns:m="http://schemas.openxmlformats.org/officeDocument/2006/math">
                    <m:r>
                      <a:rPr lang="vi-VN" sz="2000" b="0" i="1" smtClean="0">
                        <a:latin typeface="Cambria Math" panose="02040503050406030204" pitchFamily="18" charset="0"/>
                      </a:rPr>
                      <m:t>𝑇</m:t>
                    </m:r>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𝑛</m:t>
                        </m:r>
                      </m:e>
                    </m:d>
                    <m:r>
                      <a:rPr lang="vi-VN" sz="2000" b="0" i="1" smtClean="0">
                        <a:latin typeface="Cambria Math" panose="02040503050406030204" pitchFamily="18" charset="0"/>
                      </a:rPr>
                      <m:t>= </m:t>
                    </m:r>
                    <m:d>
                      <m:dPr>
                        <m:begChr m:val="{"/>
                        <m:endChr m:val=""/>
                        <m:ctrlPr>
                          <a:rPr lang="vi-VN" sz="2000" b="0" i="1" smtClean="0">
                            <a:latin typeface="Cambria Math" panose="02040503050406030204" pitchFamily="18" charset="0"/>
                          </a:rPr>
                        </m:ctrlPr>
                      </m:dPr>
                      <m:e>
                        <m:eqArr>
                          <m:eqArrPr>
                            <m:ctrlPr>
                              <a:rPr lang="vi-VN" sz="2000" b="0" i="1" smtClean="0">
                                <a:latin typeface="Cambria Math" panose="02040503050406030204" pitchFamily="18" charset="0"/>
                              </a:rPr>
                            </m:ctrlPr>
                          </m:eqArrPr>
                          <m:e>
                            <m:r>
                              <a:rPr lang="vi-VN" sz="2000" b="0" i="1" smtClean="0">
                                <a:latin typeface="Cambria Math" panose="02040503050406030204" pitchFamily="18" charset="0"/>
                              </a:rPr>
                              <m:t>1                        </m:t>
                            </m:r>
                            <m:r>
                              <a:rPr lang="vi-VN" sz="2000" b="0" i="1" smtClean="0">
                                <a:latin typeface="Cambria Math" panose="02040503050406030204" pitchFamily="18" charset="0"/>
                              </a:rPr>
                              <m:t>𝑖𝑓</m:t>
                            </m:r>
                            <m:r>
                              <a:rPr lang="vi-VN" sz="2000" b="0" i="1" smtClean="0">
                                <a:latin typeface="Cambria Math" panose="02040503050406030204" pitchFamily="18" charset="0"/>
                              </a:rPr>
                              <m:t> </m:t>
                            </m:r>
                            <m:r>
                              <a:rPr lang="vi-VN" sz="2000" b="0" i="1" smtClean="0">
                                <a:latin typeface="Cambria Math" panose="02040503050406030204" pitchFamily="18" charset="0"/>
                              </a:rPr>
                              <m:t>𝑛</m:t>
                            </m:r>
                            <m:r>
                              <a:rPr lang="vi-VN" sz="2000" b="0" i="1" smtClean="0">
                                <a:latin typeface="Cambria Math" panose="02040503050406030204" pitchFamily="18" charset="0"/>
                              </a:rPr>
                              <m:t>=1</m:t>
                            </m:r>
                          </m:e>
                          <m:e>
                            <m:r>
                              <a:rPr lang="vi-VN" sz="2000" b="0" i="1" smtClean="0">
                                <a:latin typeface="Cambria Math" panose="02040503050406030204" pitchFamily="18" charset="0"/>
                              </a:rPr>
                              <m:t>𝑇</m:t>
                            </m:r>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𝑛</m:t>
                                </m:r>
                                <m:r>
                                  <a:rPr lang="vi-VN" sz="2000" b="0" i="1" smtClean="0">
                                    <a:latin typeface="Cambria Math" panose="02040503050406030204" pitchFamily="18" charset="0"/>
                                  </a:rPr>
                                  <m:t>−1</m:t>
                                </m:r>
                              </m:e>
                            </m:d>
                            <m:r>
                              <a:rPr lang="vi-VN" sz="2000" b="0" i="1" smtClean="0">
                                <a:latin typeface="Cambria Math" panose="02040503050406030204" pitchFamily="18" charset="0"/>
                              </a:rPr>
                              <m:t>+1   </m:t>
                            </m:r>
                            <m:r>
                              <a:rPr lang="vi-VN" sz="2000" b="0" i="1" smtClean="0">
                                <a:latin typeface="Cambria Math" panose="02040503050406030204" pitchFamily="18" charset="0"/>
                              </a:rPr>
                              <m:t>𝑖𝑓</m:t>
                            </m:r>
                            <m:r>
                              <a:rPr lang="vi-VN" sz="2000" b="0" i="1" smtClean="0">
                                <a:latin typeface="Cambria Math" panose="02040503050406030204" pitchFamily="18" charset="0"/>
                              </a:rPr>
                              <m:t> </m:t>
                            </m:r>
                            <m:r>
                              <a:rPr lang="vi-VN" sz="2000" b="0" i="1" smtClean="0">
                                <a:latin typeface="Cambria Math" panose="02040503050406030204" pitchFamily="18" charset="0"/>
                              </a:rPr>
                              <m:t>𝑛</m:t>
                            </m:r>
                            <m:r>
                              <a:rPr lang="vi-VN" sz="2000" b="0" i="1" smtClean="0">
                                <a:latin typeface="Cambria Math" panose="02040503050406030204" pitchFamily="18" charset="0"/>
                              </a:rPr>
                              <m:t>&gt;1</m:t>
                            </m:r>
                          </m:e>
                        </m:eqArr>
                      </m:e>
                    </m:d>
                  </m:oMath>
                </a14:m>
                <a:endParaRPr lang="vi-VN" sz="2000" b="0"/>
              </a:p>
              <a:p>
                <a:pPr>
                  <a:lnSpc>
                    <a:spcPct val="150000"/>
                  </a:lnSpc>
                  <a:buFont typeface="Wingdings" panose="05000000000000000000" pitchFamily="2" charset="2"/>
                  <a:buChar char="à"/>
                </a:pPr>
                <a14:m>
                  <m:oMath xmlns:m="http://schemas.openxmlformats.org/officeDocument/2006/math">
                    <m:r>
                      <a:rPr lang="vi-VN" sz="2000" i="1" smtClean="0">
                        <a:latin typeface="Cambria Math" panose="02040503050406030204" pitchFamily="18" charset="0"/>
                        <a:sym typeface="Wingdings" panose="05000000000000000000" pitchFamily="2" charset="2"/>
                      </a:rPr>
                      <m:t>𝑇</m:t>
                    </m:r>
                    <m:r>
                      <a:rPr lang="vi-VN" sz="2000" i="1" smtClean="0">
                        <a:latin typeface="Cambria Math" panose="02040503050406030204" pitchFamily="18" charset="0"/>
                        <a:sym typeface="Wingdings" panose="05000000000000000000" pitchFamily="2" charset="2"/>
                      </a:rPr>
                      <m:t>(</m:t>
                    </m:r>
                    <m:r>
                      <a:rPr lang="vi-VN" sz="2000" i="1" smtClean="0">
                        <a:latin typeface="Cambria Math" panose="02040503050406030204" pitchFamily="18" charset="0"/>
                        <a:sym typeface="Wingdings" panose="05000000000000000000" pitchFamily="2" charset="2"/>
                      </a:rPr>
                      <m:t>𝑛</m:t>
                    </m:r>
                    <m:r>
                      <a:rPr lang="vi-VN" sz="2000" i="1" smtClean="0">
                        <a:latin typeface="Cambria Math" panose="02040503050406030204" pitchFamily="18" charset="0"/>
                        <a:sym typeface="Wingdings" panose="05000000000000000000" pitchFamily="2" charset="2"/>
                      </a:rPr>
                      <m:t>) =</m:t>
                    </m:r>
                    <m:r>
                      <a:rPr lang="vi-VN" sz="2000" b="0" i="1" smtClean="0">
                        <a:latin typeface="Cambria Math" panose="02040503050406030204" pitchFamily="18" charset="0"/>
                        <a:sym typeface="Wingdings" panose="05000000000000000000" pitchFamily="2" charset="2"/>
                      </a:rPr>
                      <m:t>𝑛</m:t>
                    </m:r>
                  </m:oMath>
                </a14:m>
                <a:endParaRPr lang="vi-VN" sz="2000"/>
              </a:p>
              <a:p>
                <a:pPr>
                  <a:lnSpc>
                    <a:spcPct val="150000"/>
                  </a:lnSpc>
                </a:pPr>
                <a:r>
                  <a:rPr lang="vi-VN" sz="2000" b="0"/>
                  <a:t>- </a:t>
                </a:r>
                <a14:m>
                  <m:oMath xmlns:m="http://schemas.openxmlformats.org/officeDocument/2006/math">
                    <m:r>
                      <a:rPr lang="vi-VN" sz="2000" b="0" i="1" smtClean="0">
                        <a:latin typeface="Cambria Math" panose="02040503050406030204" pitchFamily="18" charset="0"/>
                      </a:rPr>
                      <m:t>𝑇</m:t>
                    </m:r>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𝑛</m:t>
                        </m:r>
                      </m:e>
                    </m:d>
                    <m:r>
                      <a:rPr lang="vi-VN" sz="2000" b="0" i="1" smtClean="0">
                        <a:latin typeface="Cambria Math" panose="02040503050406030204" pitchFamily="18" charset="0"/>
                      </a:rPr>
                      <m:t>= </m:t>
                    </m:r>
                    <m:d>
                      <m:dPr>
                        <m:begChr m:val="{"/>
                        <m:endChr m:val=""/>
                        <m:ctrlPr>
                          <a:rPr lang="vi-VN" sz="2000" b="0" i="1" smtClean="0">
                            <a:latin typeface="Cambria Math" panose="02040503050406030204" pitchFamily="18" charset="0"/>
                          </a:rPr>
                        </m:ctrlPr>
                      </m:dPr>
                      <m:e>
                        <m:eqArr>
                          <m:eqArrPr>
                            <m:ctrlPr>
                              <a:rPr lang="vi-VN" sz="2000" b="0" i="1" smtClean="0">
                                <a:latin typeface="Cambria Math" panose="02040503050406030204" pitchFamily="18" charset="0"/>
                              </a:rPr>
                            </m:ctrlPr>
                          </m:eqArrPr>
                          <m:e>
                            <m:r>
                              <a:rPr lang="vi-VN" sz="2000" b="0" i="1" smtClean="0">
                                <a:latin typeface="Cambria Math" panose="02040503050406030204" pitchFamily="18" charset="0"/>
                              </a:rPr>
                              <m:t>1                        </m:t>
                            </m:r>
                            <m:r>
                              <a:rPr lang="vi-VN" sz="2000" b="0" i="1" smtClean="0">
                                <a:latin typeface="Cambria Math" panose="02040503050406030204" pitchFamily="18" charset="0"/>
                              </a:rPr>
                              <m:t>𝑖𝑓</m:t>
                            </m:r>
                            <m:r>
                              <a:rPr lang="vi-VN" sz="2000" b="0" i="1" smtClean="0">
                                <a:latin typeface="Cambria Math" panose="02040503050406030204" pitchFamily="18" charset="0"/>
                              </a:rPr>
                              <m:t> </m:t>
                            </m:r>
                            <m:r>
                              <a:rPr lang="vi-VN" sz="2000" b="0" i="1" smtClean="0">
                                <a:latin typeface="Cambria Math" panose="02040503050406030204" pitchFamily="18" charset="0"/>
                              </a:rPr>
                              <m:t>𝑛</m:t>
                            </m:r>
                            <m:r>
                              <a:rPr lang="vi-VN" sz="2000" b="0" i="1" smtClean="0">
                                <a:latin typeface="Cambria Math" panose="02040503050406030204" pitchFamily="18" charset="0"/>
                              </a:rPr>
                              <m:t>=1</m:t>
                            </m:r>
                          </m:e>
                          <m:e>
                            <m:r>
                              <a:rPr lang="vi-VN" sz="2000" b="0" i="1" smtClean="0">
                                <a:latin typeface="Cambria Math" panose="02040503050406030204" pitchFamily="18" charset="0"/>
                              </a:rPr>
                              <m:t>2</m:t>
                            </m:r>
                            <m:r>
                              <a:rPr lang="vi-VN" sz="2000" b="0" i="1" smtClean="0">
                                <a:latin typeface="Cambria Math" panose="02040503050406030204" pitchFamily="18" charset="0"/>
                              </a:rPr>
                              <m:t>𝑇</m:t>
                            </m:r>
                            <m:d>
                              <m:dPr>
                                <m:ctrlPr>
                                  <a:rPr lang="vi-VN" sz="2000" b="0" i="1" smtClean="0">
                                    <a:latin typeface="Cambria Math" panose="02040503050406030204" pitchFamily="18" charset="0"/>
                                  </a:rPr>
                                </m:ctrlPr>
                              </m:dPr>
                              <m:e>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𝑛</m:t>
                                    </m:r>
                                  </m:num>
                                  <m:den>
                                    <m:r>
                                      <a:rPr lang="vi-VN" sz="2000" b="0" i="1" smtClean="0">
                                        <a:latin typeface="Cambria Math" panose="02040503050406030204" pitchFamily="18" charset="0"/>
                                      </a:rPr>
                                      <m:t>2</m:t>
                                    </m:r>
                                  </m:den>
                                </m:f>
                              </m:e>
                            </m:d>
                            <m:r>
                              <a:rPr lang="vi-VN" sz="2000" b="0" i="1" smtClean="0">
                                <a:latin typeface="Cambria Math" panose="02040503050406030204" pitchFamily="18" charset="0"/>
                              </a:rPr>
                              <m:t>+</m:t>
                            </m:r>
                            <m:r>
                              <a:rPr lang="vi-VN" sz="2000" b="0" i="1" smtClean="0">
                                <a:latin typeface="Cambria Math" panose="02040503050406030204" pitchFamily="18" charset="0"/>
                              </a:rPr>
                              <m:t>𝑛</m:t>
                            </m:r>
                            <m:r>
                              <a:rPr lang="vi-VN" sz="2000" b="0" i="1" smtClean="0">
                                <a:latin typeface="Cambria Math" panose="02040503050406030204" pitchFamily="18" charset="0"/>
                              </a:rPr>
                              <m:t>     </m:t>
                            </m:r>
                            <m:r>
                              <a:rPr lang="vi-VN" sz="2000" b="0" i="1" smtClean="0">
                                <a:latin typeface="Cambria Math" panose="02040503050406030204" pitchFamily="18" charset="0"/>
                              </a:rPr>
                              <m:t>𝑖𝑓</m:t>
                            </m:r>
                            <m:r>
                              <a:rPr lang="vi-VN" sz="2000" b="0" i="1" smtClean="0">
                                <a:latin typeface="Cambria Math" panose="02040503050406030204" pitchFamily="18" charset="0"/>
                              </a:rPr>
                              <m:t> </m:t>
                            </m:r>
                            <m:r>
                              <a:rPr lang="vi-VN" sz="2000" b="0" i="1" smtClean="0">
                                <a:latin typeface="Cambria Math" panose="02040503050406030204" pitchFamily="18" charset="0"/>
                              </a:rPr>
                              <m:t>𝑛</m:t>
                            </m:r>
                            <m:r>
                              <a:rPr lang="vi-VN" sz="2000" b="0" i="1" smtClean="0">
                                <a:latin typeface="Cambria Math" panose="02040503050406030204" pitchFamily="18" charset="0"/>
                              </a:rPr>
                              <m:t>≥1</m:t>
                            </m:r>
                          </m:e>
                        </m:eqArr>
                      </m:e>
                    </m:d>
                  </m:oMath>
                </a14:m>
                <a:endParaRPr lang="vi-VN" sz="2000" b="0"/>
              </a:p>
              <a:p>
                <a:pPr>
                  <a:lnSpc>
                    <a:spcPct val="150000"/>
                  </a:lnSpc>
                  <a:buFont typeface="Wingdings" panose="05000000000000000000" pitchFamily="2" charset="2"/>
                  <a:buChar char="à"/>
                </a:pPr>
                <a14:m>
                  <m:oMath xmlns:m="http://schemas.openxmlformats.org/officeDocument/2006/math">
                    <m:r>
                      <a:rPr lang="vi-VN" sz="2000" i="1" smtClean="0">
                        <a:latin typeface="Cambria Math" panose="02040503050406030204" pitchFamily="18" charset="0"/>
                        <a:sym typeface="Wingdings" panose="05000000000000000000" pitchFamily="2" charset="2"/>
                      </a:rPr>
                      <m:t>𝑇</m:t>
                    </m:r>
                    <m:d>
                      <m:dPr>
                        <m:ctrlPr>
                          <a:rPr lang="vi-VN" sz="2000" i="1" smtClean="0">
                            <a:latin typeface="Cambria Math" panose="02040503050406030204" pitchFamily="18" charset="0"/>
                            <a:sym typeface="Wingdings" panose="05000000000000000000" pitchFamily="2" charset="2"/>
                          </a:rPr>
                        </m:ctrlPr>
                      </m:dPr>
                      <m:e>
                        <m:r>
                          <a:rPr lang="vi-VN" sz="2000" i="1" smtClean="0">
                            <a:latin typeface="Cambria Math" panose="02040503050406030204" pitchFamily="18" charset="0"/>
                            <a:sym typeface="Wingdings" panose="05000000000000000000" pitchFamily="2" charset="2"/>
                          </a:rPr>
                          <m:t>𝑛</m:t>
                        </m:r>
                      </m:e>
                    </m:d>
                    <m:r>
                      <a:rPr lang="vi-VN" sz="2000" i="1" smtClean="0">
                        <a:latin typeface="Cambria Math" panose="02040503050406030204" pitchFamily="18" charset="0"/>
                        <a:sym typeface="Wingdings" panose="05000000000000000000" pitchFamily="2" charset="2"/>
                      </a:rPr>
                      <m:t>=</m:t>
                    </m:r>
                    <m:r>
                      <a:rPr lang="vi-VN" sz="2000" b="0" i="1" smtClean="0">
                        <a:latin typeface="Cambria Math" panose="02040503050406030204" pitchFamily="18" charset="0"/>
                        <a:sym typeface="Wingdings" panose="05000000000000000000" pitchFamily="2" charset="2"/>
                      </a:rPr>
                      <m:t>𝑛𝑙𝑛</m:t>
                    </m:r>
                    <m:d>
                      <m:dPr>
                        <m:ctrlPr>
                          <a:rPr lang="vi-VN" sz="2000" b="0" i="1" smtClean="0">
                            <a:latin typeface="Cambria Math" panose="02040503050406030204" pitchFamily="18" charset="0"/>
                            <a:sym typeface="Wingdings" panose="05000000000000000000" pitchFamily="2" charset="2"/>
                          </a:rPr>
                        </m:ctrlPr>
                      </m:dPr>
                      <m:e>
                        <m:r>
                          <a:rPr lang="vi-VN" sz="2000" b="0" i="1" smtClean="0">
                            <a:latin typeface="Cambria Math" panose="02040503050406030204" pitchFamily="18" charset="0"/>
                            <a:sym typeface="Wingdings" panose="05000000000000000000" pitchFamily="2" charset="2"/>
                          </a:rPr>
                          <m:t>𝑛</m:t>
                        </m:r>
                      </m:e>
                    </m:d>
                    <m:r>
                      <a:rPr lang="vi-VN" sz="2000" b="0" i="1" smtClean="0">
                        <a:latin typeface="Cambria Math" panose="02040503050406030204" pitchFamily="18" charset="0"/>
                        <a:sym typeface="Wingdings" panose="05000000000000000000" pitchFamily="2" charset="2"/>
                      </a:rPr>
                      <m:t>+</m:t>
                    </m:r>
                    <m:r>
                      <a:rPr lang="vi-VN" sz="2000" b="0" i="1" smtClean="0">
                        <a:latin typeface="Cambria Math" panose="02040503050406030204" pitchFamily="18" charset="0"/>
                        <a:sym typeface="Wingdings" panose="05000000000000000000" pitchFamily="2" charset="2"/>
                      </a:rPr>
                      <m:t>𝑛</m:t>
                    </m:r>
                  </m:oMath>
                </a14:m>
                <a:endParaRPr lang="vi-VN" sz="2000"/>
              </a:p>
              <a:p>
                <a:pPr>
                  <a:lnSpc>
                    <a:spcPct val="150000"/>
                  </a:lnSpc>
                </a:pPr>
                <a:r>
                  <a:rPr lang="vi-VN" sz="2000" b="0"/>
                  <a:t>- </a:t>
                </a:r>
                <a14:m>
                  <m:oMath xmlns:m="http://schemas.openxmlformats.org/officeDocument/2006/math">
                    <m:r>
                      <a:rPr lang="vi-VN" sz="2000" b="0" i="1" smtClean="0">
                        <a:latin typeface="Cambria Math" panose="02040503050406030204" pitchFamily="18" charset="0"/>
                      </a:rPr>
                      <m:t>𝑇</m:t>
                    </m:r>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𝑛</m:t>
                        </m:r>
                      </m:e>
                    </m:d>
                    <m:r>
                      <a:rPr lang="vi-VN" sz="2000" b="0" i="1" smtClean="0">
                        <a:latin typeface="Cambria Math" panose="02040503050406030204" pitchFamily="18" charset="0"/>
                      </a:rPr>
                      <m:t>= </m:t>
                    </m:r>
                    <m:d>
                      <m:dPr>
                        <m:begChr m:val="{"/>
                        <m:endChr m:val=""/>
                        <m:ctrlPr>
                          <a:rPr lang="vi-VN" sz="2000" b="0" i="1" smtClean="0">
                            <a:latin typeface="Cambria Math" panose="02040503050406030204" pitchFamily="18" charset="0"/>
                          </a:rPr>
                        </m:ctrlPr>
                      </m:dPr>
                      <m:e>
                        <m:eqArr>
                          <m:eqArrPr>
                            <m:ctrlPr>
                              <a:rPr lang="vi-VN" sz="2000" b="0" i="1" smtClean="0">
                                <a:latin typeface="Cambria Math" panose="02040503050406030204" pitchFamily="18" charset="0"/>
                              </a:rPr>
                            </m:ctrlPr>
                          </m:eqArrPr>
                          <m:e>
                            <m:r>
                              <a:rPr lang="vi-VN" sz="2000" b="0" i="1" smtClean="0">
                                <a:latin typeface="Cambria Math" panose="02040503050406030204" pitchFamily="18" charset="0"/>
                              </a:rPr>
                              <m:t>0                        </m:t>
                            </m:r>
                            <m:r>
                              <a:rPr lang="vi-VN" sz="2000" b="0" i="1" smtClean="0">
                                <a:latin typeface="Cambria Math" panose="02040503050406030204" pitchFamily="18" charset="0"/>
                              </a:rPr>
                              <m:t>𝑖𝑓</m:t>
                            </m:r>
                            <m:r>
                              <a:rPr lang="vi-VN" sz="2000" b="0" i="1" smtClean="0">
                                <a:latin typeface="Cambria Math" panose="02040503050406030204" pitchFamily="18" charset="0"/>
                              </a:rPr>
                              <m:t> </m:t>
                            </m:r>
                            <m:r>
                              <a:rPr lang="vi-VN" sz="2000" b="0" i="1" smtClean="0">
                                <a:latin typeface="Cambria Math" panose="02040503050406030204" pitchFamily="18" charset="0"/>
                              </a:rPr>
                              <m:t>𝑛</m:t>
                            </m:r>
                            <m:r>
                              <a:rPr lang="vi-VN" sz="2000" b="0" i="1" smtClean="0">
                                <a:latin typeface="Cambria Math" panose="02040503050406030204" pitchFamily="18" charset="0"/>
                              </a:rPr>
                              <m:t>=2</m:t>
                            </m:r>
                          </m:e>
                          <m:e>
                            <m:r>
                              <a:rPr lang="vi-VN" sz="2000" b="0" i="1" smtClean="0">
                                <a:latin typeface="Cambria Math" panose="02040503050406030204" pitchFamily="18" charset="0"/>
                              </a:rPr>
                              <m:t>𝑇</m:t>
                            </m:r>
                            <m:d>
                              <m:dPr>
                                <m:ctrlPr>
                                  <a:rPr lang="vi-VN" sz="2000" b="0" i="1" smtClean="0">
                                    <a:latin typeface="Cambria Math" panose="02040503050406030204" pitchFamily="18" charset="0"/>
                                  </a:rPr>
                                </m:ctrlPr>
                              </m:dPr>
                              <m:e>
                                <m:rad>
                                  <m:radPr>
                                    <m:degHide m:val="on"/>
                                    <m:ctrlPr>
                                      <a:rPr lang="vi-VN" sz="2000" b="0" i="1" smtClean="0">
                                        <a:latin typeface="Cambria Math" panose="02040503050406030204" pitchFamily="18" charset="0"/>
                                      </a:rPr>
                                    </m:ctrlPr>
                                  </m:radPr>
                                  <m:deg/>
                                  <m:e>
                                    <m:r>
                                      <a:rPr lang="vi-VN" sz="2000" b="0" i="1" smtClean="0">
                                        <a:latin typeface="Cambria Math" panose="02040503050406030204" pitchFamily="18" charset="0"/>
                                      </a:rPr>
                                      <m:t>𝑛</m:t>
                                    </m:r>
                                  </m:e>
                                </m:rad>
                              </m:e>
                            </m:d>
                            <m:r>
                              <a:rPr lang="vi-VN" sz="2000" b="0" i="1" smtClean="0">
                                <a:latin typeface="Cambria Math" panose="02040503050406030204" pitchFamily="18" charset="0"/>
                              </a:rPr>
                              <m:t>+1      </m:t>
                            </m:r>
                            <m:r>
                              <a:rPr lang="vi-VN" sz="2000" b="0" i="1" smtClean="0">
                                <a:latin typeface="Cambria Math" panose="02040503050406030204" pitchFamily="18" charset="0"/>
                              </a:rPr>
                              <m:t>𝑖𝑓</m:t>
                            </m:r>
                            <m:r>
                              <a:rPr lang="vi-VN" sz="2000" b="0" i="1" smtClean="0">
                                <a:latin typeface="Cambria Math" panose="02040503050406030204" pitchFamily="18" charset="0"/>
                              </a:rPr>
                              <m:t> </m:t>
                            </m:r>
                            <m:r>
                              <a:rPr lang="vi-VN" sz="2000" b="0" i="1" smtClean="0">
                                <a:latin typeface="Cambria Math" panose="02040503050406030204" pitchFamily="18" charset="0"/>
                              </a:rPr>
                              <m:t>𝑛</m:t>
                            </m:r>
                            <m:r>
                              <a:rPr lang="vi-VN" sz="2000" b="0" i="1" smtClean="0">
                                <a:latin typeface="Cambria Math" panose="02040503050406030204" pitchFamily="18" charset="0"/>
                              </a:rPr>
                              <m:t>≥2</m:t>
                            </m:r>
                          </m:e>
                        </m:eqArr>
                      </m:e>
                    </m:d>
                  </m:oMath>
                </a14:m>
                <a:endParaRPr lang="vi-VN" sz="2000" b="0"/>
              </a:p>
              <a:p>
                <a:pPr>
                  <a:lnSpc>
                    <a:spcPct val="150000"/>
                  </a:lnSpc>
                  <a:buFont typeface="Wingdings" panose="05000000000000000000" pitchFamily="2" charset="2"/>
                  <a:buChar char="à"/>
                </a:pPr>
                <a14:m>
                  <m:oMath xmlns:m="http://schemas.openxmlformats.org/officeDocument/2006/math">
                    <m:r>
                      <a:rPr lang="vi-VN" sz="2000" i="1" smtClean="0">
                        <a:latin typeface="Cambria Math" panose="02040503050406030204" pitchFamily="18" charset="0"/>
                        <a:sym typeface="Wingdings" panose="05000000000000000000" pitchFamily="2" charset="2"/>
                      </a:rPr>
                      <m:t>𝑇</m:t>
                    </m:r>
                    <m:d>
                      <m:dPr>
                        <m:ctrlPr>
                          <a:rPr lang="vi-VN" sz="2000" i="1" smtClean="0">
                            <a:latin typeface="Cambria Math" panose="02040503050406030204" pitchFamily="18" charset="0"/>
                            <a:sym typeface="Wingdings" panose="05000000000000000000" pitchFamily="2" charset="2"/>
                          </a:rPr>
                        </m:ctrlPr>
                      </m:dPr>
                      <m:e>
                        <m:r>
                          <a:rPr lang="vi-VN" sz="2000" i="1" smtClean="0">
                            <a:latin typeface="Cambria Math" panose="02040503050406030204" pitchFamily="18" charset="0"/>
                            <a:sym typeface="Wingdings" panose="05000000000000000000" pitchFamily="2" charset="2"/>
                          </a:rPr>
                          <m:t>𝑛</m:t>
                        </m:r>
                      </m:e>
                    </m:d>
                    <m:r>
                      <a:rPr lang="vi-VN" sz="2000" i="1" smtClean="0">
                        <a:latin typeface="Cambria Math" panose="02040503050406030204" pitchFamily="18" charset="0"/>
                        <a:sym typeface="Wingdings" panose="05000000000000000000" pitchFamily="2" charset="2"/>
                      </a:rPr>
                      <m:t>=</m:t>
                    </m:r>
                    <m:r>
                      <m:rPr>
                        <m:sty m:val="p"/>
                      </m:rPr>
                      <a:rPr lang="vi-VN" sz="2000" b="0" i="0" smtClean="0">
                        <a:latin typeface="Cambria Math" panose="02040503050406030204" pitchFamily="18" charset="0"/>
                        <a:sym typeface="Wingdings" panose="05000000000000000000" pitchFamily="2" charset="2"/>
                      </a:rPr>
                      <m:t>ln</m:t>
                    </m:r>
                    <m:r>
                      <a:rPr lang="vi-VN" sz="2000" b="0" i="1" smtClean="0">
                        <a:latin typeface="Cambria Math" panose="02040503050406030204" pitchFamily="18" charset="0"/>
                        <a:sym typeface="Wingdings" panose="05000000000000000000" pitchFamily="2" charset="2"/>
                      </a:rPr>
                      <m:t>⁡(</m:t>
                    </m:r>
                    <m:func>
                      <m:funcPr>
                        <m:ctrlPr>
                          <a:rPr lang="vi-VN" sz="2000" b="0" i="1" smtClean="0">
                            <a:latin typeface="Cambria Math" panose="02040503050406030204" pitchFamily="18" charset="0"/>
                            <a:sym typeface="Wingdings" panose="05000000000000000000" pitchFamily="2" charset="2"/>
                          </a:rPr>
                        </m:ctrlPr>
                      </m:funcPr>
                      <m:fName>
                        <m:r>
                          <m:rPr>
                            <m:sty m:val="p"/>
                          </m:rPr>
                          <a:rPr lang="vi-VN" sz="2000" b="0" i="0" smtClean="0">
                            <a:latin typeface="Cambria Math" panose="02040503050406030204" pitchFamily="18" charset="0"/>
                            <a:sym typeface="Wingdings" panose="05000000000000000000" pitchFamily="2" charset="2"/>
                          </a:rPr>
                          <m:t>ln</m:t>
                        </m:r>
                      </m:fName>
                      <m:e>
                        <m:d>
                          <m:dPr>
                            <m:ctrlPr>
                              <a:rPr lang="vi-VN" sz="2000" b="0" i="1" smtClean="0">
                                <a:latin typeface="Cambria Math" panose="02040503050406030204" pitchFamily="18" charset="0"/>
                                <a:sym typeface="Wingdings" panose="05000000000000000000" pitchFamily="2" charset="2"/>
                              </a:rPr>
                            </m:ctrlPr>
                          </m:dPr>
                          <m:e>
                            <m:r>
                              <a:rPr lang="vi-VN" sz="2000" b="0" i="1" smtClean="0">
                                <a:latin typeface="Cambria Math" panose="02040503050406030204" pitchFamily="18" charset="0"/>
                                <a:sym typeface="Wingdings" panose="05000000000000000000" pitchFamily="2" charset="2"/>
                              </a:rPr>
                              <m:t>𝑛</m:t>
                            </m:r>
                          </m:e>
                        </m:d>
                      </m:e>
                    </m:func>
                    <m:r>
                      <a:rPr lang="vi-VN" sz="2000" b="0" i="1" smtClean="0">
                        <a:latin typeface="Cambria Math" panose="02040503050406030204" pitchFamily="18" charset="0"/>
                        <a:sym typeface="Wingdings" panose="05000000000000000000" pitchFamily="2" charset="2"/>
                      </a:rPr>
                      <m:t>)</m:t>
                    </m:r>
                  </m:oMath>
                </a14:m>
                <a:endParaRPr lang="vi-VN" sz="2000"/>
              </a:p>
              <a:p>
                <a:pPr>
                  <a:lnSpc>
                    <a:spcPct val="150000"/>
                  </a:lnSpc>
                  <a:buFont typeface="Courier New" panose="02070309020205020404" pitchFamily="49" charset="0"/>
                  <a:buChar char="o"/>
                </a:pPr>
                <a:endParaRPr lang="vi-VN" sz="2000"/>
              </a:p>
            </p:txBody>
          </p:sp>
        </mc:Choice>
        <mc:Fallback xmlns="">
          <p:sp>
            <p:nvSpPr>
              <p:cNvPr id="6" name="Hộp Văn bản 5">
                <a:extLst>
                  <a:ext uri="{FF2B5EF4-FFF2-40B4-BE49-F238E27FC236}">
                    <a16:creationId xmlns:a16="http://schemas.microsoft.com/office/drawing/2014/main" id="{67279C3E-5A4C-4890-8C08-6E028041CBCD}"/>
                  </a:ext>
                </a:extLst>
              </p:cNvPr>
              <p:cNvSpPr txBox="1">
                <a:spLocks noRot="1" noChangeAspect="1" noMove="1" noResize="1" noEditPoints="1" noAdjustHandles="1" noChangeArrowheads="1" noChangeShapeType="1" noTextEdit="1"/>
              </p:cNvSpPr>
              <p:nvPr/>
            </p:nvSpPr>
            <p:spPr>
              <a:xfrm>
                <a:off x="4033193" y="1157523"/>
                <a:ext cx="4572000" cy="5584799"/>
              </a:xfrm>
              <a:prstGeom prst="rect">
                <a:avLst/>
              </a:prstGeom>
              <a:blipFill>
                <a:blip r:embed="rId2"/>
                <a:stretch>
                  <a:fillRect l="-1467"/>
                </a:stretch>
              </a:blipFill>
            </p:spPr>
            <p:txBody>
              <a:bodyPr/>
              <a:lstStyle/>
              <a:p>
                <a:r>
                  <a:rPr lang="vi-VN">
                    <a:noFill/>
                  </a:rPr>
                  <a:t> </a:t>
                </a:r>
              </a:p>
            </p:txBody>
          </p:sp>
        </mc:Fallback>
      </mc:AlternateContent>
    </p:spTree>
    <p:extLst>
      <p:ext uri="{BB962C8B-B14F-4D97-AF65-F5344CB8AC3E}">
        <p14:creationId xmlns:p14="http://schemas.microsoft.com/office/powerpoint/2010/main" val="198784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05942"/>
            <a:ext cx="8520600" cy="7635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
              <a:t>Giới thiệu</a:t>
            </a:r>
            <a:endParaRPr/>
          </a:p>
        </p:txBody>
      </p:sp>
      <p:pic>
        <p:nvPicPr>
          <p:cNvPr id="78" name="Google Shape;78;p16"/>
          <p:cNvPicPr preferRelativeResize="0"/>
          <p:nvPr/>
        </p:nvPicPr>
        <p:blipFill>
          <a:blip r:embed="rId3">
            <a:alphaModFix/>
          </a:blip>
          <a:stretch>
            <a:fillRect/>
          </a:stretch>
        </p:blipFill>
        <p:spPr>
          <a:xfrm>
            <a:off x="1153548" y="2849354"/>
            <a:ext cx="6555545" cy="3224015"/>
          </a:xfrm>
          <a:prstGeom prst="rect">
            <a:avLst/>
          </a:prstGeom>
          <a:noFill/>
          <a:ln>
            <a:noFill/>
          </a:ln>
        </p:spPr>
      </p:pic>
      <p:sp>
        <p:nvSpPr>
          <p:cNvPr id="2" name="TextBox 1">
            <a:extLst>
              <a:ext uri="{FF2B5EF4-FFF2-40B4-BE49-F238E27FC236}">
                <a16:creationId xmlns:a16="http://schemas.microsoft.com/office/drawing/2014/main" id="{A87D42BA-7F22-41CD-B59D-94EDFF1458A3}"/>
              </a:ext>
            </a:extLst>
          </p:cNvPr>
          <p:cNvSpPr txBox="1"/>
          <p:nvPr/>
        </p:nvSpPr>
        <p:spPr>
          <a:xfrm>
            <a:off x="583806" y="1057883"/>
            <a:ext cx="7695027" cy="1703030"/>
          </a:xfrm>
          <a:prstGeom prst="rect">
            <a:avLst/>
          </a:prstGeom>
          <a:noFill/>
        </p:spPr>
        <p:txBody>
          <a:bodyPr wrap="square" rtlCol="0">
            <a:spAutoFit/>
          </a:bodyPr>
          <a:lstStyle/>
          <a:p>
            <a:pPr algn="just">
              <a:lnSpc>
                <a:spcPct val="150000"/>
              </a:lnSpc>
            </a:pPr>
            <a:r>
              <a:rPr lang="vi-VN" sz="1800" b="0" i="0" dirty="0">
                <a:solidFill>
                  <a:srgbClr val="292B2C"/>
                </a:solidFill>
                <a:effectLst/>
                <a:latin typeface="+mn-lt"/>
              </a:rPr>
              <a:t>Chia để trị là 1 </a:t>
            </a:r>
            <a:r>
              <a:rPr lang="vi-VN" sz="1800" b="1" i="0" dirty="0">
                <a:solidFill>
                  <a:srgbClr val="292B2C"/>
                </a:solidFill>
                <a:effectLst/>
                <a:latin typeface="+mn-lt"/>
              </a:rPr>
              <a:t>phương pháp</a:t>
            </a:r>
            <a:r>
              <a:rPr lang="vi-VN" sz="1800" b="0" i="0" dirty="0">
                <a:solidFill>
                  <a:srgbClr val="292B2C"/>
                </a:solidFill>
                <a:effectLst/>
                <a:latin typeface="+mn-lt"/>
              </a:rPr>
              <a:t> áp dụng cho các bài toán có thể giải quyết bằng cách chia nhỏ ra thành các bài toán </a:t>
            </a:r>
            <a:r>
              <a:rPr lang="vi-VN" sz="1800" b="0" i="0">
                <a:solidFill>
                  <a:srgbClr val="292B2C"/>
                </a:solidFill>
                <a:effectLst/>
                <a:latin typeface="+mn-lt"/>
              </a:rPr>
              <a:t>con từ </a:t>
            </a:r>
            <a:r>
              <a:rPr lang="vi-VN" sz="1800" b="0" i="0" dirty="0">
                <a:solidFill>
                  <a:srgbClr val="292B2C"/>
                </a:solidFill>
                <a:effectLst/>
                <a:latin typeface="+mn-lt"/>
              </a:rPr>
              <a:t>việc giải quyết các bài toán con này. Sau </a:t>
            </a:r>
            <a:r>
              <a:rPr lang="vi-VN" sz="1800" b="0" i="0">
                <a:solidFill>
                  <a:srgbClr val="292B2C"/>
                </a:solidFill>
                <a:effectLst/>
                <a:latin typeface="+mn-lt"/>
              </a:rPr>
              <a:t>đó lời </a:t>
            </a:r>
            <a:r>
              <a:rPr lang="vi-VN" sz="1800" b="0" i="0" dirty="0">
                <a:solidFill>
                  <a:srgbClr val="292B2C"/>
                </a:solidFill>
                <a:effectLst/>
                <a:latin typeface="+mn-lt"/>
              </a:rPr>
              <a:t>giải của các bài toán nhỏ được tổng hợp lại thành lời giải cho bài toán ban đầu.</a:t>
            </a:r>
            <a:endParaRPr lang="en-US" sz="1800" dirty="0">
              <a:latin typeface="+mn-lt"/>
            </a:endParaRPr>
          </a:p>
        </p:txBody>
      </p:sp>
      <p:sp>
        <p:nvSpPr>
          <p:cNvPr id="3" name="Slide Number Placeholder 2">
            <a:extLst>
              <a:ext uri="{FF2B5EF4-FFF2-40B4-BE49-F238E27FC236}">
                <a16:creationId xmlns:a16="http://schemas.microsoft.com/office/drawing/2014/main" id="{A01A109C-0023-44E6-BC81-0B40259A2F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7" name="Hộp Văn bản 6">
            <a:extLst>
              <a:ext uri="{FF2B5EF4-FFF2-40B4-BE49-F238E27FC236}">
                <a16:creationId xmlns:a16="http://schemas.microsoft.com/office/drawing/2014/main" id="{6A1CA77E-40D3-4F86-9155-11B2E006CC1B}"/>
              </a:ext>
            </a:extLst>
          </p:cNvPr>
          <p:cNvSpPr txBox="1"/>
          <p:nvPr/>
        </p:nvSpPr>
        <p:spPr>
          <a:xfrm>
            <a:off x="311700" y="6434545"/>
            <a:ext cx="6276084" cy="307777"/>
          </a:xfrm>
          <a:prstGeom prst="rect">
            <a:avLst/>
          </a:prstGeom>
          <a:noFill/>
        </p:spPr>
        <p:txBody>
          <a:bodyPr wrap="square">
            <a:spAutoFit/>
          </a:bodyPr>
          <a:lstStyle/>
          <a:p>
            <a:r>
              <a:rPr lang="vi-VN" i="1"/>
              <a:t>https://en.wikipedia.org/wiki/Divide-and-conquer_algorithm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
              <a:t>Giới thiệu</a:t>
            </a:r>
            <a:endParaRPr/>
          </a:p>
        </p:txBody>
      </p:sp>
      <p:sp>
        <p:nvSpPr>
          <p:cNvPr id="84" name="Google Shape;84;p17"/>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5" name="Google Shape;85;p17"/>
          <p:cNvPicPr preferRelativeResize="0"/>
          <p:nvPr/>
        </p:nvPicPr>
        <p:blipFill>
          <a:blip r:embed="rId3">
            <a:alphaModFix/>
          </a:blip>
          <a:stretch>
            <a:fillRect/>
          </a:stretch>
        </p:blipFill>
        <p:spPr>
          <a:xfrm>
            <a:off x="390776" y="1210575"/>
            <a:ext cx="8362458" cy="5482175"/>
          </a:xfrm>
          <a:prstGeom prst="rect">
            <a:avLst/>
          </a:prstGeom>
          <a:noFill/>
          <a:ln>
            <a:noFill/>
          </a:ln>
        </p:spPr>
      </p:pic>
      <p:sp>
        <p:nvSpPr>
          <p:cNvPr id="2" name="Slide Number Placeholder 1">
            <a:extLst>
              <a:ext uri="{FF2B5EF4-FFF2-40B4-BE49-F238E27FC236}">
                <a16:creationId xmlns:a16="http://schemas.microsoft.com/office/drawing/2014/main" id="{E1E1C471-0534-4BBE-A2E6-6DB22141DC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
              <a:t>Giới thiệu</a:t>
            </a:r>
            <a:endParaRPr/>
          </a:p>
          <a:p>
            <a:pPr marL="0" lvl="0" indent="0" algn="l" rtl="0">
              <a:spcBef>
                <a:spcPts val="0"/>
              </a:spcBef>
              <a:spcAft>
                <a:spcPts val="0"/>
              </a:spcAft>
              <a:buNone/>
            </a:pPr>
            <a:endParaRPr/>
          </a:p>
        </p:txBody>
      </p:sp>
      <p:sp>
        <p:nvSpPr>
          <p:cNvPr id="91" name="Google Shape;91;p18"/>
          <p:cNvSpPr txBox="1">
            <a:spLocks noGrp="1"/>
          </p:cNvSpPr>
          <p:nvPr>
            <p:ph type="body" idx="1"/>
          </p:nvPr>
        </p:nvSpPr>
        <p:spPr>
          <a:xfrm>
            <a:off x="311700" y="1668899"/>
            <a:ext cx="8520600" cy="51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Bước 1: Chia/Tách nhỏ</a:t>
            </a:r>
            <a:endParaRPr b="1" dirty="0"/>
          </a:p>
          <a:p>
            <a:pPr marL="0" lvl="0" indent="0" algn="l" rtl="0">
              <a:spcBef>
                <a:spcPts val="1600"/>
              </a:spcBef>
              <a:spcAft>
                <a:spcPts val="0"/>
              </a:spcAft>
              <a:buClr>
                <a:schemeClr val="dk1"/>
              </a:buClr>
              <a:buSzPts val="1100"/>
              <a:buFont typeface="Arial"/>
              <a:buNone/>
            </a:pPr>
            <a:r>
              <a:rPr lang="en" dirty="0"/>
              <a:t>Bài toán ban đầu sẽ được chia thành các bài toán con cho đến khi không thể chia nhỏ được nữa.</a:t>
            </a:r>
            <a:endParaRPr dirty="0"/>
          </a:p>
          <a:p>
            <a:pPr marL="0" lvl="0" indent="0" algn="l" rtl="0">
              <a:spcBef>
                <a:spcPts val="1600"/>
              </a:spcBef>
              <a:spcAft>
                <a:spcPts val="0"/>
              </a:spcAft>
              <a:buClr>
                <a:schemeClr val="dk1"/>
              </a:buClr>
              <a:buSzPts val="1100"/>
              <a:buFont typeface="Arial"/>
              <a:buNone/>
            </a:pPr>
            <a:r>
              <a:rPr lang="en" b="1" dirty="0"/>
              <a:t>Bước 2: Trị/Giải quyết bài toán con</a:t>
            </a:r>
            <a:endParaRPr b="1" dirty="0"/>
          </a:p>
          <a:p>
            <a:pPr marL="0" lvl="0" indent="0" algn="l" rtl="0">
              <a:spcBef>
                <a:spcPts val="1600"/>
              </a:spcBef>
              <a:spcAft>
                <a:spcPts val="0"/>
              </a:spcAft>
              <a:buClr>
                <a:schemeClr val="dk1"/>
              </a:buClr>
              <a:buSzPts val="1100"/>
              <a:buFont typeface="Arial"/>
              <a:buNone/>
            </a:pPr>
            <a:r>
              <a:rPr lang="en" dirty="0"/>
              <a:t>Tìm phương án để giải quyết cho bài toán con một cách cụ thể.</a:t>
            </a:r>
            <a:endParaRPr dirty="0"/>
          </a:p>
          <a:p>
            <a:pPr marL="0" lvl="0" indent="0" algn="l" rtl="0">
              <a:spcBef>
                <a:spcPts val="1600"/>
              </a:spcBef>
              <a:spcAft>
                <a:spcPts val="0"/>
              </a:spcAft>
              <a:buClr>
                <a:schemeClr val="dk1"/>
              </a:buClr>
              <a:buSzPts val="1100"/>
              <a:buFont typeface="Arial"/>
              <a:buNone/>
            </a:pPr>
            <a:r>
              <a:rPr lang="en" b="1" dirty="0"/>
              <a:t>Bước 3: Kết hợp lời </a:t>
            </a:r>
            <a:r>
              <a:rPr lang="en" b="1"/>
              <a:t>giải để </a:t>
            </a:r>
            <a:r>
              <a:rPr lang="en" b="1" dirty="0"/>
              <a:t>suy ra lời giải</a:t>
            </a:r>
            <a:endParaRPr b="1" dirty="0"/>
          </a:p>
          <a:p>
            <a:pPr marL="0" lvl="0" indent="0" algn="l" rtl="0">
              <a:spcBef>
                <a:spcPts val="1600"/>
              </a:spcBef>
              <a:spcAft>
                <a:spcPts val="0"/>
              </a:spcAft>
              <a:buClr>
                <a:schemeClr val="dk1"/>
              </a:buClr>
              <a:buSzPts val="1100"/>
              <a:buFont typeface="Arial"/>
              <a:buNone/>
            </a:pPr>
            <a:r>
              <a:rPr lang="en" dirty="0"/>
              <a:t>Khi đã giải quyết xong các bài toán nhỏ, lặp lại các bước giải quyết đó và kết hợp lại những lời giải để suy ra kết quả cần tìm.</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681A1221-4779-4108-A825-06E9DADAF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867671-701A-41B9-A130-503C30544071}"/>
              </a:ext>
            </a:extLst>
          </p:cNvPr>
          <p:cNvSpPr>
            <a:spLocks noGrp="1"/>
          </p:cNvSpPr>
          <p:nvPr>
            <p:ph type="title"/>
          </p:nvPr>
        </p:nvSpPr>
        <p:spPr/>
        <p:txBody>
          <a:bodyPr/>
          <a:lstStyle/>
          <a:p>
            <a:r>
              <a:rPr lang="vi-VN"/>
              <a:t>Pseudocode template</a:t>
            </a:r>
          </a:p>
        </p:txBody>
      </p:sp>
      <p:sp>
        <p:nvSpPr>
          <p:cNvPr id="4" name="Chỗ dành sẵn cho Số hiệu Bản chiếu 3">
            <a:extLst>
              <a:ext uri="{FF2B5EF4-FFF2-40B4-BE49-F238E27FC236}">
                <a16:creationId xmlns:a16="http://schemas.microsoft.com/office/drawing/2014/main" id="{89DAACF0-CA03-4DD8-BD4D-8FFB303C44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Hình ảnh 5">
            <a:extLst>
              <a:ext uri="{FF2B5EF4-FFF2-40B4-BE49-F238E27FC236}">
                <a16:creationId xmlns:a16="http://schemas.microsoft.com/office/drawing/2014/main" id="{2C8D0CF6-9DB1-4127-8DD5-8B3291865262}"/>
              </a:ext>
            </a:extLst>
          </p:cNvPr>
          <p:cNvPicPr>
            <a:picLocks noChangeAspect="1"/>
          </p:cNvPicPr>
          <p:nvPr/>
        </p:nvPicPr>
        <p:blipFill>
          <a:blip r:embed="rId2"/>
          <a:stretch>
            <a:fillRect/>
          </a:stretch>
        </p:blipFill>
        <p:spPr>
          <a:xfrm>
            <a:off x="877850" y="1260927"/>
            <a:ext cx="7388300" cy="4895862"/>
          </a:xfrm>
          <a:prstGeom prst="rect">
            <a:avLst/>
          </a:prstGeom>
        </p:spPr>
      </p:pic>
      <p:sp>
        <p:nvSpPr>
          <p:cNvPr id="8" name="Hộp Văn bản 7">
            <a:extLst>
              <a:ext uri="{FF2B5EF4-FFF2-40B4-BE49-F238E27FC236}">
                <a16:creationId xmlns:a16="http://schemas.microsoft.com/office/drawing/2014/main" id="{52B97D85-30DE-4EB0-8848-BCC26125B4F2}"/>
              </a:ext>
            </a:extLst>
          </p:cNvPr>
          <p:cNvSpPr txBox="1"/>
          <p:nvPr/>
        </p:nvSpPr>
        <p:spPr>
          <a:xfrm>
            <a:off x="311700" y="6415544"/>
            <a:ext cx="6531552" cy="307777"/>
          </a:xfrm>
          <a:prstGeom prst="rect">
            <a:avLst/>
          </a:prstGeom>
          <a:noFill/>
        </p:spPr>
        <p:txBody>
          <a:bodyPr wrap="square">
            <a:spAutoFit/>
          </a:bodyPr>
          <a:lstStyle/>
          <a:p>
            <a:r>
              <a:rPr lang="vi-VN" i="1"/>
              <a:t>https://www2.slideshare.net/amrinderarora/divide-and-conquer-part-1</a:t>
            </a:r>
          </a:p>
        </p:txBody>
      </p:sp>
    </p:spTree>
    <p:extLst>
      <p:ext uri="{BB962C8B-B14F-4D97-AF65-F5344CB8AC3E}">
        <p14:creationId xmlns:p14="http://schemas.microsoft.com/office/powerpoint/2010/main" val="56456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71AEF9-97AE-4542-9BDA-39AC373FB112}"/>
              </a:ext>
            </a:extLst>
          </p:cNvPr>
          <p:cNvSpPr>
            <a:spLocks noGrp="1"/>
          </p:cNvSpPr>
          <p:nvPr>
            <p:ph type="title"/>
          </p:nvPr>
        </p:nvSpPr>
        <p:spPr/>
        <p:txBody>
          <a:bodyPr/>
          <a:lstStyle/>
          <a:p>
            <a:r>
              <a:rPr lang="vi-VN"/>
              <a:t>Số lượng bài toán con</a:t>
            </a:r>
          </a:p>
        </p:txBody>
      </p:sp>
      <mc:AlternateContent xmlns:mc="http://schemas.openxmlformats.org/markup-compatibility/2006" xmlns:a14="http://schemas.microsoft.com/office/drawing/2010/main">
        <mc:Choice Requires="a14">
          <p:sp>
            <p:nvSpPr>
              <p:cNvPr id="3" name="Chỗ dành sẵn cho Văn bản 2">
                <a:extLst>
                  <a:ext uri="{FF2B5EF4-FFF2-40B4-BE49-F238E27FC236}">
                    <a16:creationId xmlns:a16="http://schemas.microsoft.com/office/drawing/2014/main" id="{D0616481-E76B-4F8F-AA9B-7351D1CCA6BA}"/>
                  </a:ext>
                </a:extLst>
              </p:cNvPr>
              <p:cNvSpPr>
                <a:spLocks noGrp="1"/>
              </p:cNvSpPr>
              <p:nvPr>
                <p:ph type="body" idx="1"/>
              </p:nvPr>
            </p:nvSpPr>
            <p:spPr/>
            <p:txBody>
              <a:bodyPr/>
              <a:lstStyle/>
              <a:p>
                <a:r>
                  <a:rPr lang="vi-VN"/>
                  <a:t>Số lượng bài toán con tạo ra trong bước “divide”, kí hiệu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oMath>
                </a14:m>
                <a:r>
                  <a:rPr lang="vi-VN" b="0"/>
                  <a:t> Khi đó, ta biểu diễn bài toán lớn về các bài toán con bằng công thức:</a:t>
                </a:r>
              </a:p>
              <a:p>
                <a:pPr marL="114300" indent="0">
                  <a:buNone/>
                </a:pPr>
                <a14:m>
                  <m:oMathPara xmlns:m="http://schemas.openxmlformats.org/officeDocument/2006/math">
                    <m:oMathParaPr>
                      <m:jc m:val="centerGroup"/>
                    </m:oMathParaPr>
                    <m:oMath xmlns:m="http://schemas.openxmlformats.org/officeDocument/2006/math">
                      <m:r>
                        <a:rPr lang="vi-VN" b="1" i="1" smtClean="0">
                          <a:latin typeface="Cambria Math" panose="02040503050406030204" pitchFamily="18" charset="0"/>
                        </a:rPr>
                        <m:t>𝑻</m:t>
                      </m:r>
                      <m:d>
                        <m:dPr>
                          <m:ctrlPr>
                            <a:rPr lang="vi-VN" b="1" i="1" smtClean="0">
                              <a:latin typeface="Cambria Math" panose="02040503050406030204" pitchFamily="18" charset="0"/>
                            </a:rPr>
                          </m:ctrlPr>
                        </m:dPr>
                        <m:e>
                          <m:r>
                            <a:rPr lang="vi-VN" b="1" i="1" smtClean="0">
                              <a:latin typeface="Cambria Math" panose="02040503050406030204" pitchFamily="18" charset="0"/>
                            </a:rPr>
                            <m:t>𝒏</m:t>
                          </m:r>
                        </m:e>
                      </m:d>
                      <m:r>
                        <a:rPr lang="vi-VN" b="1" i="1" smtClean="0">
                          <a:latin typeface="Cambria Math" panose="02040503050406030204" pitchFamily="18" charset="0"/>
                        </a:rPr>
                        <m:t>=</m:t>
                      </m:r>
                      <m:r>
                        <a:rPr lang="vi-VN" b="1" i="1" smtClean="0">
                          <a:latin typeface="Cambria Math" panose="02040503050406030204" pitchFamily="18" charset="0"/>
                        </a:rPr>
                        <m:t>𝒂</m:t>
                      </m:r>
                      <m:r>
                        <a:rPr lang="vi-VN" b="1" i="1" smtClean="0">
                          <a:latin typeface="Cambria Math" panose="02040503050406030204" pitchFamily="18" charset="0"/>
                        </a:rPr>
                        <m:t>∗</m:t>
                      </m:r>
                      <m:r>
                        <a:rPr lang="vi-VN" b="1" i="1" smtClean="0">
                          <a:latin typeface="Cambria Math" panose="02040503050406030204" pitchFamily="18" charset="0"/>
                        </a:rPr>
                        <m:t>𝑻</m:t>
                      </m:r>
                      <m:d>
                        <m:dPr>
                          <m:ctrlPr>
                            <a:rPr lang="vi-VN" b="1" i="1" smtClean="0">
                              <a:latin typeface="Cambria Math" panose="02040503050406030204" pitchFamily="18" charset="0"/>
                            </a:rPr>
                          </m:ctrlPr>
                        </m:dPr>
                        <m:e>
                          <m:f>
                            <m:fPr>
                              <m:ctrlPr>
                                <a:rPr lang="vi-VN" b="1" i="1" smtClean="0">
                                  <a:latin typeface="Cambria Math" panose="02040503050406030204" pitchFamily="18" charset="0"/>
                                </a:rPr>
                              </m:ctrlPr>
                            </m:fPr>
                            <m:num>
                              <m:r>
                                <a:rPr lang="vi-VN" b="1" i="1" smtClean="0">
                                  <a:latin typeface="Cambria Math" panose="02040503050406030204" pitchFamily="18" charset="0"/>
                                </a:rPr>
                                <m:t>𝒏</m:t>
                              </m:r>
                            </m:num>
                            <m:den>
                              <m:r>
                                <a:rPr lang="vi-VN" b="1" i="1" smtClean="0">
                                  <a:latin typeface="Cambria Math" panose="02040503050406030204" pitchFamily="18" charset="0"/>
                                </a:rPr>
                                <m:t>𝒃</m:t>
                              </m:r>
                            </m:den>
                          </m:f>
                        </m:e>
                      </m:d>
                      <m:r>
                        <a:rPr lang="vi-VN" b="1" i="1" smtClean="0">
                          <a:latin typeface="Cambria Math" panose="02040503050406030204" pitchFamily="18" charset="0"/>
                        </a:rPr>
                        <m:t>+</m:t>
                      </m:r>
                      <m:r>
                        <a:rPr lang="vi-VN" b="1" i="1" smtClean="0">
                          <a:latin typeface="Cambria Math" panose="02040503050406030204" pitchFamily="18" charset="0"/>
                        </a:rPr>
                        <m:t>𝒇</m:t>
                      </m:r>
                      <m:r>
                        <a:rPr lang="vi-VN" b="1" i="1" smtClean="0">
                          <a:latin typeface="Cambria Math" panose="02040503050406030204" pitchFamily="18" charset="0"/>
                        </a:rPr>
                        <m:t>(</m:t>
                      </m:r>
                      <m:r>
                        <a:rPr lang="vi-VN" b="1" i="1" smtClean="0">
                          <a:latin typeface="Cambria Math" panose="02040503050406030204" pitchFamily="18" charset="0"/>
                        </a:rPr>
                        <m:t>𝒏</m:t>
                      </m:r>
                      <m:r>
                        <a:rPr lang="vi-VN" b="1" i="1" smtClean="0">
                          <a:latin typeface="Cambria Math" panose="02040503050406030204" pitchFamily="18" charset="0"/>
                        </a:rPr>
                        <m:t>)</m:t>
                      </m:r>
                    </m:oMath>
                  </m:oMathPara>
                </a14:m>
                <a:endParaRPr lang="vi-VN" b="1"/>
              </a:p>
              <a:p>
                <a:pPr marL="571500" lvl="1" indent="0">
                  <a:buNone/>
                </a:pPr>
                <a:r>
                  <a:rPr lang="vi-VN" sz="1600" b="0"/>
                  <a:t>Trong đó a là số nhánh (số bài toán con), mỗi nhánh có kích thước (kích thước bài toan con) là </a:t>
                </a:r>
                <a14:m>
                  <m:oMath xmlns:m="http://schemas.openxmlformats.org/officeDocument/2006/math">
                    <m:f>
                      <m:fPr>
                        <m:ctrlPr>
                          <a:rPr lang="vi-VN" sz="1600" b="0" i="1" smtClean="0">
                            <a:latin typeface="Cambria Math" panose="02040503050406030204" pitchFamily="18" charset="0"/>
                          </a:rPr>
                        </m:ctrlPr>
                      </m:fPr>
                      <m:num>
                        <m:r>
                          <a:rPr lang="vi-VN" sz="1600" b="0" i="1" smtClean="0">
                            <a:latin typeface="Cambria Math" panose="02040503050406030204" pitchFamily="18" charset="0"/>
                          </a:rPr>
                          <m:t>𝑛</m:t>
                        </m:r>
                      </m:num>
                      <m:den>
                        <m:r>
                          <a:rPr lang="vi-VN" sz="1600" b="0" i="1" smtClean="0">
                            <a:latin typeface="Cambria Math" panose="02040503050406030204" pitchFamily="18" charset="0"/>
                          </a:rPr>
                          <m:t>𝑏</m:t>
                        </m:r>
                      </m:den>
                    </m:f>
                  </m:oMath>
                </a14:m>
                <a:r>
                  <a:rPr lang="vi-VN" sz="1600" b="0"/>
                  <a:t>, </a:t>
                </a:r>
                <a14:m>
                  <m:oMath xmlns:m="http://schemas.openxmlformats.org/officeDocument/2006/math">
                    <m:r>
                      <a:rPr lang="vi-VN" sz="1600" b="0" i="1" smtClean="0">
                        <a:latin typeface="Cambria Math" panose="02040503050406030204" pitchFamily="18" charset="0"/>
                      </a:rPr>
                      <m:t>𝑓</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oMath>
                </a14:m>
                <a:r>
                  <a:rPr lang="vi-VN" sz="1600" b="0"/>
                  <a:t> là chi phí cho thao tác divide + conquer</a:t>
                </a:r>
                <a:r>
                  <a:rPr lang="vi-VN" b="0"/>
                  <a:t>.</a:t>
                </a:r>
              </a:p>
              <a:p>
                <a:r>
                  <a:rPr lang="vi-VN" b="0"/>
                  <a:t>V</a:t>
                </a:r>
                <a:r>
                  <a:rPr lang="vi-VN"/>
                  <a:t>í dụ: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=2</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𝑛</m:t>
                            </m:r>
                          </m:num>
                          <m:den>
                            <m:r>
                              <a:rPr lang="vi-VN" b="0" i="1" smtClean="0">
                                <a:latin typeface="Cambria Math" panose="02040503050406030204" pitchFamily="18" charset="0"/>
                              </a:rPr>
                              <m:t>2</m:t>
                            </m:r>
                          </m:den>
                        </m:f>
                      </m:e>
                    </m:d>
                    <m:r>
                      <a:rPr lang="vi-VN" b="0" i="1" smtClean="0">
                        <a:latin typeface="Cambria Math" panose="02040503050406030204" pitchFamily="18" charset="0"/>
                      </a:rPr>
                      <m:t>+1 </m:t>
                    </m:r>
                  </m:oMath>
                </a14:m>
                <a:endParaRPr lang="vi-VN" b="0"/>
              </a:p>
              <a:p>
                <a:pPr marL="114300" indent="0">
                  <a:buNone/>
                </a:pPr>
                <a:r>
                  <a:rPr lang="vi-VN"/>
                  <a:t>     </a:t>
                </a:r>
                <a:r>
                  <a:rPr lang="vi-VN">
                    <a:sym typeface="Wingdings" panose="05000000000000000000" pitchFamily="2" charset="2"/>
                  </a:rPr>
                  <a:t> Bài toán lớn có thể biểu diễn thành 2 bài toán con, mỗi bài toán con có kích thước bằng ½ kích thước của bài toán con, chi phí cho thao tác divide và conquer là 1.</a:t>
                </a:r>
                <a:endParaRPr lang="vi-VN" b="0"/>
              </a:p>
            </p:txBody>
          </p:sp>
        </mc:Choice>
        <mc:Fallback xmlns="">
          <p:sp>
            <p:nvSpPr>
              <p:cNvPr id="3" name="Chỗ dành sẵn cho Văn bản 2">
                <a:extLst>
                  <a:ext uri="{FF2B5EF4-FFF2-40B4-BE49-F238E27FC236}">
                    <a16:creationId xmlns:a16="http://schemas.microsoft.com/office/drawing/2014/main" id="{D0616481-E76B-4F8F-AA9B-7351D1CCA6BA}"/>
                  </a:ext>
                </a:extLst>
              </p:cNvPr>
              <p:cNvSpPr>
                <a:spLocks noGrp="1" noRot="1" noChangeAspect="1" noMove="1" noResize="1" noEditPoints="1" noAdjustHandles="1" noChangeArrowheads="1" noChangeShapeType="1" noTextEdit="1"/>
              </p:cNvSpPr>
              <p:nvPr>
                <p:ph type="body" idx="1"/>
              </p:nvPr>
            </p:nvSpPr>
            <p:spPr>
              <a:blipFill>
                <a:blip r:embed="rId2"/>
                <a:stretch>
                  <a:fillRect r="-501" b="-1740"/>
                </a:stretch>
              </a:blipFill>
            </p:spPr>
            <p:txBody>
              <a:bodyPr/>
              <a:lstStyle/>
              <a:p>
                <a:r>
                  <a:rPr lang="vi-VN">
                    <a:noFill/>
                  </a:rPr>
                  <a:t> </a:t>
                </a:r>
              </a:p>
            </p:txBody>
          </p:sp>
        </mc:Fallback>
      </mc:AlternateContent>
      <p:sp>
        <p:nvSpPr>
          <p:cNvPr id="4" name="Chỗ dành sẵn cho Số hiệu Bản chiếu 3">
            <a:extLst>
              <a:ext uri="{FF2B5EF4-FFF2-40B4-BE49-F238E27FC236}">
                <a16:creationId xmlns:a16="http://schemas.microsoft.com/office/drawing/2014/main" id="{8E4AF0F5-427D-4927-BB5F-E21526FAE1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pSp>
        <p:nvGrpSpPr>
          <p:cNvPr id="9" name="Nhóm 8">
            <a:extLst>
              <a:ext uri="{FF2B5EF4-FFF2-40B4-BE49-F238E27FC236}">
                <a16:creationId xmlns:a16="http://schemas.microsoft.com/office/drawing/2014/main" id="{87A459D4-190A-40AC-AA66-184DE2AB29AA}"/>
              </a:ext>
            </a:extLst>
          </p:cNvPr>
          <p:cNvGrpSpPr/>
          <p:nvPr/>
        </p:nvGrpSpPr>
        <p:grpSpPr>
          <a:xfrm>
            <a:off x="3082413" y="2477729"/>
            <a:ext cx="5938745" cy="752168"/>
            <a:chOff x="3082413" y="2477729"/>
            <a:chExt cx="5938745" cy="752168"/>
          </a:xfrm>
        </p:grpSpPr>
        <p:sp>
          <p:nvSpPr>
            <p:cNvPr id="5" name="Hình chữ nhật 4">
              <a:extLst>
                <a:ext uri="{FF2B5EF4-FFF2-40B4-BE49-F238E27FC236}">
                  <a16:creationId xmlns:a16="http://schemas.microsoft.com/office/drawing/2014/main" id="{53CBD6DE-9759-4CFC-A529-BDF22F3C2017}"/>
                </a:ext>
              </a:extLst>
            </p:cNvPr>
            <p:cNvSpPr/>
            <p:nvPr/>
          </p:nvSpPr>
          <p:spPr>
            <a:xfrm>
              <a:off x="3082413" y="2477729"/>
              <a:ext cx="2993922" cy="75216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ộp Văn bản 7">
              <a:extLst>
                <a:ext uri="{FF2B5EF4-FFF2-40B4-BE49-F238E27FC236}">
                  <a16:creationId xmlns:a16="http://schemas.microsoft.com/office/drawing/2014/main" id="{98F42AAF-22AB-4293-89B9-62D952693D4C}"/>
                </a:ext>
              </a:extLst>
            </p:cNvPr>
            <p:cNvSpPr txBox="1"/>
            <p:nvPr/>
          </p:nvSpPr>
          <p:spPr>
            <a:xfrm>
              <a:off x="6253316" y="2698955"/>
              <a:ext cx="2767842" cy="400110"/>
            </a:xfrm>
            <a:prstGeom prst="rect">
              <a:avLst/>
            </a:prstGeom>
            <a:noFill/>
          </p:spPr>
          <p:txBody>
            <a:bodyPr wrap="square" rtlCol="0">
              <a:spAutoFit/>
            </a:bodyPr>
            <a:lstStyle/>
            <a:p>
              <a:pPr algn="ctr"/>
              <a:r>
                <a:rPr lang="vi-VN" sz="2000" b="1"/>
                <a:t>Recurrence relation</a:t>
              </a:r>
            </a:p>
          </p:txBody>
        </p:sp>
      </p:grpSp>
    </p:spTree>
    <p:extLst>
      <p:ext uri="{BB962C8B-B14F-4D97-AF65-F5344CB8AC3E}">
        <p14:creationId xmlns:p14="http://schemas.microsoft.com/office/powerpoint/2010/main" val="384021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Các bài toán điển hình</a:t>
            </a:r>
            <a:endParaRPr/>
          </a:p>
        </p:txBody>
      </p:sp>
      <p:sp>
        <p:nvSpPr>
          <p:cNvPr id="103" name="Google Shape;103;p2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55600" algn="l" rtl="0">
              <a:lnSpc>
                <a:spcPct val="200000"/>
              </a:lnSpc>
              <a:spcBef>
                <a:spcPts val="0"/>
              </a:spcBef>
              <a:spcAft>
                <a:spcPts val="0"/>
              </a:spcAft>
              <a:buSzPts val="2000"/>
              <a:buChar char="●"/>
            </a:pPr>
            <a:r>
              <a:rPr lang="en" sz="2000"/>
              <a:t>Binary Search</a:t>
            </a:r>
            <a:endParaRPr sz="2000"/>
          </a:p>
          <a:p>
            <a:pPr marL="457200" lvl="0" indent="-355600" algn="l" rtl="0">
              <a:lnSpc>
                <a:spcPct val="200000"/>
              </a:lnSpc>
              <a:spcBef>
                <a:spcPts val="0"/>
              </a:spcBef>
              <a:spcAft>
                <a:spcPts val="0"/>
              </a:spcAft>
              <a:buSzPts val="2000"/>
              <a:buChar char="●"/>
            </a:pPr>
            <a:r>
              <a:rPr lang="en" sz="2000"/>
              <a:t>Merge Sort</a:t>
            </a:r>
            <a:endParaRPr sz="2000"/>
          </a:p>
          <a:p>
            <a:pPr marL="457200" lvl="0" indent="-355600" algn="l" rtl="0">
              <a:lnSpc>
                <a:spcPct val="200000"/>
              </a:lnSpc>
              <a:spcBef>
                <a:spcPts val="0"/>
              </a:spcBef>
              <a:spcAft>
                <a:spcPts val="0"/>
              </a:spcAft>
              <a:buSzPts val="2000"/>
              <a:buChar char="●"/>
            </a:pPr>
            <a:r>
              <a:rPr lang="en" sz="2000"/>
              <a:t>Closest pair of points</a:t>
            </a:r>
            <a:endParaRPr sz="2000"/>
          </a:p>
          <a:p>
            <a:pPr marL="457200" lvl="0" indent="-355600" algn="l" rtl="0">
              <a:lnSpc>
                <a:spcPct val="200000"/>
              </a:lnSpc>
              <a:spcBef>
                <a:spcPts val="0"/>
              </a:spcBef>
              <a:spcAft>
                <a:spcPts val="0"/>
              </a:spcAft>
              <a:buSzPts val="2000"/>
              <a:buChar char="●"/>
            </a:pPr>
            <a:r>
              <a:rPr lang="en" sz="2000"/>
              <a:t>Karatsuba’s algorithm</a:t>
            </a:r>
            <a:endParaRPr sz="2000"/>
          </a:p>
        </p:txBody>
      </p:sp>
      <p:sp>
        <p:nvSpPr>
          <p:cNvPr id="2" name="Slide Number Placeholder 1">
            <a:extLst>
              <a:ext uri="{FF2B5EF4-FFF2-40B4-BE49-F238E27FC236}">
                <a16:creationId xmlns:a16="http://schemas.microsoft.com/office/drawing/2014/main" id="{CF5C2DBF-6755-4837-B582-5721D6973D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1553</Words>
  <Application>Microsoft Office PowerPoint</Application>
  <PresentationFormat>Trình chiếu Trên màn hình (4:3)</PresentationFormat>
  <Paragraphs>190</Paragraphs>
  <Slides>32</Slides>
  <Notes>26</Notes>
  <HiddenSlides>4</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32</vt:i4>
      </vt:variant>
    </vt:vector>
  </HeadingPairs>
  <TitlesOfParts>
    <vt:vector size="37" baseType="lpstr">
      <vt:lpstr>Courier New</vt:lpstr>
      <vt:lpstr>Cambria Math</vt:lpstr>
      <vt:lpstr>Wingdings</vt:lpstr>
      <vt:lpstr>Arial</vt:lpstr>
      <vt:lpstr>Simple Light</vt:lpstr>
      <vt:lpstr>PHÂN TÍCH VÀ THIẾT KẾ THUẬT TOÁN CS112.L11.KHTN</vt:lpstr>
      <vt:lpstr>Thông tin nhóm</vt:lpstr>
      <vt:lpstr>Nội dung</vt:lpstr>
      <vt:lpstr>Giới thiệu</vt:lpstr>
      <vt:lpstr>Giới thiệu</vt:lpstr>
      <vt:lpstr>Giới thiệu </vt:lpstr>
      <vt:lpstr>Pseudocode template</vt:lpstr>
      <vt:lpstr>Số lượng bài toán con</vt:lpstr>
      <vt:lpstr>2. Các bài toán điển hình</vt:lpstr>
      <vt:lpstr>2. Các bài toán điển hình</vt:lpstr>
      <vt:lpstr>2. Các bài toán điển hình</vt:lpstr>
      <vt:lpstr>2. Các bài toán điển hình</vt:lpstr>
      <vt:lpstr>2. Các bài toán điển hình</vt:lpstr>
      <vt:lpstr>2. Các bài toán điển hình </vt:lpstr>
      <vt:lpstr>2. Các bài toán điển hình</vt:lpstr>
      <vt:lpstr>2. Các bài toán điển hình </vt:lpstr>
      <vt:lpstr>2. Các bài toán điển hình  </vt:lpstr>
      <vt:lpstr>2. Các bài toán điển hình   </vt:lpstr>
      <vt:lpstr>2. Các bài toán điển hình</vt:lpstr>
      <vt:lpstr>2. Các bài toán điển hình</vt:lpstr>
      <vt:lpstr>2. Các bài toán điển hình</vt:lpstr>
      <vt:lpstr>2. Các bài toán điển hình</vt:lpstr>
      <vt:lpstr>3. Ưu và nhược điểm của phương pháp</vt:lpstr>
      <vt:lpstr>3. Ưu và nhược điểm của phương pháp</vt:lpstr>
      <vt:lpstr>4. Khi nào dùng chia và trị?</vt:lpstr>
      <vt:lpstr>4. Bài tập</vt:lpstr>
      <vt:lpstr>5. Tài liệu tham khảo</vt:lpstr>
      <vt:lpstr>THANKS FOR LISTENING</vt:lpstr>
      <vt:lpstr>Dynamic programming verus Divide and conquer</vt:lpstr>
      <vt:lpstr>Dynamic programming in Fibonacy</vt:lpstr>
      <vt:lpstr>Divide and conquer in Fibonacy </vt:lpstr>
      <vt:lpstr>Giải recurence relation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THIẾT KẾ THUẬT TOÁN CS112.L11.KHTN</dc:title>
  <cp:lastModifiedBy>Tiến Nguyễn</cp:lastModifiedBy>
  <cp:revision>18</cp:revision>
  <dcterms:modified xsi:type="dcterms:W3CDTF">2021-01-05T15:11:18Z</dcterms:modified>
</cp:coreProperties>
</file>