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63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0" r:id="rId21"/>
    <p:sldId id="273" r:id="rId22"/>
    <p:sldId id="281" r:id="rId23"/>
    <p:sldId id="274" r:id="rId24"/>
    <p:sldId id="275" r:id="rId25"/>
    <p:sldId id="282" r:id="rId26"/>
    <p:sldId id="277" r:id="rId27"/>
    <p:sldId id="276" r:id="rId28"/>
    <p:sldId id="278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bd518e6f2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bd518e6f2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bd518e6f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bd518e6f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d518e6f2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bd518e6f2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3eb4b76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3eb4b76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c3eb4b760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c3eb4b760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3eb4b760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c3eb4b760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3eb4b76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c3eb4b76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3eb4b76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c3eb4b76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3eb4b76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c3eb4b76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690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3eb4b7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c3eb4b7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d518e6f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d518e6f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3eb4b7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c3eb4b7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544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d518e6f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d518e6f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bd518e6f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bd518e6f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bd518e6f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bd518e6f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760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bd518e6f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bd518e6f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d518e6f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d518e6f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bd518e6f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bd518e6f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bd518e6f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bd518e6f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bd518e6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bd518e6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3eb4b7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3eb4b7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d518e6f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d518e6f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3eb4b76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3eb4b76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d518e6f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bd518e6f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04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d518e6f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bd518e6f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1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311700" y="1051317"/>
            <a:ext cx="8520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985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311700" y="1051317"/>
            <a:ext cx="8520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311700" y="1051317"/>
            <a:ext cx="8520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vazirani/algorithms/chap2.pdf" TargetMode="External"/><Relationship Id="rId7" Type="http://schemas.openxmlformats.org/officeDocument/2006/relationships/hyperlink" Target="https://en.wikipedia.org/wiki/Karatsuba_algorith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eeksforgeeks.org/closest-pair-of-points-using-divide-and-conquer-algorithm/" TargetMode="External"/><Relationship Id="rId5" Type="http://schemas.openxmlformats.org/officeDocument/2006/relationships/hyperlink" Target="https://www.freecodecamp.org/news/divide-and-conquer-algorithms/" TargetMode="External"/><Relationship Id="rId4" Type="http://schemas.openxmlformats.org/officeDocument/2006/relationships/hyperlink" Target="https://en.wikipedia.org/wiki/Divide-and-conquer_algorith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442400" y="4872050"/>
            <a:ext cx="62592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PHÂN TÍCH VÀ THIẾT KẾ THUẬT TOÁN</a:t>
            </a:r>
            <a:endParaRPr sz="20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CS112.L11.KHTN</a:t>
            </a:r>
            <a:endParaRPr sz="2000" b="1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1914498"/>
            <a:ext cx="8520600" cy="20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u="sng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0000FF"/>
                </a:solidFill>
              </a:rPr>
              <a:t>DIVIDE AND CONQUER</a:t>
            </a:r>
            <a:endParaRPr sz="4000" b="1">
              <a:solidFill>
                <a:srgbClr val="0000FF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200" y="376262"/>
            <a:ext cx="1964100" cy="13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2D359-7FD0-4B36-9612-D9183F0816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Binary Search</a:t>
            </a:r>
            <a:r>
              <a:rPr lang="en" b="1" dirty="0"/>
              <a:t>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E5A60-CF85-41DA-9C85-1BEA4BF5975D}"/>
              </a:ext>
            </a:extLst>
          </p:cNvPr>
          <p:cNvSpPr txBox="1"/>
          <p:nvPr/>
        </p:nvSpPr>
        <p:spPr>
          <a:xfrm>
            <a:off x="731520" y="2707965"/>
            <a:ext cx="7765366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vi-VN" sz="1800" b="1" dirty="0"/>
              <a:t>Input:</a:t>
            </a:r>
            <a:r>
              <a:rPr lang="vi-VN" sz="1800" dirty="0"/>
              <a:t> </a:t>
            </a: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vi-VN" sz="1800"/>
              <a:t>	</a:t>
            </a:r>
            <a:r>
              <a:rPr lang="vi-VN" sz="2000"/>
              <a:t>- 1 </a:t>
            </a:r>
            <a:r>
              <a:rPr lang="vi-VN" sz="2000" dirty="0"/>
              <a:t>dãy số đã được sắp xếp tăng dần hoặc giảm dần.</a:t>
            </a: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vi-VN" sz="2000"/>
              <a:t>	- Số </a:t>
            </a:r>
            <a:r>
              <a:rPr lang="vi-VN" sz="2000" dirty="0"/>
              <a:t>x được cho</a:t>
            </a: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vi-VN" sz="1800" b="1" dirty="0"/>
              <a:t>Output:</a:t>
            </a:r>
            <a:r>
              <a:rPr lang="vi-VN" sz="1800" dirty="0"/>
              <a:t>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vi-VN" sz="2000"/>
              <a:t>	- Tìm </a:t>
            </a:r>
            <a:r>
              <a:rPr lang="vi-VN" sz="2000" dirty="0"/>
              <a:t>kiếm số </a:t>
            </a:r>
            <a:r>
              <a:rPr lang="vi-VN" sz="2000" i="1" dirty="0"/>
              <a:t>x </a:t>
            </a:r>
            <a:r>
              <a:rPr lang="vi-VN" sz="2000" dirty="0"/>
              <a:t>có trong dãy số hay không?</a:t>
            </a:r>
          </a:p>
          <a:p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B0D64F-7CF2-46F2-BD85-02DB20741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74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Binary Search</a:t>
            </a:r>
            <a:r>
              <a:rPr lang="en" b="1" dirty="0"/>
              <a:t> </a:t>
            </a:r>
            <a:endParaRPr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Ở mỗi bước, so sánh x với giá trị ở giữa dãy số. </a:t>
            </a:r>
            <a:endParaRPr sz="20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Nếu giá trị trùng khớp thì trả về vị trí giữa đó.</a:t>
            </a:r>
            <a:endParaRPr sz="20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Nếu x nhỏ hơn giá trị ở giữa, lặp lại thuật toán cho bên trái dãy số, ngược lại đệ quy cho bên phải của dãy số.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2EEC6F-EDD4-4981-8DC0-D5F29EDBD0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500" b="1" dirty="0"/>
              <a:t>Binary Search ( x = 23 )</a:t>
            </a:r>
            <a:endParaRPr sz="25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 b="1"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l="16450" t="18365" r="12552" b="4953"/>
          <a:stretch/>
        </p:blipFill>
        <p:spPr>
          <a:xfrm>
            <a:off x="861537" y="2329000"/>
            <a:ext cx="7420925" cy="36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861525" y="6031725"/>
            <a:ext cx="71865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Độ phức tạp là O(log n)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14F1F-5F92-4518-A3CC-816215EB9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37138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Merge Sort</a:t>
            </a:r>
            <a:endParaRPr sz="2500" b="1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Chia mảng cần sắp xếp thành hai nửa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endParaRPr lang="vi-VN"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vi-VN"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Tiếp 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tục lặp lại việc này ở các nửa mảng đã chia cho đến khi không thể chia được nữa. </a:t>
            </a:r>
            <a:endParaRPr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Sau cùng gộp các nửa đó thành mảng đã sắp xếp.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B14A5-3E23-474A-B40D-2214E1916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 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563" y="1359762"/>
            <a:ext cx="5374874" cy="517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500" b="1"/>
              <a:t>Merge Sort</a:t>
            </a:r>
            <a:endParaRPr sz="25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192FE-DFAC-4090-B71C-68F2A95AE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/>
              <a:t>Closest pair of points</a:t>
            </a:r>
            <a:endParaRPr sz="2500" b="1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200" y="1375950"/>
            <a:ext cx="5035875" cy="50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826250" y="2644050"/>
            <a:ext cx="3057300" cy="2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Cho n điểm trên hệ trục tọa độ Oxy. Hãy tìm cặp điểm có khoảng cách ngắn nhất trong các điểm đã được cho.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898DD-1888-4E32-A6A3-C69DCBE61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25570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	Closest pair of points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6400"/>
            <a:ext cx="5366250" cy="42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843400" y="2224300"/>
            <a:ext cx="3300600" cy="3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Đặt mid là vị trí mà tọa độ giữa của dãy điểm đã được sắp xếp theo trục x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Chia dãy được cho thành 2 phần, phần bên trái từ [0 tới n/2], phần bên phải là [n/2+1, n]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DF876-56A7-4EF9-B071-1CC2EF517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25" y="2066925"/>
            <a:ext cx="5019675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2887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</a:rPr>
              <a:t>	Closest pair of points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4" name="Google Shape;154;p27"/>
          <p:cNvSpPr txBox="1"/>
          <p:nvPr/>
        </p:nvSpPr>
        <p:spPr>
          <a:xfrm>
            <a:off x="5585575" y="2066350"/>
            <a:ext cx="3312900" cy="350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Đặt đường thẳng mid là P[n/2] và tìm tất cả các điểm có khoảng cách của x và mid.x ngắn hơn d. Lưu tất cả các điểm đó vào strip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Tìm cặp điểm có khoảng cách ngắn nhất trong dãy strip.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AE643-018B-4070-B77D-384BB5FC36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Karatsuba’s algorithm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Cho 2 số nguyên a và b. Trong đó a có n chữ số và b có m chữ số.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Tính độ phức tạp của khi tính tích a và b.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D315D-83CB-4722-B42F-45483F06D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Google Shape;166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536625"/>
                <a:ext cx="8593200" cy="455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	</a:t>
                </a:r>
                <a:r>
                  <a:rPr lang="en" sz="2500" b="1" dirty="0"/>
                  <a:t>Karatsuba’s algorithm</a:t>
                </a:r>
                <a:endParaRPr sz="2500" b="1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2000" dirty="0"/>
                  <a:t>Công thức nhân hai số lớn X và Y sử dụng ba phép nhân các số nhỏ hơn.</a:t>
                </a:r>
                <a:endParaRPr sz="2000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2000" dirty="0"/>
                  <a:t>	Cho x và y là hai số n bit trong hệ số B và </a:t>
                </a:r>
                <a14:m>
                  <m:oMath xmlns:m="http://schemas.openxmlformats.org/officeDocument/2006/math">
                    <m:r>
                      <a:rPr lang="en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" sz="20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sz="2000" dirty="0"/>
                  <a:t>, ta có</a:t>
                </a:r>
                <a:endParaRPr sz="2000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sz="2000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166" name="Google Shape;166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536625"/>
                <a:ext cx="8593200" cy="4555200"/>
              </a:xfrm>
              <a:prstGeom prst="rect">
                <a:avLst/>
              </a:prstGeom>
              <a:blipFill>
                <a:blip r:embed="rId3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750" y="3928646"/>
            <a:ext cx="20097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325" y="4596175"/>
            <a:ext cx="19526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223D7-672A-4CEC-8FA3-5B37DE48AE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Thông tin nhóm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Nguyễn Phú Quốc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34343"/>
                </a:solidFill>
              </a:rPr>
              <a:t>18520343 - KHTN2018</a:t>
            </a:r>
            <a:endParaRPr sz="2000" i="1">
              <a:solidFill>
                <a:srgbClr val="434343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Trần Trung Anh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34343"/>
                </a:solidFill>
              </a:rPr>
              <a:t>18520473 - KHTN2018</a:t>
            </a:r>
            <a:endParaRPr sz="2000" i="1">
              <a:solidFill>
                <a:srgbClr val="434343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Nguyễn Văn Tiến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i="1">
                <a:solidFill>
                  <a:srgbClr val="434343"/>
                </a:solidFill>
              </a:rPr>
              <a:t>18521489 - KHTN2018</a:t>
            </a:r>
            <a:endParaRPr sz="2000" i="1">
              <a:solidFill>
                <a:srgbClr val="434343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77B5E-6540-4E96-A562-459C1DA42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BEF49B-8ADB-4CD3-A713-E494B62D0F31}"/>
              </a:ext>
            </a:extLst>
          </p:cNvPr>
          <p:cNvSpPr txBox="1"/>
          <p:nvPr/>
        </p:nvSpPr>
        <p:spPr>
          <a:xfrm>
            <a:off x="1342103" y="5954673"/>
            <a:ext cx="64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/>
              <a:t>https://github.com/tiennvuit/CS112.L11.KHTN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440438"/>
            <a:ext cx="85932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500" b="1" dirty="0"/>
              <a:t>Karatsuba’s algorithm</a:t>
            </a:r>
            <a:endParaRPr sz="25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223D7-672A-4CEC-8FA3-5B37DE48AE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28" name="Picture 4" descr="Karatsuba Multiplication Algorithm – Python Code | LaptrinhX">
            <a:extLst>
              <a:ext uri="{FF2B5EF4-FFF2-40B4-BE49-F238E27FC236}">
                <a16:creationId xmlns:a16="http://schemas.microsoft.com/office/drawing/2014/main" id="{934EA5B2-E708-43D3-AD25-747383665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6077" r="2687"/>
          <a:stretch/>
        </p:blipFill>
        <p:spPr bwMode="auto">
          <a:xfrm>
            <a:off x="610614" y="2084538"/>
            <a:ext cx="7995371" cy="43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9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925" y="1935467"/>
            <a:ext cx="4429125" cy="31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30"/>
          <p:cNvGrpSpPr/>
          <p:nvPr/>
        </p:nvGrpSpPr>
        <p:grpSpPr>
          <a:xfrm>
            <a:off x="4142147" y="3237820"/>
            <a:ext cx="4200525" cy="800390"/>
            <a:chOff x="4317050" y="3357563"/>
            <a:chExt cx="4200525" cy="800390"/>
          </a:xfrm>
        </p:grpSpPr>
        <p:pic>
          <p:nvPicPr>
            <p:cNvPr id="182" name="Google Shape;182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17050" y="3815052"/>
              <a:ext cx="4200525" cy="34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30"/>
            <p:cNvSpPr txBox="1"/>
            <p:nvPr/>
          </p:nvSpPr>
          <p:spPr>
            <a:xfrm>
              <a:off x="4317050" y="3357563"/>
              <a:ext cx="2724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Ta thấy</a:t>
              </a:r>
              <a:endParaRPr sz="2000"/>
            </a:p>
          </p:txBody>
        </p:sp>
      </p:grpSp>
      <p:sp>
        <p:nvSpPr>
          <p:cNvPr id="185" name="Google Shape;185;p30"/>
          <p:cNvSpPr txBox="1"/>
          <p:nvPr/>
        </p:nvSpPr>
        <p:spPr>
          <a:xfrm>
            <a:off x="2631550" y="5741575"/>
            <a:ext cx="6951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Số phép nhân giảm từ 4 còn 3</a:t>
            </a:r>
            <a:endParaRPr sz="20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AFE32-F46D-4B01-B537-F3EBCE44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1BCC9A-079C-4033-BB12-9A0737B89656}"/>
                  </a:ext>
                </a:extLst>
              </p:cNvPr>
              <p:cNvSpPr txBox="1"/>
              <p:nvPr/>
            </p:nvSpPr>
            <p:spPr>
              <a:xfrm>
                <a:off x="1511691" y="2339394"/>
                <a:ext cx="496033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1BCC9A-079C-4033-BB12-9A0737B89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91" y="2339394"/>
                <a:ext cx="4960332" cy="338554"/>
              </a:xfrm>
              <a:prstGeom prst="rect">
                <a:avLst/>
              </a:prstGeom>
              <a:blipFill>
                <a:blip r:embed="rId5"/>
                <a:stretch>
                  <a:fillRect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B8CD1E-7143-41AF-B272-12105C326E36}"/>
                  </a:ext>
                </a:extLst>
              </p:cNvPr>
              <p:cNvSpPr txBox="1"/>
              <p:nvPr/>
            </p:nvSpPr>
            <p:spPr>
              <a:xfrm>
                <a:off x="1511691" y="2817073"/>
                <a:ext cx="473071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B8CD1E-7143-41AF-B272-12105C32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91" y="2817073"/>
                <a:ext cx="4730719" cy="338554"/>
              </a:xfrm>
              <a:prstGeom prst="rect">
                <a:avLst/>
              </a:prstGeom>
              <a:blipFill>
                <a:blip r:embed="rId6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5CBFF-F76F-4AF8-8254-091DBC71C5A2}"/>
                  </a:ext>
                </a:extLst>
              </p:cNvPr>
              <p:cNvSpPr txBox="1"/>
              <p:nvPr/>
            </p:nvSpPr>
            <p:spPr>
              <a:xfrm>
                <a:off x="529715" y="3410971"/>
                <a:ext cx="2820772" cy="1080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dirty="0"/>
                  <a:t>Đặt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5CBFF-F76F-4AF8-8254-091DBC71C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15" y="3410971"/>
                <a:ext cx="2820772" cy="1080873"/>
              </a:xfrm>
              <a:prstGeom prst="rect">
                <a:avLst/>
              </a:prstGeom>
              <a:blipFill>
                <a:blip r:embed="rId7"/>
                <a:stretch>
                  <a:fillRect l="-6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78EFB6-ACD7-4277-8C48-175D666DCCBA}"/>
                  </a:ext>
                </a:extLst>
              </p:cNvPr>
              <p:cNvSpPr txBox="1"/>
              <p:nvPr/>
            </p:nvSpPr>
            <p:spPr>
              <a:xfrm>
                <a:off x="1624231" y="4778155"/>
                <a:ext cx="266861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78EFB6-ACD7-4277-8C48-175D666D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231" y="4778155"/>
                <a:ext cx="2668616" cy="338554"/>
              </a:xfrm>
              <a:prstGeom prst="rect">
                <a:avLst/>
              </a:prstGeom>
              <a:blipFill>
                <a:blip r:embed="rId8"/>
                <a:stretch>
                  <a:fillRect l="-2283" r="-159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oogle Shape;166;p29">
            <a:extLst>
              <a:ext uri="{FF2B5EF4-FFF2-40B4-BE49-F238E27FC236}">
                <a16:creationId xmlns:a16="http://schemas.microsoft.com/office/drawing/2014/main" id="{6AECE6E6-731C-4369-9782-3998E98FC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057050"/>
            <a:ext cx="85932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500" b="1" dirty="0"/>
              <a:t>Karatsuba’s algorithm</a:t>
            </a:r>
            <a:endParaRPr sz="25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AFE32-F46D-4B01-B537-F3EBCE44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2050" name="Picture 2" descr="CSci 160 Session 31/: Multiplying, Divide-and-conquer multiplication">
            <a:extLst>
              <a:ext uri="{FF2B5EF4-FFF2-40B4-BE49-F238E27FC236}">
                <a16:creationId xmlns:a16="http://schemas.microsoft.com/office/drawing/2014/main" id="{B2A9E1AA-7D4E-4D51-94B1-D4E787AE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66" y="2064389"/>
            <a:ext cx="8420234" cy="39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66;p29">
            <a:extLst>
              <a:ext uri="{FF2B5EF4-FFF2-40B4-BE49-F238E27FC236}">
                <a16:creationId xmlns:a16="http://schemas.microsoft.com/office/drawing/2014/main" id="{7D75A95C-4101-4696-9026-F5F9342CE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057050"/>
            <a:ext cx="85932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500" b="1" dirty="0"/>
              <a:t>Karatsuba’s algorithm</a:t>
            </a:r>
            <a:endParaRPr sz="25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915E2-BD05-4973-A254-2E113FF7364B}"/>
                  </a:ext>
                </a:extLst>
              </p:cNvPr>
              <p:cNvSpPr txBox="1"/>
              <p:nvPr/>
            </p:nvSpPr>
            <p:spPr>
              <a:xfrm>
                <a:off x="1195754" y="5973783"/>
                <a:ext cx="6358597" cy="44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Độ </a:t>
                </a:r>
                <a:r>
                  <a:rPr lang="en-US" sz="2200" dirty="0" err="1"/>
                  <a:t>phức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tạp</a:t>
                </a:r>
                <a:r>
                  <a:rPr lang="en-US" sz="2200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915E2-BD05-4973-A254-2E113FF73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5973783"/>
                <a:ext cx="6358597" cy="446020"/>
              </a:xfrm>
              <a:prstGeom prst="rect">
                <a:avLst/>
              </a:prstGeom>
              <a:blipFill>
                <a:blip r:embed="rId4"/>
                <a:stretch>
                  <a:fillRect l="-1246" t="-5479" b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3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Ưu và nhược điểm của phương pháp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500" b="1"/>
              <a:t>Ưu điểm</a:t>
            </a:r>
            <a:endParaRPr sz="2500" b="1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Có thể giải quyết những vấn đề khó với độ phức tạp không quá lớn.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endParaRPr lang="vi-VN"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Thuận tiện khi thực thi trên các hệ thống song song.</a:t>
            </a:r>
            <a:endParaRPr sz="2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vi-VN" sz="20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Tận dụng bộ nhớ đệm để tính toán.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7494E3-81EB-413C-B7B1-79C0790C36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11700" y="1184821"/>
            <a:ext cx="8520600" cy="5384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</a:t>
            </a:r>
            <a:r>
              <a:rPr lang="en" sz="2800" b="1" dirty="0"/>
              <a:t>Nhược điểm</a:t>
            </a:r>
            <a:endParaRPr sz="2800"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Cài đặt đệ quy khiến chương trình thực thi chậm và dễ xảy ra </a:t>
            </a:r>
            <a:r>
              <a:rPr lang="en" sz="2000"/>
              <a:t>lỗi.</a:t>
            </a:r>
            <a:endParaRPr sz="20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lang="vi-VN" sz="2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Có </a:t>
            </a:r>
            <a:r>
              <a:rPr lang="en" sz="2000" dirty="0"/>
              <a:t>thể cần thêm bộ nhớ để lưu trữ tạm các phần chia </a:t>
            </a:r>
            <a:r>
              <a:rPr lang="en" sz="2000"/>
              <a:t>nhỏ.</a:t>
            </a:r>
            <a:endParaRPr sz="20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lang="vi-VN" sz="2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Khó </a:t>
            </a:r>
            <a:r>
              <a:rPr lang="en" sz="2000" dirty="0"/>
              <a:t>khăn trong việc lựa chọn điều kiện </a:t>
            </a:r>
            <a:r>
              <a:rPr lang="en" sz="2000"/>
              <a:t>dừng.</a:t>
            </a:r>
            <a:endParaRPr sz="20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lang="vi-VN" sz="2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Các </a:t>
            </a:r>
            <a:r>
              <a:rPr lang="en" sz="2000" dirty="0"/>
              <a:t>vấn đề con có thể trùng </a:t>
            </a:r>
            <a:r>
              <a:rPr lang="en" sz="2000"/>
              <a:t>lặp.</a:t>
            </a:r>
            <a:endParaRPr sz="2000" dirty="0"/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Ưu và nhược điểm của phương pháp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8FFA0-EAA9-422E-B68F-292137997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Khi nào dùng chia và trị?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8FFA0-EAA9-422E-B68F-292137997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DA9CD-34B8-4FDB-933C-46910983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7244"/>
            <a:ext cx="8520600" cy="4555200"/>
          </a:xfrm>
        </p:spPr>
        <p:txBody>
          <a:bodyPr/>
          <a:lstStyle/>
          <a:p>
            <a:pPr marL="571500" indent="-457200">
              <a:buAutoNum type="arabicPeriod"/>
            </a:pPr>
            <a:r>
              <a:rPr lang="vi-VN" sz="2000" dirty="0"/>
              <a:t>Chia thành một số bài toán con là các trường hợp nhỏ hơn của cùng một bài </a:t>
            </a:r>
            <a:r>
              <a:rPr lang="vi-VN" sz="2000"/>
              <a:t>toán.</a:t>
            </a:r>
          </a:p>
          <a:p>
            <a:pPr marL="571500" indent="-457200">
              <a:buAutoNum type="arabicPeriod"/>
            </a:pPr>
            <a:endParaRPr lang="en-US" sz="2000" dirty="0"/>
          </a:p>
          <a:p>
            <a:pPr marL="571500" indent="-457200">
              <a:buAutoNum type="arabicPeriod"/>
            </a:pPr>
            <a:r>
              <a:rPr lang="vi-VN" sz="2000" dirty="0"/>
              <a:t>Mỗi bài toán con có thể được giải một cách </a:t>
            </a:r>
            <a:r>
              <a:rPr lang="vi-VN" sz="2000"/>
              <a:t>đệ quy (mỗi </a:t>
            </a:r>
            <a:r>
              <a:rPr lang="vi-VN" sz="2000" dirty="0"/>
              <a:t>trường hợp của bài toán con có bản chất giống </a:t>
            </a:r>
            <a:r>
              <a:rPr lang="vi-VN" sz="2000"/>
              <a:t>hệt nhau).</a:t>
            </a:r>
          </a:p>
          <a:p>
            <a:pPr marL="571500" indent="-457200">
              <a:buAutoNum type="arabicPeriod"/>
            </a:pPr>
            <a:endParaRPr lang="en-US" sz="2000" dirty="0"/>
          </a:p>
          <a:p>
            <a:pPr marL="571500" indent="-457200">
              <a:buAutoNum type="arabicPeriod"/>
            </a:pPr>
            <a:r>
              <a:rPr lang="vi-VN" sz="2000" dirty="0"/>
              <a:t>Các giải pháp của mỗi bài toán con có thể được kết hợp để giải quyết vấn đề trong tầm tay.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2352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Bài tập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Google Shape;209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735983"/>
                <a:ext cx="8520600" cy="455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dirty="0"/>
                  <a:t>Gọi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dirty="0"/>
                  <a:t> là số thứ n trong dãy số Fibonacci với:</a:t>
                </a:r>
              </a:p>
              <a:p>
                <a:pPr marL="4572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vi-VN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vi-VN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vi-VN" dirty="0"/>
                  <a:t>Hãy tính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vi-VN" dirty="0"/>
                  <a:t>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vi-V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vi-VN" dirty="0"/>
                  <a:t>, biết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b="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vi-VN" dirty="0"/>
                  <a:t> 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09" name="Google Shape;209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735983"/>
                <a:ext cx="8520600" cy="45552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14829F-DD07-4A31-B4AA-BD1AE88F82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1E46E47-E8D6-44EA-AFA4-A0DC98E0F822}"/>
              </a:ext>
            </a:extLst>
          </p:cNvPr>
          <p:cNvSpPr txBox="1"/>
          <p:nvPr/>
        </p:nvSpPr>
        <p:spPr>
          <a:xfrm>
            <a:off x="1478771" y="6291183"/>
            <a:ext cx="6186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/>
              <a:t>Hint: https://www.geeksforgeeks.org/matrix-exponentiation/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Tài liệu tham khảo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Cormen, Thomas H., et al. Introduction to algorithms. MIT press, 2009.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Divide-and-conquer algorithms. Chapter 2. EECS-Berkeley. </a:t>
            </a:r>
            <a:r>
              <a:rPr lang="en" u="sng">
                <a:solidFill>
                  <a:schemeClr val="hlink"/>
                </a:solidFill>
                <a:hlinkClick r:id="rId3"/>
              </a:rPr>
              <a:t>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Divide-and-conquer algorithm. </a:t>
            </a:r>
            <a:r>
              <a:rPr lang="en" u="sng">
                <a:solidFill>
                  <a:schemeClr val="hlink"/>
                </a:solidFill>
                <a:hlinkClick r:id="rId4"/>
              </a:rPr>
              <a:t>Wikipedia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Divide and Conquer Algorithm Meaning: Explained with Examples </a:t>
            </a:r>
            <a:r>
              <a:rPr lang="en" u="sng">
                <a:solidFill>
                  <a:schemeClr val="hlink"/>
                </a:solidFill>
                <a:hlinkClick r:id="rId5"/>
              </a:rPr>
              <a:t>GeeksForGeeks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Closest Pair of Points using Divide and Conquer algorithm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GeeksForGeeks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Karatsuba algorithm </a:t>
            </a:r>
            <a:r>
              <a:rPr lang="en" u="sng">
                <a:solidFill>
                  <a:schemeClr val="hlink"/>
                </a:solidFill>
                <a:hlinkClick r:id="rId7"/>
              </a:rPr>
              <a:t>Wikipedia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22EC6-D0F0-456D-ACE4-2B3A2316D8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1904"/>
            <a:ext cx="8520600" cy="303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789B5-B381-470E-A3AC-FAC5889D58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B8B8AB8-1B4F-4C1C-AB74-41E953261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Does more work on the sub-problems and hence has more time consumption.</a:t>
            </a:r>
          </a:p>
          <a:p>
            <a:r>
              <a:rPr lang="en-US" sz="2400"/>
              <a:t>In divide and conquer the sub-problems are independent of each other.</a:t>
            </a:r>
            <a:endParaRPr lang="vi-VN" sz="240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B1DD1192-CC0F-4A82-A12F-E11BB88BC1A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400"/>
              <a:t>Solves the sub-problems only once and then stores it in the table.</a:t>
            </a:r>
          </a:p>
          <a:p>
            <a:r>
              <a:rPr lang="en-US" sz="2400"/>
              <a:t>In dynamic programming the sub-problem are not independent.</a:t>
            </a:r>
            <a:endParaRPr lang="vi-VN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EB0925-A082-45CB-9FE7-A7332E408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E6B90E3-D884-4D68-8204-460C0A6C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0000"/>
                </a:solidFill>
              </a:rPr>
              <a:t>Dynamic programming </a:t>
            </a:r>
            <a:r>
              <a:rPr lang="vi-VN"/>
              <a:t>verus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20513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51068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Giới thiệu phương pháp thiết kế thuật toán: Chia và Trị.</a:t>
            </a:r>
            <a:endParaRPr sz="2300" dirty="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Các bài toán điển hình.</a:t>
            </a:r>
            <a:endParaRPr sz="2300" dirty="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Ưu và nhược điểm của phương pháp.</a:t>
            </a:r>
            <a:endParaRPr sz="2300" dirty="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Tài liệu tham khảo.</a:t>
            </a:r>
            <a:endParaRPr sz="2300" dirty="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Bài tập</a:t>
            </a:r>
            <a:endParaRPr sz="2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02477D-CB89-4892-99D7-2E3BAB0E7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884FE1-0D71-4E90-B66A-4BFE24735B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6" name="Tiêu đề 5">
            <a:extLst>
              <a:ext uri="{FF2B5EF4-FFF2-40B4-BE49-F238E27FC236}">
                <a16:creationId xmlns:a16="http://schemas.microsoft.com/office/drawing/2014/main" id="{4E93D49B-5E49-415B-A49E-7766A489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Dynamic programming in Fibonacy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CF9415C8-058D-4F2B-B639-48E703D6D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8" y="1763759"/>
            <a:ext cx="7511784" cy="405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80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E1730C1-1346-4BB9-9FD0-8FBBA93649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B86F74A0-BFD7-47EF-82BB-9F871689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Divide and conquer in Fibonacy </a:t>
            </a:r>
          </a:p>
        </p:txBody>
      </p:sp>
      <p:pic>
        <p:nvPicPr>
          <p:cNvPr id="2050" name="Picture 2" descr="Divide and Conquer approach">
            <a:extLst>
              <a:ext uri="{FF2B5EF4-FFF2-40B4-BE49-F238E27FC236}">
                <a16:creationId xmlns:a16="http://schemas.microsoft.com/office/drawing/2014/main" id="{C9814473-740E-4548-8A68-A49272A2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03" y="1722568"/>
            <a:ext cx="6916994" cy="34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00A4B43-9A13-41CD-ADD4-E4EA43D250D4}"/>
              </a:ext>
            </a:extLst>
          </p:cNvPr>
          <p:cNvSpPr txBox="1"/>
          <p:nvPr/>
        </p:nvSpPr>
        <p:spPr>
          <a:xfrm>
            <a:off x="486696" y="614673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200" i="1"/>
              <a:t>https://stackoverflow.com/questions/13538459/difference-between-divide-and-conquer-algo-and-dynamic-programming</a:t>
            </a:r>
          </a:p>
        </p:txBody>
      </p:sp>
    </p:spTree>
    <p:extLst>
      <p:ext uri="{BB962C8B-B14F-4D97-AF65-F5344CB8AC3E}">
        <p14:creationId xmlns:p14="http://schemas.microsoft.com/office/powerpoint/2010/main" val="2191595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92987F-C43C-467C-83F7-C5982E2C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Giải recurence relation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A4A6BD4-E880-49C7-B234-D2767438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3449139" cy="3138606"/>
          </a:xfrm>
        </p:spPr>
        <p:txBody>
          <a:bodyPr/>
          <a:lstStyle/>
          <a:p>
            <a:r>
              <a:rPr lang="vi-VN" sz="2000">
                <a:latin typeface="+mn-lt"/>
              </a:rPr>
              <a:t>Sử dụng:</a:t>
            </a:r>
          </a:p>
          <a:p>
            <a:pPr lvl="1"/>
            <a:r>
              <a:rPr lang="vi-VN" sz="2000" b="0">
                <a:latin typeface="+mn-lt"/>
              </a:rPr>
              <a:t>Phương pháp thế</a:t>
            </a:r>
          </a:p>
          <a:p>
            <a:pPr lvl="1"/>
            <a:r>
              <a:rPr lang="vi-VN" sz="2000">
                <a:latin typeface="+mn-lt"/>
              </a:rPr>
              <a:t>Recursive tree</a:t>
            </a:r>
          </a:p>
          <a:p>
            <a:pPr lvl="1"/>
            <a:r>
              <a:rPr lang="vi-VN" sz="2000" b="0">
                <a:latin typeface="+mn-lt"/>
              </a:rPr>
              <a:t>Master theorem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C8783A-7483-4FBD-9942-B2AAD9820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7279C3E-5A4C-4890-8C08-6E028041CBCD}"/>
                  </a:ext>
                </a:extLst>
              </p:cNvPr>
              <p:cNvSpPr txBox="1"/>
              <p:nvPr/>
            </p:nvSpPr>
            <p:spPr>
              <a:xfrm>
                <a:off x="4033193" y="1157523"/>
                <a:ext cx="4572000" cy="5584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2000" b="0"/>
                  <a:t>- 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vi-VN" sz="2000" b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=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vi-VN" sz="2000"/>
              </a:p>
              <a:p>
                <a:pPr>
                  <a:lnSpc>
                    <a:spcPct val="150000"/>
                  </a:lnSpc>
                </a:pPr>
                <a:r>
                  <a:rPr lang="vi-VN" sz="2000" b="0"/>
                  <a:t>- 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vi-VN" sz="2000" b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vi-V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vi-V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𝑛𝑙𝑛</m:t>
                    </m:r>
                    <m:d>
                      <m:dPr>
                        <m:ctrlPr>
                          <a:rPr lang="vi-V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vi-VN" sz="2000"/>
              </a:p>
              <a:p>
                <a:pPr>
                  <a:lnSpc>
                    <a:spcPct val="150000"/>
                  </a:lnSpc>
                </a:pPr>
                <a:r>
                  <a:rPr lang="vi-VN" sz="2000" b="0"/>
                  <a:t>- 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vi-VN" sz="2000" b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vi-V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vi-V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vi-VN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ln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func>
                      <m:funcPr>
                        <m:ctrlPr>
                          <a:rPr lang="vi-V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vi-VN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vi-VN" sz="2000"/>
              </a:p>
              <a:p>
                <a:pPr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vi-VN" sz="20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7279C3E-5A4C-4890-8C08-6E028041C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193" y="1157523"/>
                <a:ext cx="4572000" cy="5584799"/>
              </a:xfrm>
              <a:prstGeom prst="rect">
                <a:avLst/>
              </a:prstGeom>
              <a:blipFill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84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059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Giới thiệu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548" y="2849354"/>
            <a:ext cx="6555545" cy="32240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7D42BA-7F22-41CD-B59D-94EDFF1458A3}"/>
              </a:ext>
            </a:extLst>
          </p:cNvPr>
          <p:cNvSpPr txBox="1"/>
          <p:nvPr/>
        </p:nvSpPr>
        <p:spPr>
          <a:xfrm>
            <a:off x="583806" y="1057883"/>
            <a:ext cx="7695027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800" b="0" i="0" dirty="0">
                <a:solidFill>
                  <a:srgbClr val="292B2C"/>
                </a:solidFill>
                <a:effectLst/>
                <a:latin typeface="+mn-lt"/>
              </a:rPr>
              <a:t>Chia để trị là 1 </a:t>
            </a:r>
            <a:r>
              <a:rPr lang="vi-VN" sz="1800" b="1" i="0" dirty="0">
                <a:solidFill>
                  <a:srgbClr val="292B2C"/>
                </a:solidFill>
                <a:effectLst/>
                <a:latin typeface="+mn-lt"/>
              </a:rPr>
              <a:t>phương pháp</a:t>
            </a:r>
            <a:r>
              <a:rPr lang="vi-VN" sz="1800" b="0" i="0" dirty="0">
                <a:solidFill>
                  <a:srgbClr val="292B2C"/>
                </a:solidFill>
                <a:effectLst/>
                <a:latin typeface="+mn-lt"/>
              </a:rPr>
              <a:t> áp dụng cho các bài toán có thể giải quyết bằng cách chia nhỏ ra thành các bài toán </a:t>
            </a:r>
            <a:r>
              <a:rPr lang="vi-VN" sz="1800" b="0" i="0">
                <a:solidFill>
                  <a:srgbClr val="292B2C"/>
                </a:solidFill>
                <a:effectLst/>
                <a:latin typeface="+mn-lt"/>
              </a:rPr>
              <a:t>con từ </a:t>
            </a:r>
            <a:r>
              <a:rPr lang="vi-VN" sz="1800" b="0" i="0" dirty="0">
                <a:solidFill>
                  <a:srgbClr val="292B2C"/>
                </a:solidFill>
                <a:effectLst/>
                <a:latin typeface="+mn-lt"/>
              </a:rPr>
              <a:t>việc giải quyết các bài toán con này. Sau </a:t>
            </a:r>
            <a:r>
              <a:rPr lang="vi-VN" sz="1800" b="0" i="0">
                <a:solidFill>
                  <a:srgbClr val="292B2C"/>
                </a:solidFill>
                <a:effectLst/>
                <a:latin typeface="+mn-lt"/>
              </a:rPr>
              <a:t>đó lời </a:t>
            </a:r>
            <a:r>
              <a:rPr lang="vi-VN" sz="1800" b="0" i="0" dirty="0">
                <a:solidFill>
                  <a:srgbClr val="292B2C"/>
                </a:solidFill>
                <a:effectLst/>
                <a:latin typeface="+mn-lt"/>
              </a:rPr>
              <a:t>giải của các bài toán nhỏ được tổng hợp lại thành lời giải cho bài toán ban đầu.</a:t>
            </a:r>
            <a:endParaRPr lang="en-US" sz="18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A109C-0023-44E6-BC81-0B40259A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A1CA77E-40D3-4F86-9155-11B2E006CC1B}"/>
              </a:ext>
            </a:extLst>
          </p:cNvPr>
          <p:cNvSpPr txBox="1"/>
          <p:nvPr/>
        </p:nvSpPr>
        <p:spPr>
          <a:xfrm>
            <a:off x="311700" y="6434545"/>
            <a:ext cx="6276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i="1"/>
              <a:t>https://en.wikipedia.org/wiki/Divide-and-conquer_algorithm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Giới thiệu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76" y="1210575"/>
            <a:ext cx="8362458" cy="54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1C471-0534-4BBE-A2E6-6DB22141DC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Giới thiệu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668899"/>
            <a:ext cx="8520600" cy="5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Bước 1: Chia/Tách nhỏ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Bài toán ban đầu sẽ được chia thành các bài toán con cho đến khi không thể chia nhỏ được nữa.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Bước 2: Trị/Giải quyết bài toán con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Tìm phương án để giải quyết cho bài toán con một cách cụ thể.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Bước 3: Kết hợp lời </a:t>
            </a:r>
            <a:r>
              <a:rPr lang="en" b="1"/>
              <a:t>giải để </a:t>
            </a:r>
            <a:r>
              <a:rPr lang="en" b="1" dirty="0"/>
              <a:t>suy ra lời giải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Khi đã giải quyết xong các bài toán nhỏ, lặp lại các bước giải quyết đó và kết hợp lại những lời giải để suy ra kết quả cần tìm.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A1221-4779-4108-A825-06E9DADAF8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67671-701A-41B9-A130-503C3054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Pseudocode template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9DAACF0-CA03-4DD8-BD4D-8FFB303C44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C8D0CF6-9DB1-4127-8DD5-8B329186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0" y="1260927"/>
            <a:ext cx="7388300" cy="4895862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2B97D85-30DE-4EB0-8848-BCC26125B4F2}"/>
              </a:ext>
            </a:extLst>
          </p:cNvPr>
          <p:cNvSpPr txBox="1"/>
          <p:nvPr/>
        </p:nvSpPr>
        <p:spPr>
          <a:xfrm>
            <a:off x="311700" y="6415544"/>
            <a:ext cx="6531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i="1"/>
              <a:t>https://www2.slideshare.net/amrinderarora/divide-and-conquer-part-1</a:t>
            </a:r>
          </a:p>
        </p:txBody>
      </p:sp>
    </p:spTree>
    <p:extLst>
      <p:ext uri="{BB962C8B-B14F-4D97-AF65-F5344CB8AC3E}">
        <p14:creationId xmlns:p14="http://schemas.microsoft.com/office/powerpoint/2010/main" val="5645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71AEF9-97AE-4542-9BDA-39AC373F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Số lượng bài toán con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D0616481-E76B-4F8F-AA9B-7351D1CCA6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vi-VN"/>
                  <a:t>Số lượng bài toán con tạo ra trong bước “divide”, kí hiệu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vi-VN" b="0"/>
                  <a:t> Khi đó, ta biểu diễn bài toán lớn về các bài toán con bằng công thức: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vi-V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vi-V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vi-V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vi-V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b="1"/>
              </a:p>
              <a:p>
                <a:pPr marL="571500" lvl="1" indent="0">
                  <a:buNone/>
                </a:pPr>
                <a:r>
                  <a:rPr lang="vi-VN" sz="1600" b="0"/>
                  <a:t>Trong đó a là số nhánh (số bài toán con), mỗi nhánh có kích thước (kích thước bài toan con) là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vi-VN" sz="1600" b="0"/>
                  <a:t>, </a:t>
                </a:r>
                <a14:m>
                  <m:oMath xmlns:m="http://schemas.openxmlformats.org/officeDocument/2006/math">
                    <m:r>
                      <a:rPr lang="vi-V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vi-VN" sz="1600" b="0"/>
                  <a:t> là chi phí cho thao tác divide + conquer</a:t>
                </a:r>
                <a:r>
                  <a:rPr lang="vi-VN" b="0"/>
                  <a:t>.</a:t>
                </a:r>
              </a:p>
              <a:p>
                <a:r>
                  <a:rPr lang="vi-VN" b="0"/>
                  <a:t>V</a:t>
                </a:r>
                <a:r>
                  <a:rPr lang="vi-VN"/>
                  <a:t>í dụ: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vi-VN" b="0"/>
              </a:p>
              <a:p>
                <a:pPr marL="114300" indent="0">
                  <a:buNone/>
                </a:pPr>
                <a:r>
                  <a:rPr lang="vi-VN"/>
                  <a:t>     </a:t>
                </a:r>
                <a:r>
                  <a:rPr lang="vi-VN">
                    <a:sym typeface="Wingdings" panose="05000000000000000000" pitchFamily="2" charset="2"/>
                  </a:rPr>
                  <a:t> Bài toán lớn có thể biểu diễn thành 2 bài toán con, mỗi bài toán con có kích thước bằng ½ kích thước của bài toán con, chi phí cho thao tác divide và conquer là 1.</a:t>
                </a:r>
                <a:endParaRPr lang="vi-VN" b="0"/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D0616481-E76B-4F8F-AA9B-7351D1CCA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501" b="-174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4AF0F5-427D-4927-BB5F-E21526FAE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87A459D4-190A-40AC-AA66-184DE2AB29AA}"/>
              </a:ext>
            </a:extLst>
          </p:cNvPr>
          <p:cNvGrpSpPr/>
          <p:nvPr/>
        </p:nvGrpSpPr>
        <p:grpSpPr>
          <a:xfrm>
            <a:off x="3082413" y="2477729"/>
            <a:ext cx="5938745" cy="752168"/>
            <a:chOff x="3082413" y="2477729"/>
            <a:chExt cx="5938745" cy="752168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53CBD6DE-9759-4CFC-A529-BDF22F3C2017}"/>
                </a:ext>
              </a:extLst>
            </p:cNvPr>
            <p:cNvSpPr/>
            <p:nvPr/>
          </p:nvSpPr>
          <p:spPr>
            <a:xfrm>
              <a:off x="3082413" y="2477729"/>
              <a:ext cx="2993922" cy="75216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98F42AAF-22AB-4293-89B9-62D952693D4C}"/>
                </a:ext>
              </a:extLst>
            </p:cNvPr>
            <p:cNvSpPr txBox="1"/>
            <p:nvPr/>
          </p:nvSpPr>
          <p:spPr>
            <a:xfrm>
              <a:off x="6253316" y="2698955"/>
              <a:ext cx="2767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b="1"/>
                <a:t>Recurrence 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2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Binary Search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Merge Sort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Closest pair of points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Karatsuba’s algorithm</a:t>
            </a:r>
            <a:endParaRPr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5C2DBF-6755-4837-B582-5721D6973D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1459</Words>
  <Application>Microsoft Office PowerPoint</Application>
  <PresentationFormat>Trình chiếu Trên màn hình (4:3)</PresentationFormat>
  <Paragraphs>192</Paragraphs>
  <Slides>32</Slides>
  <Notes>26</Notes>
  <HiddenSlides>4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7" baseType="lpstr">
      <vt:lpstr>Courier New</vt:lpstr>
      <vt:lpstr>Cambria Math</vt:lpstr>
      <vt:lpstr>Wingdings</vt:lpstr>
      <vt:lpstr>Arial</vt:lpstr>
      <vt:lpstr>Simple Light</vt:lpstr>
      <vt:lpstr>PHÂN TÍCH VÀ THIẾT KẾ THUẬT TOÁN CS112.L11.KHTN</vt:lpstr>
      <vt:lpstr>Thông tin nhóm</vt:lpstr>
      <vt:lpstr>Nội dung</vt:lpstr>
      <vt:lpstr>Giới thiệu</vt:lpstr>
      <vt:lpstr>Giới thiệu</vt:lpstr>
      <vt:lpstr>Giới thiệu </vt:lpstr>
      <vt:lpstr>Pseudocode template</vt:lpstr>
      <vt:lpstr>Số lượng bài toán con</vt:lpstr>
      <vt:lpstr>2. Các bài toán điển hình</vt:lpstr>
      <vt:lpstr>2. Các bài toán điển hình</vt:lpstr>
      <vt:lpstr>2. Các bài toán điển hình</vt:lpstr>
      <vt:lpstr>2. Các bài toán điển hình</vt:lpstr>
      <vt:lpstr>2. Các bài toán điển hình</vt:lpstr>
      <vt:lpstr>2. Các bài toán điển hình </vt:lpstr>
      <vt:lpstr>2. Các bài toán điển hình</vt:lpstr>
      <vt:lpstr>2. Các bài toán điển hình </vt:lpstr>
      <vt:lpstr>2. Các bài toán điển hình  </vt:lpstr>
      <vt:lpstr>2. Các bài toán điển hình   </vt:lpstr>
      <vt:lpstr>2. Các bài toán điển hình</vt:lpstr>
      <vt:lpstr>2. Các bài toán điển hình</vt:lpstr>
      <vt:lpstr>2. Các bài toán điển hình</vt:lpstr>
      <vt:lpstr>2. Các bài toán điển hình</vt:lpstr>
      <vt:lpstr>3. Ưu và nhược điểm của phương pháp</vt:lpstr>
      <vt:lpstr>3. Ưu và nhược điểm của phương pháp</vt:lpstr>
      <vt:lpstr>4. Khi nào dùng chia và trị?</vt:lpstr>
      <vt:lpstr>4. Bài tập</vt:lpstr>
      <vt:lpstr>5. Tài liệu tham khảo</vt:lpstr>
      <vt:lpstr>THANKS FOR LISTENING</vt:lpstr>
      <vt:lpstr>Dynamic programming verus Divide and conquer</vt:lpstr>
      <vt:lpstr>Dynamic programming in Fibonacy</vt:lpstr>
      <vt:lpstr>Divide and conquer in Fibonacy </vt:lpstr>
      <vt:lpstr>Giải recurence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VÀ THIẾT KẾ THUẬT TOÁN CS112.L11.KHTN</dc:title>
  <cp:lastModifiedBy>Tiến Nguyễn</cp:lastModifiedBy>
  <cp:revision>12</cp:revision>
  <dcterms:modified xsi:type="dcterms:W3CDTF">2021-01-05T14:59:37Z</dcterms:modified>
</cp:coreProperties>
</file>