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63" r:id="rId10"/>
    <p:sldId id="265" r:id="rId11"/>
    <p:sldId id="267" r:id="rId12"/>
    <p:sldId id="268" r:id="rId13"/>
    <p:sldId id="289" r:id="rId14"/>
    <p:sldId id="294" r:id="rId15"/>
    <p:sldId id="295" r:id="rId16"/>
    <p:sldId id="271" r:id="rId17"/>
    <p:sldId id="291" r:id="rId18"/>
    <p:sldId id="292" r:id="rId19"/>
    <p:sldId id="293" r:id="rId20"/>
    <p:sldId id="296" r:id="rId21"/>
    <p:sldId id="274" r:id="rId22"/>
    <p:sldId id="275" r:id="rId23"/>
    <p:sldId id="282" r:id="rId24"/>
    <p:sldId id="277" r:id="rId25"/>
    <p:sldId id="276" r:id="rId26"/>
    <p:sldId id="278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518e6f2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d518e6f2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3eb4b76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3eb4b76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3eb4b76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3eb4b76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59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3eb4b76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3eb4b76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7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3eb4b76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3eb4b76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999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71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727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78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82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d518e6f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d518e6f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d518e6f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d518e6f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d518e6f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d518e6f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d518e6f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d518e6f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760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bd518e6f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bd518e6f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d518e6f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d518e6f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bd518e6f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bd518e6f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d518e6f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d518e6f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d518e6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d518e6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3eb4b7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3eb4b7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d518e6f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d518e6f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6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3eb4b76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3eb4b76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d518e6f2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d518e6f2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1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98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vazirani/algorithms/chap2.pdf" TargetMode="External"/><Relationship Id="rId7" Type="http://schemas.openxmlformats.org/officeDocument/2006/relationships/hyperlink" Target="https://en.wikipedia.org/wiki/Karatsuba_algorith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eeksforgeeks.org/closest-pair-of-points-using-divide-and-conquer-algorithm/" TargetMode="External"/><Relationship Id="rId5" Type="http://schemas.openxmlformats.org/officeDocument/2006/relationships/hyperlink" Target="https://www.freecodecamp.org/news/divide-and-conquer-algorithms/" TargetMode="External"/><Relationship Id="rId4" Type="http://schemas.openxmlformats.org/officeDocument/2006/relationships/hyperlink" Target="https://en.wikipedia.org/wiki/Divide-and-conquer_algorith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442400" y="4872050"/>
            <a:ext cx="62592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PHÂN TÍCH VÀ THIẾT KẾ THUẬT TOÁN</a:t>
            </a:r>
            <a:endParaRPr sz="20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CS112.L11.KHTN</a:t>
            </a:r>
            <a:endParaRPr sz="2000" b="1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1914498"/>
            <a:ext cx="8520600" cy="20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u="sng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00FF"/>
                </a:solidFill>
              </a:rPr>
              <a:t>DIVIDE AND CONQUER</a:t>
            </a:r>
            <a:endParaRPr sz="4000" b="1">
              <a:solidFill>
                <a:srgbClr val="0000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200" y="376262"/>
            <a:ext cx="1964100" cy="13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500" b="1" dirty="0"/>
              <a:t>Binary Search ( x = 23 )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l="16450" t="18365" r="12552" b="4953"/>
          <a:stretch/>
        </p:blipFill>
        <p:spPr>
          <a:xfrm>
            <a:off x="861537" y="2329000"/>
            <a:ext cx="7420925" cy="36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61525" y="6031725"/>
            <a:ext cx="7186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Độ phức tạp là O(log n)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14F1F-5F92-4518-A3CC-816215EB9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99" y="1843868"/>
            <a:ext cx="4649402" cy="42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20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500" b="1"/>
              <a:t>Merge Sort</a:t>
            </a:r>
            <a:endParaRPr lang="vi-VN" sz="2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vi-VN" sz="2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vi-VN" sz="2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vi-VN" sz="2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vi-VN" sz="2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vi-VN" sz="2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/>
              <a:t>	</a:t>
            </a:r>
            <a:r>
              <a:rPr lang="vi-VN" sz="2000"/>
              <a:t>Độ phức tạp</a:t>
            </a:r>
            <a:r>
              <a:rPr lang="en-US" sz="2000"/>
              <a:t> O(nlogn)</a:t>
            </a:r>
            <a:endParaRPr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192FE-DFAC-4090-B71C-68F2A95AE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Closest pair of points</a:t>
            </a:r>
            <a:endParaRPr sz="2500" b="1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219" y="1741215"/>
            <a:ext cx="4494258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826250" y="2644050"/>
            <a:ext cx="30573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Cho n điểm trên hệ trục tọa độ Oxy</a:t>
            </a:r>
            <a:r>
              <a:rPr lang="en" sz="2000"/>
              <a:t>. </a:t>
            </a:r>
            <a:endParaRPr lang="vi-VN"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T</a:t>
            </a:r>
            <a:r>
              <a:rPr lang="en" sz="2000"/>
              <a:t>ìm </a:t>
            </a:r>
            <a:r>
              <a:rPr lang="en" sz="2000" dirty="0"/>
              <a:t>cặp điểm có khoảng cách </a:t>
            </a:r>
            <a:r>
              <a:rPr lang="en" sz="2000"/>
              <a:t>ngắn </a:t>
            </a:r>
            <a:r>
              <a:rPr lang="vi-VN" sz="2000"/>
              <a:t>nhất.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898DD-1888-4E32-A6A3-C69DCBE61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Closest pair of points</a:t>
            </a:r>
            <a:endParaRPr sz="2500" b="1"/>
          </a:p>
        </p:txBody>
      </p:sp>
      <p:sp>
        <p:nvSpPr>
          <p:cNvPr id="138" name="Google Shape;138;p25"/>
          <p:cNvSpPr txBox="1"/>
          <p:nvPr/>
        </p:nvSpPr>
        <p:spPr>
          <a:xfrm>
            <a:off x="311700" y="2368233"/>
            <a:ext cx="3616239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</a:rPr>
              <a:t>Sắp xếp các điểm theo trục x.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</a:rPr>
              <a:t>Đặt mid là vị trí là tọa độ điểm ở giữa.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</a:rPr>
              <a:t>Chia dãy được cho thành 2 phần tại mid.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</a:rPr>
              <a:t>Tìm khoảng cách nhỏ nhất ở 2 phần (dl, dr).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</a:rPr>
              <a:t>Đặt d = min(dl, dr).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898DD-1888-4E32-A6A3-C69DCBE61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2D7C5-5B26-4858-AF66-A6E00EA8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85" y="2201662"/>
            <a:ext cx="4565515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Closest pair of points</a:t>
            </a:r>
            <a:endParaRPr sz="2500" b="1"/>
          </a:p>
        </p:txBody>
      </p:sp>
      <p:sp>
        <p:nvSpPr>
          <p:cNvPr id="138" name="Google Shape;138;p25"/>
          <p:cNvSpPr txBox="1"/>
          <p:nvPr/>
        </p:nvSpPr>
        <p:spPr>
          <a:xfrm>
            <a:off x="311700" y="2368233"/>
            <a:ext cx="3616239" cy="345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Đặt đường thẳng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 P</a:t>
            </a: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 tại mid.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Đặt strip[] gồm các điểm có khoảng cách (x, mid.x) nhỏ hơn d.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Sắp xếp strip theo y.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Tìm khoảng cách nhỏ nhất của các điểm trong strip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.</a:t>
            </a:r>
            <a:endParaRPr lang="vi-VN" sz="2000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898DD-1888-4E32-A6A3-C69DCBE61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2E391-3B62-4844-81D4-736D52B8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51" y="1947420"/>
            <a:ext cx="4476649" cy="42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b="1"/>
              <a:t>Closest pair of points</a:t>
            </a:r>
            <a:endParaRPr sz="2500" b="1"/>
          </a:p>
        </p:txBody>
      </p:sp>
      <p:sp>
        <p:nvSpPr>
          <p:cNvPr id="138" name="Google Shape;138;p25"/>
          <p:cNvSpPr txBox="1"/>
          <p:nvPr/>
        </p:nvSpPr>
        <p:spPr>
          <a:xfrm>
            <a:off x="870012" y="2403743"/>
            <a:ext cx="7602445" cy="345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Độ phức tạp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:</a:t>
            </a:r>
            <a:endParaRPr lang="vi-VN" sz="2000"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	Sắp xếp: </a:t>
            </a:r>
            <a:r>
              <a:rPr lang="vi-VN" sz="2000" i="1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O(nlogn)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	Xây dựng và tìm kiếm trong strip: </a:t>
            </a:r>
            <a:r>
              <a:rPr lang="vi-VN" sz="2000" i="1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O(n)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vi-VN" sz="2000"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898DD-1888-4E32-A6A3-C69DCBE61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33F253-4463-46CE-83DF-1EA6B285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52" y="4251031"/>
            <a:ext cx="5105163" cy="13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Karatsuba’s algorithm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Cho 2 số nguyên a và b. Trong đó a có n chữ số và b có m chữ số.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Tính độ phức tạp của khi tính tích a và b.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D315D-83CB-4722-B42F-45483F06D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160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536633"/>
                <a:ext cx="8520600" cy="455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solidFill>
                      <a:schemeClr val="dk1"/>
                    </a:solidFill>
                  </a:rPr>
                  <a:t>Karatsuba’s algorithm</a:t>
                </a:r>
                <a:endParaRPr lang="vi-VN" sz="2500" b="1">
                  <a:solidFill>
                    <a:schemeClr val="dk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vi-V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Công thức nhân hai số lớn X và Y sử dụng ba phép nhân các số nhỏ hơn.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r>
                  <a:rPr kumimoji="0" lang="vi-V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Cho x và y là hai số </a:t>
                </a:r>
                <a:r>
                  <a:rPr kumimoji="0" lang="vi-V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n</a:t>
                </a:r>
                <a:r>
                  <a:rPr kumimoji="0" lang="vi-V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bit trong hệ số B và </a:t>
                </a:r>
                <a14:m>
                  <m:oMath xmlns:m="http://schemas.openxmlformats.org/officeDocument/2006/math">
                    <m:r>
                      <a:rPr kumimoji="0" lang="vi-V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𝑚</m:t>
                    </m:r>
                    <m:r>
                      <a:rPr kumimoji="0" lang="vi-V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&lt; </m:t>
                    </m:r>
                    <m:r>
                      <a:rPr kumimoji="0" lang="vi-VN" sz="20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𝒏</m:t>
                    </m:r>
                  </m:oMath>
                </a14:m>
                <a:r>
                  <a:rPr kumimoji="0" lang="vi-V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 ta có</a:t>
                </a:r>
              </a:p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vi-VN" sz="2500" b="1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60" name="Google Shape;16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536633"/>
                <a:ext cx="8520600" cy="4555200"/>
              </a:xfrm>
              <a:prstGeom prst="rect">
                <a:avLst/>
              </a:prstGeom>
              <a:blipFill>
                <a:blip r:embed="rId3"/>
                <a:stretch>
                  <a:fillRect l="-715" r="-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D315D-83CB-4722-B42F-45483F06D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Google Shape;167;p29">
            <a:extLst>
              <a:ext uri="{FF2B5EF4-FFF2-40B4-BE49-F238E27FC236}">
                <a16:creationId xmlns:a16="http://schemas.microsoft.com/office/drawing/2014/main" id="{222D17A0-9E5C-4018-ADC0-CC968ABD38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750" y="3928646"/>
            <a:ext cx="20097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9">
            <a:extLst>
              <a:ext uri="{FF2B5EF4-FFF2-40B4-BE49-F238E27FC236}">
                <a16:creationId xmlns:a16="http://schemas.microsoft.com/office/drawing/2014/main" id="{0FABB52C-3F60-4A42-86F3-2F6A395568C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325" y="4596175"/>
            <a:ext cx="1952625" cy="2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44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Karatsuba’s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D315D-83CB-4722-B42F-45483F06D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F133C2-B51D-4D57-BCB5-69B2A1123D74}"/>
                  </a:ext>
                </a:extLst>
              </p:cNvPr>
              <p:cNvSpPr txBox="1"/>
              <p:nvPr/>
            </p:nvSpPr>
            <p:spPr>
              <a:xfrm>
                <a:off x="2001319" y="2863177"/>
                <a:ext cx="496033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F133C2-B51D-4D57-BCB5-69B2A112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19" y="2863177"/>
                <a:ext cx="4960332" cy="338554"/>
              </a:xfrm>
              <a:prstGeom prst="rect">
                <a:avLst/>
              </a:prstGeom>
              <a:blipFill>
                <a:blip r:embed="rId5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963AFC-5A96-4052-A71A-2F5039F1238C}"/>
                  </a:ext>
                </a:extLst>
              </p:cNvPr>
              <p:cNvSpPr txBox="1"/>
              <p:nvPr/>
            </p:nvSpPr>
            <p:spPr>
              <a:xfrm>
                <a:off x="2001319" y="3340856"/>
                <a:ext cx="473071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963AFC-5A96-4052-A71A-2F5039F1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19" y="3340856"/>
                <a:ext cx="4730719" cy="338554"/>
              </a:xfrm>
              <a:prstGeom prst="rect">
                <a:avLst/>
              </a:prstGeom>
              <a:blipFill>
                <a:blip r:embed="rId6"/>
                <a:stretch>
                  <a:fillRect r="-129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1FC58-AFE9-41EC-B552-423E20FE6127}"/>
                  </a:ext>
                </a:extLst>
              </p:cNvPr>
              <p:cNvSpPr txBox="1"/>
              <p:nvPr/>
            </p:nvSpPr>
            <p:spPr>
              <a:xfrm>
                <a:off x="1756036" y="4043709"/>
                <a:ext cx="2815964" cy="1080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vi-VN" sz="2200"/>
                  <a:t>Với</a:t>
                </a:r>
                <a:r>
                  <a:rPr lang="en-US" sz="220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1FC58-AFE9-41EC-B552-423E20FE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36" y="4043709"/>
                <a:ext cx="2815964" cy="1080873"/>
              </a:xfrm>
              <a:prstGeom prst="rect">
                <a:avLst/>
              </a:prstGeom>
              <a:blipFill>
                <a:blip r:embed="rId7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85;p30">
            <a:extLst>
              <a:ext uri="{FF2B5EF4-FFF2-40B4-BE49-F238E27FC236}">
                <a16:creationId xmlns:a16="http://schemas.microsoft.com/office/drawing/2014/main" id="{3A0A5936-C77F-4545-A7A8-0E57A9C4CF81}"/>
              </a:ext>
            </a:extLst>
          </p:cNvPr>
          <p:cNvSpPr txBox="1"/>
          <p:nvPr/>
        </p:nvSpPr>
        <p:spPr>
          <a:xfrm>
            <a:off x="1637251" y="5376498"/>
            <a:ext cx="6951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/>
              <a:t>Có 4 phép nhân cần thực hiện</a:t>
            </a:r>
            <a:endParaRPr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66F861-B116-4E92-B09B-6B29E999F8DE}"/>
                  </a:ext>
                </a:extLst>
              </p:cNvPr>
              <p:cNvSpPr txBox="1"/>
              <p:nvPr/>
            </p:nvSpPr>
            <p:spPr>
              <a:xfrm>
                <a:off x="1450903" y="2409388"/>
                <a:ext cx="39023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66F861-B116-4E92-B09B-6B29E999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03" y="2409388"/>
                <a:ext cx="3902331" cy="307777"/>
              </a:xfrm>
              <a:prstGeom prst="rect">
                <a:avLst/>
              </a:prstGeom>
              <a:blipFill>
                <a:blip r:embed="rId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06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Karatsuba’s algorithm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D315D-83CB-4722-B42F-45483F06D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C4DFE-D284-4580-906E-E2FE103A3059}"/>
                  </a:ext>
                </a:extLst>
              </p:cNvPr>
              <p:cNvSpPr txBox="1"/>
              <p:nvPr/>
            </p:nvSpPr>
            <p:spPr>
              <a:xfrm>
                <a:off x="1162975" y="2503503"/>
                <a:ext cx="708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>
                    <a:solidFill>
                      <a:schemeClr val="tx1"/>
                    </a:solidFill>
                    <a:latin typeface="+mn-lt"/>
                  </a:rPr>
                  <a:t>Nhận thấy</a:t>
                </a:r>
                <a:endParaRPr lang="en-US" sz="200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vi-VN" sz="2000"/>
              </a:p>
              <a:p>
                <a:endParaRPr lang="en-GB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C4DFE-D284-4580-906E-E2FE103A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5" y="2503503"/>
                <a:ext cx="7084380" cy="1015663"/>
              </a:xfrm>
              <a:prstGeom prst="rect">
                <a:avLst/>
              </a:prstGeom>
              <a:blipFill>
                <a:blip r:embed="rId3"/>
                <a:stretch>
                  <a:fillRect l="-947" t="-3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85;p30">
            <a:extLst>
              <a:ext uri="{FF2B5EF4-FFF2-40B4-BE49-F238E27FC236}">
                <a16:creationId xmlns:a16="http://schemas.microsoft.com/office/drawing/2014/main" id="{7D9B3E86-8824-4EF1-B3ED-368EF0649C88}"/>
              </a:ext>
            </a:extLst>
          </p:cNvPr>
          <p:cNvSpPr txBox="1"/>
          <p:nvPr/>
        </p:nvSpPr>
        <p:spPr>
          <a:xfrm>
            <a:off x="2826476" y="5216016"/>
            <a:ext cx="69510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/>
              <a:t>Số phép nhân giảm còn 3!</a:t>
            </a:r>
            <a:endParaRPr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47C29-62A2-4153-A79A-23F29AF65EBA}"/>
                  </a:ext>
                </a:extLst>
              </p:cNvPr>
              <p:cNvSpPr txBox="1"/>
              <p:nvPr/>
            </p:nvSpPr>
            <p:spPr>
              <a:xfrm>
                <a:off x="2010658" y="3724626"/>
                <a:ext cx="5122684" cy="1080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vi-VN" sz="2200"/>
                  <a:t>Với</a:t>
                </a:r>
                <a:r>
                  <a:rPr lang="en-US" sz="220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vi-V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vi-V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vi-V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vi-V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A47C29-62A2-4153-A79A-23F29AF6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58" y="3724626"/>
                <a:ext cx="5122684" cy="1080873"/>
              </a:xfrm>
              <a:prstGeom prst="rect">
                <a:avLst/>
              </a:prstGeom>
              <a:blipFill>
                <a:blip r:embed="rId4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0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Thông tin nhóm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1. Nguyễn Phú Quốc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18520343 - KHTN2018</a:t>
            </a:r>
            <a:endParaRPr sz="2000" i="1">
              <a:solidFill>
                <a:srgbClr val="434343"/>
              </a:solidFill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2. Trần Trung Anh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18520473 - KHTN2018</a:t>
            </a:r>
            <a:endParaRPr sz="2000" i="1">
              <a:solidFill>
                <a:srgbClr val="434343"/>
              </a:solidFill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3. Nguyễn Văn Tiến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>
                <a:solidFill>
                  <a:srgbClr val="434343"/>
                </a:solidFill>
              </a:rPr>
              <a:t>18521489 - KHTN2018</a:t>
            </a:r>
            <a:endParaRPr sz="2000" i="1">
              <a:solidFill>
                <a:srgbClr val="43434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77B5E-6540-4E96-A562-459C1DA42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CBEF49B-8ADB-4CD3-A713-E494B62D0F31}"/>
              </a:ext>
            </a:extLst>
          </p:cNvPr>
          <p:cNvSpPr txBox="1"/>
          <p:nvPr/>
        </p:nvSpPr>
        <p:spPr>
          <a:xfrm>
            <a:off x="1342103" y="5954673"/>
            <a:ext cx="64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/>
              <a:t>https://github.com/tiennvuit/CS112.L11.KHTN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Karatsuba’s algorithm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dk1"/>
                </a:solidFill>
                <a:latin typeface="+mn-lt"/>
              </a:rPr>
              <a:t>Thực hiện phép nhân</a:t>
            </a:r>
            <a:endParaRPr lang="en-US" sz="200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D315D-83CB-4722-B42F-45483F06D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2EBF3-E9CD-4E55-AD9F-B8EDCAD59579}"/>
                  </a:ext>
                </a:extLst>
              </p:cNvPr>
              <p:cNvSpPr txBox="1"/>
              <p:nvPr/>
            </p:nvSpPr>
            <p:spPr>
              <a:xfrm>
                <a:off x="884248" y="5563058"/>
                <a:ext cx="6358597" cy="44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Độ </a:t>
                </a:r>
                <a:r>
                  <a:rPr lang="en-US" sz="2200" dirty="0" err="1"/>
                  <a:t>phức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tạp</a:t>
                </a:r>
                <a:r>
                  <a:rPr lang="en-US" sz="2200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2EBF3-E9CD-4E55-AD9F-B8EDCAD5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48" y="5563058"/>
                <a:ext cx="6358597" cy="446020"/>
              </a:xfrm>
              <a:prstGeom prst="rect">
                <a:avLst/>
              </a:prstGeom>
              <a:blipFill>
                <a:blip r:embed="rId3"/>
                <a:stretch>
                  <a:fillRect l="-1246" t="-5479" b="-273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F2DBC8-19C2-4525-8803-2E67BFC0B317}"/>
                  </a:ext>
                </a:extLst>
              </p:cNvPr>
              <p:cNvSpPr txBox="1"/>
              <p:nvPr/>
            </p:nvSpPr>
            <p:spPr>
              <a:xfrm>
                <a:off x="2951308" y="2291270"/>
                <a:ext cx="23131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smtClean="0">
                          <a:latin typeface="Cambria Math" panose="02040503050406030204" pitchFamily="18" charset="0"/>
                        </a:rPr>
                        <m:t>12345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⋅6789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F2DBC8-19C2-4525-8803-2E67BFC0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08" y="2291270"/>
                <a:ext cx="2313151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7CEC3BD4-EB32-4B14-A990-88AC4CCDE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30" y="2725961"/>
            <a:ext cx="2631079" cy="750137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BB213CED-04A7-4DC7-B9F0-449DDE16A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48" y="3539555"/>
            <a:ext cx="8259752" cy="106241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934FF89-F9C9-4A7E-8A22-26A9011BC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47" y="4660197"/>
            <a:ext cx="5299974" cy="7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3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Ưu và nhược điểm của phương pháp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311700" y="1288058"/>
            <a:ext cx="8520600" cy="5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500" b="1"/>
              <a:t>Ưu điểm</a:t>
            </a:r>
            <a:endParaRPr sz="2500" b="1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vi-VN" sz="2000"/>
              <a:t>Độ phức tạp thường thấp hơn cách tiếp cận Brute-Force.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Thuận tiện khi thực thi trên các hệ thống song song.</a:t>
            </a:r>
            <a:endParaRPr sz="2000"/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Các bài toán khi được chia nhỏ có thể được xử lý song song trên các luồng, tiến </a:t>
            </a:r>
            <a:r>
              <a:rPr lang="vi-VN" sz="1600">
                <a:solidFill>
                  <a:schemeClr val="dk1"/>
                </a:solidFill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trình chạy song song.</a:t>
            </a:r>
            <a:endParaRPr lang="vi-VN" sz="2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>
                <a:solidFill>
                  <a:schemeClr val="dk1"/>
                </a:solidFill>
              </a:rPr>
              <a:t>Tận dụng bộ nhớ đệm để tính toán.</a:t>
            </a: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Các bài toán con có kích thước nhỏ hơn được thao tác trên bộ nhớ có tốc độ </a:t>
            </a:r>
            <a:r>
              <a:rPr lang="vi-V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truy xuất nhanh(cache, thanh ghi) thay vì sử dụng các bộ nhớ lưu trữ RAM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494E3-81EB-413C-B7B1-79C0790C3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278080"/>
            <a:ext cx="8520600" cy="5384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</a:t>
            </a:r>
            <a:r>
              <a:rPr lang="en" sz="2500" b="1" dirty="0"/>
              <a:t>Nhược điểm</a:t>
            </a:r>
            <a:endParaRPr sz="2500"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Cài </a:t>
            </a:r>
            <a:r>
              <a:rPr lang="en" sz="2000" dirty="0"/>
              <a:t>đặt đệ quy khiến chương trình thực thi chậm và dễ xảy ra </a:t>
            </a:r>
            <a:r>
              <a:rPr lang="en" sz="2000"/>
              <a:t>lỗi.</a:t>
            </a:r>
            <a:endParaRPr sz="2000" dirty="0"/>
          </a:p>
          <a:p>
            <a:pPr marL="571500" lvl="1" indent="0">
              <a:buSzPts val="1800"/>
              <a:buNone/>
            </a:pPr>
            <a:r>
              <a:rPr lang="vi-VN" sz="1600" i="1"/>
              <a:t>Giải pháp: sử dụng các cấu trúc dữ liệu (stack, queue) để khử đệ quy.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Có </a:t>
            </a:r>
            <a:r>
              <a:rPr lang="en" sz="2000" dirty="0"/>
              <a:t>thể cần thêm bộ nhớ để lưu trữ tạm các phần chia </a:t>
            </a:r>
            <a:r>
              <a:rPr lang="en" sz="2000"/>
              <a:t>nhỏ.</a:t>
            </a:r>
            <a:endParaRPr lang="vi-VN" sz="2000" dirty="0"/>
          </a:p>
          <a:p>
            <a:pPr marL="571500" lvl="1" indent="0">
              <a:buSzPts val="1800"/>
              <a:buNone/>
            </a:pPr>
            <a:endParaRPr lang="vi-VN" sz="1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Khó </a:t>
            </a:r>
            <a:r>
              <a:rPr lang="en" sz="2000" dirty="0"/>
              <a:t>khăn trong việc lựa chọn điều </a:t>
            </a:r>
            <a:r>
              <a:rPr lang="en" sz="2000"/>
              <a:t>kiện dừng</a:t>
            </a:r>
            <a:r>
              <a:rPr lang="vi-VN" sz="2000"/>
              <a:t>(lựa chọn kích thước của bài toán có giải giải ngay lập tức).</a:t>
            </a:r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Ưu và nhược điểm của phương pháp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8FFA0-EAA9-422E-B68F-292137997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Khi nào </a:t>
            </a:r>
            <a:r>
              <a:rPr lang="en"/>
              <a:t>dùng </a:t>
            </a:r>
            <a:r>
              <a:rPr lang="vi-VN"/>
              <a:t>C</a:t>
            </a:r>
            <a:r>
              <a:rPr lang="en"/>
              <a:t>hia </a:t>
            </a:r>
            <a:r>
              <a:rPr lang="en" dirty="0"/>
              <a:t>và trị?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8FFA0-EAA9-422E-B68F-292137997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DA9CD-34B8-4FDB-933C-46910983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7244"/>
            <a:ext cx="8520600" cy="4555200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vi-VN" sz="2000"/>
              <a:t>Chia bài toán lớn thành các bài toán con </a:t>
            </a:r>
            <a:r>
              <a:rPr lang="vi-VN" sz="2000" b="1"/>
              <a:t>không gối nhau </a:t>
            </a:r>
            <a:r>
              <a:rPr lang="vi-VN" sz="2000"/>
              <a:t>là </a:t>
            </a:r>
            <a:r>
              <a:rPr lang="vi-VN" sz="2000" dirty="0"/>
              <a:t>các trường hợp nhỏ hơn của cùng một bài </a:t>
            </a:r>
            <a:r>
              <a:rPr lang="vi-VN" sz="2000"/>
              <a:t>toán.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vi-VN" sz="2000" dirty="0"/>
              <a:t>Mỗi bài toán con có thể được giải một cách </a:t>
            </a:r>
            <a:r>
              <a:rPr lang="vi-VN" sz="2000"/>
              <a:t>đệ quy (mỗi </a:t>
            </a:r>
            <a:r>
              <a:rPr lang="vi-VN" sz="2000" dirty="0"/>
              <a:t>trường hợp của bài toán con có bản chất giống </a:t>
            </a:r>
            <a:r>
              <a:rPr lang="vi-VN" sz="2000"/>
              <a:t>hệt nhau).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vi-VN" sz="2000"/>
              <a:t>Lời giải của </a:t>
            </a:r>
            <a:r>
              <a:rPr lang="vi-VN" sz="2000" dirty="0"/>
              <a:t>mỗi bài toán con có thể được kết hợp để giải </a:t>
            </a:r>
            <a:r>
              <a:rPr lang="vi-VN" sz="2000"/>
              <a:t>quyết bài toán lớn được phân rã.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35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Bài tập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Google Shape;209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735983"/>
                <a:ext cx="8520600" cy="455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dirty="0"/>
                  <a:t>Gọi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 là số thứ n trong dãy số Fibonacci với:</a:t>
                </a:r>
              </a:p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endParaRPr lang="vi-VN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endParaRPr lang="vi-VN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− 1) +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− 2)</m:t>
                    </m:r>
                  </m:oMath>
                </a14:m>
                <a:endParaRPr lang="vi-VN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vi-VN" dirty="0"/>
                  <a:t>Hãy tính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vi-VN" dirty="0"/>
                  <a:t>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vi-VN" i="1" dirty="0" smtClean="0">
                        <a:latin typeface="Cambria Math" panose="02040503050406030204" pitchFamily="18" charset="0"/>
                      </a:rPr>
                      <m:t> + 7</m:t>
                    </m:r>
                  </m:oMath>
                </a14:m>
                <a:r>
                  <a:rPr lang="vi-VN" dirty="0"/>
                  <a:t>, biết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vi-VN" dirty="0"/>
                  <a:t> 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09" name="Google Shape;20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735983"/>
                <a:ext cx="8520600" cy="45552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14829F-DD07-4A31-B4AA-BD1AE88F8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1E46E47-E8D6-44EA-AFA4-A0DC98E0F822}"/>
              </a:ext>
            </a:extLst>
          </p:cNvPr>
          <p:cNvSpPr txBox="1"/>
          <p:nvPr/>
        </p:nvSpPr>
        <p:spPr>
          <a:xfrm>
            <a:off x="1478771" y="6291183"/>
            <a:ext cx="6186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/>
              <a:t>Hint</a:t>
            </a:r>
            <a:r>
              <a:rPr lang="vi-VN"/>
              <a:t>: https://www.geeksforgeeks.org/matrix-exponentiation/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Tài liệu tham khảo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Cormen, Thomas H., et al. Introduction to algorithms. MIT press, 2009.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Divide-and-conquer algorithms. Chapter 2. EECS-Berkeley. </a:t>
            </a:r>
            <a:r>
              <a:rPr lang="en" u="sng">
                <a:solidFill>
                  <a:schemeClr val="hlink"/>
                </a:solidFill>
                <a:hlinkClick r:id="rId3"/>
              </a:rPr>
              <a:t>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Divide-and-conquer algorithm. 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 and Conquer Algorithm Meaning: Explained with Examples </a:t>
            </a:r>
            <a:r>
              <a:rPr lang="en" u="sng">
                <a:solidFill>
                  <a:schemeClr val="hlink"/>
                </a:solidFill>
                <a:hlinkClick r:id="rId5"/>
              </a:rPr>
              <a:t>GeeksForGeeks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Closest Pair of Points using Divide and Conquer algorithm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GeeksForGeeks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Karatsuba algorithm </a:t>
            </a:r>
            <a:r>
              <a:rPr lang="en" u="sng">
                <a:solidFill>
                  <a:schemeClr val="hlink"/>
                </a:solidFill>
                <a:hlinkClick r:id="rId7"/>
              </a:rPr>
              <a:t>Wikipedia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22EC6-D0F0-456D-ACE4-2B3A2316D8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1904"/>
            <a:ext cx="8520600" cy="303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789B5-B381-470E-A3AC-FAC5889D5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B8B8AB8-1B4F-4C1C-AB74-41E953261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Does more work on the sub-problems and hence has more time consumption.</a:t>
            </a:r>
          </a:p>
          <a:p>
            <a:r>
              <a:rPr lang="en-US" sz="2400"/>
              <a:t>In divide and conquer the sub-problems are independent of each other.</a:t>
            </a:r>
            <a:endParaRPr lang="vi-VN" sz="240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B1DD1192-CC0F-4A82-A12F-E11BB88BC1A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/>
              <a:t>Solves the sub-problems only once and then stores it in the table.</a:t>
            </a:r>
          </a:p>
          <a:p>
            <a:r>
              <a:rPr lang="en-US" sz="2400"/>
              <a:t>In dynamic programming the sub-problem are not independent.</a:t>
            </a:r>
            <a:endParaRPr lang="vi-VN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EB0925-A082-45CB-9FE7-A7332E408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E6B90E3-D884-4D68-8204-460C0A6C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Dynamic programming </a:t>
            </a:r>
            <a:r>
              <a:rPr lang="vi-VN"/>
              <a:t>verus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205130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884FE1-0D71-4E90-B66A-4BFE24735B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Tiêu đề 5">
            <a:extLst>
              <a:ext uri="{FF2B5EF4-FFF2-40B4-BE49-F238E27FC236}">
                <a16:creationId xmlns:a16="http://schemas.microsoft.com/office/drawing/2014/main" id="{4E93D49B-5E49-415B-A49E-7766A489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Dynamic programming in Fibonacy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CF9415C8-058D-4F2B-B639-48E703D6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8" y="1763759"/>
            <a:ext cx="7511784" cy="40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809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1730C1-1346-4BB9-9FD0-8FBBA9364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86F74A0-BFD7-47EF-82BB-9F871689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Divide and conquer in Fibonacy </a:t>
            </a:r>
          </a:p>
        </p:txBody>
      </p:sp>
      <p:pic>
        <p:nvPicPr>
          <p:cNvPr id="2050" name="Picture 2" descr="Divide and Conquer approach">
            <a:extLst>
              <a:ext uri="{FF2B5EF4-FFF2-40B4-BE49-F238E27FC236}">
                <a16:creationId xmlns:a16="http://schemas.microsoft.com/office/drawing/2014/main" id="{C9814473-740E-4548-8A68-A49272A2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03" y="1722568"/>
            <a:ext cx="6916994" cy="34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00A4B43-9A13-41CD-ADD4-E4EA43D250D4}"/>
              </a:ext>
            </a:extLst>
          </p:cNvPr>
          <p:cNvSpPr txBox="1"/>
          <p:nvPr/>
        </p:nvSpPr>
        <p:spPr>
          <a:xfrm>
            <a:off x="486696" y="614673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200" i="1"/>
              <a:t>https://stackoverflow.com/questions/13538459/difference-between-divide-and-conquer-algo-and-dynamic-programming</a:t>
            </a:r>
          </a:p>
        </p:txBody>
      </p:sp>
    </p:spTree>
    <p:extLst>
      <p:ext uri="{BB962C8B-B14F-4D97-AF65-F5344CB8AC3E}">
        <p14:creationId xmlns:p14="http://schemas.microsoft.com/office/powerpoint/2010/main" val="2191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51068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Giới thiệu phương pháp thiết kế thuật toán: Chia và Trị.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Các bài toán điển hình.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Ưu và nhược điểm của phương pháp.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Tài liệu tham khảo.</a:t>
            </a:r>
            <a:endParaRPr sz="2300" dirty="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Bài tập</a:t>
            </a:r>
            <a:endParaRPr sz="2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2477D-CB89-4892-99D7-2E3BAB0E7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92987F-C43C-467C-83F7-C5982E2C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Giải recurence relation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4A6BD4-E880-49C7-B234-D2767438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449139" cy="3138606"/>
          </a:xfrm>
        </p:spPr>
        <p:txBody>
          <a:bodyPr/>
          <a:lstStyle/>
          <a:p>
            <a:r>
              <a:rPr lang="vi-VN" sz="2000">
                <a:latin typeface="+mn-lt"/>
              </a:rPr>
              <a:t>Sử dụng:</a:t>
            </a:r>
          </a:p>
          <a:p>
            <a:pPr lvl="1"/>
            <a:r>
              <a:rPr lang="vi-VN" sz="2000" b="0">
                <a:latin typeface="+mn-lt"/>
              </a:rPr>
              <a:t>Phương pháp thế</a:t>
            </a:r>
          </a:p>
          <a:p>
            <a:pPr lvl="1"/>
            <a:r>
              <a:rPr lang="vi-VN" sz="2000">
                <a:latin typeface="+mn-lt"/>
              </a:rPr>
              <a:t>Recursive tree</a:t>
            </a:r>
          </a:p>
          <a:p>
            <a:pPr lvl="1"/>
            <a:r>
              <a:rPr lang="vi-VN" sz="2000" b="0">
                <a:latin typeface="+mn-lt"/>
              </a:rPr>
              <a:t>Master theorem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C8783A-7483-4FBD-9942-B2AAD9820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7279C3E-5A4C-4890-8C08-6E028041CBCD}"/>
                  </a:ext>
                </a:extLst>
              </p:cNvPr>
              <p:cNvSpPr txBox="1"/>
              <p:nvPr/>
            </p:nvSpPr>
            <p:spPr>
              <a:xfrm>
                <a:off x="4033193" y="1157523"/>
                <a:ext cx="4572000" cy="5584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000" b="0"/>
                  <a:t>-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1                        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+1   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vi-VN" sz="2000" b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=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vi-VN" sz="2000"/>
              </a:p>
              <a:p>
                <a:pPr>
                  <a:lnSpc>
                    <a:spcPct val="150000"/>
                  </a:lnSpc>
                </a:pPr>
                <a:r>
                  <a:rPr lang="vi-VN" sz="2000" b="0"/>
                  <a:t>-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1                        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lang="vi-VN" sz="2000" b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𝑛𝑙𝑛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vi-VN" sz="2000"/>
              </a:p>
              <a:p>
                <a:pPr>
                  <a:lnSpc>
                    <a:spcPct val="150000"/>
                  </a:lnSpc>
                </a:pPr>
                <a:r>
                  <a:rPr lang="vi-VN" sz="2000" b="0"/>
                  <a:t>-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0                        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vi-V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+1      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vi-VN" sz="2000" b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vi-V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vi-V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vi-V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ln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func>
                      <m:funcPr>
                        <m:ctrlPr>
                          <a:rPr lang="vi-V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vi-V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vi-VN" sz="2000"/>
              </a:p>
              <a:p>
                <a:pPr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vi-VN" sz="20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7279C3E-5A4C-4890-8C08-6E028041C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3" y="1157523"/>
                <a:ext cx="4572000" cy="5584799"/>
              </a:xfrm>
              <a:prstGeom prst="rect">
                <a:avLst/>
              </a:prstGeom>
              <a:blipFill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4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059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46" y="2922604"/>
            <a:ext cx="6555545" cy="322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7D42BA-7F22-41CD-B59D-94EDFF1458A3}"/>
              </a:ext>
            </a:extLst>
          </p:cNvPr>
          <p:cNvSpPr txBox="1"/>
          <p:nvPr/>
        </p:nvSpPr>
        <p:spPr>
          <a:xfrm>
            <a:off x="583806" y="1057883"/>
            <a:ext cx="769502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Chia để trị là 1 </a:t>
            </a:r>
            <a:r>
              <a:rPr lang="vi-VN" sz="1800" b="1" i="0" dirty="0">
                <a:solidFill>
                  <a:srgbClr val="292B2C"/>
                </a:solidFill>
                <a:effectLst/>
                <a:latin typeface="+mn-lt"/>
              </a:rPr>
              <a:t>phương pháp</a:t>
            </a: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 áp dụng cho các bài toán có thể giải quyết bằng cách chia nhỏ ra thành các bài toán </a:t>
            </a:r>
            <a:r>
              <a:rPr lang="vi-VN" sz="1800" b="0" i="0">
                <a:solidFill>
                  <a:srgbClr val="292B2C"/>
                </a:solidFill>
                <a:effectLst/>
                <a:latin typeface="+mn-lt"/>
              </a:rPr>
              <a:t>con từ </a:t>
            </a: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việc giải quyết các bài toán con này. Sau </a:t>
            </a:r>
            <a:r>
              <a:rPr lang="vi-VN" sz="1800" b="0" i="0">
                <a:solidFill>
                  <a:srgbClr val="292B2C"/>
                </a:solidFill>
                <a:effectLst/>
                <a:latin typeface="+mn-lt"/>
              </a:rPr>
              <a:t>đó lời </a:t>
            </a:r>
            <a:r>
              <a:rPr lang="vi-VN" sz="1800" b="0" i="0" dirty="0">
                <a:solidFill>
                  <a:srgbClr val="292B2C"/>
                </a:solidFill>
                <a:effectLst/>
                <a:latin typeface="+mn-lt"/>
              </a:rPr>
              <a:t>giải của các bài toán nhỏ được tổng hợp lại thành lời giải cho bài toán ban đầu.</a:t>
            </a:r>
            <a:endParaRPr lang="en-US" sz="1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A109C-0023-44E6-BC81-0B40259A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A1CA77E-40D3-4F86-9155-11B2E006CC1B}"/>
              </a:ext>
            </a:extLst>
          </p:cNvPr>
          <p:cNvSpPr txBox="1"/>
          <p:nvPr/>
        </p:nvSpPr>
        <p:spPr>
          <a:xfrm>
            <a:off x="1829781" y="6326083"/>
            <a:ext cx="6276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/>
              <a:t>https://en.wikipedia.org/wiki/Divide-and-conquer_algorithm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6" y="1210575"/>
            <a:ext cx="8362458" cy="54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1C471-0534-4BBE-A2E6-6DB22141DC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668899"/>
            <a:ext cx="8520600" cy="5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Bước 1: Chia/Tách nhỏ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Bài toán ban đầu sẽ được chia thành các bài toán con cho đến khi không thể chia nhỏ được nữa.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Bước 2: Trị/Giải quyết bài toán con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Tìm phương án để giải quyết cho bài toán con một cách cụ thể.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Bước 3: Kết hợp lời </a:t>
            </a:r>
            <a:r>
              <a:rPr lang="en" b="1"/>
              <a:t>giải để </a:t>
            </a:r>
            <a:r>
              <a:rPr lang="en" b="1" dirty="0"/>
              <a:t>suy ra lời giải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Khi đã giải quyết xong các bài toán nhỏ, lặp lại các bước giải quyết đó và kết hợp lại những lời giải để suy ra kết quả cần tìm.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A1221-4779-4108-A825-06E9DADAF8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67671-701A-41B9-A130-503C3054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Pseudocode template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DAACF0-CA03-4DD8-BD4D-8FFB303C44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C8D0CF6-9DB1-4127-8DD5-8B329186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51" y="1740917"/>
            <a:ext cx="6014898" cy="3985776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2B97D85-30DE-4EB0-8848-BCC26125B4F2}"/>
              </a:ext>
            </a:extLst>
          </p:cNvPr>
          <p:cNvSpPr txBox="1"/>
          <p:nvPr/>
        </p:nvSpPr>
        <p:spPr>
          <a:xfrm>
            <a:off x="1714596" y="6415543"/>
            <a:ext cx="6531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/>
              <a:t>https://www2.slideshare.net/amrinderarora/divide-and-conquer-part-1</a:t>
            </a:r>
          </a:p>
        </p:txBody>
      </p:sp>
    </p:spTree>
    <p:extLst>
      <p:ext uri="{BB962C8B-B14F-4D97-AF65-F5344CB8AC3E}">
        <p14:creationId xmlns:p14="http://schemas.microsoft.com/office/powerpoint/2010/main" val="564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71AEF9-97AE-4542-9BDA-39AC373F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tích độ phức tạp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D0616481-E76B-4F8F-AA9B-7351D1CCA6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/>
                  <a:t>Đặt thời gian thực thi là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vi-VN" b="0"/>
                  <a:t> Khi đó, ta biểu diễn bài toán lớn về các bài toán con bằng công thức: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vi-V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vi-V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b="1"/>
              </a:p>
              <a:p>
                <a:pPr marL="571500" lvl="1" indent="0">
                  <a:buNone/>
                </a:pPr>
                <a:r>
                  <a:rPr lang="vi-VN" sz="1600" b="0" i="1"/>
                  <a:t>a</a:t>
                </a:r>
                <a:r>
                  <a:rPr lang="vi-VN" sz="1600" b="0"/>
                  <a:t> là số nhánh, mỗi nhánh có kích thước là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vi-VN" sz="1600" b="0"/>
                  <a:t>, </a:t>
                </a:r>
                <a14:m>
                  <m:oMath xmlns:m="http://schemas.openxmlformats.org/officeDocument/2006/math">
                    <m:r>
                      <a:rPr lang="vi-V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vi-VN" sz="1600" b="0"/>
                  <a:t> là chi phí cho thao tác </a:t>
                </a:r>
                <a:r>
                  <a:rPr lang="vi-VN" sz="1600"/>
                  <a:t>chia và trị</a:t>
                </a:r>
                <a:endParaRPr lang="vi-VN" b="0"/>
              </a:p>
              <a:p>
                <a:r>
                  <a:rPr lang="vi-VN" b="0"/>
                  <a:t>V</a:t>
                </a:r>
                <a:r>
                  <a:rPr lang="vi-VN"/>
                  <a:t>í dụ: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vi-VN" b="0"/>
              </a:p>
              <a:p>
                <a:pPr marL="114300" indent="0">
                  <a:buNone/>
                </a:pPr>
                <a:r>
                  <a:rPr lang="vi-VN"/>
                  <a:t>     </a:t>
                </a:r>
                <a:r>
                  <a:rPr lang="vi-VN">
                    <a:sym typeface="Wingdings" panose="05000000000000000000" pitchFamily="2" charset="2"/>
                  </a:rPr>
                  <a:t> 	Bài toán lớn có thể biểu diễn thành 2 bài toán con</a:t>
                </a:r>
              </a:p>
              <a:p>
                <a:pPr marL="114300" indent="0">
                  <a:buNone/>
                </a:pPr>
                <a:r>
                  <a:rPr lang="vi-VN">
                    <a:sym typeface="Wingdings" panose="05000000000000000000" pitchFamily="2" charset="2"/>
                  </a:rPr>
                  <a:t>          	Mỗi bài toán con có kích thước bằng ½ kích thước của bài toán lớn</a:t>
                </a:r>
              </a:p>
              <a:p>
                <a:pPr marL="114300" indent="0">
                  <a:buNone/>
                </a:pPr>
                <a:r>
                  <a:rPr lang="vi-VN">
                    <a:sym typeface="Wingdings" panose="05000000000000000000" pitchFamily="2" charset="2"/>
                  </a:rPr>
                  <a:t>     	Chi phí cho thao tác chia và trị là 1</a:t>
                </a:r>
                <a:endParaRPr lang="vi-VN" b="0"/>
              </a:p>
            </p:txBody>
          </p:sp>
        </mc:Choice>
        <mc:Fallback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D0616481-E76B-4F8F-AA9B-7351D1CCA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4AF0F5-427D-4927-BB5F-E21526FAE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87A459D4-190A-40AC-AA66-184DE2AB29AA}"/>
              </a:ext>
            </a:extLst>
          </p:cNvPr>
          <p:cNvGrpSpPr/>
          <p:nvPr/>
        </p:nvGrpSpPr>
        <p:grpSpPr>
          <a:xfrm>
            <a:off x="3082413" y="2477729"/>
            <a:ext cx="5664395" cy="752168"/>
            <a:chOff x="3082413" y="2477729"/>
            <a:chExt cx="5664395" cy="752168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53CBD6DE-9759-4CFC-A529-BDF22F3C2017}"/>
                </a:ext>
              </a:extLst>
            </p:cNvPr>
            <p:cNvSpPr/>
            <p:nvPr/>
          </p:nvSpPr>
          <p:spPr>
            <a:xfrm>
              <a:off x="3082413" y="2477729"/>
              <a:ext cx="2993922" cy="7521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98F42AAF-22AB-4293-89B9-62D952693D4C}"/>
                </a:ext>
              </a:extLst>
            </p:cNvPr>
            <p:cNvSpPr txBox="1"/>
            <p:nvPr/>
          </p:nvSpPr>
          <p:spPr>
            <a:xfrm>
              <a:off x="5978966" y="2653758"/>
              <a:ext cx="2767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/>
                <a:t>Recurrence 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Search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Merge Sort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Closest pair of points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Karatsuba’s algorithm</a:t>
            </a:r>
            <a:endParaRPr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C2DBF-6755-4837-B582-5721D6973D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1417</Words>
  <Application>Microsoft Office PowerPoint</Application>
  <PresentationFormat>On-screen Show (4:3)</PresentationFormat>
  <Paragraphs>193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Cambria Math</vt:lpstr>
      <vt:lpstr>Wingdings</vt:lpstr>
      <vt:lpstr>Simple Light</vt:lpstr>
      <vt:lpstr>PHÂN TÍCH VÀ THIẾT KẾ THUẬT TOÁN CS112.L11.KHTN</vt:lpstr>
      <vt:lpstr>Thông tin nhóm</vt:lpstr>
      <vt:lpstr>Nội dung</vt:lpstr>
      <vt:lpstr>Giới thiệu</vt:lpstr>
      <vt:lpstr>Giới thiệu</vt:lpstr>
      <vt:lpstr>Giới thiệu </vt:lpstr>
      <vt:lpstr>Pseudocode template</vt:lpstr>
      <vt:lpstr>Phân tích độ phức tạp</vt:lpstr>
      <vt:lpstr>2. Các bài toán điển hình</vt:lpstr>
      <vt:lpstr>2. Các bài toán điển hình</vt:lpstr>
      <vt:lpstr>2. Các bài toán điển hình </vt:lpstr>
      <vt:lpstr>2. Các bài toán điển hình</vt:lpstr>
      <vt:lpstr>2. Các bài toán điển hình</vt:lpstr>
      <vt:lpstr>2. Các bài toán điển hình</vt:lpstr>
      <vt:lpstr>2. Các bài toán điển hình</vt:lpstr>
      <vt:lpstr>2. Các bài toán điển hình   </vt:lpstr>
      <vt:lpstr>2. Các bài toán điển hình   </vt:lpstr>
      <vt:lpstr>2. Các bài toán điển hình   </vt:lpstr>
      <vt:lpstr>2. Các bài toán điển hình   </vt:lpstr>
      <vt:lpstr>2. Các bài toán điển hình   </vt:lpstr>
      <vt:lpstr>3. Ưu và nhược điểm của phương pháp</vt:lpstr>
      <vt:lpstr>3. Ưu và nhược điểm của phương pháp</vt:lpstr>
      <vt:lpstr>4. Khi nào dùng Chia và trị?</vt:lpstr>
      <vt:lpstr>4. Bài tập</vt:lpstr>
      <vt:lpstr>5. Tài liệu tham khảo</vt:lpstr>
      <vt:lpstr>THANKS FOR LISTENING</vt:lpstr>
      <vt:lpstr>Dynamic programming verus Divide and conquer</vt:lpstr>
      <vt:lpstr>Dynamic programming in Fibonacy</vt:lpstr>
      <vt:lpstr>Divide and conquer in Fibonacy </vt:lpstr>
      <vt:lpstr>Giải recurence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THUẬT TOÁN CS112.L11.KHTN</dc:title>
  <cp:lastModifiedBy>Trần Trung Anh</cp:lastModifiedBy>
  <cp:revision>40</cp:revision>
  <dcterms:modified xsi:type="dcterms:W3CDTF">2021-01-06T14:49:49Z</dcterms:modified>
</cp:coreProperties>
</file>