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6858000" cx="9144000"/>
  <p:notesSz cx="6858000" cy="9144000"/>
  <p:embeddedFontLst>
    <p:embeddedFont>
      <p:font typeface="Gill Sans"/>
      <p:regular r:id="rId94"/>
      <p:bold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6" roundtripDataSignature="AMtx7mhkvDpi09UDLzEpaJ7D5BDM5paz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GillSans-bold.fntdata"/><Relationship Id="rId50" Type="http://schemas.openxmlformats.org/officeDocument/2006/relationships/slide" Target="slides/slide45.xml"/><Relationship Id="rId94" Type="http://schemas.openxmlformats.org/officeDocument/2006/relationships/font" Target="fonts/GillSans-regular.fntdata"/><Relationship Id="rId53" Type="http://schemas.openxmlformats.org/officeDocument/2006/relationships/slide" Target="slides/slide48.xml"/><Relationship Id="rId52" Type="http://schemas.openxmlformats.org/officeDocument/2006/relationships/slide" Target="slides/slide47.xml"/><Relationship Id="rId96" Type="http://customschemas.google.com/relationships/presentationmetadata" Target="metadata"/><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2adec9a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ac2adec9a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2adec9ae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gac2adec9a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6cee23df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 name="Google Shape;163;gad6cee23df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6cee23df_0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gad6cee23df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6cee23df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gad6cee23d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6cee23df_0_4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gad6cee23df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8aa9c02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ad8aa9c02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8aa9c027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9" name="Google Shape;209;gad8aa9c027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8aa9c027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gad8aa9c027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11576282_0_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ga211576282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aa9c027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gad8aa9c027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aa9c027_0_4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gad8aa9c027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cee23df_0_3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gad6cee23df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b109b65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8" name="Google Shape;248;gb0b109b65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b109b655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gb0b109b655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b109b655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gb0b109b655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0b109b655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gb0b109b655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0b109b655_0_8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gb0b109b655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0b109b655_0_9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3" name="Google Shape;283;gb0b109b655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b109b655_0_1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gb0b109b65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b109b655_0_2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gb0b109b65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b109b655_0_1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4" name="Google Shape;304;gb0b109b655_0_1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b109b655_0_14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1" name="Google Shape;311;gb0b109b655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b109b655_0_15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8" name="Google Shape;318;gb0b109b655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b109b655_0_2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5" name="Google Shape;325;gb0b109b655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b109b655_0_4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2" name="Google Shape;332;gb0b109b655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b109b655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gb0b109b65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0b109b655_0_18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gb0b109b655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b109b655_0_18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gb0b109b655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b109b655_0_20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gb0b109b655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77913603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gac7791360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b109b655_0_2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gb0b109b655_0_2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660f00fb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gb1660f00fb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660f00fb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gb1660f00f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660f00fb_0_2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gb1660f00fb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c51a2fd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gb1c51a2fd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1c51a2fd7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gb1c51a2fd7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1c51a2fd7_0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gb1c51a2fd7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c51a2fd7_0_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gb1c51a2fd7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1c51a2fd7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gb1c51a2fd7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c51a2fd7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gb1c51a2fd7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ac363da4d_1_9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gaac363da4d_1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ac363da4d_1_1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gaac363da4d_1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ac363da4d_1_1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6" name="Google Shape;456;gaac363da4d_1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b109b655_0_19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gb0b109b655_0_1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46935742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4" name="Google Shape;474;gb4693574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469357420_0_7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gb469357420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469357420_0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gb469357420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469357420_0_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gb46935742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469357420_0_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2" name="Google Shape;502;gb469357420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469357420_0_4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gb469357420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a47de880_1_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 name="Google Shape;118;ga2a47de880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46935742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6" name="Google Shape;516;gb46935742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b469357420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3" name="Google Shape;523;gb469357420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469357420_0_8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0" name="Google Shape;530;gb469357420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46935742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7" name="Google Shape;537;gb46935742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ac363da4d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8" name="Google Shape;548;gaac363da4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2ac916620_0_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5" name="Google Shape;555;gc2ac916620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c2ac916620_0_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2" name="Google Shape;562;gc2ac91662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2ac91662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9" name="Google Shape;569;gc2ac91662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c2ac916620_0_6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6" name="Google Shape;576;gc2ac916620_0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c2ac916620_0_7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3" name="Google Shape;583;gc2ac916620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a47de880_1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 name="Google Shape;125;ga2a47de880_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c2ac916620_0_9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0" name="Google Shape;590;gc2ac916620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2ac91662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7" name="Google Shape;597;gc2ac91662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2ac91662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8" name="Google Shape;608;gc2ac9166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aac363da4d_1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5" name="Google Shape;615;gaac363da4d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ac363da4d_1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2" name="Google Shape;622;gaac363da4d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ac363da4d_1_6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9" name="Google Shape;629;gaac363da4d_1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ac363da4d_1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7" name="Google Shape;637;gaac363da4d_1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e65fcf621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4" name="Google Shape;644;gae65fcf62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b422a2c12e_0_3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3" name="Google Shape;653;gb422a2c12e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2d67b131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0" name="Google Shape;660;gc2d67b131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a47de880_1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ga2a47de880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2d67b131f_0_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7" name="Google Shape;667;gc2d67b131f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b422a2c12e_0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4" name="Google Shape;674;gb422a2c12e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e65fcf621_0_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5" name="Google Shape;685;gae65fcf621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ae65fcf621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2" name="Google Shape;692;gae65fcf621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ae65fcf621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0" name="Google Shape;700;gae65fcf621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ae65fcf621_0_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7" name="Google Shape;707;gae65fcf621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422a2c12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5" name="Google Shape;715;gb422a2c12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b422a2c12e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2" name="Google Shape;722;gb422a2c12e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ac363da4d_1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9" name="Google Shape;729;gaac363da4d_1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6cee23d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 name="Google Shape;140;gad6cee23d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 Id="rId3"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4" name="Shape 14"/>
        <p:cNvGrpSpPr/>
        <p:nvPr/>
      </p:nvGrpSpPr>
      <p:grpSpPr>
        <a:xfrm>
          <a:off x="0" y="0"/>
          <a:ext cx="0" cy="0"/>
          <a:chOff x="0" y="0"/>
          <a:chExt cx="0" cy="0"/>
        </a:xfrm>
      </p:grpSpPr>
      <p:sp>
        <p:nvSpPr>
          <p:cNvPr id="15" name="Google Shape;15;p62"/>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62">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400" u="none" cap="none" strike="noStrike">
              <a:solidFill>
                <a:srgbClr val="000000"/>
              </a:solidFill>
              <a:latin typeface="Arial"/>
              <a:ea typeface="Arial"/>
              <a:cs typeface="Arial"/>
              <a:sym typeface="Arial"/>
            </a:endParaRPr>
          </a:p>
        </p:txBody>
      </p:sp>
      <p:pic>
        <p:nvPicPr>
          <p:cNvPr descr="logo-big.png" id="17" name="Google Shape;17;p62"/>
          <p:cNvPicPr preferRelativeResize="0"/>
          <p:nvPr/>
        </p:nvPicPr>
        <p:blipFill rotWithShape="1">
          <a:blip r:embed="rId3">
            <a:alphaModFix/>
          </a:blip>
          <a:srcRect b="0" l="0" r="0" t="0"/>
          <a:stretch/>
        </p:blipFill>
        <p:spPr>
          <a:xfrm>
            <a:off x="3262178" y="914400"/>
            <a:ext cx="2760471" cy="1330443"/>
          </a:xfrm>
          <a:prstGeom prst="rect">
            <a:avLst/>
          </a:prstGeom>
          <a:noFill/>
          <a:ln>
            <a:noFill/>
          </a:ln>
        </p:spPr>
      </p:pic>
      <p:pic>
        <p:nvPicPr>
          <p:cNvPr descr="Screen Shot 2013-10-14 at 3.46.49 PM.png" id="18" name="Google Shape;18;p62"/>
          <p:cNvPicPr preferRelativeResize="0"/>
          <p:nvPr/>
        </p:nvPicPr>
        <p:blipFill rotWithShape="1">
          <a:blip r:embed="rId4">
            <a:alphaModFix/>
          </a:blip>
          <a:srcRect b="0" l="0" r="0" t="0"/>
          <a:stretch/>
        </p:blipFill>
        <p:spPr>
          <a:xfrm>
            <a:off x="-84666" y="3248791"/>
            <a:ext cx="9448801" cy="2728667"/>
          </a:xfrm>
          <a:prstGeom prst="rect">
            <a:avLst/>
          </a:prstGeom>
          <a:noFill/>
          <a:ln>
            <a:noFill/>
          </a:ln>
        </p:spPr>
      </p:pic>
      <p:sp>
        <p:nvSpPr>
          <p:cNvPr id="19" name="Google Shape;19;p6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7" name="Shape 67"/>
        <p:cNvGrpSpPr/>
        <p:nvPr/>
      </p:nvGrpSpPr>
      <p:grpSpPr>
        <a:xfrm>
          <a:off x="0" y="0"/>
          <a:ext cx="0" cy="0"/>
          <a:chOff x="0" y="0"/>
          <a:chExt cx="0" cy="0"/>
        </a:xfrm>
      </p:grpSpPr>
      <p:sp>
        <p:nvSpPr>
          <p:cNvPr id="68" name="Google Shape;68;p7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71"/>
          <p:cNvSpPr/>
          <p:nvPr>
            <p:ph idx="2" type="pic"/>
          </p:nvPr>
        </p:nvSpPr>
        <p:spPr>
          <a:xfrm>
            <a:off x="1792288" y="1255665"/>
            <a:ext cx="5486400" cy="347191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7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71"/>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1"/>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72"/>
          <p:cNvSpPr txBox="1"/>
          <p:nvPr>
            <p:ph idx="1" type="body"/>
          </p:nvPr>
        </p:nvSpPr>
        <p:spPr>
          <a:xfrm rot="5400000">
            <a:off x="2309018" y="-365771"/>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72"/>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72"/>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2"/>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5337002" y="2776364"/>
            <a:ext cx="4642195"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73"/>
          <p:cNvSpPr txBox="1"/>
          <p:nvPr>
            <p:ph idx="1" type="body"/>
          </p:nvPr>
        </p:nvSpPr>
        <p:spPr>
          <a:xfrm rot="5400000">
            <a:off x="1146003" y="795165"/>
            <a:ext cx="464219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73"/>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3"/>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63"/>
          <p:cNvSpPr txBox="1"/>
          <p:nvPr>
            <p:ph type="ctrTitle"/>
          </p:nvPr>
        </p:nvSpPr>
        <p:spPr>
          <a:xfrm>
            <a:off x="2197700" y="2130425"/>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63"/>
          <p:cNvSpPr/>
          <p:nvPr/>
        </p:nvSpPr>
        <p:spPr>
          <a:xfrm>
            <a:off x="8410457" y="2130425"/>
            <a:ext cx="1643308" cy="141664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63"/>
          <p:cNvSpPr/>
          <p:nvPr/>
        </p:nvSpPr>
        <p:spPr>
          <a:xfrm>
            <a:off x="-37913" y="5587638"/>
            <a:ext cx="9269585" cy="13840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63"/>
          <p:cNvSpPr txBox="1"/>
          <p:nvPr>
            <p:ph idx="1" type="body"/>
          </p:nvPr>
        </p:nvSpPr>
        <p:spPr>
          <a:xfrm>
            <a:off x="2197100" y="3119006"/>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63"/>
          <p:cNvSpPr txBox="1"/>
          <p:nvPr>
            <p:ph idx="2" type="body"/>
          </p:nvPr>
        </p:nvSpPr>
        <p:spPr>
          <a:xfrm>
            <a:off x="2197100" y="3547069"/>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63"/>
          <p:cNvSpPr txBox="1"/>
          <p:nvPr>
            <p:ph idx="3" type="body"/>
          </p:nvPr>
        </p:nvSpPr>
        <p:spPr>
          <a:xfrm>
            <a:off x="2197100" y="3961295"/>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6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F3F3F"/>
                </a:solidFill>
                <a:latin typeface="Calibri"/>
                <a:ea typeface="Calibri"/>
                <a:cs typeface="Calibri"/>
                <a:sym typeface="Calibri"/>
              </a:defRPr>
            </a:lvl1pPr>
            <a:lvl2pPr lvl="1">
              <a:buNone/>
              <a:defRPr>
                <a:solidFill>
                  <a:srgbClr val="3F3F3F"/>
                </a:solidFill>
                <a:latin typeface="Calibri"/>
                <a:ea typeface="Calibri"/>
                <a:cs typeface="Calibri"/>
                <a:sym typeface="Calibri"/>
              </a:defRPr>
            </a:lvl2pPr>
            <a:lvl3pPr lvl="2">
              <a:buNone/>
              <a:defRPr>
                <a:solidFill>
                  <a:srgbClr val="3F3F3F"/>
                </a:solidFill>
                <a:latin typeface="Calibri"/>
                <a:ea typeface="Calibri"/>
                <a:cs typeface="Calibri"/>
                <a:sym typeface="Calibri"/>
              </a:defRPr>
            </a:lvl3pPr>
            <a:lvl4pPr lvl="3">
              <a:buNone/>
              <a:defRPr>
                <a:solidFill>
                  <a:srgbClr val="3F3F3F"/>
                </a:solidFill>
                <a:latin typeface="Calibri"/>
                <a:ea typeface="Calibri"/>
                <a:cs typeface="Calibri"/>
                <a:sym typeface="Calibri"/>
              </a:defRPr>
            </a:lvl4pPr>
            <a:lvl5pPr lvl="4">
              <a:buNone/>
              <a:defRPr>
                <a:solidFill>
                  <a:srgbClr val="3F3F3F"/>
                </a:solidFill>
                <a:latin typeface="Calibri"/>
                <a:ea typeface="Calibri"/>
                <a:cs typeface="Calibri"/>
                <a:sym typeface="Calibri"/>
              </a:defRPr>
            </a:lvl5pPr>
            <a:lvl6pPr lvl="5">
              <a:buNone/>
              <a:defRPr>
                <a:solidFill>
                  <a:srgbClr val="3F3F3F"/>
                </a:solidFill>
                <a:latin typeface="Calibri"/>
                <a:ea typeface="Calibri"/>
                <a:cs typeface="Calibri"/>
                <a:sym typeface="Calibri"/>
              </a:defRPr>
            </a:lvl6pPr>
            <a:lvl7pPr lvl="6">
              <a:buNone/>
              <a:defRPr>
                <a:solidFill>
                  <a:srgbClr val="3F3F3F"/>
                </a:solidFill>
                <a:latin typeface="Calibri"/>
                <a:ea typeface="Calibri"/>
                <a:cs typeface="Calibri"/>
                <a:sym typeface="Calibri"/>
              </a:defRPr>
            </a:lvl7pPr>
            <a:lvl8pPr lvl="7">
              <a:buNone/>
              <a:defRPr>
                <a:solidFill>
                  <a:srgbClr val="3F3F3F"/>
                </a:solidFill>
                <a:latin typeface="Calibri"/>
                <a:ea typeface="Calibri"/>
                <a:cs typeface="Calibri"/>
                <a:sym typeface="Calibri"/>
              </a:defRPr>
            </a:lvl8pPr>
            <a:lvl9pPr lvl="8">
              <a:buNone/>
              <a:defRPr>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64"/>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64"/>
          <p:cNvSpPr txBox="1"/>
          <p:nvPr>
            <p:ph idx="1" type="body"/>
          </p:nvPr>
        </p:nvSpPr>
        <p:spPr>
          <a:xfrm>
            <a:off x="457200" y="1500317"/>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64"/>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64"/>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65"/>
          <p:cNvSpPr txBox="1"/>
          <p:nvPr>
            <p:ph type="ctrTitle"/>
          </p:nvPr>
        </p:nvSpPr>
        <p:spPr>
          <a:xfrm>
            <a:off x="2197700" y="2301653"/>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600"/>
              <a:buFont typeface="Calibri"/>
              <a:buNone/>
              <a:defRPr b="1" i="0" sz="36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5"/>
          <p:cNvSpPr/>
          <p:nvPr/>
        </p:nvSpPr>
        <p:spPr>
          <a:xfrm>
            <a:off x="8410457" y="2287384"/>
            <a:ext cx="1054039" cy="90865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65"/>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5"/>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66"/>
          <p:cNvSpPr txBox="1"/>
          <p:nvPr>
            <p:ph idx="1" type="body"/>
          </p:nvPr>
        </p:nvSpPr>
        <p:spPr>
          <a:xfrm>
            <a:off x="571500" y="1488129"/>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6"/>
          <p:cNvSpPr txBox="1"/>
          <p:nvPr>
            <p:ph idx="2" type="body"/>
          </p:nvPr>
        </p:nvSpPr>
        <p:spPr>
          <a:xfrm>
            <a:off x="4648200" y="1486048"/>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6"/>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6"/>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66"/>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6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67"/>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7"/>
          <p:cNvSpPr txBox="1"/>
          <p:nvPr>
            <p:ph idx="5"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67"/>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68"/>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8"/>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68"/>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resent">
  <p:cSld name="End Present">
    <p:spTree>
      <p:nvGrpSpPr>
        <p:cNvPr id="56" name="Shape 56"/>
        <p:cNvGrpSpPr/>
        <p:nvPr/>
      </p:nvGrpSpPr>
      <p:grpSpPr>
        <a:xfrm>
          <a:off x="0" y="0"/>
          <a:ext cx="0" cy="0"/>
          <a:chOff x="0" y="0"/>
          <a:chExt cx="0" cy="0"/>
        </a:xfrm>
      </p:grpSpPr>
      <p:sp>
        <p:nvSpPr>
          <p:cNvPr id="57" name="Google Shape;57;p69"/>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69"/>
          <p:cNvSpPr txBox="1"/>
          <p:nvPr/>
        </p:nvSpPr>
        <p:spPr>
          <a:xfrm>
            <a:off x="2949787" y="2382911"/>
            <a:ext cx="3367903" cy="6771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THANK YOU </a:t>
            </a:r>
            <a:endParaRPr b="0" i="0" sz="3800" u="none" cap="none" strike="noStrike">
              <a:solidFill>
                <a:schemeClr val="lt1"/>
              </a:solidFill>
              <a:latin typeface="Calibri"/>
              <a:ea typeface="Calibri"/>
              <a:cs typeface="Calibri"/>
              <a:sym typeface="Calibri"/>
            </a:endParaRPr>
          </a:p>
        </p:txBody>
      </p:sp>
      <p:sp>
        <p:nvSpPr>
          <p:cNvPr id="59" name="Google Shape;59;p69">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200" u="none" cap="none" strike="noStrike">
              <a:solidFill>
                <a:schemeClr val="lt1"/>
              </a:solidFill>
              <a:latin typeface="Calibri"/>
              <a:ea typeface="Calibri"/>
              <a:cs typeface="Calibri"/>
              <a:sym typeface="Calibri"/>
            </a:endParaRPr>
          </a:p>
        </p:txBody>
      </p:sp>
      <p:sp>
        <p:nvSpPr>
          <p:cNvPr id="60" name="Google Shape;60;p6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sp>
        <p:nvSpPr>
          <p:cNvPr id="62" name="Google Shape;62;p70"/>
          <p:cNvSpPr txBox="1"/>
          <p:nvPr>
            <p:ph type="title"/>
          </p:nvPr>
        </p:nvSpPr>
        <p:spPr>
          <a:xfrm>
            <a:off x="457200" y="1485915"/>
            <a:ext cx="3008313" cy="1129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70"/>
          <p:cNvSpPr txBox="1"/>
          <p:nvPr>
            <p:ph idx="1" type="body"/>
          </p:nvPr>
        </p:nvSpPr>
        <p:spPr>
          <a:xfrm>
            <a:off x="3575050" y="1477908"/>
            <a:ext cx="5111750" cy="4557846"/>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70"/>
          <p:cNvSpPr txBox="1"/>
          <p:nvPr>
            <p:ph idx="2" type="body"/>
          </p:nvPr>
        </p:nvSpPr>
        <p:spPr>
          <a:xfrm>
            <a:off x="457200" y="2796709"/>
            <a:ext cx="3008313" cy="323904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70"/>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0"/>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logo-noslogan.png" id="10" name="Google Shape;10;p61"/>
          <p:cNvPicPr preferRelativeResize="0"/>
          <p:nvPr/>
        </p:nvPicPr>
        <p:blipFill rotWithShape="1">
          <a:blip r:embed="rId1">
            <a:alphaModFix/>
          </a:blip>
          <a:srcRect b="0" l="0" r="0" t="0"/>
          <a:stretch/>
        </p:blipFill>
        <p:spPr>
          <a:xfrm>
            <a:off x="7365999" y="274638"/>
            <a:ext cx="1388197" cy="491422"/>
          </a:xfrm>
          <a:prstGeom prst="rect">
            <a:avLst/>
          </a:prstGeom>
          <a:noFill/>
          <a:ln>
            <a:noFill/>
          </a:ln>
        </p:spPr>
      </p:pic>
      <p:sp>
        <p:nvSpPr>
          <p:cNvPr id="11" name="Google Shape;11;p61"/>
          <p:cNvSpPr/>
          <p:nvPr/>
        </p:nvSpPr>
        <p:spPr>
          <a:xfrm>
            <a:off x="-28434" y="6378847"/>
            <a:ext cx="9222194" cy="597685"/>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61"/>
          <p:cNvSpPr txBox="1"/>
          <p:nvPr/>
        </p:nvSpPr>
        <p:spPr>
          <a:xfrm>
            <a:off x="3488267" y="7535333"/>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6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hyperlink" Target="https://www.geeksforgeeks.org/exceptions-in-java/?ref=lbp" TargetMode="External"/><Relationship Id="rId10"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java/javaO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data-types-in-java/?ref=lbp" TargetMode="External"/><Relationship Id="rId7" Type="http://schemas.openxmlformats.org/officeDocument/2006/relationships/hyperlink" Target="https://www.geeksforgeeks.org/basic-operators-java/?ref=rp" TargetMode="External"/><Relationship Id="rId8" Type="http://schemas.openxmlformats.org/officeDocument/2006/relationships/hyperlink" Target="https://docs.oracle.com/javase/tutorial/java/nutsandbolts/flow.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access-modifiers-java/" TargetMode="External"/><Relationship Id="rId4" Type="http://schemas.openxmlformats.org/officeDocument/2006/relationships/hyperlink" Target="https://www.geeksforgeeks.org/checked-vs-unchecked-exceptions-in-java/" TargetMode="External"/><Relationship Id="rId5" Type="http://schemas.openxmlformats.org/officeDocument/2006/relationships/hyperlink" Target="https://www.geeksforgeeks.org/checked-vs-unchecked-exceptions-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interfaces-in-java/" TargetMode="External"/><Relationship Id="rId4" Type="http://schemas.openxmlformats.org/officeDocument/2006/relationships/hyperlink" Target="https://www.geeksforgeeks.org/abstract-classes-in-java/" TargetMode="External"/><Relationship Id="rId5" Type="http://schemas.openxmlformats.org/officeDocument/2006/relationships/hyperlink" Target="http://contribute.geeksforgeeks.org/encapsulation-in-java/" TargetMode="External"/><Relationship Id="rId6" Type="http://schemas.openxmlformats.org/officeDocument/2006/relationships/hyperlink" Target="https://docs.oracle.com/javase/8/docs/api/java/lang/Comparable.html" TargetMode="External"/><Relationship Id="rId7" Type="http://schemas.openxmlformats.org/officeDocument/2006/relationships/hyperlink" Target="https://docs.oracle.com/javase/8/docs/api/java/lang/Cloneabl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classes-objects-java/?ref=lbp" TargetMode="External"/><Relationship Id="rId7" Type="http://schemas.openxmlformats.org/officeDocument/2006/relationships/hyperlink" Target="https://docs.oracle.com/javase/tutorial/java/IandI/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rogramming_style" TargetMode="External"/><Relationship Id="rId5" Type="http://schemas.openxmlformats.org/officeDocument/2006/relationships/hyperlink" Target="https://en.wikipedia.org/wiki/Compiler" TargetMode="External"/><Relationship Id="rId6" Type="http://schemas.openxmlformats.org/officeDocument/2006/relationships/hyperlink" Target="https://en.wikipedia.org/wiki/Software_maintena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en.wikipedia.org/wiki/Defensive_programming" TargetMode="External"/><Relationship Id="rId10" Type="http://schemas.openxmlformats.org/officeDocument/2006/relationships/hyperlink" Target="https://en.wikipedia.org/wiki/Comment_(computer_programming)"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Cyclomatic_complexity" TargetMode="External"/><Relationship Id="rId5" Type="http://schemas.openxmlformats.org/officeDocument/2006/relationships/hyperlink" Target="https://en.wikipedia.org/wiki/Duplicate_code" TargetMode="External"/><Relationship Id="rId6" Type="http://schemas.openxmlformats.org/officeDocument/2006/relationships/hyperlink" Target="https://en.wikipedia.org/wiki/Programming_style" TargetMode="External"/><Relationship Id="rId7" Type="http://schemas.openxmlformats.org/officeDocument/2006/relationships/hyperlink" Target="https://en.wikipedia.org/wiki/Unit_testing" TargetMode="External"/><Relationship Id="rId8" Type="http://schemas.openxmlformats.org/officeDocument/2006/relationships/hyperlink" Target="https://en.wikipedia.org/wiki/Code_covera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en.wikipedia.org/wiki/SOLID"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en.wikipedia.org/wiki/Coding_conventions" TargetMode="External"/><Relationship Id="rId7" Type="http://schemas.openxmlformats.org/officeDocument/2006/relationships/hyperlink" Target="https://google.github.io/styleguide/javaguide.html" TargetMode="External"/><Relationship Id="rId8" Type="http://schemas.openxmlformats.org/officeDocument/2006/relationships/hyperlink" Target="https://rules.sonarsource.com/jav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Asymptotic_analysis" TargetMode="External"/><Relationship Id="rId4" Type="http://schemas.openxmlformats.org/officeDocument/2006/relationships/hyperlink" Target="https://en.wikipedia.org/wiki/Function_(mathematics)" TargetMode="External"/><Relationship Id="rId5" Type="http://schemas.openxmlformats.org/officeDocument/2006/relationships/hyperlink" Target="https://en.wikipedia.org/wiki/Argument_of_a_function" TargetMode="External"/><Relationship Id="rId6" Type="http://schemas.openxmlformats.org/officeDocument/2006/relationships/hyperlink" Target="https://en.wikipedia.org/wiki/Computer_science" TargetMode="External"/><Relationship Id="rId7" Type="http://schemas.openxmlformats.org/officeDocument/2006/relationships/hyperlink" Target="https://en.wikipedia.org/wiki/Computational_complexity_theory" TargetMode="External"/><Relationship Id="rId8"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www.geeksforgeeks.org/stream-in-java/"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analysis-of-algorithms-set-4-analysis-of-loops/" TargetMode="External"/><Relationship Id="rId7" Type="http://schemas.openxmlformats.org/officeDocument/2006/relationships/hyperlink" Target="https://www.geeksforgeeks.org/collections-in-java-2/?ref=lbp" TargetMode="External"/><Relationship Id="rId8" Type="http://schemas.openxmlformats.org/officeDocument/2006/relationships/hyperlink" Target="https://docs.oracle.com/javase/tutorial/collections/inde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ev.mysql.com/doc/refman/8.0/en/glossary.html#glos_thre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jdbc/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baeldung.com/java-8-date-time-intro" TargetMode="External"/><Relationship Id="rId7" Type="http://schemas.openxmlformats.org/officeDocument/2006/relationships/hyperlink" Target="https://www.tutorialspoint.com/java8/java8_datetime_api.ht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8.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1" Type="http://schemas.openxmlformats.org/officeDocument/2006/relationships/hyperlink" Target="https://docs.oracle.com/javase/tutorial/java/annotations/" TargetMode="External"/><Relationship Id="rId10" Type="http://schemas.openxmlformats.org/officeDocument/2006/relationships/hyperlink" Target="http://tutorials.jenkov.com/java-io/index.html" TargetMode="External"/><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essential/i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java/generics/index.html" TargetMode="External"/><Relationship Id="rId7" Type="http://schemas.openxmlformats.org/officeDocument/2006/relationships/hyperlink" Target="https://docs.oracle.com/javase/tutorial/java/javaOO/lambdaexpressions.html" TargetMode="External"/><Relationship Id="rId8" Type="http://schemas.openxmlformats.org/officeDocument/2006/relationships/hyperlink" Target="https://www.geeksforgeeks.org/functional-interfaces-java/"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7.png"/><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refactoring.guru/design-patterns/decorat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ctrTitle"/>
          </p:nvPr>
        </p:nvSpPr>
        <p:spPr>
          <a:xfrm>
            <a:off x="367598" y="2130425"/>
            <a:ext cx="7404802" cy="100241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7AAE1"/>
              </a:buClr>
              <a:buSzPts val="3200"/>
              <a:buFont typeface="Calibri"/>
              <a:buNone/>
            </a:pPr>
            <a:r>
              <a:rPr lang="en-US"/>
              <a:t>BASIC JAVA</a:t>
            </a:r>
            <a:endParaRPr b="1" i="0" sz="3200" u="none" cap="none" strike="noStrike">
              <a:solidFill>
                <a:srgbClr val="27AAE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c2adec9ae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a:t>
            </a:r>
            <a:r>
              <a:rPr lang="en-US"/>
              <a:t>. EXCEPTION - Category</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1" name="Google Shape;151;gac2adec9ae_0_0"/>
          <p:cNvSpPr txBox="1"/>
          <p:nvPr>
            <p:ph idx="1" type="body"/>
          </p:nvPr>
        </p:nvSpPr>
        <p:spPr>
          <a:xfrm>
            <a:off x="457200" y="808625"/>
            <a:ext cx="8229600" cy="1586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Calibri"/>
              <a:buChar char="•"/>
            </a:pPr>
            <a:r>
              <a:rPr b="1" lang="en-US" sz="1600">
                <a:highlight>
                  <a:srgbClr val="FFFFFF"/>
                </a:highlight>
              </a:rPr>
              <a:t>Checked Exception</a:t>
            </a:r>
            <a:r>
              <a:rPr lang="en-US" sz="1600">
                <a:highlight>
                  <a:srgbClr val="FFFFFF"/>
                </a:highlight>
              </a:rPr>
              <a:t>: checked at compile time</a:t>
            </a:r>
            <a:endParaRPr sz="1600">
              <a:highlight>
                <a:srgbClr val="FFFFFF"/>
              </a:highlight>
            </a:endParaRPr>
          </a:p>
          <a:p>
            <a:pPr indent="-330200" lvl="0" marL="457200" rtl="0" algn="l">
              <a:spcBef>
                <a:spcPts val="0"/>
              </a:spcBef>
              <a:spcAft>
                <a:spcPts val="0"/>
              </a:spcAft>
              <a:buSzPts val="1600"/>
              <a:buFont typeface="Calibri"/>
              <a:buChar char="•"/>
            </a:pPr>
            <a:r>
              <a:rPr b="1" lang="en-US" sz="1600">
                <a:highlight>
                  <a:srgbClr val="FFFFFF"/>
                </a:highlight>
              </a:rPr>
              <a:t>Unchecked Exception</a:t>
            </a:r>
            <a:r>
              <a:rPr lang="en-US" sz="1600">
                <a:highlight>
                  <a:srgbClr val="FFFFFF"/>
                </a:highlight>
              </a:rPr>
              <a:t>: not checked at compile time</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Error</a:t>
            </a:r>
            <a:r>
              <a:rPr lang="en-US" sz="1600">
                <a:highlight>
                  <a:srgbClr val="FFFFFF"/>
                </a:highlight>
              </a:rPr>
              <a:t>: external to the application</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RuntimeException</a:t>
            </a:r>
            <a:r>
              <a:rPr lang="en-US" sz="1600">
                <a:highlight>
                  <a:srgbClr val="FFFFFF"/>
                </a:highlight>
              </a:rPr>
              <a:t>: internal to the application, usually indicate programming bugs</a:t>
            </a:r>
            <a:endParaRPr sz="1600">
              <a:highlight>
                <a:srgbClr val="FFFFFF"/>
              </a:highlight>
            </a:endParaRPr>
          </a:p>
          <a:p>
            <a:pPr indent="-330200" lvl="0" marL="457200" marR="0" rtl="0" algn="l">
              <a:lnSpc>
                <a:spcPct val="100000"/>
              </a:lnSpc>
              <a:spcBef>
                <a:spcPts val="0"/>
              </a:spcBef>
              <a:spcAft>
                <a:spcPts val="0"/>
              </a:spcAft>
              <a:buSzPts val="1600"/>
              <a:buFont typeface="Calibri"/>
              <a:buChar char="•"/>
            </a:pPr>
            <a:r>
              <a:rPr lang="en-US" sz="1600"/>
              <a:t>If a client can reasonably be expected to recover from an exception, make it a checked exception.   If a client cannot do anything to recover from the exception, make it an unchecked exception</a:t>
            </a:r>
            <a:endParaRPr sz="1600"/>
          </a:p>
        </p:txBody>
      </p:sp>
      <p:sp>
        <p:nvSpPr>
          <p:cNvPr id="152" name="Google Shape;152;gac2adec9a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53" name="Google Shape;153;gac2adec9ae_0_0"/>
          <p:cNvPicPr preferRelativeResize="0"/>
          <p:nvPr/>
        </p:nvPicPr>
        <p:blipFill>
          <a:blip r:embed="rId3">
            <a:alphaModFix/>
          </a:blip>
          <a:stretch>
            <a:fillRect/>
          </a:stretch>
        </p:blipFill>
        <p:spPr>
          <a:xfrm>
            <a:off x="1875504" y="2395024"/>
            <a:ext cx="5392985" cy="39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c2adec9ae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Call Stack</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9" name="Google Shape;159;gac2adec9ae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60" name="Google Shape;160;gac2adec9ae_0_16"/>
          <p:cNvPicPr preferRelativeResize="0"/>
          <p:nvPr/>
        </p:nvPicPr>
        <p:blipFill>
          <a:blip r:embed="rId3">
            <a:alphaModFix/>
          </a:blip>
          <a:stretch>
            <a:fillRect/>
          </a:stretch>
        </p:blipFill>
        <p:spPr>
          <a:xfrm>
            <a:off x="447713" y="1188287"/>
            <a:ext cx="8248587" cy="49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d6cee23df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Handling</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66" name="Google Shape;166;gad6cee23df_0_16"/>
          <p:cNvSpPr txBox="1"/>
          <p:nvPr>
            <p:ph idx="1" type="body"/>
          </p:nvPr>
        </p:nvSpPr>
        <p:spPr>
          <a:xfrm>
            <a:off x="457200" y="1183826"/>
            <a:ext cx="8229600" cy="4968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t>try, catch, finally</a:t>
            </a:r>
            <a:endParaRPr sz="2800"/>
          </a:p>
          <a:p>
            <a:pPr indent="-406400" lvl="0" marL="457200" marR="0" rtl="0" algn="l">
              <a:lnSpc>
                <a:spcPct val="100000"/>
              </a:lnSpc>
              <a:spcBef>
                <a:spcPts val="0"/>
              </a:spcBef>
              <a:spcAft>
                <a:spcPts val="0"/>
              </a:spcAft>
              <a:buSzPts val="2800"/>
              <a:buFont typeface="Calibri"/>
              <a:buChar char="•"/>
            </a:pPr>
            <a:r>
              <a:rPr lang="en-US" sz="2800"/>
              <a:t>try-with-resources</a:t>
            </a:r>
            <a:endParaRPr sz="2800"/>
          </a:p>
          <a:p>
            <a:pPr indent="-406400" lvl="1" marL="914400" marR="0" rtl="0" algn="l">
              <a:lnSpc>
                <a:spcPct val="100000"/>
              </a:lnSpc>
              <a:spcBef>
                <a:spcPts val="0"/>
              </a:spcBef>
              <a:spcAft>
                <a:spcPts val="0"/>
              </a:spcAft>
              <a:buSzPts val="2800"/>
              <a:buFont typeface="Calibri"/>
              <a:buChar char="–"/>
            </a:pPr>
            <a:r>
              <a:rPr lang="en-US"/>
              <a:t>A resource is an object that must be closed after the program is finished with it</a:t>
            </a:r>
            <a:endParaRPr/>
          </a:p>
          <a:p>
            <a:pPr indent="-406400" lvl="1" marL="914400" marR="0" rtl="0" algn="l">
              <a:lnSpc>
                <a:spcPct val="100000"/>
              </a:lnSpc>
              <a:spcBef>
                <a:spcPts val="0"/>
              </a:spcBef>
              <a:spcAft>
                <a:spcPts val="0"/>
              </a:spcAft>
              <a:buSzPts val="2800"/>
              <a:buFont typeface="Calibri"/>
              <a:buChar char="–"/>
            </a:pPr>
            <a:r>
              <a:rPr lang="en-US"/>
              <a:t>Any catch or finally block is run after the resources declared have been closed</a:t>
            </a:r>
            <a:endParaRPr/>
          </a:p>
          <a:p>
            <a:pPr indent="-406400" lvl="0" marL="457200" marR="0" rtl="0" algn="l">
              <a:lnSpc>
                <a:spcPct val="100000"/>
              </a:lnSpc>
              <a:spcBef>
                <a:spcPts val="0"/>
              </a:spcBef>
              <a:spcAft>
                <a:spcPts val="0"/>
              </a:spcAft>
              <a:buSzPts val="2800"/>
              <a:buFont typeface="Calibri"/>
              <a:buChar char="•"/>
            </a:pPr>
            <a:r>
              <a:rPr lang="en-US" sz="2800"/>
              <a:t>exception logging, rethrowing practices</a:t>
            </a:r>
            <a:endParaRPr sz="2800"/>
          </a:p>
          <a:p>
            <a:pPr indent="-406400" lvl="1" marL="914400" marR="0" rtl="0" algn="l">
              <a:lnSpc>
                <a:spcPct val="100000"/>
              </a:lnSpc>
              <a:spcBef>
                <a:spcPts val="0"/>
              </a:spcBef>
              <a:spcAft>
                <a:spcPts val="0"/>
              </a:spcAft>
              <a:buSzPts val="2800"/>
              <a:buFont typeface="Calibri"/>
              <a:buChar char="–"/>
            </a:pPr>
            <a:r>
              <a:rPr lang="en-US">
                <a:solidFill>
                  <a:srgbClr val="323232"/>
                </a:solidFill>
                <a:highlight>
                  <a:srgbClr val="FFFFFF"/>
                </a:highlight>
              </a:rPr>
              <a:t>should not suppress caught exceptions with blank catch blocks</a:t>
            </a:r>
            <a:endParaRPr>
              <a:solidFill>
                <a:srgbClr val="323232"/>
              </a:solidFill>
              <a:highlight>
                <a:srgbClr val="FFFFFF"/>
              </a:highlight>
            </a:endParaRPr>
          </a:p>
          <a:p>
            <a:pPr indent="-406400" lvl="1" marL="914400" marR="0" rtl="0" algn="l">
              <a:lnSpc>
                <a:spcPct val="100000"/>
              </a:lnSpc>
              <a:spcBef>
                <a:spcPts val="0"/>
              </a:spcBef>
              <a:spcAft>
                <a:spcPts val="0"/>
              </a:spcAft>
              <a:buClr>
                <a:srgbClr val="323232"/>
              </a:buClr>
              <a:buSzPts val="2800"/>
              <a:buFont typeface="Calibri"/>
              <a:buChar char="–"/>
            </a:pPr>
            <a:r>
              <a:rPr lang="en-US">
                <a:solidFill>
                  <a:srgbClr val="323232"/>
                </a:solidFill>
                <a:highlight>
                  <a:srgbClr val="FFFFFF"/>
                </a:highlight>
              </a:rPr>
              <a:t>prevent missing stack traces</a:t>
            </a:r>
            <a:endParaRPr>
              <a:solidFill>
                <a:srgbClr val="323232"/>
              </a:solidFill>
              <a:highlight>
                <a:srgbClr val="FFFFFF"/>
              </a:highlight>
            </a:endParaRPr>
          </a:p>
        </p:txBody>
      </p:sp>
      <p:sp>
        <p:nvSpPr>
          <p:cNvPr id="167" name="Google Shape;167;gad6cee23df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d6cee23df_0_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73" name="Google Shape;173;gad6cee23df_0_23"/>
          <p:cNvSpPr txBox="1"/>
          <p:nvPr>
            <p:ph idx="1" type="body"/>
          </p:nvPr>
        </p:nvSpPr>
        <p:spPr>
          <a:xfrm>
            <a:off x="457200" y="818875"/>
            <a:ext cx="8229600" cy="54864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600"/>
              <a:t>private static final Logger LOGGER = LoggerFactory.getLogger(MyApplication.class);</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US" sz="1600"/>
              <a:t>public void writeList(List&lt;String&gt; list) </a:t>
            </a:r>
            <a:r>
              <a:rPr b="1" lang="en-US" sz="1600"/>
              <a:t>throws </a:t>
            </a:r>
            <a:r>
              <a:rPr lang="en-US" sz="1600"/>
              <a:t>IOException {</a:t>
            </a:r>
            <a:endParaRPr sz="1600"/>
          </a:p>
          <a:p>
            <a:pPr indent="0" lvl="0" marL="0" marR="0" rtl="0" algn="l">
              <a:lnSpc>
                <a:spcPct val="100000"/>
              </a:lnSpc>
              <a:spcBef>
                <a:spcPts val="0"/>
              </a:spcBef>
              <a:spcAft>
                <a:spcPts val="0"/>
              </a:spcAft>
              <a:buNone/>
            </a:pPr>
            <a:r>
              <a:rPr lang="en-US" sz="1600"/>
              <a:t>    PrintWriter out = null;</a:t>
            </a:r>
            <a:endParaRPr sz="1600"/>
          </a:p>
          <a:p>
            <a:pPr indent="0" lvl="0" marL="0" marR="0" rtl="0" algn="l">
              <a:lnSpc>
                <a:spcPct val="100000"/>
              </a:lnSpc>
              <a:spcBef>
                <a:spcPts val="0"/>
              </a:spcBef>
              <a:spcAft>
                <a:spcPts val="0"/>
              </a:spcAft>
              <a:buNone/>
            </a:pPr>
            <a:r>
              <a:rPr lang="en-US" sz="1600"/>
              <a:t>    </a:t>
            </a:r>
            <a:r>
              <a:rPr b="1" lang="en-US" sz="1600"/>
              <a:t>try </a:t>
            </a:r>
            <a:r>
              <a:rPr lang="en-US" sz="1600"/>
              <a:t>{	// try (PrintWriter out = new PrintWriter(new FileWriter("OutFile.txt"))) {</a:t>
            </a:r>
            <a:endParaRPr sz="1600"/>
          </a:p>
          <a:p>
            <a:pPr indent="0" lvl="0" marL="0" marR="0" rtl="0" algn="l">
              <a:lnSpc>
                <a:spcPct val="100000"/>
              </a:lnSpc>
              <a:spcBef>
                <a:spcPts val="0"/>
              </a:spcBef>
              <a:spcAft>
                <a:spcPts val="0"/>
              </a:spcAft>
              <a:buNone/>
            </a:pPr>
            <a:r>
              <a:rPr lang="en-US" sz="1600"/>
              <a:t>        out = new PrintWriter(new FileWriter("OutFile.txt"));</a:t>
            </a:r>
            <a:endParaRPr sz="1600"/>
          </a:p>
          <a:p>
            <a:pPr indent="0" lvl="0" marL="0" marR="0" rtl="0" algn="l">
              <a:lnSpc>
                <a:spcPct val="100000"/>
              </a:lnSpc>
              <a:spcBef>
                <a:spcPts val="0"/>
              </a:spcBef>
              <a:spcAft>
                <a:spcPts val="0"/>
              </a:spcAft>
              <a:buNone/>
            </a:pPr>
            <a:r>
              <a:rPr lang="en-US" sz="1600"/>
              <a:t>        for (int i = 0; i &lt; list.size(); i++) {</a:t>
            </a:r>
            <a:endParaRPr sz="1600"/>
          </a:p>
          <a:p>
            <a:pPr indent="0" lvl="0" marL="0" marR="0" rtl="0" algn="l">
              <a:lnSpc>
                <a:spcPct val="100000"/>
              </a:lnSpc>
              <a:spcBef>
                <a:spcPts val="0"/>
              </a:spcBef>
              <a:spcAft>
                <a:spcPts val="0"/>
              </a:spcAft>
              <a:buNone/>
            </a:pPr>
            <a:r>
              <a:rPr lang="en-US" sz="1600"/>
              <a:t>            out.println("Value at: " + i + " = " + list.get(i));</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 </a:t>
            </a:r>
            <a:r>
              <a:rPr b="1" lang="en-US" sz="1600"/>
              <a:t>catch </a:t>
            </a:r>
            <a:r>
              <a:rPr lang="en-US" sz="1600"/>
              <a:t>(IndexOutOfBoundsException e) {</a:t>
            </a:r>
            <a:endParaRPr sz="1600"/>
          </a:p>
          <a:p>
            <a:pPr indent="0" lvl="0" marL="0" rtl="0" algn="l">
              <a:spcBef>
                <a:spcPts val="0"/>
              </a:spcBef>
              <a:spcAft>
                <a:spcPts val="0"/>
              </a:spcAft>
              <a:buClr>
                <a:schemeClr val="dk1"/>
              </a:buClr>
              <a:buSzPts val="1100"/>
              <a:buFont typeface="Arial"/>
              <a:buNone/>
            </a:pPr>
            <a:r>
              <a:rPr lang="en-US" sz="1600"/>
              <a:t>        LOGGER.error("Caught IndexOutOfBoundsException:{}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a:t>
            </a:r>
            <a:endParaRPr sz="1600"/>
          </a:p>
          <a:p>
            <a:pPr indent="0" lvl="0" marL="0" marR="0" rtl="0" algn="l">
              <a:lnSpc>
                <a:spcPct val="100000"/>
              </a:lnSpc>
              <a:spcBef>
                <a:spcPts val="0"/>
              </a:spcBef>
              <a:spcAft>
                <a:spcPts val="0"/>
              </a:spcAft>
              <a:buNone/>
            </a:pPr>
            <a:r>
              <a:rPr lang="en-US" sz="1600"/>
              <a:t>    } </a:t>
            </a:r>
            <a:r>
              <a:rPr b="1" lang="en-US" sz="1600"/>
              <a:t>catch </a:t>
            </a:r>
            <a:r>
              <a:rPr lang="en-US" sz="1600"/>
              <a:t>(IOException e) {</a:t>
            </a:r>
            <a:endParaRPr sz="1600"/>
          </a:p>
          <a:p>
            <a:pPr indent="0" lvl="0" marL="0" marR="0" rtl="0" algn="l">
              <a:lnSpc>
                <a:spcPct val="100000"/>
              </a:lnSpc>
              <a:spcBef>
                <a:spcPts val="0"/>
              </a:spcBef>
              <a:spcAft>
                <a:spcPts val="0"/>
              </a:spcAft>
              <a:buNone/>
            </a:pPr>
            <a:r>
              <a:rPr lang="en-US" sz="1600"/>
              <a:t>        LOGGER.error("Caught IOException: {}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                    </a:t>
            </a:r>
            <a:endParaRPr sz="1600"/>
          </a:p>
          <a:p>
            <a:pPr indent="0" lvl="0" marL="0" marR="0" rtl="0" algn="l">
              <a:lnSpc>
                <a:spcPct val="100000"/>
              </a:lnSpc>
              <a:spcBef>
                <a:spcPts val="0"/>
              </a:spcBef>
              <a:spcAft>
                <a:spcPts val="0"/>
              </a:spcAft>
              <a:buNone/>
            </a:pPr>
            <a:r>
              <a:rPr lang="en-US" sz="1600"/>
              <a:t>    } </a:t>
            </a:r>
            <a:r>
              <a:rPr b="1" lang="en-US" sz="1600"/>
              <a:t>finally </a:t>
            </a:r>
            <a:r>
              <a:rPr lang="en-US" sz="1600"/>
              <a:t>{</a:t>
            </a:r>
            <a:endParaRPr sz="1600"/>
          </a:p>
          <a:p>
            <a:pPr indent="0" lvl="0" marL="0" rtl="0" algn="l">
              <a:spcBef>
                <a:spcPts val="0"/>
              </a:spcBef>
              <a:spcAft>
                <a:spcPts val="0"/>
              </a:spcAft>
              <a:buClr>
                <a:schemeClr val="dk1"/>
              </a:buClr>
              <a:buSzPts val="1100"/>
              <a:buFont typeface="Arial"/>
              <a:buNone/>
            </a:pPr>
            <a:r>
              <a:rPr lang="en-US" sz="1600"/>
              <a:t>        LOGGER.info(“Finally block”);</a:t>
            </a:r>
            <a:endParaRPr sz="1600"/>
          </a:p>
          <a:p>
            <a:pPr indent="0" lvl="0" marL="0" marR="0" rtl="0" algn="l">
              <a:lnSpc>
                <a:spcPct val="100000"/>
              </a:lnSpc>
              <a:spcBef>
                <a:spcPts val="0"/>
              </a:spcBef>
              <a:spcAft>
                <a:spcPts val="0"/>
              </a:spcAft>
              <a:buNone/>
            </a:pPr>
            <a:r>
              <a:rPr lang="en-US" sz="1600"/>
              <a:t>        if (out != null) {</a:t>
            </a:r>
            <a:endParaRPr sz="1600"/>
          </a:p>
          <a:p>
            <a:pPr indent="0" lvl="0" marL="0" marR="0" rtl="0" algn="l">
              <a:lnSpc>
                <a:spcPct val="100000"/>
              </a:lnSpc>
              <a:spcBef>
                <a:spcPts val="0"/>
              </a:spcBef>
              <a:spcAft>
                <a:spcPts val="0"/>
              </a:spcAft>
              <a:buNone/>
            </a:pPr>
            <a:r>
              <a:rPr lang="en-US" sz="1600"/>
              <a:t>            out.close();</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a:t>
            </a:r>
            <a:endParaRPr sz="1600"/>
          </a:p>
          <a:p>
            <a:pPr indent="0" lvl="0" marL="0" marR="0" rtl="0" algn="l">
              <a:lnSpc>
                <a:spcPct val="100000"/>
              </a:lnSpc>
              <a:spcBef>
                <a:spcPts val="0"/>
              </a:spcBef>
              <a:spcAft>
                <a:spcPts val="0"/>
              </a:spcAft>
              <a:buNone/>
            </a:pPr>
            <a:r>
              <a:t/>
            </a:r>
            <a:endParaRPr sz="1100"/>
          </a:p>
        </p:txBody>
      </p:sp>
      <p:sp>
        <p:nvSpPr>
          <p:cNvPr id="174" name="Google Shape;174;gad6cee23df_0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9"/>
          <p:cNvSpPr txBox="1"/>
          <p:nvPr>
            <p:ph type="title"/>
          </p:nvPr>
        </p:nvSpPr>
        <p:spPr>
          <a:xfrm>
            <a:off x="457200" y="274638"/>
            <a:ext cx="7035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180" name="Google Shape;180;p59"/>
          <p:cNvSpPr txBox="1"/>
          <p:nvPr/>
        </p:nvSpPr>
        <p:spPr>
          <a:xfrm>
            <a:off x="609600" y="1105196"/>
            <a:ext cx="8229600" cy="524758"/>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181" name="Google Shape;181;p59"/>
          <p:cNvSpPr/>
          <p:nvPr/>
        </p:nvSpPr>
        <p:spPr>
          <a:xfrm>
            <a:off x="385845" y="1231345"/>
            <a:ext cx="10902462" cy="2616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82" name="Google Shape;182;p59"/>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59"/>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59"/>
          <p:cNvSpPr txBox="1"/>
          <p:nvPr/>
        </p:nvSpPr>
        <p:spPr>
          <a:xfrm>
            <a:off x="457200" y="1619104"/>
            <a:ext cx="8229600" cy="3826955"/>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Language Basic: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https://www.geeksforgeeks.org/data-types-in-java/?ref=lbp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https://www.geeksforgeeks.org/basic-operators-java/?ref=rp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https://docs.oracle.com/javase/tutorial/java/nutsandbolts/flow.html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https://docs.oracle.com/javase/tutorial/java/javaOO/index.html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https://docs.oracle.com/javase/tutorial/essential/exceptions/index.html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https://www.geeksforgeeks.org/exceptions-in-java/?ref=lbp</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85" name="Google Shape;185;p5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d6cee23df_0_3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b="1" i="0" sz="3200" u="none" cap="none" strike="noStrike">
              <a:solidFill>
                <a:srgbClr val="27AAE1"/>
              </a:solidFill>
              <a:latin typeface="Calibri"/>
              <a:ea typeface="Calibri"/>
              <a:cs typeface="Calibri"/>
              <a:sym typeface="Calibri"/>
            </a:endParaRPr>
          </a:p>
        </p:txBody>
      </p:sp>
      <p:sp>
        <p:nvSpPr>
          <p:cNvPr id="191" name="Google Shape;191;gad6cee23df_0_3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Inheritance</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Polymorphism</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Encapsulation</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Abstraction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 name="Google Shape;192;gad6cee23df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d6cee23df_0_4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INHERITANCE - Define</a:t>
            </a:r>
            <a:endParaRPr b="1" i="0" sz="3200" u="none" cap="none" strike="noStrike">
              <a:solidFill>
                <a:srgbClr val="27AAE1"/>
              </a:solidFill>
              <a:latin typeface="Calibri"/>
              <a:ea typeface="Calibri"/>
              <a:cs typeface="Calibri"/>
              <a:sym typeface="Calibri"/>
            </a:endParaRPr>
          </a:p>
        </p:txBody>
      </p:sp>
      <p:sp>
        <p:nvSpPr>
          <p:cNvPr id="198" name="Google Shape;198;gad6cee23df_0_4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Classes can inherit commonly used state and behavior from other classes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Each class is allowed to have one direct superclass and unlimited number of subclasses</a:t>
            </a:r>
            <a:endParaRPr i="1">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Constructors are not inherited, but the constructor of the superclass can be invoked from the subclass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A subclass does not inherit the private members of its parent 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Char char="–"/>
            </a:pPr>
            <a:r>
              <a:rPr lang="en-US">
                <a:solidFill>
                  <a:srgbClr val="000000"/>
                </a:solidFill>
                <a:highlight>
                  <a:srgbClr val="FFFFFF"/>
                </a:highlight>
              </a:rPr>
              <a:t>Casting Objects: </a:t>
            </a:r>
            <a:r>
              <a:rPr lang="en-US"/>
              <a:t>shows the use of an object of one type in place of another type, among the objects permitted by inheritance and implementations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199" name="Google Shape;199;gad6cee23df_0_4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d8aa9c027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Overridden</a:t>
            </a:r>
            <a:endParaRPr b="1" i="0" sz="3200" u="none" cap="none" strike="noStrike">
              <a:solidFill>
                <a:srgbClr val="27AAE1"/>
              </a:solidFill>
              <a:latin typeface="Calibri"/>
              <a:ea typeface="Calibri"/>
              <a:cs typeface="Calibri"/>
              <a:sym typeface="Calibri"/>
            </a:endParaRPr>
          </a:p>
        </p:txBody>
      </p:sp>
      <p:sp>
        <p:nvSpPr>
          <p:cNvPr id="205" name="Google Shape;205;gad8aa9c027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1" marL="457200" rtl="0" algn="l">
              <a:spcBef>
                <a:spcPts val="560"/>
              </a:spcBef>
              <a:spcAft>
                <a:spcPts val="0"/>
              </a:spcAft>
              <a:buClr>
                <a:srgbClr val="000000"/>
              </a:buClr>
              <a:buSzPts val="2400"/>
              <a:buFont typeface="Calibri"/>
              <a:buChar char="–"/>
            </a:pPr>
            <a:r>
              <a:rPr lang="en-US" sz="2400">
                <a:solidFill>
                  <a:srgbClr val="000000"/>
                </a:solidFill>
                <a:highlight>
                  <a:srgbClr val="FFFFFF"/>
                </a:highlight>
              </a:rPr>
              <a:t>Instance method in the subclass that has the same signature as the one in the superclass</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a:t>
            </a:r>
            <a:r>
              <a:rPr lang="en-US" sz="2400">
                <a:solidFill>
                  <a:srgbClr val="000000"/>
                </a:solidFill>
                <a:highlight>
                  <a:srgbClr val="FFFFFF"/>
                </a:highlight>
                <a:uFill>
                  <a:noFill/>
                </a:uFill>
                <a:hlinkClick r:id="rId3">
                  <a:extLst>
                    <a:ext uri="{A12FA001-AC4F-418D-AE19-62706E023703}">
                      <ahyp:hlinkClr val="tx"/>
                    </a:ext>
                  </a:extLst>
                </a:hlinkClick>
              </a:rPr>
              <a:t>access modifier</a:t>
            </a:r>
            <a:r>
              <a:rPr lang="en-US" sz="2400">
                <a:solidFill>
                  <a:srgbClr val="000000"/>
                </a:solidFill>
                <a:highlight>
                  <a:srgbClr val="FFFFFF"/>
                </a:highlight>
              </a:rPr>
              <a:t> for an overriding method can allow more, but not less, access than the overridden method</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Final, static, private, constructor methods can not be overridden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overriding method must have same return type (or subtype) </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not throw an exception, subclass method can only throws the </a:t>
            </a:r>
            <a:r>
              <a:rPr lang="en-US" sz="2400">
                <a:solidFill>
                  <a:srgbClr val="000000"/>
                </a:solidFill>
                <a:highlight>
                  <a:srgbClr val="FFFFFF"/>
                </a:highlight>
                <a:uFill>
                  <a:noFill/>
                </a:uFill>
                <a:hlinkClick r:id="rId4">
                  <a:extLst>
                    <a:ext uri="{A12FA001-AC4F-418D-AE19-62706E023703}">
                      <ahyp:hlinkClr val="tx"/>
                    </a:ext>
                  </a:extLst>
                </a:hlinkClick>
              </a:rPr>
              <a:t>unchecked exception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throws an exception, subclass method can only throw same, subclass, </a:t>
            </a:r>
            <a:r>
              <a:rPr lang="en-US" sz="2400">
                <a:highlight>
                  <a:srgbClr val="FFFFFF"/>
                </a:highlight>
                <a:uFill>
                  <a:noFill/>
                </a:uFill>
                <a:hlinkClick r:id="rId5"/>
              </a:rPr>
              <a:t>unchecked </a:t>
            </a:r>
            <a:r>
              <a:rPr lang="en-US" sz="2400">
                <a:solidFill>
                  <a:srgbClr val="000000"/>
                </a:solidFill>
                <a:highlight>
                  <a:srgbClr val="FFFFFF"/>
                </a:highlight>
              </a:rPr>
              <a:t>exception or </a:t>
            </a:r>
            <a:r>
              <a:rPr lang="en-US" sz="2400">
                <a:highlight>
                  <a:srgbClr val="FFFFFF"/>
                </a:highlight>
              </a:rPr>
              <a:t>not throwing any exception</a:t>
            </a:r>
            <a:endParaRPr i="0" sz="2400" u="none" cap="none" strike="noStrike">
              <a:solidFill>
                <a:srgbClr val="000000"/>
              </a:solidFill>
            </a:endParaRPr>
          </a:p>
          <a:p>
            <a:pPr indent="0" lvl="1" marL="95250" marR="0" rtl="0" algn="l">
              <a:lnSpc>
                <a:spcPct val="100000"/>
              </a:lnSpc>
              <a:spcBef>
                <a:spcPts val="480"/>
              </a:spcBef>
              <a:spcAft>
                <a:spcPts val="0"/>
              </a:spcAft>
              <a:buClr>
                <a:schemeClr val="dk1"/>
              </a:buClr>
              <a:buSzPts val="2400"/>
              <a:buFont typeface="Arial"/>
              <a:buNone/>
            </a:pPr>
            <a:r>
              <a:t/>
            </a:r>
            <a:endParaRPr i="0" sz="2400" u="none" cap="none" strike="noStrike">
              <a:solidFill>
                <a:srgbClr val="000000"/>
              </a:solidFill>
            </a:endParaRPr>
          </a:p>
        </p:txBody>
      </p:sp>
      <p:sp>
        <p:nvSpPr>
          <p:cNvPr id="206" name="Google Shape;206;gad8aa9c02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d8aa9c027_0_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Interface</a:t>
            </a:r>
            <a:endParaRPr b="1" i="0" sz="3200" u="none" cap="none" strike="noStrike">
              <a:solidFill>
                <a:srgbClr val="27AAE1"/>
              </a:solidFill>
              <a:latin typeface="Calibri"/>
              <a:ea typeface="Calibri"/>
              <a:cs typeface="Calibri"/>
              <a:sym typeface="Calibri"/>
            </a:endParaRPr>
          </a:p>
        </p:txBody>
      </p:sp>
      <p:sp>
        <p:nvSpPr>
          <p:cNvPr id="212" name="Google Shape;212;gad8aa9c027_0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A contract between a class and the outside world, where the class promises to provide the behavior published by that interface</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Can extend any number of interfaces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abstract, default and static methods, all are implicitly public</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constants, all are public, static, final implicitly</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rPr>
              <a:t>Default methods enable you to add new functionality to the interfaces of your libraries and ensure binary compatibility with code written for older versions of those interfaces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213" name="Google Shape;213;gad8aa9c027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d8aa9c027_0_1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POLYMORPHISM</a:t>
            </a:r>
            <a:endParaRPr/>
          </a:p>
        </p:txBody>
      </p:sp>
      <p:sp>
        <p:nvSpPr>
          <p:cNvPr id="219" name="Google Shape;219;gad8aa9c027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
        <p:nvSpPr>
          <p:cNvPr id="220" name="Google Shape;220;gad8aa9c027_0_13"/>
          <p:cNvSpPr txBox="1"/>
          <p:nvPr/>
        </p:nvSpPr>
        <p:spPr>
          <a:xfrm>
            <a:off x="457200" y="914400"/>
            <a:ext cx="8317800" cy="534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protected void run()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a:t>
            </a:r>
            <a:r>
              <a:rPr lang="en-US" sz="1100">
                <a:solidFill>
                  <a:schemeClr val="dk1"/>
                </a:solidFill>
                <a:highlight>
                  <a:srgbClr val="FFFFFF"/>
                </a:highlight>
                <a:latin typeface="Calibri"/>
                <a:ea typeface="Calibri"/>
                <a:cs typeface="Calibri"/>
                <a:sym typeface="Calibri"/>
              </a:rPr>
              <a:t>nimal</a:t>
            </a:r>
            <a:r>
              <a:rPr lang="en-US" sz="1100">
                <a:solidFill>
                  <a:schemeClr val="dk1"/>
                </a:solidFill>
                <a:highlight>
                  <a:srgbClr val="FFFFFF"/>
                </a:highlight>
                <a:latin typeface="Calibri"/>
                <a:ea typeface="Calibri"/>
                <a:cs typeface="Calibri"/>
                <a:sym typeface="Calibri"/>
              </a:rPr>
              <a:t> is running");</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r>
              <a:rPr lang="en-US" sz="1100">
                <a:solidFill>
                  <a:schemeClr val="dk1"/>
                </a:solidFill>
                <a:highlight>
                  <a:srgbClr val="FFFFFF"/>
                </a:highlight>
                <a:latin typeface="Calibri"/>
                <a:ea typeface="Calibri"/>
                <a:cs typeface="Calibri"/>
                <a:sym typeface="Calibri"/>
              </a:rPr>
              <a:t>protected void call()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animal is calling for you");</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Dog extends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System.out.println("Woof!!!");</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Cat extends Animal {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System.out.println("Meow!!!");</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TestPolymorphism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static void main(String</a:t>
            </a:r>
            <a:r>
              <a:rPr lang="en-US" sz="1100">
                <a:solidFill>
                  <a:schemeClr val="dk1"/>
                </a:solidFill>
                <a:highlight>
                  <a:srgbClr val="FFFFFF"/>
                </a:highlight>
                <a:latin typeface="Calibri"/>
                <a:ea typeface="Calibri"/>
                <a:cs typeface="Calibri"/>
                <a:sym typeface="Calibri"/>
              </a:rPr>
              <a:t>[] args) </a:t>
            </a: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List&lt;Animal&gt; animalList = Arrays.asList(new Dog(), new Cat());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for (Animal animal : animalList)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animal.run();</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211576282_0_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a:t>Objectives</a:t>
            </a:r>
            <a:endParaRPr b="1" i="0" sz="3200" u="none" cap="none" strike="noStrike">
              <a:solidFill>
                <a:srgbClr val="27AAE1"/>
              </a:solidFill>
              <a:latin typeface="Calibri"/>
              <a:ea typeface="Calibri"/>
              <a:cs typeface="Calibri"/>
              <a:sym typeface="Calibri"/>
            </a:endParaRPr>
          </a:p>
        </p:txBody>
      </p:sp>
      <p:sp>
        <p:nvSpPr>
          <p:cNvPr id="93" name="Google Shape;93;ga211576282_0_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560"/>
              </a:spcBef>
              <a:spcAft>
                <a:spcPts val="0"/>
              </a:spcAft>
              <a:buSzPts val="2800"/>
              <a:buFont typeface="Calibri"/>
              <a:buAutoNum type="arabicPeriod"/>
            </a:pPr>
            <a:r>
              <a:rPr lang="en-US" sz="2800"/>
              <a:t>Gain solid Java core knowledge as the basis for further self-study</a:t>
            </a:r>
            <a:endParaRPr sz="2800"/>
          </a:p>
          <a:p>
            <a:pPr indent="-514350" lvl="0" marL="514350" marR="0" rtl="0" algn="l">
              <a:lnSpc>
                <a:spcPct val="100000"/>
              </a:lnSpc>
              <a:spcBef>
                <a:spcPts val="560"/>
              </a:spcBef>
              <a:spcAft>
                <a:spcPts val="0"/>
              </a:spcAft>
              <a:buSzPts val="2800"/>
              <a:buFont typeface="Calibri"/>
              <a:buAutoNum type="arabicPeriod"/>
            </a:pPr>
            <a:r>
              <a:rPr lang="en-US" sz="2800"/>
              <a:t>Practice applying Java features while following Java/KMS coding standard</a:t>
            </a:r>
            <a:endParaRPr sz="2800"/>
          </a:p>
          <a:p>
            <a:pPr indent="-514350" lvl="0" marL="514350" marR="0" rtl="0" algn="l">
              <a:lnSpc>
                <a:spcPct val="100000"/>
              </a:lnSpc>
              <a:spcBef>
                <a:spcPts val="560"/>
              </a:spcBef>
              <a:spcAft>
                <a:spcPts val="0"/>
              </a:spcAft>
              <a:buSzPts val="2800"/>
              <a:buFont typeface="Calibri"/>
              <a:buAutoNum type="arabicPeriod"/>
            </a:pPr>
            <a:r>
              <a:rPr lang="en-US" sz="2800"/>
              <a:t>Get into the habit of writing sufficient tests for your code</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ga211576282_0_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d8aa9c027_0_2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ENCAPSULATION</a:t>
            </a:r>
            <a:endParaRPr b="1" i="0" sz="3200" u="none" cap="none" strike="noStrike">
              <a:solidFill>
                <a:srgbClr val="27AAE1"/>
              </a:solidFill>
              <a:latin typeface="Calibri"/>
              <a:ea typeface="Calibri"/>
              <a:cs typeface="Calibri"/>
              <a:sym typeface="Calibri"/>
            </a:endParaRPr>
          </a:p>
        </p:txBody>
      </p:sp>
      <p:sp>
        <p:nvSpPr>
          <p:cNvPr id="226" name="Google Shape;226;gad8aa9c027_0_2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Font typeface="Calibri"/>
              <a:buChar char="•"/>
            </a:pPr>
            <a:r>
              <a:rPr b="1" lang="en-US" sz="2200">
                <a:highlight>
                  <a:srgbClr val="FFFFFF"/>
                </a:highlight>
              </a:rPr>
              <a:t>Define</a:t>
            </a:r>
            <a:endParaRPr b="1"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The wrapping up of data under a single unit</a:t>
            </a:r>
            <a:endParaRPr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Can be achieved by declaring all the variables in the class as private and writing public methods in the class to set and get the values of variables</a:t>
            </a:r>
            <a:endParaRPr sz="2200">
              <a:highlight>
                <a:srgbClr val="FFFFFF"/>
              </a:highlight>
            </a:endParaRPr>
          </a:p>
          <a:p>
            <a:pPr indent="-368300" lvl="0" marL="457200" rtl="0" algn="l">
              <a:lnSpc>
                <a:spcPct val="100000"/>
              </a:lnSpc>
              <a:spcBef>
                <a:spcPts val="0"/>
              </a:spcBef>
              <a:spcAft>
                <a:spcPts val="0"/>
              </a:spcAft>
              <a:buSzPts val="2200"/>
              <a:buChar char="•"/>
            </a:pPr>
            <a:r>
              <a:rPr b="1" lang="en-US" sz="2200">
                <a:highlight>
                  <a:srgbClr val="FFFFFF"/>
                </a:highlight>
              </a:rPr>
              <a:t>Advantages</a:t>
            </a:r>
            <a:endParaRPr b="1"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Data Hiding</a:t>
            </a:r>
            <a:r>
              <a:rPr lang="en-US" sz="2200">
                <a:highlight>
                  <a:srgbClr val="FFFFFF"/>
                </a:highlight>
              </a:rPr>
              <a:t>: It will not be visible to the user that how the class is storing values in the variables</a:t>
            </a:r>
            <a:endParaRPr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Increased Flexibility</a:t>
            </a:r>
            <a:r>
              <a:rPr lang="en-US" sz="2200">
                <a:highlight>
                  <a:srgbClr val="FFFFFF"/>
                </a:highlight>
              </a:rPr>
              <a:t>: We can make the variables of the class as read-only or write-only depending on our requirement</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Reusability</a:t>
            </a:r>
            <a:r>
              <a:rPr lang="en-US" sz="2200">
                <a:highlight>
                  <a:srgbClr val="FFFFFF"/>
                </a:highlight>
              </a:rPr>
              <a:t>: Encapsulation also improves the re-usability and easy to change with new requirements</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Easy testing</a:t>
            </a:r>
            <a:r>
              <a:rPr lang="en-US" sz="2200">
                <a:highlight>
                  <a:srgbClr val="FFFFFF"/>
                </a:highlight>
              </a:rPr>
              <a:t>: Encapsulated code is easy to test for unit testing</a:t>
            </a:r>
            <a:endParaRPr i="0" sz="2200" u="none" cap="none" strike="noStrike">
              <a:solidFill>
                <a:srgbClr val="000000"/>
              </a:solidFill>
            </a:endParaRPr>
          </a:p>
        </p:txBody>
      </p:sp>
      <p:sp>
        <p:nvSpPr>
          <p:cNvPr id="227" name="Google Shape;227;gad8aa9c027_0_2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d8aa9c027_0_4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ABSTRACTION</a:t>
            </a:r>
            <a:endParaRPr b="1" i="0" sz="3200" u="none" cap="none" strike="noStrike">
              <a:solidFill>
                <a:srgbClr val="27AAE1"/>
              </a:solidFill>
              <a:latin typeface="Calibri"/>
              <a:ea typeface="Calibri"/>
              <a:cs typeface="Calibri"/>
              <a:sym typeface="Calibri"/>
            </a:endParaRPr>
          </a:p>
        </p:txBody>
      </p:sp>
      <p:sp>
        <p:nvSpPr>
          <p:cNvPr id="233" name="Google Shape;233;gad8aa9c027_0_4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Define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Only the essential information is displayed, details of implementation is hidden</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In java, abstraction is achieved by </a:t>
            </a:r>
            <a:r>
              <a:rPr lang="en-US" sz="1600">
                <a:solidFill>
                  <a:srgbClr val="000000"/>
                </a:solidFill>
                <a:highlight>
                  <a:srgbClr val="FFFFFF"/>
                </a:highlight>
                <a:uFill>
                  <a:noFill/>
                </a:uFill>
                <a:hlinkClick r:id="rId3">
                  <a:extLst>
                    <a:ext uri="{A12FA001-AC4F-418D-AE19-62706E023703}">
                      <ahyp:hlinkClr val="tx"/>
                    </a:ext>
                  </a:extLst>
                </a:hlinkClick>
              </a:rPr>
              <a:t>interfaces</a:t>
            </a:r>
            <a:r>
              <a:rPr lang="en-US" sz="1600">
                <a:solidFill>
                  <a:srgbClr val="000000"/>
                </a:solidFill>
                <a:highlight>
                  <a:srgbClr val="FFFFFF"/>
                </a:highlight>
              </a:rPr>
              <a:t> and </a:t>
            </a:r>
            <a:r>
              <a:rPr lang="en-US" sz="1600">
                <a:solidFill>
                  <a:srgbClr val="000000"/>
                </a:solidFill>
                <a:highlight>
                  <a:srgbClr val="FFFFFF"/>
                </a:highlight>
                <a:uFill>
                  <a:noFill/>
                </a:uFill>
                <a:hlinkClick r:id="rId4">
                  <a:extLst>
                    <a:ext uri="{A12FA001-AC4F-418D-AE19-62706E023703}">
                      <ahyp:hlinkClr val="tx"/>
                    </a:ext>
                  </a:extLst>
                </a:hlinkClick>
              </a:rPr>
              <a:t>abstract classes</a:t>
            </a:r>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uFill>
                  <a:noFill/>
                </a:uFill>
                <a:hlinkClick r:id="rId5">
                  <a:extLst>
                    <a:ext uri="{A12FA001-AC4F-418D-AE19-62706E023703}">
                      <ahyp:hlinkClr val="tx"/>
                    </a:ext>
                  </a:extLst>
                </a:hlinkClick>
              </a:rPr>
              <a:t>Encapsulation</a:t>
            </a:r>
            <a:r>
              <a:rPr lang="en-US" sz="1600">
                <a:solidFill>
                  <a:srgbClr val="000000"/>
                </a:solidFill>
                <a:highlight>
                  <a:srgbClr val="FFFFFF"/>
                </a:highlight>
              </a:rPr>
              <a:t> is data hiding(information hiding) while Abstraction is detail hiding(implementation hiding)</a:t>
            </a:r>
            <a:endParaRPr b="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Advantages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R</a:t>
            </a:r>
            <a:r>
              <a:rPr lang="en-US" sz="1600">
                <a:solidFill>
                  <a:srgbClr val="000000"/>
                </a:solidFill>
                <a:highlight>
                  <a:srgbClr val="FFFFFF"/>
                </a:highlight>
              </a:rPr>
              <a:t>educes the complexity of viewing the things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Avoids code duplication and increases reusability</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Helps to increase security of an application or program</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t>Consider using</a:t>
            </a:r>
            <a:r>
              <a:rPr b="1" lang="en-US" sz="1600">
                <a:solidFill>
                  <a:srgbClr val="000000"/>
                </a:solidFill>
              </a:rPr>
              <a:t> abstract classes</a:t>
            </a:r>
            <a:endParaRPr b="1"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share code among several closely 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expect that classes that extend your abstract class have many common methods or fields, or require access modifiers other than public</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declare non-static or non-final fields. This enables you to define methods that can access and modify the state of the object to which they belong</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rPr>
              <a:t>Consider using interfaces</a:t>
            </a:r>
            <a:endParaRPr b="1"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You expect that unrelated classes would implement your interface. For example, the interfaces </a:t>
            </a:r>
            <a:r>
              <a:rPr lang="en-US" sz="1600">
                <a:solidFill>
                  <a:srgbClr val="000000"/>
                </a:solidFill>
                <a:uFill>
                  <a:noFill/>
                </a:uFill>
                <a:hlinkClick r:id="rId6">
                  <a:extLst>
                    <a:ext uri="{A12FA001-AC4F-418D-AE19-62706E023703}">
                      <ahyp:hlinkClr val="tx"/>
                    </a:ext>
                  </a:extLst>
                </a:hlinkClick>
              </a:rPr>
              <a:t>Comparable</a:t>
            </a:r>
            <a:r>
              <a:rPr lang="en-US" sz="1600">
                <a:solidFill>
                  <a:srgbClr val="000000"/>
                </a:solidFill>
              </a:rPr>
              <a:t> and </a:t>
            </a:r>
            <a:r>
              <a:rPr lang="en-US" sz="1600">
                <a:solidFill>
                  <a:srgbClr val="000000"/>
                </a:solidFill>
                <a:uFill>
                  <a:noFill/>
                </a:uFill>
                <a:hlinkClick r:id="rId7">
                  <a:extLst>
                    <a:ext uri="{A12FA001-AC4F-418D-AE19-62706E023703}">
                      <ahyp:hlinkClr val="tx"/>
                    </a:ext>
                  </a:extLst>
                </a:hlinkClick>
              </a:rPr>
              <a:t>Cloneable</a:t>
            </a:r>
            <a:r>
              <a:rPr lang="en-US" sz="1600">
                <a:solidFill>
                  <a:srgbClr val="000000"/>
                </a:solidFill>
              </a:rPr>
              <a:t> are implemented by many unrelated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specify the behavior of a particular data type, but not concerned about who implements its behavior</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take advantage of multiple inheritance of type</a:t>
            </a:r>
            <a:endParaRPr sz="1600">
              <a:solidFill>
                <a:srgbClr val="000000"/>
              </a:solidFill>
              <a:highlight>
                <a:srgbClr val="FFFFFF"/>
              </a:highlight>
            </a:endParaRPr>
          </a:p>
        </p:txBody>
      </p:sp>
      <p:sp>
        <p:nvSpPr>
          <p:cNvPr id="234" name="Google Shape;234;gad8aa9c027_0_4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d6cee23df_0_3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240" name="Google Shape;240;gad6cee23df_0_3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241" name="Google Shape;241;gad6cee23df_0_3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42" name="Google Shape;242;gad6cee23df_0_3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gad6cee23df_0_3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gad6cee23df_0_3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OOP Concepts: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https://www.geeksforgeeks.org/classes-objects-java/?ref=lbp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https://docs.oracle.com/javase/tutorial/java/IandI/index.html</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245" name="Google Shape;245;gad6cee23df_0_3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 OOP CONCEPTS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0b109b655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III. CODE CONVENTIONS &amp; CLEAN CODE</a:t>
            </a:r>
            <a:endParaRPr b="1" i="0" sz="2800" u="none" cap="none" strike="noStrike">
              <a:solidFill>
                <a:srgbClr val="27AAE1"/>
              </a:solidFill>
              <a:latin typeface="Calibri"/>
              <a:ea typeface="Calibri"/>
              <a:cs typeface="Calibri"/>
              <a:sym typeface="Calibri"/>
            </a:endParaRPr>
          </a:p>
        </p:txBody>
      </p:sp>
      <p:sp>
        <p:nvSpPr>
          <p:cNvPr id="251" name="Google Shape;251;gb0b109b655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Codes Conventions</a:t>
            </a:r>
            <a:endParaRPr sz="2800"/>
          </a:p>
          <a:p>
            <a:pPr indent="-514350" lvl="0" marL="514350" marR="0" rtl="0" algn="l">
              <a:lnSpc>
                <a:spcPct val="100000"/>
              </a:lnSpc>
              <a:spcBef>
                <a:spcPts val="0"/>
              </a:spcBef>
              <a:spcAft>
                <a:spcPts val="0"/>
              </a:spcAft>
              <a:buSzPts val="2800"/>
              <a:buFont typeface="Calibri"/>
              <a:buAutoNum type="arabicPeriod"/>
            </a:pPr>
            <a:r>
              <a:rPr lang="en-US" sz="2800"/>
              <a:t>Clean Code</a:t>
            </a:r>
            <a:endParaRPr sz="2800"/>
          </a:p>
          <a:p>
            <a:pPr indent="-514350" lvl="0" marL="514350" marR="0" rtl="0" algn="l">
              <a:lnSpc>
                <a:spcPct val="100000"/>
              </a:lnSpc>
              <a:spcBef>
                <a:spcPts val="0"/>
              </a:spcBef>
              <a:spcAft>
                <a:spcPts val="0"/>
              </a:spcAft>
              <a:buSzPts val="2800"/>
              <a:buFont typeface="Calibri"/>
              <a:buAutoNum type="arabicPeriod"/>
            </a:pPr>
            <a:r>
              <a:rPr lang="en-US" sz="2800"/>
              <a:t>SOLID</a:t>
            </a:r>
            <a:endParaRPr sz="2800"/>
          </a:p>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SonarQube/</a:t>
            </a:r>
            <a:r>
              <a:rPr lang="en-US" sz="2800"/>
              <a:t>SonarLint</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252" name="Google Shape;252;gb0b109b655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III. CODE CONVENTIONS &amp; CLEAN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0b109b655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CODE CONVENTIONS</a:t>
            </a:r>
            <a:endParaRPr b="1" i="0" sz="3200" u="none" cap="none" strike="noStrike">
              <a:solidFill>
                <a:srgbClr val="27AAE1"/>
              </a:solidFill>
              <a:latin typeface="Calibri"/>
              <a:ea typeface="Calibri"/>
              <a:cs typeface="Calibri"/>
              <a:sym typeface="Calibri"/>
            </a:endParaRPr>
          </a:p>
        </p:txBody>
      </p:sp>
      <p:sp>
        <p:nvSpPr>
          <p:cNvPr id="258" name="Google Shape;258;gb0b109b655_0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Define</a:t>
            </a:r>
            <a:endParaRPr b="1"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a set of guidelines for a specific </a:t>
            </a:r>
            <a:r>
              <a:rPr lang="en-US" sz="2400">
                <a:solidFill>
                  <a:srgbClr val="000000"/>
                </a:solidFill>
                <a:highlight>
                  <a:srgbClr val="FFFFFF"/>
                </a:highlight>
                <a:uFill>
                  <a:noFill/>
                </a:uFill>
                <a:hlinkClick r:id="rId3">
                  <a:extLst>
                    <a:ext uri="{A12FA001-AC4F-418D-AE19-62706E023703}">
                      <ahyp:hlinkClr val="tx"/>
                    </a:ext>
                  </a:extLst>
                </a:hlinkClick>
              </a:rPr>
              <a:t>programming language</a:t>
            </a:r>
            <a:r>
              <a:rPr lang="en-US" sz="2400">
                <a:solidFill>
                  <a:srgbClr val="000000"/>
                </a:solidFill>
                <a:highlight>
                  <a:srgbClr val="FFFFFF"/>
                </a:highlight>
              </a:rPr>
              <a:t> that recommend </a:t>
            </a:r>
            <a:r>
              <a:rPr lang="en-US" sz="2400">
                <a:solidFill>
                  <a:srgbClr val="000000"/>
                </a:solidFill>
                <a:highlight>
                  <a:srgbClr val="FFFFFF"/>
                </a:highlight>
                <a:uFill>
                  <a:noFill/>
                </a:uFill>
                <a:hlinkClick r:id="rId4">
                  <a:extLst>
                    <a:ext uri="{A12FA001-AC4F-418D-AE19-62706E023703}">
                      <ahyp:hlinkClr val="tx"/>
                    </a:ext>
                  </a:extLst>
                </a:hlinkClick>
              </a:rPr>
              <a:t>programming style</a:t>
            </a:r>
            <a:r>
              <a:rPr lang="en-US" sz="2400">
                <a:solidFill>
                  <a:srgbClr val="000000"/>
                </a:solidFill>
                <a:highlight>
                  <a:srgbClr val="FFFFFF"/>
                </a:highlight>
              </a:rPr>
              <a:t>, practices, and methods for each aspect of a program written in that language</a:t>
            </a:r>
            <a:endParaRPr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not enforced by </a:t>
            </a:r>
            <a:r>
              <a:rPr lang="en-US" sz="2400">
                <a:solidFill>
                  <a:srgbClr val="000000"/>
                </a:solidFill>
                <a:highlight>
                  <a:srgbClr val="FFFFFF"/>
                </a:highlight>
                <a:uFill>
                  <a:noFill/>
                </a:uFill>
                <a:hlinkClick r:id="rId5">
                  <a:extLst>
                    <a:ext uri="{A12FA001-AC4F-418D-AE19-62706E023703}">
                      <ahyp:hlinkClr val="tx"/>
                    </a:ext>
                  </a:extLst>
                </a:hlinkClick>
              </a:rPr>
              <a:t>compilers</a:t>
            </a:r>
            <a:endParaRPr sz="2400">
              <a:solidFill>
                <a:srgbClr val="000000"/>
              </a:solidFill>
              <a:highlight>
                <a:srgbClr val="FFFFFF"/>
              </a:highlight>
            </a:endParaRPr>
          </a:p>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Advantages</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Anyone can read and understand the code as if they wrote it, thus reducing the cost of </a:t>
            </a:r>
            <a:r>
              <a:rPr lang="en-US" sz="2400">
                <a:solidFill>
                  <a:srgbClr val="000000"/>
                </a:solidFill>
                <a:highlight>
                  <a:srgbClr val="FFFFFF"/>
                </a:highlight>
                <a:uFill>
                  <a:noFill/>
                </a:uFill>
                <a:hlinkClick r:id="rId6">
                  <a:extLst>
                    <a:ext uri="{A12FA001-AC4F-418D-AE19-62706E023703}">
                      <ahyp:hlinkClr val="tx"/>
                    </a:ext>
                  </a:extLst>
                </a:hlinkClick>
              </a:rPr>
              <a:t>software maintenance</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Improve code quality, avoid bugs or issues (security, performance ...) that are caused by bad coding practices.</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 beautiful and well organized source code will show our expertise in coding</a:t>
            </a:r>
            <a:endParaRPr b="1" sz="2400">
              <a:solidFill>
                <a:srgbClr val="000000"/>
              </a:solidFill>
              <a:highlight>
                <a:srgbClr val="FFFFFF"/>
              </a:highlight>
            </a:endParaRPr>
          </a:p>
        </p:txBody>
      </p:sp>
      <p:sp>
        <p:nvSpPr>
          <p:cNvPr id="259" name="Google Shape;259;gb0b109b655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b0b109b655_0_5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Source File</a:t>
            </a:r>
            <a:endParaRPr b="1" i="0" sz="3200" u="none" cap="none" strike="noStrike">
              <a:solidFill>
                <a:srgbClr val="27AAE1"/>
              </a:solidFill>
              <a:latin typeface="Calibri"/>
              <a:ea typeface="Calibri"/>
              <a:cs typeface="Calibri"/>
              <a:sym typeface="Calibri"/>
            </a:endParaRPr>
          </a:p>
        </p:txBody>
      </p:sp>
      <p:sp>
        <p:nvSpPr>
          <p:cNvPr id="265" name="Google Shape;265;gb0b109b655_0_5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Name of the top-level class it contains (exactly one), plus </a:t>
            </a:r>
            <a:r>
              <a:rPr lang="en-US" sz="2200">
                <a:solidFill>
                  <a:srgbClr val="000000"/>
                </a:solidFill>
                <a:highlight>
                  <a:srgbClr val="FAFAFA"/>
                </a:highlight>
              </a:rPr>
              <a:t>.java</a:t>
            </a:r>
            <a:endParaRPr sz="2200">
              <a:solidFill>
                <a:srgbClr val="000000"/>
              </a:solidFill>
              <a:highlight>
                <a:srgbClr val="FFFFFF"/>
              </a:highlight>
            </a:endParaRPr>
          </a:p>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A source file consists of, in order (</a:t>
            </a:r>
            <a:r>
              <a:rPr lang="en-US" sz="2200">
                <a:highlight>
                  <a:srgbClr val="FFFFFF"/>
                </a:highlight>
              </a:rPr>
              <a:t>exactly one blank line separates each section that is present</a:t>
            </a:r>
            <a:r>
              <a:rPr lang="en-US" sz="2200">
                <a:solidFill>
                  <a:srgbClr val="000000"/>
                </a:solidFill>
                <a:highlight>
                  <a:srgbClr val="FFFFFF"/>
                </a:highlight>
              </a:rPr>
              <a: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License or copyright information, if present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Package statement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Import statements</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Exactly one top-level class</a:t>
            </a:r>
            <a:endParaRPr sz="2200">
              <a:solidFill>
                <a:srgbClr val="000000"/>
              </a:solidFill>
              <a:highlight>
                <a:srgbClr val="FFFFFF"/>
              </a:highlight>
            </a:endParaRPr>
          </a:p>
          <a:p>
            <a:pPr indent="-368300" lvl="1"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Ordering of class contents</a:t>
            </a:r>
            <a:endParaRPr b="1" sz="2200">
              <a:solidFill>
                <a:srgbClr val="000000"/>
              </a:solidFill>
              <a:highlight>
                <a:srgbClr val="FFFFFF"/>
              </a:highlight>
            </a:endParaRPr>
          </a:p>
          <a:p>
            <a:pPr indent="-368300" lvl="2" marL="914400" rtl="0" algn="l">
              <a:lnSpc>
                <a:spcPct val="115000"/>
              </a:lnSpc>
              <a:spcBef>
                <a:spcPts val="0"/>
              </a:spcBef>
              <a:spcAft>
                <a:spcPts val="0"/>
              </a:spcAft>
              <a:buClr>
                <a:srgbClr val="000000"/>
              </a:buClr>
              <a:buSzPts val="2200"/>
              <a:buFont typeface="Calibri"/>
              <a:buChar char="•"/>
            </a:pPr>
            <a:r>
              <a:rPr lang="en-US" sz="2200">
                <a:solidFill>
                  <a:srgbClr val="000000"/>
                </a:solidFill>
                <a:highlight>
                  <a:srgbClr val="FFFFFF"/>
                </a:highlight>
              </a:rPr>
              <a:t>Different classes may order their contents in different ways. Each class uses </a:t>
            </a:r>
            <a:r>
              <a:rPr b="1" i="1" lang="en-US" sz="2200">
                <a:solidFill>
                  <a:srgbClr val="000000"/>
                </a:solidFill>
                <a:highlight>
                  <a:srgbClr val="FFFFFF"/>
                </a:highlight>
              </a:rPr>
              <a:t>some</a:t>
            </a:r>
            <a:r>
              <a:rPr b="1" lang="en-US" sz="2200">
                <a:solidFill>
                  <a:srgbClr val="000000"/>
                </a:solidFill>
                <a:highlight>
                  <a:srgbClr val="FFFFFF"/>
                </a:highlight>
              </a:rPr>
              <a:t> logical order</a:t>
            </a:r>
            <a:r>
              <a:rPr lang="en-US" sz="2200">
                <a:solidFill>
                  <a:srgbClr val="000000"/>
                </a:solidFill>
                <a:highlight>
                  <a:srgbClr val="FFFFFF"/>
                </a:highlight>
              </a:rPr>
              <a:t>, which its maintainer could explain if asked</a:t>
            </a:r>
            <a:endParaRPr sz="2200">
              <a:solidFill>
                <a:srgbClr val="000000"/>
              </a:solidFill>
              <a:highlight>
                <a:srgbClr val="FFFFFF"/>
              </a:highlight>
            </a:endParaRPr>
          </a:p>
          <a:p>
            <a:pPr indent="-368300" lvl="2" marL="9144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When a class has multiple constructors, or multiple methods with the same name, these appear sequentially, with no other code in between (not even private members)</a:t>
            </a:r>
            <a:endParaRPr sz="2200">
              <a:solidFill>
                <a:srgbClr val="000000"/>
              </a:solidFill>
              <a:highlight>
                <a:srgbClr val="FFFFFF"/>
              </a:highlight>
            </a:endParaRPr>
          </a:p>
        </p:txBody>
      </p:sp>
      <p:sp>
        <p:nvSpPr>
          <p:cNvPr id="266" name="Google Shape;266;gb0b109b655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b0b109b655_0_70"/>
          <p:cNvSpPr txBox="1"/>
          <p:nvPr>
            <p:ph type="title"/>
          </p:nvPr>
        </p:nvSpPr>
        <p:spPr>
          <a:xfrm>
            <a:off x="457200" y="274650"/>
            <a:ext cx="64584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Formatting</a:t>
            </a:r>
            <a:endParaRPr b="1" i="0" sz="3200" u="none" cap="none" strike="noStrike">
              <a:solidFill>
                <a:srgbClr val="27AAE1"/>
              </a:solidFill>
              <a:latin typeface="Calibri"/>
              <a:ea typeface="Calibri"/>
              <a:cs typeface="Calibri"/>
              <a:sym typeface="Calibri"/>
            </a:endParaRPr>
          </a:p>
        </p:txBody>
      </p:sp>
      <p:sp>
        <p:nvSpPr>
          <p:cNvPr id="272" name="Google Shape;272;gb0b109b655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Braces are used with </a:t>
            </a:r>
            <a:r>
              <a:rPr lang="en-US" sz="2800">
                <a:solidFill>
                  <a:srgbClr val="000000"/>
                </a:solidFill>
                <a:highlight>
                  <a:srgbClr val="FAFAFA"/>
                </a:highlight>
              </a:rPr>
              <a:t>if</a:t>
            </a:r>
            <a:r>
              <a:rPr lang="en-US" sz="2800">
                <a:solidFill>
                  <a:srgbClr val="000000"/>
                </a:solidFill>
                <a:highlight>
                  <a:srgbClr val="FFFFFF"/>
                </a:highlight>
              </a:rPr>
              <a:t>, </a:t>
            </a:r>
            <a:r>
              <a:rPr lang="en-US" sz="2800">
                <a:solidFill>
                  <a:srgbClr val="000000"/>
                </a:solidFill>
                <a:highlight>
                  <a:srgbClr val="FAFAFA"/>
                </a:highlight>
              </a:rPr>
              <a:t>else</a:t>
            </a:r>
            <a:r>
              <a:rPr lang="en-US" sz="2800">
                <a:solidFill>
                  <a:srgbClr val="000000"/>
                </a:solidFill>
                <a:highlight>
                  <a:srgbClr val="FFFFFF"/>
                </a:highlight>
              </a:rPr>
              <a:t>, </a:t>
            </a:r>
            <a:r>
              <a:rPr lang="en-US" sz="2800">
                <a:solidFill>
                  <a:srgbClr val="000000"/>
                </a:solidFill>
                <a:highlight>
                  <a:srgbClr val="FAFAFA"/>
                </a:highlight>
              </a:rPr>
              <a:t>for</a:t>
            </a:r>
            <a:r>
              <a:rPr lang="en-US" sz="2800">
                <a:solidFill>
                  <a:srgbClr val="000000"/>
                </a:solidFill>
                <a:highlight>
                  <a:srgbClr val="FFFFFF"/>
                </a:highlight>
              </a:rPr>
              <a:t>, </a:t>
            </a:r>
            <a:r>
              <a:rPr lang="en-US" sz="2800">
                <a:solidFill>
                  <a:srgbClr val="000000"/>
                </a:solidFill>
                <a:highlight>
                  <a:srgbClr val="FAFAFA"/>
                </a:highlight>
              </a:rPr>
              <a:t>do</a:t>
            </a:r>
            <a:r>
              <a:rPr lang="en-US" sz="2800">
                <a:solidFill>
                  <a:srgbClr val="000000"/>
                </a:solidFill>
                <a:highlight>
                  <a:srgbClr val="FFFFFF"/>
                </a:highlight>
              </a:rPr>
              <a:t> and </a:t>
            </a:r>
            <a:r>
              <a:rPr lang="en-US" sz="2800">
                <a:solidFill>
                  <a:srgbClr val="000000"/>
                </a:solidFill>
                <a:highlight>
                  <a:srgbClr val="FAFAFA"/>
                </a:highlight>
              </a:rPr>
              <a:t>while</a:t>
            </a:r>
            <a:r>
              <a:rPr lang="en-US" sz="2800">
                <a:solidFill>
                  <a:srgbClr val="000000"/>
                </a:solidFill>
                <a:highlight>
                  <a:srgbClr val="FFFFFF"/>
                </a:highlight>
              </a:rPr>
              <a:t> statements, even when the body is empty or contains only a single statement (</a:t>
            </a:r>
            <a:r>
              <a:rPr b="1" i="1" lang="en-US" sz="2800">
                <a:solidFill>
                  <a:srgbClr val="000000"/>
                </a:solidFill>
                <a:highlight>
                  <a:srgbClr val="FFFFFF"/>
                </a:highlight>
              </a:rPr>
              <a:t>Egyptian brackets</a:t>
            </a:r>
            <a:r>
              <a:rPr lang="en-US" sz="2800">
                <a:solidFill>
                  <a:srgbClr val="000000"/>
                </a:solidFill>
                <a:highlight>
                  <a:srgbClr val="FFFFFF"/>
                </a:highlight>
              </a:rPr>
              <a:t>)</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indentation: 2 or 4 spaces without using tab</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Line limit: 80, 100, 120…</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222222"/>
                </a:solidFill>
                <a:highlight>
                  <a:srgbClr val="FFFFFF"/>
                </a:highlight>
              </a:rPr>
              <a:t>Grouping parentheses: recommended</a:t>
            </a:r>
            <a:endParaRPr sz="2800">
              <a:solidFill>
                <a:srgbClr val="222222"/>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highlight>
                  <a:srgbClr val="FFFFFF"/>
                </a:highlight>
              </a:rPr>
              <a:t>One statement per line</a:t>
            </a:r>
            <a:r>
              <a:rPr lang="en-US" sz="2800">
                <a:solidFill>
                  <a:srgbClr val="222222"/>
                </a:solidFill>
                <a:highlight>
                  <a:srgbClr val="FFFFFF"/>
                </a:highlight>
              </a:rPr>
              <a:t>, one variable per declaration, except in the header of a </a:t>
            </a:r>
            <a:r>
              <a:rPr b="1" i="1" lang="en-US" sz="2800">
                <a:solidFill>
                  <a:srgbClr val="000000"/>
                </a:solidFill>
                <a:highlight>
                  <a:srgbClr val="FAFAFA"/>
                </a:highlight>
              </a:rPr>
              <a:t>for</a:t>
            </a:r>
            <a:r>
              <a:rPr b="1" i="1" lang="en-US" sz="2800">
                <a:solidFill>
                  <a:srgbClr val="000000"/>
                </a:solidFill>
                <a:highlight>
                  <a:srgbClr val="FFFFFF"/>
                </a:highlight>
              </a:rPr>
              <a:t> </a:t>
            </a:r>
            <a:r>
              <a:rPr lang="en-US" sz="2800">
                <a:solidFill>
                  <a:srgbClr val="222222"/>
                </a:solidFill>
                <a:highlight>
                  <a:srgbClr val="FFFFFF"/>
                </a:highlight>
              </a:rPr>
              <a:t>loop</a:t>
            </a:r>
            <a:endParaRPr sz="2800">
              <a:solidFill>
                <a:srgbClr val="222222"/>
              </a:solidFill>
              <a:highlight>
                <a:srgbClr val="FFFFFF"/>
              </a:highlight>
            </a:endParaRPr>
          </a:p>
        </p:txBody>
      </p:sp>
      <p:sp>
        <p:nvSpPr>
          <p:cNvPr id="273" name="Google Shape;273;gb0b109b655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b0b109b655_0_84"/>
          <p:cNvSpPr txBox="1"/>
          <p:nvPr>
            <p:ph type="title"/>
          </p:nvPr>
        </p:nvSpPr>
        <p:spPr>
          <a:xfrm>
            <a:off x="457200" y="274650"/>
            <a:ext cx="65541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Whitespace</a:t>
            </a:r>
            <a:endParaRPr b="1" i="0" sz="3200" u="none" cap="none" strike="noStrike">
              <a:solidFill>
                <a:srgbClr val="27AAE1"/>
              </a:solidFill>
              <a:latin typeface="Calibri"/>
              <a:ea typeface="Calibri"/>
              <a:cs typeface="Calibri"/>
              <a:sym typeface="Calibri"/>
            </a:endParaRPr>
          </a:p>
        </p:txBody>
      </p:sp>
      <p:sp>
        <p:nvSpPr>
          <p:cNvPr id="279" name="Google Shape;279;gb0b109b655_0_8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Separating any reserved word, </a:t>
            </a:r>
            <a:r>
              <a:rPr lang="en-US" sz="2000">
                <a:highlight>
                  <a:srgbClr val="FFFFFF"/>
                </a:highlight>
              </a:rPr>
              <a:t>such as </a:t>
            </a:r>
            <a:r>
              <a:rPr lang="en-US" sz="2000">
                <a:highlight>
                  <a:srgbClr val="FAFAFA"/>
                </a:highlight>
              </a:rPr>
              <a:t>if</a:t>
            </a:r>
            <a:r>
              <a:rPr lang="en-US" sz="2000">
                <a:highlight>
                  <a:srgbClr val="FFFFFF"/>
                </a:highlight>
              </a:rPr>
              <a:t>, </a:t>
            </a:r>
            <a:r>
              <a:rPr lang="en-US" sz="2000">
                <a:highlight>
                  <a:srgbClr val="FAFAFA"/>
                </a:highlight>
              </a:rPr>
              <a:t>else,</a:t>
            </a:r>
            <a:r>
              <a:rPr lang="en-US" sz="2000">
                <a:highlight>
                  <a:srgbClr val="FFFFFF"/>
                </a:highlight>
              </a:rPr>
              <a:t> </a:t>
            </a:r>
            <a:r>
              <a:rPr lang="en-US" sz="2000">
                <a:highlight>
                  <a:srgbClr val="FAFAFA"/>
                </a:highlight>
              </a:rPr>
              <a:t>for</a:t>
            </a:r>
            <a:r>
              <a:rPr lang="en-US" sz="2000">
                <a:highlight>
                  <a:srgbClr val="FFFFFF"/>
                </a:highlight>
              </a:rPr>
              <a:t> or </a:t>
            </a:r>
            <a:r>
              <a:rPr lang="en-US" sz="2000">
                <a:highlight>
                  <a:srgbClr val="FAFAFA"/>
                </a:highlight>
              </a:rPr>
              <a:t>catch</a:t>
            </a:r>
            <a:r>
              <a:rPr lang="en-US" sz="2000">
                <a:highlight>
                  <a:srgbClr val="FFFFFF"/>
                </a:highlight>
              </a:rPr>
              <a:t> </a:t>
            </a:r>
            <a:r>
              <a:rPr lang="en-US" sz="2000">
                <a:solidFill>
                  <a:srgbClr val="000000"/>
                </a:solidFill>
                <a:highlight>
                  <a:srgbClr val="FFFFFF"/>
                </a:highlight>
              </a:rPr>
              <a:t>from an open parenthesis (</a:t>
            </a:r>
            <a:r>
              <a:rPr lang="en-US" sz="2000">
                <a:solidFill>
                  <a:srgbClr val="000000"/>
                </a:solidFill>
                <a:highlight>
                  <a:srgbClr val="FAFAFA"/>
                </a:highlight>
              </a:rPr>
              <a:t>(</a:t>
            </a:r>
            <a:r>
              <a:rPr lang="en-US" sz="2000">
                <a:solidFill>
                  <a:srgbClr val="000000"/>
                </a:solidFill>
                <a:highlight>
                  <a:srgbClr val="FFFFFF"/>
                </a:highlight>
              </a:rPr>
              <a:t>) or a closing curly brace (</a:t>
            </a:r>
            <a:r>
              <a:rPr lang="en-US" sz="2000">
                <a:solidFill>
                  <a:srgbClr val="000000"/>
                </a:solidFill>
                <a:highlight>
                  <a:srgbClr val="FAFAFA"/>
                </a:highlight>
              </a:rPr>
              <a:t>}</a:t>
            </a:r>
            <a:r>
              <a:rPr lang="en-US" sz="2000">
                <a:solidFill>
                  <a:srgbClr val="000000"/>
                </a:solidFill>
                <a:highlight>
                  <a:srgbClr val="FFFFFF"/>
                </a:highlight>
              </a:rPr>
              <a: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any binary or ternary operator. This also applies to the following "operator-like" symbols:</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pipe for a catch block that handles multiple exceptions:          </a:t>
            </a:r>
            <a:r>
              <a:rPr lang="en-US" sz="2000">
                <a:solidFill>
                  <a:srgbClr val="000000"/>
                </a:solidFill>
                <a:highlight>
                  <a:srgbClr val="FAFAFA"/>
                </a:highlight>
              </a:rPr>
              <a:t>catch (FooException | BarException e)</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colon (</a:t>
            </a:r>
            <a:r>
              <a:rPr lang="en-US" sz="2000">
                <a:solidFill>
                  <a:srgbClr val="000000"/>
                </a:solidFill>
                <a:highlight>
                  <a:srgbClr val="FAFAFA"/>
                </a:highlight>
              </a:rPr>
              <a:t>:</a:t>
            </a:r>
            <a:r>
              <a:rPr lang="en-US" sz="2000">
                <a:solidFill>
                  <a:srgbClr val="000000"/>
                </a:solidFill>
                <a:highlight>
                  <a:srgbClr val="FFFFFF"/>
                </a:highlight>
              </a:rPr>
              <a:t>) in an enhanced </a:t>
            </a:r>
            <a:r>
              <a:rPr lang="en-US" sz="2000">
                <a:solidFill>
                  <a:srgbClr val="000000"/>
                </a:solidFill>
                <a:highlight>
                  <a:srgbClr val="FAFAFA"/>
                </a:highlight>
              </a:rPr>
              <a:t>for</a:t>
            </a:r>
            <a:r>
              <a:rPr lang="en-US" sz="2000">
                <a:solidFill>
                  <a:srgbClr val="000000"/>
                </a:solidFill>
                <a:highlight>
                  <a:srgbClr val="FFFFFF"/>
                </a:highlight>
              </a:rPr>
              <a:t> ("foreach") statement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arrow in a lambda expression: </a:t>
            </a:r>
            <a:r>
              <a:rPr lang="en-US" sz="2000">
                <a:solidFill>
                  <a:srgbClr val="000000"/>
                </a:solidFill>
                <a:highlight>
                  <a:srgbClr val="FAFAFA"/>
                </a:highlight>
              </a:rPr>
              <a:t>(String str) -&gt; str.length()</a:t>
            </a:r>
            <a:endParaRPr sz="2000">
              <a:solidFill>
                <a:srgbClr val="000000"/>
              </a:solidFill>
              <a:highlight>
                <a:srgbClr val="FAFAFA"/>
              </a:highlight>
            </a:endParaRPr>
          </a:p>
          <a:p>
            <a:pPr indent="-355600" lvl="0" marL="457200" marR="215900" rtl="0" algn="l">
              <a:lnSpc>
                <a:spcPct val="115000"/>
              </a:lnSpc>
              <a:spcBef>
                <a:spcPts val="0"/>
              </a:spcBef>
              <a:spcAft>
                <a:spcPts val="0"/>
              </a:spcAft>
              <a:buClr>
                <a:srgbClr val="000000"/>
              </a:buClr>
              <a:buSzPts val="2000"/>
              <a:buFont typeface="Calibri"/>
              <a:buChar char="•"/>
            </a:pPr>
            <a:r>
              <a:rPr lang="en-US" sz="2000">
                <a:solidFill>
                  <a:srgbClr val="000000"/>
                </a:solidFill>
                <a:highlight>
                  <a:srgbClr val="FFFFFF"/>
                </a:highlight>
              </a:rPr>
              <a:t>but not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two colons (</a:t>
            </a:r>
            <a:r>
              <a:rPr lang="en-US" sz="2000">
                <a:solidFill>
                  <a:srgbClr val="000000"/>
                </a:solidFill>
                <a:highlight>
                  <a:srgbClr val="FAFAFA"/>
                </a:highlight>
              </a:rPr>
              <a:t>::</a:t>
            </a:r>
            <a:r>
              <a:rPr lang="en-US" sz="2000">
                <a:solidFill>
                  <a:srgbClr val="000000"/>
                </a:solidFill>
                <a:highlight>
                  <a:srgbClr val="FFFFFF"/>
                </a:highlight>
              </a:rPr>
              <a:t>) of a method reference, which is written like </a:t>
            </a:r>
            <a:r>
              <a:rPr lang="en-US" sz="2000">
                <a:solidFill>
                  <a:srgbClr val="000000"/>
                </a:solidFill>
                <a:highlight>
                  <a:srgbClr val="FAFAFA"/>
                </a:highlight>
              </a:rPr>
              <a:t>Object::toString</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dot separator (</a:t>
            </a:r>
            <a:r>
              <a:rPr lang="en-US" sz="2000">
                <a:solidFill>
                  <a:srgbClr val="000000"/>
                </a:solidFill>
                <a:highlight>
                  <a:srgbClr val="FAFAFA"/>
                </a:highlight>
              </a:rPr>
              <a:t>.</a:t>
            </a:r>
            <a:r>
              <a:rPr lang="en-US" sz="2000">
                <a:solidFill>
                  <a:srgbClr val="000000"/>
                </a:solidFill>
                <a:highlight>
                  <a:srgbClr val="FFFFFF"/>
                </a:highlight>
              </a:rPr>
              <a:t>), which is written like </a:t>
            </a:r>
            <a:r>
              <a:rPr lang="en-US" sz="2000">
                <a:solidFill>
                  <a:srgbClr val="000000"/>
                </a:solidFill>
                <a:highlight>
                  <a:srgbClr val="FAFAFA"/>
                </a:highlight>
              </a:rPr>
              <a:t>object.toString()</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the double slash (</a:t>
            </a:r>
            <a:r>
              <a:rPr lang="en-US" sz="2000">
                <a:solidFill>
                  <a:srgbClr val="000000"/>
                </a:solidFill>
                <a:highlight>
                  <a:srgbClr val="FAFAFA"/>
                </a:highlight>
              </a:rPr>
              <a:t>//</a:t>
            </a:r>
            <a:r>
              <a:rPr lang="en-US" sz="2000">
                <a:solidFill>
                  <a:srgbClr val="000000"/>
                </a:solidFill>
                <a:highlight>
                  <a:srgbClr val="FFFFFF"/>
                </a:highlight>
              </a:rPr>
              <a:t>) that begins an end-of-line comment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Between the type and variable of a declaration: </a:t>
            </a:r>
            <a:r>
              <a:rPr lang="en-US" sz="2000">
                <a:solidFill>
                  <a:srgbClr val="000000"/>
                </a:solidFill>
                <a:highlight>
                  <a:srgbClr val="FAFAFA"/>
                </a:highlight>
              </a:rPr>
              <a:t>List&lt;String&gt; list</a:t>
            </a:r>
            <a:endParaRPr sz="2000">
              <a:solidFill>
                <a:srgbClr val="000000"/>
              </a:solidFill>
              <a:highlight>
                <a:srgbClr val="FFFFFF"/>
              </a:highlight>
            </a:endParaRPr>
          </a:p>
        </p:txBody>
      </p:sp>
      <p:sp>
        <p:nvSpPr>
          <p:cNvPr id="280" name="Google Shape;280;gb0b109b655_0_8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0b109b655_0_9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Naming</a:t>
            </a:r>
            <a:endParaRPr b="1" i="0" sz="3200" u="none" cap="none" strike="noStrike">
              <a:solidFill>
                <a:srgbClr val="27AAE1"/>
              </a:solidFill>
              <a:latin typeface="Calibri"/>
              <a:ea typeface="Calibri"/>
              <a:cs typeface="Calibri"/>
              <a:sym typeface="Calibri"/>
            </a:endParaRPr>
          </a:p>
        </p:txBody>
      </p:sp>
      <p:sp>
        <p:nvSpPr>
          <p:cNvPr id="286" name="Google Shape;286;gb0b109b655_0_9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700"/>
              </a:spcBef>
              <a:spcAft>
                <a:spcPts val="0"/>
              </a:spcAft>
              <a:buClr>
                <a:srgbClr val="000000"/>
              </a:buClr>
              <a:buSzPts val="2200"/>
              <a:buChar char="•"/>
            </a:pPr>
            <a:r>
              <a:rPr b="1" lang="en-US" sz="2200">
                <a:solidFill>
                  <a:srgbClr val="000000"/>
                </a:solidFill>
                <a:highlight>
                  <a:srgbClr val="FFFFFF"/>
                </a:highlight>
              </a:rPr>
              <a:t>Package: </a:t>
            </a:r>
            <a:r>
              <a:rPr lang="en-US" sz="2200">
                <a:solidFill>
                  <a:srgbClr val="000000"/>
                </a:solidFill>
                <a:highlight>
                  <a:srgbClr val="FFFFFF"/>
                </a:highlight>
              </a:rPr>
              <a:t>all lowercase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Class: </a:t>
            </a:r>
            <a:r>
              <a:rPr lang="en-US" sz="2200">
                <a:solidFill>
                  <a:srgbClr val="000000"/>
                </a:solidFill>
                <a:highlight>
                  <a:srgbClr val="FFFFFF"/>
                </a:highlight>
              </a:rPr>
              <a:t>UpperCamelCase, typically nouns or noun phrases</a:t>
            </a:r>
            <a:endParaRPr sz="2200">
              <a:solidFill>
                <a:srgbClr val="000000"/>
              </a:solidFill>
              <a:highlight>
                <a:srgbClr val="FAFAFA"/>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Interface</a:t>
            </a:r>
            <a:r>
              <a:rPr lang="en-US" sz="2200">
                <a:solidFill>
                  <a:srgbClr val="000000"/>
                </a:solidFill>
                <a:highlight>
                  <a:srgbClr val="FFFFFF"/>
                </a:highlight>
              </a:rPr>
              <a:t>: UpperCamelCase, may be nouns or noun phrases, but may sometimes be adjectives or adjective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Method: </a:t>
            </a:r>
            <a:r>
              <a:rPr lang="en-US" sz="2200">
                <a:solidFill>
                  <a:srgbClr val="000000"/>
                </a:solidFill>
                <a:highlight>
                  <a:srgbClr val="FFFFFF"/>
                </a:highlight>
              </a:rPr>
              <a:t>lowerCamelCase, typically verbs or verb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F"/>
                </a:highlight>
              </a:rPr>
              <a:t>Underscores may appear in </a:t>
            </a:r>
            <a:r>
              <a:rPr i="1" lang="en-US" sz="2200">
                <a:solidFill>
                  <a:srgbClr val="000000"/>
                </a:solidFill>
                <a:highlight>
                  <a:srgbClr val="FFFFFF"/>
                </a:highlight>
              </a:rPr>
              <a:t>test</a:t>
            </a:r>
            <a:r>
              <a:rPr lang="en-US" sz="2200">
                <a:solidFill>
                  <a:srgbClr val="000000"/>
                </a:solidFill>
                <a:highlight>
                  <a:srgbClr val="FFFFFF"/>
                </a:highlight>
              </a:rPr>
              <a:t> method names, but there is no One Correct Way to name test methods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Constant: </a:t>
            </a:r>
            <a:r>
              <a:rPr lang="en-US" sz="2200">
                <a:solidFill>
                  <a:srgbClr val="000000"/>
                </a:solidFill>
                <a:highlight>
                  <a:srgbClr val="FFFFFF"/>
                </a:highlight>
              </a:rPr>
              <a:t>CONSTANT_CASE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Non-constant field: </a:t>
            </a:r>
            <a:r>
              <a:rPr lang="en-US" sz="2200">
                <a:solidFill>
                  <a:srgbClr val="000000"/>
                </a:solidFill>
                <a:highlight>
                  <a:srgbClr val="FFFFFF"/>
                </a:highlight>
              </a:rPr>
              <a:t>lowerCamelCase, typically nouns or noun phrases</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Parameter</a:t>
            </a:r>
            <a:r>
              <a:rPr lang="en-US" sz="2200">
                <a:solidFill>
                  <a:srgbClr val="000000"/>
                </a:solidFill>
                <a:highlight>
                  <a:srgbClr val="FFFFFF"/>
                </a:highlight>
              </a:rPr>
              <a:t>: lowerCamelCase, One-character parameter names in public methods should be avoided</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Local variable</a:t>
            </a:r>
            <a:r>
              <a:rPr lang="en-US" sz="2200">
                <a:solidFill>
                  <a:srgbClr val="000000"/>
                </a:solidFill>
                <a:highlight>
                  <a:srgbClr val="FFFFFF"/>
                </a:highlight>
              </a:rPr>
              <a:t>: lowerCamelCase</a:t>
            </a:r>
            <a:endParaRPr sz="2200">
              <a:solidFill>
                <a:srgbClr val="000000"/>
              </a:solidFill>
              <a:highlight>
                <a:srgbClr val="FFFFFF"/>
              </a:highlight>
            </a:endParaRPr>
          </a:p>
        </p:txBody>
      </p:sp>
      <p:sp>
        <p:nvSpPr>
          <p:cNvPr id="287" name="Google Shape;287;gb0b109b655_0_9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0b109b655_0_1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a:t>
            </a:r>
            <a:endParaRPr b="1" i="0" sz="3200" u="none" cap="none" strike="noStrike">
              <a:solidFill>
                <a:srgbClr val="27AAE1"/>
              </a:solidFill>
              <a:latin typeface="Calibri"/>
              <a:ea typeface="Calibri"/>
              <a:cs typeface="Calibri"/>
              <a:sym typeface="Calibri"/>
            </a:endParaRPr>
          </a:p>
        </p:txBody>
      </p:sp>
      <p:sp>
        <p:nvSpPr>
          <p:cNvPr id="293" name="Google Shape;293;gb0b109b655_0_12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b="1" lang="en-US" sz="2800">
                <a:solidFill>
                  <a:srgbClr val="222222"/>
                </a:solidFill>
                <a:highlight>
                  <a:srgbClr val="FFFFFF"/>
                </a:highlight>
              </a:rPr>
              <a:t>Programming Practices</a:t>
            </a:r>
            <a:endParaRPr b="1" sz="2800">
              <a:solidFill>
                <a:srgbClr val="000000"/>
              </a:solidFill>
              <a:highlight>
                <a:srgbClr val="FFFFFF"/>
              </a:highlight>
            </a:endParaRPr>
          </a:p>
          <a:p>
            <a:pPr indent="-406400" lvl="1" marL="914400" rtl="0" algn="l">
              <a:lnSpc>
                <a:spcPct val="115000"/>
              </a:lnSpc>
              <a:spcBef>
                <a:spcPts val="0"/>
              </a:spcBef>
              <a:spcAft>
                <a:spcPts val="0"/>
              </a:spcAft>
              <a:buClr>
                <a:srgbClr val="000000"/>
              </a:buClr>
              <a:buSzPts val="2800"/>
              <a:buChar char="–"/>
            </a:pPr>
            <a:r>
              <a:rPr lang="en-US">
                <a:solidFill>
                  <a:srgbClr val="009900"/>
                </a:solidFill>
                <a:highlight>
                  <a:srgbClr val="FAFAFA"/>
                </a:highlight>
              </a:rPr>
              <a:t>@Override</a:t>
            </a:r>
            <a:r>
              <a:rPr lang="en-US">
                <a:solidFill>
                  <a:srgbClr val="222222"/>
                </a:solidFill>
                <a:highlight>
                  <a:srgbClr val="FFFFFF"/>
                </a:highlight>
              </a:rPr>
              <a:t>: always used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Caught exceptions: not ignored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Static members: qualified using class</a:t>
            </a:r>
            <a:endParaRPr>
              <a:solidFill>
                <a:srgbClr val="222222"/>
              </a:solidFill>
              <a:highlight>
                <a:srgbClr val="FFFFFF"/>
              </a:highlight>
            </a:endParaRPr>
          </a:p>
          <a:p>
            <a:pPr indent="-406400" lvl="1" marL="914400" rtl="0" algn="l">
              <a:spcBef>
                <a:spcPts val="0"/>
              </a:spcBef>
              <a:spcAft>
                <a:spcPts val="0"/>
              </a:spcAft>
              <a:buSzPts val="2800"/>
              <a:buFont typeface="Calibri"/>
              <a:buChar char="–"/>
            </a:pPr>
            <a:r>
              <a:rPr lang="en-US">
                <a:solidFill>
                  <a:srgbClr val="222222"/>
                </a:solidFill>
                <a:highlight>
                  <a:srgbClr val="FFFFFF"/>
                </a:highlight>
              </a:rPr>
              <a:t>Local variables: declare close to the point they are first used to minimize their scope</a:t>
            </a:r>
            <a:endParaRPr>
              <a:solidFill>
                <a:srgbClr val="222222"/>
              </a:solidFill>
              <a:highlight>
                <a:srgbClr val="FFFFFF"/>
              </a:highlight>
            </a:endParaRPr>
          </a:p>
          <a:p>
            <a:pPr indent="-406400" lvl="1" marL="914400" rtl="0" algn="l">
              <a:lnSpc>
                <a:spcPct val="115000"/>
              </a:lnSpc>
              <a:spcBef>
                <a:spcPts val="0"/>
              </a:spcBef>
              <a:spcAft>
                <a:spcPts val="0"/>
              </a:spcAft>
              <a:buClr>
                <a:srgbClr val="222222"/>
              </a:buClr>
              <a:buSzPts val="2800"/>
              <a:buChar char="–"/>
            </a:pPr>
            <a:r>
              <a:rPr lang="en-US">
                <a:solidFill>
                  <a:srgbClr val="222222"/>
                </a:solidFill>
                <a:highlight>
                  <a:srgbClr val="FFFFFF"/>
                </a:highlight>
              </a:rPr>
              <a:t>Switch statements: </a:t>
            </a:r>
            <a:endParaRPr>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comment </a:t>
            </a:r>
            <a:r>
              <a:rPr i="1" lang="en-US" sz="2800">
                <a:solidFill>
                  <a:srgbClr val="222222"/>
                </a:solidFill>
                <a:highlight>
                  <a:srgbClr val="FFFFFF"/>
                </a:highlight>
              </a:rPr>
              <a:t>Fall-through</a:t>
            </a:r>
            <a:endParaRPr sz="2800">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should have the </a:t>
            </a:r>
            <a:r>
              <a:rPr i="1" lang="en-US" sz="2800">
                <a:highlight>
                  <a:srgbClr val="FAFAFA"/>
                </a:highlight>
              </a:rPr>
              <a:t>default</a:t>
            </a:r>
            <a:r>
              <a:rPr i="1" lang="en-US" sz="2800">
                <a:highlight>
                  <a:srgbClr val="FFFFFF"/>
                </a:highlight>
              </a:rPr>
              <a:t> </a:t>
            </a:r>
            <a:r>
              <a:rPr lang="en-US" sz="2800">
                <a:solidFill>
                  <a:srgbClr val="222222"/>
                </a:solidFill>
                <a:highlight>
                  <a:srgbClr val="FFFFFF"/>
                </a:highlight>
              </a:rPr>
              <a:t>case</a:t>
            </a:r>
            <a:endParaRPr sz="2800">
              <a:solidFill>
                <a:srgbClr val="222222"/>
              </a:solidFill>
              <a:highlight>
                <a:srgbClr val="FFFFFF"/>
              </a:highlight>
            </a:endParaRPr>
          </a:p>
        </p:txBody>
      </p:sp>
      <p:sp>
        <p:nvSpPr>
          <p:cNvPr id="294" name="Google Shape;294;gb0b109b655_0_1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CONTENTS</a:t>
            </a:r>
            <a:endParaRPr/>
          </a:p>
        </p:txBody>
      </p:sp>
      <p:sp>
        <p:nvSpPr>
          <p:cNvPr id="100" name="Google Shape;100;p3"/>
          <p:cNvSpPr txBox="1"/>
          <p:nvPr>
            <p:ph idx="1" type="body"/>
          </p:nvPr>
        </p:nvSpPr>
        <p:spPr>
          <a:xfrm>
            <a:off x="975000" y="914400"/>
            <a:ext cx="7711800" cy="53655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a:p>
          <a:p>
            <a:pPr indent="-431800" lvl="0" marL="457200" marR="0" rtl="0" algn="l">
              <a:lnSpc>
                <a:spcPct val="100000"/>
              </a:lnSpc>
              <a:spcBef>
                <a:spcPts val="0"/>
              </a:spcBef>
              <a:spcAft>
                <a:spcPts val="0"/>
              </a:spcAft>
              <a:buSzPts val="3200"/>
              <a:buAutoNum type="romanUcPeriod"/>
            </a:pPr>
            <a:r>
              <a:rPr lang="en-US"/>
              <a:t>OOP Concepts</a:t>
            </a:r>
            <a:endParaRPr/>
          </a:p>
          <a:p>
            <a:pPr indent="-431800" lvl="0" marL="457200" marR="0" rtl="0" algn="l">
              <a:lnSpc>
                <a:spcPct val="100000"/>
              </a:lnSpc>
              <a:spcBef>
                <a:spcPts val="0"/>
              </a:spcBef>
              <a:spcAft>
                <a:spcPts val="0"/>
              </a:spcAft>
              <a:buSzPts val="3200"/>
              <a:buAutoNum type="romanUcPeriod"/>
            </a:pPr>
            <a:r>
              <a:rPr lang="en-US"/>
              <a:t>Code Conventions/Clean Code</a:t>
            </a:r>
            <a:endParaRPr b="0" i="0" u="none" cap="none" strike="noStrike">
              <a:solidFill>
                <a:schemeClr val="dk1"/>
              </a:solidFill>
              <a:latin typeface="Calibri"/>
              <a:ea typeface="Calibri"/>
              <a:cs typeface="Calibri"/>
              <a:sym typeface="Calibri"/>
            </a:endParaRPr>
          </a:p>
          <a:p>
            <a:pPr indent="-431800" lvl="0" marL="457200" marR="0" rtl="0" algn="l">
              <a:lnSpc>
                <a:spcPct val="100000"/>
              </a:lnSpc>
              <a:spcBef>
                <a:spcPts val="0"/>
              </a:spcBef>
              <a:spcAft>
                <a:spcPts val="0"/>
              </a:spcAft>
              <a:buSzPts val="3200"/>
              <a:buAutoNum type="romanUcPeriod"/>
            </a:pPr>
            <a:r>
              <a:rPr lang="en-US"/>
              <a:t>Collections</a:t>
            </a:r>
            <a:endParaRPr/>
          </a:p>
          <a:p>
            <a:pPr indent="-431800" lvl="0" marL="457200" marR="0" rtl="0" algn="l">
              <a:lnSpc>
                <a:spcPct val="100000"/>
              </a:lnSpc>
              <a:spcBef>
                <a:spcPts val="0"/>
              </a:spcBef>
              <a:spcAft>
                <a:spcPts val="0"/>
              </a:spcAft>
              <a:buSzPts val="3200"/>
              <a:buAutoNum type="romanUcPeriod"/>
            </a:pPr>
            <a:r>
              <a:rPr lang="en-US"/>
              <a:t>Database Access</a:t>
            </a:r>
            <a:endParaRPr/>
          </a:p>
          <a:p>
            <a:pPr indent="-431800" lvl="0" marL="457200" marR="0" rtl="0" algn="l">
              <a:lnSpc>
                <a:spcPct val="100000"/>
              </a:lnSpc>
              <a:spcBef>
                <a:spcPts val="0"/>
              </a:spcBef>
              <a:spcAft>
                <a:spcPts val="0"/>
              </a:spcAft>
              <a:buSzPts val="3200"/>
              <a:buAutoNum type="romanUcPeriod"/>
            </a:pPr>
            <a:r>
              <a:rPr lang="en-US"/>
              <a:t>Date Time API (Java 8)</a:t>
            </a:r>
            <a:endParaRPr/>
          </a:p>
          <a:p>
            <a:pPr indent="-431800" lvl="0" marL="457200" marR="0" rtl="0" algn="l">
              <a:lnSpc>
                <a:spcPct val="100000"/>
              </a:lnSpc>
              <a:spcBef>
                <a:spcPts val="0"/>
              </a:spcBef>
              <a:spcAft>
                <a:spcPts val="0"/>
              </a:spcAft>
              <a:buSzPts val="3200"/>
              <a:buAutoNum type="romanUcPeriod"/>
            </a:pPr>
            <a:r>
              <a:rPr lang="en-US"/>
              <a:t>Helpful Features</a:t>
            </a:r>
            <a:endParaRPr/>
          </a:p>
          <a:p>
            <a:pPr indent="-431800" lvl="0" marL="457200" marR="0" rtl="0" algn="l">
              <a:lnSpc>
                <a:spcPct val="100000"/>
              </a:lnSpc>
              <a:spcBef>
                <a:spcPts val="0"/>
              </a:spcBef>
              <a:spcAft>
                <a:spcPts val="0"/>
              </a:spcAft>
              <a:buSzPts val="3200"/>
              <a:buAutoNum type="romanUcPeriod"/>
            </a:pPr>
            <a:r>
              <a:rPr lang="en-US"/>
              <a:t>Spring Framework Introduction</a:t>
            </a:r>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solidFill>
                  <a:srgbClr val="000000"/>
                </a:solidFill>
              </a:rPr>
              <a:t>Unit testing with JUnit/TestNG</a:t>
            </a:r>
            <a:endParaRPr>
              <a:solidFill>
                <a:srgbClr val="000000"/>
              </a:solidFill>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t>Common Design Patterns</a:t>
            </a:r>
            <a:endParaRPr/>
          </a:p>
          <a:p>
            <a:pPr indent="0" lvl="0" marL="0" marR="0" rtl="0" algn="l">
              <a:lnSpc>
                <a:spcPct val="100000"/>
              </a:lnSpc>
              <a:spcBef>
                <a:spcPts val="12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1" name="Google Shape;101;p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b0b109b655_0_2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CLEAN CODE - Naming is difficult</a:t>
            </a:r>
            <a:endParaRPr b="1" i="0" sz="3200" u="none" cap="none" strike="noStrike">
              <a:solidFill>
                <a:srgbClr val="27AAE1"/>
              </a:solidFill>
              <a:latin typeface="Calibri"/>
              <a:ea typeface="Calibri"/>
              <a:cs typeface="Calibri"/>
              <a:sym typeface="Calibri"/>
            </a:endParaRPr>
          </a:p>
        </p:txBody>
      </p:sp>
      <p:sp>
        <p:nvSpPr>
          <p:cNvPr id="300" name="Google Shape;300;gb0b109b655_0_2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highlight>
                  <a:srgbClr val="FFFFFF"/>
                </a:highlight>
              </a:rPr>
              <a:t>“Clean code is code that is easy to understand and easy to change”</a:t>
            </a:r>
            <a:endParaRPr b="1" sz="2200">
              <a:highlight>
                <a:srgbClr val="FFFFFF"/>
              </a:highlight>
            </a:endParaRPr>
          </a:p>
          <a:p>
            <a:pPr indent="-368300" lvl="0" marL="457200" rtl="0" algn="l">
              <a:lnSpc>
                <a:spcPct val="115000"/>
              </a:lnSpc>
              <a:spcBef>
                <a:spcPts val="1200"/>
              </a:spcBef>
              <a:spcAft>
                <a:spcPts val="0"/>
              </a:spcAft>
              <a:buSzPts val="2200"/>
              <a:buChar char="•"/>
            </a:pPr>
            <a:r>
              <a:rPr lang="en-US" sz="2200"/>
              <a:t>Use self-explanatory names, example: elapsedTimeInDays, fileAgeInDays, daysSinceCreation</a:t>
            </a:r>
            <a:endParaRPr sz="2200"/>
          </a:p>
          <a:p>
            <a:pPr indent="-368300" lvl="0" marL="457200" rtl="0" algn="l">
              <a:lnSpc>
                <a:spcPct val="115000"/>
              </a:lnSpc>
              <a:spcBef>
                <a:spcPts val="0"/>
              </a:spcBef>
              <a:spcAft>
                <a:spcPts val="0"/>
              </a:spcAft>
              <a:buSzPts val="2200"/>
              <a:buChar char="•"/>
            </a:pPr>
            <a:r>
              <a:rPr lang="en-US" sz="2200">
                <a:highlight>
                  <a:srgbClr val="FFFFFF"/>
                </a:highlight>
              </a:rPr>
              <a:t>Consider prefix Boolean with “Can”, “Is” or “Has</a:t>
            </a:r>
            <a:r>
              <a:rPr lang="en-US" sz="2200"/>
              <a:t>”</a:t>
            </a:r>
            <a:endParaRPr sz="2200"/>
          </a:p>
          <a:p>
            <a:pPr indent="-368300" lvl="0" marL="457200" rtl="0" algn="l">
              <a:lnSpc>
                <a:spcPct val="115000"/>
              </a:lnSpc>
              <a:spcBef>
                <a:spcPts val="0"/>
              </a:spcBef>
              <a:spcAft>
                <a:spcPts val="0"/>
              </a:spcAft>
              <a:buSzPts val="2200"/>
              <a:buChar char="•"/>
            </a:pPr>
            <a:r>
              <a:rPr lang="en-US" sz="2200">
                <a:highlight>
                  <a:srgbClr val="FFFFFF"/>
                </a:highlight>
              </a:rPr>
              <a:t>Do not afraid of long name, </a:t>
            </a:r>
            <a:r>
              <a:rPr lang="en-US" sz="2200"/>
              <a:t>the length of a name should correspond to the size of its scope, so we can search it</a:t>
            </a:r>
            <a:endParaRPr sz="2200"/>
          </a:p>
          <a:p>
            <a:pPr indent="-368300" lvl="0" marL="457200" rtl="0" algn="l">
              <a:lnSpc>
                <a:spcPct val="115000"/>
              </a:lnSpc>
              <a:spcBef>
                <a:spcPts val="0"/>
              </a:spcBef>
              <a:spcAft>
                <a:spcPts val="0"/>
              </a:spcAft>
              <a:buSzPts val="2200"/>
              <a:buChar char="•"/>
            </a:pPr>
            <a:r>
              <a:rPr lang="en-US" sz="2200"/>
              <a:t>Do not include the parent class name within a property name</a:t>
            </a:r>
            <a:endParaRPr sz="2200"/>
          </a:p>
          <a:p>
            <a:pPr indent="-368300" lvl="0" marL="457200" rtl="0" algn="l">
              <a:spcBef>
                <a:spcPts val="0"/>
              </a:spcBef>
              <a:spcAft>
                <a:spcPts val="0"/>
              </a:spcAft>
              <a:buSzPts val="2200"/>
              <a:buFont typeface="Calibri"/>
              <a:buChar char="•"/>
            </a:pPr>
            <a:r>
              <a:rPr lang="en-US" sz="2200"/>
              <a:t>Avoid disinformation, example: do not refer to a group of object as List unless it is actually a List</a:t>
            </a:r>
            <a:endParaRPr sz="2200"/>
          </a:p>
          <a:p>
            <a:pPr indent="-368300" lvl="0" marL="457200" rtl="0" algn="l">
              <a:spcBef>
                <a:spcPts val="0"/>
              </a:spcBef>
              <a:spcAft>
                <a:spcPts val="0"/>
              </a:spcAft>
              <a:buSzPts val="2200"/>
              <a:buFont typeface="Calibri"/>
              <a:buChar char="•"/>
            </a:pPr>
            <a:r>
              <a:rPr lang="en-US" sz="2200"/>
              <a:t>Avoid names vary in small ways like Customer/Customers/CustomerObject</a:t>
            </a:r>
            <a:endParaRPr sz="2200"/>
          </a:p>
          <a:p>
            <a:pPr indent="-368300" lvl="0" marL="457200" rtl="0" algn="l">
              <a:spcBef>
                <a:spcPts val="0"/>
              </a:spcBef>
              <a:spcAft>
                <a:spcPts val="0"/>
              </a:spcAft>
              <a:buSzPts val="2200"/>
              <a:buFont typeface="Calibri"/>
              <a:buChar char="•"/>
            </a:pPr>
            <a:r>
              <a:rPr lang="en-US" sz="2200"/>
              <a:t>Pick one word per concept. For example. Pick one out of get/fetch/receive and stick with it</a:t>
            </a:r>
            <a:endParaRPr sz="2200"/>
          </a:p>
        </p:txBody>
      </p:sp>
      <p:sp>
        <p:nvSpPr>
          <p:cNvPr id="301" name="Google Shape;301;gb0b109b655_0_2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0b109b655_0_13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Method</a:t>
            </a:r>
            <a:endParaRPr b="1" i="0" sz="3200" u="none" cap="none" strike="noStrike">
              <a:solidFill>
                <a:srgbClr val="27AAE1"/>
              </a:solidFill>
              <a:latin typeface="Calibri"/>
              <a:ea typeface="Calibri"/>
              <a:cs typeface="Calibri"/>
              <a:sym typeface="Calibri"/>
            </a:endParaRPr>
          </a:p>
        </p:txBody>
      </p:sp>
      <p:sp>
        <p:nvSpPr>
          <p:cNvPr id="307" name="Google Shape;307;gb0b109b655_0_13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Calibri"/>
              <a:buChar char="•"/>
            </a:pPr>
            <a:r>
              <a:rPr lang="en-US" sz="2800"/>
              <a:t>Should be small and do only one thing (one level of abstraction)</a:t>
            </a:r>
            <a:endParaRPr sz="2800"/>
          </a:p>
          <a:p>
            <a:pPr indent="-406400" lvl="0" marL="457200" rtl="0" algn="l">
              <a:lnSpc>
                <a:spcPct val="115000"/>
              </a:lnSpc>
              <a:spcBef>
                <a:spcPts val="0"/>
              </a:spcBef>
              <a:spcAft>
                <a:spcPts val="0"/>
              </a:spcAft>
              <a:buSzPts val="2800"/>
              <a:buFont typeface="Calibri"/>
              <a:buChar char="•"/>
            </a:pPr>
            <a:r>
              <a:rPr lang="en-US" sz="2800"/>
              <a:t>Have no side effects</a:t>
            </a:r>
            <a:endParaRPr sz="2800"/>
          </a:p>
          <a:p>
            <a:pPr indent="-406400" lvl="0" marL="457200" rtl="0" algn="l">
              <a:lnSpc>
                <a:spcPct val="115000"/>
              </a:lnSpc>
              <a:spcBef>
                <a:spcPts val="0"/>
              </a:spcBef>
              <a:spcAft>
                <a:spcPts val="0"/>
              </a:spcAft>
              <a:buSzPts val="2800"/>
              <a:buFont typeface="Calibri"/>
              <a:buChar char="•"/>
            </a:pPr>
            <a:r>
              <a:rPr lang="en-US" sz="2800"/>
              <a:t>Public methods must validate their input arguments</a:t>
            </a:r>
            <a:endParaRPr sz="2800"/>
          </a:p>
          <a:p>
            <a:pPr indent="-406400" lvl="0" marL="457200" rtl="0" algn="l">
              <a:spcBef>
                <a:spcPts val="0"/>
              </a:spcBef>
              <a:spcAft>
                <a:spcPts val="0"/>
              </a:spcAft>
              <a:buSzPts val="2800"/>
              <a:buFont typeface="Calibri"/>
              <a:buChar char="•"/>
            </a:pPr>
            <a:r>
              <a:rPr lang="en-US" sz="2800"/>
              <a:t>Reducing the number of arguments by creating objects out of them</a:t>
            </a:r>
            <a:endParaRPr sz="2800"/>
          </a:p>
          <a:p>
            <a:pPr indent="-406400" lvl="0" marL="457200" rtl="0" algn="l">
              <a:spcBef>
                <a:spcPts val="0"/>
              </a:spcBef>
              <a:spcAft>
                <a:spcPts val="0"/>
              </a:spcAft>
              <a:buSzPts val="2800"/>
              <a:buFont typeface="Calibri"/>
              <a:buChar char="•"/>
            </a:pPr>
            <a:r>
              <a:rPr lang="en-US" sz="2800"/>
              <a:t>Avoid flag argument, split into multiple methods</a:t>
            </a:r>
            <a:endParaRPr sz="2800"/>
          </a:p>
          <a:p>
            <a:pPr indent="-406400" lvl="0" marL="457200" rtl="0" algn="l">
              <a:spcBef>
                <a:spcPts val="0"/>
              </a:spcBef>
              <a:spcAft>
                <a:spcPts val="0"/>
              </a:spcAft>
              <a:buSzPts val="2800"/>
              <a:buFont typeface="Calibri"/>
              <a:buChar char="•"/>
            </a:pPr>
            <a:r>
              <a:rPr lang="en-US" sz="2800"/>
              <a:t>Use argument list Integer... args, Object... args, etc</a:t>
            </a:r>
            <a:endParaRPr sz="2800"/>
          </a:p>
          <a:p>
            <a:pPr indent="-406400" lvl="0" marL="457200" rtl="0" algn="l">
              <a:spcBef>
                <a:spcPts val="0"/>
              </a:spcBef>
              <a:spcAft>
                <a:spcPts val="0"/>
              </a:spcAft>
              <a:buSzPts val="2800"/>
              <a:buChar char="•"/>
            </a:pPr>
            <a:r>
              <a:rPr lang="en-US" sz="2800"/>
              <a:t>Prefer Polymorphism over If/Else or Switch</a:t>
            </a:r>
            <a:endParaRPr sz="2800"/>
          </a:p>
          <a:p>
            <a:pPr indent="-406400" lvl="0" marL="457200" rtl="0" algn="l">
              <a:spcBef>
                <a:spcPts val="0"/>
              </a:spcBef>
              <a:spcAft>
                <a:spcPts val="0"/>
              </a:spcAft>
              <a:buSzPts val="2800"/>
              <a:buChar char="•"/>
            </a:pPr>
            <a:r>
              <a:rPr b="1" lang="en-US" sz="2800"/>
              <a:t>DRY </a:t>
            </a:r>
            <a:r>
              <a:rPr lang="en-US" sz="2800"/>
              <a:t>(Don’t Repeat Yourself): refactor common code into new methods of same or different class</a:t>
            </a:r>
            <a:endParaRPr sz="2800"/>
          </a:p>
        </p:txBody>
      </p:sp>
      <p:sp>
        <p:nvSpPr>
          <p:cNvPr id="308" name="Google Shape;308;gb0b109b655_0_1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0b109b655_0_14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Exception Handling</a:t>
            </a:r>
            <a:endParaRPr b="1" i="0" sz="3200" u="none" cap="none" strike="noStrike">
              <a:solidFill>
                <a:srgbClr val="27AAE1"/>
              </a:solidFill>
              <a:latin typeface="Calibri"/>
              <a:ea typeface="Calibri"/>
              <a:cs typeface="Calibri"/>
              <a:sym typeface="Calibri"/>
            </a:endParaRPr>
          </a:p>
        </p:txBody>
      </p:sp>
      <p:sp>
        <p:nvSpPr>
          <p:cNvPr id="314" name="Google Shape;314;gb0b109b655_0_14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Font typeface="Calibri"/>
              <a:buChar char="•"/>
            </a:pPr>
            <a:r>
              <a:rPr lang="en-US" sz="3000"/>
              <a:t>Throw specific custom Exceptions instead of generic ones</a:t>
            </a:r>
            <a:endParaRPr sz="3000"/>
          </a:p>
          <a:p>
            <a:pPr indent="-419100" lvl="0" marL="457200" rtl="0" algn="l">
              <a:spcBef>
                <a:spcPts val="0"/>
              </a:spcBef>
              <a:spcAft>
                <a:spcPts val="0"/>
              </a:spcAft>
              <a:buSzPts val="3000"/>
              <a:buFont typeface="Calibri"/>
              <a:buChar char="•"/>
            </a:pPr>
            <a:r>
              <a:rPr lang="en-US" sz="3000"/>
              <a:t>Catch Exceptions when there is enough information to handle them</a:t>
            </a:r>
            <a:endParaRPr sz="3000"/>
          </a:p>
          <a:p>
            <a:pPr indent="-419100" lvl="0" marL="457200" rtl="0" algn="l">
              <a:spcBef>
                <a:spcPts val="0"/>
              </a:spcBef>
              <a:spcAft>
                <a:spcPts val="0"/>
              </a:spcAft>
              <a:buSzPts val="3000"/>
              <a:buFont typeface="Calibri"/>
              <a:buChar char="•"/>
            </a:pPr>
            <a:r>
              <a:rPr lang="en-US" sz="3000"/>
              <a:t>Consider to throwing an exception or returning a Special Case (Object that has the same interface as what the caller expects) instead of returning null, example: empty collection instead of null</a:t>
            </a:r>
            <a:endParaRPr sz="3000"/>
          </a:p>
          <a:p>
            <a:pPr indent="-419100" lvl="0" marL="457200" rtl="0" algn="l">
              <a:spcBef>
                <a:spcPts val="0"/>
              </a:spcBef>
              <a:spcAft>
                <a:spcPts val="0"/>
              </a:spcAft>
              <a:buSzPts val="3000"/>
              <a:buFont typeface="Calibri"/>
              <a:buChar char="•"/>
            </a:pPr>
            <a:r>
              <a:rPr lang="en-US" sz="3000"/>
              <a:t>Do not use exception as a flow control structure.  Exceptions are for exceptional cases only</a:t>
            </a:r>
            <a:endParaRPr sz="3000"/>
          </a:p>
        </p:txBody>
      </p:sp>
      <p:sp>
        <p:nvSpPr>
          <p:cNvPr id="315" name="Google Shape;315;gb0b109b655_0_14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0b109b655_0_15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Comment</a:t>
            </a:r>
            <a:endParaRPr b="1" i="0" sz="3200" u="none" cap="none" strike="noStrike">
              <a:solidFill>
                <a:srgbClr val="27AAE1"/>
              </a:solidFill>
              <a:latin typeface="Calibri"/>
              <a:ea typeface="Calibri"/>
              <a:cs typeface="Calibri"/>
              <a:sym typeface="Calibri"/>
            </a:endParaRPr>
          </a:p>
        </p:txBody>
      </p:sp>
      <p:sp>
        <p:nvSpPr>
          <p:cNvPr id="321" name="Google Shape;321;gb0b109b655_0_15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lnSpc>
                <a:spcPct val="115000"/>
              </a:lnSpc>
              <a:spcBef>
                <a:spcPts val="1200"/>
              </a:spcBef>
              <a:spcAft>
                <a:spcPts val="0"/>
              </a:spcAft>
              <a:buSzPts val="2800"/>
              <a:buFont typeface="Calibri"/>
              <a:buChar char="–"/>
            </a:pPr>
            <a:r>
              <a:rPr lang="en-US"/>
              <a:t>Use English for all code comments</a:t>
            </a:r>
            <a:endParaRPr/>
          </a:p>
          <a:p>
            <a:pPr indent="-406400" lvl="1" marL="457200" rtl="0" algn="l">
              <a:spcBef>
                <a:spcPts val="0"/>
              </a:spcBef>
              <a:spcAft>
                <a:spcPts val="0"/>
              </a:spcAft>
              <a:buSzPts val="2800"/>
              <a:buFont typeface="Calibri"/>
              <a:buChar char="–"/>
            </a:pPr>
            <a:r>
              <a:rPr lang="en-US"/>
              <a:t>Use for clarification, warning of consequences</a:t>
            </a:r>
            <a:endParaRPr/>
          </a:p>
          <a:p>
            <a:pPr indent="-406400" lvl="1" marL="457200" rtl="0" algn="l">
              <a:lnSpc>
                <a:spcPct val="115000"/>
              </a:lnSpc>
              <a:spcBef>
                <a:spcPts val="0"/>
              </a:spcBef>
              <a:spcAft>
                <a:spcPts val="0"/>
              </a:spcAft>
              <a:buSzPts val="2800"/>
              <a:buChar char="–"/>
            </a:pPr>
            <a:r>
              <a:rPr lang="en-US"/>
              <a:t>Write comments which describe </a:t>
            </a:r>
            <a:r>
              <a:rPr lang="en-US" u="sng"/>
              <a:t>what</a:t>
            </a:r>
            <a:r>
              <a:rPr lang="en-US"/>
              <a:t> the code does and/or </a:t>
            </a:r>
            <a:r>
              <a:rPr lang="en-US" u="sng"/>
              <a:t>why</a:t>
            </a:r>
            <a:r>
              <a:rPr b="1" lang="en-US"/>
              <a:t> </a:t>
            </a:r>
            <a:r>
              <a:rPr lang="en-US"/>
              <a:t>it does that, not </a:t>
            </a:r>
            <a:r>
              <a:rPr lang="en-US" u="sng"/>
              <a:t>how</a:t>
            </a:r>
            <a:r>
              <a:rPr lang="en-US"/>
              <a:t> the code works</a:t>
            </a:r>
            <a:endParaRPr/>
          </a:p>
          <a:p>
            <a:pPr indent="-406400" lvl="1" marL="457200" rtl="0" algn="l">
              <a:spcBef>
                <a:spcPts val="0"/>
              </a:spcBef>
              <a:spcAft>
                <a:spcPts val="0"/>
              </a:spcAft>
              <a:buSzPts val="2800"/>
              <a:buFont typeface="Calibri"/>
              <a:buChar char="–"/>
            </a:pPr>
            <a:r>
              <a:rPr lang="en-US"/>
              <a:t>Don’t comment bad code, rewrite it!</a:t>
            </a:r>
            <a:endParaRPr/>
          </a:p>
          <a:p>
            <a:pPr indent="-406400" lvl="1" marL="457200" rtl="0" algn="l">
              <a:spcBef>
                <a:spcPts val="0"/>
              </a:spcBef>
              <a:spcAft>
                <a:spcPts val="0"/>
              </a:spcAft>
              <a:buSzPts val="2800"/>
              <a:buFont typeface="Calibri"/>
              <a:buChar char="–"/>
            </a:pPr>
            <a:r>
              <a:rPr lang="en-US"/>
              <a:t>TODO Comment</a:t>
            </a:r>
            <a:endParaRPr/>
          </a:p>
          <a:p>
            <a:pPr indent="-406400" lvl="1" marL="457200" rtl="0" algn="l">
              <a:lnSpc>
                <a:spcPct val="115000"/>
              </a:lnSpc>
              <a:spcBef>
                <a:spcPts val="0"/>
              </a:spcBef>
              <a:spcAft>
                <a:spcPts val="0"/>
              </a:spcAft>
              <a:buSzPts val="2800"/>
              <a:buChar char="–"/>
            </a:pPr>
            <a:r>
              <a:rPr lang="en-US"/>
              <a:t>Remove unused code from the source file instead of commenting it out</a:t>
            </a:r>
            <a:endParaRPr/>
          </a:p>
          <a:p>
            <a:pPr indent="0" lvl="0" marL="457200" rtl="0" algn="l">
              <a:spcBef>
                <a:spcPts val="1200"/>
              </a:spcBef>
              <a:spcAft>
                <a:spcPts val="0"/>
              </a:spcAft>
              <a:buNone/>
            </a:pPr>
            <a:r>
              <a:t/>
            </a:r>
            <a:endParaRPr sz="2800"/>
          </a:p>
        </p:txBody>
      </p:sp>
      <p:sp>
        <p:nvSpPr>
          <p:cNvPr id="322" name="Google Shape;322;gb0b109b655_0_15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0b109b655_0_2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SOLID</a:t>
            </a:r>
            <a:endParaRPr b="1" i="0" sz="3200" u="none" cap="none" strike="noStrike">
              <a:solidFill>
                <a:srgbClr val="27AAE1"/>
              </a:solidFill>
              <a:latin typeface="Calibri"/>
              <a:ea typeface="Calibri"/>
              <a:cs typeface="Calibri"/>
              <a:sym typeface="Calibri"/>
            </a:endParaRPr>
          </a:p>
        </p:txBody>
      </p:sp>
      <p:sp>
        <p:nvSpPr>
          <p:cNvPr id="328" name="Google Shape;328;gb0b109b655_0_2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highlight>
                  <a:srgbClr val="FFFFFF"/>
                </a:highlight>
              </a:rPr>
              <a:t>Classes should be designed in a loosely coupled way. Loosely coupled means changes in one class should not force other classes to change</a:t>
            </a:r>
            <a:endParaRPr b="1" sz="1600">
              <a:solidFill>
                <a:srgbClr val="000000"/>
              </a:solidFill>
              <a:highlight>
                <a:srgbClr val="FFFFFF"/>
              </a:highlight>
            </a:endParaRPr>
          </a:p>
          <a:p>
            <a:pPr indent="-330200" lvl="0" marL="457200" rtl="0" algn="l">
              <a:lnSpc>
                <a:spcPct val="100000"/>
              </a:lnSpc>
              <a:spcBef>
                <a:spcPts val="1200"/>
              </a:spcBef>
              <a:spcAft>
                <a:spcPts val="0"/>
              </a:spcAft>
              <a:buClr>
                <a:srgbClr val="000000"/>
              </a:buClr>
              <a:buSzPts val="1600"/>
              <a:buFont typeface="Calibri"/>
              <a:buChar char="•"/>
            </a:pPr>
            <a:r>
              <a:rPr b="1" lang="en-US" sz="1600">
                <a:solidFill>
                  <a:srgbClr val="000000"/>
                </a:solidFill>
                <a:highlight>
                  <a:srgbClr val="FFFFFF"/>
                </a:highlight>
              </a:rPr>
              <a:t>Single Responsibility </a:t>
            </a:r>
            <a:r>
              <a:rPr b="1" lang="en-US" sz="1600">
                <a:solidFill>
                  <a:srgbClr val="000000"/>
                </a:solidFill>
                <a:highlight>
                  <a:schemeClr val="lt1"/>
                </a:highlight>
              </a:rPr>
              <a:t>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202122"/>
                </a:solidFill>
                <a:highlight>
                  <a:srgbClr val="FFFFFF"/>
                </a:highlight>
              </a:rPr>
              <a:t>A class should have only one reason to change</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Font typeface="Calibri"/>
              <a:buChar char="–"/>
            </a:pPr>
            <a:r>
              <a:rPr lang="en-US" sz="1600">
                <a:solidFill>
                  <a:srgbClr val="000000"/>
                </a:solidFill>
                <a:highlight>
                  <a:srgbClr val="FFFFFF"/>
                </a:highlight>
              </a:rPr>
              <a:t>The more instance variables a method manipulates, the more cohesive that method is to its class, breaking a large method into many smaller methods often gives us opportunity to split several smaller classes out as well</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Open/Close </a:t>
            </a:r>
            <a:r>
              <a:rPr b="1" lang="en-US" sz="1600">
                <a:solidFill>
                  <a:srgbClr val="000000"/>
                </a:solidFill>
                <a:highlight>
                  <a:schemeClr val="lt1"/>
                </a:highlight>
              </a:rPr>
              <a:t>Principle</a:t>
            </a:r>
            <a:endParaRPr b="1" sz="1600">
              <a:solidFill>
                <a:srgbClr val="000000"/>
              </a:solidFill>
              <a:highlight>
                <a:schemeClr val="lt1"/>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“software entities (classes, modules, functions, etc.) should be open for extension, but closed for modification</a:t>
            </a:r>
            <a:r>
              <a:rPr lang="en-US" sz="1600">
                <a:solidFill>
                  <a:srgbClr val="000000"/>
                </a:solidFill>
                <a:highlight>
                  <a:srgbClr val="FFFFFF"/>
                </a:highlight>
              </a:rPr>
              <a:t>"</a:t>
            </a:r>
            <a:endParaRPr b="1" sz="1600">
              <a:solidFill>
                <a:srgbClr val="000000"/>
              </a:solidFill>
              <a:highlight>
                <a:schemeClr val="lt1"/>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Liskov Substitution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"Objects in a program should be replaceable with instances of their subtypes without altering the correctness of that program."</a:t>
            </a:r>
            <a:endParaRPr i="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Interface Segregation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 client should not be exposed to methods it doesn’t need</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Dependency Inversion Principle</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High-level modules should not depend on low-level modules. Both should depend on the abstraction.</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Abstractions should not depend on details. Details should depend on abstractions</a:t>
            </a:r>
            <a:endParaRPr sz="1600">
              <a:solidFill>
                <a:srgbClr val="000000"/>
              </a:solidFill>
              <a:highlight>
                <a:srgbClr val="FFFFFF"/>
              </a:highlight>
            </a:endParaRPr>
          </a:p>
        </p:txBody>
      </p:sp>
      <p:sp>
        <p:nvSpPr>
          <p:cNvPr id="329" name="Google Shape;329;gb0b109b655_0_2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0b109b655_0_4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SONARQUBE/SONARLINT</a:t>
            </a:r>
            <a:endParaRPr b="1" i="0" sz="3200" u="none" cap="none" strike="noStrike">
              <a:solidFill>
                <a:srgbClr val="27AAE1"/>
              </a:solidFill>
              <a:latin typeface="Calibri"/>
              <a:ea typeface="Calibri"/>
              <a:cs typeface="Calibri"/>
              <a:sym typeface="Calibri"/>
            </a:endParaRPr>
          </a:p>
        </p:txBody>
      </p:sp>
      <p:sp>
        <p:nvSpPr>
          <p:cNvPr id="335" name="Google Shape;335;gb0b109b655_0_4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Font typeface="Calibri"/>
              <a:buChar char="•"/>
            </a:pPr>
            <a:r>
              <a:rPr b="1" lang="en-US" sz="2800">
                <a:highlight>
                  <a:srgbClr val="FFFFFF"/>
                </a:highlight>
              </a:rPr>
              <a:t>SonarQube</a:t>
            </a:r>
            <a:r>
              <a:rPr lang="en-US" sz="2800">
                <a:solidFill>
                  <a:srgbClr val="202122"/>
                </a:solidFill>
                <a:highlight>
                  <a:srgbClr val="FFFFFF"/>
                </a:highlight>
              </a:rPr>
              <a:t> </a:t>
            </a:r>
            <a:endParaRPr sz="2800">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sz="2800">
                <a:solidFill>
                  <a:srgbClr val="000000"/>
                </a:solidFill>
                <a:highlight>
                  <a:srgbClr val="FFFFFF"/>
                </a:highlight>
              </a:rPr>
              <a:t>An </a:t>
            </a:r>
            <a:r>
              <a:rPr lang="en-US" sz="2800">
                <a:solidFill>
                  <a:srgbClr val="000000"/>
                </a:solidFill>
                <a:highlight>
                  <a:srgbClr val="FFFFFF"/>
                </a:highlight>
                <a:uFill>
                  <a:noFill/>
                </a:uFill>
                <a:hlinkClick r:id="rId3">
                  <a:extLst>
                    <a:ext uri="{A12FA001-AC4F-418D-AE19-62706E023703}">
                      <ahyp:hlinkClr val="tx"/>
                    </a:ext>
                  </a:extLst>
                </a:hlinkClick>
              </a:rPr>
              <a:t>open-source</a:t>
            </a:r>
            <a:r>
              <a:rPr lang="en-US" sz="2800">
                <a:solidFill>
                  <a:srgbClr val="000000"/>
                </a:solidFill>
                <a:highlight>
                  <a:srgbClr val="FFFFFF"/>
                </a:highlight>
              </a:rPr>
              <a:t> platform used for continuous inspection of </a:t>
            </a:r>
            <a:r>
              <a:rPr lang="en-US" sz="2800">
                <a:solidFill>
                  <a:srgbClr val="000000"/>
                </a:solidFill>
                <a:highlight>
                  <a:srgbClr val="FFFFFF"/>
                </a:highlight>
                <a:uFill>
                  <a:noFill/>
                </a:uFill>
                <a:hlinkClick r:id="rId4">
                  <a:extLst>
                    <a:ext uri="{A12FA001-AC4F-418D-AE19-62706E023703}">
                      <ahyp:hlinkClr val="tx"/>
                    </a:ext>
                  </a:extLst>
                </a:hlinkClick>
              </a:rPr>
              <a:t>code quality</a:t>
            </a:r>
            <a:endParaRPr>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00000"/>
                </a:solidFill>
                <a:highlight>
                  <a:srgbClr val="FFFFFF"/>
                </a:highlight>
              </a:rPr>
              <a:t>O</a:t>
            </a:r>
            <a:r>
              <a:rPr lang="en-US" sz="2800">
                <a:solidFill>
                  <a:srgbClr val="000000"/>
                </a:solidFill>
                <a:highlight>
                  <a:srgbClr val="FFFFFF"/>
                </a:highlight>
              </a:rPr>
              <a:t>ffers reports on </a:t>
            </a:r>
            <a:r>
              <a:rPr lang="en-US" sz="2800">
                <a:solidFill>
                  <a:srgbClr val="000000"/>
                </a:solidFill>
                <a:highlight>
                  <a:srgbClr val="FFFFFF"/>
                </a:highlight>
                <a:uFill>
                  <a:noFill/>
                </a:uFill>
                <a:hlinkClick r:id="rId5">
                  <a:extLst>
                    <a:ext uri="{A12FA001-AC4F-418D-AE19-62706E023703}">
                      <ahyp:hlinkClr val="tx"/>
                    </a:ext>
                  </a:extLst>
                </a:hlinkClick>
              </a:rPr>
              <a:t>duplicated code</a:t>
            </a:r>
            <a:r>
              <a:rPr lang="en-US" sz="2800">
                <a:solidFill>
                  <a:srgbClr val="000000"/>
                </a:solidFill>
                <a:highlight>
                  <a:srgbClr val="FFFFFF"/>
                </a:highlight>
              </a:rPr>
              <a:t>, </a:t>
            </a:r>
            <a:r>
              <a:rPr lang="en-US" sz="2800">
                <a:solidFill>
                  <a:srgbClr val="000000"/>
                </a:solidFill>
                <a:highlight>
                  <a:srgbClr val="FFFFFF"/>
                </a:highlight>
                <a:uFill>
                  <a:noFill/>
                </a:uFill>
                <a:hlinkClick r:id="rId6">
                  <a:extLst>
                    <a:ext uri="{A12FA001-AC4F-418D-AE19-62706E023703}">
                      <ahyp:hlinkClr val="tx"/>
                    </a:ext>
                  </a:extLst>
                </a:hlinkClick>
              </a:rPr>
              <a:t>coding standards</a:t>
            </a:r>
            <a:r>
              <a:rPr lang="en-US" sz="2800">
                <a:solidFill>
                  <a:srgbClr val="000000"/>
                </a:solidFill>
                <a:highlight>
                  <a:srgbClr val="FFFFFF"/>
                </a:highlight>
              </a:rPr>
              <a:t>, </a:t>
            </a:r>
            <a:r>
              <a:rPr lang="en-US" sz="2800">
                <a:solidFill>
                  <a:srgbClr val="000000"/>
                </a:solidFill>
                <a:highlight>
                  <a:srgbClr val="FFFFFF"/>
                </a:highlight>
                <a:uFill>
                  <a:noFill/>
                </a:uFill>
                <a:hlinkClick r:id="rId7">
                  <a:extLst>
                    <a:ext uri="{A12FA001-AC4F-418D-AE19-62706E023703}">
                      <ahyp:hlinkClr val="tx"/>
                    </a:ext>
                  </a:extLst>
                </a:hlinkClick>
              </a:rPr>
              <a:t>unit tests</a:t>
            </a:r>
            <a:r>
              <a:rPr lang="en-US" sz="2800">
                <a:solidFill>
                  <a:srgbClr val="000000"/>
                </a:solidFill>
                <a:highlight>
                  <a:srgbClr val="FFFFFF"/>
                </a:highlight>
              </a:rPr>
              <a:t>, </a:t>
            </a:r>
            <a:r>
              <a:rPr lang="en-US" sz="2800">
                <a:solidFill>
                  <a:srgbClr val="000000"/>
                </a:solidFill>
                <a:highlight>
                  <a:srgbClr val="FFFFFF"/>
                </a:highlight>
                <a:uFill>
                  <a:noFill/>
                </a:uFill>
                <a:hlinkClick r:id="rId8">
                  <a:extLst>
                    <a:ext uri="{A12FA001-AC4F-418D-AE19-62706E023703}">
                      <ahyp:hlinkClr val="tx"/>
                    </a:ext>
                  </a:extLst>
                </a:hlinkClick>
              </a:rPr>
              <a:t>code coverage</a:t>
            </a:r>
            <a:r>
              <a:rPr lang="en-US" sz="2800">
                <a:solidFill>
                  <a:srgbClr val="000000"/>
                </a:solidFill>
                <a:highlight>
                  <a:srgbClr val="FFFFFF"/>
                </a:highlight>
              </a:rPr>
              <a:t>, </a:t>
            </a:r>
            <a:r>
              <a:rPr lang="en-US" sz="2800">
                <a:solidFill>
                  <a:srgbClr val="000000"/>
                </a:solidFill>
                <a:highlight>
                  <a:srgbClr val="FFFFFF"/>
                </a:highlight>
                <a:uFill>
                  <a:noFill/>
                </a:uFill>
                <a:hlinkClick r:id="rId9">
                  <a:extLst>
                    <a:ext uri="{A12FA001-AC4F-418D-AE19-62706E023703}">
                      <ahyp:hlinkClr val="tx"/>
                    </a:ext>
                  </a:extLst>
                </a:hlinkClick>
              </a:rPr>
              <a:t>code complexity</a:t>
            </a:r>
            <a:r>
              <a:rPr lang="en-US" sz="2800">
                <a:solidFill>
                  <a:srgbClr val="000000"/>
                </a:solidFill>
                <a:highlight>
                  <a:srgbClr val="FFFFFF"/>
                </a:highlight>
              </a:rPr>
              <a:t>, </a:t>
            </a:r>
            <a:r>
              <a:rPr lang="en-US" sz="2800">
                <a:solidFill>
                  <a:srgbClr val="000000"/>
                </a:solidFill>
                <a:highlight>
                  <a:srgbClr val="FFFFFF"/>
                </a:highlight>
                <a:uFill>
                  <a:noFill/>
                </a:uFill>
                <a:hlinkClick r:id="rId10">
                  <a:extLst>
                    <a:ext uri="{A12FA001-AC4F-418D-AE19-62706E023703}">
                      <ahyp:hlinkClr val="tx"/>
                    </a:ext>
                  </a:extLst>
                </a:hlinkClick>
              </a:rPr>
              <a:t>comments</a:t>
            </a:r>
            <a:r>
              <a:rPr lang="en-US" sz="2800">
                <a:solidFill>
                  <a:srgbClr val="000000"/>
                </a:solidFill>
                <a:highlight>
                  <a:srgbClr val="FFFFFF"/>
                </a:highlight>
              </a:rPr>
              <a:t>, </a:t>
            </a:r>
            <a:r>
              <a:rPr lang="en-US" sz="2800">
                <a:solidFill>
                  <a:srgbClr val="000000"/>
                </a:solidFill>
                <a:highlight>
                  <a:srgbClr val="FFFFFF"/>
                </a:highlight>
                <a:uFill>
                  <a:noFill/>
                </a:uFill>
                <a:hlinkClick r:id="rId11">
                  <a:extLst>
                    <a:ext uri="{A12FA001-AC4F-418D-AE19-62706E023703}">
                      <ahyp:hlinkClr val="tx"/>
                    </a:ext>
                  </a:extLst>
                </a:hlinkClick>
              </a:rPr>
              <a:t>bugs</a:t>
            </a:r>
            <a:r>
              <a:rPr lang="en-US" sz="2800">
                <a:solidFill>
                  <a:srgbClr val="000000"/>
                </a:solidFill>
                <a:highlight>
                  <a:srgbClr val="FFFFFF"/>
                </a:highlight>
              </a:rPr>
              <a:t>, and security vulnerabilities</a:t>
            </a:r>
            <a:endParaRPr sz="2800">
              <a:solidFill>
                <a:srgbClr val="000000"/>
              </a:solidFill>
              <a:highlight>
                <a:srgbClr val="FFFFFF"/>
              </a:highlight>
            </a:endParaRPr>
          </a:p>
          <a:p>
            <a:pPr indent="-406400" lvl="0" marL="457200" rtl="0" algn="l">
              <a:lnSpc>
                <a:spcPct val="100000"/>
              </a:lnSpc>
              <a:spcBef>
                <a:spcPts val="0"/>
              </a:spcBef>
              <a:spcAft>
                <a:spcPts val="0"/>
              </a:spcAft>
              <a:buSzPts val="2800"/>
              <a:buFont typeface="Calibri"/>
              <a:buChar char="•"/>
            </a:pPr>
            <a:r>
              <a:rPr b="1" lang="en-US" sz="2800">
                <a:highlight>
                  <a:srgbClr val="FFFFFF"/>
                </a:highlight>
              </a:rPr>
              <a:t>Sonarlint </a:t>
            </a:r>
            <a:endParaRPr sz="2800">
              <a:solidFill>
                <a:srgbClr val="070706"/>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70706"/>
                </a:solidFill>
                <a:highlight>
                  <a:srgbClr val="FFFFFF"/>
                </a:highlight>
              </a:rPr>
              <a:t>A</a:t>
            </a:r>
            <a:r>
              <a:rPr lang="en-US" sz="2800">
                <a:solidFill>
                  <a:srgbClr val="070706"/>
                </a:solidFill>
                <a:highlight>
                  <a:srgbClr val="FFFFFF"/>
                </a:highlight>
              </a:rPr>
              <a:t>n IDE extension that helps you detect and fix quality issues as you write code</a:t>
            </a:r>
            <a:endParaRPr i="0" sz="2800" u="none" cap="none" strike="noStrike">
              <a:solidFill>
                <a:srgbClr val="000000"/>
              </a:solidFill>
            </a:endParaRPr>
          </a:p>
        </p:txBody>
      </p:sp>
      <p:sp>
        <p:nvSpPr>
          <p:cNvPr id="336" name="Google Shape;336;gb0b109b655_0_4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b0b109b655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342" name="Google Shape;342;gb0b109b655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343" name="Google Shape;343;gb0b109b655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44" name="Google Shape;344;gb0b109b655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5" name="Google Shape;345;gb0b109b655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6" name="Google Shape;346;gb0b109b655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Code Conventions &amp; Clean Code:</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https://en.wikipedia.org/wiki/Coding_conventions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https://google.github.io/styleguide/javaguide.html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https://rules.sonarsource.com/java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https://en.wikipedia.org/wiki/SOLID</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Clean Code by Robert C. Martin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347" name="Google Shape;347;gb0b109b655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b0b109b655_0_181"/>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IV. COLLECTIONS</a:t>
            </a:r>
            <a:endParaRPr b="1" i="0" sz="2800" u="none" cap="none" strike="noStrike">
              <a:solidFill>
                <a:srgbClr val="27AAE1"/>
              </a:solidFill>
              <a:latin typeface="Calibri"/>
              <a:ea typeface="Calibri"/>
              <a:cs typeface="Calibri"/>
              <a:sym typeface="Calibri"/>
            </a:endParaRPr>
          </a:p>
        </p:txBody>
      </p:sp>
      <p:sp>
        <p:nvSpPr>
          <p:cNvPr id="353" name="Google Shape;353;gb0b109b655_0_18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Big O notation</a:t>
            </a:r>
            <a:endParaRPr sz="2800"/>
          </a:p>
          <a:p>
            <a:pPr indent="-514350" lvl="0" marL="514350" marR="0" rtl="0" algn="l">
              <a:lnSpc>
                <a:spcPct val="100000"/>
              </a:lnSpc>
              <a:spcBef>
                <a:spcPts val="0"/>
              </a:spcBef>
              <a:spcAft>
                <a:spcPts val="0"/>
              </a:spcAft>
              <a:buSzPts val="2800"/>
              <a:buFont typeface="Calibri"/>
              <a:buAutoNum type="arabicPeriod"/>
            </a:pPr>
            <a:r>
              <a:rPr lang="en-US" sz="2800"/>
              <a:t>Collections Framework</a:t>
            </a:r>
            <a:endParaRPr sz="2800"/>
          </a:p>
          <a:p>
            <a:pPr indent="-514350" lvl="0" marL="514350" marR="0" rtl="0" algn="l">
              <a:lnSpc>
                <a:spcPct val="100000"/>
              </a:lnSpc>
              <a:spcBef>
                <a:spcPts val="0"/>
              </a:spcBef>
              <a:spcAft>
                <a:spcPts val="0"/>
              </a:spcAft>
              <a:buSzPts val="2800"/>
              <a:buFont typeface="Calibri"/>
              <a:buAutoNum type="arabicPeriod"/>
            </a:pPr>
            <a:r>
              <a:rPr lang="en-US" sz="2800"/>
              <a:t>Iterable</a:t>
            </a:r>
            <a:endParaRPr sz="2800"/>
          </a:p>
          <a:p>
            <a:pPr indent="-514350" lvl="0" marL="514350" marR="0" rtl="0" algn="l">
              <a:lnSpc>
                <a:spcPct val="100000"/>
              </a:lnSpc>
              <a:spcBef>
                <a:spcPts val="0"/>
              </a:spcBef>
              <a:spcAft>
                <a:spcPts val="0"/>
              </a:spcAft>
              <a:buSzPts val="2800"/>
              <a:buFont typeface="Calibri"/>
              <a:buAutoNum type="arabicPeriod"/>
            </a:pPr>
            <a:r>
              <a:rPr lang="en-US" sz="2800"/>
              <a:t>List vs Map vs Set</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Stream API</a:t>
            </a:r>
            <a:endParaRPr sz="2800">
              <a:solidFill>
                <a:srgbClr val="000000"/>
              </a:solidFill>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354" name="Google Shape;354;gb0b109b655_0_18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IV. COLLECTIONS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b0b109b655_0_18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BIG O NOTATION - Define</a:t>
            </a:r>
            <a:endParaRPr b="1" i="0" sz="3200" u="none" cap="none" strike="noStrike">
              <a:solidFill>
                <a:srgbClr val="27AAE1"/>
              </a:solidFill>
              <a:latin typeface="Calibri"/>
              <a:ea typeface="Calibri"/>
              <a:cs typeface="Calibri"/>
              <a:sym typeface="Calibri"/>
            </a:endParaRPr>
          </a:p>
        </p:txBody>
      </p:sp>
      <p:sp>
        <p:nvSpPr>
          <p:cNvPr id="360" name="Google Shape;360;gb0b109b655_0_18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A</a:t>
            </a:r>
            <a:r>
              <a:rPr lang="en-US" sz="1800">
                <a:solidFill>
                  <a:srgbClr val="000000"/>
                </a:solidFill>
                <a:highlight>
                  <a:srgbClr val="FFFFFF"/>
                </a:highlight>
              </a:rPr>
              <a:t> mathematical notation that describes the </a:t>
            </a:r>
            <a:r>
              <a:rPr lang="en-US" sz="1800">
                <a:solidFill>
                  <a:srgbClr val="000000"/>
                </a:solidFill>
                <a:highlight>
                  <a:srgbClr val="FFFFFF"/>
                </a:highlight>
                <a:uFill>
                  <a:noFill/>
                </a:uFill>
                <a:hlinkClick r:id="rId3">
                  <a:extLst>
                    <a:ext uri="{A12FA001-AC4F-418D-AE19-62706E023703}">
                      <ahyp:hlinkClr val="tx"/>
                    </a:ext>
                  </a:extLst>
                </a:hlinkClick>
              </a:rPr>
              <a:t>limiting behavior</a:t>
            </a:r>
            <a:r>
              <a:rPr lang="en-US" sz="1800">
                <a:solidFill>
                  <a:srgbClr val="000000"/>
                </a:solidFill>
                <a:highlight>
                  <a:srgbClr val="FFFFFF"/>
                </a:highlight>
              </a:rPr>
              <a:t> of a </a:t>
            </a:r>
            <a:r>
              <a:rPr lang="en-US" sz="1800">
                <a:solidFill>
                  <a:srgbClr val="000000"/>
                </a:solidFill>
                <a:highlight>
                  <a:srgbClr val="FFFFFF"/>
                </a:highlight>
                <a:uFill>
                  <a:noFill/>
                </a:uFill>
                <a:hlinkClick r:id="rId4">
                  <a:extLst>
                    <a:ext uri="{A12FA001-AC4F-418D-AE19-62706E023703}">
                      <ahyp:hlinkClr val="tx"/>
                    </a:ext>
                  </a:extLst>
                </a:hlinkClick>
              </a:rPr>
              <a:t>function</a:t>
            </a:r>
            <a:r>
              <a:rPr lang="en-US" sz="1800">
                <a:solidFill>
                  <a:srgbClr val="000000"/>
                </a:solidFill>
                <a:highlight>
                  <a:srgbClr val="FFFFFF"/>
                </a:highlight>
              </a:rPr>
              <a:t> when the </a:t>
            </a:r>
            <a:r>
              <a:rPr lang="en-US" sz="1800">
                <a:solidFill>
                  <a:srgbClr val="000000"/>
                </a:solidFill>
                <a:highlight>
                  <a:srgbClr val="FFFFFF"/>
                </a:highlight>
                <a:uFill>
                  <a:noFill/>
                </a:uFill>
                <a:hlinkClick r:id="rId5">
                  <a:extLst>
                    <a:ext uri="{A12FA001-AC4F-418D-AE19-62706E023703}">
                      <ahyp:hlinkClr val="tx"/>
                    </a:ext>
                  </a:extLst>
                </a:hlinkClick>
              </a:rPr>
              <a:t>argument</a:t>
            </a:r>
            <a:r>
              <a:rPr lang="en-US" sz="1800">
                <a:solidFill>
                  <a:srgbClr val="000000"/>
                </a:solidFill>
                <a:highlight>
                  <a:srgbClr val="FFFFFF"/>
                </a:highlight>
              </a:rPr>
              <a:t> tends towards a particular value or infinity.</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In </a:t>
            </a:r>
            <a:r>
              <a:rPr lang="en-US" sz="1800">
                <a:solidFill>
                  <a:srgbClr val="000000"/>
                </a:solidFill>
                <a:highlight>
                  <a:srgbClr val="FFFFFF"/>
                </a:highlight>
                <a:uFill>
                  <a:noFill/>
                </a:uFill>
                <a:hlinkClick r:id="rId6">
                  <a:extLst>
                    <a:ext uri="{A12FA001-AC4F-418D-AE19-62706E023703}">
                      <ahyp:hlinkClr val="tx"/>
                    </a:ext>
                  </a:extLst>
                </a:hlinkClick>
              </a:rPr>
              <a:t>computer science</a:t>
            </a:r>
            <a:r>
              <a:rPr lang="en-US" sz="1800">
                <a:solidFill>
                  <a:srgbClr val="000000"/>
                </a:solidFill>
                <a:highlight>
                  <a:srgbClr val="FFFFFF"/>
                </a:highlight>
              </a:rPr>
              <a:t>, big O notation is used to </a:t>
            </a:r>
            <a:r>
              <a:rPr lang="en-US" sz="1800">
                <a:solidFill>
                  <a:srgbClr val="000000"/>
                </a:solidFill>
                <a:highlight>
                  <a:srgbClr val="FFFFFF"/>
                </a:highlight>
                <a:uFill>
                  <a:noFill/>
                </a:uFill>
                <a:hlinkClick r:id="rId7">
                  <a:extLst>
                    <a:ext uri="{A12FA001-AC4F-418D-AE19-62706E023703}">
                      <ahyp:hlinkClr val="tx"/>
                    </a:ext>
                  </a:extLst>
                </a:hlinkClick>
              </a:rPr>
              <a:t>classify algorithms</a:t>
            </a:r>
            <a:r>
              <a:rPr lang="en-US" sz="1800">
                <a:solidFill>
                  <a:srgbClr val="000000"/>
                </a:solidFill>
                <a:highlight>
                  <a:srgbClr val="FFFFFF"/>
                </a:highlight>
              </a:rPr>
              <a:t> according to how their run time or space requirements grow as the input size grows</a:t>
            </a:r>
            <a:endParaRPr sz="1800">
              <a:solidFill>
                <a:srgbClr val="000000"/>
              </a:solidFill>
              <a:highlight>
                <a:srgbClr val="FFFFFF"/>
              </a:highlight>
            </a:endParaRPr>
          </a:p>
        </p:txBody>
      </p:sp>
      <p:sp>
        <p:nvSpPr>
          <p:cNvPr id="361" name="Google Shape;361;gb0b109b655_0_18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marR="0" rtl="0" algn="l">
              <a:lnSpc>
                <a:spcPct val="100000"/>
              </a:lnSpc>
              <a:spcBef>
                <a:spcPts val="0"/>
              </a:spcBef>
              <a:spcAft>
                <a:spcPts val="0"/>
              </a:spcAft>
              <a:buNone/>
            </a:pPr>
            <a:r>
              <a:t/>
            </a:r>
            <a:endParaRPr/>
          </a:p>
        </p:txBody>
      </p:sp>
      <p:pic>
        <p:nvPicPr>
          <p:cNvPr id="362" name="Google Shape;362;gb0b109b655_0_187"/>
          <p:cNvPicPr preferRelativeResize="0"/>
          <p:nvPr/>
        </p:nvPicPr>
        <p:blipFill>
          <a:blip r:embed="rId8">
            <a:alphaModFix/>
          </a:blip>
          <a:stretch>
            <a:fillRect/>
          </a:stretch>
        </p:blipFill>
        <p:spPr>
          <a:xfrm>
            <a:off x="2362200" y="2460096"/>
            <a:ext cx="4419601" cy="38198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0b109b655_0_20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Calculate</a:t>
            </a:r>
            <a:endParaRPr b="1" i="0" sz="3200" u="none" cap="none" strike="noStrike">
              <a:solidFill>
                <a:srgbClr val="27AAE1"/>
              </a:solidFill>
              <a:latin typeface="Calibri"/>
              <a:ea typeface="Calibri"/>
              <a:cs typeface="Calibri"/>
              <a:sym typeface="Calibri"/>
            </a:endParaRPr>
          </a:p>
        </p:txBody>
      </p:sp>
      <p:sp>
        <p:nvSpPr>
          <p:cNvPr id="368" name="Google Shape;368;gb0b109b655_0_20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3200"/>
              </a:spcBef>
              <a:spcAft>
                <a:spcPts val="0"/>
              </a:spcAft>
              <a:buClr>
                <a:srgbClr val="292929"/>
              </a:buClr>
              <a:buSzPts val="2600"/>
              <a:buAutoNum type="arabicPeriod"/>
            </a:pPr>
            <a:r>
              <a:rPr lang="en-US" sz="2600">
                <a:solidFill>
                  <a:srgbClr val="292929"/>
                </a:solidFill>
                <a:highlight>
                  <a:srgbClr val="FFFFFF"/>
                </a:highlight>
              </a:rPr>
              <a:t>Break your algorithm/function into individual operations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Calculate the Big O of each operation</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Add up the Big O of each operation together</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Remove the constants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Find the highest order term — this will be what we consider the Big O of our algorithm/function</a:t>
            </a:r>
            <a:endParaRPr sz="2600">
              <a:solidFill>
                <a:srgbClr val="070706"/>
              </a:solidFill>
              <a:highlight>
                <a:srgbClr val="FFFFFF"/>
              </a:highlight>
            </a:endParaRPr>
          </a:p>
        </p:txBody>
      </p:sp>
      <p:sp>
        <p:nvSpPr>
          <p:cNvPr id="369" name="Google Shape;369;gb0b109b655_0_20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c77913603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b="1" i="0" sz="3200" u="none" cap="none" strike="noStrike">
              <a:solidFill>
                <a:srgbClr val="27AAE1"/>
              </a:solidFill>
              <a:latin typeface="Calibri"/>
              <a:ea typeface="Calibri"/>
              <a:cs typeface="Calibri"/>
              <a:sym typeface="Calibri"/>
            </a:endParaRPr>
          </a:p>
        </p:txBody>
      </p:sp>
      <p:sp>
        <p:nvSpPr>
          <p:cNvPr id="107" name="Google Shape;107;gac77913603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Data Types</a:t>
            </a:r>
            <a:endParaRPr/>
          </a:p>
          <a:p>
            <a:pPr indent="-514350" lvl="0" marL="514350" marR="0" rtl="0" algn="l">
              <a:lnSpc>
                <a:spcPct val="100000"/>
              </a:lnSpc>
              <a:spcBef>
                <a:spcPts val="0"/>
              </a:spcBef>
              <a:spcAft>
                <a:spcPts val="0"/>
              </a:spcAft>
              <a:buClr>
                <a:schemeClr val="dk1"/>
              </a:buClr>
              <a:buSzPts val="2800"/>
              <a:buFont typeface="Calibri"/>
              <a:buAutoNum type="arabicPeriod"/>
            </a:pPr>
            <a:r>
              <a:rPr lang="en-US" sz="2800"/>
              <a:t>Basic Operators</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Control Flow Statements</a:t>
            </a:r>
            <a:endParaRPr/>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Classes and Objects</a:t>
            </a:r>
            <a:endParaRPr sz="2800"/>
          </a:p>
          <a:p>
            <a:pPr indent="-514350" lvl="0" marL="514350" marR="0" rtl="0" algn="l">
              <a:lnSpc>
                <a:spcPct val="100000"/>
              </a:lnSpc>
              <a:spcBef>
                <a:spcPts val="560"/>
              </a:spcBef>
              <a:spcAft>
                <a:spcPts val="0"/>
              </a:spcAft>
              <a:buSzPts val="2800"/>
              <a:buFont typeface="Calibri"/>
              <a:buAutoNum type="arabicPeriod"/>
            </a:pPr>
            <a:r>
              <a:rPr lang="en-US" sz="2800"/>
              <a:t>Exception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gac77913603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b0b109b655_0_2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Analysis of Loops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75" name="Google Shape;375;gb0b109b655_0_2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292929"/>
              </a:buClr>
              <a:buSzPts val="2800"/>
              <a:buChar char="•"/>
            </a:pPr>
            <a:r>
              <a:rPr b="1" lang="en-US" sz="2800">
                <a:solidFill>
                  <a:srgbClr val="292929"/>
                </a:solidFill>
                <a:highlight>
                  <a:srgbClr val="FFFFFF"/>
                </a:highlight>
              </a:rPr>
              <a:t>O(1) </a:t>
            </a:r>
            <a:r>
              <a:rPr lang="en-US" sz="2800">
                <a:solidFill>
                  <a:srgbClr val="292929"/>
                </a:solidFill>
                <a:highlight>
                  <a:srgbClr val="FFFFFF"/>
                </a:highlight>
              </a:rPr>
              <a:t> no loop</a:t>
            </a:r>
            <a:endParaRPr b="1"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solidFill>
                  <a:srgbClr val="292929"/>
                </a:solidFill>
                <a:highlight>
                  <a:srgbClr val="FFFFFF"/>
                </a:highlight>
              </a:rPr>
              <a:t>O(n) </a:t>
            </a:r>
            <a:r>
              <a:rPr lang="en-US" sz="2800">
                <a:highlight>
                  <a:srgbClr val="FFFFFF"/>
                </a:highlight>
              </a:rPr>
              <a:t>the loop variables is incremented / decremented by a constant amount</a:t>
            </a:r>
            <a:endParaRPr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highlight>
                  <a:srgbClr val="FFFFFF"/>
                </a:highlight>
              </a:rPr>
              <a:t>O(n^c) </a:t>
            </a:r>
            <a:r>
              <a:rPr lang="en-US" sz="2800">
                <a:highlight>
                  <a:srgbClr val="FFFFFF"/>
                </a:highlight>
              </a:rPr>
              <a:t>nested loops is equal to the number of times the innermost statement is executed</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O(Logn) </a:t>
            </a:r>
            <a:r>
              <a:rPr lang="en-US" sz="2800">
                <a:highlight>
                  <a:srgbClr val="FFFFFF"/>
                </a:highlight>
              </a:rPr>
              <a:t>the loop variables is divided / multiplied by a constant amount</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O(LogLogn) </a:t>
            </a:r>
            <a:r>
              <a:rPr lang="en-US" sz="2800">
                <a:highlight>
                  <a:srgbClr val="FFFFFF"/>
                </a:highlight>
              </a:rPr>
              <a:t>the loop variables is reduced / increased exponentially by a constant amount</a:t>
            </a:r>
            <a:endParaRPr sz="2800">
              <a:highlight>
                <a:srgbClr val="FFFFFF"/>
              </a:highlight>
            </a:endParaRPr>
          </a:p>
        </p:txBody>
      </p:sp>
      <p:sp>
        <p:nvSpPr>
          <p:cNvPr id="376" name="Google Shape;376;gb0b109b655_0_2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b1660f00fb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2" name="Google Shape;382;gb1660f00fb_0_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700"/>
              </a:spcBef>
              <a:spcAft>
                <a:spcPts val="0"/>
              </a:spcAft>
              <a:buClr>
                <a:srgbClr val="000000"/>
              </a:buClr>
              <a:buSzPts val="2200"/>
              <a:buFont typeface="Calibri"/>
              <a:buChar char="•"/>
            </a:pPr>
            <a:r>
              <a:rPr lang="en-US" sz="2200">
                <a:solidFill>
                  <a:srgbClr val="000000"/>
                </a:solidFill>
              </a:rPr>
              <a:t>A </a:t>
            </a:r>
            <a:r>
              <a:rPr i="1" lang="en-US" sz="2200">
                <a:solidFill>
                  <a:srgbClr val="000000"/>
                </a:solidFill>
              </a:rPr>
              <a:t>collection</a:t>
            </a:r>
            <a:r>
              <a:rPr lang="en-US" sz="2200">
                <a:solidFill>
                  <a:srgbClr val="000000"/>
                </a:solidFill>
              </a:rPr>
              <a:t> is simply an object that groups multiple elements into a single unit</a:t>
            </a:r>
            <a:endParaRPr sz="2200">
              <a:solidFill>
                <a:srgbClr val="000000"/>
              </a:solidFill>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Consistent API:</a:t>
            </a:r>
            <a:r>
              <a:rPr lang="en-US" sz="2200">
                <a:solidFill>
                  <a:srgbClr val="000000"/>
                </a:solidFill>
                <a:highlight>
                  <a:srgbClr val="FFFFFF"/>
                </a:highlight>
              </a:rPr>
              <a:t> The API has a basic set of interfaces like </a:t>
            </a:r>
            <a:r>
              <a:rPr i="1" lang="en-US" sz="2200">
                <a:solidFill>
                  <a:srgbClr val="000000"/>
                </a:solidFill>
                <a:highlight>
                  <a:srgbClr val="FFFFFF"/>
                </a:highlight>
              </a:rPr>
              <a:t>Collection</a:t>
            </a:r>
            <a:r>
              <a:rPr lang="en-US" sz="2200">
                <a:solidFill>
                  <a:srgbClr val="000000"/>
                </a:solidFill>
                <a:highlight>
                  <a:srgbClr val="FFFFFF"/>
                </a:highlight>
              </a:rPr>
              <a:t>, </a:t>
            </a:r>
            <a:r>
              <a:rPr i="1" lang="en-US" sz="2200">
                <a:solidFill>
                  <a:srgbClr val="000000"/>
                </a:solidFill>
                <a:highlight>
                  <a:srgbClr val="FFFFFF"/>
                </a:highlight>
              </a:rPr>
              <a:t>Set</a:t>
            </a:r>
            <a:r>
              <a:rPr lang="en-US" sz="2200">
                <a:solidFill>
                  <a:srgbClr val="000000"/>
                </a:solidFill>
                <a:highlight>
                  <a:srgbClr val="FFFFFF"/>
                </a:highlight>
              </a:rPr>
              <a:t>, </a:t>
            </a:r>
            <a:r>
              <a:rPr i="1" lang="en-US" sz="2200">
                <a:solidFill>
                  <a:srgbClr val="000000"/>
                </a:solidFill>
                <a:highlight>
                  <a:srgbClr val="FFFFFF"/>
                </a:highlight>
              </a:rPr>
              <a:t>List</a:t>
            </a:r>
            <a:r>
              <a:rPr lang="en-US" sz="2200">
                <a:solidFill>
                  <a:srgbClr val="000000"/>
                </a:solidFill>
                <a:highlight>
                  <a:srgbClr val="FFFFFF"/>
                </a:highlight>
              </a:rPr>
              <a:t>, or </a:t>
            </a:r>
            <a:r>
              <a:rPr i="1" lang="en-US" sz="2200">
                <a:solidFill>
                  <a:srgbClr val="000000"/>
                </a:solidFill>
                <a:highlight>
                  <a:srgbClr val="FFFFFF"/>
                </a:highlight>
              </a:rPr>
              <a:t>Map</a:t>
            </a:r>
            <a:r>
              <a:rPr lang="en-US" sz="2200">
                <a:solidFill>
                  <a:srgbClr val="000000"/>
                </a:solidFill>
                <a:highlight>
                  <a:srgbClr val="FFFFFF"/>
                </a:highlight>
              </a:rPr>
              <a:t>, all the classes (ArrayList, LinkedList, Vector, etc) that implement these interfaces have </a:t>
            </a:r>
            <a:r>
              <a:rPr i="1" lang="en-US" sz="2200">
                <a:solidFill>
                  <a:srgbClr val="000000"/>
                </a:solidFill>
                <a:highlight>
                  <a:srgbClr val="FFFFFF"/>
                </a:highlight>
              </a:rPr>
              <a:t>some</a:t>
            </a:r>
            <a:r>
              <a:rPr lang="en-US" sz="2200">
                <a:solidFill>
                  <a:srgbClr val="000000"/>
                </a:solidFill>
                <a:highlight>
                  <a:srgbClr val="FFFFFF"/>
                </a:highlight>
              </a:rPr>
              <a:t> common set of methods</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Reduces programming effort:</a:t>
            </a:r>
            <a:r>
              <a:rPr lang="en-US" sz="2200">
                <a:solidFill>
                  <a:srgbClr val="000000"/>
                </a:solidFill>
                <a:highlight>
                  <a:srgbClr val="FFFFFF"/>
                </a:highlight>
              </a:rPr>
              <a:t> A programmer doesn’t have to worry about the design of the Collection but rather he can focus on its best use in his program</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Increases program speed and quality:</a:t>
            </a:r>
            <a:r>
              <a:rPr lang="en-US" sz="2200">
                <a:solidFill>
                  <a:srgbClr val="000000"/>
                </a:solidFill>
                <a:highlight>
                  <a:srgbClr val="FFFFFF"/>
                </a:highlight>
              </a:rPr>
              <a:t> Increases performance by providing high-performance implementations of useful data structures and algorithms </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highlight>
                  <a:srgbClr val="FFFFFF"/>
                </a:highlight>
              </a:rPr>
              <a:t>Collections </a:t>
            </a:r>
            <a:r>
              <a:rPr lang="en-US" sz="2200">
                <a:highlight>
                  <a:srgbClr val="FFFFFF"/>
                </a:highlight>
              </a:rPr>
              <a:t>is a </a:t>
            </a:r>
            <a:r>
              <a:rPr b="1" lang="en-US" sz="2200">
                <a:highlight>
                  <a:srgbClr val="FFFFFF"/>
                </a:highlight>
              </a:rPr>
              <a:t>utility </a:t>
            </a:r>
            <a:r>
              <a:rPr lang="en-US" sz="2200">
                <a:highlight>
                  <a:srgbClr val="FFFFFF"/>
                </a:highlight>
              </a:rPr>
              <a:t>class</a:t>
            </a:r>
            <a:endParaRPr sz="2200">
              <a:solidFill>
                <a:srgbClr val="000000"/>
              </a:solidFill>
              <a:highlight>
                <a:srgbClr val="FFFFFF"/>
              </a:highlight>
            </a:endParaRPr>
          </a:p>
        </p:txBody>
      </p:sp>
      <p:sp>
        <p:nvSpPr>
          <p:cNvPr id="383" name="Google Shape;383;gb1660f00fb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1660f00fb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9" name="Google Shape;389;gb1660f00fb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390" name="Google Shape;390;gb1660f00fb_0_19"/>
          <p:cNvPicPr preferRelativeResize="0"/>
          <p:nvPr/>
        </p:nvPicPr>
        <p:blipFill>
          <a:blip r:embed="rId3">
            <a:alphaModFix/>
          </a:blip>
          <a:stretch>
            <a:fillRect/>
          </a:stretch>
        </p:blipFill>
        <p:spPr>
          <a:xfrm>
            <a:off x="495300" y="939399"/>
            <a:ext cx="9144000" cy="54091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1660f00fb_0_2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Iterable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96" name="Google Shape;396;gb1660f00fb_0_2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t>Provide an </a:t>
            </a:r>
            <a:r>
              <a:rPr b="1" lang="en-US" sz="2000"/>
              <a:t>Iterator </a:t>
            </a:r>
            <a:r>
              <a:rPr lang="en-US" sz="2000"/>
              <a:t>which is an object that enables you to traverse through a collection and to remove elements from the collection selectively</a:t>
            </a:r>
            <a:endParaRPr sz="2000"/>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For loop with indices isn't always possible</a:t>
            </a:r>
            <a:endParaRPr sz="2000">
              <a:solidFill>
                <a:srgbClr val="242729"/>
              </a:solidFill>
              <a:highlight>
                <a:srgbClr val="FFFFFF"/>
              </a:highlight>
            </a:endParaRPr>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The foreach loop uses an Iterator behind the scenes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can do things that a foreach loop can't. For example, remove elements while iterating. List also offers iterators that can iterate in both directions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Using indices to access elements is slightly more efficient with collections backed by an array. But if the code changes from a ArrayList to LinkedList, the performance will be awful</a:t>
            </a:r>
            <a:endParaRPr sz="2000">
              <a:solidFill>
                <a:srgbClr val="242729"/>
              </a:solidFill>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(and thus the foreach loop) always uses the best possible way to iterate through elements of the given collection</a:t>
            </a:r>
            <a:endParaRPr sz="2000">
              <a:solidFill>
                <a:srgbClr val="242729"/>
              </a:solidFill>
              <a:highlight>
                <a:srgbClr val="FFFFFF"/>
              </a:highlight>
            </a:endParaRPr>
          </a:p>
          <a:p>
            <a:pPr indent="-355600" lvl="0" marL="457200" rtl="0" algn="l">
              <a:spcBef>
                <a:spcPts val="0"/>
              </a:spcBef>
              <a:spcAft>
                <a:spcPts val="0"/>
              </a:spcAft>
              <a:buClr>
                <a:srgbClr val="242729"/>
              </a:buClr>
              <a:buSzPts val="2000"/>
              <a:buFont typeface="Calibri"/>
              <a:buChar char="•"/>
            </a:pPr>
            <a:r>
              <a:rPr lang="en-US" sz="2000">
                <a:solidFill>
                  <a:srgbClr val="242729"/>
                </a:solidFill>
                <a:highlight>
                  <a:srgbClr val="FFFFFF"/>
                </a:highlight>
              </a:rPr>
              <a:t>Iterator is more dangerous and less readable</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Use the foreach loop, unless really need capabilities of an Iterator, only use for loop with indices when need access to the index inside the loop</a:t>
            </a:r>
            <a:endParaRPr sz="2000">
              <a:solidFill>
                <a:srgbClr val="242729"/>
              </a:solidFill>
              <a:highlight>
                <a:srgbClr val="FFFFFF"/>
              </a:highlight>
            </a:endParaRPr>
          </a:p>
        </p:txBody>
      </p:sp>
      <p:sp>
        <p:nvSpPr>
          <p:cNvPr id="397" name="Google Shape;397;gb1660f00fb_0_2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1c51a2fd7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03" name="Google Shape;403;gb1c51a2fd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04" name="Google Shape;404;gb1c51a2fd7_0_0"/>
          <p:cNvPicPr preferRelativeResize="0"/>
          <p:nvPr/>
        </p:nvPicPr>
        <p:blipFill>
          <a:blip r:embed="rId3">
            <a:alphaModFix/>
          </a:blip>
          <a:stretch>
            <a:fillRect/>
          </a:stretch>
        </p:blipFill>
        <p:spPr>
          <a:xfrm>
            <a:off x="0" y="914550"/>
            <a:ext cx="9144001" cy="5431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1c51a2fd7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0" name="Google Shape;410;gb1c51a2fd7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1" name="Google Shape;411;gb1c51a2fd7_0_21"/>
          <p:cNvPicPr preferRelativeResize="0"/>
          <p:nvPr/>
        </p:nvPicPr>
        <p:blipFill>
          <a:blip r:embed="rId3">
            <a:alphaModFix/>
          </a:blip>
          <a:stretch>
            <a:fillRect/>
          </a:stretch>
        </p:blipFill>
        <p:spPr>
          <a:xfrm>
            <a:off x="0" y="914550"/>
            <a:ext cx="9144000" cy="5299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1c51a2fd7_0_3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7" name="Google Shape;417;gb1c51a2fd7_0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8" name="Google Shape;418;gb1c51a2fd7_0_37"/>
          <p:cNvPicPr preferRelativeResize="0"/>
          <p:nvPr/>
        </p:nvPicPr>
        <p:blipFill>
          <a:blip r:embed="rId3">
            <a:alphaModFix/>
          </a:blip>
          <a:stretch>
            <a:fillRect/>
          </a:stretch>
        </p:blipFill>
        <p:spPr>
          <a:xfrm>
            <a:off x="180500" y="990750"/>
            <a:ext cx="8782992" cy="5354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1c51a2fd7_0_4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24" name="Google Shape;424;gb1c51a2fd7_0_4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242729"/>
              </a:buClr>
              <a:buSzPts val="2000"/>
              <a:buFont typeface="Calibri"/>
              <a:buChar char="●"/>
            </a:pPr>
            <a:r>
              <a:rPr lang="en-US" sz="2000"/>
              <a:t>Not allowed primitive type</a:t>
            </a:r>
            <a:endParaRPr sz="2000"/>
          </a:p>
          <a:p>
            <a:pPr indent="-355600" lvl="0" marL="457200" rtl="0" algn="l">
              <a:lnSpc>
                <a:spcPct val="100000"/>
              </a:lnSpc>
              <a:spcBef>
                <a:spcPts val="0"/>
              </a:spcBef>
              <a:spcAft>
                <a:spcPts val="0"/>
              </a:spcAft>
              <a:buClr>
                <a:srgbClr val="242729"/>
              </a:buClr>
              <a:buSzPts val="2000"/>
              <a:buFont typeface="Calibri"/>
              <a:buChar char="●"/>
            </a:pPr>
            <a:r>
              <a:rPr i="1" lang="en-US" sz="2000">
                <a:solidFill>
                  <a:srgbClr val="333333"/>
                </a:solidFill>
                <a:highlight>
                  <a:srgbClr val="FFFFFF"/>
                </a:highlight>
              </a:rPr>
              <a:t>equals()</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reflexive</a:t>
            </a:r>
            <a:r>
              <a:rPr lang="en-US" sz="2000">
                <a:solidFill>
                  <a:srgbClr val="333333"/>
                </a:solidFill>
                <a:highlight>
                  <a:srgbClr val="FFFFFF"/>
                </a:highlight>
              </a:rPr>
              <a:t>: an object must equal itself</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Char char="○"/>
            </a:pPr>
            <a:r>
              <a:rPr b="1" i="1" lang="en-US" sz="2000">
                <a:solidFill>
                  <a:srgbClr val="333333"/>
                </a:solidFill>
                <a:highlight>
                  <a:srgbClr val="FFFFFF"/>
                </a:highlight>
              </a:rPr>
              <a:t>symmetric</a:t>
            </a:r>
            <a:r>
              <a:rPr lang="en-US" sz="2000">
                <a:solidFill>
                  <a:srgbClr val="333333"/>
                </a:solidFill>
                <a:highlight>
                  <a:srgbClr val="FFFFFF"/>
                </a:highlight>
              </a:rPr>
              <a:t>: </a:t>
            </a:r>
            <a:r>
              <a:rPr i="1" lang="en-US" sz="2000">
                <a:solidFill>
                  <a:srgbClr val="333333"/>
                </a:solidFill>
                <a:highlight>
                  <a:srgbClr val="FFFFFF"/>
                </a:highlight>
              </a:rPr>
              <a:t>x.equals(y)</a:t>
            </a:r>
            <a:r>
              <a:rPr lang="en-US" sz="2000">
                <a:solidFill>
                  <a:srgbClr val="333333"/>
                </a:solidFill>
                <a:highlight>
                  <a:srgbClr val="FFFFFF"/>
                </a:highlight>
              </a:rPr>
              <a:t> must return the same result as </a:t>
            </a:r>
            <a:r>
              <a:rPr i="1" lang="en-US" sz="2000">
                <a:solidFill>
                  <a:srgbClr val="333333"/>
                </a:solidFill>
                <a:highlight>
                  <a:srgbClr val="FFFFFF"/>
                </a:highlight>
              </a:rPr>
              <a:t>y.equals(x)</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transitive</a:t>
            </a:r>
            <a:r>
              <a:rPr lang="en-US" sz="2000">
                <a:solidFill>
                  <a:srgbClr val="333333"/>
                </a:solidFill>
                <a:highlight>
                  <a:srgbClr val="FFFFFF"/>
                </a:highlight>
              </a:rPr>
              <a:t>: if </a:t>
            </a:r>
            <a:r>
              <a:rPr i="1" lang="en-US" sz="2000">
                <a:solidFill>
                  <a:srgbClr val="333333"/>
                </a:solidFill>
                <a:highlight>
                  <a:srgbClr val="FFFFFF"/>
                </a:highlight>
              </a:rPr>
              <a:t>x.equals(y)</a:t>
            </a:r>
            <a:r>
              <a:rPr lang="en-US" sz="2000">
                <a:solidFill>
                  <a:srgbClr val="333333"/>
                </a:solidFill>
                <a:highlight>
                  <a:srgbClr val="FFFFFF"/>
                </a:highlight>
              </a:rPr>
              <a:t> and </a:t>
            </a:r>
            <a:r>
              <a:rPr i="1" lang="en-US" sz="2000">
                <a:solidFill>
                  <a:srgbClr val="333333"/>
                </a:solidFill>
                <a:highlight>
                  <a:srgbClr val="FFFFFF"/>
                </a:highlight>
              </a:rPr>
              <a:t>y.equals(z)</a:t>
            </a:r>
            <a:r>
              <a:rPr lang="en-US" sz="2000">
                <a:solidFill>
                  <a:srgbClr val="333333"/>
                </a:solidFill>
                <a:highlight>
                  <a:srgbClr val="FFFFFF"/>
                </a:highlight>
              </a:rPr>
              <a:t> then also </a:t>
            </a:r>
            <a:r>
              <a:rPr i="1" lang="en-US" sz="2000">
                <a:solidFill>
                  <a:srgbClr val="333333"/>
                </a:solidFill>
                <a:highlight>
                  <a:srgbClr val="FFFFFF"/>
                </a:highlight>
              </a:rPr>
              <a:t>x.equals(z)</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consistent</a:t>
            </a:r>
            <a:r>
              <a:rPr lang="en-US" sz="2000">
                <a:solidFill>
                  <a:srgbClr val="333333"/>
                </a:solidFill>
                <a:highlight>
                  <a:srgbClr val="FFFFFF"/>
                </a:highlight>
              </a:rPr>
              <a:t>: the value of </a:t>
            </a:r>
            <a:r>
              <a:rPr i="1" lang="en-US" sz="2000">
                <a:solidFill>
                  <a:srgbClr val="333333"/>
                </a:solidFill>
                <a:highlight>
                  <a:srgbClr val="FFFFFF"/>
                </a:highlight>
              </a:rPr>
              <a:t>equals()</a:t>
            </a:r>
            <a:r>
              <a:rPr lang="en-US" sz="2000">
                <a:solidFill>
                  <a:srgbClr val="333333"/>
                </a:solidFill>
                <a:highlight>
                  <a:srgbClr val="FFFFFF"/>
                </a:highlight>
              </a:rPr>
              <a:t> should change only if a property that is contained in </a:t>
            </a:r>
            <a:r>
              <a:rPr i="1" lang="en-US" sz="2000">
                <a:solidFill>
                  <a:srgbClr val="333333"/>
                </a:solidFill>
                <a:highlight>
                  <a:srgbClr val="FFFFFF"/>
                </a:highlight>
              </a:rPr>
              <a:t>equals()</a:t>
            </a:r>
            <a:r>
              <a:rPr lang="en-US" sz="2000">
                <a:solidFill>
                  <a:srgbClr val="333333"/>
                </a:solidFill>
                <a:highlight>
                  <a:srgbClr val="FFFFFF"/>
                </a:highlight>
              </a:rPr>
              <a:t> changes (no randomness allowed)</a:t>
            </a:r>
            <a:endParaRPr sz="2000"/>
          </a:p>
          <a:p>
            <a:pPr indent="-355600" lvl="0" marL="457200" rtl="0" algn="l">
              <a:spcBef>
                <a:spcPts val="0"/>
              </a:spcBef>
              <a:spcAft>
                <a:spcPts val="0"/>
              </a:spcAft>
              <a:buSzPts val="2000"/>
              <a:buFont typeface="Calibri"/>
              <a:buChar char="●"/>
            </a:pPr>
            <a:r>
              <a:rPr i="1" lang="en-US" sz="2000">
                <a:solidFill>
                  <a:srgbClr val="333333"/>
                </a:solidFill>
                <a:highlight>
                  <a:srgbClr val="FFFFFF"/>
                </a:highlight>
              </a:rPr>
              <a:t>hashCode()</a:t>
            </a:r>
            <a:r>
              <a:rPr lang="en-US" sz="2000">
                <a:solidFill>
                  <a:srgbClr val="333333"/>
                </a:solidFill>
                <a:highlight>
                  <a:srgbClr val="FFFFFF"/>
                </a:highlight>
              </a:rPr>
              <a:t> returns an integer representing the current instance</a:t>
            </a:r>
            <a:endParaRPr sz="2000"/>
          </a:p>
          <a:p>
            <a:pPr indent="-355600" lvl="1" marL="914400" rtl="0" algn="l">
              <a:lnSpc>
                <a:spcPct val="115000"/>
              </a:lnSpc>
              <a:spcBef>
                <a:spcPts val="0"/>
              </a:spcBef>
              <a:spcAft>
                <a:spcPts val="0"/>
              </a:spcAft>
              <a:buClr>
                <a:srgbClr val="333333"/>
              </a:buClr>
              <a:buSzPts val="2000"/>
              <a:buFont typeface="Calibri"/>
              <a:buChar char="○"/>
            </a:pPr>
            <a:r>
              <a:rPr b="1" i="1" lang="en-US" sz="2000">
                <a:solidFill>
                  <a:srgbClr val="333333"/>
                </a:solidFill>
                <a:highlight>
                  <a:srgbClr val="FFFFFF"/>
                </a:highlight>
              </a:rPr>
              <a:t>internal consistency</a:t>
            </a:r>
            <a:r>
              <a:rPr lang="en-US" sz="2000">
                <a:solidFill>
                  <a:srgbClr val="333333"/>
                </a:solidFill>
                <a:highlight>
                  <a:srgbClr val="FFFFFF"/>
                </a:highlight>
              </a:rPr>
              <a:t>: the value of </a:t>
            </a:r>
            <a:r>
              <a:rPr i="1" lang="en-US" sz="2000">
                <a:solidFill>
                  <a:srgbClr val="333333"/>
                </a:solidFill>
                <a:highlight>
                  <a:srgbClr val="FFFFFF"/>
                </a:highlight>
              </a:rPr>
              <a:t>hashCode()</a:t>
            </a:r>
            <a:r>
              <a:rPr lang="en-US" sz="2000">
                <a:solidFill>
                  <a:srgbClr val="333333"/>
                </a:solidFill>
                <a:highlight>
                  <a:srgbClr val="FFFFFF"/>
                </a:highlight>
              </a:rPr>
              <a:t> may only change if a property that is in </a:t>
            </a:r>
            <a:r>
              <a:rPr i="1" lang="en-US" sz="2000">
                <a:solidFill>
                  <a:srgbClr val="333333"/>
                </a:solidFill>
                <a:highlight>
                  <a:srgbClr val="FFFFFF"/>
                </a:highlight>
              </a:rPr>
              <a:t>equals()</a:t>
            </a:r>
            <a:r>
              <a:rPr lang="en-US" sz="2000">
                <a:solidFill>
                  <a:srgbClr val="333333"/>
                </a:solidFill>
                <a:highlight>
                  <a:srgbClr val="FFFFFF"/>
                </a:highlight>
              </a:rPr>
              <a:t> changes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equals consistency</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objects that are equal to each other must return the same hashCode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collisions</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unequal objects may have the same hashCode</a:t>
            </a:r>
            <a:endParaRPr sz="2000">
              <a:highlight>
                <a:srgbClr val="FFFFFF"/>
              </a:highlight>
            </a:endParaRPr>
          </a:p>
        </p:txBody>
      </p:sp>
      <p:sp>
        <p:nvSpPr>
          <p:cNvPr id="425" name="Google Shape;425;gb1c51a2fd7_0_4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1c51a2fd7_0_3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1" name="Google Shape;431;gb1c51a2fd7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2" name="Google Shape;432;gb1c51a2fd7_0_30"/>
          <p:cNvPicPr preferRelativeResize="0"/>
          <p:nvPr/>
        </p:nvPicPr>
        <p:blipFill>
          <a:blip r:embed="rId3">
            <a:alphaModFix/>
          </a:blip>
          <a:stretch>
            <a:fillRect/>
          </a:stretch>
        </p:blipFill>
        <p:spPr>
          <a:xfrm>
            <a:off x="0" y="914550"/>
            <a:ext cx="9144000" cy="5298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1c51a2fd7_0_5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8" name="Google Shape;438;gb1c51a2fd7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9" name="Google Shape;439;gb1c51a2fd7_0_55"/>
          <p:cNvPicPr preferRelativeResize="0"/>
          <p:nvPr/>
        </p:nvPicPr>
        <p:blipFill>
          <a:blip r:embed="rId3">
            <a:alphaModFix/>
          </a:blip>
          <a:stretch>
            <a:fillRect/>
          </a:stretch>
        </p:blipFill>
        <p:spPr>
          <a:xfrm>
            <a:off x="0" y="1066950"/>
            <a:ext cx="9144001" cy="5140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DATA TYPE</a:t>
            </a:r>
            <a:endParaRPr b="1" i="0" sz="3200" u="none" cap="none" strike="noStrike">
              <a:solidFill>
                <a:srgbClr val="27AAE1"/>
              </a:solidFill>
              <a:latin typeface="Calibri"/>
              <a:ea typeface="Calibri"/>
              <a:cs typeface="Calibri"/>
              <a:sym typeface="Calibri"/>
            </a:endParaRPr>
          </a:p>
        </p:txBody>
      </p:sp>
      <p:sp>
        <p:nvSpPr>
          <p:cNvPr id="114" name="Google Shape;114;p4"/>
          <p:cNvSpPr txBox="1"/>
          <p:nvPr>
            <p:ph idx="1" type="body"/>
          </p:nvPr>
        </p:nvSpPr>
        <p:spPr>
          <a:xfrm>
            <a:off x="457200" y="1170117"/>
            <a:ext cx="8229600" cy="4525963"/>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Arial"/>
              <a:buChar char="•"/>
            </a:pPr>
            <a:r>
              <a:rPr lang="en-US" sz="2400"/>
              <a:t>JAVA is a </a:t>
            </a:r>
            <a:r>
              <a:rPr b="1" lang="en-US" sz="2400">
                <a:highlight>
                  <a:srgbClr val="FFFFFF"/>
                </a:highlight>
              </a:rPr>
              <a:t>statically </a:t>
            </a:r>
            <a:r>
              <a:rPr lang="en-US" sz="2400">
                <a:highlight>
                  <a:srgbClr val="FFFFFF"/>
                </a:highlight>
              </a:rPr>
              <a:t>typed language</a:t>
            </a:r>
            <a:endParaRPr sz="2400"/>
          </a:p>
          <a:p>
            <a:pPr indent="-317500" lvl="0" marL="342900" marR="0" rtl="0" algn="l">
              <a:lnSpc>
                <a:spcPct val="100000"/>
              </a:lnSpc>
              <a:spcBef>
                <a:spcPts val="0"/>
              </a:spcBef>
              <a:spcAft>
                <a:spcPts val="0"/>
              </a:spcAft>
              <a:buClr>
                <a:srgbClr val="000000"/>
              </a:buClr>
              <a:buSzPts val="2800"/>
              <a:buFont typeface="Arial"/>
              <a:buChar char="•"/>
            </a:pPr>
            <a:r>
              <a:rPr b="1" lang="en-US" sz="2400">
                <a:solidFill>
                  <a:srgbClr val="000000"/>
                </a:solidFill>
              </a:rPr>
              <a:t>Primitive Data Types</a:t>
            </a:r>
            <a:r>
              <a:rPr lang="en-US" sz="2400">
                <a:solidFill>
                  <a:srgbClr val="000000"/>
                </a:solidFill>
              </a:rPr>
              <a:t>: boolean, byte, short, </a:t>
            </a:r>
            <a:r>
              <a:rPr lang="en-US" sz="2400"/>
              <a:t>char, </a:t>
            </a:r>
            <a:r>
              <a:rPr lang="en-US" sz="2400">
                <a:solidFill>
                  <a:srgbClr val="000000"/>
                </a:solidFill>
              </a:rPr>
              <a:t>int, long, </a:t>
            </a:r>
            <a:r>
              <a:rPr lang="en-US" sz="2400"/>
              <a:t>float, </a:t>
            </a:r>
            <a:r>
              <a:rPr lang="en-US" sz="2400">
                <a:solidFill>
                  <a:srgbClr val="000000"/>
                </a:solidFill>
              </a:rPr>
              <a:t>double</a:t>
            </a:r>
            <a:endParaRPr sz="2400">
              <a:solidFill>
                <a:srgbClr val="000000"/>
              </a:solidFill>
            </a:endParaRPr>
          </a:p>
          <a:p>
            <a:pPr indent="-260350" lvl="1" marL="742950" marR="0" rtl="0" algn="l">
              <a:lnSpc>
                <a:spcPct val="100000"/>
              </a:lnSpc>
              <a:spcBef>
                <a:spcPts val="560"/>
              </a:spcBef>
              <a:spcAft>
                <a:spcPts val="0"/>
              </a:spcAft>
              <a:buClr>
                <a:schemeClr val="dk1"/>
              </a:buClr>
              <a:buSzPts val="2400"/>
              <a:buFont typeface="Arial"/>
              <a:buChar char="–"/>
            </a:pPr>
            <a:r>
              <a:rPr b="1" i="1" lang="en-US" sz="2400"/>
              <a:t>Local variables</a:t>
            </a:r>
            <a:r>
              <a:rPr lang="en-US" sz="2400"/>
              <a:t> don’t have default values</a:t>
            </a:r>
            <a:endParaRPr sz="2400"/>
          </a:p>
          <a:p>
            <a:pPr indent="-260350" lvl="1" marL="742950" marR="0" rtl="0" algn="l">
              <a:lnSpc>
                <a:spcPct val="100000"/>
              </a:lnSpc>
              <a:spcBef>
                <a:spcPts val="560"/>
              </a:spcBef>
              <a:spcAft>
                <a:spcPts val="0"/>
              </a:spcAft>
              <a:buClr>
                <a:schemeClr val="dk1"/>
              </a:buClr>
              <a:buSzPts val="2400"/>
              <a:buFont typeface="Arial"/>
              <a:buChar char="–"/>
            </a:pPr>
            <a:r>
              <a:rPr lang="en-US" sz="2400"/>
              <a:t>Do not use float and double types for currency</a:t>
            </a:r>
            <a:endParaRPr sz="2400"/>
          </a:p>
          <a:p>
            <a:pPr indent="-260350" lvl="1" marL="742950" marR="0" rtl="0" algn="l">
              <a:lnSpc>
                <a:spcPct val="100000"/>
              </a:lnSpc>
              <a:spcBef>
                <a:spcPts val="560"/>
              </a:spcBef>
              <a:spcAft>
                <a:spcPts val="0"/>
              </a:spcAft>
              <a:buSzPts val="2400"/>
              <a:buChar char="–"/>
            </a:pPr>
            <a:r>
              <a:rPr lang="en-US" sz="2400"/>
              <a:t>Be aware of type casting</a:t>
            </a:r>
            <a:endParaRPr sz="2400"/>
          </a:p>
          <a:p>
            <a:pPr indent="-292100" lvl="0" marL="342900" marR="0" rtl="0" algn="l">
              <a:lnSpc>
                <a:spcPct val="100000"/>
              </a:lnSpc>
              <a:spcBef>
                <a:spcPts val="640"/>
              </a:spcBef>
              <a:spcAft>
                <a:spcPts val="0"/>
              </a:spcAft>
              <a:buClr>
                <a:schemeClr val="dk1"/>
              </a:buClr>
              <a:buSzPts val="2400"/>
              <a:buChar char="•"/>
            </a:pPr>
            <a:r>
              <a:rPr b="1" lang="en-US" sz="2400"/>
              <a:t>Reference Data Types</a:t>
            </a:r>
            <a:endParaRPr b="1" sz="2400"/>
          </a:p>
          <a:p>
            <a:pPr indent="-381000" lvl="1" marL="914400" rtl="0" algn="l">
              <a:spcBef>
                <a:spcPts val="560"/>
              </a:spcBef>
              <a:spcAft>
                <a:spcPts val="0"/>
              </a:spcAft>
              <a:buClr>
                <a:srgbClr val="000000"/>
              </a:buClr>
              <a:buSzPts val="2400"/>
              <a:buChar char="–"/>
            </a:pPr>
            <a:r>
              <a:rPr lang="en-US" sz="2400"/>
              <a:t>Autoboxing and Unboxing(Wrapper classes)</a:t>
            </a:r>
            <a:endParaRPr sz="2400"/>
          </a:p>
          <a:p>
            <a:pPr indent="-381000" lvl="1" marL="914400" rtl="0" algn="l">
              <a:spcBef>
                <a:spcPts val="560"/>
              </a:spcBef>
              <a:spcAft>
                <a:spcPts val="0"/>
              </a:spcAft>
              <a:buSzPts val="2400"/>
              <a:buChar char="–"/>
            </a:pPr>
            <a:r>
              <a:rPr lang="en-US" sz="2400"/>
              <a:t>Pass by value vs pass by reference</a:t>
            </a:r>
            <a:endParaRPr sz="2400"/>
          </a:p>
          <a:p>
            <a:pPr indent="-381000" lvl="1" marL="914400" marR="0" rtl="0" algn="l">
              <a:lnSpc>
                <a:spcPct val="100000"/>
              </a:lnSpc>
              <a:spcBef>
                <a:spcPts val="640"/>
              </a:spcBef>
              <a:spcAft>
                <a:spcPts val="0"/>
              </a:spcAft>
              <a:buClr>
                <a:srgbClr val="000000"/>
              </a:buClr>
              <a:buSzPts val="2400"/>
              <a:buChar char="–"/>
            </a:pPr>
            <a:r>
              <a:rPr lang="en-US" sz="2400">
                <a:solidFill>
                  <a:srgbClr val="000000"/>
                </a:solidFill>
                <a:highlight>
                  <a:srgbClr val="FFFFFF"/>
                </a:highlight>
              </a:rPr>
              <a:t>Mutable vs Immutable classes</a:t>
            </a:r>
            <a:endParaRPr sz="2400"/>
          </a:p>
        </p:txBody>
      </p:sp>
      <p:sp>
        <p:nvSpPr>
          <p:cNvPr id="115" name="Google Shape;115;p4"/>
          <p:cNvSpPr txBox="1"/>
          <p:nvPr>
            <p:ph idx="2" type="body"/>
          </p:nvPr>
        </p:nvSpPr>
        <p:spPr>
          <a:xfrm>
            <a:off x="385845" y="6421402"/>
            <a:ext cx="5575300" cy="441951"/>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aac363da4d_1_9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Stream API - Stream</a:t>
            </a:r>
            <a:endParaRPr/>
          </a:p>
        </p:txBody>
      </p:sp>
      <p:sp>
        <p:nvSpPr>
          <p:cNvPr id="445" name="Google Shape;445;gaac363da4d_1_9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A sequence of objects that supports various methods which can be pipelined</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N</a:t>
            </a:r>
            <a:r>
              <a:rPr lang="en-US" sz="2800">
                <a:solidFill>
                  <a:srgbClr val="40424E"/>
                </a:solidFill>
                <a:highlight>
                  <a:srgbClr val="FFFFFF"/>
                </a:highlight>
              </a:rPr>
              <a:t>ot a data structure</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3A4145"/>
                </a:solidFill>
                <a:highlight>
                  <a:srgbClr val="FFFFFF"/>
                </a:highlight>
              </a:rPr>
              <a:t>Not</a:t>
            </a:r>
            <a:r>
              <a:rPr lang="en-US" sz="2800">
                <a:solidFill>
                  <a:srgbClr val="40424E"/>
                </a:solidFill>
                <a:highlight>
                  <a:srgbClr val="FFFFFF"/>
                </a:highlight>
              </a:rPr>
              <a:t> altering the original value of the object</a:t>
            </a:r>
            <a:endParaRPr sz="2800">
              <a:solidFill>
                <a:srgbClr val="242729"/>
              </a:solidFill>
              <a:highlight>
                <a:srgbClr val="FFFFFF"/>
              </a:highlight>
            </a:endParaRPr>
          </a:p>
          <a:p>
            <a:pPr indent="-406400" lvl="0" marL="457200" rtl="0" algn="l">
              <a:lnSpc>
                <a:spcPct val="115000"/>
              </a:lnSpc>
              <a:spcBef>
                <a:spcPts val="0"/>
              </a:spcBef>
              <a:spcAft>
                <a:spcPts val="0"/>
              </a:spcAft>
              <a:buClr>
                <a:srgbClr val="171717"/>
              </a:buClr>
              <a:buSzPts val="2800"/>
              <a:buFont typeface="Calibri"/>
              <a:buChar char="●"/>
            </a:pPr>
            <a:r>
              <a:rPr lang="en-US" sz="2800">
                <a:solidFill>
                  <a:srgbClr val="242729"/>
                </a:solidFill>
                <a:highlight>
                  <a:srgbClr val="FFFFFF"/>
                </a:highlight>
              </a:rPr>
              <a:t>Advantage</a:t>
            </a:r>
            <a:endParaRPr sz="2800">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Readability (not always)</a:t>
            </a:r>
            <a:endParaRPr>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Support processing multiple elements at the same time, but multithreading comes with a significant overhead. So if data source is not big, it might be slower in total</a:t>
            </a:r>
            <a:endParaRPr>
              <a:solidFill>
                <a:srgbClr val="242729"/>
              </a:solidFill>
              <a:highlight>
                <a:srgbClr val="FFFFFF"/>
              </a:highlight>
            </a:endParaRPr>
          </a:p>
        </p:txBody>
      </p:sp>
      <p:sp>
        <p:nvSpPr>
          <p:cNvPr id="446" name="Google Shape;446;gaac363da4d_1_9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aac363da4d_1_1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components</a:t>
            </a:r>
            <a:endParaRPr/>
          </a:p>
        </p:txBody>
      </p:sp>
      <p:sp>
        <p:nvSpPr>
          <p:cNvPr id="452" name="Google Shape;452;gaac363da4d_1_111"/>
          <p:cNvSpPr txBox="1"/>
          <p:nvPr>
            <p:ph idx="1" type="body"/>
          </p:nvPr>
        </p:nvSpPr>
        <p:spPr>
          <a:xfrm>
            <a:off x="457200" y="91455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Char char="●"/>
            </a:pPr>
            <a:r>
              <a:rPr lang="en-US" sz="2400">
                <a:solidFill>
                  <a:srgbClr val="171717"/>
                </a:solidFill>
                <a:highlight>
                  <a:srgbClr val="FFFFFF"/>
                </a:highlight>
              </a:rPr>
              <a:t> A stream source: collections, arrays, any data source that can suitably provide access to its elements(with a Spliterator)</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Zero or more intermediate operations: transform streams into other streams</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filtering the elements - </a:t>
            </a:r>
            <a:r>
              <a:rPr lang="en-US" sz="2400">
                <a:solidFill>
                  <a:srgbClr val="171717"/>
                </a:solidFill>
                <a:highlight>
                  <a:srgbClr val="FFFFFF"/>
                </a:highlight>
              </a:rPr>
              <a:t>filter(),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transforming the elements - map(),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sorting the elements - sorted(), </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 terminal operation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aggregations - reduce() or collect()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searching - findFirst()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iteration - forEach()</a:t>
            </a:r>
            <a:endParaRPr sz="2400">
              <a:solidFill>
                <a:srgbClr val="242729"/>
              </a:solidFill>
              <a:highlight>
                <a:srgbClr val="FFFFFF"/>
              </a:highlight>
            </a:endParaRPr>
          </a:p>
        </p:txBody>
      </p:sp>
      <p:sp>
        <p:nvSpPr>
          <p:cNvPr id="453" name="Google Shape;453;gaac363da4d_1_1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aac363da4d_1_1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execution</a:t>
            </a:r>
            <a:endParaRPr/>
          </a:p>
        </p:txBody>
      </p:sp>
      <p:sp>
        <p:nvSpPr>
          <p:cNvPr id="459" name="Google Shape;459;gaac363da4d_1_1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Font typeface="Calibri"/>
              <a:buChar char="●"/>
            </a:pPr>
            <a:r>
              <a:rPr lang="en-US" sz="2400">
                <a:solidFill>
                  <a:srgbClr val="171717"/>
                </a:solidFill>
                <a:highlight>
                  <a:srgbClr val="FFFFFF"/>
                </a:highlight>
              </a:rPr>
              <a:t>Stream pipelines are constructed lazily.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Constructing a stream source doesn’t compute the elements of the stream, but instead captures how to find the elements when necessary.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Invoking an intermediate operation doesn’t perform any computation on the elements; it merely adds another operation to the end of the stream description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Only when the terminal operation is invoked, </a:t>
            </a:r>
            <a:r>
              <a:rPr lang="en-US" sz="2400">
                <a:solidFill>
                  <a:srgbClr val="171717"/>
                </a:solidFill>
                <a:highlight>
                  <a:srgbClr val="FFFFFF"/>
                </a:highlight>
              </a:rPr>
              <a:t>the stream implementation picks an execution plan, then</a:t>
            </a:r>
            <a:r>
              <a:rPr lang="en-US" sz="2400">
                <a:solidFill>
                  <a:srgbClr val="171717"/>
                </a:solidFill>
                <a:highlight>
                  <a:srgbClr val="FFFFFF"/>
                </a:highlight>
              </a:rPr>
              <a:t> compute the elements, apply the intermediate operations, and apply the terminal operation</a:t>
            </a:r>
            <a:endParaRPr sz="2400">
              <a:solidFill>
                <a:srgbClr val="171717"/>
              </a:solidFill>
              <a:highlight>
                <a:srgbClr val="FFFFFF"/>
              </a:highlight>
            </a:endParaRPr>
          </a:p>
        </p:txBody>
      </p:sp>
      <p:sp>
        <p:nvSpPr>
          <p:cNvPr id="460" name="Google Shape;460;gaac363da4d_1_1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b0b109b655_0_19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466" name="Google Shape;466;gb0b109b655_0_19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467" name="Google Shape;467;gb0b109b655_0_19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468" name="Google Shape;468;gb0b109b655_0_19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9" name="Google Shape;469;gb0b109b655_0_19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70" name="Google Shape;470;gb0b109b655_0_19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Collections: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https://www.geeksforgeeks.org/analysis-of-algorithms-set-4-analysis-of-loops/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https://www.geeksforgeeks.org/collections-in-java-2/?ref=lbp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https://docs.oracle.com/javase/tutorial/collections/index.html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https://www.geeksforgeeks.org/stream-in-java/</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471" name="Google Shape;471;gb0b109b655_0_19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b469357420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Database Access</a:t>
            </a:r>
            <a:endParaRPr b="1" i="0" sz="2800" u="none" cap="none" strike="noStrike">
              <a:solidFill>
                <a:srgbClr val="27AAE1"/>
              </a:solidFill>
              <a:latin typeface="Calibri"/>
              <a:ea typeface="Calibri"/>
              <a:cs typeface="Calibri"/>
              <a:sym typeface="Calibri"/>
            </a:endParaRPr>
          </a:p>
        </p:txBody>
      </p:sp>
      <p:sp>
        <p:nvSpPr>
          <p:cNvPr id="477" name="Google Shape;477;gb469357420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Spring 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t>Spring Data</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478" name="Google Shape;478;gb469357420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Database Access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b469357420_0_7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JDBC</a:t>
            </a:r>
            <a:endParaRPr b="1" i="0" sz="2800" u="none" cap="none" strike="noStrike">
              <a:solidFill>
                <a:srgbClr val="27AAE1"/>
              </a:solidFill>
              <a:latin typeface="Calibri"/>
              <a:ea typeface="Calibri"/>
              <a:cs typeface="Calibri"/>
              <a:sym typeface="Calibri"/>
            </a:endParaRPr>
          </a:p>
        </p:txBody>
      </p:sp>
      <p:sp>
        <p:nvSpPr>
          <p:cNvPr id="484" name="Google Shape;484;gb469357420_0_7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a:t>
            </a:r>
            <a:r>
              <a:rPr lang="en-US"/>
              <a:t>Database Access</a:t>
            </a:r>
            <a:endParaRPr/>
          </a:p>
        </p:txBody>
      </p:sp>
      <p:pic>
        <p:nvPicPr>
          <p:cNvPr id="485" name="Google Shape;485;gb469357420_0_79"/>
          <p:cNvPicPr preferRelativeResize="0"/>
          <p:nvPr/>
        </p:nvPicPr>
        <p:blipFill>
          <a:blip r:embed="rId3">
            <a:alphaModFix/>
          </a:blip>
          <a:stretch>
            <a:fillRect/>
          </a:stretch>
        </p:blipFill>
        <p:spPr>
          <a:xfrm>
            <a:off x="-2030700" y="721900"/>
            <a:ext cx="13205400" cy="5414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b469357420_0_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JDBC</a:t>
            </a:r>
            <a:endParaRPr/>
          </a:p>
        </p:txBody>
      </p:sp>
      <p:sp>
        <p:nvSpPr>
          <p:cNvPr id="491" name="Google Shape;491;gb469357420_0_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1D1F20"/>
                </a:solidFill>
                <a:highlight>
                  <a:srgbClr val="FFFFFF"/>
                </a:highlight>
              </a:rPr>
              <a:t>Consist of 2 parts: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JDBC API is used by programmers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A low-level API called JDBC Driver is used to connect to database server</a:t>
            </a:r>
            <a:endParaRPr sz="1800">
              <a:solidFill>
                <a:srgbClr val="1D1F20"/>
              </a:solidFill>
              <a:highlight>
                <a:srgbClr val="FFFFFF"/>
              </a:highlight>
            </a:endParaRPr>
          </a:p>
          <a:p>
            <a:pPr indent="0" lvl="0" marL="0" rtl="0" algn="l">
              <a:lnSpc>
                <a:spcPct val="115000"/>
              </a:lnSpc>
              <a:spcBef>
                <a:spcPts val="0"/>
              </a:spcBef>
              <a:spcAft>
                <a:spcPts val="0"/>
              </a:spcAft>
              <a:buNone/>
            </a:pPr>
            <a:r>
              <a:rPr lang="en-US" sz="1800">
                <a:highlight>
                  <a:srgbClr val="FFFFFF"/>
                </a:highlight>
              </a:rPr>
              <a:t>JDBC API:</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Establishing a connection to relational database servers, doesn’t provide framework to connect to NoSQL databases</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Send SQL queries to the Connection to be executed at database server</a:t>
            </a:r>
            <a:endParaRPr sz="1800">
              <a:highlight>
                <a:srgbClr val="FFFFFF"/>
              </a:highlight>
            </a:endParaRPr>
          </a:p>
          <a:p>
            <a:pPr indent="-342900" lvl="0" marL="457200" rtl="0" algn="l">
              <a:lnSpc>
                <a:spcPct val="115000"/>
              </a:lnSpc>
              <a:spcBef>
                <a:spcPts val="0"/>
              </a:spcBef>
              <a:spcAft>
                <a:spcPts val="0"/>
              </a:spcAft>
              <a:buSzPts val="1800"/>
              <a:buFont typeface="Calibri"/>
              <a:buChar char="•"/>
            </a:pPr>
            <a:r>
              <a:rPr lang="en-US" sz="1800">
                <a:highlight>
                  <a:srgbClr val="FFFFFF"/>
                </a:highlight>
              </a:rPr>
              <a:t>Process the results returned by the execution of the query</a:t>
            </a:r>
            <a:endParaRPr sz="1800">
              <a:highlight>
                <a:srgbClr val="FFFFFF"/>
              </a:highlight>
            </a:endParaRPr>
          </a:p>
          <a:p>
            <a:pPr indent="0" lvl="0" marL="0" rtl="0" algn="l">
              <a:lnSpc>
                <a:spcPct val="115000"/>
              </a:lnSpc>
              <a:spcBef>
                <a:spcPts val="0"/>
              </a:spcBef>
              <a:spcAft>
                <a:spcPts val="0"/>
              </a:spcAft>
              <a:buNone/>
            </a:pPr>
            <a:r>
              <a:rPr lang="en-US" sz="1800">
                <a:solidFill>
                  <a:srgbClr val="1D1F20"/>
                </a:solidFill>
                <a:highlight>
                  <a:srgbClr val="FFFFFF"/>
                </a:highlight>
              </a:rPr>
              <a:t>JDBC Driver type:</a:t>
            </a:r>
            <a:endParaRPr sz="1800">
              <a:solidFill>
                <a:srgbClr val="1D1F20"/>
              </a:solidFill>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JDBC-ODBC Bridge plus ODBC Driver</a:t>
            </a:r>
            <a:r>
              <a:rPr lang="en-US" sz="1800">
                <a:highlight>
                  <a:srgbClr val="FFFFFF"/>
                </a:highlight>
              </a:rPr>
              <a:t> (Type 1): uses with ODBC driver</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Native API partly Java technology-enabled driver</a:t>
            </a:r>
            <a:r>
              <a:rPr lang="en-US" sz="1800">
                <a:highlight>
                  <a:srgbClr val="FFFFFF"/>
                </a:highlight>
              </a:rPr>
              <a:t> (Type 2): converts JDBC class to the database client API drivers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Pure Java Driver for Database Middleware</a:t>
            </a:r>
            <a:r>
              <a:rPr lang="en-US" sz="1800">
                <a:highlight>
                  <a:srgbClr val="FFFFFF"/>
                </a:highlight>
              </a:rPr>
              <a:t> (Type 3): sends the JDBC calls to a middleware server that can connect to different type of databases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Direct-to-Database Pure Java Driver</a:t>
            </a:r>
            <a:r>
              <a:rPr lang="en-US" sz="1800">
                <a:highlight>
                  <a:srgbClr val="FFFFFF"/>
                </a:highlight>
              </a:rPr>
              <a:t> (Type 4): converts the JDBC calls to the network protocol understood by the database server, must use database specific drivers</a:t>
            </a:r>
            <a:endParaRPr sz="1800">
              <a:highlight>
                <a:srgbClr val="FFFFFF"/>
              </a:highlight>
            </a:endParaRPr>
          </a:p>
        </p:txBody>
      </p:sp>
      <p:sp>
        <p:nvSpPr>
          <p:cNvPr id="492" name="Google Shape;492;gb469357420_0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b469357420_0_2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a:t>
            </a:r>
            <a:endParaRPr/>
          </a:p>
        </p:txBody>
      </p:sp>
      <p:sp>
        <p:nvSpPr>
          <p:cNvPr id="498" name="Google Shape;498;gb469357420_0_2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pic>
        <p:nvPicPr>
          <p:cNvPr id="499" name="Google Shape;499;gb469357420_0_25"/>
          <p:cNvPicPr preferRelativeResize="0"/>
          <p:nvPr/>
        </p:nvPicPr>
        <p:blipFill>
          <a:blip r:embed="rId3">
            <a:alphaModFix/>
          </a:blip>
          <a:stretch>
            <a:fillRect/>
          </a:stretch>
        </p:blipFill>
        <p:spPr>
          <a:xfrm>
            <a:off x="1512575" y="1091263"/>
            <a:ext cx="6118857" cy="51534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b469357420_0_3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PreparedStatement</a:t>
            </a:r>
            <a:endParaRPr/>
          </a:p>
        </p:txBody>
      </p:sp>
      <p:sp>
        <p:nvSpPr>
          <p:cNvPr id="505" name="Google Shape;505;gb469357420_0_3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000000"/>
              </a:buClr>
              <a:buSzPts val="2200"/>
              <a:buFont typeface="Calibri"/>
              <a:buChar char="•"/>
            </a:pPr>
            <a:r>
              <a:rPr lang="en-US" sz="2200"/>
              <a:t>PreparedStatement is faster than Statement, first 3 steps are executed when the prepared statement  is created</a:t>
            </a:r>
            <a:endParaRPr sz="2200"/>
          </a:p>
          <a:p>
            <a:pPr indent="-368300" lvl="1" marL="914400" rtl="0" algn="l">
              <a:lnSpc>
                <a:spcPct val="115000"/>
              </a:lnSpc>
              <a:spcBef>
                <a:spcPts val="0"/>
              </a:spcBef>
              <a:spcAft>
                <a:spcPts val="0"/>
              </a:spcAft>
              <a:buSzPts val="2200"/>
              <a:buFont typeface="Calibri"/>
              <a:buChar char="–"/>
            </a:pPr>
            <a:r>
              <a:rPr lang="en-US" sz="2200"/>
              <a:t>Parsing of SQL query</a:t>
            </a:r>
            <a:endParaRPr sz="2200"/>
          </a:p>
          <a:p>
            <a:pPr indent="-368300" lvl="1" marL="914400" rtl="0" algn="l">
              <a:lnSpc>
                <a:spcPct val="115000"/>
              </a:lnSpc>
              <a:spcBef>
                <a:spcPts val="0"/>
              </a:spcBef>
              <a:spcAft>
                <a:spcPts val="0"/>
              </a:spcAft>
              <a:buSzPts val="2200"/>
              <a:buFont typeface="Calibri"/>
              <a:buChar char="–"/>
            </a:pPr>
            <a:r>
              <a:rPr lang="en-US" sz="2200"/>
              <a:t>Compilation of SQL Query</a:t>
            </a:r>
            <a:endParaRPr sz="2200"/>
          </a:p>
          <a:p>
            <a:pPr indent="-368300" lvl="1" marL="914400" rtl="0" algn="l">
              <a:lnSpc>
                <a:spcPct val="115000"/>
              </a:lnSpc>
              <a:spcBef>
                <a:spcPts val="0"/>
              </a:spcBef>
              <a:spcAft>
                <a:spcPts val="0"/>
              </a:spcAft>
              <a:buSzPts val="2200"/>
              <a:buFont typeface="Calibri"/>
              <a:buChar char="–"/>
            </a:pPr>
            <a:r>
              <a:rPr lang="en-US" sz="2200"/>
              <a:t>Planning and optimization of data acquisition path</a:t>
            </a:r>
            <a:endParaRPr sz="2200"/>
          </a:p>
          <a:p>
            <a:pPr indent="-368300" lvl="1" marL="914400" rtl="0" algn="l">
              <a:lnSpc>
                <a:spcPct val="115000"/>
              </a:lnSpc>
              <a:spcBef>
                <a:spcPts val="0"/>
              </a:spcBef>
              <a:spcAft>
                <a:spcPts val="0"/>
              </a:spcAft>
              <a:buSzPts val="2200"/>
              <a:buFont typeface="Calibri"/>
              <a:buChar char="–"/>
            </a:pPr>
            <a:r>
              <a:rPr lang="en-US" sz="2200"/>
              <a:t>Executing the optimized query and return the resulted data</a:t>
            </a:r>
            <a:endParaRPr sz="2200"/>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Preventing SQL injection by automatically escapes the special characters</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Execute dynamic queries with parameter inputs (indexing starts with 1)</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Returns FORWARD_ONLY ResultSet</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Cannot bind multiple values for single placeholder (?) -&gt; </a:t>
            </a:r>
            <a:r>
              <a:rPr lang="en-US" sz="2200"/>
              <a:t>c</a:t>
            </a:r>
            <a:r>
              <a:rPr lang="en-US" sz="2200"/>
              <a:t>annot use with IN clause</a:t>
            </a:r>
            <a:endParaRPr sz="2200">
              <a:solidFill>
                <a:srgbClr val="000000"/>
              </a:solidFill>
            </a:endParaRPr>
          </a:p>
        </p:txBody>
      </p:sp>
      <p:sp>
        <p:nvSpPr>
          <p:cNvPr id="506" name="Google Shape;506;gb469357420_0_3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b469357420_0_4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Datasource &amp; Connection Pool</a:t>
            </a:r>
            <a:endParaRPr/>
          </a:p>
        </p:txBody>
      </p:sp>
      <p:sp>
        <p:nvSpPr>
          <p:cNvPr id="512" name="Google Shape;512;gb469357420_0_4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DataSource is a factory for connections to the physical data source</a:t>
            </a:r>
            <a:endParaRPr sz="2600">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A DataSource object has properties that can be modified when necessary</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Connection Pool is a</a:t>
            </a:r>
            <a:r>
              <a:rPr lang="en-US" sz="2600">
                <a:solidFill>
                  <a:srgbClr val="000000"/>
                </a:solidFill>
                <a:highlight>
                  <a:srgbClr val="FFFFFF"/>
                </a:highlight>
              </a:rPr>
              <a:t> technique of creating and managing a pool of connections that are ready for use by any </a:t>
            </a:r>
            <a:r>
              <a:rPr lang="en-US" sz="2600">
                <a:solidFill>
                  <a:srgbClr val="000000"/>
                </a:solidFill>
                <a:highlight>
                  <a:srgbClr val="FFFFFF"/>
                </a:highlight>
                <a:uFill>
                  <a:noFill/>
                </a:uFill>
                <a:hlinkClick r:id="rId3">
                  <a:extLst>
                    <a:ext uri="{A12FA001-AC4F-418D-AE19-62706E023703}">
                      <ahyp:hlinkClr val="tx"/>
                    </a:ext>
                  </a:extLst>
                </a:hlinkClick>
              </a:rPr>
              <a:t>thread</a:t>
            </a:r>
            <a:r>
              <a:rPr lang="en-US" sz="2600">
                <a:solidFill>
                  <a:srgbClr val="000000"/>
                </a:solidFill>
                <a:highlight>
                  <a:srgbClr val="FFFFFF"/>
                </a:highlight>
              </a:rPr>
              <a:t> that needs them</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The main benefits of connection pool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Reduced connection creation time</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Simplified programming model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Controlled resource usage</a:t>
            </a:r>
            <a:endParaRPr sz="2600">
              <a:solidFill>
                <a:srgbClr val="000000"/>
              </a:solidFill>
              <a:highlight>
                <a:srgbClr val="FFFFFF"/>
              </a:highlight>
            </a:endParaRPr>
          </a:p>
        </p:txBody>
      </p:sp>
      <p:sp>
        <p:nvSpPr>
          <p:cNvPr id="513" name="Google Shape;513;gb469357420_0_4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a47de880_1_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2. BASIC OPERATORS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1" name="Google Shape;121;ga2a47de880_1_5"/>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Arithmetic Operators</a:t>
            </a:r>
            <a:r>
              <a:rPr lang="en-US" sz="2800">
                <a:highlight>
                  <a:srgbClr val="FFFFFF"/>
                </a:highlight>
              </a:rPr>
              <a:t>: +, -, *, /, %, ++, --</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Relational Operators</a:t>
            </a:r>
            <a:r>
              <a:rPr lang="en-US" sz="2800">
                <a:highlight>
                  <a:srgbClr val="FFFFFF"/>
                </a:highlight>
              </a:rPr>
              <a:t>: ==, !=, &gt;, &lt;, &gt;=, &lt;=</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Bitwise Operators</a:t>
            </a:r>
            <a:r>
              <a:rPr lang="en-US" sz="2800">
                <a:highlight>
                  <a:srgbClr val="FFFFFF"/>
                </a:highlight>
              </a:rPr>
              <a:t>(work with integer types): &amp;, |, ^, ~, &lt;&lt;, &gt;&gt;, &gt;&gt;&gt; </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Assignment Operator</a:t>
            </a:r>
            <a:r>
              <a:rPr lang="en-US" sz="2800"/>
              <a:t>: =, +=, -=, *=, /=, %=, &amp;=, |=, ^=, &gt;&gt;=, &lt;&lt;=, &gt;&gt;&gt;=</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Logical Operators</a:t>
            </a:r>
            <a:r>
              <a:rPr lang="en-US" sz="2800">
                <a:highlight>
                  <a:srgbClr val="FFFFFF"/>
                </a:highlight>
              </a:rPr>
              <a:t>: &amp;&amp;, ||, !</a:t>
            </a:r>
            <a:endParaRPr sz="2800">
              <a:highlight>
                <a:srgbClr val="FFFFFF"/>
              </a:highlight>
            </a:endParaRPr>
          </a:p>
        </p:txBody>
      </p:sp>
      <p:sp>
        <p:nvSpPr>
          <p:cNvPr id="122" name="Google Shape;122;ga2a47de880_1_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b469357420_0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Transaction Manager</a:t>
            </a:r>
            <a:endParaRPr/>
          </a:p>
        </p:txBody>
      </p:sp>
      <p:sp>
        <p:nvSpPr>
          <p:cNvPr id="519" name="Google Shape;519;gb469357420_0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555555"/>
              </a:buClr>
              <a:buSzPts val="2400"/>
              <a:buFont typeface="Arial"/>
              <a:buChar char="•"/>
            </a:pPr>
            <a:r>
              <a:rPr lang="en-US" sz="2400">
                <a:solidFill>
                  <a:srgbClr val="1D1F20"/>
                </a:solidFill>
                <a:highlight>
                  <a:srgbClr val="FFFFFF"/>
                </a:highlight>
              </a:rPr>
              <a:t>By default when we create a database connection, it runs in </a:t>
            </a:r>
            <a:r>
              <a:rPr b="1" lang="en-US" sz="2400">
                <a:solidFill>
                  <a:srgbClr val="1D1F20"/>
                </a:solidFill>
                <a:highlight>
                  <a:srgbClr val="FFFFFF"/>
                </a:highlight>
              </a:rPr>
              <a:t>auto-commit</a:t>
            </a:r>
            <a:r>
              <a:rPr lang="en-US" sz="2400">
                <a:solidFill>
                  <a:srgbClr val="1D1F20"/>
                </a:solidFill>
                <a:highlight>
                  <a:srgbClr val="FFFFFF"/>
                </a:highlight>
              </a:rPr>
              <a:t> mode. It means that whenever we execute a query and it’s completed, the commit is fired automatically. So every SQL query we fire is a transaction and the changes are getting saved into database after every SQL statement finishes</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Sometimes we want a group of SQL queries to be part of a transaction so that we can commit them when all the queries runs fine. If we get any exception, we have a choice of rollback all the queries executed as part of the transaction</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JDBC Savepoint helps us in creating checkpoints in a transaction and we can rollback to that particular checkpoint</a:t>
            </a:r>
            <a:endParaRPr sz="2400">
              <a:solidFill>
                <a:srgbClr val="1D1F20"/>
              </a:solidFill>
              <a:highlight>
                <a:srgbClr val="FFFFFF"/>
              </a:highlight>
            </a:endParaRPr>
          </a:p>
        </p:txBody>
      </p:sp>
      <p:sp>
        <p:nvSpPr>
          <p:cNvPr id="520" name="Google Shape;520;gb469357420_0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b469357420_0_7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Spring JDBC - JdbcTemplate</a:t>
            </a:r>
            <a:endParaRPr/>
          </a:p>
        </p:txBody>
      </p:sp>
      <p:sp>
        <p:nvSpPr>
          <p:cNvPr id="526" name="Google Shape;526;gb469357420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600">
                <a:highlight>
                  <a:srgbClr val="FFFFFF"/>
                </a:highlight>
              </a:rPr>
              <a:t>Spring </a:t>
            </a:r>
            <a:r>
              <a:rPr b="1" lang="en-US" sz="2600">
                <a:highlight>
                  <a:srgbClr val="FFFFFF"/>
                </a:highlight>
              </a:rPr>
              <a:t>JdbcTemplate</a:t>
            </a:r>
            <a:r>
              <a:rPr lang="en-US" sz="2600">
                <a:highlight>
                  <a:srgbClr val="FFFFFF"/>
                </a:highlight>
              </a:rPr>
              <a:t> is a powerful mechanism to connect to the database and execute SQL queries. It internally uses JDBC api, but eliminates a lot of problems of JDBC API</a:t>
            </a:r>
            <a:endParaRPr sz="2600">
              <a:highlight>
                <a:srgbClr val="FFFFFF"/>
              </a:highlight>
            </a:endParaRPr>
          </a:p>
          <a:p>
            <a:pPr indent="-393700" lvl="0" marL="457200" rtl="0" algn="l">
              <a:lnSpc>
                <a:spcPct val="115000"/>
              </a:lnSpc>
              <a:spcBef>
                <a:spcPts val="1100"/>
              </a:spcBef>
              <a:spcAft>
                <a:spcPts val="0"/>
              </a:spcAft>
              <a:buSzPts val="2600"/>
              <a:buFont typeface="Verdana"/>
              <a:buChar char="●"/>
            </a:pPr>
            <a:r>
              <a:rPr lang="en-US" sz="2600">
                <a:highlight>
                  <a:srgbClr val="FFFFFF"/>
                </a:highlight>
              </a:rPr>
              <a:t>We need to write a lot of code before and after executing the query, such as creating connection, statement, closing resultset, connection etc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perform exception handling code on the database logic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handle transaction</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Repetition of all these codes from one to another database logic is a time consuming task</a:t>
            </a:r>
            <a:endParaRPr sz="2600">
              <a:solidFill>
                <a:srgbClr val="1D1F20"/>
              </a:solidFill>
              <a:highlight>
                <a:srgbClr val="FFFFFF"/>
              </a:highlight>
            </a:endParaRPr>
          </a:p>
        </p:txBody>
      </p:sp>
      <p:sp>
        <p:nvSpPr>
          <p:cNvPr id="527" name="Google Shape;527;gb469357420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b469357420_0_8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Spring Data</a:t>
            </a:r>
            <a:endParaRPr/>
          </a:p>
        </p:txBody>
      </p:sp>
      <p:sp>
        <p:nvSpPr>
          <p:cNvPr id="533" name="Google Shape;533;gb469357420_0_8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Spring-Data is an </a:t>
            </a:r>
            <a:r>
              <a:rPr b="1" lang="en-US" sz="2000">
                <a:solidFill>
                  <a:srgbClr val="242729"/>
                </a:solidFill>
                <a:highlight>
                  <a:srgbClr val="FFFFFF"/>
                </a:highlight>
              </a:rPr>
              <a:t>umbrella </a:t>
            </a:r>
            <a:r>
              <a:rPr lang="en-US" sz="2000">
                <a:solidFill>
                  <a:srgbClr val="242729"/>
                </a:solidFill>
                <a:highlight>
                  <a:srgbClr val="FFFFFF"/>
                </a:highlight>
              </a:rPr>
              <a:t>project that provides a common API to define how to access data (DAO + annotations) in a more generic way, covering both SQL and NOSQL data sources</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The initial idea is to provide a technology so that the developer writes the interface for a DAO (finder methods) and the entity classes in a technology-agnostic way and, based on configuration only (annotations on DAOs &amp; entities + spring configuration, be it xml- or java-based), decides the implementation technology</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Some abstractions provided by Spring Data are: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CRUD: Automatically implements Repository Pattern with basic CRUD operations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Derived Queries: Automatically implements methods from interface method name and parameter</a:t>
            </a:r>
            <a:r>
              <a:rPr lang="en-US" sz="2000">
                <a:solidFill>
                  <a:srgbClr val="333333"/>
                </a:solidFill>
                <a:highlight>
                  <a:srgbClr val="FFFFFF"/>
                </a:highlight>
              </a:rPr>
              <a:t>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Pagination and Sorting: Automatically implemented methods for paginating data. Available as extension to Derived Queries</a:t>
            </a:r>
            <a:endParaRPr sz="2000">
              <a:solidFill>
                <a:srgbClr val="333333"/>
              </a:solidFill>
              <a:highlight>
                <a:srgbClr val="FFFFFF"/>
              </a:highlight>
            </a:endParaRPr>
          </a:p>
        </p:txBody>
      </p:sp>
      <p:sp>
        <p:nvSpPr>
          <p:cNvPr id="534" name="Google Shape;534;gb469357420_0_8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b469357420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540" name="Google Shape;540;gb469357420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541" name="Google Shape;541;gb469357420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42" name="Google Shape;542;gb469357420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3" name="Google Shape;543;gb469357420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4" name="Google Shape;544;gb469357420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JDBC: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https://docs.oracle.com/javase/tutorial/jdbc/index.html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545" name="Google Shape;545;gb469357420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 </a:t>
            </a:r>
            <a:r>
              <a:rPr lang="en-US"/>
              <a:t> Database Access</a:t>
            </a:r>
            <a:endParaRPr/>
          </a:p>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aac363da4d_1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 DATE TIME API JAVA 8</a:t>
            </a:r>
            <a:endParaRPr b="1" i="0" sz="2800" u="none" cap="none" strike="noStrike">
              <a:solidFill>
                <a:srgbClr val="27AAE1"/>
              </a:solidFill>
              <a:latin typeface="Calibri"/>
              <a:ea typeface="Calibri"/>
              <a:cs typeface="Calibri"/>
              <a:sym typeface="Calibri"/>
            </a:endParaRPr>
          </a:p>
        </p:txBody>
      </p:sp>
      <p:sp>
        <p:nvSpPr>
          <p:cNvPr id="551" name="Google Shape;551;gaac363da4d_1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Problem &amp; Core Ideas</a:t>
            </a:r>
            <a:endParaRPr sz="2800"/>
          </a:p>
          <a:p>
            <a:pPr indent="-514350" lvl="0" marL="514350" marR="0" rtl="0" algn="l">
              <a:lnSpc>
                <a:spcPct val="100000"/>
              </a:lnSpc>
              <a:spcBef>
                <a:spcPts val="0"/>
              </a:spcBef>
              <a:spcAft>
                <a:spcPts val="0"/>
              </a:spcAft>
              <a:buSzPts val="2800"/>
              <a:buFont typeface="Calibri"/>
              <a:buAutoNum type="arabicPeriod"/>
            </a:pPr>
            <a:r>
              <a:rPr lang="en-US" sz="2800"/>
              <a:t>LocalDate</a:t>
            </a:r>
            <a:endParaRPr sz="2800"/>
          </a:p>
          <a:p>
            <a:pPr indent="-514350" lvl="0" marL="514350" marR="0" rtl="0" algn="l">
              <a:lnSpc>
                <a:spcPct val="100000"/>
              </a:lnSpc>
              <a:spcBef>
                <a:spcPts val="0"/>
              </a:spcBef>
              <a:spcAft>
                <a:spcPts val="0"/>
              </a:spcAft>
              <a:buSzPts val="2800"/>
              <a:buFont typeface="Calibri"/>
              <a:buAutoNum type="arabicPeriod"/>
            </a:pPr>
            <a:r>
              <a:rPr lang="en-US" sz="2800"/>
              <a:t>LocalTime</a:t>
            </a:r>
            <a:endParaRPr sz="2800"/>
          </a:p>
          <a:p>
            <a:pPr indent="-514350" lvl="0" marL="514350" marR="0" rtl="0" algn="l">
              <a:lnSpc>
                <a:spcPct val="100000"/>
              </a:lnSpc>
              <a:spcBef>
                <a:spcPts val="0"/>
              </a:spcBef>
              <a:spcAft>
                <a:spcPts val="0"/>
              </a:spcAft>
              <a:buSzPts val="2800"/>
              <a:buFont typeface="Calibri"/>
              <a:buAutoNum type="arabicPeriod"/>
            </a:pPr>
            <a:r>
              <a:rPr lang="en-US" sz="2800"/>
              <a:t>LocalDateTime</a:t>
            </a:r>
            <a:endParaRPr sz="2800"/>
          </a:p>
          <a:p>
            <a:pPr indent="-514350" lvl="0" marL="514350" marR="0" rtl="0" algn="l">
              <a:lnSpc>
                <a:spcPct val="100000"/>
              </a:lnSpc>
              <a:spcBef>
                <a:spcPts val="0"/>
              </a:spcBef>
              <a:spcAft>
                <a:spcPts val="0"/>
              </a:spcAft>
              <a:buSzPts val="2800"/>
              <a:buFont typeface="Calibri"/>
              <a:buAutoNum type="arabicPeriod"/>
            </a:pPr>
            <a:r>
              <a:rPr lang="en-US" sz="2800"/>
              <a:t>ZonedDateTime </a:t>
            </a:r>
            <a:endParaRPr sz="2800"/>
          </a:p>
          <a:p>
            <a:pPr indent="-514350" lvl="0" marL="514350" marR="0" rtl="0" algn="l">
              <a:lnSpc>
                <a:spcPct val="100000"/>
              </a:lnSpc>
              <a:spcBef>
                <a:spcPts val="0"/>
              </a:spcBef>
              <a:spcAft>
                <a:spcPts val="0"/>
              </a:spcAft>
              <a:buSzPts val="2800"/>
              <a:buFont typeface="Calibri"/>
              <a:buAutoNum type="arabicPeriod"/>
            </a:pPr>
            <a:r>
              <a:rPr lang="en-US" sz="2800"/>
              <a:t>Period &amp; Duration &amp; Instant</a:t>
            </a:r>
            <a:endParaRPr sz="34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552" name="Google Shape;552;gaac363da4d_1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c2ac916620_0_1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1</a:t>
            </a:r>
            <a:r>
              <a:rPr lang="en-US" sz="2800"/>
              <a:t>. Problem &amp; Core Ideas</a:t>
            </a:r>
            <a:endParaRPr b="1" i="0" sz="2800" u="none" cap="none" strike="noStrike">
              <a:solidFill>
                <a:srgbClr val="27AAE1"/>
              </a:solidFill>
              <a:latin typeface="Calibri"/>
              <a:ea typeface="Calibri"/>
              <a:cs typeface="Calibri"/>
              <a:sym typeface="Calibri"/>
            </a:endParaRPr>
          </a:p>
        </p:txBody>
      </p:sp>
      <p:sp>
        <p:nvSpPr>
          <p:cNvPr id="558" name="Google Shape;558;gc2ac916620_0_1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solidFill>
                  <a:srgbClr val="000000"/>
                </a:solidFill>
                <a:highlight>
                  <a:srgbClr val="FFFFFF"/>
                </a:highlight>
              </a:rPr>
              <a:t>Problem with old APIs</a:t>
            </a:r>
            <a:endParaRPr b="1"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FFFFF"/>
                </a:highlight>
              </a:rPr>
              <a:t>Not thread safe</a:t>
            </a:r>
            <a:endParaRPr b="1"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FFFFF"/>
                </a:highlight>
              </a:rPr>
              <a:t>Less operations with poor design</a:t>
            </a:r>
            <a:endParaRPr b="1" sz="2200">
              <a:solidFill>
                <a:srgbClr val="000000"/>
              </a:solidFill>
              <a:highlight>
                <a:srgbClr val="FFFFFF"/>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java.util.Date years start at 1900, months start at 1, and days start at 0</a:t>
            </a:r>
            <a:endParaRPr sz="2200">
              <a:solidFill>
                <a:srgbClr val="000000"/>
              </a:solidFill>
              <a:highlight>
                <a:srgbClr val="FBF9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java.util.Date represents an instant on the timeline—a wrapper around the number of milli-seconds since the UNIX epoch—but if you call toString(), the result suggests that it has a time zone, causing confusion</a:t>
            </a:r>
            <a:endParaRPr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BF9F8"/>
                </a:highlight>
              </a:rPr>
              <a:t>Need a</a:t>
            </a:r>
            <a:r>
              <a:rPr lang="en-US" sz="2200">
                <a:solidFill>
                  <a:srgbClr val="000000"/>
                </a:solidFill>
                <a:highlight>
                  <a:srgbClr val="FFFFFF"/>
                </a:highlight>
              </a:rPr>
              <a:t>dditional logic to handle timezone logic</a:t>
            </a:r>
            <a:endParaRPr sz="2200">
              <a:solidFill>
                <a:srgbClr val="000000"/>
              </a:solidFill>
              <a:highlight>
                <a:srgbClr val="FFFFFF"/>
              </a:highlight>
            </a:endParaRPr>
          </a:p>
          <a:p>
            <a:pPr indent="0" lvl="0" marL="0" rtl="0" algn="l">
              <a:lnSpc>
                <a:spcPct val="100000"/>
              </a:lnSpc>
              <a:spcBef>
                <a:spcPts val="0"/>
              </a:spcBef>
              <a:spcAft>
                <a:spcPts val="0"/>
              </a:spcAft>
              <a:buNone/>
            </a:pPr>
            <a:r>
              <a:rPr b="1" lang="en-US" sz="2200">
                <a:solidFill>
                  <a:srgbClr val="000000"/>
                </a:solidFill>
                <a:highlight>
                  <a:srgbClr val="FBF9F8"/>
                </a:highlight>
              </a:rPr>
              <a:t>The new API is driven by three core ideas</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Immutable-value classes</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Domain-driven design</a:t>
            </a:r>
            <a:endParaRPr b="1" sz="2200">
              <a:solidFill>
                <a:srgbClr val="000000"/>
              </a:solidFill>
              <a:highlight>
                <a:srgbClr val="FBF9F8"/>
              </a:highlight>
            </a:endParaRPr>
          </a:p>
          <a:p>
            <a:pPr indent="-368300" lvl="0" marL="457200" rtl="0" algn="l">
              <a:lnSpc>
                <a:spcPct val="100000"/>
              </a:lnSpc>
              <a:spcBef>
                <a:spcPts val="0"/>
              </a:spcBef>
              <a:spcAft>
                <a:spcPts val="0"/>
              </a:spcAft>
              <a:buClr>
                <a:srgbClr val="000000"/>
              </a:buClr>
              <a:buSzPts val="2200"/>
              <a:buChar char="•"/>
            </a:pPr>
            <a:r>
              <a:rPr b="1" lang="en-US" sz="2200">
                <a:solidFill>
                  <a:srgbClr val="000000"/>
                </a:solidFill>
                <a:highlight>
                  <a:srgbClr val="FBF9F8"/>
                </a:highlight>
              </a:rPr>
              <a:t>Separation of chronologies:</a:t>
            </a:r>
            <a:r>
              <a:rPr lang="en-US" sz="2200">
                <a:solidFill>
                  <a:srgbClr val="000000"/>
                </a:solidFill>
                <a:highlight>
                  <a:srgbClr val="FBF9F8"/>
                </a:highlight>
              </a:rPr>
              <a:t> allows to work with different calendaring systems that don’t necessarily follow ISO-8601</a:t>
            </a:r>
            <a:endParaRPr i="0" sz="2200" u="none" cap="none" strike="noStrike">
              <a:solidFill>
                <a:srgbClr val="000000"/>
              </a:solidFill>
            </a:endParaRPr>
          </a:p>
        </p:txBody>
      </p:sp>
      <p:sp>
        <p:nvSpPr>
          <p:cNvPr id="559" name="Google Shape;559;gc2ac916620_0_1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c2ac916620_0_2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2</a:t>
            </a:r>
            <a:r>
              <a:rPr lang="en-US" sz="2800"/>
              <a:t>. LocalDate</a:t>
            </a:r>
            <a:endParaRPr b="1" i="0" sz="2800" u="none" cap="none" strike="noStrike">
              <a:solidFill>
                <a:srgbClr val="27AAE1"/>
              </a:solidFill>
              <a:latin typeface="Calibri"/>
              <a:ea typeface="Calibri"/>
              <a:cs typeface="Calibri"/>
              <a:sym typeface="Calibri"/>
            </a:endParaRPr>
          </a:p>
        </p:txBody>
      </p:sp>
      <p:sp>
        <p:nvSpPr>
          <p:cNvPr id="565" name="Google Shape;565;gc2ac916620_0_2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Creating</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LocalDate.now();</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LocalDate.of(</a:t>
            </a:r>
            <a:r>
              <a:rPr lang="en-US" sz="1400">
                <a:solidFill>
                  <a:srgbClr val="4E9359"/>
                </a:solidFill>
                <a:latin typeface="Courier New"/>
                <a:ea typeface="Courier New"/>
                <a:cs typeface="Courier New"/>
                <a:sym typeface="Courier New"/>
              </a:rPr>
              <a:t>2015</a:t>
            </a:r>
            <a:r>
              <a:rPr lang="en-US" sz="1400">
                <a:solidFill>
                  <a:srgbClr val="444444"/>
                </a:solidFill>
                <a:highlight>
                  <a:srgbClr val="F8F8F8"/>
                </a:highlight>
                <a:latin typeface="Courier New"/>
                <a:ea typeface="Courier New"/>
                <a:cs typeface="Courier New"/>
                <a:sym typeface="Courier New"/>
              </a:rPr>
              <a:t>, </a:t>
            </a:r>
            <a:r>
              <a:rPr lang="en-US" sz="1400">
                <a:solidFill>
                  <a:srgbClr val="4E9359"/>
                </a:solidFill>
                <a:latin typeface="Courier New"/>
                <a:ea typeface="Courier New"/>
                <a:cs typeface="Courier New"/>
                <a:sym typeface="Courier New"/>
              </a:rPr>
              <a:t>02</a:t>
            </a:r>
            <a:r>
              <a:rPr lang="en-US" sz="1400">
                <a:solidFill>
                  <a:srgbClr val="444444"/>
                </a:solidFill>
                <a:highlight>
                  <a:srgbClr val="F8F8F8"/>
                </a:highlight>
                <a:latin typeface="Courier New"/>
                <a:ea typeface="Courier New"/>
                <a:cs typeface="Courier New"/>
                <a:sym typeface="Courier New"/>
              </a:rPr>
              <a:t>, </a:t>
            </a:r>
            <a:r>
              <a:rPr lang="en-US" sz="1400">
                <a:solidFill>
                  <a:srgbClr val="4E9359"/>
                </a:solidFill>
                <a:latin typeface="Courier New"/>
                <a:ea typeface="Courier New"/>
                <a:cs typeface="Courier New"/>
                <a:sym typeface="Courier New"/>
              </a:rPr>
              <a:t>20</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"2015-02-20"</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Adjust</a:t>
            </a:r>
            <a:endParaRPr sz="1400">
              <a:solidFill>
                <a:srgbClr val="444444"/>
              </a:solidFill>
              <a:highlight>
                <a:srgbClr val="F8F8F8"/>
              </a:highlight>
            </a:endParaRPr>
          </a:p>
          <a:p>
            <a:pPr indent="-317500" lvl="1" marL="914400" rtl="0" algn="l">
              <a:lnSpc>
                <a:spcPct val="100000"/>
              </a:lnSpc>
              <a:spcBef>
                <a:spcPts val="0"/>
              </a:spcBef>
              <a:spcAft>
                <a:spcPts val="0"/>
              </a:spcAft>
              <a:buSzPts val="1400"/>
              <a:buChar char="–"/>
            </a:pPr>
            <a:r>
              <a:rPr lang="en-US" sz="1400">
                <a:solidFill>
                  <a:srgbClr val="444444"/>
                </a:solidFill>
                <a:highlight>
                  <a:srgbClr val="F8F8F8"/>
                </a:highlight>
                <a:latin typeface="Courier New"/>
                <a:ea typeface="Courier New"/>
                <a:cs typeface="Courier New"/>
                <a:sym typeface="Courier New"/>
              </a:rPr>
              <a:t>LocalDate tomorrow = </a:t>
            </a:r>
            <a:r>
              <a:rPr lang="en-US" sz="1400">
                <a:solidFill>
                  <a:srgbClr val="444444"/>
                </a:solidFill>
                <a:highlight>
                  <a:srgbClr val="F8F8F8"/>
                </a:highlight>
                <a:latin typeface="Courier New"/>
                <a:ea typeface="Courier New"/>
                <a:cs typeface="Courier New"/>
                <a:sym typeface="Courier New"/>
              </a:rPr>
              <a:t>LocalDate.now().plusDays(</a:t>
            </a:r>
            <a:r>
              <a:rPr lang="en-US" sz="1400">
                <a:solidFill>
                  <a:srgbClr val="4E9359"/>
                </a:solidFill>
                <a:latin typeface="Courier New"/>
                <a:ea typeface="Courier New"/>
                <a:cs typeface="Courier New"/>
                <a:sym typeface="Courier New"/>
              </a:rPr>
              <a:t>1</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endParaRPr>
          </a:p>
          <a:p>
            <a:pPr indent="-317500" lvl="1" marL="914400" rtl="0" algn="l">
              <a:lnSpc>
                <a:spcPct val="100000"/>
              </a:lnSpc>
              <a:spcBef>
                <a:spcPts val="0"/>
              </a:spcBef>
              <a:spcAft>
                <a:spcPts val="0"/>
              </a:spcAft>
              <a:buSzPts val="1400"/>
              <a:buChar char="–"/>
            </a:pPr>
            <a:r>
              <a:rPr lang="en-US" sz="1400">
                <a:solidFill>
                  <a:srgbClr val="444444"/>
                </a:solidFill>
                <a:highlight>
                  <a:srgbClr val="F8F8F8"/>
                </a:highlight>
                <a:latin typeface="Courier New"/>
                <a:ea typeface="Courier New"/>
                <a:cs typeface="Courier New"/>
                <a:sym typeface="Courier New"/>
              </a:rPr>
              <a:t>LocalDate previousMonthSameDay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LocalDate.now().minus(</a:t>
            </a:r>
            <a:r>
              <a:rPr lang="en-US" sz="1400">
                <a:solidFill>
                  <a:srgbClr val="4E9359"/>
                </a:solidFill>
                <a:latin typeface="Courier New"/>
                <a:ea typeface="Courier New"/>
                <a:cs typeface="Courier New"/>
                <a:sym typeface="Courier New"/>
              </a:rPr>
              <a:t>1</a:t>
            </a:r>
            <a:r>
              <a:rPr lang="en-US" sz="1400">
                <a:solidFill>
                  <a:srgbClr val="444444"/>
                </a:solidFill>
                <a:highlight>
                  <a:srgbClr val="F8F8F8"/>
                </a:highlight>
                <a:latin typeface="Courier New"/>
                <a:ea typeface="Courier New"/>
                <a:cs typeface="Courier New"/>
                <a:sym typeface="Courier New"/>
              </a:rPr>
              <a:t>, ChronoUnit.MONTHS);</a:t>
            </a:r>
            <a:endParaRPr sz="1400">
              <a:solidFill>
                <a:srgbClr val="444444"/>
              </a:solidFill>
              <a:highlight>
                <a:srgbClr val="F8F8F8"/>
              </a:highlight>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Get constituent value</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DayOfWeek sunday = </a:t>
            </a: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).getDayOfWeek();</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int</a:t>
            </a:r>
            <a:r>
              <a:rPr lang="en-US" sz="1400">
                <a:solidFill>
                  <a:srgbClr val="444444"/>
                </a:solidFill>
                <a:highlight>
                  <a:srgbClr val="F8F8F8"/>
                </a:highlight>
                <a:latin typeface="Courier New"/>
                <a:ea typeface="Courier New"/>
                <a:cs typeface="Courier New"/>
                <a:sym typeface="Courier New"/>
              </a:rPr>
              <a:t> twelve = </a:t>
            </a: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).getDayOfMonth();</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Check leap year</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boolean</a:t>
            </a:r>
            <a:r>
              <a:rPr lang="en-US" sz="1400">
                <a:solidFill>
                  <a:srgbClr val="444444"/>
                </a:solidFill>
                <a:highlight>
                  <a:srgbClr val="F8F8F8"/>
                </a:highlight>
                <a:latin typeface="Courier New"/>
                <a:ea typeface="Courier New"/>
                <a:cs typeface="Courier New"/>
                <a:sym typeface="Courier New"/>
              </a:rPr>
              <a:t> leapYear = LocalDate.now().isLeapYear();</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Compare</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63B175"/>
                </a:solidFill>
                <a:latin typeface="Courier New"/>
                <a:ea typeface="Courier New"/>
                <a:cs typeface="Courier New"/>
                <a:sym typeface="Courier New"/>
              </a:rPr>
              <a:t>boolean</a:t>
            </a:r>
            <a:r>
              <a:rPr lang="en-US" sz="1400">
                <a:solidFill>
                  <a:srgbClr val="444444"/>
                </a:solidFill>
                <a:highlight>
                  <a:srgbClr val="F8F8F8"/>
                </a:highlight>
                <a:latin typeface="Courier New"/>
                <a:ea typeface="Courier New"/>
                <a:cs typeface="Courier New"/>
                <a:sym typeface="Courier New"/>
              </a:rPr>
              <a:t> isAfter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.isAfter(LocalDate.parse(</a:t>
            </a:r>
            <a:r>
              <a:rPr lang="en-US" sz="1400">
                <a:solidFill>
                  <a:srgbClr val="4E9359"/>
                </a:solidFill>
                <a:latin typeface="Courier New"/>
                <a:ea typeface="Courier New"/>
                <a:cs typeface="Courier New"/>
                <a:sym typeface="Courier New"/>
              </a:rPr>
              <a:t>"2016-06-11"</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444444"/>
              </a:buClr>
              <a:buSzPts val="1400"/>
              <a:buChar char="•"/>
            </a:pPr>
            <a:r>
              <a:rPr lang="en-US" sz="1400">
                <a:solidFill>
                  <a:srgbClr val="444444"/>
                </a:solidFill>
                <a:highlight>
                  <a:srgbClr val="F8F8F8"/>
                </a:highlight>
              </a:rPr>
              <a:t>Get boundaries</a:t>
            </a:r>
            <a:endParaRPr sz="1400">
              <a:solidFill>
                <a:srgbClr val="444444"/>
              </a:solidFill>
              <a:highlight>
                <a:srgbClr val="F8F8F8"/>
              </a:highlight>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LocalDateTime beginningOfDay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.atStartOfDay();</a:t>
            </a:r>
            <a:endParaRPr sz="1400">
              <a:solidFill>
                <a:srgbClr val="444444"/>
              </a:solidFill>
              <a:highlight>
                <a:srgbClr val="F8F8F8"/>
              </a:highlight>
              <a:latin typeface="Courier New"/>
              <a:ea typeface="Courier New"/>
              <a:cs typeface="Courier New"/>
              <a:sym typeface="Courier New"/>
            </a:endParaRPr>
          </a:p>
          <a:p>
            <a:pPr indent="-317500" lvl="1" marL="914400" rtl="0" algn="l">
              <a:lnSpc>
                <a:spcPct val="100000"/>
              </a:lnSpc>
              <a:spcBef>
                <a:spcPts val="0"/>
              </a:spcBef>
              <a:spcAft>
                <a:spcPts val="0"/>
              </a:spcAft>
              <a:buClr>
                <a:srgbClr val="444444"/>
              </a:buClr>
              <a:buSzPts val="1400"/>
              <a:buChar char="–"/>
            </a:pPr>
            <a:r>
              <a:rPr lang="en-US" sz="1400">
                <a:solidFill>
                  <a:srgbClr val="444444"/>
                </a:solidFill>
                <a:highlight>
                  <a:srgbClr val="F8F8F8"/>
                </a:highlight>
                <a:latin typeface="Courier New"/>
                <a:ea typeface="Courier New"/>
                <a:cs typeface="Courier New"/>
                <a:sym typeface="Courier New"/>
              </a:rPr>
              <a:t>LocalDate firstDayOfMonth = </a:t>
            </a:r>
            <a:endParaRPr sz="14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LocalDate.parse(</a:t>
            </a:r>
            <a:r>
              <a:rPr lang="en-US" sz="1400">
                <a:solidFill>
                  <a:srgbClr val="4E9359"/>
                </a:solidFill>
                <a:latin typeface="Courier New"/>
                <a:ea typeface="Courier New"/>
                <a:cs typeface="Courier New"/>
                <a:sym typeface="Courier New"/>
              </a:rPr>
              <a:t>"2016-06-12"</a:t>
            </a:r>
            <a:r>
              <a:rPr lang="en-US" sz="1400">
                <a:solidFill>
                  <a:srgbClr val="444444"/>
                </a:solidFill>
                <a:highlight>
                  <a:srgbClr val="F8F8F8"/>
                </a:highlight>
                <a:latin typeface="Courier New"/>
                <a:ea typeface="Courier New"/>
                <a:cs typeface="Courier New"/>
                <a:sym typeface="Courier New"/>
              </a:rPr>
              <a:t>)</a:t>
            </a:r>
            <a:endParaRPr sz="14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400">
                <a:solidFill>
                  <a:srgbClr val="444444"/>
                </a:solidFill>
                <a:highlight>
                  <a:srgbClr val="F8F8F8"/>
                </a:highlight>
                <a:latin typeface="Courier New"/>
                <a:ea typeface="Courier New"/>
                <a:cs typeface="Courier New"/>
                <a:sym typeface="Courier New"/>
              </a:rPr>
              <a:t>.with(TemporalAdjusters.firstDayOfMonth());</a:t>
            </a:r>
            <a:endParaRPr sz="1400">
              <a:solidFill>
                <a:srgbClr val="444444"/>
              </a:solidFill>
              <a:highlight>
                <a:srgbClr val="F8F8F8"/>
              </a:highlight>
              <a:latin typeface="Courier New"/>
              <a:ea typeface="Courier New"/>
              <a:cs typeface="Courier New"/>
              <a:sym typeface="Courier New"/>
            </a:endParaRPr>
          </a:p>
          <a:p>
            <a:pPr indent="0" lvl="1" marL="552450" marR="0" rtl="0" algn="l">
              <a:lnSpc>
                <a:spcPct val="100000"/>
              </a:lnSpc>
              <a:spcBef>
                <a:spcPts val="480"/>
              </a:spcBef>
              <a:spcAft>
                <a:spcPts val="0"/>
              </a:spcAft>
              <a:buClr>
                <a:schemeClr val="dk1"/>
              </a:buClr>
              <a:buSzPts val="2400"/>
              <a:buFont typeface="Arial"/>
              <a:buNone/>
            </a:pPr>
            <a:r>
              <a:t/>
            </a:r>
            <a:endParaRPr i="0" sz="1400" u="none" cap="none" strike="noStrike">
              <a:solidFill>
                <a:schemeClr val="dk1"/>
              </a:solidFill>
            </a:endParaRPr>
          </a:p>
        </p:txBody>
      </p:sp>
      <p:sp>
        <p:nvSpPr>
          <p:cNvPr id="566" name="Google Shape;566;gc2ac916620_0_2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c2ac916620_0_4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3</a:t>
            </a:r>
            <a:r>
              <a:rPr lang="en-US" sz="2800"/>
              <a:t>. LocalTime</a:t>
            </a:r>
            <a:endParaRPr b="1" i="0" sz="2800" u="none" cap="none" strike="noStrike">
              <a:solidFill>
                <a:srgbClr val="27AAE1"/>
              </a:solidFill>
              <a:latin typeface="Calibri"/>
              <a:ea typeface="Calibri"/>
              <a:cs typeface="Calibri"/>
              <a:sym typeface="Calibri"/>
            </a:endParaRPr>
          </a:p>
        </p:txBody>
      </p:sp>
      <p:sp>
        <p:nvSpPr>
          <p:cNvPr id="572" name="Google Shape;572;gc2ac916620_0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Creating</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now = LocalTime.now();</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LocalTime.of(</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Adjust</a:t>
            </a:r>
            <a:endParaRPr sz="1800">
              <a:solidFill>
                <a:srgbClr val="444444"/>
              </a:solidFill>
              <a:highlight>
                <a:srgbClr val="F8F8F8"/>
              </a:highlight>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LocalTime sevenThirty = 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).plus(</a:t>
            </a:r>
            <a:r>
              <a:rPr lang="en-US" sz="1800">
                <a:solidFill>
                  <a:srgbClr val="4E9359"/>
                </a:solidFill>
                <a:latin typeface="Courier New"/>
                <a:ea typeface="Courier New"/>
                <a:cs typeface="Courier New"/>
                <a:sym typeface="Courier New"/>
              </a:rPr>
              <a:t>1</a:t>
            </a:r>
            <a:r>
              <a:rPr lang="en-US" sz="1800">
                <a:solidFill>
                  <a:srgbClr val="444444"/>
                </a:solidFill>
                <a:highlight>
                  <a:srgbClr val="F8F8F8"/>
                </a:highlight>
                <a:latin typeface="Courier New"/>
                <a:ea typeface="Courier New"/>
                <a:cs typeface="Courier New"/>
                <a:sym typeface="Courier New"/>
              </a:rPr>
              <a:t>, ChronoUnit.HOURS);</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constituent value</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int</a:t>
            </a:r>
            <a:r>
              <a:rPr lang="en-US" sz="1800">
                <a:solidFill>
                  <a:srgbClr val="444444"/>
                </a:solidFill>
                <a:highlight>
                  <a:srgbClr val="F8F8F8"/>
                </a:highlight>
                <a:latin typeface="Courier New"/>
                <a:ea typeface="Courier New"/>
                <a:cs typeface="Courier New"/>
                <a:sym typeface="Courier New"/>
              </a:rPr>
              <a:t> six = 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).getHour();</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Compare</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boolean</a:t>
            </a:r>
            <a:r>
              <a:rPr lang="en-US" sz="1800">
                <a:solidFill>
                  <a:srgbClr val="444444"/>
                </a:solidFill>
                <a:highlight>
                  <a:srgbClr val="F8F8F8"/>
                </a:highlight>
                <a:latin typeface="Courier New"/>
                <a:ea typeface="Courier New"/>
                <a:cs typeface="Courier New"/>
                <a:sym typeface="Courier New"/>
              </a:rPr>
              <a:t> isbefore = </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LocalTime.parse(</a:t>
            </a:r>
            <a:r>
              <a:rPr lang="en-US" sz="1800">
                <a:solidFill>
                  <a:srgbClr val="4E9359"/>
                </a:solidFill>
                <a:latin typeface="Courier New"/>
                <a:ea typeface="Courier New"/>
                <a:cs typeface="Courier New"/>
                <a:sym typeface="Courier New"/>
              </a:rPr>
              <a:t>"06:30"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.isBefore(LocalTime.parse(</a:t>
            </a:r>
            <a:r>
              <a:rPr lang="en-US" sz="1800">
                <a:solidFill>
                  <a:srgbClr val="4E9359"/>
                </a:solidFill>
                <a:latin typeface="Courier New"/>
                <a:ea typeface="Courier New"/>
                <a:cs typeface="Courier New"/>
                <a:sym typeface="Courier New"/>
              </a:rPr>
              <a:t>"07:30"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prefix time</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minTime = LocalTime.MIN</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maxTime = LocalTime.MAX</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Font typeface="Courier New"/>
              <a:buChar char="–"/>
            </a:pPr>
            <a:r>
              <a:rPr lang="en-US" sz="1800">
                <a:solidFill>
                  <a:srgbClr val="444444"/>
                </a:solidFill>
                <a:highlight>
                  <a:srgbClr val="F8F8F8"/>
                </a:highlight>
                <a:latin typeface="Courier New"/>
                <a:ea typeface="Courier New"/>
                <a:cs typeface="Courier New"/>
                <a:sym typeface="Courier New"/>
              </a:rPr>
              <a:t>LocalTime midnightTime = LocalTime.MIDNIGHT</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LocalTime noonTime = LocalTime.NOON</a:t>
            </a:r>
            <a:endParaRPr i="0" sz="1800" u="none" cap="none" strike="noStrike">
              <a:solidFill>
                <a:schemeClr val="dk1"/>
              </a:solidFill>
            </a:endParaRPr>
          </a:p>
        </p:txBody>
      </p:sp>
      <p:sp>
        <p:nvSpPr>
          <p:cNvPr id="573" name="Google Shape;573;gc2ac916620_0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c2ac916620_0_6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4</a:t>
            </a:r>
            <a:r>
              <a:rPr lang="en-US" sz="2800"/>
              <a:t>. LocalDateTime</a:t>
            </a:r>
            <a:endParaRPr b="1" i="0" sz="2800" u="none" cap="none" strike="noStrike">
              <a:solidFill>
                <a:srgbClr val="27AAE1"/>
              </a:solidFill>
              <a:latin typeface="Calibri"/>
              <a:ea typeface="Calibri"/>
              <a:cs typeface="Calibri"/>
              <a:sym typeface="Calibri"/>
            </a:endParaRPr>
          </a:p>
        </p:txBody>
      </p:sp>
      <p:sp>
        <p:nvSpPr>
          <p:cNvPr id="579" name="Google Shape;579;gc2ac916620_0_6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Creating</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LocalDateTime.now();</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LocalDateTime.of(</a:t>
            </a:r>
            <a:r>
              <a:rPr lang="en-US" sz="1800">
                <a:solidFill>
                  <a:srgbClr val="4E9359"/>
                </a:solidFill>
                <a:latin typeface="Courier New"/>
                <a:ea typeface="Courier New"/>
                <a:cs typeface="Courier New"/>
                <a:sym typeface="Courier New"/>
              </a:rPr>
              <a:t>2015</a:t>
            </a:r>
            <a:r>
              <a:rPr lang="en-US" sz="1800">
                <a:solidFill>
                  <a:srgbClr val="444444"/>
                </a:solidFill>
                <a:highlight>
                  <a:srgbClr val="F8F8F8"/>
                </a:highlight>
                <a:latin typeface="Courier New"/>
                <a:ea typeface="Courier New"/>
                <a:cs typeface="Courier New"/>
                <a:sym typeface="Courier New"/>
              </a:rPr>
              <a:t>, Month.FEBRUARY, </a:t>
            </a:r>
            <a:r>
              <a:rPr lang="en-US" sz="1800">
                <a:solidFill>
                  <a:srgbClr val="4E9359"/>
                </a:solidFill>
                <a:latin typeface="Courier New"/>
                <a:ea typeface="Courier New"/>
                <a:cs typeface="Courier New"/>
                <a:sym typeface="Courier New"/>
              </a:rPr>
              <a:t>20</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LocalDateTime.parse(</a:t>
            </a:r>
            <a:r>
              <a:rPr lang="en-US" sz="1800">
                <a:solidFill>
                  <a:srgbClr val="4E9359"/>
                </a:solidFill>
                <a:latin typeface="Courier New"/>
                <a:ea typeface="Courier New"/>
                <a:cs typeface="Courier New"/>
                <a:sym typeface="Courier New"/>
              </a:rPr>
              <a:t>"2015-02-20T06:30:00"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Adjust</a:t>
            </a:r>
            <a:endParaRPr sz="1800">
              <a:solidFill>
                <a:srgbClr val="444444"/>
              </a:solidFill>
              <a:highlight>
                <a:srgbClr val="F8F8F8"/>
              </a:highlight>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localDateTime.plusDays(</a:t>
            </a:r>
            <a:r>
              <a:rPr lang="en-US" sz="1800">
                <a:solidFill>
                  <a:srgbClr val="4E9359"/>
                </a:solidFill>
                <a:latin typeface="Courier New"/>
                <a:ea typeface="Courier New"/>
                <a:cs typeface="Courier New"/>
                <a:sym typeface="Courier New"/>
              </a:rPr>
              <a:t>1</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SzPts val="1800"/>
              <a:buChar char="–"/>
            </a:pPr>
            <a:r>
              <a:rPr lang="en-US" sz="1800">
                <a:solidFill>
                  <a:srgbClr val="444444"/>
                </a:solidFill>
                <a:highlight>
                  <a:srgbClr val="F8F8F8"/>
                </a:highlight>
                <a:latin typeface="Courier New"/>
                <a:ea typeface="Courier New"/>
                <a:cs typeface="Courier New"/>
                <a:sym typeface="Courier New"/>
              </a:rPr>
              <a:t>localDateTime.minusHours(</a:t>
            </a:r>
            <a:r>
              <a:rPr lang="en-US" sz="1800">
                <a:solidFill>
                  <a:srgbClr val="4E9359"/>
                </a:solidFill>
                <a:latin typeface="Courier New"/>
                <a:ea typeface="Courier New"/>
                <a:cs typeface="Courier New"/>
                <a:sym typeface="Courier New"/>
              </a:rPr>
              <a:t>2</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Get constituent value</a:t>
            </a:r>
            <a:endParaRPr sz="1800">
              <a:solidFill>
                <a:srgbClr val="444444"/>
              </a:solidFill>
              <a:highlight>
                <a:srgbClr val="F8F8F8"/>
              </a:highlight>
            </a:endParaRPr>
          </a:p>
          <a:p>
            <a:pPr indent="-342900" lvl="1" marL="914400" rtl="0" algn="l">
              <a:lnSpc>
                <a:spcPct val="100000"/>
              </a:lnSpc>
              <a:spcBef>
                <a:spcPts val="0"/>
              </a:spcBef>
              <a:spcAft>
                <a:spcPts val="0"/>
              </a:spcAft>
              <a:buClr>
                <a:srgbClr val="444444"/>
              </a:buClr>
              <a:buSzPts val="1800"/>
              <a:buChar char="–"/>
            </a:pPr>
            <a:r>
              <a:rPr lang="en-US" sz="1800">
                <a:solidFill>
                  <a:srgbClr val="444444"/>
                </a:solidFill>
                <a:highlight>
                  <a:srgbClr val="F8F8F8"/>
                </a:highlight>
                <a:latin typeface="Courier New"/>
                <a:ea typeface="Courier New"/>
                <a:cs typeface="Courier New"/>
                <a:sym typeface="Courier New"/>
              </a:rPr>
              <a:t>localDateTime.getMonth();</a:t>
            </a:r>
            <a:endParaRPr sz="1800">
              <a:solidFill>
                <a:srgbClr val="444444"/>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444444"/>
              </a:buClr>
              <a:buSzPts val="1800"/>
              <a:buChar char="•"/>
            </a:pPr>
            <a:r>
              <a:rPr lang="en-US" sz="1800">
                <a:solidFill>
                  <a:srgbClr val="444444"/>
                </a:solidFill>
                <a:highlight>
                  <a:srgbClr val="F8F8F8"/>
                </a:highlight>
              </a:rPr>
              <a:t>Compare</a:t>
            </a:r>
            <a:endParaRPr sz="1800">
              <a:solidFill>
                <a:srgbClr val="444444"/>
              </a:solidFill>
              <a:highlight>
                <a:srgbClr val="F8F8F8"/>
              </a:highlight>
              <a:latin typeface="Courier New"/>
              <a:ea typeface="Courier New"/>
              <a:cs typeface="Courier New"/>
              <a:sym typeface="Courier New"/>
            </a:endParaRPr>
          </a:p>
          <a:p>
            <a:pPr indent="-342900" lvl="1" marL="914400" rtl="0" algn="l">
              <a:lnSpc>
                <a:spcPct val="100000"/>
              </a:lnSpc>
              <a:spcBef>
                <a:spcPts val="0"/>
              </a:spcBef>
              <a:spcAft>
                <a:spcPts val="0"/>
              </a:spcAft>
              <a:buClr>
                <a:srgbClr val="444444"/>
              </a:buClr>
              <a:buSzPts val="1800"/>
              <a:buChar char="–"/>
            </a:pPr>
            <a:r>
              <a:rPr lang="en-US" sz="1800">
                <a:solidFill>
                  <a:srgbClr val="63B175"/>
                </a:solidFill>
                <a:latin typeface="Courier New"/>
                <a:ea typeface="Courier New"/>
                <a:cs typeface="Courier New"/>
                <a:sym typeface="Courier New"/>
              </a:rPr>
              <a:t>boolean</a:t>
            </a:r>
            <a:r>
              <a:rPr lang="en-US" sz="1800">
                <a:solidFill>
                  <a:srgbClr val="444444"/>
                </a:solidFill>
                <a:highlight>
                  <a:srgbClr val="F8F8F8"/>
                </a:highlight>
                <a:latin typeface="Courier New"/>
                <a:ea typeface="Courier New"/>
                <a:cs typeface="Courier New"/>
                <a:sym typeface="Courier New"/>
              </a:rPr>
              <a:t> isEqual = </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LocalDateTime.of(</a:t>
            </a:r>
            <a:r>
              <a:rPr lang="en-US" sz="1800">
                <a:solidFill>
                  <a:srgbClr val="4E9359"/>
                </a:solidFill>
                <a:latin typeface="Courier New"/>
                <a:ea typeface="Courier New"/>
                <a:cs typeface="Courier New"/>
                <a:sym typeface="Courier New"/>
              </a:rPr>
              <a:t>2015</a:t>
            </a:r>
            <a:r>
              <a:rPr lang="en-US" sz="1800">
                <a:solidFill>
                  <a:srgbClr val="444444"/>
                </a:solidFill>
                <a:highlight>
                  <a:srgbClr val="F8F8F8"/>
                </a:highlight>
                <a:latin typeface="Courier New"/>
                <a:ea typeface="Courier New"/>
                <a:cs typeface="Courier New"/>
                <a:sym typeface="Courier New"/>
              </a:rPr>
              <a:t>, Month.FEBRUARY, </a:t>
            </a:r>
            <a:r>
              <a:rPr lang="en-US" sz="1800">
                <a:solidFill>
                  <a:srgbClr val="4E9359"/>
                </a:solidFill>
                <a:latin typeface="Courier New"/>
                <a:ea typeface="Courier New"/>
                <a:cs typeface="Courier New"/>
                <a:sym typeface="Courier New"/>
              </a:rPr>
              <a:t>20</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6</a:t>
            </a:r>
            <a:r>
              <a:rPr lang="en-US" sz="1800">
                <a:solidFill>
                  <a:srgbClr val="444444"/>
                </a:solidFill>
                <a:highlight>
                  <a:srgbClr val="F8F8F8"/>
                </a:highlight>
                <a:latin typeface="Courier New"/>
                <a:ea typeface="Courier New"/>
                <a:cs typeface="Courier New"/>
                <a:sym typeface="Courier New"/>
              </a:rPr>
              <a:t>, </a:t>
            </a:r>
            <a:r>
              <a:rPr lang="en-US" sz="1800">
                <a:solidFill>
                  <a:srgbClr val="4E9359"/>
                </a:solidFill>
                <a:latin typeface="Courier New"/>
                <a:ea typeface="Courier New"/>
                <a:cs typeface="Courier New"/>
                <a:sym typeface="Courier New"/>
              </a:rPr>
              <a:t>30</a:t>
            </a:r>
            <a:r>
              <a:rPr lang="en-US" sz="1800">
                <a:solidFill>
                  <a:srgbClr val="444444"/>
                </a:solidFill>
                <a:highlight>
                  <a:srgbClr val="F8F8F8"/>
                </a:highlight>
                <a:latin typeface="Courier New"/>
                <a:ea typeface="Courier New"/>
                <a:cs typeface="Courier New"/>
                <a:sym typeface="Courier New"/>
              </a:rPr>
              <a:t>)</a:t>
            </a:r>
            <a:endParaRPr sz="1800">
              <a:solidFill>
                <a:srgbClr val="444444"/>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lang="en-US" sz="1800">
                <a:solidFill>
                  <a:srgbClr val="444444"/>
                </a:solidFill>
                <a:highlight>
                  <a:srgbClr val="F8F8F8"/>
                </a:highlight>
                <a:latin typeface="Courier New"/>
                <a:ea typeface="Courier New"/>
                <a:cs typeface="Courier New"/>
                <a:sym typeface="Courier New"/>
              </a:rPr>
              <a:t>.isEqual(LocalDateTime.parse(</a:t>
            </a:r>
            <a:r>
              <a:rPr lang="en-US" sz="1800">
                <a:solidFill>
                  <a:srgbClr val="4E9359"/>
                </a:solidFill>
                <a:latin typeface="Courier New"/>
                <a:ea typeface="Courier New"/>
                <a:cs typeface="Courier New"/>
                <a:sym typeface="Courier New"/>
              </a:rPr>
              <a:t>"2015-02-20T06:30:00"</a:t>
            </a:r>
            <a:r>
              <a:rPr lang="en-US" sz="1800">
                <a:solidFill>
                  <a:srgbClr val="444444"/>
                </a:solidFill>
                <a:highlight>
                  <a:srgbClr val="F8F8F8"/>
                </a:highlight>
                <a:latin typeface="Courier New"/>
                <a:ea typeface="Courier New"/>
                <a:cs typeface="Courier New"/>
                <a:sym typeface="Courier New"/>
              </a:rPr>
              <a:t>));</a:t>
            </a:r>
            <a:endParaRPr i="0" sz="1800" u="none" cap="none" strike="noStrike">
              <a:solidFill>
                <a:schemeClr val="dk1"/>
              </a:solidFill>
            </a:endParaRPr>
          </a:p>
        </p:txBody>
      </p:sp>
      <p:sp>
        <p:nvSpPr>
          <p:cNvPr id="580" name="Google Shape;580;gc2ac916620_0_6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c2ac916620_0_7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5</a:t>
            </a:r>
            <a:r>
              <a:rPr lang="en-US" sz="2800"/>
              <a:t>. ZonedDateTime</a:t>
            </a:r>
            <a:endParaRPr b="1" i="0" sz="2800" u="none" cap="none" strike="noStrike">
              <a:solidFill>
                <a:srgbClr val="27AAE1"/>
              </a:solidFill>
              <a:latin typeface="Calibri"/>
              <a:ea typeface="Calibri"/>
              <a:cs typeface="Calibri"/>
              <a:sym typeface="Calibri"/>
            </a:endParaRPr>
          </a:p>
        </p:txBody>
      </p:sp>
      <p:sp>
        <p:nvSpPr>
          <p:cNvPr id="586" name="Google Shape;586;gc2ac916620_0_7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Get all available zone id</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Font typeface="Courier New"/>
              <a:buChar char="–"/>
            </a:pPr>
            <a:r>
              <a:rPr lang="en-US" sz="2200">
                <a:solidFill>
                  <a:srgbClr val="000000"/>
                </a:solidFill>
                <a:highlight>
                  <a:srgbClr val="F8F8F8"/>
                </a:highlight>
                <a:latin typeface="Courier New"/>
                <a:ea typeface="Courier New"/>
                <a:cs typeface="Courier New"/>
                <a:sym typeface="Courier New"/>
              </a:rPr>
              <a:t>ZoneId.getAvailableZoneIds();</a:t>
            </a:r>
            <a:endParaRPr sz="2200">
              <a:solidFill>
                <a:srgbClr val="000000"/>
              </a:solidFill>
              <a:highlight>
                <a:srgbClr val="F8F8F8"/>
              </a:highlight>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sz="2200">
              <a:solidFill>
                <a:srgbClr val="000000"/>
              </a:solidFill>
              <a:highlight>
                <a:srgbClr val="F8F8F8"/>
              </a:highlight>
              <a:latin typeface="Courier New"/>
              <a:ea typeface="Courier New"/>
              <a:cs typeface="Courier New"/>
              <a:sym typeface="Courier New"/>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Creating</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ZoneId.systemDefault();</a:t>
            </a:r>
            <a:endParaRPr sz="2200">
              <a:solidFill>
                <a:srgbClr val="000000"/>
              </a:solidFill>
              <a:highlight>
                <a:srgbClr val="F8F8F8"/>
              </a:highlight>
              <a:latin typeface="Courier New"/>
              <a:ea typeface="Courier New"/>
              <a:cs typeface="Courier New"/>
              <a:sym typeface="Courier New"/>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ZoneId.of(</a:t>
            </a:r>
            <a:r>
              <a:rPr lang="en-US" sz="2200">
                <a:solidFill>
                  <a:srgbClr val="4E9359"/>
                </a:solidFill>
                <a:latin typeface="Courier New"/>
                <a:ea typeface="Courier New"/>
                <a:cs typeface="Courier New"/>
                <a:sym typeface="Courier New"/>
              </a:rPr>
              <a:t>"Europe/Paris"</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ZoneId.ofOffset(</a:t>
            </a:r>
            <a:r>
              <a:rPr lang="en-US" sz="2200">
                <a:solidFill>
                  <a:srgbClr val="4E9359"/>
                </a:solidFill>
                <a:highlight>
                  <a:srgbClr val="F8F8F8"/>
                </a:highlight>
                <a:latin typeface="Courier New"/>
                <a:ea typeface="Courier New"/>
                <a:cs typeface="Courier New"/>
                <a:sym typeface="Courier New"/>
              </a:rPr>
              <a:t>“GMT”</a:t>
            </a:r>
            <a:r>
              <a:rPr lang="en-US" sz="2200">
                <a:solidFill>
                  <a:srgbClr val="000000"/>
                </a:solidFill>
                <a:highlight>
                  <a:srgbClr val="F8F8F8"/>
                </a:highlight>
                <a:latin typeface="Courier New"/>
                <a:ea typeface="Courier New"/>
                <a:cs typeface="Courier New"/>
                <a:sym typeface="Courier New"/>
              </a:rPr>
              <a:t>,</a:t>
            </a:r>
            <a:r>
              <a:rPr lang="en-US" sz="2200">
                <a:solidFill>
                  <a:srgbClr val="000000"/>
                </a:solidFill>
                <a:highlight>
                  <a:srgbClr val="F8F8F8"/>
                </a:highlight>
                <a:latin typeface="Courier New"/>
                <a:ea typeface="Courier New"/>
                <a:cs typeface="Courier New"/>
                <a:sym typeface="Courier New"/>
              </a:rPr>
              <a:t> </a:t>
            </a:r>
            <a:r>
              <a:rPr lang="en-US" sz="2200">
                <a:solidFill>
                  <a:srgbClr val="000000"/>
                </a:solidFill>
                <a:highlight>
                  <a:srgbClr val="F8F8F8"/>
                </a:highlight>
                <a:latin typeface="Courier New"/>
                <a:ea typeface="Courier New"/>
                <a:cs typeface="Courier New"/>
                <a:sym typeface="Courier New"/>
              </a:rPr>
              <a:t>ZoneOffset.ofHours(</a:t>
            </a:r>
            <a:r>
              <a:rPr lang="en-US" sz="2200">
                <a:solidFill>
                  <a:srgbClr val="4E9359"/>
                </a:solidFill>
                <a:highlight>
                  <a:srgbClr val="F8F8F8"/>
                </a:highlight>
                <a:latin typeface="Courier New"/>
                <a:ea typeface="Courier New"/>
                <a:cs typeface="Courier New"/>
                <a:sym typeface="Courier New"/>
              </a:rPr>
              <a:t>7</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ZonedDateTime.of(localDateTime, zoneId);</a:t>
            </a:r>
            <a:endParaRPr sz="2200">
              <a:solidFill>
                <a:srgbClr val="000000"/>
              </a:solidFill>
              <a:highlight>
                <a:srgbClr val="F8F8F8"/>
              </a:highlight>
              <a:latin typeface="Courier New"/>
              <a:ea typeface="Courier New"/>
              <a:cs typeface="Courier New"/>
              <a:sym typeface="Courier New"/>
            </a:endParaRPr>
          </a:p>
          <a:p>
            <a:pPr indent="-368300" lvl="1" marL="914400" rtl="0" algn="l">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ZonedDateTime.parse(</a:t>
            </a:r>
            <a:r>
              <a:rPr lang="en-US" sz="2200">
                <a:solidFill>
                  <a:srgbClr val="4E9359"/>
                </a:solidFill>
                <a:latin typeface="Courier New"/>
                <a:ea typeface="Courier New"/>
                <a:cs typeface="Courier New"/>
                <a:sym typeface="Courier New"/>
              </a:rPr>
              <a:t>"2015-05-03T10:15:30+01:00[Europe/Paris]"</a:t>
            </a:r>
            <a:r>
              <a:rPr lang="en-US" sz="2200">
                <a:solidFill>
                  <a:srgbClr val="000000"/>
                </a:solidFill>
                <a:highlight>
                  <a:srgbClr val="F8F8F8"/>
                </a:highlight>
                <a:latin typeface="Courier New"/>
                <a:ea typeface="Courier New"/>
                <a:cs typeface="Courier New"/>
                <a:sym typeface="Courier New"/>
              </a:rPr>
              <a:t>);</a:t>
            </a:r>
            <a:endParaRPr sz="2200">
              <a:solidFill>
                <a:srgbClr val="000000"/>
              </a:solidFill>
              <a:highlight>
                <a:srgbClr val="F8F8F8"/>
              </a:highlight>
              <a:latin typeface="Courier New"/>
              <a:ea typeface="Courier New"/>
              <a:cs typeface="Courier New"/>
              <a:sym typeface="Courier New"/>
            </a:endParaRPr>
          </a:p>
          <a:p>
            <a:pPr indent="0" lvl="0" marL="914400" rtl="0" algn="l">
              <a:spcBef>
                <a:spcPts val="0"/>
              </a:spcBef>
              <a:spcAft>
                <a:spcPts val="0"/>
              </a:spcAft>
              <a:buNone/>
            </a:pPr>
            <a:r>
              <a:t/>
            </a:r>
            <a:endParaRPr sz="2200">
              <a:solidFill>
                <a:srgbClr val="000000"/>
              </a:solidFill>
              <a:highlight>
                <a:srgbClr val="F8F8F8"/>
              </a:highlight>
              <a:latin typeface="Courier New"/>
              <a:ea typeface="Courier New"/>
              <a:cs typeface="Courier New"/>
              <a:sym typeface="Courier New"/>
            </a:endParaRPr>
          </a:p>
          <a:p>
            <a:pPr indent="-368300" lvl="0" marL="457200" rtl="0" algn="l">
              <a:lnSpc>
                <a:spcPct val="100000"/>
              </a:lnSpc>
              <a:spcBef>
                <a:spcPts val="0"/>
              </a:spcBef>
              <a:spcAft>
                <a:spcPts val="0"/>
              </a:spcAft>
              <a:buClr>
                <a:srgbClr val="000000"/>
              </a:buClr>
              <a:buSzPts val="2200"/>
              <a:buChar char="•"/>
            </a:pPr>
            <a:r>
              <a:rPr lang="en-US" sz="2200">
                <a:solidFill>
                  <a:srgbClr val="000000"/>
                </a:solidFill>
                <a:highlight>
                  <a:srgbClr val="F8F8F8"/>
                </a:highlight>
              </a:rPr>
              <a:t>Convert</a:t>
            </a:r>
            <a:endParaRPr sz="2200">
              <a:solidFill>
                <a:srgbClr val="000000"/>
              </a:solidFill>
              <a:highlight>
                <a:srgbClr val="F8F8F8"/>
              </a:highlight>
            </a:endParaRPr>
          </a:p>
          <a:p>
            <a:pPr indent="-368300" lvl="1" marL="914400" rtl="0" algn="l">
              <a:lnSpc>
                <a:spcPct val="100000"/>
              </a:lnSpc>
              <a:spcBef>
                <a:spcPts val="0"/>
              </a:spcBef>
              <a:spcAft>
                <a:spcPts val="0"/>
              </a:spcAft>
              <a:buClr>
                <a:srgbClr val="000000"/>
              </a:buClr>
              <a:buSzPts val="2200"/>
              <a:buChar char="–"/>
            </a:pPr>
            <a:r>
              <a:rPr lang="en-US" sz="2200">
                <a:solidFill>
                  <a:srgbClr val="000000"/>
                </a:solidFill>
                <a:highlight>
                  <a:srgbClr val="F8F8F8"/>
                </a:highlight>
                <a:latin typeface="Courier New"/>
                <a:ea typeface="Courier New"/>
                <a:cs typeface="Courier New"/>
                <a:sym typeface="Courier New"/>
              </a:rPr>
              <a:t>ZonedDateTime destZonedDateTime = sourceZonedDateTime.withZoneSameInstant(destZoneId);</a:t>
            </a:r>
            <a:endParaRPr i="0" sz="2200" u="none" cap="none" strike="noStrike">
              <a:solidFill>
                <a:srgbClr val="000000"/>
              </a:solidFill>
            </a:endParaRPr>
          </a:p>
        </p:txBody>
      </p:sp>
      <p:sp>
        <p:nvSpPr>
          <p:cNvPr id="587" name="Google Shape;587;gc2ac916620_0_7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2a47de880_1_1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3. CONTROL FLOW STATEMENTS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8" name="Google Shape;128;ga2a47de880_1_17"/>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Decision Making</a:t>
            </a:r>
            <a:r>
              <a:rPr lang="en-US" sz="2600">
                <a:highlight>
                  <a:srgbClr val="FFFFFF"/>
                </a:highlight>
              </a:rPr>
              <a:t>: </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if, if else, if else if</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switch: byte, short, char, int, Byte, Short, Character, Integer, Enum, String </a:t>
            </a:r>
            <a:endParaRPr sz="2600">
              <a:highlight>
                <a:srgbClr val="FFFFFF"/>
              </a:highlight>
            </a:endParaRPr>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Loop</a:t>
            </a:r>
            <a:r>
              <a:rPr lang="en-US" sz="2600">
                <a:highlight>
                  <a:srgbClr val="FFFFFF"/>
                </a:highlight>
              </a:rPr>
              <a:t>:</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t>for (</a:t>
            </a:r>
            <a:r>
              <a:rPr i="1" lang="en-US" sz="2600"/>
              <a:t>initialization</a:t>
            </a:r>
            <a:r>
              <a:rPr lang="en-US" sz="2600"/>
              <a:t>; </a:t>
            </a:r>
            <a:r>
              <a:rPr i="1" lang="en-US" sz="2600"/>
              <a:t>termination</a:t>
            </a:r>
            <a:r>
              <a:rPr lang="en-US" sz="2600"/>
              <a:t>; </a:t>
            </a:r>
            <a:r>
              <a:rPr i="1" lang="en-US" sz="2600"/>
              <a:t>increment</a:t>
            </a:r>
            <a:r>
              <a:rPr lang="en-US" sz="2600"/>
              <a:t>) { </a:t>
            </a:r>
            <a:r>
              <a:rPr i="1" lang="en-US" sz="2600"/>
              <a:t>statement(s)</a:t>
            </a:r>
            <a:r>
              <a:rPr lang="en-US" sz="2600"/>
              <a:t> }</a:t>
            </a:r>
            <a:endParaRPr sz="2600"/>
          </a:p>
          <a:p>
            <a:pPr indent="-393700" lvl="1" marL="914400" marR="0" rtl="0" algn="l">
              <a:lnSpc>
                <a:spcPct val="100000"/>
              </a:lnSpc>
              <a:spcBef>
                <a:spcPts val="0"/>
              </a:spcBef>
              <a:spcAft>
                <a:spcPts val="0"/>
              </a:spcAft>
              <a:buSzPts val="2600"/>
              <a:buChar char="–"/>
            </a:pPr>
            <a:r>
              <a:rPr lang="en-US" sz="2600"/>
              <a:t>enhanced for loop: Collections and arrays</a:t>
            </a:r>
            <a:endParaRPr sz="2600"/>
          </a:p>
          <a:p>
            <a:pPr indent="-393700" lvl="1" marL="914400" marR="0" rtl="0" algn="l">
              <a:lnSpc>
                <a:spcPct val="100000"/>
              </a:lnSpc>
              <a:spcBef>
                <a:spcPts val="0"/>
              </a:spcBef>
              <a:spcAft>
                <a:spcPts val="0"/>
              </a:spcAft>
              <a:buSzPts val="2600"/>
              <a:buFont typeface="Calibri"/>
              <a:buChar char="–"/>
            </a:pPr>
            <a:r>
              <a:rPr lang="en-US" sz="2600"/>
              <a:t>while (expression) { statement(s) }</a:t>
            </a:r>
            <a:endParaRPr sz="2600"/>
          </a:p>
          <a:p>
            <a:pPr indent="-393700" lvl="1" marL="914400" marR="0" rtl="0" algn="l">
              <a:lnSpc>
                <a:spcPct val="100000"/>
              </a:lnSpc>
              <a:spcBef>
                <a:spcPts val="0"/>
              </a:spcBef>
              <a:spcAft>
                <a:spcPts val="0"/>
              </a:spcAft>
              <a:buSzPts val="2600"/>
              <a:buChar char="–"/>
            </a:pPr>
            <a:r>
              <a:rPr lang="en-US" sz="2600"/>
              <a:t>do { statement(s) } while (expression);</a:t>
            </a:r>
            <a:endParaRPr sz="2600"/>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Branching</a:t>
            </a:r>
            <a:r>
              <a:rPr lang="en-US" sz="2600">
                <a:highlight>
                  <a:srgbClr val="FFFFFF"/>
                </a:highlight>
              </a:rPr>
              <a:t>/</a:t>
            </a:r>
            <a:r>
              <a:rPr b="1" lang="en-US" sz="2600">
                <a:highlight>
                  <a:srgbClr val="FFFFFF"/>
                </a:highlight>
              </a:rPr>
              <a:t>Jumping</a:t>
            </a:r>
            <a:r>
              <a:rPr lang="en-US" sz="2600">
                <a:highlight>
                  <a:srgbClr val="FFFFFF"/>
                </a:highlight>
              </a:rPr>
              <a:t>: break, continue, return</a:t>
            </a:r>
            <a:endParaRPr sz="2600">
              <a:highlight>
                <a:srgbClr val="FFFFFF"/>
              </a:highlight>
            </a:endParaRPr>
          </a:p>
        </p:txBody>
      </p:sp>
      <p:sp>
        <p:nvSpPr>
          <p:cNvPr id="129" name="Google Shape;129;ga2a47de880_1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c2ac916620_0_9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6</a:t>
            </a:r>
            <a:r>
              <a:rPr lang="en-US" sz="2800"/>
              <a:t>. Period &amp; Duration &amp; Instant</a:t>
            </a:r>
            <a:endParaRPr b="1" i="0" sz="2800" u="none" cap="none" strike="noStrike">
              <a:solidFill>
                <a:srgbClr val="27AAE1"/>
              </a:solidFill>
              <a:latin typeface="Calibri"/>
              <a:ea typeface="Calibri"/>
              <a:cs typeface="Calibri"/>
              <a:sym typeface="Calibri"/>
            </a:endParaRPr>
          </a:p>
        </p:txBody>
      </p:sp>
      <p:sp>
        <p:nvSpPr>
          <p:cNvPr id="593" name="Google Shape;593;gc2ac916620_0_9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Period represents a quantity of time in terms of years, months and days</a:t>
            </a:r>
            <a:endParaRPr sz="1800">
              <a:solidFill>
                <a:srgbClr val="000000"/>
              </a:solidFill>
              <a:highlight>
                <a:srgbClr val="F8F8F8"/>
              </a:highlight>
            </a:endParaRPr>
          </a:p>
          <a:p>
            <a:pPr indent="-342900" lvl="1" marL="914400" rtl="0" algn="l">
              <a:lnSpc>
                <a:spcPct val="100000"/>
              </a:lnSpc>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 finalDate = initialDate.plus(Period.ofDays(</a:t>
            </a:r>
            <a:r>
              <a:rPr lang="en-US" sz="1800">
                <a:solidFill>
                  <a:srgbClr val="4E9359"/>
                </a:solidFill>
                <a:latin typeface="Courier New"/>
                <a:ea typeface="Courier New"/>
                <a:cs typeface="Courier New"/>
                <a:sym typeface="Courier New"/>
              </a:rPr>
              <a:t>5</a:t>
            </a:r>
            <a:r>
              <a:rPr lang="en-US" sz="1800">
                <a:solidFill>
                  <a:srgbClr val="000000"/>
                </a:solidFill>
                <a:highlight>
                  <a:srgbClr val="F8F8F8"/>
                </a:highlight>
                <a:latin typeface="Courier New"/>
                <a:ea typeface="Courier New"/>
                <a:cs typeface="Courier New"/>
                <a:sym typeface="Courier New"/>
              </a:rPr>
              <a:t>));</a:t>
            </a:r>
            <a:endParaRPr sz="1800">
              <a:solidFill>
                <a:srgbClr val="000000"/>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Char char="•"/>
            </a:pPr>
            <a:r>
              <a:rPr lang="en-US" sz="1800">
                <a:solidFill>
                  <a:srgbClr val="000000"/>
                </a:solidFill>
                <a:highlight>
                  <a:srgbClr val="F8F8F8"/>
                </a:highlight>
              </a:rPr>
              <a:t>Get value from Period</a:t>
            </a:r>
            <a:endParaRPr sz="1800">
              <a:solidFill>
                <a:srgbClr val="000000"/>
              </a:solidFill>
              <a:highlight>
                <a:srgbClr val="F8F8F8"/>
              </a:highlight>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Period.between(startDate,endDate).getDays();</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ChronoUnit.DAYS.between(startDate, endDate);</a:t>
            </a:r>
            <a:endParaRPr sz="1800">
              <a:solidFill>
                <a:srgbClr val="000000"/>
              </a:solidFill>
              <a:highlight>
                <a:srgbClr val="F8F8F8"/>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Duration represents a quantity of time in terms of seconds and nano seconds</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LocalTime finalTime = initialTime.plus(Duration.ofSeconds(</a:t>
            </a:r>
            <a:r>
              <a:rPr lang="en-US" sz="1800">
                <a:solidFill>
                  <a:srgbClr val="4E9359"/>
                </a:solidFill>
                <a:latin typeface="Courier New"/>
                <a:ea typeface="Courier New"/>
                <a:cs typeface="Courier New"/>
                <a:sym typeface="Courier New"/>
              </a:rPr>
              <a:t>30</a:t>
            </a:r>
            <a:r>
              <a:rPr lang="en-US" sz="1800">
                <a:solidFill>
                  <a:srgbClr val="000000"/>
                </a:solidFill>
                <a:highlight>
                  <a:srgbClr val="F8F8F8"/>
                </a:highlight>
                <a:latin typeface="Courier New"/>
                <a:ea typeface="Courier New"/>
                <a:cs typeface="Courier New"/>
                <a:sym typeface="Courier New"/>
              </a:rPr>
              <a:t>));</a:t>
            </a:r>
            <a:endParaRPr sz="1800">
              <a:solidFill>
                <a:srgbClr val="000000"/>
              </a:solidFill>
              <a:highlight>
                <a:srgbClr val="F8F8F8"/>
              </a:highlight>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US" sz="1800">
                <a:solidFill>
                  <a:srgbClr val="000000"/>
                </a:solidFill>
                <a:highlight>
                  <a:srgbClr val="F8F8F8"/>
                </a:highlight>
              </a:rPr>
              <a:t>Get value from Duration</a:t>
            </a:r>
            <a:endParaRPr sz="1800">
              <a:solidFill>
                <a:srgbClr val="000000"/>
              </a:solidFill>
              <a:highlight>
                <a:srgbClr val="F8F8F8"/>
              </a:highlight>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Duration.between(startTime, endTime).getSeconds();</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Char char="–"/>
            </a:pPr>
            <a:r>
              <a:rPr lang="en-US" sz="1800">
                <a:solidFill>
                  <a:srgbClr val="000000"/>
                </a:solidFill>
                <a:highlight>
                  <a:srgbClr val="F8F8F8"/>
                </a:highlight>
                <a:latin typeface="Courier New"/>
                <a:ea typeface="Courier New"/>
                <a:cs typeface="Courier New"/>
                <a:sym typeface="Courier New"/>
              </a:rPr>
              <a:t>ChronoUnit.SECONDS.between(startTime, endTime);</a:t>
            </a:r>
            <a:endParaRPr sz="1800">
              <a:solidFill>
                <a:srgbClr val="000000"/>
              </a:solidFill>
              <a:highlight>
                <a:srgbClr val="F8F8F8"/>
              </a:highlight>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US" sz="1800">
                <a:solidFill>
                  <a:srgbClr val="000000"/>
                </a:solidFill>
                <a:highlight>
                  <a:srgbClr val="F8F8F8"/>
                </a:highlight>
              </a:rPr>
              <a:t>Instant </a:t>
            </a:r>
            <a:r>
              <a:rPr lang="en-US" sz="1800">
                <a:solidFill>
                  <a:srgbClr val="000000"/>
                </a:solidFill>
                <a:highlight>
                  <a:srgbClr val="FFFFFF"/>
                </a:highlight>
              </a:rPr>
              <a:t>helps to convert existing </a:t>
            </a:r>
            <a:r>
              <a:rPr i="1" lang="en-US" sz="1800">
                <a:solidFill>
                  <a:srgbClr val="000000"/>
                </a:solidFill>
                <a:highlight>
                  <a:srgbClr val="FFFFFF"/>
                </a:highlight>
              </a:rPr>
              <a:t>Date</a:t>
            </a:r>
            <a:r>
              <a:rPr lang="en-US" sz="1800">
                <a:solidFill>
                  <a:srgbClr val="000000"/>
                </a:solidFill>
                <a:highlight>
                  <a:srgbClr val="FFFFFF"/>
                </a:highlight>
              </a:rPr>
              <a:t> and </a:t>
            </a:r>
            <a:r>
              <a:rPr i="1" lang="en-US" sz="1800">
                <a:solidFill>
                  <a:srgbClr val="000000"/>
                </a:solidFill>
                <a:highlight>
                  <a:srgbClr val="FFFFFF"/>
                </a:highlight>
              </a:rPr>
              <a:t>Calendar</a:t>
            </a:r>
            <a:r>
              <a:rPr lang="en-US" sz="1800">
                <a:solidFill>
                  <a:srgbClr val="000000"/>
                </a:solidFill>
                <a:highlight>
                  <a:srgbClr val="FFFFFF"/>
                </a:highlight>
              </a:rPr>
              <a:t> instance to new Date Time API</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LocalDateTime.ofInstant(date.toInstant(), ZoneId.systemDefault());</a:t>
            </a:r>
            <a:endParaRPr sz="1800">
              <a:solidFill>
                <a:srgbClr val="000000"/>
              </a:solidFill>
              <a:highlight>
                <a:srgbClr val="F8F8F8"/>
              </a:highlight>
              <a:latin typeface="Courier New"/>
              <a:ea typeface="Courier New"/>
              <a:cs typeface="Courier New"/>
              <a:sym typeface="Courier New"/>
            </a:endParaRPr>
          </a:p>
          <a:p>
            <a:pPr indent="-342900" lvl="1" marL="914400" rtl="0" algn="l">
              <a:spcBef>
                <a:spcPts val="0"/>
              </a:spcBef>
              <a:spcAft>
                <a:spcPts val="0"/>
              </a:spcAft>
              <a:buClr>
                <a:srgbClr val="000000"/>
              </a:buClr>
              <a:buSzPts val="1800"/>
              <a:buFont typeface="Courier New"/>
              <a:buChar char="–"/>
            </a:pPr>
            <a:r>
              <a:rPr lang="en-US" sz="1800">
                <a:solidFill>
                  <a:srgbClr val="000000"/>
                </a:solidFill>
                <a:highlight>
                  <a:srgbClr val="F8F8F8"/>
                </a:highlight>
                <a:latin typeface="Courier New"/>
                <a:ea typeface="Courier New"/>
                <a:cs typeface="Courier New"/>
                <a:sym typeface="Courier New"/>
              </a:rPr>
              <a:t>LocalDateTime.ofInstant(calendar.toInstant(), ZoneId.systemDefault());</a:t>
            </a:r>
            <a:endParaRPr sz="1800">
              <a:solidFill>
                <a:srgbClr val="000000"/>
              </a:solidFill>
              <a:highlight>
                <a:srgbClr val="F8F8F8"/>
              </a:highlight>
              <a:latin typeface="Courier New"/>
              <a:ea typeface="Courier New"/>
              <a:cs typeface="Courier New"/>
              <a:sym typeface="Courier New"/>
            </a:endParaRPr>
          </a:p>
        </p:txBody>
      </p:sp>
      <p:sp>
        <p:nvSpPr>
          <p:cNvPr id="594" name="Google Shape;594;gc2ac916620_0_9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 DATE TIME API JAVA 8</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c2ac916620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00" name="Google Shape;600;gc2ac916620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01" name="Google Shape;601;gc2ac916620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02" name="Google Shape;602;gc2ac916620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3" name="Google Shape;603;gc2ac916620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4" name="Google Shape;604;gc2ac916620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Date/Time API Java 8:</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https://www.baeldung.com/java-8-date-time-intro</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https://www.tutorialspoint.com/java8/java8_datetime_api.htm</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05" name="Google Shape;605;gc2ac916620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 DATE TIME API JAVA 8</a:t>
            </a:r>
            <a:endParaRPr/>
          </a:p>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c2ac916620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VII. HELPFUL FEATURES</a:t>
            </a:r>
            <a:endParaRPr b="1" i="0" sz="2800" u="none" cap="none" strike="noStrike">
              <a:solidFill>
                <a:srgbClr val="27AAE1"/>
              </a:solidFill>
              <a:latin typeface="Calibri"/>
              <a:ea typeface="Calibri"/>
              <a:cs typeface="Calibri"/>
              <a:sym typeface="Calibri"/>
            </a:endParaRPr>
          </a:p>
        </p:txBody>
      </p:sp>
      <p:sp>
        <p:nvSpPr>
          <p:cNvPr id="611" name="Google Shape;611;gc2ac916620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Generics</a:t>
            </a:r>
            <a:endParaRPr sz="2800"/>
          </a:p>
          <a:p>
            <a:pPr indent="-514350" lvl="0" marL="514350" marR="0" rtl="0" algn="l">
              <a:lnSpc>
                <a:spcPct val="100000"/>
              </a:lnSpc>
              <a:spcBef>
                <a:spcPts val="0"/>
              </a:spcBef>
              <a:spcAft>
                <a:spcPts val="0"/>
              </a:spcAft>
              <a:buSzPts val="2800"/>
              <a:buFont typeface="Calibri"/>
              <a:buAutoNum type="arabicPeriod"/>
            </a:pPr>
            <a:r>
              <a:rPr lang="en-US" sz="2800"/>
              <a:t>Lambda Expression</a:t>
            </a:r>
            <a:endParaRPr sz="2800"/>
          </a:p>
          <a:p>
            <a:pPr indent="-514350" lvl="0" marL="514350" marR="0" rtl="0" algn="l">
              <a:lnSpc>
                <a:spcPct val="100000"/>
              </a:lnSpc>
              <a:spcBef>
                <a:spcPts val="0"/>
              </a:spcBef>
              <a:spcAft>
                <a:spcPts val="0"/>
              </a:spcAft>
              <a:buSzPts val="2800"/>
              <a:buFont typeface="Calibri"/>
              <a:buAutoNum type="arabicPeriod"/>
            </a:pPr>
            <a:r>
              <a:rPr lang="en-US" sz="2800"/>
              <a:t>Functional Interface</a:t>
            </a:r>
            <a:endParaRPr sz="2800"/>
          </a:p>
          <a:p>
            <a:pPr indent="-514350" lvl="0" marL="514350" marR="0" rtl="0" algn="l">
              <a:lnSpc>
                <a:spcPct val="100000"/>
              </a:lnSpc>
              <a:spcBef>
                <a:spcPts val="0"/>
              </a:spcBef>
              <a:spcAft>
                <a:spcPts val="0"/>
              </a:spcAft>
              <a:buSzPts val="2800"/>
              <a:buFont typeface="Calibri"/>
              <a:buAutoNum type="arabicPeriod"/>
            </a:pPr>
            <a:r>
              <a:rPr lang="en-US" sz="2800"/>
              <a:t>Java IO</a:t>
            </a:r>
            <a:endParaRPr sz="2800"/>
          </a:p>
          <a:p>
            <a:pPr indent="-514350" lvl="0" marL="514350" marR="0" rtl="0" algn="l">
              <a:lnSpc>
                <a:spcPct val="100000"/>
              </a:lnSpc>
              <a:spcBef>
                <a:spcPts val="0"/>
              </a:spcBef>
              <a:spcAft>
                <a:spcPts val="0"/>
              </a:spcAft>
              <a:buSzPts val="2800"/>
              <a:buFont typeface="Calibri"/>
              <a:buAutoNum type="arabicPeriod"/>
            </a:pPr>
            <a:r>
              <a:rPr lang="en-US" sz="2800"/>
              <a:t>Annotation</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612" name="Google Shape;612;gc2ac916620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VII. HELPFUL FEATURES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aac363da4d_1_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Generics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18" name="Google Shape;618;gaac363da4d_1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solidFill>
                  <a:srgbClr val="000000"/>
                </a:solidFill>
                <a:highlight>
                  <a:srgbClr val="FFFFFF"/>
                </a:highlight>
              </a:rPr>
              <a:t>Use type  as parameter when defining methods, classes, and interfaces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Object can refer to any type, but lack type safety</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Convention:</a:t>
            </a:r>
            <a:endParaRPr sz="2000">
              <a:solidFill>
                <a:srgbClr val="000000"/>
              </a:solidFill>
              <a:highlight>
                <a:srgbClr val="FFFFFF"/>
              </a:highlight>
            </a:endParaRPr>
          </a:p>
          <a:p>
            <a:pPr indent="-355600" lvl="1" marL="914400" rtl="0" algn="l">
              <a:lnSpc>
                <a:spcPct val="100000"/>
              </a:lnSpc>
              <a:spcBef>
                <a:spcPts val="0"/>
              </a:spcBef>
              <a:spcAft>
                <a:spcPts val="0"/>
              </a:spcAft>
              <a:buClr>
                <a:srgbClr val="000000"/>
              </a:buClr>
              <a:buSzPts val="2000"/>
              <a:buChar char="○"/>
            </a:pPr>
            <a:r>
              <a:rPr lang="en-US" sz="2000">
                <a:solidFill>
                  <a:srgbClr val="000000"/>
                </a:solidFill>
              </a:rPr>
              <a:t>E - Element (used extensively by the Java Collections Framework)</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K - Key</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N - Number</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T - Type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V - Value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S,U,V etc. - 2nd, 3rd, 4th types</a:t>
            </a:r>
            <a:endParaRPr sz="2000">
              <a:solidFill>
                <a:srgbClr val="000000"/>
              </a:solidFill>
            </a:endParaRPr>
          </a:p>
          <a:p>
            <a:pPr indent="-355600" lvl="0" marL="457200" rtl="0" algn="l">
              <a:spcBef>
                <a:spcPts val="0"/>
              </a:spcBef>
              <a:spcAft>
                <a:spcPts val="0"/>
              </a:spcAft>
              <a:buClr>
                <a:srgbClr val="000000"/>
              </a:buClr>
              <a:buSzPts val="2000"/>
              <a:buFont typeface="Calibri"/>
              <a:buChar char="●"/>
            </a:pPr>
            <a:r>
              <a:rPr lang="en-US" sz="2000">
                <a:solidFill>
                  <a:srgbClr val="000000"/>
                </a:solidFill>
                <a:highlight>
                  <a:srgbClr val="FFFFFF"/>
                </a:highlight>
              </a:rPr>
              <a:t>C</a:t>
            </a:r>
            <a:r>
              <a:rPr lang="en-US" sz="2000">
                <a:solidFill>
                  <a:srgbClr val="000000"/>
                </a:solidFill>
                <a:highlight>
                  <a:srgbClr val="FFFFFF"/>
                </a:highlight>
              </a:rPr>
              <a:t>annot use with primitive types</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Raw type: the actual type argument is omitted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Bounded Type Parameters used to restrict the types that can be used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The question mark (?), called the </a:t>
            </a:r>
            <a:r>
              <a:rPr i="1" lang="en-US" sz="2000">
                <a:solidFill>
                  <a:srgbClr val="000000"/>
                </a:solidFill>
              </a:rPr>
              <a:t>wildcard</a:t>
            </a:r>
            <a:r>
              <a:rPr lang="en-US" sz="2000">
                <a:solidFill>
                  <a:srgbClr val="000000"/>
                </a:solidFill>
              </a:rPr>
              <a:t>, represents an unknown type</a:t>
            </a:r>
            <a:endParaRPr sz="2000">
              <a:solidFill>
                <a:srgbClr val="000000"/>
              </a:solidFill>
            </a:endParaRPr>
          </a:p>
        </p:txBody>
      </p:sp>
      <p:sp>
        <p:nvSpPr>
          <p:cNvPr id="619" name="Google Shape;619;gaac363da4d_1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aac363da4d_1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Lambda Expression - Definition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25" name="Google Shape;625;gaac363da4d_1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basically express instances of functional interfaces (An interface with single abstract method)</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implement the only abstract function and therefore implement functional interfaces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Enable to treat functionality as a method argument, or code as data</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function that can be created without belonging to any class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lambda expression can be passed around as if it was an object and executed on demand</a:t>
            </a:r>
            <a:endParaRPr sz="2600">
              <a:solidFill>
                <a:srgbClr val="000000"/>
              </a:solidFill>
              <a:highlight>
                <a:srgbClr val="FFFFFF"/>
              </a:highlight>
            </a:endParaRPr>
          </a:p>
        </p:txBody>
      </p:sp>
      <p:sp>
        <p:nvSpPr>
          <p:cNvPr id="626" name="Google Shape;626;gaac363da4d_1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aac363da4d_1_6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Lambda Expression - Syntax</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32" name="Google Shape;632;gaac363da4d_1_62"/>
          <p:cNvSpPr txBox="1"/>
          <p:nvPr>
            <p:ph idx="1" type="body"/>
          </p:nvPr>
        </p:nvSpPr>
        <p:spPr>
          <a:xfrm>
            <a:off x="457200" y="3080600"/>
            <a:ext cx="8229600" cy="3199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The body can contain zero, one or more statements.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is a single statement curly brackets are not mandatory and the return typ</a:t>
            </a:r>
            <a:r>
              <a:rPr lang="en-US" sz="2000">
                <a:solidFill>
                  <a:srgbClr val="000000"/>
                </a:solidFill>
                <a:highlight>
                  <a:srgbClr val="FFFFFF"/>
                </a:highlight>
              </a:rPr>
              <a:t>e of </a:t>
            </a:r>
            <a:r>
              <a:rPr lang="en-US" sz="2000">
                <a:solidFill>
                  <a:srgbClr val="000000"/>
                </a:solidFill>
                <a:highlight>
                  <a:srgbClr val="FFFFFF"/>
                </a:highlight>
              </a:rPr>
              <a:t>the anonymous function is the same as that of the body expression.</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are more than one statements, then these must be enclosed in curly brackets (a code block) and the return type of the anonymous function is the same as the type of the value returned within the code block, or void if nothing is returned</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lang="en-US" sz="2000"/>
              <a:t>Method references are lambda expressions for methods that already have a name</a:t>
            </a:r>
            <a:endParaRPr sz="2000">
              <a:solidFill>
                <a:srgbClr val="000000"/>
              </a:solidFill>
              <a:highlight>
                <a:srgbClr val="FFFFFF"/>
              </a:highlight>
            </a:endParaRPr>
          </a:p>
        </p:txBody>
      </p:sp>
      <p:sp>
        <p:nvSpPr>
          <p:cNvPr id="633" name="Google Shape;633;gaac363da4d_1_6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634" name="Google Shape;634;gaac363da4d_1_62"/>
          <p:cNvPicPr preferRelativeResize="0"/>
          <p:nvPr/>
        </p:nvPicPr>
        <p:blipFill>
          <a:blip r:embed="rId3">
            <a:alphaModFix/>
          </a:blip>
          <a:stretch>
            <a:fillRect/>
          </a:stretch>
        </p:blipFill>
        <p:spPr>
          <a:xfrm>
            <a:off x="0" y="914550"/>
            <a:ext cx="9144001" cy="1962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aac363da4d_1_1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Functional Interface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40" name="Google Shape;640;gaac363da4d_1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000000"/>
              </a:buClr>
              <a:buSzPts val="2800"/>
              <a:buFont typeface="Calibri"/>
              <a:buChar char="●"/>
            </a:pPr>
            <a:r>
              <a:rPr lang="en-US" sz="2800">
                <a:solidFill>
                  <a:srgbClr val="000000"/>
                </a:solidFill>
                <a:highlight>
                  <a:srgbClr val="FFFFFF"/>
                </a:highlight>
              </a:rPr>
              <a:t>A</a:t>
            </a:r>
            <a:r>
              <a:rPr lang="en-US" sz="2800">
                <a:solidFill>
                  <a:srgbClr val="000000"/>
                </a:solidFill>
                <a:highlight>
                  <a:srgbClr val="FFFFFF"/>
                </a:highlight>
              </a:rPr>
              <a:t>n interface that contains only one abstract method</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I</a:t>
            </a:r>
            <a:r>
              <a:rPr lang="en-US" sz="2800">
                <a:solidFill>
                  <a:srgbClr val="000000"/>
                </a:solidFill>
                <a:highlight>
                  <a:srgbClr val="FFFFFF"/>
                </a:highlight>
              </a:rPr>
              <a:t>t effectively acts as a function</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@FunctionalInterface annotation (optional) is used to ensure that the functional interface can’t have more than one abstract method</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 Interfaces are mainly used in Lambda expressions, Method reference and constructor references</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Char char="●"/>
            </a:pPr>
            <a:r>
              <a:rPr lang="en-US" sz="2800">
                <a:solidFill>
                  <a:srgbClr val="000000"/>
                </a:solidFill>
                <a:highlight>
                  <a:srgbClr val="FFFFFF"/>
                </a:highlight>
              </a:rPr>
              <a:t>Common: Function, BiFunction, Supplier, Consumer, Predicate</a:t>
            </a:r>
            <a:endParaRPr sz="2800">
              <a:solidFill>
                <a:srgbClr val="000000"/>
              </a:solidFill>
              <a:highlight>
                <a:srgbClr val="FFFFFF"/>
              </a:highlight>
            </a:endParaRPr>
          </a:p>
        </p:txBody>
      </p:sp>
      <p:sp>
        <p:nvSpPr>
          <p:cNvPr id="641" name="Google Shape;641;gaac363da4d_1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ae65fcf621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Java IO</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47" name="Google Shape;647;gae65fcf621_0_0"/>
          <p:cNvSpPr txBox="1"/>
          <p:nvPr>
            <p:ph idx="1" type="body"/>
          </p:nvPr>
        </p:nvSpPr>
        <p:spPr>
          <a:xfrm>
            <a:off x="457200" y="1839475"/>
            <a:ext cx="8229600" cy="1056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An InputStream read the data byte by byte without performing any kind of translation (image data, binary file,...)</a:t>
            </a:r>
            <a:endParaRPr sz="1400">
              <a:solidFill>
                <a:srgbClr val="242729"/>
              </a:solidFill>
              <a:highlight>
                <a:srgbClr val="FFFFFF"/>
              </a:highlight>
            </a:endParaRPr>
          </a:p>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 Reader is designed for character streams, takes care of the character decoding for you and give you unicode characters from the raw input stream</a:t>
            </a:r>
            <a:endParaRPr sz="1400">
              <a:solidFill>
                <a:srgbClr val="000000"/>
              </a:solidFill>
              <a:highlight>
                <a:srgbClr val="FFFFFF"/>
              </a:highlight>
            </a:endParaRPr>
          </a:p>
        </p:txBody>
      </p:sp>
      <p:sp>
        <p:nvSpPr>
          <p:cNvPr id="648" name="Google Shape;648;gae65fcf621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649" name="Google Shape;649;gae65fcf621_0_0"/>
          <p:cNvPicPr preferRelativeResize="0"/>
          <p:nvPr/>
        </p:nvPicPr>
        <p:blipFill>
          <a:blip r:embed="rId3">
            <a:alphaModFix/>
          </a:blip>
          <a:stretch>
            <a:fillRect/>
          </a:stretch>
        </p:blipFill>
        <p:spPr>
          <a:xfrm>
            <a:off x="2855400" y="746200"/>
            <a:ext cx="3433200" cy="1153775"/>
          </a:xfrm>
          <a:prstGeom prst="rect">
            <a:avLst/>
          </a:prstGeom>
          <a:noFill/>
          <a:ln>
            <a:noFill/>
          </a:ln>
        </p:spPr>
      </p:pic>
      <p:pic>
        <p:nvPicPr>
          <p:cNvPr id="650" name="Google Shape;650;gae65fcf621_0_0"/>
          <p:cNvPicPr preferRelativeResize="0"/>
          <p:nvPr/>
        </p:nvPicPr>
        <p:blipFill>
          <a:blip r:embed="rId4">
            <a:alphaModFix/>
          </a:blip>
          <a:stretch>
            <a:fillRect/>
          </a:stretch>
        </p:blipFill>
        <p:spPr>
          <a:xfrm>
            <a:off x="1563513" y="2848925"/>
            <a:ext cx="6016974" cy="34774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b422a2c12e_0_3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Java IO</a:t>
            </a:r>
            <a:endParaRPr/>
          </a:p>
        </p:txBody>
      </p:sp>
      <p:sp>
        <p:nvSpPr>
          <p:cNvPr id="656" name="Google Shape;656;gb422a2c12e_0_3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600"/>
              </a:spcBef>
              <a:spcAft>
                <a:spcPts val="0"/>
              </a:spcAft>
              <a:buClr>
                <a:srgbClr val="000000"/>
              </a:buClr>
              <a:buSzPts val="1200"/>
              <a:buChar char="•"/>
            </a:pPr>
            <a:r>
              <a:rPr b="1" lang="en-US" sz="1200">
                <a:solidFill>
                  <a:srgbClr val="000000"/>
                </a:solidFill>
                <a:highlight>
                  <a:srgbClr val="FFFFFF"/>
                </a:highlight>
              </a:rPr>
              <a:t>Byte Based:</a:t>
            </a:r>
            <a:endParaRPr b="1"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rPr>
              <a:t>Input Stream</a:t>
            </a:r>
            <a:r>
              <a:rPr lang="en-US" sz="1200">
                <a:solidFill>
                  <a:srgbClr val="000000"/>
                </a:solidFill>
                <a:highlight>
                  <a:srgbClr val="FFFFFF"/>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highlight>
                  <a:srgbClr val="FFFFFF"/>
                </a:highlight>
              </a:rPr>
              <a:t>ByteArrayInputStream</a:t>
            </a:r>
            <a:r>
              <a:rPr lang="en-US" sz="1200">
                <a:highlight>
                  <a:srgbClr val="FFFFFF"/>
                </a:highlight>
              </a:rPr>
              <a:t>: read from byte arrays</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FileInputStream</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Arial"/>
              <a:buChar char="○"/>
            </a:pPr>
            <a:r>
              <a:rPr b="1" lang="en-US" sz="1200">
                <a:highlight>
                  <a:srgbClr val="FFFFFF"/>
                </a:highlight>
              </a:rPr>
              <a:t>BufferedInputStream</a:t>
            </a:r>
            <a:r>
              <a:rPr lang="en-US" sz="1200">
                <a:highlight>
                  <a:srgbClr val="FFFFFF"/>
                </a:highlight>
              </a:rPr>
              <a:t>: read</a:t>
            </a:r>
            <a:r>
              <a:rPr lang="en-US" sz="1200">
                <a:highlight>
                  <a:srgbClr val="FFFFFF"/>
                </a:highlight>
              </a:rPr>
              <a:t>ing of chunks of</a:t>
            </a:r>
            <a:r>
              <a:rPr lang="en-US" sz="1200">
                <a:highlight>
                  <a:srgbClr val="FFFFFF"/>
                </a:highlight>
              </a:rPr>
              <a:t> bytes and buffering</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rgbClr val="FFFFFF"/>
                </a:highlight>
              </a:rPr>
              <a:t>DataInputStream</a:t>
            </a:r>
            <a:r>
              <a:rPr lang="en-US" sz="1200">
                <a:highlight>
                  <a:srgbClr val="FFFFFF"/>
                </a:highlight>
              </a:rPr>
              <a:t>: </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Read Java primitives (int, float, long etc.)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Often read data written by a Java DataOutputStream</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ObjectInputStream</a:t>
            </a:r>
            <a:r>
              <a:rPr lang="en-US" sz="1200"/>
              <a:t>: </a:t>
            </a:r>
            <a:endParaRPr sz="1200"/>
          </a:p>
          <a:p>
            <a:pPr indent="-304800" lvl="2" marL="1371600" rtl="0" algn="l">
              <a:lnSpc>
                <a:spcPct val="115000"/>
              </a:lnSpc>
              <a:spcBef>
                <a:spcPts val="0"/>
              </a:spcBef>
              <a:spcAft>
                <a:spcPts val="0"/>
              </a:spcAft>
              <a:buSzPts val="1200"/>
              <a:buChar char="■"/>
            </a:pPr>
            <a:r>
              <a:rPr lang="en-US" sz="1200">
                <a:highlight>
                  <a:srgbClr val="FFFFFF"/>
                </a:highlight>
              </a:rPr>
              <a:t>Read Java objects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Normally read objects written (serialized) by a Java ObjectOutputStream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The object must implement java.io.Serializable, should also contain a private static final long variable named serialVersionUID. The Java SDK and many Java IDEs contains tools to generate the serialVersionUID</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From 2015, many Java projects serialize Java objects using different mechanisms than the Java serialization mechanism (JSON, BSON etc.). This has the advantage of the objects also being readable by non-Java applications</a:t>
            </a:r>
            <a:endParaRPr sz="1200">
              <a:highlight>
                <a:srgbClr val="FFFFFF"/>
              </a:highlight>
            </a:endParaRPr>
          </a:p>
          <a:p>
            <a:pPr indent="-304800" lvl="0" marL="457200" rtl="0" algn="l">
              <a:lnSpc>
                <a:spcPct val="115000"/>
              </a:lnSpc>
              <a:spcBef>
                <a:spcPts val="0"/>
              </a:spcBef>
              <a:spcAft>
                <a:spcPts val="0"/>
              </a:spcAft>
              <a:buSzPts val="1200"/>
              <a:buFont typeface="Calibri"/>
              <a:buChar char="•"/>
            </a:pPr>
            <a:r>
              <a:rPr b="1" lang="en-US" sz="1200">
                <a:highlight>
                  <a:srgbClr val="FFFFFF"/>
                </a:highlight>
              </a:rPr>
              <a:t>Character Based</a:t>
            </a:r>
            <a:r>
              <a:rPr lang="en-US" sz="1200">
                <a:highlight>
                  <a:srgbClr val="FFFFFF"/>
                </a:highlight>
              </a:rPr>
              <a:t>:</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chemeClr val="lt1"/>
                </a:highlight>
              </a:rPr>
              <a:t>Reader</a:t>
            </a:r>
            <a:r>
              <a:rPr lang="en-US" sz="1200">
                <a:highlight>
                  <a:schemeClr val="lt1"/>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CharArrayReader</a:t>
            </a:r>
            <a:r>
              <a:rPr lang="en-US" sz="1200"/>
              <a:t>: </a:t>
            </a:r>
            <a:r>
              <a:rPr lang="en-US" sz="1200">
                <a:highlight>
                  <a:srgbClr val="FFFFFF"/>
                </a:highlight>
              </a:rPr>
              <a:t>read from char array</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FileReader</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BufferedReader </a:t>
            </a:r>
            <a:r>
              <a:rPr lang="en-US" sz="1200">
                <a:highlight>
                  <a:srgbClr val="FFFFFF"/>
                </a:highlight>
              </a:rPr>
              <a:t>: reading a block of characters and buffering</a:t>
            </a:r>
            <a:endParaRPr sz="1200">
              <a:highlight>
                <a:srgbClr val="FFFFFF"/>
              </a:highlight>
            </a:endParaRPr>
          </a:p>
        </p:txBody>
      </p:sp>
      <p:sp>
        <p:nvSpPr>
          <p:cNvPr id="657" name="Google Shape;657;gb422a2c12e_0_3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c2d67b131f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Annotation</a:t>
            </a:r>
            <a:endParaRPr/>
          </a:p>
        </p:txBody>
      </p:sp>
      <p:sp>
        <p:nvSpPr>
          <p:cNvPr id="663" name="Google Shape;663;gc2d67b131f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Char char="●"/>
            </a:pPr>
            <a:r>
              <a:rPr i="1" lang="en-US" sz="2200"/>
              <a:t>Annotations</a:t>
            </a:r>
            <a:r>
              <a:rPr lang="en-US" sz="2200"/>
              <a:t>, a form of metadata, provide data about a program that is not part of the program itself. Annotations have no direct effect on the operation of the code they annotate</a:t>
            </a:r>
            <a:endParaRPr sz="2200"/>
          </a:p>
          <a:p>
            <a:pPr indent="-368300" lvl="0" marL="457200" rtl="0" algn="l">
              <a:lnSpc>
                <a:spcPct val="115000"/>
              </a:lnSpc>
              <a:spcBef>
                <a:spcPts val="0"/>
              </a:spcBef>
              <a:spcAft>
                <a:spcPts val="0"/>
              </a:spcAft>
              <a:buSzPts val="2200"/>
              <a:buChar char="●"/>
            </a:pPr>
            <a:r>
              <a:rPr lang="en-US" sz="2200"/>
              <a:t>Annotations have a number of uses, among them</a:t>
            </a:r>
            <a:endParaRPr sz="2200"/>
          </a:p>
          <a:p>
            <a:pPr indent="-368300" lvl="1" marL="914400" rtl="0" algn="l">
              <a:lnSpc>
                <a:spcPct val="115000"/>
              </a:lnSpc>
              <a:spcBef>
                <a:spcPts val="0"/>
              </a:spcBef>
              <a:spcAft>
                <a:spcPts val="0"/>
              </a:spcAft>
              <a:buSzPts val="2200"/>
              <a:buChar char="–"/>
            </a:pPr>
            <a:r>
              <a:rPr b="1" lang="en-US" sz="2200"/>
              <a:t>Information for the compiler</a:t>
            </a:r>
            <a:r>
              <a:rPr lang="en-US" sz="2200"/>
              <a:t> — Annotations can be used by the compiler to detect errors or suppress warnings</a:t>
            </a:r>
            <a:endParaRPr sz="2200"/>
          </a:p>
          <a:p>
            <a:pPr indent="-368300" lvl="1" marL="914400" rtl="0" algn="l">
              <a:lnSpc>
                <a:spcPct val="115000"/>
              </a:lnSpc>
              <a:spcBef>
                <a:spcPts val="0"/>
              </a:spcBef>
              <a:spcAft>
                <a:spcPts val="0"/>
              </a:spcAft>
              <a:buSzPts val="2200"/>
              <a:buChar char="–"/>
            </a:pPr>
            <a:r>
              <a:rPr b="1" lang="en-US" sz="2200"/>
              <a:t>Compile-time and deployment-time processing</a:t>
            </a:r>
            <a:r>
              <a:rPr lang="en-US" sz="2200"/>
              <a:t> — Software tools can process annotation information to generate code, XML files, and so forth</a:t>
            </a:r>
            <a:endParaRPr sz="2200"/>
          </a:p>
          <a:p>
            <a:pPr indent="-368300" lvl="1" marL="914400" rtl="0" algn="l">
              <a:lnSpc>
                <a:spcPct val="115000"/>
              </a:lnSpc>
              <a:spcBef>
                <a:spcPts val="0"/>
              </a:spcBef>
              <a:spcAft>
                <a:spcPts val="0"/>
              </a:spcAft>
              <a:buSzPts val="2200"/>
              <a:buChar char="–"/>
            </a:pPr>
            <a:r>
              <a:rPr b="1" lang="en-US" sz="2200"/>
              <a:t>Runtime processing</a:t>
            </a:r>
            <a:r>
              <a:rPr lang="en-US" sz="2200"/>
              <a:t> — Some annotations are available to be examined at runtime</a:t>
            </a:r>
            <a:endParaRPr sz="2200"/>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There are several methods available in the Reflection API that can be used to retrieve annotations</a:t>
            </a:r>
            <a:endParaRPr sz="2200"/>
          </a:p>
          <a:p>
            <a:pPr indent="0" lvl="0" marL="0" rtl="0" algn="l">
              <a:lnSpc>
                <a:spcPct val="115000"/>
              </a:lnSpc>
              <a:spcBef>
                <a:spcPts val="1000"/>
              </a:spcBef>
              <a:spcAft>
                <a:spcPts val="1900"/>
              </a:spcAft>
              <a:buNone/>
            </a:pPr>
            <a:r>
              <a:t/>
            </a:r>
            <a:endParaRPr b="1" sz="2200">
              <a:solidFill>
                <a:srgbClr val="000000"/>
              </a:solidFill>
              <a:highlight>
                <a:srgbClr val="FFFFFF"/>
              </a:highlight>
            </a:endParaRPr>
          </a:p>
        </p:txBody>
      </p:sp>
      <p:sp>
        <p:nvSpPr>
          <p:cNvPr id="664" name="Google Shape;664;gc2d67b131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2a47de880_1_3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a:t>
            </a:r>
            <a:r>
              <a:rPr lang="en-US"/>
              <a:t>.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35" name="Google Shape;135;ga2a47de880_1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
        <p:nvSpPr>
          <p:cNvPr id="136" name="Google Shape;136;ga2a47de880_1_37"/>
          <p:cNvSpPr txBox="1"/>
          <p:nvPr/>
        </p:nvSpPr>
        <p:spPr>
          <a:xfrm>
            <a:off x="457200" y="914400"/>
            <a:ext cx="386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Bicycle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id;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protected </a:t>
            </a:r>
            <a:r>
              <a:rPr b="1" lang="en-US" sz="1100">
                <a:solidFill>
                  <a:schemeClr val="dk1"/>
                </a:solidFill>
                <a:latin typeface="Calibri"/>
                <a:ea typeface="Calibri"/>
                <a:cs typeface="Calibri"/>
                <a:sym typeface="Calibri"/>
              </a:rPr>
              <a:t>static </a:t>
            </a:r>
            <a:r>
              <a:rPr lang="en-US" sz="1100">
                <a:solidFill>
                  <a:schemeClr val="dk1"/>
                </a:solidFill>
                <a:latin typeface="Calibri"/>
                <a:ea typeface="Calibri"/>
                <a:cs typeface="Calibri"/>
                <a:sym typeface="Calibri"/>
              </a:rPr>
              <a:t>int numberOfBicycles = 100;</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Bicycle(int gear, int speed)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id = ++numberOfBicycles;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.gear =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.speed =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getId()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id;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getGear()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setGear(int newValue)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gear = newValue;</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getSpeed()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speed;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applyBrake(int decrement)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decrement;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speedUp(int increment)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increment;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t>
            </a:r>
            <a:endParaRPr b="1" sz="3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ga2a47de880_1_37"/>
          <p:cNvSpPr txBox="1"/>
          <p:nvPr/>
        </p:nvSpPr>
        <p:spPr>
          <a:xfrm>
            <a:off x="4433650" y="914550"/>
            <a:ext cx="425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MountainBike extends Bicycle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private int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MountainBike(int </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super</a:t>
            </a:r>
            <a:r>
              <a:rPr lang="en-US" sz="1100">
                <a:solidFill>
                  <a:schemeClr val="dk1"/>
                </a:solidFill>
                <a:latin typeface="Calibri"/>
                <a:ea typeface="Calibri"/>
                <a:cs typeface="Calibri"/>
                <a:sym typeface="Calibri"/>
              </a:rPr>
              <a:t>(</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static void printNumberOfBicycles()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System.out.println(numberOfBicycles);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void setSeatHeight(int seatHeight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int getSeatHeight()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class App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static void main(String... args)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MountainBike</a:t>
            </a:r>
            <a:r>
              <a:rPr lang="en-US" sz="1100">
                <a:solidFill>
                  <a:schemeClr val="dk1"/>
                </a:solidFill>
                <a:latin typeface="Calibri"/>
                <a:ea typeface="Calibri"/>
                <a:cs typeface="Calibri"/>
                <a:sym typeface="Calibri"/>
              </a:rPr>
              <a:t>.printNumberOfBicycles();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c2d67b131f_0_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Annotation</a:t>
            </a:r>
            <a:endParaRPr/>
          </a:p>
        </p:txBody>
      </p:sp>
      <p:sp>
        <p:nvSpPr>
          <p:cNvPr id="670" name="Google Shape;670;gc2d67b131f_0_1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Retention annotation specifies how the marked annotation is stored</a:t>
            </a:r>
            <a:endParaRPr sz="2000"/>
          </a:p>
          <a:p>
            <a:pPr indent="-355600" lvl="1" marL="914400" rtl="0" algn="l">
              <a:spcBef>
                <a:spcPts val="0"/>
              </a:spcBef>
              <a:spcAft>
                <a:spcPts val="0"/>
              </a:spcAft>
              <a:buSzPts val="2000"/>
              <a:buChar char="–"/>
            </a:pPr>
            <a:r>
              <a:rPr lang="en-US" sz="2000"/>
              <a:t>RetentionPolicy.SOURCE - only in the source level and is ignored by the compiler</a:t>
            </a:r>
            <a:endParaRPr sz="2000"/>
          </a:p>
          <a:p>
            <a:pPr indent="-355600" lvl="1" marL="914400" rtl="0" algn="l">
              <a:spcBef>
                <a:spcPts val="0"/>
              </a:spcBef>
              <a:spcAft>
                <a:spcPts val="0"/>
              </a:spcAft>
              <a:buSzPts val="2000"/>
              <a:buChar char="–"/>
            </a:pPr>
            <a:r>
              <a:rPr lang="en-US" sz="2000"/>
              <a:t>RetentionPolicy.CLASS - retained by compiler at compile time, but is ignored by the JVM</a:t>
            </a:r>
            <a:endParaRPr sz="2000"/>
          </a:p>
          <a:p>
            <a:pPr indent="-355600" lvl="1" marL="914400" rtl="0" algn="l">
              <a:spcBef>
                <a:spcPts val="0"/>
              </a:spcBef>
              <a:spcAft>
                <a:spcPts val="0"/>
              </a:spcAft>
              <a:buSzPts val="2000"/>
              <a:buChar char="–"/>
            </a:pPr>
            <a:r>
              <a:rPr lang="en-US" sz="2000"/>
              <a:t>RetentionPolicy.RUNTIME - </a:t>
            </a:r>
            <a:r>
              <a:rPr lang="en-US" sz="2000"/>
              <a:t>retained by the </a:t>
            </a:r>
            <a:r>
              <a:rPr lang="en-US" sz="2000"/>
              <a:t>JVM so it can be used by the runtime environment</a:t>
            </a:r>
            <a:endParaRPr sz="2000"/>
          </a:p>
          <a:p>
            <a:pPr indent="-355600" lvl="0" marL="457200" rtl="0" algn="l">
              <a:spcBef>
                <a:spcPts val="0"/>
              </a:spcBef>
              <a:spcAft>
                <a:spcPts val="0"/>
              </a:spcAft>
              <a:buSzPts val="2000"/>
              <a:buChar char="●"/>
            </a:pPr>
            <a:r>
              <a:rPr lang="en-US" sz="2000"/>
              <a:t>Target annotation marks another annotation to restrict what kind of Java elements the annotation can be applied to</a:t>
            </a:r>
            <a:endParaRPr sz="2000"/>
          </a:p>
          <a:p>
            <a:pPr indent="-355600" lvl="1" marL="914400" rtl="0" algn="l">
              <a:spcBef>
                <a:spcPts val="0"/>
              </a:spcBef>
              <a:spcAft>
                <a:spcPts val="0"/>
              </a:spcAft>
              <a:buSzPts val="2000"/>
              <a:buChar char="–"/>
            </a:pPr>
            <a:r>
              <a:rPr lang="en-US" sz="2000"/>
              <a:t>ElementType.ANNOTATION_TYPE</a:t>
            </a:r>
            <a:endParaRPr sz="2000"/>
          </a:p>
          <a:p>
            <a:pPr indent="-355600" lvl="1" marL="914400" rtl="0" algn="l">
              <a:spcBef>
                <a:spcPts val="0"/>
              </a:spcBef>
              <a:spcAft>
                <a:spcPts val="0"/>
              </a:spcAft>
              <a:buSzPts val="2000"/>
              <a:buChar char="–"/>
            </a:pPr>
            <a:r>
              <a:rPr lang="en-US" sz="2000"/>
              <a:t>ElementType.CONSTRUCTOR</a:t>
            </a:r>
            <a:endParaRPr sz="2000"/>
          </a:p>
          <a:p>
            <a:pPr indent="-355600" lvl="1" marL="914400" rtl="0" algn="l">
              <a:spcBef>
                <a:spcPts val="0"/>
              </a:spcBef>
              <a:spcAft>
                <a:spcPts val="0"/>
              </a:spcAft>
              <a:buSzPts val="2000"/>
              <a:buChar char="–"/>
            </a:pPr>
            <a:r>
              <a:rPr lang="en-US" sz="2000"/>
              <a:t>ElementType.FIELD </a:t>
            </a:r>
            <a:endParaRPr sz="2000"/>
          </a:p>
          <a:p>
            <a:pPr indent="-355600" lvl="1" marL="914400" rtl="0" algn="l">
              <a:spcBef>
                <a:spcPts val="0"/>
              </a:spcBef>
              <a:spcAft>
                <a:spcPts val="0"/>
              </a:spcAft>
              <a:buSzPts val="2000"/>
              <a:buChar char="–"/>
            </a:pPr>
            <a:r>
              <a:rPr lang="en-US" sz="2000"/>
              <a:t>ElementType.LOCAL_VARIABLE</a:t>
            </a:r>
            <a:endParaRPr sz="2000"/>
          </a:p>
          <a:p>
            <a:pPr indent="-355600" lvl="1" marL="914400" rtl="0" algn="l">
              <a:spcBef>
                <a:spcPts val="0"/>
              </a:spcBef>
              <a:spcAft>
                <a:spcPts val="0"/>
              </a:spcAft>
              <a:buSzPts val="2000"/>
              <a:buChar char="–"/>
            </a:pPr>
            <a:r>
              <a:rPr lang="en-US" sz="2000"/>
              <a:t>ElementType.METHOD</a:t>
            </a:r>
            <a:endParaRPr sz="2000"/>
          </a:p>
          <a:p>
            <a:pPr indent="-355600" lvl="1" marL="914400" rtl="0" algn="l">
              <a:spcBef>
                <a:spcPts val="0"/>
              </a:spcBef>
              <a:spcAft>
                <a:spcPts val="0"/>
              </a:spcAft>
              <a:buSzPts val="2000"/>
              <a:buChar char="–"/>
            </a:pPr>
            <a:r>
              <a:rPr lang="en-US" sz="2000"/>
              <a:t>ElementType.PACKAGE</a:t>
            </a:r>
            <a:endParaRPr sz="2000"/>
          </a:p>
          <a:p>
            <a:pPr indent="-355600" lvl="1" marL="914400" rtl="0" algn="l">
              <a:spcBef>
                <a:spcPts val="0"/>
              </a:spcBef>
              <a:spcAft>
                <a:spcPts val="0"/>
              </a:spcAft>
              <a:buSzPts val="2000"/>
              <a:buChar char="–"/>
            </a:pPr>
            <a:r>
              <a:rPr lang="en-US" sz="2000"/>
              <a:t>ElementType.PARAMETER</a:t>
            </a:r>
            <a:endParaRPr sz="2000"/>
          </a:p>
          <a:p>
            <a:pPr indent="-355600" lvl="1" marL="914400" rtl="0" algn="l">
              <a:spcBef>
                <a:spcPts val="0"/>
              </a:spcBef>
              <a:spcAft>
                <a:spcPts val="0"/>
              </a:spcAft>
              <a:buSzPts val="2000"/>
              <a:buChar char="–"/>
            </a:pPr>
            <a:r>
              <a:rPr lang="en-US" sz="2000"/>
              <a:t>ElementType.TYPE can be applied to any element of a class</a:t>
            </a:r>
            <a:endParaRPr sz="2000"/>
          </a:p>
          <a:p>
            <a:pPr indent="0" lvl="0" marL="0" rtl="0" algn="l">
              <a:lnSpc>
                <a:spcPct val="115000"/>
              </a:lnSpc>
              <a:spcBef>
                <a:spcPts val="600"/>
              </a:spcBef>
              <a:spcAft>
                <a:spcPts val="1900"/>
              </a:spcAft>
              <a:buNone/>
            </a:pPr>
            <a:r>
              <a:t/>
            </a:r>
            <a:endParaRPr b="1" sz="2000">
              <a:solidFill>
                <a:srgbClr val="000000"/>
              </a:solidFill>
              <a:highlight>
                <a:srgbClr val="FFFFFF"/>
              </a:highlight>
            </a:endParaRPr>
          </a:p>
        </p:txBody>
      </p:sp>
      <p:sp>
        <p:nvSpPr>
          <p:cNvPr id="671" name="Google Shape;671;gc2d67b131f_0_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b422a2c12e_0_10"/>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77" name="Google Shape;677;gb422a2c12e_0_10"/>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78" name="Google Shape;678;gb422a2c12e_0_10"/>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79" name="Google Shape;679;gb422a2c12e_0_10"/>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80" name="Google Shape;680;gb422a2c12e_0_10"/>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81" name="Google Shape;681;gb422a2c12e_0_10"/>
          <p:cNvSpPr txBox="1"/>
          <p:nvPr/>
        </p:nvSpPr>
        <p:spPr>
          <a:xfrm>
            <a:off x="457200" y="1619099"/>
            <a:ext cx="8229600" cy="4626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Helpful Features: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https://docs.oracle.com/javase/tutorial/java/generics/index.html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https://docs.oracle.com/javase/tutorial/java/javaOO/lambdaexpressions.html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https://www.geeksforgeeks.org/functional-interfaces-java/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https://docs.oracle.com/javase/tutorial/essential/io/index.html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http://tutorials.jenkov.com/java-io/index.html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https://docs.oracle.com/javase/tutorial/java/annotations/</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82" name="Google Shape;682;gb422a2c12e_0_1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ae65fcf621_0_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X</a:t>
            </a:r>
            <a:r>
              <a:rPr lang="en-US" sz="2800"/>
              <a:t>. COMMON DESIGN PATTERNS</a:t>
            </a:r>
            <a:endParaRPr b="1" i="0" sz="2800" u="none" cap="none" strike="noStrike">
              <a:solidFill>
                <a:srgbClr val="27AAE1"/>
              </a:solidFill>
              <a:latin typeface="Calibri"/>
              <a:ea typeface="Calibri"/>
              <a:cs typeface="Calibri"/>
              <a:sym typeface="Calibri"/>
            </a:endParaRPr>
          </a:p>
        </p:txBody>
      </p:sp>
      <p:sp>
        <p:nvSpPr>
          <p:cNvPr id="688" name="Google Shape;688;gae65fcf621_0_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Decorator</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689" name="Google Shape;689;gae65fcf621_0_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X</a:t>
            </a:r>
            <a:r>
              <a:rPr lang="en-US"/>
              <a:t>. COMMON DESIGN PATTERNS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ae65fcf621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Problem</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95" name="Google Shape;695;gae65fcf621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696" name="Google Shape;696;gae65fcf621_0_13"/>
          <p:cNvPicPr preferRelativeResize="0"/>
          <p:nvPr/>
        </p:nvPicPr>
        <p:blipFill>
          <a:blip r:embed="rId3">
            <a:alphaModFix/>
          </a:blip>
          <a:stretch>
            <a:fillRect/>
          </a:stretch>
        </p:blipFill>
        <p:spPr>
          <a:xfrm>
            <a:off x="1667663" y="914550"/>
            <a:ext cx="5808650" cy="2244251"/>
          </a:xfrm>
          <a:prstGeom prst="rect">
            <a:avLst/>
          </a:prstGeom>
          <a:noFill/>
          <a:ln>
            <a:noFill/>
          </a:ln>
        </p:spPr>
      </p:pic>
      <p:pic>
        <p:nvPicPr>
          <p:cNvPr id="697" name="Google Shape;697;gae65fcf621_0_13"/>
          <p:cNvPicPr preferRelativeResize="0"/>
          <p:nvPr/>
        </p:nvPicPr>
        <p:blipFill>
          <a:blip r:embed="rId4">
            <a:alphaModFix/>
          </a:blip>
          <a:stretch>
            <a:fillRect/>
          </a:stretch>
        </p:blipFill>
        <p:spPr>
          <a:xfrm>
            <a:off x="1831688" y="3311201"/>
            <a:ext cx="5480631" cy="295780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ae65fcf621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Solution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03" name="Google Shape;703;gae65fcf621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704" name="Google Shape;704;gae65fcf621_0_19"/>
          <p:cNvPicPr preferRelativeResize="0"/>
          <p:nvPr/>
        </p:nvPicPr>
        <p:blipFill>
          <a:blip r:embed="rId3">
            <a:alphaModFix/>
          </a:blip>
          <a:stretch>
            <a:fillRect/>
          </a:stretch>
        </p:blipFill>
        <p:spPr>
          <a:xfrm>
            <a:off x="1060763" y="1000850"/>
            <a:ext cx="7022475" cy="504739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ae65fcf621_0_3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10" name="Google Shape;710;gae65fcf621_0_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711" name="Google Shape;711;gae65fcf621_0_35"/>
          <p:cNvPicPr preferRelativeResize="0"/>
          <p:nvPr/>
        </p:nvPicPr>
        <p:blipFill>
          <a:blip r:embed="rId3">
            <a:alphaModFix/>
          </a:blip>
          <a:stretch>
            <a:fillRect/>
          </a:stretch>
        </p:blipFill>
        <p:spPr>
          <a:xfrm>
            <a:off x="1586975" y="820175"/>
            <a:ext cx="5970058" cy="4731275"/>
          </a:xfrm>
          <a:prstGeom prst="rect">
            <a:avLst/>
          </a:prstGeom>
          <a:noFill/>
          <a:ln>
            <a:noFill/>
          </a:ln>
        </p:spPr>
      </p:pic>
      <p:sp>
        <p:nvSpPr>
          <p:cNvPr id="712" name="Google Shape;712;gae65fcf621_0_35"/>
          <p:cNvSpPr txBox="1"/>
          <p:nvPr>
            <p:ph idx="1" type="body"/>
          </p:nvPr>
        </p:nvSpPr>
        <p:spPr>
          <a:xfrm>
            <a:off x="457200" y="5551450"/>
            <a:ext cx="8229600" cy="78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solidFill>
                  <a:srgbClr val="444444"/>
                </a:solidFill>
                <a:highlight>
                  <a:srgbClr val="FFFFFF"/>
                </a:highlight>
              </a:rPr>
              <a:t>Creational methods take an instance of same abstract/interface type and add additional behaviors</a:t>
            </a:r>
            <a:endParaRPr sz="2200">
              <a:solidFill>
                <a:srgbClr val="000000"/>
              </a:solidFill>
              <a:highlight>
                <a:srgbClr val="FFFFFF"/>
              </a:highligh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b422a2c12e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Step</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18" name="Google Shape;718;gb422a2c12e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Declare common methods in an interface</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Implement those common methods in a base concrete class</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 base decorator class which delegates all work to the wrapped object</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All decorator classes extend the base decorator, execute its behavior before or after calling to the parent method</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and compose decorators according to your needs</a:t>
            </a:r>
            <a:endParaRPr sz="3000">
              <a:solidFill>
                <a:srgbClr val="000000"/>
              </a:solidFill>
              <a:highlight>
                <a:srgbClr val="FFFFFF"/>
              </a:highlight>
            </a:endParaRPr>
          </a:p>
        </p:txBody>
      </p:sp>
      <p:sp>
        <p:nvSpPr>
          <p:cNvPr id="719" name="Google Shape;719;gb422a2c12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gb422a2c12e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Java IO Example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25" name="Google Shape;725;gb422a2c12e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726" name="Google Shape;726;gb422a2c12e_0_21"/>
          <p:cNvPicPr preferRelativeResize="0"/>
          <p:nvPr/>
        </p:nvPicPr>
        <p:blipFill>
          <a:blip r:embed="rId3">
            <a:alphaModFix/>
          </a:blip>
          <a:stretch>
            <a:fillRect/>
          </a:stretch>
        </p:blipFill>
        <p:spPr>
          <a:xfrm>
            <a:off x="1074063" y="991500"/>
            <a:ext cx="6995863" cy="520205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aac363da4d_1_2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732" name="Google Shape;732;gaac363da4d_1_2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733" name="Google Shape;733;gaac363da4d_1_2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734" name="Google Shape;734;gaac363da4d_1_2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35" name="Google Shape;735;gaac363da4d_1_2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36" name="Google Shape;736;gaac363da4d_1_2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Common Design Pattern:</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https://refactoring.guru/design-patterns/decorator</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737" name="Google Shape;737;gaac363da4d_1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d6cee23df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43" name="Google Shape;143;gad6cee23df_0_0"/>
          <p:cNvSpPr txBox="1"/>
          <p:nvPr>
            <p:ph idx="1" type="body"/>
          </p:nvPr>
        </p:nvSpPr>
        <p:spPr>
          <a:xfrm>
            <a:off x="457200" y="1170125"/>
            <a:ext cx="8229600" cy="5145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1800">
                <a:highlight>
                  <a:schemeClr val="lt1"/>
                </a:highlight>
              </a:rPr>
              <a:t>Field vs Property vs Variable</a:t>
            </a:r>
            <a:endParaRPr b="1" sz="1800">
              <a:highlight>
                <a:schemeClr val="lt1"/>
              </a:highlight>
            </a:endParaRPr>
          </a:p>
          <a:p>
            <a:pPr indent="-342900" lvl="0" marL="457200" rtl="0" algn="l">
              <a:spcBef>
                <a:spcPts val="0"/>
              </a:spcBef>
              <a:spcAft>
                <a:spcPts val="0"/>
              </a:spcAft>
              <a:buSzPts val="1800"/>
              <a:buChar char="•"/>
            </a:pPr>
            <a:r>
              <a:rPr b="1" lang="en-US" sz="1800">
                <a:highlight>
                  <a:schemeClr val="lt1"/>
                </a:highlight>
              </a:rPr>
              <a:t>Constructor </a:t>
            </a:r>
            <a:r>
              <a:rPr lang="en-US" sz="1800">
                <a:highlight>
                  <a:schemeClr val="lt1"/>
                </a:highlight>
              </a:rPr>
              <a:t>(new, this, super)</a:t>
            </a:r>
            <a:endParaRPr sz="1800">
              <a:highlight>
                <a:schemeClr val="lt1"/>
              </a:highlight>
            </a:endParaRPr>
          </a:p>
          <a:p>
            <a:pPr indent="-342900" lvl="0" marL="457200" rtl="0" algn="l">
              <a:spcBef>
                <a:spcPts val="0"/>
              </a:spcBef>
              <a:spcAft>
                <a:spcPts val="0"/>
              </a:spcAft>
              <a:buSzPts val="1800"/>
              <a:buChar char="•"/>
            </a:pPr>
            <a:r>
              <a:rPr b="1" lang="en-US" sz="1800">
                <a:highlight>
                  <a:schemeClr val="lt1"/>
                </a:highlight>
              </a:rPr>
              <a:t>Overloading - Method signature</a:t>
            </a:r>
            <a:r>
              <a:rPr lang="en-US" sz="1800">
                <a:highlight>
                  <a:schemeClr val="lt1"/>
                </a:highlight>
              </a:rPr>
              <a:t>:</a:t>
            </a:r>
            <a:r>
              <a:rPr b="1" lang="en-US" sz="1800">
                <a:highlight>
                  <a:schemeClr val="lt1"/>
                </a:highlight>
              </a:rPr>
              <a:t> </a:t>
            </a:r>
            <a:r>
              <a:rPr lang="en-US" sz="1800">
                <a:highlight>
                  <a:schemeClr val="lt1"/>
                </a:highlight>
              </a:rPr>
              <a:t>method name and a parameter list (number of parameters, type of the parameters and order of the parameters)</a:t>
            </a:r>
            <a:endParaRPr b="1" sz="1800"/>
          </a:p>
          <a:p>
            <a:pPr indent="-342900" lvl="0" marL="457200" marR="0" rtl="0" algn="l">
              <a:lnSpc>
                <a:spcPct val="100000"/>
              </a:lnSpc>
              <a:spcBef>
                <a:spcPts val="0"/>
              </a:spcBef>
              <a:spcAft>
                <a:spcPts val="0"/>
              </a:spcAft>
              <a:buSzPts val="1800"/>
              <a:buChar char="•"/>
            </a:pPr>
            <a:r>
              <a:rPr b="1" lang="en-US" sz="1800"/>
              <a:t>Varargs</a:t>
            </a:r>
            <a:endParaRPr b="1" sz="1800"/>
          </a:p>
          <a:p>
            <a:pPr indent="-342900" lvl="0" marL="457200" marR="0" rtl="0" algn="l">
              <a:lnSpc>
                <a:spcPct val="100000"/>
              </a:lnSpc>
              <a:spcBef>
                <a:spcPts val="0"/>
              </a:spcBef>
              <a:spcAft>
                <a:spcPts val="0"/>
              </a:spcAft>
              <a:buSzPts val="1800"/>
              <a:buChar char="•"/>
            </a:pPr>
            <a:r>
              <a:rPr b="1" lang="en-US" sz="1800"/>
              <a:t>Access Modifiers</a:t>
            </a:r>
            <a:endParaRPr b="1" sz="1800"/>
          </a:p>
          <a:p>
            <a:pPr indent="-342900" lvl="1" marL="914400" rtl="0" algn="l">
              <a:spcBef>
                <a:spcPts val="0"/>
              </a:spcBef>
              <a:spcAft>
                <a:spcPts val="0"/>
              </a:spcAft>
              <a:buSzPts val="1800"/>
              <a:buChar char="–"/>
            </a:pPr>
            <a:r>
              <a:rPr lang="en-US" sz="1800"/>
              <a:t>Class level</a:t>
            </a:r>
            <a:endParaRPr sz="1800"/>
          </a:p>
          <a:p>
            <a:pPr indent="-342900" lvl="1" marL="914400" rtl="0" algn="l">
              <a:spcBef>
                <a:spcPts val="0"/>
              </a:spcBef>
              <a:spcAft>
                <a:spcPts val="0"/>
              </a:spcAft>
              <a:buSzPts val="1800"/>
              <a:buChar char="–"/>
            </a:pPr>
            <a:r>
              <a:rPr lang="en-US" sz="1800"/>
              <a:t>Member level</a:t>
            </a:r>
            <a:endParaRPr sz="1800"/>
          </a:p>
          <a:p>
            <a:pPr indent="-342900" lvl="0" marL="457200" rtl="0" algn="l">
              <a:spcBef>
                <a:spcPts val="0"/>
              </a:spcBef>
              <a:spcAft>
                <a:spcPts val="0"/>
              </a:spcAft>
              <a:buSzPts val="1800"/>
              <a:buChar char="•"/>
            </a:pPr>
            <a:r>
              <a:rPr b="1" lang="en-US" sz="1800"/>
              <a:t>Class Members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marR="0" rtl="0" algn="l">
              <a:lnSpc>
                <a:spcPct val="100000"/>
              </a:lnSpc>
              <a:spcBef>
                <a:spcPts val="0"/>
              </a:spcBef>
              <a:spcAft>
                <a:spcPts val="0"/>
              </a:spcAft>
              <a:buNone/>
            </a:pPr>
            <a:r>
              <a:t/>
            </a:r>
            <a:endParaRPr b="1" sz="1600"/>
          </a:p>
        </p:txBody>
      </p:sp>
      <p:sp>
        <p:nvSpPr>
          <p:cNvPr id="144" name="Google Shape;144;gad6cee23d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45" name="Google Shape;145;gad6cee23df_0_0"/>
          <p:cNvPicPr preferRelativeResize="0"/>
          <p:nvPr/>
        </p:nvPicPr>
        <p:blipFill rotWithShape="1">
          <a:blip r:embed="rId3">
            <a:alphaModFix/>
          </a:blip>
          <a:srcRect b="0" l="0" r="0" t="8366"/>
          <a:stretch/>
        </p:blipFill>
        <p:spPr>
          <a:xfrm>
            <a:off x="2126925" y="3695975"/>
            <a:ext cx="4890150" cy="235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