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76F72-CC4A-45F0-8C3E-4E118FB88B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2A62-A144-443B-A914-675A208F9B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7" y="9806"/>
            <a:ext cx="10970293" cy="6858000"/>
          </a:xfrm>
          <a:prstGeom prst="rect">
            <a:avLst/>
          </a:prstGeom>
        </p:spPr>
      </p:pic>
      <p:pic>
        <p:nvPicPr>
          <p:cNvPr id="13" name="Picture 12" descr="Dai Nam [PPT] Template 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05" y="237664"/>
            <a:ext cx="951883" cy="8639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30026" y="1696810"/>
            <a:ext cx="8152456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9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BÁO CÁO ĐỒ ÁN TỐT NGHIỆP</a:t>
            </a:r>
            <a:endParaRPr lang="en-US" sz="309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NGÀNH CÔNG NGHỆ THÔNG TIN</a:t>
            </a:r>
            <a:endParaRPr lang="en-US" sz="18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0026" y="5958418"/>
            <a:ext cx="8149841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5" i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Hà Nội, </a:t>
            </a:r>
            <a:r>
              <a:rPr lang="en-US" sz="1545" i="1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ngày</a:t>
            </a:r>
            <a:r>
              <a:rPr lang="en-US" sz="1545" i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13 </a:t>
            </a:r>
            <a:r>
              <a:rPr lang="en-US" sz="1545" i="1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tháng</a:t>
            </a:r>
            <a:r>
              <a:rPr lang="en-US" sz="1545" i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6 </a:t>
            </a:r>
            <a:r>
              <a:rPr lang="en-US" sz="1545" i="1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năm</a:t>
            </a:r>
            <a:r>
              <a:rPr lang="en-US" sz="1545" i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2023</a:t>
            </a:r>
            <a:endParaRPr lang="en-US" sz="1545" i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8" name="Picture 17" descr="Dai Nam [PPT] Template 0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pic>
        <p:nvPicPr>
          <p:cNvPr id="3" name="Picture 2" descr="Dai Nam [PPT] Template 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274582"/>
            <a:ext cx="3144351" cy="6298115"/>
          </a:xfrm>
          <a:prstGeom prst="rect">
            <a:avLst/>
          </a:prstGeom>
        </p:spPr>
      </p:pic>
      <p:pic>
        <p:nvPicPr>
          <p:cNvPr id="5" name="Picture 4" descr="Dai Nam [PPT] Template 0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1" y="-5361"/>
            <a:ext cx="3573181" cy="6858000"/>
          </a:xfrm>
          <a:prstGeom prst="rect">
            <a:avLst/>
          </a:prstGeom>
        </p:spPr>
      </p:pic>
      <p:sp>
        <p:nvSpPr>
          <p:cNvPr id="4" name="TextBox 13"/>
          <p:cNvSpPr txBox="1"/>
          <p:nvPr/>
        </p:nvSpPr>
        <p:spPr>
          <a:xfrm>
            <a:off x="3507105" y="3009900"/>
            <a:ext cx="807529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Đề tài</a:t>
            </a:r>
            <a:endParaRPr lang="en-US" sz="18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en-US" sz="2000" b="1" spc="30">
                <a:solidFill>
                  <a:schemeClr val="bg1"/>
                </a:solidFill>
                <a:uFillTx/>
                <a:latin typeface="Arial" panose="020B0604020202020204"/>
                <a:cs typeface="Arial" panose="020B0604020202020204"/>
              </a:rPr>
              <a:t>XÂY DỰNG PHẦN MỀM QUẢN LÝ LỚP HỌC SINH VIÊN</a:t>
            </a:r>
            <a:endParaRPr lang="en-US" sz="2000" b="1" spc="30" dirty="0">
              <a:solidFill>
                <a:schemeClr val="bg1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4629359" y="4555438"/>
            <a:ext cx="695312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Sinh viên </a:t>
            </a:r>
            <a:r>
              <a:rPr lang="en-US" sz="16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thực hiện  :  Phùng Thị Tiến</a:t>
            </a:r>
            <a:endParaRPr lang="en-US" sz="16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Mã </a:t>
            </a:r>
            <a:r>
              <a:rPr lang="en-US" sz="16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số SV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US" sz="16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	       : 1351020112</a:t>
            </a:r>
            <a:endParaRPr lang="en-US" sz="1600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algn="l"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GVHD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US" sz="16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	       : Ths.Phạm Văn Tiệp</a:t>
            </a:r>
            <a:endParaRPr lang="en-US" sz="16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06399" y="248312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Demo chương trình  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816034"/>
            <a:ext cx="5792885" cy="17259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6960" y="1053465"/>
            <a:ext cx="10250805" cy="51625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79071" y="387683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KẾT LUẬN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914348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85" y="1062355"/>
            <a:ext cx="5533390" cy="5546090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70000"/>
              </a:lnSpc>
            </a:pPr>
            <a:r>
              <a:rPr lang="en-US" sz="2265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5.1 KẾT QUẢ ĐẠT ĐƯỢC</a:t>
            </a:r>
            <a:endParaRPr lang="en-US" sz="2265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70000"/>
              </a:lnSpc>
            </a:pPr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Xây dựng thành công các chức năng: </a:t>
            </a:r>
            <a:endParaRPr lang="en-US" sz="2215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852170" lvl="1" indent="-342900" algn="just">
              <a:buFont typeface="Wingdings" panose="05000000000000000000" charset="0"/>
              <a:buChar char="ü"/>
            </a:pPr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Các chức năng cơ bản của phần mềm quản lý </a:t>
            </a:r>
            <a:endParaRPr lang="en-US" sz="2215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852170" lvl="1" indent="-342900" algn="just">
              <a:buFont typeface="Wingdings" panose="05000000000000000000" charset="0"/>
              <a:buChar char="ü"/>
            </a:pPr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Gồm các chức năng sau </a:t>
            </a:r>
            <a:endParaRPr lang="en-US" sz="2215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342900" lvl="0" indent="-342900" algn="just"/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  </a:t>
            </a:r>
            <a:r>
              <a:rPr lang="en-US" sz="2215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- </a:t>
            </a:r>
            <a:r>
              <a:rPr lang="en-US" sz="2215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Quản lý lớp học:</a:t>
            </a:r>
            <a:endParaRPr lang="en-US" sz="2215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/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</a:t>
            </a:r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+ Thêm, sửa, xóa, tìm kiếm </a:t>
            </a:r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lớp học thành công</a:t>
            </a:r>
            <a:endParaRPr lang="en-US" sz="2215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/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        + Hiện thị danh sách lớp học</a:t>
            </a:r>
            <a:endParaRPr lang="en-US" sz="2215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/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        + Chức năng điểm danh xây dựng thành công </a:t>
            </a:r>
            <a:endParaRPr lang="en-US" sz="2215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/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    </a:t>
            </a:r>
            <a:r>
              <a:rPr lang="en-US" sz="2215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- Quản lý về chương trình học, khóa học: </a:t>
            </a:r>
            <a:endParaRPr lang="en-US" sz="2215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/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        + Xây dựng thành công các chức năng thêm, sửa, xóa, tìm kiếm</a:t>
            </a:r>
            <a:endParaRPr lang="en-US" sz="2215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/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r>
              <a:rPr lang="en-US" sz="2215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        + Hiện thị danh sách </a:t>
            </a:r>
            <a:endParaRPr lang="en-US" sz="2215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/>
            <a:endParaRPr lang="en-US" sz="2575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6878320" y="1310640"/>
            <a:ext cx="4704080" cy="5160010"/>
          </a:xfrm>
          <a:prstGeom prst="rect">
            <a:avLst/>
          </a:prstGeom>
        </p:spPr>
        <p:txBody>
          <a:bodyPr vert="horz" lIns="101885" tIns="50943" rIns="101885" bIns="50943" rtlCol="0">
            <a:normAutofit/>
          </a:bodyPr>
          <a:lstStyle>
            <a:lvl1pPr marL="0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89330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6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79295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968625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958590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947920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937885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927215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917180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6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206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</a:t>
            </a:r>
            <a:r>
              <a:rPr lang="en-US" sz="2060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- Quản lý học viên:</a:t>
            </a:r>
            <a:endParaRPr lang="en-US" sz="206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206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+ Thêm, sửa, xóa, tìm kiếm học viên</a:t>
            </a:r>
            <a:endParaRPr lang="en-US" sz="206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206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+ Hiện thị danh sách học viên</a:t>
            </a:r>
            <a:endParaRPr lang="en-US" sz="206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206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</a:t>
            </a:r>
            <a:r>
              <a:rPr lang="en-US" sz="2060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- Quản lý về giảng viên, nhân viên trung tâm: </a:t>
            </a:r>
            <a:endParaRPr lang="en-US" sz="206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206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+ Thêm, sửa, xóa giảng viên, nhân viên </a:t>
            </a:r>
            <a:endParaRPr lang="en-US" sz="206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206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+ Hiện thị danh sách </a:t>
            </a:r>
            <a:endParaRPr lang="en-US" sz="206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206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+ Nhân viên có thể tạo tài khoản cho giảng viên</a:t>
            </a:r>
            <a:endParaRPr lang="en-US" sz="2575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06399" y="406733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KẾT LUẬN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913748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82" y="1209082"/>
            <a:ext cx="10220970" cy="4904279"/>
          </a:xfrm>
        </p:spPr>
        <p:txBody>
          <a:bodyPr>
            <a:normAutofit/>
          </a:bodyPr>
          <a:lstStyle/>
          <a:p>
            <a:pPr marL="509270" lvl="1" algn="just">
              <a:lnSpc>
                <a:spcPct val="170000"/>
              </a:lnSpc>
              <a:buFont typeface="Arial" panose="020B0604020202020204" pitchFamily="34" charset="0"/>
            </a:pPr>
            <a:r>
              <a:rPr lang="en-US" sz="1900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5.1 KẾT QUẢ ĐẠT ĐƯỢC</a:t>
            </a:r>
            <a:endParaRPr lang="en-US" sz="1900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509270" lvl="1" algn="just">
              <a:lnSpc>
                <a:spcPct val="190000"/>
              </a:lnSpc>
              <a:buFont typeface="Arial" panose="020B0604020202020204" pitchFamily="34" charset="0"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Ngoài ra còn xây dựng thêm các chức năng quản lý khác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190000"/>
              </a:lnSpc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-  </a:t>
            </a:r>
            <a:r>
              <a:rPr lang="en-US" sz="1900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Quản lý phòng ban, quản lý chức vụ</a:t>
            </a:r>
            <a:endParaRPr lang="en-US" sz="1900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190000"/>
              </a:lnSpc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-  Xây dựng thành công các chức năng cơ bản 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190000"/>
              </a:lnSpc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+ Học viên </a:t>
            </a:r>
            <a:r>
              <a:rPr lang="en-US" sz="1900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đăng kí khóa học</a:t>
            </a: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thành công 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190000"/>
              </a:lnSpc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+ Chức năng</a:t>
            </a:r>
            <a:r>
              <a:rPr lang="en-US" sz="1900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đăng nhập, đăng xuất, đăng kí tài khoản</a:t>
            </a: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190000"/>
              </a:lnSpc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+  Tất cả dữ liệu được lưu trữ trong Database 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79071" y="387683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KẾT LUẬN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914348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83" y="1179066"/>
            <a:ext cx="10972636" cy="5429349"/>
          </a:xfrm>
        </p:spPr>
        <p:txBody>
          <a:bodyPr>
            <a:normAutofit/>
          </a:bodyPr>
          <a:lstStyle/>
          <a:p>
            <a:pPr lvl="0" algn="just">
              <a:lnSpc>
                <a:spcPct val="170000"/>
              </a:lnSpc>
            </a:pPr>
            <a:r>
              <a:rPr lang="en-US" sz="2265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5.2   HẠN CHẾ</a:t>
            </a:r>
            <a:endParaRPr lang="en-US" sz="2265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Chưa xây dựng thành công quản lý điểm của học viên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Chưa xây dựng thành công quản lý học phí của học viên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Chưa xây dựng thành công quản lý lương của giảng viên 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70000"/>
              </a:lnSpc>
            </a:pPr>
            <a:r>
              <a:rPr lang="en-US" sz="2265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5.3   HƯỚNG PHÁT TRIỂN</a:t>
            </a:r>
            <a:endParaRPr lang="en-US" sz="2265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60000"/>
              </a:lnSpc>
              <a:buFont typeface="Wingdings" panose="05000000000000000000" charset="0"/>
              <a:buChar char="ü"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Tiếp tục phát triển dự án dựa trên những hạn chế đang tồn tại 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60000"/>
              </a:lnSpc>
              <a:buFont typeface="Wingdings" panose="05000000000000000000" charset="0"/>
              <a:buChar char="ü"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Xây dựng phần mềm quản lý hoàn thiện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60000"/>
              </a:lnSpc>
              <a:buFont typeface="Wingdings" panose="05000000000000000000" charset="0"/>
              <a:buChar char="ü"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Đưa bài lên host để có thể sử dụng được </a:t>
            </a:r>
            <a:endParaRPr lang="en-US" sz="1900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70000"/>
              </a:lnSpc>
            </a:pPr>
            <a:endParaRPr lang="en-US" sz="2265" b="1">
              <a:solidFill>
                <a:prstClr val="black"/>
              </a:solidFill>
              <a:latin typeface="Times New Roman" panose="02020603050405020304" pitchFamily="18" charset="0"/>
              <a:ea typeface="Arial Unicode MS" panose="020B0604020202020204" charset="-122"/>
              <a:cs typeface="Times New Roman" panose="02020603050405020304" pitchFamily="18" charset="0"/>
            </a:endParaRPr>
          </a:p>
          <a:p>
            <a:pPr algn="just"/>
            <a:endParaRPr lang="en-US" sz="2060" b="1">
              <a:solidFill>
                <a:prstClr val="black"/>
              </a:solidFill>
              <a:latin typeface="Times New Roman" panose="02020603050405020304" pitchFamily="18" charset="0"/>
              <a:ea typeface="Arial Unicode MS" panose="020B0604020202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7" y="0"/>
            <a:ext cx="10970293" cy="68580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37584"/>
            <a:ext cx="10972637" cy="520416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7" y="-5557"/>
            <a:ext cx="3573181" cy="68580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2" y="191515"/>
            <a:ext cx="3144351" cy="6298115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75" y="557956"/>
            <a:ext cx="2002091" cy="18169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83664" y="4144141"/>
            <a:ext cx="4742287" cy="23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5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HỌ VÀ TÊN NGƯỜI CẢM ƠN</a:t>
            </a:r>
            <a:endParaRPr lang="en-US" sz="925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0" name="Content Placeholder 99"/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283778" y="3071717"/>
            <a:ext cx="4836557" cy="223685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54586" y="247378"/>
            <a:ext cx="630066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9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889871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814" y="1469011"/>
            <a:ext cx="9632254" cy="391997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090" b="1">
                <a:latin typeface="Arial" panose="020B0604020202020204" pitchFamily="34" charset="0"/>
                <a:cs typeface="Arial" panose="020B0604020202020204" pitchFamily="34" charset="0"/>
              </a:rPr>
              <a:t>1. Đặt </a:t>
            </a:r>
            <a:r>
              <a:rPr lang="en-US" sz="3090" b="1">
                <a:latin typeface="Arial" panose="020B0604020202020204" pitchFamily="34" charset="0"/>
                <a:cs typeface="Arial" panose="020B0604020202020204" pitchFamily="34" charset="0"/>
              </a:rPr>
              <a:t>vấn đề</a:t>
            </a:r>
            <a:endParaRPr lang="en-US" sz="309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090" b="1">
                <a:latin typeface="Arial" panose="020B0604020202020204" pitchFamily="34" charset="0"/>
                <a:cs typeface="Arial" panose="020B0604020202020204" pitchFamily="34" charset="0"/>
              </a:rPr>
              <a:t>2. Thuật </a:t>
            </a:r>
            <a:r>
              <a:rPr lang="en-US" sz="3090" b="1">
                <a:latin typeface="Arial" panose="020B0604020202020204" pitchFamily="34" charset="0"/>
                <a:cs typeface="Arial" panose="020B0604020202020204" pitchFamily="34" charset="0"/>
              </a:rPr>
              <a:t>toán sử dụng</a:t>
            </a:r>
            <a:endParaRPr lang="en-US" sz="309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090" b="1">
                <a:latin typeface="Arial" panose="020B0604020202020204" pitchFamily="34" charset="0"/>
                <a:cs typeface="Arial" panose="020B0604020202020204" pitchFamily="34" charset="0"/>
              </a:rPr>
              <a:t>3. Phân tích yêu cầu</a:t>
            </a:r>
            <a:endParaRPr lang="en-US" sz="309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090" b="1">
                <a:latin typeface="Arial" panose="020B0604020202020204" pitchFamily="34" charset="0"/>
                <a:cs typeface="Arial" panose="020B0604020202020204" pitchFamily="34" charset="0"/>
              </a:rPr>
              <a:t>4. Đề mô </a:t>
            </a:r>
            <a:endParaRPr lang="en-US" sz="309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090" b="1">
                <a:latin typeface="Arial" panose="020B0604020202020204" pitchFamily="34" charset="0"/>
                <a:cs typeface="Arial" panose="020B0604020202020204" pitchFamily="34" charset="0"/>
              </a:rPr>
              <a:t>5. Kết </a:t>
            </a:r>
            <a:r>
              <a:rPr lang="en-US" sz="3090" b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09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3060" indent="-35306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9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79071" y="387683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ĐẶT </a:t>
            </a:r>
            <a:r>
              <a:rPr lang="en-US" sz="309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 ĐỀ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1001622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175" y="1179195"/>
            <a:ext cx="9430385" cy="4934585"/>
          </a:xfrm>
        </p:spPr>
        <p:txBody>
          <a:bodyPr>
            <a:normAutofit fontScale="90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52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1.1 QUẢN LÝ TRONG GIÁO DỤC HIỆN NAY</a:t>
            </a:r>
            <a:endParaRPr lang="en-US" sz="2520" b="1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80000"/>
              </a:lnSpc>
            </a:pPr>
            <a:r>
              <a:rPr lang="en-US" sz="206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Quản lý lớp học, sinh viên ở trung tâm, trường học ngày càng dễ dàng</a:t>
            </a:r>
            <a:endParaRPr lang="en-US" sz="2060" b="1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80000"/>
              </a:lnSpc>
            </a:pPr>
            <a:r>
              <a:rPr lang="en-US" sz="206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Ứng dụng phần mềm quản lý trong giáo dục đem lại nhiều lợi ích</a:t>
            </a:r>
            <a:endParaRPr lang="en-US" sz="2060" b="1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80000"/>
              </a:lnSpc>
            </a:pPr>
            <a:r>
              <a:rPr lang="en-US" sz="206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Phần mềm quản lý lớp học sinh viên :</a:t>
            </a:r>
            <a:endParaRPr lang="en-US" sz="206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80000"/>
              </a:lnSpc>
            </a:pPr>
            <a:r>
              <a:rPr lang="en-US" sz="206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     	-  Công cụ hỗ trợ công tác quản lý sinh viên, học sinh </a:t>
            </a:r>
            <a:endParaRPr lang="en-US" sz="206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80000"/>
              </a:lnSpc>
            </a:pPr>
            <a:r>
              <a:rPr lang="en-US" sz="206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r>
              <a:rPr lang="en-US" sz="206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    	-  Hỗ trợ quản lý cơ sở giáo dục như: Nhà trường, trung tâm </a:t>
            </a:r>
            <a:endParaRPr lang="en-US" sz="206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80000"/>
              </a:lnSpc>
            </a:pPr>
            <a:r>
              <a:rPr lang="en-US" sz="206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r>
              <a:rPr lang="en-US" sz="206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    	-  Đem lại hiệu quả tốt nhất về mọi mặt </a:t>
            </a:r>
            <a:endParaRPr lang="en-US" sz="206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6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</a:t>
            </a:r>
            <a:endParaRPr lang="en-US" sz="206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294005" indent="-29400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6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79071" y="387683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ĐẶT VẤN ĐỀ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927827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240" y="1179195"/>
            <a:ext cx="10170160" cy="493458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265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1.2 QUẢN LÝ GIÁO DỤC TRƯỚC ĐÂY</a:t>
            </a:r>
            <a:endParaRPr lang="en-US" sz="2265" b="1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sz="18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</a:t>
            </a: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Quản lý truyền thông còn nhiều bất cập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170000"/>
              </a:lnSpc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Giải quyết nhiều công việc, hiệu quả chưa cao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170000"/>
              </a:lnSpc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Khó khăn trong quản lý, sắp xếp, tìm kiếm, lọc học viên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170000"/>
              </a:lnSpc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Không chủ trong công việc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170000"/>
              </a:lnSpc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Khó kiểm soát chặt chẽ gây thiếu sót, thất lạc 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	</a:t>
            </a:r>
            <a:r>
              <a:rPr lang="en-US" sz="190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Giải pháp</a:t>
            </a: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: Sử dụng phần mềm quản lý lớp học, sinh viên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</a:t>
            </a:r>
            <a:r>
              <a:rPr lang="en-US" sz="1900" i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Đề tài : Xây dựng phần mềm quản lý lớp học, sinh viên cho trung tâm Anh ngữ Quốc tế, Green Edu Bắc Giang </a:t>
            </a:r>
            <a:endParaRPr lang="en-US" sz="1900" i="1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40996" y="265736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THUẬT TOÁN SỬ DỤNG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816034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865" y="1179195"/>
            <a:ext cx="8989695" cy="52565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65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2.1 CÔNG NGHỆ SỬ DỤNG</a:t>
            </a:r>
            <a:endParaRPr lang="en-US" sz="2265" b="1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230000"/>
              </a:lnSpc>
            </a:pPr>
            <a:r>
              <a:rPr lang="en-US" sz="190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Xây dựng quản lý sử dụng ASP.NET MVC core 7.0</a:t>
            </a:r>
            <a:endParaRPr lang="en-US" sz="1900" b="1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230000"/>
              </a:lnSpc>
            </a:pPr>
            <a:r>
              <a:rPr lang="en-US" sz="190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Truy xuất dữ liệu: </a:t>
            </a: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Entity Framework Core 7.0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230000"/>
              </a:lnSpc>
            </a:pPr>
            <a:r>
              <a:rPr lang="en-US" sz="190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Hiện thị dữ liệu : </a:t>
            </a: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MVC thuần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230000"/>
              </a:lnSpc>
            </a:pPr>
            <a:r>
              <a:rPr lang="en-US" sz="190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Ngôn ngữ sử dụng : </a:t>
            </a: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C#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1" algn="just">
              <a:lnSpc>
                <a:spcPct val="230000"/>
              </a:lnSpc>
            </a:pPr>
            <a:r>
              <a:rPr lang="en-US" sz="190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Quản trị: </a:t>
            </a: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Đ</a:t>
            </a: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ăng nhập, đăng xuất ( sử dụng hàm Md5) 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79071" y="387683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THUẬT TOÁN SỬ DỤNG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914348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82" y="1179066"/>
            <a:ext cx="10220970" cy="49342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70" b="1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2.2 CÔNG CỤ SỬ DỤNG</a:t>
            </a:r>
            <a:endParaRPr lang="en-US" sz="2270" b="1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2" algn="just">
              <a:lnSpc>
                <a:spcPct val="210000"/>
              </a:lnSpc>
            </a:pPr>
            <a:r>
              <a:rPr lang="en-US" sz="142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</a:t>
            </a: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Microsoft SQL Server 2022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2" algn="just">
              <a:lnSpc>
                <a:spcPct val="210000"/>
              </a:lnSpc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Visual studio Community 2022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2" algn="just">
              <a:lnSpc>
                <a:spcPct val="210000"/>
              </a:lnSpc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Google Chorme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2" algn="just">
              <a:lnSpc>
                <a:spcPct val="210000"/>
              </a:lnSpc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	Draw.iO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2" algn="just">
              <a:lnSpc>
                <a:spcPct val="210000"/>
              </a:lnSpc>
            </a:pPr>
            <a:r>
              <a:rPr lang="en-US" sz="19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	Canvas.com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30" y="1689100"/>
            <a:ext cx="2295525" cy="974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30" y="2994025"/>
            <a:ext cx="1539875" cy="869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860" y="4345940"/>
            <a:ext cx="1155700" cy="1099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305" y="4345940"/>
            <a:ext cx="951230" cy="986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430" y="4474210"/>
            <a:ext cx="1167130" cy="842645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77141" y="458168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THUẬT TOÁN SỬ DỤNG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945087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060" y="1179195"/>
            <a:ext cx="9207500" cy="4934585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265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2.3 CẤU TRÚC DỰ ÁN</a:t>
            </a:r>
            <a:endParaRPr lang="en-US" sz="2265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1257300" lvl="2" indent="-342900" algn="just">
              <a:lnSpc>
                <a:spcPct val="240000"/>
              </a:lnSpc>
              <a:buFont typeface="Wingdings" panose="05000000000000000000" charset="0"/>
              <a:buChar char="Ø"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Dự án kết hợp mô hình 3 lớp và MVC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1257300" lvl="2" indent="-342900" algn="just">
              <a:lnSpc>
                <a:spcPct val="240000"/>
              </a:lnSpc>
              <a:buFont typeface="Wingdings" panose="05000000000000000000" charset="0"/>
              <a:buChar char="Ø"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Mục đích : Tái sử dụng code ở phần Service side  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1257300" lvl="2" indent="-342900" algn="just">
              <a:lnSpc>
                <a:spcPct val="240000"/>
              </a:lnSpc>
              <a:buFont typeface="Wingdings" panose="05000000000000000000" charset="0"/>
              <a:buChar char="Ø"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Back – end : Entity Framework, Linq, xử lý nghiệp vụ C#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1257300" lvl="2" indent="-342900" algn="just">
              <a:lnSpc>
                <a:spcPct val="240000"/>
              </a:lnSpc>
              <a:buFont typeface="Wingdings" panose="05000000000000000000" charset="0"/>
              <a:buChar char="Ø"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Front – end : Boostrap, Html, CSS, Javascript</a:t>
            </a:r>
            <a:endParaRPr lang="en-US" sz="190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06399" y="293195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PHÂN TÍCH YÊU CẦU 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816034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580" y="967105"/>
            <a:ext cx="4994275" cy="5549265"/>
          </a:xfrm>
        </p:spPr>
        <p:txBody>
          <a:bodyPr>
            <a:normAutofit fontScale="250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US" sz="7600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3.1 YÊU CẦU CHỨC NĂNG</a:t>
            </a:r>
            <a:endParaRPr lang="en-US" sz="7600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7600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Quản lý học viên</a:t>
            </a:r>
            <a:endParaRPr lang="en-US" sz="7600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76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-  Thêm, sửa, xóa, tìm kiếm sinh viên</a:t>
            </a:r>
            <a:endParaRPr lang="en-US" sz="76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76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-  Hiện thị danh sách học viên </a:t>
            </a:r>
            <a:endParaRPr lang="en-US" sz="76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7600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Quản lý nhân viên</a:t>
            </a:r>
            <a:endParaRPr lang="en-US" sz="7600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70000"/>
              </a:lnSpc>
            </a:pPr>
            <a:r>
              <a:rPr lang="en-US" sz="76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         </a:t>
            </a:r>
            <a:r>
              <a:rPr lang="en-US" sz="7600" kern="900" spc="40">
                <a:uFillTx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+ </a:t>
            </a:r>
            <a:r>
              <a:rPr lang="en-US" sz="76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Thêm, sửa, xóa, tìm kiếm</a:t>
            </a:r>
            <a:r>
              <a:rPr lang="en-US" sz="7600" kern="900" spc="40">
                <a:uFillTx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nhân viên</a:t>
            </a:r>
            <a:endParaRPr lang="en-US" sz="7600" kern="900" spc="40">
              <a:solidFill>
                <a:schemeClr val="tx1"/>
              </a:solidFill>
              <a:uFillTx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70000"/>
              </a:lnSpc>
            </a:pPr>
            <a:r>
              <a:rPr lang="en-US" sz="7600" kern="900" spc="40">
                <a:uFillTx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         + Tạo tài khoản cho giảng viên</a:t>
            </a:r>
            <a:r>
              <a:rPr lang="en-US" sz="7600" kern="900">
                <a:uFillTx/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</a:t>
            </a:r>
            <a:endParaRPr lang="en-US" sz="7600" kern="900">
              <a:solidFill>
                <a:schemeClr val="tx1"/>
              </a:solidFill>
              <a:uFillTx/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76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sz="7600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Người dùng</a:t>
            </a:r>
            <a:endParaRPr lang="en-US" sz="76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76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          </a:t>
            </a:r>
            <a:r>
              <a:rPr lang="en-US" sz="760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+ Học viên đăng kí khóa học </a:t>
            </a:r>
            <a:endParaRPr lang="en-US" sz="76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endParaRPr lang="en-US" sz="760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</a:pPr>
            <a:endParaRPr lang="en-US" sz="76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/>
            <a:endParaRPr lang="en-US" sz="2265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/>
            <a:r>
              <a:rPr lang="en-US" sz="206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r>
              <a:rPr lang="en-US" sz="206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</a:t>
            </a:r>
            <a:endParaRPr lang="en-US" sz="206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6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</a:t>
            </a:r>
            <a:endParaRPr lang="en-US" sz="206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5742940" y="1268730"/>
            <a:ext cx="5897880" cy="4946650"/>
          </a:xfrm>
          <a:prstGeom prst="rect">
            <a:avLst/>
          </a:prstGeom>
        </p:spPr>
        <p:txBody>
          <a:bodyPr vert="horz" lIns="101885" tIns="50943" rIns="101885" bIns="50943" rtlCol="0">
            <a:normAutofit fontScale="25000"/>
          </a:bodyPr>
          <a:lstStyle>
            <a:lvl1pPr marL="0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89330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6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79295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968625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958590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947920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937885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927215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917180" indent="0" algn="ctr" defTabSz="989330" rtl="0" eaLnBrk="1" latinLnBrk="0" hangingPunct="1">
              <a:spcBef>
                <a:spcPct val="20000"/>
              </a:spcBef>
              <a:buFont typeface="Arial" panose="020B0604020202020204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sz="72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Quản lý lớp học gồm:</a:t>
            </a:r>
            <a:endParaRPr lang="en-US" sz="7200" b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7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   </a:t>
            </a:r>
            <a:r>
              <a:rPr lang="en-US" sz="72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- Quản lý khóa học</a:t>
            </a:r>
            <a:endParaRPr lang="en-US" sz="720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7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         + Thêm, sửa, xóa, tìm kiếm khóa học</a:t>
            </a:r>
            <a:endParaRPr lang="en-US" sz="720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7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         + Hiện thị danh sách khóa học</a:t>
            </a:r>
            <a:endParaRPr lang="en-US" sz="720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7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    </a:t>
            </a:r>
            <a:r>
              <a:rPr lang="en-US" sz="72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- Quản lý chương trình học :</a:t>
            </a:r>
            <a:endParaRPr lang="en-US" sz="720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sz="7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         + Thêm, sửa, xóa, tìm kiếm chương trình học</a:t>
            </a:r>
            <a:endParaRPr lang="en-US" sz="720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sz="7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         + Hiện thị danh sách chương trình học</a:t>
            </a:r>
            <a:endParaRPr lang="en-US" sz="720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endParaRPr lang="en-US" sz="7200" b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72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- Quản lý lớp học </a:t>
            </a:r>
            <a:endParaRPr lang="en-US" sz="7200" b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7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+ Quản lý điểm danh</a:t>
            </a:r>
            <a:endParaRPr lang="en-US" sz="720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7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+ Xem danh sách lớp học</a:t>
            </a:r>
            <a:endParaRPr lang="en-US" sz="720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7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+ Thêm, sửa, xóa, tìm kiếm lớp học</a:t>
            </a:r>
            <a:endParaRPr lang="en-US" sz="720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422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endParaRPr lang="en-US" sz="422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/>
            <a:r>
              <a:rPr lang="en-US" sz="2215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</a:t>
            </a:r>
            <a:endParaRPr lang="en-US" sz="2215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6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         </a:t>
            </a:r>
            <a:endParaRPr lang="en-US" sz="206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25754" y="248205"/>
            <a:ext cx="6253267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309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PHÂN TÍCH YÊU CẦU </a:t>
            </a:r>
            <a:endParaRPr lang="en-US" sz="309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80" y="816034"/>
            <a:ext cx="5792885" cy="172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1179195"/>
            <a:ext cx="7196455" cy="4934585"/>
          </a:xfrm>
        </p:spPr>
        <p:txBody>
          <a:bodyPr>
            <a:normAutofit/>
          </a:bodyPr>
          <a:lstStyle/>
          <a:p>
            <a:pPr lvl="0" algn="just">
              <a:lnSpc>
                <a:spcPct val="170000"/>
              </a:lnSpc>
            </a:pPr>
            <a:r>
              <a:rPr lang="en-US" sz="2265" b="1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3.2 YÊU CẦU PHI CHỨC NĂNG </a:t>
            </a:r>
            <a:endParaRPr lang="en-US" sz="2265" b="1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2" algn="just">
              <a:lnSpc>
                <a:spcPct val="210000"/>
              </a:lnSpc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Phân quyền quản trị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2" algn="just">
              <a:lnSpc>
                <a:spcPct val="210000"/>
              </a:lnSpc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Tạo tài khoản 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2" algn="just">
              <a:lnSpc>
                <a:spcPct val="210000"/>
              </a:lnSpc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Đăng nhập, đăng xuất, đăng kí tài khoản 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4127</Words>
  <Application>WPS Presentation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Arial Unicode MS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TDG</dc:creator>
  <cp:lastModifiedBy>ADMIN</cp:lastModifiedBy>
  <cp:revision>10</cp:revision>
  <dcterms:created xsi:type="dcterms:W3CDTF">2023-06-12T03:25:00Z</dcterms:created>
  <dcterms:modified xsi:type="dcterms:W3CDTF">2023-06-13T01:33:10Z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8F29065C17164096A82A1C242D1CF259</vt:lpwstr>
  </property>
  <property fmtid="{D5CDD505-2E9C-101B-9397-08002B2CF9AE}" pid="3" name="KSOProductBuildVer">
    <vt:lpwstr>1033-11.2.0.11537</vt:lpwstr>
  </property>
</Properties>
</file>