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9144000"/>
  <p:notesSz cx="6858000" cy="9144000"/>
  <p:embeddedFontLst>
    <p:embeddedFont>
      <p:font typeface="Candara"/>
      <p:regular r:id="rId19"/>
      <p:bold r:id="rId20"/>
      <p:italic r:id="rId21"/>
      <p:boldItalic r:id="rId22"/>
    </p:embeddedFont>
    <p:embeddedFont>
      <p:font typeface="Century Gothic"/>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 name="Tài Võ Vă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andara-bold.fntdata"/><Relationship Id="rId22" Type="http://schemas.openxmlformats.org/officeDocument/2006/relationships/font" Target="fonts/Candara-boldItalic.fntdata"/><Relationship Id="rId21" Type="http://schemas.openxmlformats.org/officeDocument/2006/relationships/font" Target="fonts/Candara-italic.fntdata"/><Relationship Id="rId24" Type="http://schemas.openxmlformats.org/officeDocument/2006/relationships/font" Target="fonts/CenturyGothic-bold.fntdata"/><Relationship Id="rId23" Type="http://schemas.openxmlformats.org/officeDocument/2006/relationships/font" Target="fonts/CenturyGothic-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CenturyGothic-boldItalic.fntdata"/><Relationship Id="rId25" Type="http://schemas.openxmlformats.org/officeDocument/2006/relationships/font" Target="fonts/CenturyGothic-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Candara-regular.fntdata"/><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5-22T03:37:40.502">
    <p:pos x="612" y="811"/>
    <p:text>Vậy thì những giải thuật đằng sau hệ thống gợi ý này là gì và làm thế nào để đánh giá được gợi ý có phù hợp với bạn hay không?</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8-05-23T13:47:21.209">
    <p:pos x="816" y="1265"/>
    <p:text>Ý tưởng cơ bản của NBCF đó là xác định mức độ quan tâm của user với item dựa trên các user khác gần giống với user này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19" name="Shape 2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25" name="Shape 2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9" name="Shape 16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75" name="Shape 17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97" name="Shape 19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03" name="Shape 2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11" name="Shape 21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8" name="Shape 38"/>
        <p:cNvGrpSpPr/>
        <p:nvPr/>
      </p:nvGrpSpPr>
      <p:grpSpPr>
        <a:xfrm>
          <a:off x="0" y="0"/>
          <a:ext cx="0" cy="0"/>
          <a:chOff x="0" y="0"/>
          <a:chExt cx="0" cy="0"/>
        </a:xfrm>
      </p:grpSpPr>
      <p:sp>
        <p:nvSpPr>
          <p:cNvPr id="39" name="Shape 39"/>
          <p:cNvSpPr txBox="1"/>
          <p:nvPr>
            <p:ph type="ctrTitle"/>
          </p:nvPr>
        </p:nvSpPr>
        <p:spPr>
          <a:xfrm>
            <a:off x="1941910" y="2514601"/>
            <a:ext cx="6686549" cy="2262781"/>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rgbClr val="262626"/>
              </a:buClr>
              <a:buSzPts val="5400"/>
              <a:buFont typeface="Century Gothic"/>
              <a:buNone/>
              <a:defRPr b="0" i="0" sz="54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40" name="Shape 40"/>
          <p:cNvSpPr txBox="1"/>
          <p:nvPr>
            <p:ph idx="1" type="subTitle"/>
          </p:nvPr>
        </p:nvSpPr>
        <p:spPr>
          <a:xfrm>
            <a:off x="1941910" y="4777380"/>
            <a:ext cx="6686549" cy="1126283"/>
          </a:xfrm>
          <a:prstGeom prst="rect">
            <a:avLst/>
          </a:prstGeom>
          <a:noFill/>
          <a:ln>
            <a:noFill/>
          </a:ln>
        </p:spPr>
        <p:txBody>
          <a:bodyPr anchorCtr="0" anchor="t" bIns="45700" lIns="91425" spcFirstLastPara="1" rIns="91425" wrap="square" tIns="45700"/>
          <a:lstStyle>
            <a:lvl1pPr lvl="0" marR="0" rtl="0" algn="l">
              <a:spcBef>
                <a:spcPts val="10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lvl="1" marR="0" rtl="0" algn="ctr">
              <a:spcBef>
                <a:spcPts val="1000"/>
              </a:spcBef>
              <a:spcAft>
                <a:spcPts val="0"/>
              </a:spcAft>
              <a:buClr>
                <a:schemeClr val="accent1"/>
              </a:buClr>
              <a:buSzPts val="1600"/>
              <a:buFont typeface="Noto Sans Symbols"/>
              <a:buNone/>
              <a:defRPr b="0" i="0" sz="1600" u="none" cap="none" strike="noStrike">
                <a:solidFill>
                  <a:srgbClr val="888888"/>
                </a:solidFill>
                <a:latin typeface="Century Gothic"/>
                <a:ea typeface="Century Gothic"/>
                <a:cs typeface="Century Gothic"/>
                <a:sym typeface="Century Gothic"/>
              </a:defRPr>
            </a:lvl2pPr>
            <a:lvl3pPr lvl="2" marR="0" rtl="0" algn="ctr">
              <a:spcBef>
                <a:spcPts val="1000"/>
              </a:spcBef>
              <a:spcAft>
                <a:spcPts val="0"/>
              </a:spcAft>
              <a:buClr>
                <a:schemeClr val="accent1"/>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3pPr>
            <a:lvl4pPr lvl="3" marR="0" rtl="0" algn="ctr">
              <a:spcBef>
                <a:spcPts val="1000"/>
              </a:spcBef>
              <a:spcAft>
                <a:spcPts val="0"/>
              </a:spcAft>
              <a:buClr>
                <a:schemeClr val="accent1"/>
              </a:buClr>
              <a:buSzPts val="1200"/>
              <a:buFont typeface="Noto Sans Symbols"/>
              <a:buNone/>
              <a:defRPr b="0" i="0" sz="1200" u="none" cap="none" strike="noStrike">
                <a:solidFill>
                  <a:srgbClr val="888888"/>
                </a:solidFill>
                <a:latin typeface="Century Gothic"/>
                <a:ea typeface="Century Gothic"/>
                <a:cs typeface="Century Gothic"/>
                <a:sym typeface="Century Gothic"/>
              </a:defRPr>
            </a:lvl4pPr>
            <a:lvl5pPr lvl="4" marR="0" rtl="0" algn="ctr">
              <a:spcBef>
                <a:spcPts val="1000"/>
              </a:spcBef>
              <a:spcAft>
                <a:spcPts val="0"/>
              </a:spcAft>
              <a:buClr>
                <a:schemeClr val="accent1"/>
              </a:buClr>
              <a:buSzPts val="1200"/>
              <a:buFont typeface="Noto Sans Symbols"/>
              <a:buNone/>
              <a:defRPr b="0" i="0" sz="1200" u="none" cap="none" strike="noStrike">
                <a:solidFill>
                  <a:srgbClr val="888888"/>
                </a:solidFill>
                <a:latin typeface="Century Gothic"/>
                <a:ea typeface="Century Gothic"/>
                <a:cs typeface="Century Gothic"/>
                <a:sym typeface="Century Gothic"/>
              </a:defRPr>
            </a:lvl5pPr>
            <a:lvl6pPr lvl="5" marR="0" rtl="0" algn="ctr">
              <a:spcBef>
                <a:spcPts val="1000"/>
              </a:spcBef>
              <a:spcAft>
                <a:spcPts val="0"/>
              </a:spcAft>
              <a:buClr>
                <a:schemeClr val="accent1"/>
              </a:buClr>
              <a:buSzPts val="1200"/>
              <a:buFont typeface="Noto Sans Symbols"/>
              <a:buNone/>
              <a:defRPr b="0" i="0" sz="1200" u="none" cap="none" strike="noStrike">
                <a:solidFill>
                  <a:srgbClr val="888888"/>
                </a:solidFill>
                <a:latin typeface="Century Gothic"/>
                <a:ea typeface="Century Gothic"/>
                <a:cs typeface="Century Gothic"/>
                <a:sym typeface="Century Gothic"/>
              </a:defRPr>
            </a:lvl6pPr>
            <a:lvl7pPr lvl="6" marR="0" rtl="0" algn="ctr">
              <a:spcBef>
                <a:spcPts val="1000"/>
              </a:spcBef>
              <a:spcAft>
                <a:spcPts val="0"/>
              </a:spcAft>
              <a:buClr>
                <a:schemeClr val="accent1"/>
              </a:buClr>
              <a:buSzPts val="1200"/>
              <a:buFont typeface="Noto Sans Symbols"/>
              <a:buNone/>
              <a:defRPr b="0" i="0" sz="1200" u="none" cap="none" strike="noStrike">
                <a:solidFill>
                  <a:srgbClr val="888888"/>
                </a:solidFill>
                <a:latin typeface="Century Gothic"/>
                <a:ea typeface="Century Gothic"/>
                <a:cs typeface="Century Gothic"/>
                <a:sym typeface="Century Gothic"/>
              </a:defRPr>
            </a:lvl7pPr>
            <a:lvl8pPr lvl="7" marR="0" rtl="0" algn="ctr">
              <a:spcBef>
                <a:spcPts val="1000"/>
              </a:spcBef>
              <a:spcAft>
                <a:spcPts val="0"/>
              </a:spcAft>
              <a:buClr>
                <a:schemeClr val="accent1"/>
              </a:buClr>
              <a:buSzPts val="1200"/>
              <a:buFont typeface="Noto Sans Symbols"/>
              <a:buNone/>
              <a:defRPr b="0" i="0" sz="1200" u="none" cap="none" strike="noStrike">
                <a:solidFill>
                  <a:srgbClr val="888888"/>
                </a:solidFill>
                <a:latin typeface="Century Gothic"/>
                <a:ea typeface="Century Gothic"/>
                <a:cs typeface="Century Gothic"/>
                <a:sym typeface="Century Gothic"/>
              </a:defRPr>
            </a:lvl8pPr>
            <a:lvl9pPr lvl="8" marR="0" rtl="0" algn="ctr">
              <a:spcBef>
                <a:spcPts val="1000"/>
              </a:spcBef>
              <a:spcAft>
                <a:spcPts val="0"/>
              </a:spcAft>
              <a:buClr>
                <a:schemeClr val="accent1"/>
              </a:buClr>
              <a:buSzPts val="1200"/>
              <a:buFont typeface="Noto Sans Symbols"/>
              <a:buNone/>
              <a:defRPr b="0" i="0" sz="1200" u="none" cap="none" strike="noStrike">
                <a:solidFill>
                  <a:srgbClr val="888888"/>
                </a:solidFill>
                <a:latin typeface="Century Gothic"/>
                <a:ea typeface="Century Gothic"/>
                <a:cs typeface="Century Gothic"/>
                <a:sym typeface="Century Gothic"/>
              </a:defRPr>
            </a:lvl9pPr>
          </a:lstStyle>
          <a:p/>
        </p:txBody>
      </p:sp>
      <p:sp>
        <p:nvSpPr>
          <p:cNvPr id="41" name="Shape 41"/>
          <p:cNvSpPr txBox="1"/>
          <p:nvPr>
            <p:ph idx="10" type="dt"/>
          </p:nvPr>
        </p:nvSpPr>
        <p:spPr>
          <a:xfrm>
            <a:off x="7771210" y="6130437"/>
            <a:ext cx="859712" cy="370396"/>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2" name="Shape 42"/>
          <p:cNvSpPr txBox="1"/>
          <p:nvPr>
            <p:ph idx="11" type="ftr"/>
          </p:nvPr>
        </p:nvSpPr>
        <p:spPr>
          <a:xfrm>
            <a:off x="1941910" y="6135809"/>
            <a:ext cx="5714999"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3" name="Shape 43"/>
          <p:cNvSpPr/>
          <p:nvPr/>
        </p:nvSpPr>
        <p:spPr>
          <a:xfrm>
            <a:off x="0" y="4323811"/>
            <a:ext cx="1308489" cy="778589"/>
          </a:xfrm>
          <a:custGeom>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txBox="1"/>
          <p:nvPr>
            <p:ph idx="12" type="sldNum"/>
          </p:nvPr>
        </p:nvSpPr>
        <p:spPr>
          <a:xfrm>
            <a:off x="398860" y="4529541"/>
            <a:ext cx="5848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104" name="Shape 104"/>
        <p:cNvGrpSpPr/>
        <p:nvPr/>
      </p:nvGrpSpPr>
      <p:grpSpPr>
        <a:xfrm>
          <a:off x="0" y="0"/>
          <a:ext cx="0" cy="0"/>
          <a:chOff x="0" y="0"/>
          <a:chExt cx="0" cy="0"/>
        </a:xfrm>
      </p:grpSpPr>
      <p:sp>
        <p:nvSpPr>
          <p:cNvPr id="105" name="Shape 105"/>
          <p:cNvSpPr txBox="1"/>
          <p:nvPr>
            <p:ph type="title"/>
          </p:nvPr>
        </p:nvSpPr>
        <p:spPr>
          <a:xfrm>
            <a:off x="1941910" y="609600"/>
            <a:ext cx="6686549" cy="311704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rgbClr val="262626"/>
              </a:buClr>
              <a:buSzPts val="4800"/>
              <a:buFont typeface="Century Gothic"/>
              <a:buNone/>
              <a:defRPr b="0" i="0" sz="48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06" name="Shape 106"/>
          <p:cNvSpPr txBox="1"/>
          <p:nvPr>
            <p:ph idx="1" type="body"/>
          </p:nvPr>
        </p:nvSpPr>
        <p:spPr>
          <a:xfrm>
            <a:off x="1941910" y="4354046"/>
            <a:ext cx="6686549" cy="1555864"/>
          </a:xfrm>
          <a:prstGeom prst="rect">
            <a:avLst/>
          </a:prstGeom>
          <a:noFill/>
          <a:ln>
            <a:noFill/>
          </a:ln>
        </p:spPr>
        <p:txBody>
          <a:bodyPr anchorCtr="0" anchor="ctr" bIns="45700" lIns="91425" spcFirstLastPara="1" rIns="91425" wrap="square" tIns="45700"/>
          <a:lstStyle>
            <a:lvl1pPr indent="-228600" lvl="0" marL="457200" marR="0" rtl="0" algn="l">
              <a:spcBef>
                <a:spcPts val="10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6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sp>
        <p:nvSpPr>
          <p:cNvPr id="107" name="Shape 107"/>
          <p:cNvSpPr txBox="1"/>
          <p:nvPr>
            <p:ph idx="10" type="dt"/>
          </p:nvPr>
        </p:nvSpPr>
        <p:spPr>
          <a:xfrm>
            <a:off x="7771210" y="6130437"/>
            <a:ext cx="859712" cy="370396"/>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08" name="Shape 108"/>
          <p:cNvSpPr txBox="1"/>
          <p:nvPr>
            <p:ph idx="11" type="ftr"/>
          </p:nvPr>
        </p:nvSpPr>
        <p:spPr>
          <a:xfrm>
            <a:off x="1941910" y="6135809"/>
            <a:ext cx="5714999"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09" name="Shape 109"/>
          <p:cNvSpPr/>
          <p:nvPr/>
        </p:nvSpPr>
        <p:spPr>
          <a:xfrm flipH="1" rot="10800000">
            <a:off x="-3141" y="3178176"/>
            <a:ext cx="1191395" cy="507297"/>
          </a:xfrm>
          <a:custGeom>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txBox="1"/>
          <p:nvPr>
            <p:ph idx="12" type="sldNum"/>
          </p:nvPr>
        </p:nvSpPr>
        <p:spPr>
          <a:xfrm>
            <a:off x="398860" y="3244140"/>
            <a:ext cx="5848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111" name="Shape 111"/>
        <p:cNvGrpSpPr/>
        <p:nvPr/>
      </p:nvGrpSpPr>
      <p:grpSpPr>
        <a:xfrm>
          <a:off x="0" y="0"/>
          <a:ext cx="0" cy="0"/>
          <a:chOff x="0" y="0"/>
          <a:chExt cx="0" cy="0"/>
        </a:xfrm>
      </p:grpSpPr>
      <p:sp>
        <p:nvSpPr>
          <p:cNvPr id="112" name="Shape 112"/>
          <p:cNvSpPr txBox="1"/>
          <p:nvPr>
            <p:ph type="title"/>
          </p:nvPr>
        </p:nvSpPr>
        <p:spPr>
          <a:xfrm>
            <a:off x="2137462" y="609600"/>
            <a:ext cx="6295445" cy="28956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rgbClr val="262626"/>
              </a:buClr>
              <a:buSzPts val="4800"/>
              <a:buFont typeface="Century Gothic"/>
              <a:buNone/>
              <a:defRPr b="0" i="0" sz="48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3" name="Shape 113"/>
          <p:cNvSpPr txBox="1"/>
          <p:nvPr>
            <p:ph idx="1" type="body"/>
          </p:nvPr>
        </p:nvSpPr>
        <p:spPr>
          <a:xfrm>
            <a:off x="2456259" y="3505200"/>
            <a:ext cx="5652416" cy="381000"/>
          </a:xfrm>
          <a:prstGeom prst="rect">
            <a:avLst/>
          </a:prstGeom>
          <a:noFill/>
          <a:ln>
            <a:noFill/>
          </a:ln>
        </p:spPr>
        <p:txBody>
          <a:bodyPr anchorCtr="0" anchor="ctr" bIns="45700" lIns="91425" spcFirstLastPara="1" rIns="91425" wrap="square" tIns="45700"/>
          <a:lstStyle>
            <a:lvl1pPr indent="-228600" lvl="0" marL="457200" marR="0" rtl="0" algn="l">
              <a:spcBef>
                <a:spcPts val="1000"/>
              </a:spcBef>
              <a:spcAft>
                <a:spcPts val="0"/>
              </a:spcAft>
              <a:buClr>
                <a:schemeClr val="accent1"/>
              </a:buClr>
              <a:buSzPts val="1600"/>
              <a:buFont typeface="Noto Sans Symbols"/>
              <a:buNone/>
              <a:defRPr b="0" i="0" sz="1600" u="none" cap="none" strike="noStrike">
                <a:solidFill>
                  <a:srgbClr val="7F7F7F"/>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400"/>
              <a:buFont typeface="Noto Sans Symbols"/>
              <a:buNone/>
              <a:defRPr b="0" i="0" sz="14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14" name="Shape 114"/>
          <p:cNvSpPr txBox="1"/>
          <p:nvPr>
            <p:ph idx="2" type="body"/>
          </p:nvPr>
        </p:nvSpPr>
        <p:spPr>
          <a:xfrm>
            <a:off x="1941910" y="4354046"/>
            <a:ext cx="6686549" cy="1555864"/>
          </a:xfrm>
          <a:prstGeom prst="rect">
            <a:avLst/>
          </a:prstGeom>
          <a:noFill/>
          <a:ln>
            <a:noFill/>
          </a:ln>
        </p:spPr>
        <p:txBody>
          <a:bodyPr anchorCtr="0" anchor="ctr" bIns="45700" lIns="91425" spcFirstLastPara="1" rIns="91425" wrap="square" tIns="45700"/>
          <a:lstStyle>
            <a:lvl1pPr indent="-228600" lvl="0" marL="457200" marR="0" rtl="0" algn="l">
              <a:spcBef>
                <a:spcPts val="10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6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sp>
        <p:nvSpPr>
          <p:cNvPr id="115" name="Shape 115"/>
          <p:cNvSpPr txBox="1"/>
          <p:nvPr>
            <p:ph idx="10" type="dt"/>
          </p:nvPr>
        </p:nvSpPr>
        <p:spPr>
          <a:xfrm>
            <a:off x="7771210" y="6130437"/>
            <a:ext cx="859712" cy="370396"/>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16" name="Shape 116"/>
          <p:cNvSpPr txBox="1"/>
          <p:nvPr>
            <p:ph idx="11" type="ftr"/>
          </p:nvPr>
        </p:nvSpPr>
        <p:spPr>
          <a:xfrm>
            <a:off x="1941910" y="6135809"/>
            <a:ext cx="5714999"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17" name="Shape 117"/>
          <p:cNvSpPr/>
          <p:nvPr/>
        </p:nvSpPr>
        <p:spPr>
          <a:xfrm flipH="1" rot="10800000">
            <a:off x="-3141" y="3178176"/>
            <a:ext cx="1191395" cy="507297"/>
          </a:xfrm>
          <a:custGeom>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txBox="1"/>
          <p:nvPr>
            <p:ph idx="12" type="sldNum"/>
          </p:nvPr>
        </p:nvSpPr>
        <p:spPr>
          <a:xfrm>
            <a:off x="398860" y="3244140"/>
            <a:ext cx="5848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vi-VN"/>
              <a:t>‹#›</a:t>
            </a:fld>
            <a:endParaRPr/>
          </a:p>
        </p:txBody>
      </p:sp>
      <p:sp>
        <p:nvSpPr>
          <p:cNvPr id="119" name="Shape 119"/>
          <p:cNvSpPr txBox="1"/>
          <p:nvPr/>
        </p:nvSpPr>
        <p:spPr>
          <a:xfrm>
            <a:off x="1850739" y="648005"/>
            <a:ext cx="4572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vi-VN" sz="8000" u="none" cap="none" strike="noStrike">
                <a:solidFill>
                  <a:srgbClr val="A53010"/>
                </a:solidFill>
                <a:latin typeface="Arial"/>
                <a:ea typeface="Arial"/>
                <a:cs typeface="Arial"/>
                <a:sym typeface="Arial"/>
              </a:rPr>
              <a:t>“</a:t>
            </a:r>
            <a:endParaRPr/>
          </a:p>
        </p:txBody>
      </p:sp>
      <p:sp>
        <p:nvSpPr>
          <p:cNvPr id="120" name="Shape 120"/>
          <p:cNvSpPr txBox="1"/>
          <p:nvPr/>
        </p:nvSpPr>
        <p:spPr>
          <a:xfrm>
            <a:off x="8336139" y="2905306"/>
            <a:ext cx="4572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vi-VN" sz="8000" u="none" cap="none" strike="noStrike">
                <a:solidFill>
                  <a:srgbClr val="A53010"/>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21" name="Shape 121"/>
        <p:cNvGrpSpPr/>
        <p:nvPr/>
      </p:nvGrpSpPr>
      <p:grpSpPr>
        <a:xfrm>
          <a:off x="0" y="0"/>
          <a:ext cx="0" cy="0"/>
          <a:chOff x="0" y="0"/>
          <a:chExt cx="0" cy="0"/>
        </a:xfrm>
      </p:grpSpPr>
      <p:sp>
        <p:nvSpPr>
          <p:cNvPr id="122" name="Shape 122"/>
          <p:cNvSpPr txBox="1"/>
          <p:nvPr>
            <p:ph type="title"/>
          </p:nvPr>
        </p:nvSpPr>
        <p:spPr>
          <a:xfrm>
            <a:off x="1941910" y="2438401"/>
            <a:ext cx="6686550" cy="2724845"/>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rgbClr val="262626"/>
              </a:buClr>
              <a:buSzPts val="4800"/>
              <a:buFont typeface="Century Gothic"/>
              <a:buNone/>
              <a:defRPr b="0" i="0" sz="48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23" name="Shape 123"/>
          <p:cNvSpPr txBox="1"/>
          <p:nvPr>
            <p:ph idx="1" type="body"/>
          </p:nvPr>
        </p:nvSpPr>
        <p:spPr>
          <a:xfrm>
            <a:off x="1941910" y="5181600"/>
            <a:ext cx="6686550" cy="729622"/>
          </a:xfrm>
          <a:prstGeom prst="rect">
            <a:avLst/>
          </a:prstGeom>
          <a:noFill/>
          <a:ln>
            <a:noFill/>
          </a:ln>
        </p:spPr>
        <p:txBody>
          <a:bodyPr anchorCtr="0" anchor="t" bIns="45700" lIns="91425" spcFirstLastPara="1" rIns="91425" wrap="square" tIns="45700"/>
          <a:lstStyle>
            <a:lvl1pPr indent="-228600" lvl="0" marL="457200" marR="0" rtl="0" algn="l">
              <a:spcBef>
                <a:spcPts val="10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24" name="Shape 124"/>
          <p:cNvSpPr txBox="1"/>
          <p:nvPr>
            <p:ph idx="10" type="dt"/>
          </p:nvPr>
        </p:nvSpPr>
        <p:spPr>
          <a:xfrm>
            <a:off x="7771210" y="6130437"/>
            <a:ext cx="859712" cy="370396"/>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25" name="Shape 125"/>
          <p:cNvSpPr txBox="1"/>
          <p:nvPr>
            <p:ph idx="11" type="ftr"/>
          </p:nvPr>
        </p:nvSpPr>
        <p:spPr>
          <a:xfrm>
            <a:off x="1941910" y="6135809"/>
            <a:ext cx="5714999"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26" name="Shape 126"/>
          <p:cNvSpPr/>
          <p:nvPr/>
        </p:nvSpPr>
        <p:spPr>
          <a:xfrm flipH="1" rot="10800000">
            <a:off x="-3141" y="4911726"/>
            <a:ext cx="1191395" cy="507297"/>
          </a:xfrm>
          <a:custGeom>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 name="Shape 127"/>
          <p:cNvSpPr txBox="1"/>
          <p:nvPr>
            <p:ph idx="12" type="sldNum"/>
          </p:nvPr>
        </p:nvSpPr>
        <p:spPr>
          <a:xfrm>
            <a:off x="398860" y="4983088"/>
            <a:ext cx="5848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28" name="Shape 128"/>
        <p:cNvGrpSpPr/>
        <p:nvPr/>
      </p:nvGrpSpPr>
      <p:grpSpPr>
        <a:xfrm>
          <a:off x="0" y="0"/>
          <a:ext cx="0" cy="0"/>
          <a:chOff x="0" y="0"/>
          <a:chExt cx="0" cy="0"/>
        </a:xfrm>
      </p:grpSpPr>
      <p:sp>
        <p:nvSpPr>
          <p:cNvPr id="129" name="Shape 129"/>
          <p:cNvSpPr txBox="1"/>
          <p:nvPr>
            <p:ph type="title"/>
          </p:nvPr>
        </p:nvSpPr>
        <p:spPr>
          <a:xfrm>
            <a:off x="2137462" y="609600"/>
            <a:ext cx="6295445" cy="28956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rgbClr val="262626"/>
              </a:buClr>
              <a:buSzPts val="4800"/>
              <a:buFont typeface="Century Gothic"/>
              <a:buNone/>
              <a:defRPr b="0" i="0" sz="48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30" name="Shape 130"/>
          <p:cNvSpPr txBox="1"/>
          <p:nvPr>
            <p:ph idx="1" type="body"/>
          </p:nvPr>
        </p:nvSpPr>
        <p:spPr>
          <a:xfrm>
            <a:off x="1941909" y="4343400"/>
            <a:ext cx="6686550" cy="838200"/>
          </a:xfrm>
          <a:prstGeom prst="rect">
            <a:avLst/>
          </a:prstGeom>
          <a:noFill/>
          <a:ln>
            <a:noFill/>
          </a:ln>
        </p:spPr>
        <p:txBody>
          <a:bodyPr anchorCtr="0" anchor="b" bIns="45700" lIns="91425" spcFirstLastPara="1" rIns="91425" wrap="square" tIns="45700"/>
          <a:lstStyle>
            <a:lvl1pPr indent="-228600" lvl="0" marL="457200" marR="0" rtl="0" algn="l">
              <a:spcBef>
                <a:spcPts val="1000"/>
              </a:spcBef>
              <a:spcAft>
                <a:spcPts val="0"/>
              </a:spcAft>
              <a:buClr>
                <a:schemeClr val="accent1"/>
              </a:buClr>
              <a:buSzPts val="2400"/>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400"/>
              <a:buFont typeface="Noto Sans Symbols"/>
              <a:buNone/>
              <a:defRPr b="0" i="0" sz="14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31" name="Shape 131"/>
          <p:cNvSpPr txBox="1"/>
          <p:nvPr>
            <p:ph idx="2" type="body"/>
          </p:nvPr>
        </p:nvSpPr>
        <p:spPr>
          <a:xfrm>
            <a:off x="1941910" y="5181600"/>
            <a:ext cx="6686550" cy="729622"/>
          </a:xfrm>
          <a:prstGeom prst="rect">
            <a:avLst/>
          </a:prstGeom>
          <a:noFill/>
          <a:ln>
            <a:noFill/>
          </a:ln>
        </p:spPr>
        <p:txBody>
          <a:bodyPr anchorCtr="0" anchor="t" bIns="45700" lIns="91425" spcFirstLastPara="1" rIns="91425" wrap="square" tIns="45700"/>
          <a:lstStyle>
            <a:lvl1pPr indent="-228600" lvl="0" marL="457200" marR="0" rtl="0" algn="l">
              <a:spcBef>
                <a:spcPts val="10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32" name="Shape 132"/>
          <p:cNvSpPr txBox="1"/>
          <p:nvPr>
            <p:ph idx="10" type="dt"/>
          </p:nvPr>
        </p:nvSpPr>
        <p:spPr>
          <a:xfrm>
            <a:off x="7771210" y="6130437"/>
            <a:ext cx="859712" cy="370396"/>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33" name="Shape 133"/>
          <p:cNvSpPr txBox="1"/>
          <p:nvPr>
            <p:ph idx="11" type="ftr"/>
          </p:nvPr>
        </p:nvSpPr>
        <p:spPr>
          <a:xfrm>
            <a:off x="1941910" y="6135809"/>
            <a:ext cx="5714999"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34" name="Shape 134"/>
          <p:cNvSpPr/>
          <p:nvPr/>
        </p:nvSpPr>
        <p:spPr>
          <a:xfrm flipH="1" rot="10800000">
            <a:off x="-3141" y="4911726"/>
            <a:ext cx="1191395" cy="507297"/>
          </a:xfrm>
          <a:custGeom>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 name="Shape 135"/>
          <p:cNvSpPr txBox="1"/>
          <p:nvPr>
            <p:ph idx="12" type="sldNum"/>
          </p:nvPr>
        </p:nvSpPr>
        <p:spPr>
          <a:xfrm>
            <a:off x="398860" y="4983088"/>
            <a:ext cx="5848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vi-VN"/>
              <a:t>‹#›</a:t>
            </a:fld>
            <a:endParaRPr/>
          </a:p>
        </p:txBody>
      </p:sp>
      <p:sp>
        <p:nvSpPr>
          <p:cNvPr id="136" name="Shape 136"/>
          <p:cNvSpPr txBox="1"/>
          <p:nvPr/>
        </p:nvSpPr>
        <p:spPr>
          <a:xfrm>
            <a:off x="1850739" y="648005"/>
            <a:ext cx="4572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vi-VN" sz="8000" u="none" cap="none" strike="noStrike">
                <a:solidFill>
                  <a:srgbClr val="A53010"/>
                </a:solidFill>
                <a:latin typeface="Arial"/>
                <a:ea typeface="Arial"/>
                <a:cs typeface="Arial"/>
                <a:sym typeface="Arial"/>
              </a:rPr>
              <a:t>“</a:t>
            </a:r>
            <a:endParaRPr/>
          </a:p>
        </p:txBody>
      </p:sp>
      <p:sp>
        <p:nvSpPr>
          <p:cNvPr id="137" name="Shape 137"/>
          <p:cNvSpPr txBox="1"/>
          <p:nvPr/>
        </p:nvSpPr>
        <p:spPr>
          <a:xfrm>
            <a:off x="8336139" y="2905306"/>
            <a:ext cx="4572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vi-VN" sz="8000" u="none" cap="none" strike="noStrike">
                <a:solidFill>
                  <a:srgbClr val="A53010"/>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38" name="Shape 138"/>
        <p:cNvGrpSpPr/>
        <p:nvPr/>
      </p:nvGrpSpPr>
      <p:grpSpPr>
        <a:xfrm>
          <a:off x="0" y="0"/>
          <a:ext cx="0" cy="0"/>
          <a:chOff x="0" y="0"/>
          <a:chExt cx="0" cy="0"/>
        </a:xfrm>
      </p:grpSpPr>
      <p:sp>
        <p:nvSpPr>
          <p:cNvPr id="139" name="Shape 139"/>
          <p:cNvSpPr txBox="1"/>
          <p:nvPr>
            <p:ph type="title"/>
          </p:nvPr>
        </p:nvSpPr>
        <p:spPr>
          <a:xfrm>
            <a:off x="1941910" y="627407"/>
            <a:ext cx="6686549" cy="288002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rgbClr val="262626"/>
              </a:buClr>
              <a:buSzPts val="4800"/>
              <a:buFont typeface="Century Gothic"/>
              <a:buNone/>
              <a:defRPr b="0" i="0" sz="48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40" name="Shape 140"/>
          <p:cNvSpPr txBox="1"/>
          <p:nvPr>
            <p:ph idx="1" type="body"/>
          </p:nvPr>
        </p:nvSpPr>
        <p:spPr>
          <a:xfrm>
            <a:off x="1941909" y="4343400"/>
            <a:ext cx="6686550" cy="838200"/>
          </a:xfrm>
          <a:prstGeom prst="rect">
            <a:avLst/>
          </a:prstGeom>
          <a:noFill/>
          <a:ln>
            <a:noFill/>
          </a:ln>
        </p:spPr>
        <p:txBody>
          <a:bodyPr anchorCtr="0" anchor="b" bIns="45700" lIns="91425" spcFirstLastPara="1" rIns="91425" wrap="square" tIns="45700"/>
          <a:lstStyle>
            <a:lvl1pPr indent="-228600" lvl="0" marL="457200" marR="0" rtl="0" algn="l">
              <a:spcBef>
                <a:spcPts val="1000"/>
              </a:spcBef>
              <a:spcAft>
                <a:spcPts val="0"/>
              </a:spcAft>
              <a:buClr>
                <a:schemeClr val="accent1"/>
              </a:buClr>
              <a:buSzPts val="2400"/>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400"/>
              <a:buFont typeface="Noto Sans Symbols"/>
              <a:buNone/>
              <a:defRPr b="0" i="0" sz="14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41" name="Shape 141"/>
          <p:cNvSpPr txBox="1"/>
          <p:nvPr>
            <p:ph idx="2" type="body"/>
          </p:nvPr>
        </p:nvSpPr>
        <p:spPr>
          <a:xfrm>
            <a:off x="1941910" y="5181600"/>
            <a:ext cx="6686550" cy="729622"/>
          </a:xfrm>
          <a:prstGeom prst="rect">
            <a:avLst/>
          </a:prstGeom>
          <a:noFill/>
          <a:ln>
            <a:noFill/>
          </a:ln>
        </p:spPr>
        <p:txBody>
          <a:bodyPr anchorCtr="0" anchor="t" bIns="45700" lIns="91425" spcFirstLastPara="1" rIns="91425" wrap="square" tIns="45700"/>
          <a:lstStyle>
            <a:lvl1pPr indent="-228600" lvl="0" marL="457200" marR="0" rtl="0" algn="l">
              <a:spcBef>
                <a:spcPts val="10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42" name="Shape 142"/>
          <p:cNvSpPr txBox="1"/>
          <p:nvPr>
            <p:ph idx="10" type="dt"/>
          </p:nvPr>
        </p:nvSpPr>
        <p:spPr>
          <a:xfrm>
            <a:off x="7771210" y="6130437"/>
            <a:ext cx="859712" cy="370396"/>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43" name="Shape 143"/>
          <p:cNvSpPr txBox="1"/>
          <p:nvPr>
            <p:ph idx="11" type="ftr"/>
          </p:nvPr>
        </p:nvSpPr>
        <p:spPr>
          <a:xfrm>
            <a:off x="1941910" y="6135809"/>
            <a:ext cx="5714999"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44" name="Shape 144"/>
          <p:cNvSpPr/>
          <p:nvPr/>
        </p:nvSpPr>
        <p:spPr>
          <a:xfrm flipH="1" rot="10800000">
            <a:off x="-3141" y="4911726"/>
            <a:ext cx="1191395" cy="507297"/>
          </a:xfrm>
          <a:custGeom>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txBox="1"/>
          <p:nvPr>
            <p:ph idx="12" type="sldNum"/>
          </p:nvPr>
        </p:nvSpPr>
        <p:spPr>
          <a:xfrm>
            <a:off x="398860" y="4983088"/>
            <a:ext cx="5848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46" name="Shape 146"/>
        <p:cNvGrpSpPr/>
        <p:nvPr/>
      </p:nvGrpSpPr>
      <p:grpSpPr>
        <a:xfrm>
          <a:off x="0" y="0"/>
          <a:ext cx="0" cy="0"/>
          <a:chOff x="0" y="0"/>
          <a:chExt cx="0" cy="0"/>
        </a:xfrm>
      </p:grpSpPr>
      <p:sp>
        <p:nvSpPr>
          <p:cNvPr id="147" name="Shape 147"/>
          <p:cNvSpPr txBox="1"/>
          <p:nvPr>
            <p:ph type="title"/>
          </p:nvPr>
        </p:nvSpPr>
        <p:spPr>
          <a:xfrm>
            <a:off x="1944694" y="624110"/>
            <a:ext cx="6683765" cy="128089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48" name="Shape 148"/>
          <p:cNvSpPr txBox="1"/>
          <p:nvPr>
            <p:ph idx="1" type="body"/>
          </p:nvPr>
        </p:nvSpPr>
        <p:spPr>
          <a:xfrm rot="5400000">
            <a:off x="3342085" y="733425"/>
            <a:ext cx="3886200" cy="6686550"/>
          </a:xfrm>
          <a:prstGeom prst="rect">
            <a:avLst/>
          </a:prstGeom>
          <a:noFill/>
          <a:ln>
            <a:noFill/>
          </a:ln>
        </p:spPr>
        <p:txBody>
          <a:bodyPr anchorCtr="0" anchor="t" bIns="45700" lIns="91425" spcFirstLastPara="1" rIns="91425" wrap="square" tIns="45700"/>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49" name="Shape 149"/>
          <p:cNvSpPr txBox="1"/>
          <p:nvPr>
            <p:ph idx="10" type="dt"/>
          </p:nvPr>
        </p:nvSpPr>
        <p:spPr>
          <a:xfrm>
            <a:off x="7771210" y="6130437"/>
            <a:ext cx="859712" cy="370396"/>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50" name="Shape 150"/>
          <p:cNvSpPr txBox="1"/>
          <p:nvPr>
            <p:ph idx="11" type="ftr"/>
          </p:nvPr>
        </p:nvSpPr>
        <p:spPr>
          <a:xfrm>
            <a:off x="1941910" y="6135809"/>
            <a:ext cx="5714999"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51" name="Shape 151"/>
          <p:cNvSpPr/>
          <p:nvPr/>
        </p:nvSpPr>
        <p:spPr>
          <a:xfrm flipH="1" rot="10800000">
            <a:off x="-3141" y="714376"/>
            <a:ext cx="1191395" cy="507297"/>
          </a:xfrm>
          <a:custGeom>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txBox="1"/>
          <p:nvPr>
            <p:ph idx="12" type="sldNum"/>
          </p:nvPr>
        </p:nvSpPr>
        <p:spPr>
          <a:xfrm>
            <a:off x="398860" y="787783"/>
            <a:ext cx="5848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Shape 154"/>
          <p:cNvSpPr txBox="1"/>
          <p:nvPr>
            <p:ph type="title"/>
          </p:nvPr>
        </p:nvSpPr>
        <p:spPr>
          <a:xfrm rot="5400000">
            <a:off x="5157051" y="2441464"/>
            <a:ext cx="5283817" cy="1655701"/>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55" name="Shape 155"/>
          <p:cNvSpPr txBox="1"/>
          <p:nvPr>
            <p:ph idx="1" type="body"/>
          </p:nvPr>
        </p:nvSpPr>
        <p:spPr>
          <a:xfrm rot="5400000">
            <a:off x="1728876" y="840439"/>
            <a:ext cx="5283817" cy="4857750"/>
          </a:xfrm>
          <a:prstGeom prst="rect">
            <a:avLst/>
          </a:prstGeom>
          <a:noFill/>
          <a:ln>
            <a:noFill/>
          </a:ln>
        </p:spPr>
        <p:txBody>
          <a:bodyPr anchorCtr="0" anchor="t" bIns="45700" lIns="91425" spcFirstLastPara="1" rIns="91425" wrap="square" tIns="45700"/>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56" name="Shape 156"/>
          <p:cNvSpPr txBox="1"/>
          <p:nvPr>
            <p:ph idx="10" type="dt"/>
          </p:nvPr>
        </p:nvSpPr>
        <p:spPr>
          <a:xfrm>
            <a:off x="7771210" y="6130437"/>
            <a:ext cx="859712" cy="370396"/>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57" name="Shape 157"/>
          <p:cNvSpPr txBox="1"/>
          <p:nvPr>
            <p:ph idx="11" type="ftr"/>
          </p:nvPr>
        </p:nvSpPr>
        <p:spPr>
          <a:xfrm>
            <a:off x="1941910" y="6135809"/>
            <a:ext cx="5714999"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58" name="Shape 158"/>
          <p:cNvSpPr/>
          <p:nvPr/>
        </p:nvSpPr>
        <p:spPr>
          <a:xfrm flipH="1" rot="10800000">
            <a:off x="-3141" y="714376"/>
            <a:ext cx="1191395" cy="507297"/>
          </a:xfrm>
          <a:custGeom>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 name="Shape 159"/>
          <p:cNvSpPr txBox="1"/>
          <p:nvPr>
            <p:ph idx="12" type="sldNum"/>
          </p:nvPr>
        </p:nvSpPr>
        <p:spPr>
          <a:xfrm>
            <a:off x="398860" y="787783"/>
            <a:ext cx="5848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5" name="Shape 45"/>
        <p:cNvGrpSpPr/>
        <p:nvPr/>
      </p:nvGrpSpPr>
      <p:grpSpPr>
        <a:xfrm>
          <a:off x="0" y="0"/>
          <a:ext cx="0" cy="0"/>
          <a:chOff x="0" y="0"/>
          <a:chExt cx="0" cy="0"/>
        </a:xfrm>
      </p:grpSpPr>
      <p:sp>
        <p:nvSpPr>
          <p:cNvPr id="46" name="Shape 46"/>
          <p:cNvSpPr txBox="1"/>
          <p:nvPr>
            <p:ph type="title"/>
          </p:nvPr>
        </p:nvSpPr>
        <p:spPr>
          <a:xfrm>
            <a:off x="1944694" y="624110"/>
            <a:ext cx="6683765" cy="128089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47" name="Shape 47"/>
          <p:cNvSpPr txBox="1"/>
          <p:nvPr>
            <p:ph idx="1" type="body"/>
          </p:nvPr>
        </p:nvSpPr>
        <p:spPr>
          <a:xfrm>
            <a:off x="972200" y="1288525"/>
            <a:ext cx="7650000" cy="5058000"/>
          </a:xfrm>
          <a:prstGeom prst="rect">
            <a:avLst/>
          </a:prstGeom>
          <a:noFill/>
          <a:ln>
            <a:noFill/>
          </a:ln>
        </p:spPr>
        <p:txBody>
          <a:bodyPr anchorCtr="0" anchor="t" bIns="45700" lIns="91425" spcFirstLastPara="1" rIns="91425" wrap="square" tIns="45700"/>
          <a:lstStyle>
            <a:lvl1pPr indent="-342900" lvl="0" marL="457200" rtl="0" algn="just">
              <a:spcBef>
                <a:spcPts val="0"/>
              </a:spcBef>
              <a:spcAft>
                <a:spcPts val="0"/>
              </a:spcAft>
              <a:buClr>
                <a:schemeClr val="accent1"/>
              </a:buClr>
              <a:buSzPts val="1800"/>
              <a:buFont typeface="Noto Sans Symbols"/>
              <a:buChar char="❖"/>
              <a:defRPr b="0" i="0" sz="2200" u="none" cap="none" strike="noStrike">
                <a:solidFill>
                  <a:srgbClr val="3F3F3F"/>
                </a:solidFill>
                <a:latin typeface="Arial"/>
                <a:ea typeface="Arial"/>
                <a:cs typeface="Arial"/>
                <a:sym typeface="Arial"/>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48" name="Shape 48"/>
          <p:cNvSpPr txBox="1"/>
          <p:nvPr>
            <p:ph idx="10" type="dt"/>
          </p:nvPr>
        </p:nvSpPr>
        <p:spPr>
          <a:xfrm>
            <a:off x="7771210" y="6130437"/>
            <a:ext cx="859712" cy="370396"/>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9" name="Shape 49"/>
          <p:cNvSpPr txBox="1"/>
          <p:nvPr>
            <p:ph idx="11" type="ftr"/>
          </p:nvPr>
        </p:nvSpPr>
        <p:spPr>
          <a:xfrm>
            <a:off x="1941910" y="6135809"/>
            <a:ext cx="5714999"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50" name="Shape 50"/>
          <p:cNvSpPr/>
          <p:nvPr/>
        </p:nvSpPr>
        <p:spPr>
          <a:xfrm flipH="1" rot="10800000">
            <a:off x="-3141" y="714376"/>
            <a:ext cx="1191395" cy="507297"/>
          </a:xfrm>
          <a:custGeom>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txBox="1"/>
          <p:nvPr>
            <p:ph idx="12" type="sldNum"/>
          </p:nvPr>
        </p:nvSpPr>
        <p:spPr>
          <a:xfrm>
            <a:off x="398860" y="787783"/>
            <a:ext cx="5848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2" name="Shape 52"/>
        <p:cNvGrpSpPr/>
        <p:nvPr/>
      </p:nvGrpSpPr>
      <p:grpSpPr>
        <a:xfrm>
          <a:off x="0" y="0"/>
          <a:ext cx="0" cy="0"/>
          <a:chOff x="0" y="0"/>
          <a:chExt cx="0" cy="0"/>
        </a:xfrm>
      </p:grpSpPr>
      <p:sp>
        <p:nvSpPr>
          <p:cNvPr id="53" name="Shape 53"/>
          <p:cNvSpPr txBox="1"/>
          <p:nvPr>
            <p:ph type="title"/>
          </p:nvPr>
        </p:nvSpPr>
        <p:spPr>
          <a:xfrm>
            <a:off x="1944694" y="624110"/>
            <a:ext cx="6683765" cy="128089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54" name="Shape 54"/>
          <p:cNvSpPr txBox="1"/>
          <p:nvPr>
            <p:ph idx="1" type="body"/>
          </p:nvPr>
        </p:nvSpPr>
        <p:spPr>
          <a:xfrm>
            <a:off x="1941909" y="2133600"/>
            <a:ext cx="3235398" cy="3777622"/>
          </a:xfrm>
          <a:prstGeom prst="rect">
            <a:avLst/>
          </a:prstGeom>
          <a:noFill/>
          <a:ln>
            <a:noFill/>
          </a:ln>
        </p:spPr>
        <p:txBody>
          <a:bodyPr anchorCtr="0" anchor="t" bIns="45700" lIns="91425" spcFirstLastPara="1" rIns="91425" wrap="square" tIns="45700"/>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55" name="Shape 55"/>
          <p:cNvSpPr txBox="1"/>
          <p:nvPr>
            <p:ph idx="2" type="body"/>
          </p:nvPr>
        </p:nvSpPr>
        <p:spPr>
          <a:xfrm>
            <a:off x="5393060" y="2126222"/>
            <a:ext cx="3235398" cy="3777622"/>
          </a:xfrm>
          <a:prstGeom prst="rect">
            <a:avLst/>
          </a:prstGeom>
          <a:noFill/>
          <a:ln>
            <a:noFill/>
          </a:ln>
        </p:spPr>
        <p:txBody>
          <a:bodyPr anchorCtr="0" anchor="t" bIns="45700" lIns="91425" spcFirstLastPara="1" rIns="91425" wrap="square" tIns="45700"/>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56" name="Shape 56"/>
          <p:cNvSpPr txBox="1"/>
          <p:nvPr>
            <p:ph idx="10" type="dt"/>
          </p:nvPr>
        </p:nvSpPr>
        <p:spPr>
          <a:xfrm>
            <a:off x="7771210" y="6130437"/>
            <a:ext cx="859712" cy="370396"/>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57" name="Shape 57"/>
          <p:cNvSpPr txBox="1"/>
          <p:nvPr>
            <p:ph idx="11" type="ftr"/>
          </p:nvPr>
        </p:nvSpPr>
        <p:spPr>
          <a:xfrm>
            <a:off x="1941910" y="6135809"/>
            <a:ext cx="5714999"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58" name="Shape 58"/>
          <p:cNvSpPr/>
          <p:nvPr/>
        </p:nvSpPr>
        <p:spPr>
          <a:xfrm flipH="1" rot="10800000">
            <a:off x="-3141" y="714376"/>
            <a:ext cx="1191395" cy="507297"/>
          </a:xfrm>
          <a:custGeom>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txBox="1"/>
          <p:nvPr>
            <p:ph idx="12" type="sldNum"/>
          </p:nvPr>
        </p:nvSpPr>
        <p:spPr>
          <a:xfrm>
            <a:off x="398860" y="787783"/>
            <a:ext cx="5848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0" name="Shape 60"/>
        <p:cNvGrpSpPr/>
        <p:nvPr/>
      </p:nvGrpSpPr>
      <p:grpSpPr>
        <a:xfrm>
          <a:off x="0" y="0"/>
          <a:ext cx="0" cy="0"/>
          <a:chOff x="0" y="0"/>
          <a:chExt cx="0" cy="0"/>
        </a:xfrm>
      </p:grpSpPr>
      <p:sp>
        <p:nvSpPr>
          <p:cNvPr id="61" name="Shape 61"/>
          <p:cNvSpPr txBox="1"/>
          <p:nvPr>
            <p:ph type="title"/>
          </p:nvPr>
        </p:nvSpPr>
        <p:spPr>
          <a:xfrm>
            <a:off x="1941910" y="2058750"/>
            <a:ext cx="6686549" cy="14688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rgbClr val="262626"/>
              </a:buClr>
              <a:buSzPts val="4000"/>
              <a:buFont typeface="Century Gothic"/>
              <a:buNone/>
              <a:defRPr b="0" i="0" sz="40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62" name="Shape 62"/>
          <p:cNvSpPr txBox="1"/>
          <p:nvPr>
            <p:ph idx="1" type="body"/>
          </p:nvPr>
        </p:nvSpPr>
        <p:spPr>
          <a:xfrm>
            <a:off x="1941910" y="3530129"/>
            <a:ext cx="6686549" cy="860400"/>
          </a:xfrm>
          <a:prstGeom prst="rect">
            <a:avLst/>
          </a:prstGeom>
          <a:noFill/>
          <a:ln>
            <a:noFill/>
          </a:ln>
        </p:spPr>
        <p:txBody>
          <a:bodyPr anchorCtr="0" anchor="t" bIns="45700" lIns="91425" spcFirstLastPara="1" rIns="91425" wrap="square" tIns="45700"/>
          <a:lstStyle>
            <a:lvl1pPr indent="-228600" lvl="0" marL="457200" marR="0" rtl="0" algn="l">
              <a:spcBef>
                <a:spcPts val="1000"/>
              </a:spcBef>
              <a:spcAft>
                <a:spcPts val="0"/>
              </a:spcAft>
              <a:buClr>
                <a:schemeClr val="accent1"/>
              </a:buClr>
              <a:buSzPts val="2000"/>
              <a:buFont typeface="Noto Sans Symbols"/>
              <a:buNone/>
              <a:defRPr b="0" i="0" sz="2000" u="none" cap="none" strike="noStrike">
                <a:solidFill>
                  <a:srgbClr val="595959"/>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6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sp>
        <p:nvSpPr>
          <p:cNvPr id="63" name="Shape 63"/>
          <p:cNvSpPr txBox="1"/>
          <p:nvPr>
            <p:ph idx="10" type="dt"/>
          </p:nvPr>
        </p:nvSpPr>
        <p:spPr>
          <a:xfrm>
            <a:off x="7771210" y="6130437"/>
            <a:ext cx="859712" cy="370396"/>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64" name="Shape 64"/>
          <p:cNvSpPr txBox="1"/>
          <p:nvPr>
            <p:ph idx="11" type="ftr"/>
          </p:nvPr>
        </p:nvSpPr>
        <p:spPr>
          <a:xfrm>
            <a:off x="1941910" y="6135809"/>
            <a:ext cx="5714999"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65" name="Shape 65"/>
          <p:cNvSpPr/>
          <p:nvPr/>
        </p:nvSpPr>
        <p:spPr>
          <a:xfrm flipH="1" rot="10800000">
            <a:off x="-3141" y="3178176"/>
            <a:ext cx="1191395" cy="507297"/>
          </a:xfrm>
          <a:custGeom>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txBox="1"/>
          <p:nvPr>
            <p:ph idx="12" type="sldNum"/>
          </p:nvPr>
        </p:nvSpPr>
        <p:spPr>
          <a:xfrm>
            <a:off x="398860" y="3244140"/>
            <a:ext cx="5848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7" name="Shape 67"/>
        <p:cNvGrpSpPr/>
        <p:nvPr/>
      </p:nvGrpSpPr>
      <p:grpSpPr>
        <a:xfrm>
          <a:off x="0" y="0"/>
          <a:ext cx="0" cy="0"/>
          <a:chOff x="0" y="0"/>
          <a:chExt cx="0" cy="0"/>
        </a:xfrm>
      </p:grpSpPr>
      <p:sp>
        <p:nvSpPr>
          <p:cNvPr id="68" name="Shape 68"/>
          <p:cNvSpPr txBox="1"/>
          <p:nvPr>
            <p:ph type="title"/>
          </p:nvPr>
        </p:nvSpPr>
        <p:spPr>
          <a:xfrm>
            <a:off x="1944694" y="624110"/>
            <a:ext cx="6683765" cy="128089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69" name="Shape 69"/>
          <p:cNvSpPr txBox="1"/>
          <p:nvPr>
            <p:ph idx="1" type="body"/>
          </p:nvPr>
        </p:nvSpPr>
        <p:spPr>
          <a:xfrm>
            <a:off x="2204530" y="1972703"/>
            <a:ext cx="2994549" cy="576262"/>
          </a:xfrm>
          <a:prstGeom prst="rect">
            <a:avLst/>
          </a:prstGeom>
          <a:noFill/>
          <a:ln>
            <a:noFill/>
          </a:ln>
        </p:spPr>
        <p:txBody>
          <a:bodyPr anchorCtr="0" anchor="b" bIns="45700" lIns="91425" spcFirstLastPara="1" rIns="91425" wrap="square" tIns="45700"/>
          <a:lstStyle>
            <a:lvl1pPr indent="-228600" lvl="0" marL="457200" marR="0" rtl="0" algn="l">
              <a:spcBef>
                <a:spcPts val="1000"/>
              </a:spcBef>
              <a:spcAft>
                <a:spcPts val="0"/>
              </a:spcAft>
              <a:buClr>
                <a:schemeClr val="accent1"/>
              </a:buClr>
              <a:buSzPts val="2400"/>
              <a:buFont typeface="Noto Sans Symbols"/>
              <a:buNone/>
              <a:defRPr b="0" i="0" sz="2400" u="none" cap="none" strike="noStrike">
                <a:solidFill>
                  <a:srgbClr val="3F3F3F"/>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20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80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60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60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60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60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60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60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70" name="Shape 70"/>
          <p:cNvSpPr txBox="1"/>
          <p:nvPr>
            <p:ph idx="2" type="body"/>
          </p:nvPr>
        </p:nvSpPr>
        <p:spPr>
          <a:xfrm>
            <a:off x="1941909" y="2548966"/>
            <a:ext cx="3257170" cy="3354060"/>
          </a:xfrm>
          <a:prstGeom prst="rect">
            <a:avLst/>
          </a:prstGeom>
          <a:noFill/>
          <a:ln>
            <a:noFill/>
          </a:ln>
        </p:spPr>
        <p:txBody>
          <a:bodyPr anchorCtr="0" anchor="t" bIns="45700" lIns="91425" spcFirstLastPara="1" rIns="91425" wrap="square" tIns="45700"/>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71" name="Shape 71"/>
          <p:cNvSpPr txBox="1"/>
          <p:nvPr>
            <p:ph idx="3" type="body"/>
          </p:nvPr>
        </p:nvSpPr>
        <p:spPr>
          <a:xfrm>
            <a:off x="5629972" y="1969475"/>
            <a:ext cx="2999251" cy="576262"/>
          </a:xfrm>
          <a:prstGeom prst="rect">
            <a:avLst/>
          </a:prstGeom>
          <a:noFill/>
          <a:ln>
            <a:noFill/>
          </a:ln>
        </p:spPr>
        <p:txBody>
          <a:bodyPr anchorCtr="0" anchor="b" bIns="45700" lIns="91425" spcFirstLastPara="1" rIns="91425" wrap="square" tIns="45700"/>
          <a:lstStyle>
            <a:lvl1pPr indent="-228600" lvl="0" marL="457200" marR="0" rtl="0" algn="l">
              <a:spcBef>
                <a:spcPts val="1000"/>
              </a:spcBef>
              <a:spcAft>
                <a:spcPts val="0"/>
              </a:spcAft>
              <a:buClr>
                <a:schemeClr val="accent1"/>
              </a:buClr>
              <a:buSzPts val="2400"/>
              <a:buFont typeface="Noto Sans Symbols"/>
              <a:buNone/>
              <a:defRPr b="0" i="0" sz="2400" u="none" cap="none" strike="noStrike">
                <a:solidFill>
                  <a:srgbClr val="3F3F3F"/>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20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80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60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60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60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60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60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60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72" name="Shape 72"/>
          <p:cNvSpPr txBox="1"/>
          <p:nvPr>
            <p:ph idx="4" type="body"/>
          </p:nvPr>
        </p:nvSpPr>
        <p:spPr>
          <a:xfrm>
            <a:off x="5375218" y="2545738"/>
            <a:ext cx="3254006" cy="3354060"/>
          </a:xfrm>
          <a:prstGeom prst="rect">
            <a:avLst/>
          </a:prstGeom>
          <a:noFill/>
          <a:ln>
            <a:noFill/>
          </a:ln>
        </p:spPr>
        <p:txBody>
          <a:bodyPr anchorCtr="0" anchor="t" bIns="45700" lIns="91425" spcFirstLastPara="1" rIns="91425" wrap="square" tIns="45700"/>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73" name="Shape 73"/>
          <p:cNvSpPr txBox="1"/>
          <p:nvPr>
            <p:ph idx="10" type="dt"/>
          </p:nvPr>
        </p:nvSpPr>
        <p:spPr>
          <a:xfrm>
            <a:off x="7771210" y="6130437"/>
            <a:ext cx="859712" cy="370396"/>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74" name="Shape 74"/>
          <p:cNvSpPr txBox="1"/>
          <p:nvPr>
            <p:ph idx="11" type="ftr"/>
          </p:nvPr>
        </p:nvSpPr>
        <p:spPr>
          <a:xfrm>
            <a:off x="1941910" y="6135809"/>
            <a:ext cx="5714999"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75" name="Shape 75"/>
          <p:cNvSpPr/>
          <p:nvPr/>
        </p:nvSpPr>
        <p:spPr>
          <a:xfrm flipH="1" rot="10800000">
            <a:off x="-3141" y="714376"/>
            <a:ext cx="1191395" cy="507297"/>
          </a:xfrm>
          <a:custGeom>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txBox="1"/>
          <p:nvPr>
            <p:ph idx="12" type="sldNum"/>
          </p:nvPr>
        </p:nvSpPr>
        <p:spPr>
          <a:xfrm>
            <a:off x="398860" y="787783"/>
            <a:ext cx="5848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7" name="Shape 77"/>
        <p:cNvGrpSpPr/>
        <p:nvPr/>
      </p:nvGrpSpPr>
      <p:grpSpPr>
        <a:xfrm>
          <a:off x="0" y="0"/>
          <a:ext cx="0" cy="0"/>
          <a:chOff x="0" y="0"/>
          <a:chExt cx="0" cy="0"/>
        </a:xfrm>
      </p:grpSpPr>
      <p:sp>
        <p:nvSpPr>
          <p:cNvPr id="78" name="Shape 78"/>
          <p:cNvSpPr txBox="1"/>
          <p:nvPr>
            <p:ph type="title"/>
          </p:nvPr>
        </p:nvSpPr>
        <p:spPr>
          <a:xfrm>
            <a:off x="1944694" y="624110"/>
            <a:ext cx="6683765" cy="128089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9" name="Shape 79"/>
          <p:cNvSpPr txBox="1"/>
          <p:nvPr>
            <p:ph idx="10" type="dt"/>
          </p:nvPr>
        </p:nvSpPr>
        <p:spPr>
          <a:xfrm>
            <a:off x="7771210" y="6130437"/>
            <a:ext cx="859712" cy="370396"/>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80" name="Shape 80"/>
          <p:cNvSpPr txBox="1"/>
          <p:nvPr>
            <p:ph idx="11" type="ftr"/>
          </p:nvPr>
        </p:nvSpPr>
        <p:spPr>
          <a:xfrm>
            <a:off x="1941910" y="6135809"/>
            <a:ext cx="5714999"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81" name="Shape 81"/>
          <p:cNvSpPr/>
          <p:nvPr/>
        </p:nvSpPr>
        <p:spPr>
          <a:xfrm flipH="1" rot="10800000">
            <a:off x="-3141" y="714376"/>
            <a:ext cx="1191395" cy="507297"/>
          </a:xfrm>
          <a:custGeom>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txBox="1"/>
          <p:nvPr>
            <p:ph idx="12" type="sldNum"/>
          </p:nvPr>
        </p:nvSpPr>
        <p:spPr>
          <a:xfrm>
            <a:off x="398860" y="787783"/>
            <a:ext cx="5848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3" name="Shape 83"/>
        <p:cNvGrpSpPr/>
        <p:nvPr/>
      </p:nvGrpSpPr>
      <p:grpSpPr>
        <a:xfrm>
          <a:off x="0" y="0"/>
          <a:ext cx="0" cy="0"/>
          <a:chOff x="0" y="0"/>
          <a:chExt cx="0" cy="0"/>
        </a:xfrm>
      </p:grpSpPr>
      <p:sp>
        <p:nvSpPr>
          <p:cNvPr id="84" name="Shape 84"/>
          <p:cNvSpPr txBox="1"/>
          <p:nvPr>
            <p:ph idx="10" type="dt"/>
          </p:nvPr>
        </p:nvSpPr>
        <p:spPr>
          <a:xfrm>
            <a:off x="7771210" y="6130437"/>
            <a:ext cx="859712" cy="370396"/>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85" name="Shape 85"/>
          <p:cNvSpPr txBox="1"/>
          <p:nvPr>
            <p:ph idx="11" type="ftr"/>
          </p:nvPr>
        </p:nvSpPr>
        <p:spPr>
          <a:xfrm>
            <a:off x="1941910" y="6135809"/>
            <a:ext cx="5714999"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86" name="Shape 86"/>
          <p:cNvSpPr/>
          <p:nvPr/>
        </p:nvSpPr>
        <p:spPr>
          <a:xfrm flipH="1" rot="10800000">
            <a:off x="-3141" y="714376"/>
            <a:ext cx="1191395" cy="507297"/>
          </a:xfrm>
          <a:custGeom>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txBox="1"/>
          <p:nvPr>
            <p:ph idx="12" type="sldNum"/>
          </p:nvPr>
        </p:nvSpPr>
        <p:spPr>
          <a:xfrm>
            <a:off x="398860" y="787783"/>
            <a:ext cx="5848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88" name="Shape 88"/>
        <p:cNvGrpSpPr/>
        <p:nvPr/>
      </p:nvGrpSpPr>
      <p:grpSpPr>
        <a:xfrm>
          <a:off x="0" y="0"/>
          <a:ext cx="0" cy="0"/>
          <a:chOff x="0" y="0"/>
          <a:chExt cx="0" cy="0"/>
        </a:xfrm>
      </p:grpSpPr>
      <p:sp>
        <p:nvSpPr>
          <p:cNvPr id="89" name="Shape 89"/>
          <p:cNvSpPr txBox="1"/>
          <p:nvPr>
            <p:ph type="title"/>
          </p:nvPr>
        </p:nvSpPr>
        <p:spPr>
          <a:xfrm>
            <a:off x="1941910" y="446088"/>
            <a:ext cx="2628899" cy="976312"/>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rgbClr val="262626"/>
              </a:buClr>
              <a:buSzPts val="2000"/>
              <a:buFont typeface="Century Gothic"/>
              <a:buNone/>
              <a:defRPr b="0" i="0" sz="20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90" name="Shape 90"/>
          <p:cNvSpPr txBox="1"/>
          <p:nvPr>
            <p:ph idx="1" type="body"/>
          </p:nvPr>
        </p:nvSpPr>
        <p:spPr>
          <a:xfrm>
            <a:off x="4742259" y="446089"/>
            <a:ext cx="3886200" cy="5414963"/>
          </a:xfrm>
          <a:prstGeom prst="rect">
            <a:avLst/>
          </a:prstGeom>
          <a:noFill/>
          <a:ln>
            <a:noFill/>
          </a:ln>
        </p:spPr>
        <p:txBody>
          <a:bodyPr anchorCtr="0" anchor="ctr" bIns="45700" lIns="91425" spcFirstLastPara="1" rIns="91425" wrap="square" tIns="45700"/>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91" name="Shape 91"/>
          <p:cNvSpPr txBox="1"/>
          <p:nvPr>
            <p:ph idx="2" type="body"/>
          </p:nvPr>
        </p:nvSpPr>
        <p:spPr>
          <a:xfrm>
            <a:off x="1941910" y="1598613"/>
            <a:ext cx="2628899" cy="4262436"/>
          </a:xfrm>
          <a:prstGeom prst="rect">
            <a:avLst/>
          </a:prstGeom>
          <a:noFill/>
          <a:ln>
            <a:noFill/>
          </a:ln>
        </p:spPr>
        <p:txBody>
          <a:bodyPr anchorCtr="0" anchor="t" bIns="45700" lIns="91425" spcFirstLastPara="1" rIns="91425" wrap="square" tIns="45700"/>
          <a:lstStyle>
            <a:lvl1pPr indent="-228600" lvl="0" marL="457200" marR="0" rtl="0" algn="l">
              <a:spcBef>
                <a:spcPts val="1000"/>
              </a:spcBef>
              <a:spcAft>
                <a:spcPts val="0"/>
              </a:spcAft>
              <a:buClr>
                <a:schemeClr val="accent1"/>
              </a:buClr>
              <a:buSzPts val="140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0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90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90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90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90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90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90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92" name="Shape 92"/>
          <p:cNvSpPr txBox="1"/>
          <p:nvPr>
            <p:ph idx="10" type="dt"/>
          </p:nvPr>
        </p:nvSpPr>
        <p:spPr>
          <a:xfrm>
            <a:off x="7771210" y="6130437"/>
            <a:ext cx="859712" cy="370396"/>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93" name="Shape 93"/>
          <p:cNvSpPr txBox="1"/>
          <p:nvPr>
            <p:ph idx="11" type="ftr"/>
          </p:nvPr>
        </p:nvSpPr>
        <p:spPr>
          <a:xfrm>
            <a:off x="1941910" y="6135809"/>
            <a:ext cx="5714999"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94" name="Shape 94"/>
          <p:cNvSpPr/>
          <p:nvPr/>
        </p:nvSpPr>
        <p:spPr>
          <a:xfrm flipH="1" rot="10800000">
            <a:off x="-3141" y="714376"/>
            <a:ext cx="1191395" cy="507297"/>
          </a:xfrm>
          <a:custGeom>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 name="Shape 95"/>
          <p:cNvSpPr txBox="1"/>
          <p:nvPr>
            <p:ph idx="12" type="sldNum"/>
          </p:nvPr>
        </p:nvSpPr>
        <p:spPr>
          <a:xfrm>
            <a:off x="398860" y="787783"/>
            <a:ext cx="5848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96" name="Shape 96"/>
        <p:cNvGrpSpPr/>
        <p:nvPr/>
      </p:nvGrpSpPr>
      <p:grpSpPr>
        <a:xfrm>
          <a:off x="0" y="0"/>
          <a:ext cx="0" cy="0"/>
          <a:chOff x="0" y="0"/>
          <a:chExt cx="0" cy="0"/>
        </a:xfrm>
      </p:grpSpPr>
      <p:sp>
        <p:nvSpPr>
          <p:cNvPr id="97" name="Shape 97"/>
          <p:cNvSpPr txBox="1"/>
          <p:nvPr>
            <p:ph type="title"/>
          </p:nvPr>
        </p:nvSpPr>
        <p:spPr>
          <a:xfrm>
            <a:off x="1941910" y="4800600"/>
            <a:ext cx="6686550" cy="566738"/>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rgbClr val="262626"/>
              </a:buClr>
              <a:buSzPts val="2400"/>
              <a:buFont typeface="Century Gothic"/>
              <a:buNone/>
              <a:defRPr b="0" i="0" sz="24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98" name="Shape 98"/>
          <p:cNvSpPr/>
          <p:nvPr>
            <p:ph idx="2" type="pic"/>
          </p:nvPr>
        </p:nvSpPr>
        <p:spPr>
          <a:xfrm>
            <a:off x="1941909" y="634965"/>
            <a:ext cx="6686550" cy="3854970"/>
          </a:xfrm>
          <a:prstGeom prst="rect">
            <a:avLst/>
          </a:prstGeom>
          <a:noFill/>
          <a:ln>
            <a:noFill/>
          </a:ln>
        </p:spPr>
        <p:txBody>
          <a:bodyPr anchorCtr="0" anchor="t" bIns="45700" lIns="91425" spcFirstLastPara="1" rIns="91425" wrap="square" tIns="45700"/>
          <a:lstStyle>
            <a:lvl1pPr lvl="0" marR="0" rtl="0" algn="ctr">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99" name="Shape 99"/>
          <p:cNvSpPr txBox="1"/>
          <p:nvPr>
            <p:ph idx="1" type="body"/>
          </p:nvPr>
        </p:nvSpPr>
        <p:spPr>
          <a:xfrm>
            <a:off x="1941910" y="5367338"/>
            <a:ext cx="6686550" cy="493712"/>
          </a:xfrm>
          <a:prstGeom prst="rect">
            <a:avLst/>
          </a:prstGeom>
          <a:noFill/>
          <a:ln>
            <a:noFill/>
          </a:ln>
        </p:spPr>
        <p:txBody>
          <a:bodyPr anchorCtr="0" anchor="t" bIns="45700" lIns="91425" spcFirstLastPara="1" rIns="91425" wrap="square" tIns="45700"/>
          <a:lstStyle>
            <a:lvl1pPr indent="-228600" lvl="0" marL="457200" marR="0" rtl="0" algn="l">
              <a:spcBef>
                <a:spcPts val="10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0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90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90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90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90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90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90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00" name="Shape 100"/>
          <p:cNvSpPr txBox="1"/>
          <p:nvPr>
            <p:ph idx="10" type="dt"/>
          </p:nvPr>
        </p:nvSpPr>
        <p:spPr>
          <a:xfrm>
            <a:off x="7771210" y="6130437"/>
            <a:ext cx="859712" cy="370396"/>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01" name="Shape 101"/>
          <p:cNvSpPr txBox="1"/>
          <p:nvPr>
            <p:ph idx="11" type="ftr"/>
          </p:nvPr>
        </p:nvSpPr>
        <p:spPr>
          <a:xfrm>
            <a:off x="1941910" y="6135809"/>
            <a:ext cx="5714999"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02" name="Shape 102"/>
          <p:cNvSpPr/>
          <p:nvPr/>
        </p:nvSpPr>
        <p:spPr>
          <a:xfrm flipH="1" rot="10800000">
            <a:off x="-3141" y="4911726"/>
            <a:ext cx="1191395" cy="507297"/>
          </a:xfrm>
          <a:custGeom>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 name="Shape 103"/>
          <p:cNvSpPr txBox="1"/>
          <p:nvPr>
            <p:ph idx="12" type="sldNum"/>
          </p:nvPr>
        </p:nvSpPr>
        <p:spPr>
          <a:xfrm>
            <a:off x="398860" y="4983088"/>
            <a:ext cx="5848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DDE6C3"/>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Shape 6"/>
          <p:cNvGrpSpPr/>
          <p:nvPr/>
        </p:nvGrpSpPr>
        <p:grpSpPr>
          <a:xfrm>
            <a:off x="1" y="228600"/>
            <a:ext cx="2138637" cy="6638628"/>
            <a:chOff x="2487613" y="285750"/>
            <a:chExt cx="2428875" cy="5654676"/>
          </a:xfrm>
        </p:grpSpPr>
        <p:sp>
          <p:nvSpPr>
            <p:cNvPr id="7" name="Shape 7"/>
            <p:cNvSpPr/>
            <p:nvPr/>
          </p:nvSpPr>
          <p:spPr>
            <a:xfrm>
              <a:off x="2487613" y="2284413"/>
              <a:ext cx="85725" cy="533400"/>
            </a:xfrm>
            <a:custGeom>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 name="Shape 8"/>
            <p:cNvSpPr/>
            <p:nvPr/>
          </p:nvSpPr>
          <p:spPr>
            <a:xfrm>
              <a:off x="2597151" y="2779713"/>
              <a:ext cx="550863" cy="1978025"/>
            </a:xfrm>
            <a:custGeom>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 name="Shape 9"/>
            <p:cNvSpPr/>
            <p:nvPr/>
          </p:nvSpPr>
          <p:spPr>
            <a:xfrm>
              <a:off x="3175001" y="4730750"/>
              <a:ext cx="519113" cy="1209675"/>
            </a:xfrm>
            <a:custGeom>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 name="Shape 10"/>
            <p:cNvSpPr/>
            <p:nvPr/>
          </p:nvSpPr>
          <p:spPr>
            <a:xfrm>
              <a:off x="3305176" y="5630863"/>
              <a:ext cx="146050" cy="309563"/>
            </a:xfrm>
            <a:custGeom>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a:off x="2573338" y="2817813"/>
              <a:ext cx="700088" cy="2835275"/>
            </a:xfrm>
            <a:custGeom>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2506663" y="285750"/>
              <a:ext cx="90488" cy="2493963"/>
            </a:xfrm>
            <a:custGeom>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2554288" y="2598738"/>
              <a:ext cx="66675" cy="420688"/>
            </a:xfrm>
            <a:custGeom>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a:off x="3143251" y="4757738"/>
              <a:ext cx="161925" cy="873125"/>
            </a:xfrm>
            <a:custGeom>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a:off x="3148013" y="1282700"/>
              <a:ext cx="1768475" cy="3448050"/>
            </a:xfrm>
            <a:custGeom>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3273426" y="5653088"/>
              <a:ext cx="138113" cy="287338"/>
            </a:xfrm>
            <a:custGeom>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3143251" y="4656138"/>
              <a:ext cx="31750" cy="188913"/>
            </a:xfrm>
            <a:custGeom>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 name="Shape 18"/>
            <p:cNvSpPr/>
            <p:nvPr/>
          </p:nvSpPr>
          <p:spPr>
            <a:xfrm>
              <a:off x="3211513" y="5410200"/>
              <a:ext cx="203200" cy="530225"/>
            </a:xfrm>
            <a:custGeom>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 name="Shape 19"/>
          <p:cNvGrpSpPr/>
          <p:nvPr/>
        </p:nvGrpSpPr>
        <p:grpSpPr>
          <a:xfrm>
            <a:off x="20417" y="-786"/>
            <a:ext cx="1767506" cy="6854039"/>
            <a:chOff x="6627813" y="194833"/>
            <a:chExt cx="1952625" cy="5678918"/>
          </a:xfrm>
        </p:grpSpPr>
        <p:sp>
          <p:nvSpPr>
            <p:cNvPr id="20" name="Shape 20"/>
            <p:cNvSpPr/>
            <p:nvPr/>
          </p:nvSpPr>
          <p:spPr>
            <a:xfrm>
              <a:off x="6627813" y="194833"/>
              <a:ext cx="409575" cy="3646488"/>
            </a:xfrm>
            <a:custGeom>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7061201" y="3771900"/>
              <a:ext cx="350838" cy="1309688"/>
            </a:xfrm>
            <a:custGeom>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7439026" y="5053013"/>
              <a:ext cx="357188" cy="820738"/>
            </a:xfrm>
            <a:custGeom>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a:off x="7037388" y="3811588"/>
              <a:ext cx="457200" cy="1852613"/>
            </a:xfrm>
            <a:custGeom>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a:off x="6992938" y="1263650"/>
              <a:ext cx="144463" cy="2508250"/>
            </a:xfrm>
            <a:custGeom>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7526338" y="5640388"/>
              <a:ext cx="111125" cy="233363"/>
            </a:xfrm>
            <a:custGeom>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7021513" y="3598863"/>
              <a:ext cx="68263" cy="423863"/>
            </a:xfrm>
            <a:custGeom>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a:off x="7412038" y="2801938"/>
              <a:ext cx="1168400" cy="2251075"/>
            </a:xfrm>
            <a:custGeom>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7494588" y="5664200"/>
              <a:ext cx="100013" cy="209550"/>
            </a:xfrm>
            <a:custGeom>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a:off x="7412038" y="5081588"/>
              <a:ext cx="114300" cy="558800"/>
            </a:xfrm>
            <a:custGeom>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a:off x="7412038" y="4978400"/>
              <a:ext cx="31750" cy="188913"/>
            </a:xfrm>
            <a:custGeom>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a:off x="7439026" y="5434013"/>
              <a:ext cx="174625" cy="439738"/>
            </a:xfrm>
            <a:custGeom>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2" name="Shape 32"/>
          <p:cNvSpPr/>
          <p:nvPr/>
        </p:nvSpPr>
        <p:spPr>
          <a:xfrm>
            <a:off x="0" y="0"/>
            <a:ext cx="137160" cy="68580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txBox="1"/>
          <p:nvPr>
            <p:ph type="title"/>
          </p:nvPr>
        </p:nvSpPr>
        <p:spPr>
          <a:xfrm>
            <a:off x="1944694" y="624110"/>
            <a:ext cx="6683765" cy="128089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Shape 34"/>
          <p:cNvSpPr txBox="1"/>
          <p:nvPr>
            <p:ph idx="1" type="body"/>
          </p:nvPr>
        </p:nvSpPr>
        <p:spPr>
          <a:xfrm>
            <a:off x="1941909" y="2133600"/>
            <a:ext cx="6686550" cy="3886200"/>
          </a:xfrm>
          <a:prstGeom prst="rect">
            <a:avLst/>
          </a:prstGeom>
          <a:noFill/>
          <a:ln>
            <a:noFill/>
          </a:ln>
        </p:spPr>
        <p:txBody>
          <a:bodyPr anchorCtr="0" anchor="t" bIns="45700" lIns="91425" spcFirstLastPara="1" rIns="91425" wrap="square" tIns="45700"/>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Shape 35"/>
          <p:cNvSpPr txBox="1"/>
          <p:nvPr>
            <p:ph idx="10" type="dt"/>
          </p:nvPr>
        </p:nvSpPr>
        <p:spPr>
          <a:xfrm>
            <a:off x="7771210" y="6130437"/>
            <a:ext cx="859712" cy="370396"/>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Shape 36"/>
          <p:cNvSpPr txBox="1"/>
          <p:nvPr>
            <p:ph idx="11" type="ftr"/>
          </p:nvPr>
        </p:nvSpPr>
        <p:spPr>
          <a:xfrm>
            <a:off x="1941910" y="6135809"/>
            <a:ext cx="5714999"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Shape 37"/>
          <p:cNvSpPr txBox="1"/>
          <p:nvPr>
            <p:ph idx="12" type="sldNum"/>
          </p:nvPr>
        </p:nvSpPr>
        <p:spPr>
          <a:xfrm>
            <a:off x="398860" y="787783"/>
            <a:ext cx="5848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vi-V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omments" Target="../comments/commen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ctrTitle"/>
          </p:nvPr>
        </p:nvSpPr>
        <p:spPr>
          <a:xfrm>
            <a:off x="1371600" y="533400"/>
            <a:ext cx="7239000" cy="1219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262626"/>
              </a:buClr>
              <a:buSzPts val="2000"/>
              <a:buFont typeface="Calibri"/>
              <a:buNone/>
            </a:pPr>
            <a:r>
              <a:rPr b="1" i="0" lang="vi-VN" sz="2000" u="none" cap="none" strike="noStrike">
                <a:solidFill>
                  <a:srgbClr val="262626"/>
                </a:solidFill>
                <a:latin typeface="Calibri"/>
                <a:ea typeface="Calibri"/>
                <a:cs typeface="Calibri"/>
                <a:sym typeface="Calibri"/>
              </a:rPr>
              <a:t>  	</a:t>
            </a:r>
            <a:r>
              <a:rPr b="1" i="0" lang="vi-VN" sz="2000" u="none" cap="none" strike="noStrike">
                <a:solidFill>
                  <a:srgbClr val="262626"/>
                </a:solidFill>
                <a:latin typeface="Times New Roman"/>
                <a:ea typeface="Times New Roman"/>
                <a:cs typeface="Times New Roman"/>
                <a:sym typeface="Times New Roman"/>
              </a:rPr>
              <a:t>	</a:t>
            </a:r>
            <a:r>
              <a:rPr b="1" i="0" lang="vi-VN" sz="2000" u="none" cap="none" strike="noStrike">
                <a:solidFill>
                  <a:srgbClr val="262626"/>
                </a:solidFill>
                <a:latin typeface="Candara"/>
                <a:ea typeface="Candara"/>
                <a:cs typeface="Candara"/>
                <a:sym typeface="Candara"/>
              </a:rPr>
              <a:t>TRƯỜNG ĐẠI HỌC BÁCH KHOA HÀ NỘI</a:t>
            </a:r>
            <a:br>
              <a:rPr b="1" i="0" lang="vi-VN" sz="2000" u="none" cap="none" strike="noStrike">
                <a:solidFill>
                  <a:srgbClr val="262626"/>
                </a:solidFill>
                <a:latin typeface="Candara"/>
                <a:ea typeface="Candara"/>
                <a:cs typeface="Candara"/>
                <a:sym typeface="Candara"/>
              </a:rPr>
            </a:br>
            <a:r>
              <a:rPr b="1" i="0" lang="vi-VN" sz="2000" u="none" cap="none" strike="noStrike">
                <a:solidFill>
                  <a:srgbClr val="262626"/>
                </a:solidFill>
                <a:latin typeface="Candara"/>
                <a:ea typeface="Candara"/>
                <a:cs typeface="Candara"/>
                <a:sym typeface="Candara"/>
              </a:rPr>
              <a:t>		VIỆN CÔNG NGHỆ THÔNG TIN VÀ TRUYỀN THÔNG</a:t>
            </a:r>
            <a:br>
              <a:rPr b="1" i="0" lang="vi-VN" sz="2000" u="none" cap="none" strike="noStrike">
                <a:solidFill>
                  <a:srgbClr val="262626"/>
                </a:solidFill>
                <a:latin typeface="Times New Roman"/>
                <a:ea typeface="Times New Roman"/>
                <a:cs typeface="Times New Roman"/>
                <a:sym typeface="Times New Roman"/>
              </a:rPr>
            </a:br>
            <a:endParaRPr b="0" i="0" sz="2000" u="none" cap="none" strike="noStrike">
              <a:solidFill>
                <a:srgbClr val="262626"/>
              </a:solidFill>
              <a:latin typeface="Times New Roman"/>
              <a:ea typeface="Times New Roman"/>
              <a:cs typeface="Times New Roman"/>
              <a:sym typeface="Times New Roman"/>
            </a:endParaRPr>
          </a:p>
        </p:txBody>
      </p:sp>
      <p:sp>
        <p:nvSpPr>
          <p:cNvPr id="165" name="Shape 165"/>
          <p:cNvSpPr txBox="1"/>
          <p:nvPr>
            <p:ph idx="1" type="subTitle"/>
          </p:nvPr>
        </p:nvSpPr>
        <p:spPr>
          <a:xfrm>
            <a:off x="1524000" y="2175375"/>
            <a:ext cx="7010400" cy="3638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accent1"/>
              </a:buClr>
              <a:buSzPts val="2600"/>
              <a:buFont typeface="Noto Sans Symbols"/>
              <a:buNone/>
            </a:pPr>
            <a:r>
              <a:rPr b="1" lang="vi-VN" sz="2600">
                <a:solidFill>
                  <a:schemeClr val="dk1"/>
                </a:solidFill>
                <a:latin typeface="Arial"/>
                <a:ea typeface="Arial"/>
                <a:cs typeface="Arial"/>
                <a:sym typeface="Arial"/>
              </a:rPr>
              <a:t>KHAI PHÁ WEB</a:t>
            </a:r>
            <a:r>
              <a:rPr b="1" i="0" lang="vi-VN" sz="2600" u="none" cap="none" strike="noStrike">
                <a:solidFill>
                  <a:schemeClr val="dk1"/>
                </a:solidFill>
                <a:latin typeface="Arial"/>
                <a:ea typeface="Arial"/>
                <a:cs typeface="Arial"/>
                <a:sym typeface="Arial"/>
              </a:rPr>
              <a:t>	</a:t>
            </a:r>
            <a:endParaRPr b="1" i="0" sz="2600" u="none" cap="none" strike="noStrike">
              <a:solidFill>
                <a:schemeClr val="dk1"/>
              </a:solidFill>
              <a:latin typeface="Arial"/>
              <a:ea typeface="Arial"/>
              <a:cs typeface="Arial"/>
              <a:sym typeface="Arial"/>
            </a:endParaRPr>
          </a:p>
          <a:p>
            <a:pPr indent="0" lvl="0" marL="0" marR="0" rtl="0" algn="ctr">
              <a:spcBef>
                <a:spcPts val="0"/>
              </a:spcBef>
              <a:spcAft>
                <a:spcPts val="0"/>
              </a:spcAft>
              <a:buClr>
                <a:schemeClr val="accent1"/>
              </a:buClr>
              <a:buSzPts val="2600"/>
              <a:buFont typeface="Noto Sans Symbols"/>
              <a:buNone/>
            </a:pPr>
            <a:r>
              <a:rPr b="1" lang="vi-VN" sz="2600">
                <a:solidFill>
                  <a:schemeClr val="dk1"/>
                </a:solidFill>
                <a:latin typeface="Arial"/>
                <a:ea typeface="Arial"/>
                <a:cs typeface="Arial"/>
                <a:sym typeface="Arial"/>
              </a:rPr>
              <a:t>ĐỀ TÀI: XÂY DỰNG HỆ GỢI Ý ÂM NHẠC</a:t>
            </a:r>
            <a:endParaRPr i="0" sz="1600" u="none" cap="none" strike="noStrike">
              <a:solidFill>
                <a:schemeClr val="dk1"/>
              </a:solidFill>
              <a:latin typeface="Arial"/>
              <a:ea typeface="Arial"/>
              <a:cs typeface="Arial"/>
              <a:sym typeface="Arial"/>
            </a:endParaRPr>
          </a:p>
          <a:p>
            <a:pPr indent="0" lvl="0" marL="0" marR="0" rtl="0" algn="l">
              <a:spcBef>
                <a:spcPts val="1000"/>
              </a:spcBef>
              <a:spcAft>
                <a:spcPts val="0"/>
              </a:spcAft>
              <a:buClr>
                <a:schemeClr val="accent1"/>
              </a:buClr>
              <a:buSzPts val="1900"/>
              <a:buFont typeface="Noto Sans Symbols"/>
              <a:buNone/>
            </a:pPr>
            <a:r>
              <a:rPr i="1" lang="vi-VN" sz="1900" u="none" cap="none" strike="noStrike">
                <a:solidFill>
                  <a:schemeClr val="dk1"/>
                </a:solidFill>
                <a:latin typeface="Arial"/>
                <a:ea typeface="Arial"/>
                <a:cs typeface="Arial"/>
                <a:sym typeface="Arial"/>
              </a:rPr>
              <a:t>		  </a:t>
            </a:r>
            <a:endParaRPr>
              <a:latin typeface="Arial"/>
              <a:ea typeface="Arial"/>
              <a:cs typeface="Arial"/>
              <a:sym typeface="Arial"/>
            </a:endParaRPr>
          </a:p>
          <a:p>
            <a:pPr indent="0" lvl="0" marL="0" marR="0" rtl="0" algn="ctr">
              <a:spcBef>
                <a:spcPts val="1000"/>
              </a:spcBef>
              <a:spcAft>
                <a:spcPts val="0"/>
              </a:spcAft>
              <a:buClr>
                <a:schemeClr val="accent1"/>
              </a:buClr>
              <a:buSzPts val="1900"/>
              <a:buFont typeface="Noto Sans Symbols"/>
              <a:buNone/>
            </a:pPr>
            <a:r>
              <a:rPr i="1" lang="vi-VN" sz="1900">
                <a:solidFill>
                  <a:schemeClr val="dk1"/>
                </a:solidFill>
                <a:latin typeface="Arial"/>
                <a:ea typeface="Arial"/>
                <a:cs typeface="Arial"/>
                <a:sym typeface="Arial"/>
              </a:rPr>
              <a:t>   </a:t>
            </a:r>
            <a:r>
              <a:rPr i="1" lang="vi-VN" sz="1900" u="none" cap="none" strike="noStrike">
                <a:solidFill>
                  <a:schemeClr val="dk1"/>
                </a:solidFill>
                <a:latin typeface="Arial"/>
                <a:ea typeface="Arial"/>
                <a:cs typeface="Arial"/>
                <a:sym typeface="Arial"/>
              </a:rPr>
              <a:t>Giảng viên hướng dẫn:  </a:t>
            </a:r>
            <a:r>
              <a:rPr i="0" lang="vi-VN" sz="1900" u="none" cap="none" strike="noStrike">
                <a:solidFill>
                  <a:schemeClr val="dk1"/>
                </a:solidFill>
                <a:latin typeface="Arial"/>
                <a:ea typeface="Arial"/>
                <a:cs typeface="Arial"/>
                <a:sym typeface="Arial"/>
              </a:rPr>
              <a:t>TS.</a:t>
            </a:r>
            <a:r>
              <a:rPr lang="vi-VN" sz="1900">
                <a:solidFill>
                  <a:schemeClr val="dk1"/>
                </a:solidFill>
                <a:latin typeface="Arial"/>
                <a:ea typeface="Arial"/>
                <a:cs typeface="Arial"/>
                <a:sym typeface="Arial"/>
              </a:rPr>
              <a:t>Nguyễn Kiêm Hiếu</a:t>
            </a:r>
            <a:endParaRPr>
              <a:latin typeface="Arial"/>
              <a:ea typeface="Arial"/>
              <a:cs typeface="Arial"/>
              <a:sym typeface="Arial"/>
            </a:endParaRPr>
          </a:p>
          <a:p>
            <a:pPr indent="0" lvl="0" marL="0" marR="0" rtl="0" algn="ctr">
              <a:spcBef>
                <a:spcPts val="1000"/>
              </a:spcBef>
              <a:spcAft>
                <a:spcPts val="0"/>
              </a:spcAft>
              <a:buClr>
                <a:schemeClr val="accent1"/>
              </a:buClr>
              <a:buSzPts val="1900"/>
              <a:buFont typeface="Noto Sans Symbols"/>
              <a:buNone/>
            </a:pPr>
            <a:r>
              <a:rPr i="0" lang="vi-VN" sz="1900" u="none" cap="none" strike="noStrike">
                <a:solidFill>
                  <a:schemeClr val="dk1"/>
                </a:solidFill>
                <a:latin typeface="Arial"/>
                <a:ea typeface="Arial"/>
                <a:cs typeface="Arial"/>
                <a:sym typeface="Arial"/>
              </a:rPr>
              <a:t>	</a:t>
            </a:r>
            <a:r>
              <a:rPr lang="vi-VN" sz="1900">
                <a:solidFill>
                  <a:schemeClr val="dk1"/>
                </a:solidFill>
                <a:latin typeface="Arial"/>
                <a:ea typeface="Arial"/>
                <a:cs typeface="Arial"/>
                <a:sym typeface="Arial"/>
              </a:rPr>
              <a:t>    </a:t>
            </a:r>
            <a:r>
              <a:rPr i="1" lang="vi-VN" sz="1900" u="none" cap="none" strike="noStrike">
                <a:solidFill>
                  <a:schemeClr val="dk1"/>
                </a:solidFill>
                <a:latin typeface="Arial"/>
                <a:ea typeface="Arial"/>
                <a:cs typeface="Arial"/>
                <a:sym typeface="Arial"/>
              </a:rPr>
              <a:t>Sinh viên: </a:t>
            </a:r>
            <a:r>
              <a:rPr i="0" lang="vi-VN" sz="1900" u="none" cap="none" strike="noStrike">
                <a:solidFill>
                  <a:schemeClr val="dk1"/>
                </a:solidFill>
                <a:latin typeface="Arial"/>
                <a:ea typeface="Arial"/>
                <a:cs typeface="Arial"/>
                <a:sym typeface="Arial"/>
              </a:rPr>
              <a:t>	 Nguyễn Thị Dung              20140698</a:t>
            </a:r>
            <a:endParaRPr>
              <a:latin typeface="Arial"/>
              <a:ea typeface="Arial"/>
              <a:cs typeface="Arial"/>
              <a:sym typeface="Arial"/>
            </a:endParaRPr>
          </a:p>
          <a:p>
            <a:pPr indent="0" lvl="0" marL="0" marR="0" rtl="0" algn="l">
              <a:spcBef>
                <a:spcPts val="1000"/>
              </a:spcBef>
              <a:spcAft>
                <a:spcPts val="0"/>
              </a:spcAft>
              <a:buClr>
                <a:schemeClr val="accent1"/>
              </a:buClr>
              <a:buSzPts val="1900"/>
              <a:buFont typeface="Noto Sans Symbols"/>
              <a:buNone/>
            </a:pPr>
            <a:r>
              <a:rPr i="0" lang="vi-VN" sz="1900" u="none" cap="none" strike="noStrike">
                <a:solidFill>
                  <a:schemeClr val="dk1"/>
                </a:solidFill>
                <a:latin typeface="Arial"/>
                <a:ea typeface="Arial"/>
                <a:cs typeface="Arial"/>
                <a:sym typeface="Arial"/>
              </a:rPr>
              <a:t>			 		</a:t>
            </a:r>
            <a:r>
              <a:rPr lang="vi-VN" sz="1900">
                <a:solidFill>
                  <a:schemeClr val="dk1"/>
                </a:solidFill>
                <a:latin typeface="Arial"/>
                <a:ea typeface="Arial"/>
                <a:cs typeface="Arial"/>
                <a:sym typeface="Arial"/>
              </a:rPr>
              <a:t> </a:t>
            </a:r>
            <a:r>
              <a:rPr i="0" lang="vi-VN" sz="1900" u="none" cap="none" strike="noStrike">
                <a:solidFill>
                  <a:schemeClr val="dk1"/>
                </a:solidFill>
                <a:latin typeface="Arial"/>
                <a:ea typeface="Arial"/>
                <a:cs typeface="Arial"/>
                <a:sym typeface="Arial"/>
              </a:rPr>
              <a:t> </a:t>
            </a:r>
            <a:r>
              <a:rPr lang="vi-VN" sz="1900">
                <a:solidFill>
                  <a:schemeClr val="dk1"/>
                </a:solidFill>
                <a:latin typeface="Arial"/>
                <a:ea typeface="Arial"/>
                <a:cs typeface="Arial"/>
                <a:sym typeface="Arial"/>
              </a:rPr>
              <a:t>   </a:t>
            </a:r>
            <a:r>
              <a:rPr i="0" lang="vi-VN" sz="1900" u="none" cap="none" strike="noStrike">
                <a:solidFill>
                  <a:schemeClr val="dk1"/>
                </a:solidFill>
                <a:latin typeface="Arial"/>
                <a:ea typeface="Arial"/>
                <a:cs typeface="Arial"/>
                <a:sym typeface="Arial"/>
              </a:rPr>
              <a:t>Lại Trung Kiên                   20142398</a:t>
            </a:r>
            <a:endParaRPr i="0" sz="1900" u="none" cap="none" strike="noStrike">
              <a:solidFill>
                <a:schemeClr val="dk1"/>
              </a:solidFill>
              <a:latin typeface="Arial"/>
              <a:ea typeface="Arial"/>
              <a:cs typeface="Arial"/>
              <a:sym typeface="Arial"/>
            </a:endParaRPr>
          </a:p>
          <a:p>
            <a:pPr indent="0" lvl="0" marL="0" marR="0" rtl="0" algn="l">
              <a:spcBef>
                <a:spcPts val="1000"/>
              </a:spcBef>
              <a:spcAft>
                <a:spcPts val="0"/>
              </a:spcAft>
              <a:buClr>
                <a:schemeClr val="accent1"/>
              </a:buClr>
              <a:buSzPts val="1900"/>
              <a:buFont typeface="Noto Sans Symbols"/>
              <a:buNone/>
            </a:pPr>
            <a:r>
              <a:rPr i="0" lang="vi-VN" sz="1900" u="none" cap="none" strike="noStrike">
                <a:solidFill>
                  <a:schemeClr val="dk1"/>
                </a:solidFill>
                <a:latin typeface="Arial"/>
                <a:ea typeface="Arial"/>
                <a:cs typeface="Arial"/>
                <a:sym typeface="Arial"/>
              </a:rPr>
              <a:t>			 		 </a:t>
            </a:r>
            <a:r>
              <a:rPr lang="vi-VN" sz="1900">
                <a:solidFill>
                  <a:schemeClr val="dk1"/>
                </a:solidFill>
                <a:latin typeface="Arial"/>
                <a:ea typeface="Arial"/>
                <a:cs typeface="Arial"/>
                <a:sym typeface="Arial"/>
              </a:rPr>
              <a:t>    </a:t>
            </a:r>
            <a:r>
              <a:rPr i="0" lang="vi-VN" sz="1900" u="none" cap="none" strike="noStrike">
                <a:solidFill>
                  <a:schemeClr val="dk1"/>
                </a:solidFill>
                <a:latin typeface="Arial"/>
                <a:ea typeface="Arial"/>
                <a:cs typeface="Arial"/>
                <a:sym typeface="Arial"/>
              </a:rPr>
              <a:t>Võ Văn Tài                        </a:t>
            </a:r>
            <a:r>
              <a:rPr lang="vi-VN" sz="1900">
                <a:solidFill>
                  <a:schemeClr val="dk1"/>
                </a:solidFill>
                <a:latin typeface="Arial"/>
                <a:ea typeface="Arial"/>
                <a:cs typeface="Arial"/>
                <a:sym typeface="Arial"/>
              </a:rPr>
              <a:t> </a:t>
            </a:r>
            <a:r>
              <a:rPr i="0" lang="vi-VN" sz="1900" u="none" cap="none" strike="noStrike">
                <a:solidFill>
                  <a:schemeClr val="dk1"/>
                </a:solidFill>
                <a:latin typeface="Arial"/>
                <a:ea typeface="Arial"/>
                <a:cs typeface="Arial"/>
                <a:sym typeface="Arial"/>
              </a:rPr>
              <a:t>20143927</a:t>
            </a:r>
            <a:endParaRPr i="0" sz="1900" u="none" cap="none" strike="noStrike">
              <a:solidFill>
                <a:schemeClr val="dk1"/>
              </a:solidFill>
              <a:latin typeface="Arial"/>
              <a:ea typeface="Arial"/>
              <a:cs typeface="Arial"/>
              <a:sym typeface="Arial"/>
            </a:endParaRPr>
          </a:p>
          <a:p>
            <a:pPr indent="0" lvl="0" marL="0" marR="0" rtl="0" algn="l">
              <a:spcBef>
                <a:spcPts val="1000"/>
              </a:spcBef>
              <a:spcAft>
                <a:spcPts val="0"/>
              </a:spcAft>
              <a:buClr>
                <a:schemeClr val="accent1"/>
              </a:buClr>
              <a:buSzPts val="1900"/>
              <a:buFont typeface="Noto Sans Symbols"/>
              <a:buNone/>
            </a:pPr>
            <a:r>
              <a:rPr i="0" lang="vi-VN" sz="1900" u="none" cap="none" strike="noStrike">
                <a:solidFill>
                  <a:schemeClr val="dk1"/>
                </a:solidFill>
                <a:latin typeface="Arial"/>
                <a:ea typeface="Arial"/>
                <a:cs typeface="Arial"/>
                <a:sym typeface="Arial"/>
              </a:rPr>
              <a:t>                       		</a:t>
            </a:r>
            <a:r>
              <a:rPr lang="vi-VN" sz="1900">
                <a:solidFill>
                  <a:schemeClr val="dk1"/>
                </a:solidFill>
                <a:latin typeface="Arial"/>
                <a:ea typeface="Arial"/>
                <a:cs typeface="Arial"/>
                <a:sym typeface="Arial"/>
              </a:rPr>
              <a:t>     </a:t>
            </a:r>
            <a:r>
              <a:rPr i="0" lang="vi-VN" sz="1900" u="none" cap="none" strike="noStrike">
                <a:solidFill>
                  <a:schemeClr val="dk1"/>
                </a:solidFill>
                <a:latin typeface="Arial"/>
                <a:ea typeface="Arial"/>
                <a:cs typeface="Arial"/>
                <a:sym typeface="Arial"/>
              </a:rPr>
              <a:t>Bùi Tiến Thành                  20144052</a:t>
            </a:r>
            <a:endParaRPr i="0" sz="1900" u="none" cap="none" strike="noStrike">
              <a:solidFill>
                <a:schemeClr val="dk1"/>
              </a:solidFill>
              <a:latin typeface="Arial"/>
              <a:ea typeface="Arial"/>
              <a:cs typeface="Arial"/>
              <a:sym typeface="Arial"/>
            </a:endParaRPr>
          </a:p>
        </p:txBody>
      </p:sp>
      <p:pic>
        <p:nvPicPr>
          <p:cNvPr descr="image_gallery.png" id="166" name="Shape 166"/>
          <p:cNvPicPr preferRelativeResize="0"/>
          <p:nvPr/>
        </p:nvPicPr>
        <p:blipFill rotWithShape="1">
          <a:blip r:embed="rId3">
            <a:alphaModFix/>
          </a:blip>
          <a:srcRect b="0" l="0" r="0" t="0"/>
          <a:stretch/>
        </p:blipFill>
        <p:spPr>
          <a:xfrm>
            <a:off x="1524000" y="450273"/>
            <a:ext cx="807028" cy="10668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1296200" y="304800"/>
            <a:ext cx="7314300" cy="13977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1800"/>
              </a:spcBef>
              <a:spcAft>
                <a:spcPts val="600"/>
              </a:spcAft>
              <a:buClr>
                <a:schemeClr val="dk1"/>
              </a:buClr>
              <a:buSzPts val="1100"/>
              <a:buFont typeface="Arial"/>
              <a:buNone/>
            </a:pPr>
            <a:r>
              <a:rPr lang="vi-VN" sz="3000" u="sng">
                <a:solidFill>
                  <a:schemeClr val="dk1"/>
                </a:solidFill>
                <a:latin typeface="Arial"/>
                <a:ea typeface="Arial"/>
                <a:cs typeface="Arial"/>
                <a:sym typeface="Arial"/>
              </a:rPr>
              <a:t>Hệ gợi ý âm nhạc sử dụng phương pháp Collaborative filtering</a:t>
            </a:r>
            <a:endParaRPr b="1" sz="3000" u="sng">
              <a:latin typeface="Arial"/>
              <a:ea typeface="Arial"/>
              <a:cs typeface="Arial"/>
              <a:sym typeface="Arial"/>
            </a:endParaRPr>
          </a:p>
        </p:txBody>
      </p:sp>
      <p:sp>
        <p:nvSpPr>
          <p:cNvPr id="222" name="Shape 222"/>
          <p:cNvSpPr txBox="1"/>
          <p:nvPr>
            <p:ph idx="1" type="body"/>
          </p:nvPr>
        </p:nvSpPr>
        <p:spPr>
          <a:xfrm>
            <a:off x="1296200" y="2008525"/>
            <a:ext cx="7314300" cy="4302000"/>
          </a:xfrm>
          <a:prstGeom prst="rect">
            <a:avLst/>
          </a:prstGeom>
          <a:noFill/>
          <a:ln>
            <a:noFill/>
          </a:ln>
        </p:spPr>
        <p:txBody>
          <a:bodyPr anchorCtr="0" anchor="t" bIns="45700" lIns="91425" spcFirstLastPara="1" rIns="91425" wrap="square" tIns="45700">
            <a:noAutofit/>
          </a:bodyPr>
          <a:lstStyle/>
          <a:p>
            <a:pPr indent="-368300" lvl="0" marL="457200" rtl="0" algn="l">
              <a:lnSpc>
                <a:spcPct val="150000"/>
              </a:lnSpc>
              <a:spcBef>
                <a:spcPts val="1600"/>
              </a:spcBef>
              <a:spcAft>
                <a:spcPts val="0"/>
              </a:spcAft>
              <a:buClr>
                <a:schemeClr val="dk1"/>
              </a:buClr>
              <a:buSzPts val="2200"/>
              <a:buFont typeface="Arial"/>
              <a:buChar char="❖"/>
            </a:pPr>
            <a:r>
              <a:rPr lang="vi-VN">
                <a:solidFill>
                  <a:schemeClr val="dk1"/>
                </a:solidFill>
              </a:rPr>
              <a:t>User-user collaborative filtering</a:t>
            </a:r>
            <a:endParaRPr>
              <a:solidFill>
                <a:schemeClr val="dk1"/>
              </a:solidFill>
            </a:endParaRPr>
          </a:p>
          <a:p>
            <a:pPr indent="-342900" lvl="1" marL="914400" rtl="0">
              <a:lnSpc>
                <a:spcPct val="150000"/>
              </a:lnSpc>
              <a:spcBef>
                <a:spcPts val="400"/>
              </a:spcBef>
              <a:spcAft>
                <a:spcPts val="0"/>
              </a:spcAft>
              <a:buClr>
                <a:schemeClr val="dk1"/>
              </a:buClr>
              <a:buSzPts val="1800"/>
              <a:buFont typeface="Arial"/>
              <a:buChar char="➢"/>
            </a:pPr>
            <a:r>
              <a:rPr lang="vi-VN" sz="1800">
                <a:solidFill>
                  <a:schemeClr val="dk1"/>
                </a:solidFill>
                <a:latin typeface="Arial"/>
                <a:ea typeface="Arial"/>
                <a:cs typeface="Arial"/>
                <a:sym typeface="Arial"/>
              </a:rPr>
              <a:t>Một số hạn chế</a:t>
            </a:r>
            <a:endParaRPr sz="1800">
              <a:solidFill>
                <a:schemeClr val="dk1"/>
              </a:solidFill>
              <a:latin typeface="Arial"/>
              <a:ea typeface="Arial"/>
              <a:cs typeface="Arial"/>
              <a:sym typeface="Arial"/>
            </a:endParaRPr>
          </a:p>
          <a:p>
            <a:pPr indent="-311150" lvl="2" marL="1371600" rtl="0">
              <a:lnSpc>
                <a:spcPct val="150000"/>
              </a:lnSpc>
              <a:spcBef>
                <a:spcPts val="0"/>
              </a:spcBef>
              <a:spcAft>
                <a:spcPts val="0"/>
              </a:spcAft>
              <a:buClr>
                <a:schemeClr val="dk1"/>
              </a:buClr>
              <a:buSzPts val="1300"/>
              <a:buFont typeface="Arial"/>
              <a:buChar char="■"/>
            </a:pPr>
            <a:r>
              <a:rPr lang="vi-VN" sz="1300">
                <a:solidFill>
                  <a:schemeClr val="dk1"/>
                </a:solidFill>
                <a:latin typeface="Arial"/>
                <a:ea typeface="Arial"/>
                <a:cs typeface="Arial"/>
                <a:sym typeface="Arial"/>
              </a:rPr>
              <a:t>Số lượng users luôn lớn hơn số lượng items rất nhiều. Kéo theo đó là Similarity matrixlà rất lớn với số phần tử phải lưu giữ là hơn 1 nửa của bình phương số lượng users (chú ý rằng ma trận này là đối xứng). Việc này, nhưa đã đề cập ở trên, khiến cho việc lưu trữ ma trận này trong nhiều trường hợp là không khả thi.</a:t>
            </a:r>
            <a:endParaRPr sz="1300">
              <a:solidFill>
                <a:schemeClr val="dk1"/>
              </a:solidFill>
              <a:latin typeface="Arial"/>
              <a:ea typeface="Arial"/>
              <a:cs typeface="Arial"/>
              <a:sym typeface="Arial"/>
            </a:endParaRPr>
          </a:p>
          <a:p>
            <a:pPr indent="-311150" lvl="2" marL="1371600" rtl="0">
              <a:lnSpc>
                <a:spcPct val="150000"/>
              </a:lnSpc>
              <a:spcBef>
                <a:spcPts val="0"/>
              </a:spcBef>
              <a:spcAft>
                <a:spcPts val="0"/>
              </a:spcAft>
              <a:buClr>
                <a:schemeClr val="dk1"/>
              </a:buClr>
              <a:buSzPts val="1300"/>
              <a:buFont typeface="Arial"/>
              <a:buChar char="■"/>
            </a:pPr>
            <a:r>
              <a:rPr lang="vi-VN" sz="1300">
                <a:solidFill>
                  <a:schemeClr val="dk1"/>
                </a:solidFill>
                <a:latin typeface="Arial"/>
                <a:ea typeface="Arial"/>
                <a:cs typeface="Arial"/>
                <a:sym typeface="Arial"/>
              </a:rPr>
              <a:t>Ma trận Utility Y thường là rất thưa. Với số lượng users rất lớn so với số lượng items, rất nhiều cột của ma trận này sẽ rất thưa, tức chỉ có một vài phần tử khác 0. Cũng chính vì việc này, một khi user đó thay đổi rating hoặc rate thêm items, trung bình cộng các ratings cũng như vector chuẩn hoá tương ứng với user này thay đổi nhiều. Kéo theo đó, việc tính toán ma trận Similarity, vốn tốn nhiều bộ nhớ và thời gian, cũng cần được thực hiện lại.</a:t>
            </a:r>
            <a:endParaRPr sz="1800">
              <a:solidFill>
                <a:schemeClr val="dk1"/>
              </a:solidFill>
              <a:latin typeface="Arial"/>
              <a:ea typeface="Arial"/>
              <a:cs typeface="Arial"/>
              <a:sym typeface="Arial"/>
            </a:endParaRPr>
          </a:p>
          <a:p>
            <a:pPr indent="0" lvl="0" marL="914400" rtl="0">
              <a:lnSpc>
                <a:spcPct val="150000"/>
              </a:lnSpc>
              <a:spcBef>
                <a:spcPts val="0"/>
              </a:spcBef>
              <a:spcAft>
                <a:spcPts val="0"/>
              </a:spcAft>
              <a:buNone/>
            </a:pPr>
            <a:r>
              <a:t/>
            </a:r>
            <a:endParaRPr sz="1800">
              <a:solidFill>
                <a:schemeClr val="dk1"/>
              </a:solidFill>
            </a:endParaRPr>
          </a:p>
          <a:p>
            <a:pPr indent="0" lvl="0" marL="457200" rtl="0">
              <a:lnSpc>
                <a:spcPct val="150000"/>
              </a:lnSpc>
              <a:spcBef>
                <a:spcPts val="0"/>
              </a:spcBef>
              <a:spcAft>
                <a:spcPts val="0"/>
              </a:spcAft>
              <a:buNone/>
            </a:pPr>
            <a:r>
              <a:t/>
            </a:r>
            <a:endParaRPr sz="18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childTnLst>
                                </p:cTn>
                              </p:par>
                            </p:childTnLst>
                          </p:cTn>
                        </p:par>
                        <p:par>
                          <p:cTn fill="hold">
                            <p:stCondLst>
                              <p:cond delay="2500"/>
                            </p:stCondLst>
                            <p:childTnLst>
                              <p:par>
                                <p:cTn fill="hold" nodeType="afterEffect" presetClass="entr" presetID="1"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childTnLst>
                                </p:cTn>
                              </p:par>
                            </p:childTnLst>
                          </p:cTn>
                        </p:par>
                        <p:par>
                          <p:cTn fill="hold">
                            <p:stCondLst>
                              <p:cond delay="5000"/>
                            </p:stCondLst>
                            <p:childTnLst>
                              <p:par>
                                <p:cTn fill="hold" nodeType="afterEffect" presetClass="entr" presetID="1" presetSubtype="0">
                                  <p:stCondLst>
                                    <p:cond delay="0"/>
                                  </p:stCondLst>
                                  <p:childTnLst>
                                    <p:set>
                                      <p:cBhvr>
                                        <p:cTn dur="1" fill="hold">
                                          <p:stCondLst>
                                            <p:cond delay="0"/>
                                          </p:stCondLst>
                                        </p:cTn>
                                        <p:tgtEl>
                                          <p:spTgt spid="222">
                                            <p:txEl>
                                              <p:pRg end="2" st="2"/>
                                            </p:txEl>
                                          </p:spTgt>
                                        </p:tgtEl>
                                        <p:attrNameLst>
                                          <p:attrName>style.visibility</p:attrName>
                                        </p:attrNameLst>
                                      </p:cBhvr>
                                      <p:to>
                                        <p:strVal val="visible"/>
                                      </p:to>
                                    </p:set>
                                  </p:childTnLst>
                                </p:cTn>
                              </p:par>
                            </p:childTnLst>
                          </p:cTn>
                        </p:par>
                        <p:par>
                          <p:cTn fill="hold">
                            <p:stCondLst>
                              <p:cond delay="7500"/>
                            </p:stCondLst>
                            <p:childTnLst>
                              <p:par>
                                <p:cTn fill="hold" nodeType="afterEffect" presetClass="entr" presetID="1" presetSubtype="0">
                                  <p:stCondLst>
                                    <p:cond delay="0"/>
                                  </p:stCondLst>
                                  <p:childTnLst>
                                    <p:set>
                                      <p:cBhvr>
                                        <p:cTn dur="1" fill="hold">
                                          <p:stCondLst>
                                            <p:cond delay="0"/>
                                          </p:stCondLst>
                                        </p:cTn>
                                        <p:tgtEl>
                                          <p:spTgt spid="222">
                                            <p:txEl>
                                              <p:pRg end="3" st="3"/>
                                            </p:txEl>
                                          </p:spTgt>
                                        </p:tgtEl>
                                        <p:attrNameLst>
                                          <p:attrName>style.visibility</p:attrName>
                                        </p:attrNameLst>
                                      </p:cBhvr>
                                      <p:to>
                                        <p:strVal val="visible"/>
                                      </p:to>
                                    </p:set>
                                  </p:childTnLst>
                                </p:cTn>
                              </p:par>
                            </p:childTnLst>
                          </p:cTn>
                        </p:par>
                        <p:par>
                          <p:cTn fill="hold">
                            <p:stCondLst>
                              <p:cond delay="10000"/>
                            </p:stCondLst>
                            <p:childTnLst>
                              <p:par>
                                <p:cTn fill="hold" nodeType="afterEffect" presetClass="entr" presetID="1" presetSubtype="0">
                                  <p:stCondLst>
                                    <p:cond delay="0"/>
                                  </p:stCondLst>
                                  <p:childTnLst>
                                    <p:set>
                                      <p:cBhvr>
                                        <p:cTn dur="1" fill="hold">
                                          <p:stCondLst>
                                            <p:cond delay="0"/>
                                          </p:stCondLst>
                                        </p:cTn>
                                        <p:tgtEl>
                                          <p:spTgt spid="222">
                                            <p:txEl>
                                              <p:pRg end="4" st="4"/>
                                            </p:txEl>
                                          </p:spTgt>
                                        </p:tgtEl>
                                        <p:attrNameLst>
                                          <p:attrName>style.visibility</p:attrName>
                                        </p:attrNameLst>
                                      </p:cBhvr>
                                      <p:to>
                                        <p:strVal val="visible"/>
                                      </p:to>
                                    </p:set>
                                  </p:childTnLst>
                                </p:cTn>
                              </p:par>
                            </p:childTnLst>
                          </p:cTn>
                        </p:par>
                        <p:par>
                          <p:cTn fill="hold">
                            <p:stCondLst>
                              <p:cond delay="12500"/>
                            </p:stCondLst>
                            <p:childTnLst>
                              <p:par>
                                <p:cTn fill="hold" nodeType="afterEffect" presetClass="entr" presetID="1" presetSubtype="0">
                                  <p:stCondLst>
                                    <p:cond delay="0"/>
                                  </p:stCondLst>
                                  <p:childTnLst>
                                    <p:set>
                                      <p:cBhvr>
                                        <p:cTn dur="1" fill="hold">
                                          <p:stCondLst>
                                            <p:cond delay="0"/>
                                          </p:stCondLst>
                                        </p:cTn>
                                        <p:tgtEl>
                                          <p:spTgt spid="22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1296200" y="304800"/>
            <a:ext cx="7314300" cy="13977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1800"/>
              </a:spcBef>
              <a:spcAft>
                <a:spcPts val="600"/>
              </a:spcAft>
              <a:buClr>
                <a:schemeClr val="dk1"/>
              </a:buClr>
              <a:buSzPts val="1100"/>
              <a:buFont typeface="Arial"/>
              <a:buNone/>
            </a:pPr>
            <a:r>
              <a:rPr lang="vi-VN" sz="3000" u="sng">
                <a:solidFill>
                  <a:schemeClr val="dk1"/>
                </a:solidFill>
                <a:latin typeface="Arial"/>
                <a:ea typeface="Arial"/>
                <a:cs typeface="Arial"/>
                <a:sym typeface="Arial"/>
              </a:rPr>
              <a:t>Hệ gợi ý âm nhạc sử dụng phương pháp Collaborative filtering</a:t>
            </a:r>
            <a:endParaRPr b="1" sz="3000" u="sng">
              <a:latin typeface="Arial"/>
              <a:ea typeface="Arial"/>
              <a:cs typeface="Arial"/>
              <a:sym typeface="Arial"/>
            </a:endParaRPr>
          </a:p>
        </p:txBody>
      </p:sp>
      <p:sp>
        <p:nvSpPr>
          <p:cNvPr id="228" name="Shape 228"/>
          <p:cNvSpPr txBox="1"/>
          <p:nvPr>
            <p:ph idx="1" type="body"/>
          </p:nvPr>
        </p:nvSpPr>
        <p:spPr>
          <a:xfrm>
            <a:off x="1296200" y="2008525"/>
            <a:ext cx="7314300" cy="4302000"/>
          </a:xfrm>
          <a:prstGeom prst="rect">
            <a:avLst/>
          </a:prstGeom>
          <a:noFill/>
          <a:ln>
            <a:noFill/>
          </a:ln>
        </p:spPr>
        <p:txBody>
          <a:bodyPr anchorCtr="0" anchor="t" bIns="45700" lIns="91425" spcFirstLastPara="1" rIns="91425" wrap="square" tIns="45700">
            <a:noAutofit/>
          </a:bodyPr>
          <a:lstStyle/>
          <a:p>
            <a:pPr indent="-368300" lvl="0" marL="457200" rtl="0" algn="l">
              <a:lnSpc>
                <a:spcPct val="150000"/>
              </a:lnSpc>
              <a:spcBef>
                <a:spcPts val="1600"/>
              </a:spcBef>
              <a:spcAft>
                <a:spcPts val="0"/>
              </a:spcAft>
              <a:buClr>
                <a:schemeClr val="dk1"/>
              </a:buClr>
              <a:buSzPts val="2200"/>
              <a:buFont typeface="Arial"/>
              <a:buChar char="❖"/>
            </a:pPr>
            <a:r>
              <a:rPr lang="vi-VN">
                <a:solidFill>
                  <a:schemeClr val="dk1"/>
                </a:solidFill>
              </a:rPr>
              <a:t>Item-item </a:t>
            </a:r>
            <a:r>
              <a:rPr lang="vi-VN">
                <a:solidFill>
                  <a:schemeClr val="dk1"/>
                </a:solidFill>
              </a:rPr>
              <a:t>collaborative filtering</a:t>
            </a:r>
            <a:endParaRPr>
              <a:solidFill>
                <a:schemeClr val="dk1"/>
              </a:solidFill>
            </a:endParaRPr>
          </a:p>
          <a:p>
            <a:pPr indent="-342900" lvl="1" marL="914400" rtl="0">
              <a:lnSpc>
                <a:spcPct val="150000"/>
              </a:lnSpc>
              <a:spcBef>
                <a:spcPts val="400"/>
              </a:spcBef>
              <a:spcAft>
                <a:spcPts val="0"/>
              </a:spcAft>
              <a:buClr>
                <a:schemeClr val="dk1"/>
              </a:buClr>
              <a:buSzPts val="1800"/>
              <a:buFont typeface="Arial"/>
              <a:buChar char="➢"/>
            </a:pPr>
            <a:r>
              <a:rPr lang="vi-VN" sz="1800">
                <a:solidFill>
                  <a:schemeClr val="dk1"/>
                </a:solidFill>
                <a:latin typeface="Arial"/>
                <a:ea typeface="Arial"/>
                <a:cs typeface="Arial"/>
                <a:sym typeface="Arial"/>
              </a:rPr>
              <a:t>Một số ưu điểm</a:t>
            </a:r>
            <a:endParaRPr sz="1800">
              <a:solidFill>
                <a:schemeClr val="dk1"/>
              </a:solidFill>
              <a:latin typeface="Arial"/>
              <a:ea typeface="Arial"/>
              <a:cs typeface="Arial"/>
              <a:sym typeface="Arial"/>
            </a:endParaRPr>
          </a:p>
          <a:p>
            <a:pPr indent="-311150" lvl="2" marL="1371600" rtl="0">
              <a:lnSpc>
                <a:spcPct val="150000"/>
              </a:lnSpc>
              <a:spcBef>
                <a:spcPts val="0"/>
              </a:spcBef>
              <a:spcAft>
                <a:spcPts val="0"/>
              </a:spcAft>
              <a:buClr>
                <a:schemeClr val="dk1"/>
              </a:buClr>
              <a:buSzPts val="1300"/>
              <a:buFont typeface="Arial"/>
              <a:buChar char="■"/>
            </a:pPr>
            <a:r>
              <a:rPr lang="vi-VN" sz="1300">
                <a:solidFill>
                  <a:schemeClr val="dk1"/>
                </a:solidFill>
                <a:latin typeface="Arial"/>
                <a:ea typeface="Arial"/>
                <a:cs typeface="Arial"/>
                <a:sym typeface="Arial"/>
              </a:rPr>
              <a:t>Vì số lượng items thường nhỏ hơn số lượng users, Similarity matrix trong trường hợp này cũng nhỏ hơn nhiều, thuận lợi cho việc lưu trữ và tính toán ở các bước sau.</a:t>
            </a:r>
            <a:endParaRPr sz="1300">
              <a:solidFill>
                <a:schemeClr val="dk1"/>
              </a:solidFill>
              <a:latin typeface="Arial"/>
              <a:ea typeface="Arial"/>
              <a:cs typeface="Arial"/>
              <a:sym typeface="Arial"/>
            </a:endParaRPr>
          </a:p>
          <a:p>
            <a:pPr indent="-311150" lvl="2" marL="1371600" rtl="0">
              <a:lnSpc>
                <a:spcPct val="150000"/>
              </a:lnSpc>
              <a:spcBef>
                <a:spcPts val="0"/>
              </a:spcBef>
              <a:spcAft>
                <a:spcPts val="0"/>
              </a:spcAft>
              <a:buClr>
                <a:schemeClr val="dk1"/>
              </a:buClr>
              <a:buSzPts val="1300"/>
              <a:buFont typeface="Arial"/>
              <a:buChar char="■"/>
            </a:pPr>
            <a:r>
              <a:rPr lang="vi-VN" sz="1300">
                <a:solidFill>
                  <a:schemeClr val="dk1"/>
                </a:solidFill>
                <a:latin typeface="Arial"/>
                <a:ea typeface="Arial"/>
                <a:cs typeface="Arial"/>
                <a:sym typeface="Arial"/>
              </a:rPr>
              <a:t>Vì số lượng phần tử đã biết trong Utility matrix là như nhau nhưng số hàng (items) ít hơn số cột (users), nên trung bình, mỗi hàng của ma trận này sẽ có nhiều phần tử đã biết hơn số phần tử đã biết trong mỗi cột. Kéo theo đó, giá trị trung bình của mỗi hàng ít bị thay đổi hơn khi có thêm một vài ratings. Như vậy, việc cập nhật ma trận Similarity Matrix có thể được thực hiện ít thường xuyên hơn.</a:t>
            </a:r>
            <a:endParaRPr sz="1800">
              <a:solidFill>
                <a:schemeClr val="dk1"/>
              </a:solidFill>
              <a:latin typeface="Arial"/>
              <a:ea typeface="Arial"/>
              <a:cs typeface="Arial"/>
              <a:sym typeface="Arial"/>
            </a:endParaRPr>
          </a:p>
          <a:p>
            <a:pPr indent="0" lvl="0" marL="914400" rtl="0">
              <a:lnSpc>
                <a:spcPct val="150000"/>
              </a:lnSpc>
              <a:spcBef>
                <a:spcPts val="0"/>
              </a:spcBef>
              <a:spcAft>
                <a:spcPts val="0"/>
              </a:spcAft>
              <a:buNone/>
            </a:pPr>
            <a:r>
              <a:t/>
            </a:r>
            <a:endParaRPr sz="1800">
              <a:solidFill>
                <a:schemeClr val="dk1"/>
              </a:solidFill>
            </a:endParaRPr>
          </a:p>
          <a:p>
            <a:pPr indent="0" lvl="0" marL="457200" rtl="0">
              <a:lnSpc>
                <a:spcPct val="150000"/>
              </a:lnSpc>
              <a:spcBef>
                <a:spcPts val="0"/>
              </a:spcBef>
              <a:spcAft>
                <a:spcPts val="0"/>
              </a:spcAft>
              <a:buNone/>
            </a:pPr>
            <a:r>
              <a:t/>
            </a:r>
            <a:endParaRPr sz="18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28">
                                            <p:txEl>
                                              <p:pRg end="0" st="0"/>
                                            </p:txEl>
                                          </p:spTgt>
                                        </p:tgtEl>
                                        <p:attrNameLst>
                                          <p:attrName>style.visibility</p:attrName>
                                        </p:attrNameLst>
                                      </p:cBhvr>
                                      <p:to>
                                        <p:strVal val="visible"/>
                                      </p:to>
                                    </p:set>
                                  </p:childTnLst>
                                </p:cTn>
                              </p:par>
                            </p:childTnLst>
                          </p:cTn>
                        </p:par>
                        <p:par>
                          <p:cTn fill="hold">
                            <p:stCondLst>
                              <p:cond delay="2500"/>
                            </p:stCondLst>
                            <p:childTnLst>
                              <p:par>
                                <p:cTn fill="hold" nodeType="afterEffect" presetClass="entr" presetID="1" presetSubtype="0">
                                  <p:stCondLst>
                                    <p:cond delay="0"/>
                                  </p:stCondLst>
                                  <p:childTnLst>
                                    <p:set>
                                      <p:cBhvr>
                                        <p:cTn dur="1" fill="hold">
                                          <p:stCondLst>
                                            <p:cond delay="0"/>
                                          </p:stCondLst>
                                        </p:cTn>
                                        <p:tgtEl>
                                          <p:spTgt spid="228">
                                            <p:txEl>
                                              <p:pRg end="1" st="1"/>
                                            </p:txEl>
                                          </p:spTgt>
                                        </p:tgtEl>
                                        <p:attrNameLst>
                                          <p:attrName>style.visibility</p:attrName>
                                        </p:attrNameLst>
                                      </p:cBhvr>
                                      <p:to>
                                        <p:strVal val="visible"/>
                                      </p:to>
                                    </p:set>
                                  </p:childTnLst>
                                </p:cTn>
                              </p:par>
                            </p:childTnLst>
                          </p:cTn>
                        </p:par>
                        <p:par>
                          <p:cTn fill="hold">
                            <p:stCondLst>
                              <p:cond delay="5000"/>
                            </p:stCondLst>
                            <p:childTnLst>
                              <p:par>
                                <p:cTn fill="hold" nodeType="afterEffect" presetClass="entr" presetID="1" presetSubtype="0">
                                  <p:stCondLst>
                                    <p:cond delay="0"/>
                                  </p:stCondLst>
                                  <p:childTnLst>
                                    <p:set>
                                      <p:cBhvr>
                                        <p:cTn dur="1" fill="hold">
                                          <p:stCondLst>
                                            <p:cond delay="0"/>
                                          </p:stCondLst>
                                        </p:cTn>
                                        <p:tgtEl>
                                          <p:spTgt spid="228">
                                            <p:txEl>
                                              <p:pRg end="2" st="2"/>
                                            </p:txEl>
                                          </p:spTgt>
                                        </p:tgtEl>
                                        <p:attrNameLst>
                                          <p:attrName>style.visibility</p:attrName>
                                        </p:attrNameLst>
                                      </p:cBhvr>
                                      <p:to>
                                        <p:strVal val="visible"/>
                                      </p:to>
                                    </p:set>
                                  </p:childTnLst>
                                </p:cTn>
                              </p:par>
                            </p:childTnLst>
                          </p:cTn>
                        </p:par>
                        <p:par>
                          <p:cTn fill="hold">
                            <p:stCondLst>
                              <p:cond delay="7500"/>
                            </p:stCondLst>
                            <p:childTnLst>
                              <p:par>
                                <p:cTn fill="hold" nodeType="afterEffect" presetClass="entr" presetID="1" presetSubtype="0">
                                  <p:stCondLst>
                                    <p:cond delay="0"/>
                                  </p:stCondLst>
                                  <p:childTnLst>
                                    <p:set>
                                      <p:cBhvr>
                                        <p:cTn dur="1" fill="hold">
                                          <p:stCondLst>
                                            <p:cond delay="0"/>
                                          </p:stCondLst>
                                        </p:cTn>
                                        <p:tgtEl>
                                          <p:spTgt spid="228">
                                            <p:txEl>
                                              <p:pRg end="3" st="3"/>
                                            </p:txEl>
                                          </p:spTgt>
                                        </p:tgtEl>
                                        <p:attrNameLst>
                                          <p:attrName>style.visibility</p:attrName>
                                        </p:attrNameLst>
                                      </p:cBhvr>
                                      <p:to>
                                        <p:strVal val="visible"/>
                                      </p:to>
                                    </p:set>
                                  </p:childTnLst>
                                </p:cTn>
                              </p:par>
                            </p:childTnLst>
                          </p:cTn>
                        </p:par>
                        <p:par>
                          <p:cTn fill="hold">
                            <p:stCondLst>
                              <p:cond delay="10000"/>
                            </p:stCondLst>
                            <p:childTnLst>
                              <p:par>
                                <p:cTn fill="hold" nodeType="afterEffect" presetClass="entr" presetID="1" presetSubtype="0">
                                  <p:stCondLst>
                                    <p:cond delay="0"/>
                                  </p:stCondLst>
                                  <p:childTnLst>
                                    <p:set>
                                      <p:cBhvr>
                                        <p:cTn dur="1" fill="hold">
                                          <p:stCondLst>
                                            <p:cond delay="0"/>
                                          </p:stCondLst>
                                        </p:cTn>
                                        <p:tgtEl>
                                          <p:spTgt spid="228">
                                            <p:txEl>
                                              <p:pRg end="4" st="4"/>
                                            </p:txEl>
                                          </p:spTgt>
                                        </p:tgtEl>
                                        <p:attrNameLst>
                                          <p:attrName>style.visibility</p:attrName>
                                        </p:attrNameLst>
                                      </p:cBhvr>
                                      <p:to>
                                        <p:strVal val="visible"/>
                                      </p:to>
                                    </p:set>
                                  </p:childTnLst>
                                </p:cTn>
                              </p:par>
                            </p:childTnLst>
                          </p:cTn>
                        </p:par>
                        <p:par>
                          <p:cTn fill="hold">
                            <p:stCondLst>
                              <p:cond delay="12500"/>
                            </p:stCondLst>
                            <p:childTnLst>
                              <p:par>
                                <p:cTn fill="hold" nodeType="afterEffect" presetClass="entr" presetID="1" presetSubtype="0">
                                  <p:stCondLst>
                                    <p:cond delay="0"/>
                                  </p:stCondLst>
                                  <p:childTnLst>
                                    <p:set>
                                      <p:cBhvr>
                                        <p:cTn dur="1" fill="hold">
                                          <p:stCondLst>
                                            <p:cond delay="0"/>
                                          </p:stCondLst>
                                        </p:cTn>
                                        <p:tgtEl>
                                          <p:spTgt spid="22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1455344" y="2604110"/>
            <a:ext cx="6683700" cy="1281000"/>
          </a:xfrm>
          <a:prstGeom prst="rect">
            <a:avLst/>
          </a:prstGeom>
        </p:spPr>
        <p:txBody>
          <a:bodyPr anchorCtr="0" anchor="t" bIns="45700" lIns="91425" spcFirstLastPara="1" rIns="91425" wrap="square" tIns="45700">
            <a:noAutofit/>
          </a:bodyPr>
          <a:lstStyle/>
          <a:p>
            <a:pPr indent="0" lvl="0" marL="0" algn="ctr">
              <a:spcBef>
                <a:spcPts val="0"/>
              </a:spcBef>
              <a:spcAft>
                <a:spcPts val="0"/>
              </a:spcAft>
              <a:buNone/>
            </a:pPr>
            <a:r>
              <a:rPr b="1" lang="vi-VN" sz="4800">
                <a:latin typeface="Arial"/>
                <a:ea typeface="Arial"/>
                <a:cs typeface="Arial"/>
                <a:sym typeface="Arial"/>
              </a:rPr>
              <a:t>Demo chương trình </a:t>
            </a:r>
            <a:endParaRPr b="1" sz="48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972300" y="304800"/>
            <a:ext cx="7650000" cy="762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4000"/>
              <a:buFont typeface="Calibri"/>
              <a:buNone/>
            </a:pPr>
            <a:r>
              <a:rPr b="1" i="0" lang="vi-VN" sz="4000" u="sng" cap="none" strike="noStrike">
                <a:solidFill>
                  <a:schemeClr val="dk1"/>
                </a:solidFill>
                <a:latin typeface="Arial"/>
                <a:ea typeface="Arial"/>
                <a:cs typeface="Arial"/>
                <a:sym typeface="Arial"/>
              </a:rPr>
              <a:t>Giới thiệu</a:t>
            </a:r>
            <a:endParaRPr b="1" i="0" sz="4000" u="sng" cap="none" strike="noStrike">
              <a:solidFill>
                <a:schemeClr val="dk1"/>
              </a:solidFill>
              <a:latin typeface="Arial"/>
              <a:ea typeface="Arial"/>
              <a:cs typeface="Arial"/>
              <a:sym typeface="Arial"/>
            </a:endParaRPr>
          </a:p>
        </p:txBody>
      </p:sp>
      <p:sp>
        <p:nvSpPr>
          <p:cNvPr id="172" name="Shape 172"/>
          <p:cNvSpPr txBox="1"/>
          <p:nvPr>
            <p:ph idx="1" type="body"/>
          </p:nvPr>
        </p:nvSpPr>
        <p:spPr>
          <a:xfrm>
            <a:off x="972200" y="1288525"/>
            <a:ext cx="7650000" cy="50580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rPr lang="vi-VN">
                <a:solidFill>
                  <a:schemeClr val="dk1"/>
                </a:solidFill>
              </a:rPr>
              <a:t>Đúng như tên gọi của hệ thống, hệ gợi ý đưa ra những đề xuất những sản phẩm cho người dùng mà được hệ thống đánh giá là phù hợp hợp nhất. </a:t>
            </a:r>
            <a:endParaRPr>
              <a:solidFill>
                <a:schemeClr val="dk1"/>
              </a:solidFill>
            </a:endParaRPr>
          </a:p>
          <a:p>
            <a:pPr indent="0" lvl="0" marL="0" rtl="0">
              <a:spcBef>
                <a:spcPts val="0"/>
              </a:spcBef>
              <a:spcAft>
                <a:spcPts val="0"/>
              </a:spcAft>
              <a:buNone/>
            </a:pPr>
            <a:r>
              <a:rPr lang="vi-VN">
                <a:solidFill>
                  <a:schemeClr val="dk1"/>
                </a:solidFill>
              </a:rPr>
              <a:t>Có thể bạn không để ý nhưng những trang web lớn trên thế giới đa số đều tích hợp một hệ gợi ý thông minh vào trong hệ thống của </a:t>
            </a:r>
            <a:r>
              <a:rPr lang="vi-VN">
                <a:solidFill>
                  <a:schemeClr val="dk1"/>
                </a:solidFill>
              </a:rPr>
              <a:t>họ</a:t>
            </a:r>
            <a:r>
              <a:rPr lang="vi-VN">
                <a:solidFill>
                  <a:schemeClr val="dk1"/>
                </a:solidFill>
              </a:rPr>
              <a:t>.</a:t>
            </a:r>
            <a:endParaRPr>
              <a:solidFill>
                <a:schemeClr val="dk1"/>
              </a:solidFill>
            </a:endParaRPr>
          </a:p>
          <a:p>
            <a:pPr indent="-368300" lvl="0" marL="457200" rtl="0">
              <a:spcBef>
                <a:spcPts val="0"/>
              </a:spcBef>
              <a:spcAft>
                <a:spcPts val="0"/>
              </a:spcAft>
              <a:buClr>
                <a:schemeClr val="dk1"/>
              </a:buClr>
              <a:buSzPts val="2200"/>
              <a:buFont typeface="Arial"/>
              <a:buChar char="❖"/>
            </a:pPr>
            <a:r>
              <a:rPr lang="vi-VN">
                <a:solidFill>
                  <a:schemeClr val="dk1"/>
                </a:solidFill>
              </a:rPr>
              <a:t>Youtube đưa ra danh sách những video theo </a:t>
            </a:r>
            <a:r>
              <a:rPr lang="vi-VN">
                <a:solidFill>
                  <a:schemeClr val="dk1"/>
                </a:solidFill>
              </a:rPr>
              <a:t>chủ</a:t>
            </a:r>
            <a:r>
              <a:rPr lang="vi-VN">
                <a:solidFill>
                  <a:schemeClr val="dk1"/>
                </a:solidFill>
              </a:rPr>
              <a:t> đề ở phần trang chủ, hay tự chuyển khi kết thúc một video.</a:t>
            </a:r>
            <a:endParaRPr>
              <a:solidFill>
                <a:schemeClr val="dk1"/>
              </a:solidFill>
            </a:endParaRPr>
          </a:p>
          <a:p>
            <a:pPr indent="-368300" lvl="0" marL="457200" rtl="0">
              <a:spcBef>
                <a:spcPts val="0"/>
              </a:spcBef>
              <a:spcAft>
                <a:spcPts val="0"/>
              </a:spcAft>
              <a:buClr>
                <a:schemeClr val="dk1"/>
              </a:buClr>
              <a:buSzPts val="2200"/>
              <a:buFont typeface="Arial"/>
              <a:buChar char="❖"/>
            </a:pPr>
            <a:r>
              <a:rPr lang="vi-VN">
                <a:solidFill>
                  <a:schemeClr val="dk1"/>
                </a:solidFill>
              </a:rPr>
              <a:t>Facebook đưa ra gợi ý những bạn bè mà </a:t>
            </a:r>
            <a:r>
              <a:rPr lang="vi-VN">
                <a:solidFill>
                  <a:schemeClr val="dk1"/>
                </a:solidFill>
              </a:rPr>
              <a:t>có</a:t>
            </a:r>
            <a:r>
              <a:rPr lang="vi-VN">
                <a:solidFill>
                  <a:schemeClr val="dk1"/>
                </a:solidFill>
              </a:rPr>
              <a:t> thể bạn biết.</a:t>
            </a:r>
            <a:endParaRPr>
              <a:solidFill>
                <a:schemeClr val="dk1"/>
              </a:solidFill>
            </a:endParaRPr>
          </a:p>
          <a:p>
            <a:pPr indent="-368300" lvl="0" marL="457200" rtl="0">
              <a:spcBef>
                <a:spcPts val="0"/>
              </a:spcBef>
              <a:spcAft>
                <a:spcPts val="0"/>
              </a:spcAft>
              <a:buClr>
                <a:schemeClr val="dk1"/>
              </a:buClr>
              <a:buSzPts val="2200"/>
              <a:buFont typeface="Arial"/>
              <a:buChar char="❖"/>
            </a:pPr>
            <a:r>
              <a:rPr lang="vi-VN">
                <a:solidFill>
                  <a:schemeClr val="dk1"/>
                </a:solidFill>
              </a:rPr>
              <a:t>Amazon gợi ý những sản phẩm bạn có thể muốn mua cùng với sản phẩm bạn vừa mới đặt hàng…</a:t>
            </a:r>
            <a:endParaRPr>
              <a:solidFill>
                <a:schemeClr val="dk1"/>
              </a:solidFill>
            </a:endParaRPr>
          </a:p>
          <a:p>
            <a:pPr indent="0" lvl="0" marL="0" rtl="0">
              <a:spcBef>
                <a:spcPts val="0"/>
              </a:spcBef>
              <a:spcAft>
                <a:spcPts val="0"/>
              </a:spcAft>
              <a:buNone/>
            </a:pPr>
            <a:r>
              <a:rPr lang="vi-VN">
                <a:solidFill>
                  <a:schemeClr val="dk1"/>
                </a:solidFill>
              </a:rPr>
              <a:t>Đó đều là những ví dụ điển hình mà một hệ gợi ý thông minh có thể mang lại.</a:t>
            </a:r>
            <a:endParaRPr>
              <a:solidFill>
                <a:schemeClr val="dk1"/>
              </a:solidFill>
            </a:endParaRPr>
          </a:p>
          <a:p>
            <a:pPr indent="0" lvl="0" marL="0" rtl="0">
              <a:spcBef>
                <a:spcPts val="0"/>
              </a:spcBef>
              <a:spcAft>
                <a:spcPts val="0"/>
              </a:spcAft>
              <a:buNone/>
            </a:pPr>
            <a:r>
              <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childTnLst>
                                </p:cTn>
                              </p:par>
                            </p:childTnLst>
                          </p:cTn>
                        </p:par>
                        <p:par>
                          <p:cTn fill="hold">
                            <p:stCondLst>
                              <p:cond delay="2500"/>
                            </p:stCondLst>
                            <p:childTnLst>
                              <p:par>
                                <p:cTn fill="hold" nodeType="afterEffect" presetClass="entr" presetID="1" presetSubtype="0">
                                  <p:stCondLst>
                                    <p:cond delay="0"/>
                                  </p:stCondLst>
                                  <p:childTnLst>
                                    <p:set>
                                      <p:cBhvr>
                                        <p:cTn dur="1" fill="hold">
                                          <p:stCondLst>
                                            <p:cond delay="0"/>
                                          </p:stCondLst>
                                        </p:cTn>
                                        <p:tgtEl>
                                          <p:spTgt spid="172">
                                            <p:txEl>
                                              <p:pRg end="1" st="1"/>
                                            </p:txEl>
                                          </p:spTgt>
                                        </p:tgtEl>
                                        <p:attrNameLst>
                                          <p:attrName>style.visibility</p:attrName>
                                        </p:attrNameLst>
                                      </p:cBhvr>
                                      <p:to>
                                        <p:strVal val="visible"/>
                                      </p:to>
                                    </p:set>
                                  </p:childTnLst>
                                </p:cTn>
                              </p:par>
                            </p:childTnLst>
                          </p:cTn>
                        </p:par>
                        <p:par>
                          <p:cTn fill="hold">
                            <p:stCondLst>
                              <p:cond delay="5000"/>
                            </p:stCondLst>
                            <p:childTnLst>
                              <p:par>
                                <p:cTn fill="hold" nodeType="afterEffect" presetClass="entr" presetID="1" presetSubtype="0">
                                  <p:stCondLst>
                                    <p:cond delay="0"/>
                                  </p:stCondLst>
                                  <p:childTnLst>
                                    <p:set>
                                      <p:cBhvr>
                                        <p:cTn dur="1" fill="hold">
                                          <p:stCondLst>
                                            <p:cond delay="0"/>
                                          </p:stCondLst>
                                        </p:cTn>
                                        <p:tgtEl>
                                          <p:spTgt spid="172">
                                            <p:txEl>
                                              <p:pRg end="2" st="2"/>
                                            </p:txEl>
                                          </p:spTgt>
                                        </p:tgtEl>
                                        <p:attrNameLst>
                                          <p:attrName>style.visibility</p:attrName>
                                        </p:attrNameLst>
                                      </p:cBhvr>
                                      <p:to>
                                        <p:strVal val="visible"/>
                                      </p:to>
                                    </p:set>
                                  </p:childTnLst>
                                </p:cTn>
                              </p:par>
                            </p:childTnLst>
                          </p:cTn>
                        </p:par>
                        <p:par>
                          <p:cTn fill="hold">
                            <p:stCondLst>
                              <p:cond delay="7500"/>
                            </p:stCondLst>
                            <p:childTnLst>
                              <p:par>
                                <p:cTn fill="hold" nodeType="afterEffect" presetClass="entr" presetID="1" presetSubtype="0">
                                  <p:stCondLst>
                                    <p:cond delay="0"/>
                                  </p:stCondLst>
                                  <p:childTnLst>
                                    <p:set>
                                      <p:cBhvr>
                                        <p:cTn dur="1" fill="hold">
                                          <p:stCondLst>
                                            <p:cond delay="0"/>
                                          </p:stCondLst>
                                        </p:cTn>
                                        <p:tgtEl>
                                          <p:spTgt spid="172">
                                            <p:txEl>
                                              <p:pRg end="3" st="3"/>
                                            </p:txEl>
                                          </p:spTgt>
                                        </p:tgtEl>
                                        <p:attrNameLst>
                                          <p:attrName>style.visibility</p:attrName>
                                        </p:attrNameLst>
                                      </p:cBhvr>
                                      <p:to>
                                        <p:strVal val="visible"/>
                                      </p:to>
                                    </p:set>
                                  </p:childTnLst>
                                </p:cTn>
                              </p:par>
                            </p:childTnLst>
                          </p:cTn>
                        </p:par>
                        <p:par>
                          <p:cTn fill="hold">
                            <p:stCondLst>
                              <p:cond delay="10000"/>
                            </p:stCondLst>
                            <p:childTnLst>
                              <p:par>
                                <p:cTn fill="hold" nodeType="afterEffect" presetClass="entr" presetID="1" presetSubtype="0">
                                  <p:stCondLst>
                                    <p:cond delay="0"/>
                                  </p:stCondLst>
                                  <p:childTnLst>
                                    <p:set>
                                      <p:cBhvr>
                                        <p:cTn dur="1" fill="hold">
                                          <p:stCondLst>
                                            <p:cond delay="0"/>
                                          </p:stCondLst>
                                        </p:cTn>
                                        <p:tgtEl>
                                          <p:spTgt spid="172">
                                            <p:txEl>
                                              <p:pRg end="4" st="4"/>
                                            </p:txEl>
                                          </p:spTgt>
                                        </p:tgtEl>
                                        <p:attrNameLst>
                                          <p:attrName>style.visibility</p:attrName>
                                        </p:attrNameLst>
                                      </p:cBhvr>
                                      <p:to>
                                        <p:strVal val="visible"/>
                                      </p:to>
                                    </p:set>
                                  </p:childTnLst>
                                </p:cTn>
                              </p:par>
                            </p:childTnLst>
                          </p:cTn>
                        </p:par>
                        <p:par>
                          <p:cTn fill="hold">
                            <p:stCondLst>
                              <p:cond delay="12500"/>
                            </p:stCondLst>
                            <p:childTnLst>
                              <p:par>
                                <p:cTn fill="hold" nodeType="afterEffect" presetClass="entr" presetID="1" presetSubtype="0">
                                  <p:stCondLst>
                                    <p:cond delay="0"/>
                                  </p:stCondLst>
                                  <p:childTnLst>
                                    <p:set>
                                      <p:cBhvr>
                                        <p:cTn dur="1" fill="hold">
                                          <p:stCondLst>
                                            <p:cond delay="0"/>
                                          </p:stCondLst>
                                        </p:cTn>
                                        <p:tgtEl>
                                          <p:spTgt spid="172">
                                            <p:txEl>
                                              <p:pRg end="5" st="5"/>
                                            </p:txEl>
                                          </p:spTgt>
                                        </p:tgtEl>
                                        <p:attrNameLst>
                                          <p:attrName>style.visibility</p:attrName>
                                        </p:attrNameLst>
                                      </p:cBhvr>
                                      <p:to>
                                        <p:strVal val="visible"/>
                                      </p:to>
                                    </p:set>
                                  </p:childTnLst>
                                </p:cTn>
                              </p:par>
                            </p:childTnLst>
                          </p:cTn>
                        </p:par>
                        <p:par>
                          <p:cTn fill="hold">
                            <p:stCondLst>
                              <p:cond delay="15000"/>
                            </p:stCondLst>
                            <p:childTnLst>
                              <p:par>
                                <p:cTn fill="hold" nodeType="afterEffect" presetClass="entr" presetID="1" presetSubtype="0">
                                  <p:stCondLst>
                                    <p:cond delay="0"/>
                                  </p:stCondLst>
                                  <p:childTnLst>
                                    <p:set>
                                      <p:cBhvr>
                                        <p:cTn dur="1" fill="hold">
                                          <p:stCondLst>
                                            <p:cond delay="0"/>
                                          </p:stCondLst>
                                        </p:cTn>
                                        <p:tgtEl>
                                          <p:spTgt spid="172">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972300" y="304800"/>
            <a:ext cx="7650000" cy="762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4000"/>
              <a:buFont typeface="Calibri"/>
              <a:buNone/>
            </a:pPr>
            <a:r>
              <a:rPr b="1" i="0" lang="vi-VN" sz="4000" u="sng" cap="none" strike="noStrike">
                <a:solidFill>
                  <a:schemeClr val="dk1"/>
                </a:solidFill>
                <a:latin typeface="Arial"/>
                <a:ea typeface="Arial"/>
                <a:cs typeface="Arial"/>
                <a:sym typeface="Arial"/>
              </a:rPr>
              <a:t>Giới thiệu</a:t>
            </a:r>
            <a:endParaRPr b="1" i="0" sz="4000" u="sng" cap="none" strike="noStrike">
              <a:solidFill>
                <a:schemeClr val="dk1"/>
              </a:solidFill>
              <a:latin typeface="Arial"/>
              <a:ea typeface="Arial"/>
              <a:cs typeface="Arial"/>
              <a:sym typeface="Arial"/>
            </a:endParaRPr>
          </a:p>
        </p:txBody>
      </p:sp>
      <p:sp>
        <p:nvSpPr>
          <p:cNvPr id="178" name="Shape 178"/>
          <p:cNvSpPr txBox="1"/>
          <p:nvPr>
            <p:ph idx="1" type="body"/>
          </p:nvPr>
        </p:nvSpPr>
        <p:spPr>
          <a:xfrm>
            <a:off x="972200" y="1288525"/>
            <a:ext cx="7650000" cy="50580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rPr lang="vi-VN">
                <a:solidFill>
                  <a:schemeClr val="dk1"/>
                </a:solidFill>
              </a:rPr>
              <a:t>Vậy thuật toán đằng sau những hệ thống gợi ý này là gì? Và mục đích chính của hệ gợi ý này là ntn?</a:t>
            </a:r>
            <a:endParaRPr>
              <a:solidFill>
                <a:schemeClr val="dk1"/>
              </a:solidFill>
            </a:endParaRPr>
          </a:p>
          <a:p>
            <a:pPr indent="-342900" lvl="0" marL="914400" rtl="0">
              <a:spcBef>
                <a:spcPts val="0"/>
              </a:spcBef>
              <a:spcAft>
                <a:spcPts val="0"/>
              </a:spcAft>
              <a:buClr>
                <a:schemeClr val="dk1"/>
              </a:buClr>
              <a:buSzPts val="1800"/>
              <a:buChar char="❖"/>
            </a:pPr>
            <a:r>
              <a:rPr lang="vi-VN">
                <a:solidFill>
                  <a:schemeClr val="dk1"/>
                </a:solidFill>
              </a:rPr>
              <a:t>Là những giải thuật Machine Learning có tên gọi chung là Recommendation Systems.</a:t>
            </a:r>
            <a:endParaRPr>
              <a:solidFill>
                <a:schemeClr val="dk1"/>
              </a:solidFill>
            </a:endParaRPr>
          </a:p>
          <a:p>
            <a:pPr indent="-342900" lvl="0" marL="914400" rtl="0">
              <a:spcBef>
                <a:spcPts val="0"/>
              </a:spcBef>
              <a:spcAft>
                <a:spcPts val="0"/>
              </a:spcAft>
              <a:buClr>
                <a:schemeClr val="dk1"/>
              </a:buClr>
              <a:buSzPts val="1800"/>
              <a:buChar char="❖"/>
            </a:pPr>
            <a:r>
              <a:rPr lang="vi-VN">
                <a:solidFill>
                  <a:schemeClr val="dk1"/>
                </a:solidFill>
              </a:rPr>
              <a:t>Trong Recommendation Systems có hai thực thể chính đó là user và item</a:t>
            </a:r>
            <a:endParaRPr>
              <a:solidFill>
                <a:schemeClr val="dk1"/>
              </a:solidFill>
            </a:endParaRPr>
          </a:p>
          <a:p>
            <a:pPr indent="-342900" lvl="0" marL="914400" rtl="0">
              <a:spcBef>
                <a:spcPts val="0"/>
              </a:spcBef>
              <a:spcAft>
                <a:spcPts val="0"/>
              </a:spcAft>
              <a:buClr>
                <a:schemeClr val="dk1"/>
              </a:buClr>
              <a:buSzPts val="1800"/>
              <a:buChar char="❖"/>
            </a:pPr>
            <a:r>
              <a:rPr lang="vi-VN">
                <a:solidFill>
                  <a:schemeClr val="dk1"/>
                </a:solidFill>
              </a:rPr>
              <a:t>Mục đích chính là dự đoán mức độ quan tâm của người dùng tới một số item nào đó, qua đó đưa ra chiến lược gợi ý phù hợp</a:t>
            </a:r>
            <a:endParaRPr>
              <a:solidFill>
                <a:schemeClr val="dk1"/>
              </a:solidFill>
            </a:endParaRPr>
          </a:p>
          <a:p>
            <a:pPr indent="0" lvl="0" marL="0" rtl="0">
              <a:spcBef>
                <a:spcPts val="0"/>
              </a:spcBef>
              <a:spcAft>
                <a:spcPts val="0"/>
              </a:spcAft>
              <a:buNone/>
            </a:pPr>
            <a:r>
              <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78">
                                            <p:txEl>
                                              <p:pRg end="0" st="0"/>
                                            </p:txEl>
                                          </p:spTgt>
                                        </p:tgtEl>
                                        <p:attrNameLst>
                                          <p:attrName>style.visibility</p:attrName>
                                        </p:attrNameLst>
                                      </p:cBhvr>
                                      <p:to>
                                        <p:strVal val="visible"/>
                                      </p:to>
                                    </p:set>
                                  </p:childTnLst>
                                </p:cTn>
                              </p:par>
                            </p:childTnLst>
                          </p:cTn>
                        </p:par>
                        <p:par>
                          <p:cTn fill="hold">
                            <p:stCondLst>
                              <p:cond delay="2500"/>
                            </p:stCondLst>
                            <p:childTnLst>
                              <p:par>
                                <p:cTn fill="hold" nodeType="afterEffect" presetClass="entr" presetID="1" presetSubtype="0">
                                  <p:stCondLst>
                                    <p:cond delay="0"/>
                                  </p:stCondLst>
                                  <p:childTnLst>
                                    <p:set>
                                      <p:cBhvr>
                                        <p:cTn dur="1" fill="hold">
                                          <p:stCondLst>
                                            <p:cond delay="0"/>
                                          </p:stCondLst>
                                        </p:cTn>
                                        <p:tgtEl>
                                          <p:spTgt spid="178">
                                            <p:txEl>
                                              <p:pRg end="1" st="1"/>
                                            </p:txEl>
                                          </p:spTgt>
                                        </p:tgtEl>
                                        <p:attrNameLst>
                                          <p:attrName>style.visibility</p:attrName>
                                        </p:attrNameLst>
                                      </p:cBhvr>
                                      <p:to>
                                        <p:strVal val="visible"/>
                                      </p:to>
                                    </p:set>
                                  </p:childTnLst>
                                </p:cTn>
                              </p:par>
                            </p:childTnLst>
                          </p:cTn>
                        </p:par>
                        <p:par>
                          <p:cTn fill="hold">
                            <p:stCondLst>
                              <p:cond delay="5000"/>
                            </p:stCondLst>
                            <p:childTnLst>
                              <p:par>
                                <p:cTn fill="hold" nodeType="afterEffect" presetClass="entr" presetID="1" presetSubtype="0">
                                  <p:stCondLst>
                                    <p:cond delay="0"/>
                                  </p:stCondLst>
                                  <p:childTnLst>
                                    <p:set>
                                      <p:cBhvr>
                                        <p:cTn dur="1" fill="hold">
                                          <p:stCondLst>
                                            <p:cond delay="0"/>
                                          </p:stCondLst>
                                        </p:cTn>
                                        <p:tgtEl>
                                          <p:spTgt spid="178">
                                            <p:txEl>
                                              <p:pRg end="2" st="2"/>
                                            </p:txEl>
                                          </p:spTgt>
                                        </p:tgtEl>
                                        <p:attrNameLst>
                                          <p:attrName>style.visibility</p:attrName>
                                        </p:attrNameLst>
                                      </p:cBhvr>
                                      <p:to>
                                        <p:strVal val="visible"/>
                                      </p:to>
                                    </p:set>
                                  </p:childTnLst>
                                </p:cTn>
                              </p:par>
                            </p:childTnLst>
                          </p:cTn>
                        </p:par>
                        <p:par>
                          <p:cTn fill="hold">
                            <p:stCondLst>
                              <p:cond delay="7500"/>
                            </p:stCondLst>
                            <p:childTnLst>
                              <p:par>
                                <p:cTn fill="hold" nodeType="afterEffect" presetClass="entr" presetID="1" presetSubtype="0">
                                  <p:stCondLst>
                                    <p:cond delay="0"/>
                                  </p:stCondLst>
                                  <p:childTnLst>
                                    <p:set>
                                      <p:cBhvr>
                                        <p:cTn dur="1" fill="hold">
                                          <p:stCondLst>
                                            <p:cond delay="0"/>
                                          </p:stCondLst>
                                        </p:cTn>
                                        <p:tgtEl>
                                          <p:spTgt spid="178">
                                            <p:txEl>
                                              <p:pRg end="3" st="3"/>
                                            </p:txEl>
                                          </p:spTgt>
                                        </p:tgtEl>
                                        <p:attrNameLst>
                                          <p:attrName>style.visibility</p:attrName>
                                        </p:attrNameLst>
                                      </p:cBhvr>
                                      <p:to>
                                        <p:strVal val="visible"/>
                                      </p:to>
                                    </p:set>
                                  </p:childTnLst>
                                </p:cTn>
                              </p:par>
                            </p:childTnLst>
                          </p:cTn>
                        </p:par>
                        <p:par>
                          <p:cTn fill="hold">
                            <p:stCondLst>
                              <p:cond delay="10000"/>
                            </p:stCondLst>
                            <p:childTnLst>
                              <p:par>
                                <p:cTn fill="hold" nodeType="afterEffect" presetClass="entr" presetID="1" presetSubtype="0">
                                  <p:stCondLst>
                                    <p:cond delay="0"/>
                                  </p:stCondLst>
                                  <p:childTnLst>
                                    <p:set>
                                      <p:cBhvr>
                                        <p:cTn dur="1" fill="hold">
                                          <p:stCondLst>
                                            <p:cond delay="0"/>
                                          </p:stCondLst>
                                        </p:cTn>
                                        <p:tgtEl>
                                          <p:spTgt spid="17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1541700" y="304800"/>
            <a:ext cx="7068900" cy="1397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262626"/>
              </a:buClr>
              <a:buSzPts val="4000"/>
              <a:buFont typeface="Calibri"/>
              <a:buNone/>
            </a:pPr>
            <a:r>
              <a:rPr b="1" lang="vi-VN" sz="4000" u="sng">
                <a:latin typeface="Arial"/>
                <a:ea typeface="Arial"/>
                <a:cs typeface="Arial"/>
                <a:sym typeface="Arial"/>
              </a:rPr>
              <a:t>Một số phương pháp trong hệ gợi ý </a:t>
            </a:r>
            <a:endParaRPr b="1" sz="4000" u="sng">
              <a:latin typeface="Arial"/>
              <a:ea typeface="Arial"/>
              <a:cs typeface="Arial"/>
              <a:sym typeface="Arial"/>
            </a:endParaRPr>
          </a:p>
          <a:p>
            <a:pPr indent="0" lvl="0" marL="0" marR="0" rtl="0" algn="l">
              <a:spcBef>
                <a:spcPts val="0"/>
              </a:spcBef>
              <a:spcAft>
                <a:spcPts val="0"/>
              </a:spcAft>
              <a:buClr>
                <a:srgbClr val="262626"/>
              </a:buClr>
              <a:buSzPts val="4000"/>
              <a:buFont typeface="Calibri"/>
              <a:buNone/>
            </a:pPr>
            <a:r>
              <a:t/>
            </a:r>
            <a:endParaRPr b="1" sz="4000" u="sng">
              <a:latin typeface="Arial"/>
              <a:ea typeface="Arial"/>
              <a:cs typeface="Arial"/>
              <a:sym typeface="Arial"/>
            </a:endParaRPr>
          </a:p>
        </p:txBody>
      </p:sp>
      <p:sp>
        <p:nvSpPr>
          <p:cNvPr id="184" name="Shape 184"/>
          <p:cNvSpPr txBox="1"/>
          <p:nvPr>
            <p:ph idx="1" type="body"/>
          </p:nvPr>
        </p:nvSpPr>
        <p:spPr>
          <a:xfrm>
            <a:off x="1524000" y="2008525"/>
            <a:ext cx="7086600" cy="43020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1600"/>
              </a:spcBef>
              <a:spcAft>
                <a:spcPts val="0"/>
              </a:spcAft>
              <a:buClr>
                <a:schemeClr val="dk1"/>
              </a:buClr>
              <a:buSzPts val="1800"/>
              <a:buChar char="❖"/>
            </a:pPr>
            <a:r>
              <a:rPr lang="vi-VN">
                <a:solidFill>
                  <a:schemeClr val="dk1"/>
                </a:solidFill>
              </a:rPr>
              <a:t>Hệ gợi ý dựa theo nội dung (Content-based systems)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vi-VN">
                <a:solidFill>
                  <a:schemeClr val="dk1"/>
                </a:solidFill>
              </a:rPr>
              <a:t>Hệ gợi ý dựa theo lọc cộng tác (Collaborative filtering)</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vi-VN">
                <a:solidFill>
                  <a:schemeClr val="dk1"/>
                </a:solidFill>
              </a:rPr>
              <a:t>Hệ gợi ý dựa theo cơ sở tri thức (Knowledge-based systems)</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84">
                                            <p:txEl>
                                              <p:pRg end="0" st="0"/>
                                            </p:txEl>
                                          </p:spTgt>
                                        </p:tgtEl>
                                        <p:attrNameLst>
                                          <p:attrName>style.visibility</p:attrName>
                                        </p:attrNameLst>
                                      </p:cBhvr>
                                      <p:to>
                                        <p:strVal val="visible"/>
                                      </p:to>
                                    </p:set>
                                  </p:childTnLst>
                                </p:cTn>
                              </p:par>
                            </p:childTnLst>
                          </p:cTn>
                        </p:par>
                        <p:par>
                          <p:cTn fill="hold">
                            <p:stCondLst>
                              <p:cond delay="2600"/>
                            </p:stCondLst>
                            <p:childTnLst>
                              <p:par>
                                <p:cTn fill="hold" nodeType="afterEffect" presetClass="entr" presetID="1" presetSubtype="0">
                                  <p:stCondLst>
                                    <p:cond delay="0"/>
                                  </p:stCondLst>
                                  <p:childTnLst>
                                    <p:set>
                                      <p:cBhvr>
                                        <p:cTn dur="1" fill="hold">
                                          <p:stCondLst>
                                            <p:cond delay="0"/>
                                          </p:stCondLst>
                                        </p:cTn>
                                        <p:tgtEl>
                                          <p:spTgt spid="184">
                                            <p:txEl>
                                              <p:pRg end="1" st="1"/>
                                            </p:txEl>
                                          </p:spTgt>
                                        </p:tgtEl>
                                        <p:attrNameLst>
                                          <p:attrName>style.visibility</p:attrName>
                                        </p:attrNameLst>
                                      </p:cBhvr>
                                      <p:to>
                                        <p:strVal val="visible"/>
                                      </p:to>
                                    </p:set>
                                  </p:childTnLst>
                                </p:cTn>
                              </p:par>
                            </p:childTnLst>
                          </p:cTn>
                        </p:par>
                        <p:par>
                          <p:cTn fill="hold">
                            <p:stCondLst>
                              <p:cond delay="5200"/>
                            </p:stCondLst>
                            <p:childTnLst>
                              <p:par>
                                <p:cTn fill="hold" nodeType="afterEffect" presetClass="entr" presetID="1" presetSubtype="0">
                                  <p:stCondLst>
                                    <p:cond delay="0"/>
                                  </p:stCondLst>
                                  <p:childTnLst>
                                    <p:set>
                                      <p:cBhvr>
                                        <p:cTn dur="1" fill="hold">
                                          <p:stCondLst>
                                            <p:cond delay="0"/>
                                          </p:stCondLst>
                                        </p:cTn>
                                        <p:tgtEl>
                                          <p:spTgt spid="184">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nvSpPr>
        <p:spPr>
          <a:xfrm>
            <a:off x="1260200" y="604525"/>
            <a:ext cx="7236000" cy="5850000"/>
          </a:xfrm>
          <a:prstGeom prst="rect">
            <a:avLst/>
          </a:prstGeom>
          <a:noFill/>
          <a:ln>
            <a:noFill/>
          </a:ln>
        </p:spPr>
        <p:txBody>
          <a:bodyPr anchorCtr="0" anchor="t" bIns="91425" lIns="91425" spcFirstLastPara="1" rIns="91425" wrap="square" tIns="91425">
            <a:noAutofit/>
          </a:bodyPr>
          <a:lstStyle/>
          <a:p>
            <a:pPr indent="-368300" lvl="0" marL="457200" rtl="0">
              <a:lnSpc>
                <a:spcPct val="150000"/>
              </a:lnSpc>
              <a:spcBef>
                <a:spcPts val="1600"/>
              </a:spcBef>
              <a:spcAft>
                <a:spcPts val="0"/>
              </a:spcAft>
              <a:buClr>
                <a:schemeClr val="dk1"/>
              </a:buClr>
              <a:buSzPts val="2200"/>
              <a:buChar char="❖"/>
            </a:pPr>
            <a:r>
              <a:rPr lang="vi-VN" sz="2200">
                <a:solidFill>
                  <a:schemeClr val="dk1"/>
                </a:solidFill>
              </a:rPr>
              <a:t>Hệ gợi ý dựa theo nội dung (Content-basead systems)</a:t>
            </a:r>
            <a:endParaRPr sz="2200">
              <a:solidFill>
                <a:srgbClr val="262626"/>
              </a:solidFill>
            </a:endParaRPr>
          </a:p>
          <a:p>
            <a:pPr indent="-342900" lvl="1" marL="914400" rtl="0">
              <a:lnSpc>
                <a:spcPct val="150000"/>
              </a:lnSpc>
              <a:spcBef>
                <a:spcPts val="0"/>
              </a:spcBef>
              <a:spcAft>
                <a:spcPts val="0"/>
              </a:spcAft>
              <a:buClr>
                <a:srgbClr val="262626"/>
              </a:buClr>
              <a:buSzPts val="1800"/>
              <a:buChar char="➢"/>
            </a:pPr>
            <a:r>
              <a:rPr lang="vi-VN" sz="1800">
                <a:solidFill>
                  <a:srgbClr val="262626"/>
                </a:solidFill>
              </a:rPr>
              <a:t>Đưa ra gợi ý cho người dùng dựa trên mô tả với những đặc điểm của item và hồ sơ về sở thích của người dùng trước đó</a:t>
            </a:r>
            <a:endParaRPr sz="1800">
              <a:solidFill>
                <a:srgbClr val="262626"/>
              </a:solidFill>
            </a:endParaRPr>
          </a:p>
          <a:p>
            <a:pPr indent="-368300" lvl="0" marL="457200" rtl="0">
              <a:lnSpc>
                <a:spcPct val="150000"/>
              </a:lnSpc>
              <a:spcBef>
                <a:spcPts val="0"/>
              </a:spcBef>
              <a:spcAft>
                <a:spcPts val="0"/>
              </a:spcAft>
              <a:buClr>
                <a:schemeClr val="dk1"/>
              </a:buClr>
              <a:buSzPts val="2200"/>
              <a:buFont typeface="Noto Sans Symbols"/>
              <a:buChar char="❖"/>
            </a:pPr>
            <a:r>
              <a:rPr lang="vi-VN" sz="2200">
                <a:solidFill>
                  <a:schemeClr val="dk1"/>
                </a:solidFill>
              </a:rPr>
              <a:t>Hệ gợi ý dựa theo cơ sở tri thức (Knowledge-based systems)</a:t>
            </a:r>
            <a:endParaRPr sz="2200">
              <a:solidFill>
                <a:schemeClr val="dk1"/>
              </a:solidFill>
            </a:endParaRPr>
          </a:p>
          <a:p>
            <a:pPr indent="-368300" lvl="1" marL="914400" rtl="0">
              <a:lnSpc>
                <a:spcPct val="150000"/>
              </a:lnSpc>
              <a:spcBef>
                <a:spcPts val="0"/>
              </a:spcBef>
              <a:spcAft>
                <a:spcPts val="0"/>
              </a:spcAft>
              <a:buClr>
                <a:schemeClr val="dk1"/>
              </a:buClr>
              <a:buSzPts val="2200"/>
              <a:buChar char="➢"/>
            </a:pPr>
            <a:r>
              <a:rPr lang="vi-VN" sz="1800">
                <a:solidFill>
                  <a:schemeClr val="dk1"/>
                </a:solidFill>
              </a:rPr>
              <a:t>Là hệ thống gợi ý các đối tượng dựa trên các suy luận về nhu cầu và sở thích của người dùng. Theo một nghĩa nào đó, tất cả các kỹ thuật gợi ý có thể mô tả như là làm một số suy luận. </a:t>
            </a:r>
            <a:endParaRPr sz="2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nvSpPr>
        <p:spPr>
          <a:xfrm>
            <a:off x="1296200" y="712525"/>
            <a:ext cx="7272000" cy="5508000"/>
          </a:xfrm>
          <a:prstGeom prst="rect">
            <a:avLst/>
          </a:prstGeom>
          <a:noFill/>
          <a:ln>
            <a:noFill/>
          </a:ln>
        </p:spPr>
        <p:txBody>
          <a:bodyPr anchorCtr="0" anchor="t" bIns="91425" lIns="91425" spcFirstLastPara="1" rIns="91425" wrap="square" tIns="91425">
            <a:noAutofit/>
          </a:bodyPr>
          <a:lstStyle/>
          <a:p>
            <a:pPr indent="-368300" lvl="0" marL="457200" rtl="0">
              <a:lnSpc>
                <a:spcPct val="150000"/>
              </a:lnSpc>
              <a:spcBef>
                <a:spcPts val="1600"/>
              </a:spcBef>
              <a:spcAft>
                <a:spcPts val="0"/>
              </a:spcAft>
              <a:buClr>
                <a:schemeClr val="dk1"/>
              </a:buClr>
              <a:buSzPts val="2200"/>
              <a:buChar char="❖"/>
            </a:pPr>
            <a:r>
              <a:rPr lang="vi-VN" sz="2200">
                <a:solidFill>
                  <a:schemeClr val="dk1"/>
                </a:solidFill>
              </a:rPr>
              <a:t>Hệ gợi ý dựa theo lọc cộng tác (Collaborative filtering)</a:t>
            </a:r>
            <a:endParaRPr sz="2200">
              <a:solidFill>
                <a:schemeClr val="dk1"/>
              </a:solidFill>
            </a:endParaRPr>
          </a:p>
          <a:p>
            <a:pPr indent="-342900" lvl="1" marL="914400" rtl="0">
              <a:lnSpc>
                <a:spcPct val="150000"/>
              </a:lnSpc>
              <a:spcBef>
                <a:spcPts val="0"/>
              </a:spcBef>
              <a:spcAft>
                <a:spcPts val="0"/>
              </a:spcAft>
              <a:buClr>
                <a:schemeClr val="dk1"/>
              </a:buClr>
              <a:buSzPts val="1800"/>
              <a:buChar char="➢"/>
            </a:pPr>
            <a:r>
              <a:rPr lang="vi-VN" sz="1800">
                <a:solidFill>
                  <a:schemeClr val="dk1"/>
                </a:solidFill>
              </a:rPr>
              <a:t>Là phương pháp gợi ý được triển khai rộng rãi nhất và thành công nhất trong thực tế.</a:t>
            </a:r>
            <a:endParaRPr sz="1800">
              <a:solidFill>
                <a:schemeClr val="dk1"/>
              </a:solidFill>
            </a:endParaRPr>
          </a:p>
          <a:p>
            <a:pPr indent="-342900" lvl="1" marL="914400" rtl="0">
              <a:lnSpc>
                <a:spcPct val="150000"/>
              </a:lnSpc>
              <a:spcBef>
                <a:spcPts val="0"/>
              </a:spcBef>
              <a:spcAft>
                <a:spcPts val="0"/>
              </a:spcAft>
              <a:buClr>
                <a:schemeClr val="dk1"/>
              </a:buClr>
              <a:buSzPts val="1800"/>
              <a:buChar char="➢"/>
            </a:pPr>
            <a:r>
              <a:rPr lang="vi-VN" sz="1800">
                <a:solidFill>
                  <a:schemeClr val="dk1"/>
                </a:solidFill>
              </a:rPr>
              <a:t>Hệ thống theo lọc công tác phân tích và tổng hợp các điểm số đánh giá của các đối tượng, nhận ra sự tương đồng giữa những người sử dụng trên cơ sở các điểm số đánh giá của họ và tạo ra các gợi ý dựa trên sự so sánh này.</a:t>
            </a:r>
            <a:endParaRPr sz="13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1296200" y="304800"/>
            <a:ext cx="7314300" cy="13977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1800"/>
              </a:spcBef>
              <a:spcAft>
                <a:spcPts val="600"/>
              </a:spcAft>
              <a:buClr>
                <a:schemeClr val="dk1"/>
              </a:buClr>
              <a:buSzPts val="1100"/>
              <a:buFont typeface="Arial"/>
              <a:buNone/>
            </a:pPr>
            <a:r>
              <a:rPr lang="vi-VN" sz="3000" u="sng">
                <a:solidFill>
                  <a:schemeClr val="dk1"/>
                </a:solidFill>
                <a:latin typeface="Arial"/>
                <a:ea typeface="Arial"/>
                <a:cs typeface="Arial"/>
                <a:sym typeface="Arial"/>
              </a:rPr>
              <a:t>Hệ gợi ý âm nhạc sử dụng phương pháp Collaborative filtering</a:t>
            </a:r>
            <a:endParaRPr b="1" sz="3000" u="sng">
              <a:latin typeface="Arial"/>
              <a:ea typeface="Arial"/>
              <a:cs typeface="Arial"/>
              <a:sym typeface="Arial"/>
            </a:endParaRPr>
          </a:p>
        </p:txBody>
      </p:sp>
      <p:sp>
        <p:nvSpPr>
          <p:cNvPr id="200" name="Shape 200"/>
          <p:cNvSpPr txBox="1"/>
          <p:nvPr>
            <p:ph idx="1" type="body"/>
          </p:nvPr>
        </p:nvSpPr>
        <p:spPr>
          <a:xfrm>
            <a:off x="1296200" y="2008525"/>
            <a:ext cx="7314300" cy="43020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1600"/>
              </a:spcBef>
              <a:spcAft>
                <a:spcPts val="0"/>
              </a:spcAft>
              <a:buClr>
                <a:schemeClr val="dk1"/>
              </a:buClr>
              <a:buSzPts val="1800"/>
              <a:buFont typeface="Arial"/>
              <a:buChar char="❖"/>
            </a:pPr>
            <a:r>
              <a:rPr lang="vi-VN">
                <a:solidFill>
                  <a:schemeClr val="dk1"/>
                </a:solidFill>
              </a:rPr>
              <a:t>Giới thiệu bài toán</a:t>
            </a:r>
            <a:endParaRPr>
              <a:solidFill>
                <a:schemeClr val="dk1"/>
              </a:solidFill>
            </a:endParaRPr>
          </a:p>
          <a:p>
            <a:pPr indent="-342900" lvl="1" marL="914400" rtl="0" algn="l">
              <a:lnSpc>
                <a:spcPct val="150000"/>
              </a:lnSpc>
              <a:spcBef>
                <a:spcPts val="0"/>
              </a:spcBef>
              <a:spcAft>
                <a:spcPts val="0"/>
              </a:spcAft>
              <a:buClr>
                <a:schemeClr val="dk1"/>
              </a:buClr>
              <a:buSzPts val="1800"/>
              <a:buFont typeface="Arial"/>
              <a:buChar char="➢"/>
            </a:pPr>
            <a:r>
              <a:rPr lang="vi-VN" sz="1800">
                <a:solidFill>
                  <a:schemeClr val="dk1"/>
                </a:solidFill>
                <a:latin typeface="Arial"/>
                <a:ea typeface="Arial"/>
                <a:cs typeface="Arial"/>
                <a:sym typeface="Arial"/>
              </a:rPr>
              <a:t>Mục đích: Xây dựng một hệ thống gợi ý bài hát cho người dùng dựa trên lịch sử nghe trước đó.</a:t>
            </a:r>
            <a:endParaRPr sz="1800">
              <a:solidFill>
                <a:schemeClr val="dk1"/>
              </a:solidFill>
              <a:latin typeface="Arial"/>
              <a:ea typeface="Arial"/>
              <a:cs typeface="Arial"/>
              <a:sym typeface="Arial"/>
            </a:endParaRPr>
          </a:p>
          <a:p>
            <a:pPr indent="-342900" lvl="1" marL="914400" rtl="0" algn="l">
              <a:lnSpc>
                <a:spcPct val="150000"/>
              </a:lnSpc>
              <a:spcBef>
                <a:spcPts val="0"/>
              </a:spcBef>
              <a:spcAft>
                <a:spcPts val="0"/>
              </a:spcAft>
              <a:buClr>
                <a:schemeClr val="dk1"/>
              </a:buClr>
              <a:buSzPts val="1800"/>
              <a:buFont typeface="Arial"/>
              <a:buChar char="➢"/>
            </a:pPr>
            <a:r>
              <a:rPr lang="vi-VN" sz="1800">
                <a:solidFill>
                  <a:schemeClr val="dk1"/>
                </a:solidFill>
                <a:latin typeface="Arial"/>
                <a:ea typeface="Arial"/>
                <a:cs typeface="Arial"/>
                <a:sym typeface="Arial"/>
              </a:rPr>
              <a:t>Phương pháp: Sử dụng phương pháp Collaborative Filtering(CF) có tên là Neighborhood-based Collaborative Filtering(NBCF)</a:t>
            </a:r>
            <a:endParaRPr sz="1800">
              <a:solidFill>
                <a:schemeClr val="dk1"/>
              </a:solidFill>
              <a:latin typeface="Arial"/>
              <a:ea typeface="Arial"/>
              <a:cs typeface="Arial"/>
              <a:sym typeface="Arial"/>
            </a:endParaRPr>
          </a:p>
          <a:p>
            <a:pPr indent="-342900" lvl="1" marL="914400" rtl="0" algn="l">
              <a:lnSpc>
                <a:spcPct val="150000"/>
              </a:lnSpc>
              <a:spcBef>
                <a:spcPts val="0"/>
              </a:spcBef>
              <a:spcAft>
                <a:spcPts val="0"/>
              </a:spcAft>
              <a:buClr>
                <a:schemeClr val="dk1"/>
              </a:buClr>
              <a:buSzPts val="1800"/>
              <a:buFont typeface="Arial"/>
              <a:buChar char="➢"/>
            </a:pPr>
            <a:r>
              <a:rPr lang="vi-VN" sz="1800">
                <a:solidFill>
                  <a:schemeClr val="dk1"/>
                </a:solidFill>
                <a:latin typeface="Arial"/>
                <a:ea typeface="Arial"/>
                <a:cs typeface="Arial"/>
                <a:sym typeface="Arial"/>
              </a:rPr>
              <a:t>Vấn đề quan trọng nhất của phương pháp này là trả lời hai câu hỏi</a:t>
            </a:r>
            <a:endParaRPr sz="1800">
              <a:solidFill>
                <a:schemeClr val="dk1"/>
              </a:solidFill>
              <a:latin typeface="Arial"/>
              <a:ea typeface="Arial"/>
              <a:cs typeface="Arial"/>
              <a:sym typeface="Arial"/>
            </a:endParaRPr>
          </a:p>
          <a:p>
            <a:pPr indent="-311150" lvl="2" marL="1371600" rtl="0">
              <a:lnSpc>
                <a:spcPct val="150000"/>
              </a:lnSpc>
              <a:spcBef>
                <a:spcPts val="0"/>
              </a:spcBef>
              <a:spcAft>
                <a:spcPts val="0"/>
              </a:spcAft>
              <a:buClr>
                <a:schemeClr val="dk1"/>
              </a:buClr>
              <a:buSzPts val="1300"/>
              <a:buFont typeface="Times New Roman"/>
              <a:buChar char="■"/>
            </a:pPr>
            <a:r>
              <a:rPr lang="vi-VN" sz="1300">
                <a:solidFill>
                  <a:schemeClr val="dk1"/>
                </a:solidFill>
                <a:latin typeface="Times New Roman"/>
                <a:ea typeface="Times New Roman"/>
                <a:cs typeface="Times New Roman"/>
                <a:sym typeface="Times New Roman"/>
              </a:rPr>
              <a:t>Làm thế nào để xác định sự giống nhau giữa hai users?</a:t>
            </a:r>
            <a:endParaRPr sz="1300">
              <a:solidFill>
                <a:schemeClr val="dk1"/>
              </a:solidFill>
              <a:latin typeface="Times New Roman"/>
              <a:ea typeface="Times New Roman"/>
              <a:cs typeface="Times New Roman"/>
              <a:sym typeface="Times New Roman"/>
            </a:endParaRPr>
          </a:p>
          <a:p>
            <a:pPr indent="-311150" lvl="2" marL="1371600" rtl="0">
              <a:lnSpc>
                <a:spcPct val="150000"/>
              </a:lnSpc>
              <a:spcBef>
                <a:spcPts val="0"/>
              </a:spcBef>
              <a:spcAft>
                <a:spcPts val="0"/>
              </a:spcAft>
              <a:buClr>
                <a:schemeClr val="dk1"/>
              </a:buClr>
              <a:buSzPts val="1300"/>
              <a:buFont typeface="Times New Roman"/>
              <a:buChar char="■"/>
            </a:pPr>
            <a:r>
              <a:rPr lang="vi-VN" sz="1300">
                <a:solidFill>
                  <a:schemeClr val="dk1"/>
                </a:solidFill>
                <a:latin typeface="Times New Roman"/>
                <a:ea typeface="Times New Roman"/>
                <a:cs typeface="Times New Roman"/>
                <a:sym typeface="Times New Roman"/>
              </a:rPr>
              <a:t>Khi đã xác định được các users gần giống nhau rồi, làm thế nào dự đoán được mức độ quan tâm của user đó lên item?</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childTnLst>
                                </p:cTn>
                              </p:par>
                            </p:childTnLst>
                          </p:cTn>
                        </p:par>
                        <p:par>
                          <p:cTn fill="hold">
                            <p:stCondLst>
                              <p:cond delay="2500"/>
                            </p:stCondLst>
                            <p:childTnLst>
                              <p:par>
                                <p:cTn fill="hold" nodeType="afterEffect" presetClass="entr" presetID="1" presetSubtype="0">
                                  <p:stCondLst>
                                    <p:cond delay="0"/>
                                  </p:stCondLst>
                                  <p:childTnLst>
                                    <p:set>
                                      <p:cBhvr>
                                        <p:cTn dur="1" fill="hold">
                                          <p:stCondLst>
                                            <p:cond delay="0"/>
                                          </p:stCondLst>
                                        </p:cTn>
                                        <p:tgtEl>
                                          <p:spTgt spid="200">
                                            <p:txEl>
                                              <p:pRg end="1" st="1"/>
                                            </p:txEl>
                                          </p:spTgt>
                                        </p:tgtEl>
                                        <p:attrNameLst>
                                          <p:attrName>style.visibility</p:attrName>
                                        </p:attrNameLst>
                                      </p:cBhvr>
                                      <p:to>
                                        <p:strVal val="visible"/>
                                      </p:to>
                                    </p:set>
                                  </p:childTnLst>
                                </p:cTn>
                              </p:par>
                            </p:childTnLst>
                          </p:cTn>
                        </p:par>
                        <p:par>
                          <p:cTn fill="hold">
                            <p:stCondLst>
                              <p:cond delay="5000"/>
                            </p:stCondLst>
                            <p:childTnLst>
                              <p:par>
                                <p:cTn fill="hold" nodeType="afterEffect" presetClass="entr" presetID="1" presetSubtype="0">
                                  <p:stCondLst>
                                    <p:cond delay="0"/>
                                  </p:stCondLst>
                                  <p:childTnLst>
                                    <p:set>
                                      <p:cBhvr>
                                        <p:cTn dur="1" fill="hold">
                                          <p:stCondLst>
                                            <p:cond delay="0"/>
                                          </p:stCondLst>
                                        </p:cTn>
                                        <p:tgtEl>
                                          <p:spTgt spid="200">
                                            <p:txEl>
                                              <p:pRg end="2" st="2"/>
                                            </p:txEl>
                                          </p:spTgt>
                                        </p:tgtEl>
                                        <p:attrNameLst>
                                          <p:attrName>style.visibility</p:attrName>
                                        </p:attrNameLst>
                                      </p:cBhvr>
                                      <p:to>
                                        <p:strVal val="visible"/>
                                      </p:to>
                                    </p:set>
                                  </p:childTnLst>
                                </p:cTn>
                              </p:par>
                            </p:childTnLst>
                          </p:cTn>
                        </p:par>
                        <p:par>
                          <p:cTn fill="hold">
                            <p:stCondLst>
                              <p:cond delay="7500"/>
                            </p:stCondLst>
                            <p:childTnLst>
                              <p:par>
                                <p:cTn fill="hold" nodeType="afterEffect" presetClass="entr" presetID="1" presetSubtype="0">
                                  <p:stCondLst>
                                    <p:cond delay="0"/>
                                  </p:stCondLst>
                                  <p:childTnLst>
                                    <p:set>
                                      <p:cBhvr>
                                        <p:cTn dur="1" fill="hold">
                                          <p:stCondLst>
                                            <p:cond delay="0"/>
                                          </p:stCondLst>
                                        </p:cTn>
                                        <p:tgtEl>
                                          <p:spTgt spid="200">
                                            <p:txEl>
                                              <p:pRg end="3" st="3"/>
                                            </p:txEl>
                                          </p:spTgt>
                                        </p:tgtEl>
                                        <p:attrNameLst>
                                          <p:attrName>style.visibility</p:attrName>
                                        </p:attrNameLst>
                                      </p:cBhvr>
                                      <p:to>
                                        <p:strVal val="visible"/>
                                      </p:to>
                                    </p:set>
                                  </p:childTnLst>
                                </p:cTn>
                              </p:par>
                            </p:childTnLst>
                          </p:cTn>
                        </p:par>
                        <p:par>
                          <p:cTn fill="hold">
                            <p:stCondLst>
                              <p:cond delay="10000"/>
                            </p:stCondLst>
                            <p:childTnLst>
                              <p:par>
                                <p:cTn fill="hold" nodeType="afterEffect" presetClass="entr" presetID="1" presetSubtype="0">
                                  <p:stCondLst>
                                    <p:cond delay="0"/>
                                  </p:stCondLst>
                                  <p:childTnLst>
                                    <p:set>
                                      <p:cBhvr>
                                        <p:cTn dur="1" fill="hold">
                                          <p:stCondLst>
                                            <p:cond delay="0"/>
                                          </p:stCondLst>
                                        </p:cTn>
                                        <p:tgtEl>
                                          <p:spTgt spid="200">
                                            <p:txEl>
                                              <p:pRg end="4" st="4"/>
                                            </p:txEl>
                                          </p:spTgt>
                                        </p:tgtEl>
                                        <p:attrNameLst>
                                          <p:attrName>style.visibility</p:attrName>
                                        </p:attrNameLst>
                                      </p:cBhvr>
                                      <p:to>
                                        <p:strVal val="visible"/>
                                      </p:to>
                                    </p:set>
                                  </p:childTnLst>
                                </p:cTn>
                              </p:par>
                            </p:childTnLst>
                          </p:cTn>
                        </p:par>
                        <p:par>
                          <p:cTn fill="hold">
                            <p:stCondLst>
                              <p:cond delay="12500"/>
                            </p:stCondLst>
                            <p:childTnLst>
                              <p:par>
                                <p:cTn fill="hold" nodeType="afterEffect" presetClass="entr" presetID="1" presetSubtype="0">
                                  <p:stCondLst>
                                    <p:cond delay="0"/>
                                  </p:stCondLst>
                                  <p:childTnLst>
                                    <p:set>
                                      <p:cBhvr>
                                        <p:cTn dur="1" fill="hold">
                                          <p:stCondLst>
                                            <p:cond delay="0"/>
                                          </p:stCondLst>
                                        </p:cTn>
                                        <p:tgtEl>
                                          <p:spTgt spid="200">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1296200" y="304800"/>
            <a:ext cx="7314300" cy="13977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1800"/>
              </a:spcBef>
              <a:spcAft>
                <a:spcPts val="600"/>
              </a:spcAft>
              <a:buClr>
                <a:schemeClr val="dk1"/>
              </a:buClr>
              <a:buSzPts val="1100"/>
              <a:buFont typeface="Arial"/>
              <a:buNone/>
            </a:pPr>
            <a:r>
              <a:rPr lang="vi-VN" sz="3000" u="sng">
                <a:solidFill>
                  <a:schemeClr val="dk1"/>
                </a:solidFill>
                <a:latin typeface="Arial"/>
                <a:ea typeface="Arial"/>
                <a:cs typeface="Arial"/>
                <a:sym typeface="Arial"/>
              </a:rPr>
              <a:t>Hệ gợi ý âm nhạc sử dụng phương pháp Collaborative filtering</a:t>
            </a:r>
            <a:endParaRPr b="1" sz="3000" u="sng">
              <a:latin typeface="Arial"/>
              <a:ea typeface="Arial"/>
              <a:cs typeface="Arial"/>
              <a:sym typeface="Arial"/>
            </a:endParaRPr>
          </a:p>
        </p:txBody>
      </p:sp>
      <p:sp>
        <p:nvSpPr>
          <p:cNvPr id="206" name="Shape 206"/>
          <p:cNvSpPr txBox="1"/>
          <p:nvPr>
            <p:ph idx="1" type="body"/>
          </p:nvPr>
        </p:nvSpPr>
        <p:spPr>
          <a:xfrm>
            <a:off x="1296200" y="2008525"/>
            <a:ext cx="7314300" cy="4302000"/>
          </a:xfrm>
          <a:prstGeom prst="rect">
            <a:avLst/>
          </a:prstGeom>
          <a:noFill/>
          <a:ln>
            <a:noFill/>
          </a:ln>
        </p:spPr>
        <p:txBody>
          <a:bodyPr anchorCtr="0" anchor="t" bIns="45700" lIns="91425" spcFirstLastPara="1" rIns="91425" wrap="square" tIns="45700">
            <a:noAutofit/>
          </a:bodyPr>
          <a:lstStyle/>
          <a:p>
            <a:pPr indent="-368300" lvl="0" marL="457200" rtl="0" algn="l">
              <a:lnSpc>
                <a:spcPct val="150000"/>
              </a:lnSpc>
              <a:spcBef>
                <a:spcPts val="1600"/>
              </a:spcBef>
              <a:spcAft>
                <a:spcPts val="0"/>
              </a:spcAft>
              <a:buClr>
                <a:schemeClr val="dk1"/>
              </a:buClr>
              <a:buSzPts val="2200"/>
              <a:buFont typeface="Arial"/>
              <a:buChar char="❖"/>
            </a:pPr>
            <a:r>
              <a:rPr lang="vi-VN">
                <a:solidFill>
                  <a:schemeClr val="dk1"/>
                </a:solidFill>
              </a:rPr>
              <a:t>User-user collaborative filtering</a:t>
            </a:r>
            <a:endParaRPr>
              <a:solidFill>
                <a:schemeClr val="dk1"/>
              </a:solidFill>
            </a:endParaRPr>
          </a:p>
          <a:p>
            <a:pPr indent="0" lvl="0" marL="457200" rtl="0">
              <a:lnSpc>
                <a:spcPct val="150000"/>
              </a:lnSpc>
              <a:spcBef>
                <a:spcPts val="400"/>
              </a:spcBef>
              <a:spcAft>
                <a:spcPts val="0"/>
              </a:spcAft>
              <a:buNone/>
            </a:pPr>
            <a:r>
              <a:t/>
            </a:r>
            <a:endParaRPr sz="1800">
              <a:solidFill>
                <a:schemeClr val="dk1"/>
              </a:solidFill>
              <a:latin typeface="Arial"/>
              <a:ea typeface="Arial"/>
              <a:cs typeface="Arial"/>
              <a:sym typeface="Arial"/>
            </a:endParaRPr>
          </a:p>
          <a:p>
            <a:pPr indent="0" lvl="0" marL="457200" rtl="0">
              <a:lnSpc>
                <a:spcPct val="150000"/>
              </a:lnSpc>
              <a:spcBef>
                <a:spcPts val="0"/>
              </a:spcBef>
              <a:spcAft>
                <a:spcPts val="0"/>
              </a:spcAft>
              <a:buNone/>
            </a:pPr>
            <a:r>
              <a:t/>
            </a:r>
            <a:endParaRPr sz="1800">
              <a:solidFill>
                <a:schemeClr val="dk1"/>
              </a:solidFill>
              <a:latin typeface="Arial"/>
              <a:ea typeface="Arial"/>
              <a:cs typeface="Arial"/>
              <a:sym typeface="Arial"/>
            </a:endParaRPr>
          </a:p>
        </p:txBody>
      </p:sp>
      <p:sp>
        <p:nvSpPr>
          <p:cNvPr id="207" name="Shape 207"/>
          <p:cNvSpPr txBox="1"/>
          <p:nvPr/>
        </p:nvSpPr>
        <p:spPr>
          <a:xfrm>
            <a:off x="3076525" y="5608525"/>
            <a:ext cx="3753600" cy="4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vi-VN" sz="1800"/>
              <a:t>Utility matrix Y</a:t>
            </a:r>
            <a:endParaRPr sz="1800"/>
          </a:p>
        </p:txBody>
      </p:sp>
      <p:pic>
        <p:nvPicPr>
          <p:cNvPr id="208" name="Shape 208"/>
          <p:cNvPicPr preferRelativeResize="0"/>
          <p:nvPr/>
        </p:nvPicPr>
        <p:blipFill>
          <a:blip r:embed="rId3">
            <a:alphaModFix/>
          </a:blip>
          <a:stretch>
            <a:fillRect/>
          </a:stretch>
        </p:blipFill>
        <p:spPr>
          <a:xfrm>
            <a:off x="1655200" y="2706950"/>
            <a:ext cx="6362700" cy="2905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06">
                                            <p:txEl>
                                              <p:pRg end="0" st="0"/>
                                            </p:txEl>
                                          </p:spTgt>
                                        </p:tgtEl>
                                        <p:attrNameLst>
                                          <p:attrName>style.visibility</p:attrName>
                                        </p:attrNameLst>
                                      </p:cBhvr>
                                      <p:to>
                                        <p:strVal val="visible"/>
                                      </p:to>
                                    </p:set>
                                  </p:childTnLst>
                                </p:cTn>
                              </p:par>
                            </p:childTnLst>
                          </p:cTn>
                        </p:par>
                        <p:par>
                          <p:cTn fill="hold">
                            <p:stCondLst>
                              <p:cond delay="2500"/>
                            </p:stCondLst>
                            <p:childTnLst>
                              <p:par>
                                <p:cTn fill="hold" nodeType="afterEffect" presetClass="entr" presetID="1" presetSubtype="0">
                                  <p:stCondLst>
                                    <p:cond delay="0"/>
                                  </p:stCondLst>
                                  <p:childTnLst>
                                    <p:set>
                                      <p:cBhvr>
                                        <p:cTn dur="1" fill="hold">
                                          <p:stCondLst>
                                            <p:cond delay="0"/>
                                          </p:stCondLst>
                                        </p:cTn>
                                        <p:tgtEl>
                                          <p:spTgt spid="206">
                                            <p:txEl>
                                              <p:pRg end="1" st="1"/>
                                            </p:txEl>
                                          </p:spTgt>
                                        </p:tgtEl>
                                        <p:attrNameLst>
                                          <p:attrName>style.visibility</p:attrName>
                                        </p:attrNameLst>
                                      </p:cBhvr>
                                      <p:to>
                                        <p:strVal val="visible"/>
                                      </p:to>
                                    </p:set>
                                  </p:childTnLst>
                                </p:cTn>
                              </p:par>
                            </p:childTnLst>
                          </p:cTn>
                        </p:par>
                        <p:par>
                          <p:cTn fill="hold">
                            <p:stCondLst>
                              <p:cond delay="5000"/>
                            </p:stCondLst>
                            <p:childTnLst>
                              <p:par>
                                <p:cTn fill="hold" nodeType="afterEffect" presetClass="entr" presetID="1" presetSubtype="0">
                                  <p:stCondLst>
                                    <p:cond delay="0"/>
                                  </p:stCondLst>
                                  <p:childTnLst>
                                    <p:set>
                                      <p:cBhvr>
                                        <p:cTn dur="1" fill="hold">
                                          <p:stCondLst>
                                            <p:cond delay="0"/>
                                          </p:stCondLst>
                                        </p:cTn>
                                        <p:tgtEl>
                                          <p:spTgt spid="206">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1296200" y="304800"/>
            <a:ext cx="7314300" cy="13977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1800"/>
              </a:spcBef>
              <a:spcAft>
                <a:spcPts val="600"/>
              </a:spcAft>
              <a:buClr>
                <a:schemeClr val="dk1"/>
              </a:buClr>
              <a:buSzPts val="1100"/>
              <a:buFont typeface="Arial"/>
              <a:buNone/>
            </a:pPr>
            <a:r>
              <a:rPr lang="vi-VN" sz="3000" u="sng">
                <a:solidFill>
                  <a:schemeClr val="dk1"/>
                </a:solidFill>
                <a:latin typeface="Arial"/>
                <a:ea typeface="Arial"/>
                <a:cs typeface="Arial"/>
                <a:sym typeface="Arial"/>
              </a:rPr>
              <a:t>Hệ gợi ý âm nhạc sử dụng phương pháp Collaborative filtering</a:t>
            </a:r>
            <a:endParaRPr b="1" sz="3000" u="sng">
              <a:latin typeface="Arial"/>
              <a:ea typeface="Arial"/>
              <a:cs typeface="Arial"/>
              <a:sym typeface="Arial"/>
            </a:endParaRPr>
          </a:p>
        </p:txBody>
      </p:sp>
      <p:sp>
        <p:nvSpPr>
          <p:cNvPr id="214" name="Shape 214"/>
          <p:cNvSpPr txBox="1"/>
          <p:nvPr>
            <p:ph idx="1" type="body"/>
          </p:nvPr>
        </p:nvSpPr>
        <p:spPr>
          <a:xfrm>
            <a:off x="1296200" y="2008525"/>
            <a:ext cx="7314300" cy="4302000"/>
          </a:xfrm>
          <a:prstGeom prst="rect">
            <a:avLst/>
          </a:prstGeom>
          <a:noFill/>
          <a:ln>
            <a:noFill/>
          </a:ln>
        </p:spPr>
        <p:txBody>
          <a:bodyPr anchorCtr="0" anchor="t" bIns="45700" lIns="91425" spcFirstLastPara="1" rIns="91425" wrap="square" tIns="45700">
            <a:noAutofit/>
          </a:bodyPr>
          <a:lstStyle/>
          <a:p>
            <a:pPr indent="-368300" lvl="0" marL="457200" rtl="0" algn="l">
              <a:lnSpc>
                <a:spcPct val="150000"/>
              </a:lnSpc>
              <a:spcBef>
                <a:spcPts val="1600"/>
              </a:spcBef>
              <a:spcAft>
                <a:spcPts val="0"/>
              </a:spcAft>
              <a:buClr>
                <a:schemeClr val="dk1"/>
              </a:buClr>
              <a:buSzPts val="2200"/>
              <a:buFont typeface="Arial"/>
              <a:buChar char="❖"/>
            </a:pPr>
            <a:r>
              <a:rPr lang="vi-VN">
                <a:solidFill>
                  <a:schemeClr val="dk1"/>
                </a:solidFill>
              </a:rPr>
              <a:t>User-user collaborative filtering</a:t>
            </a:r>
            <a:endParaRPr>
              <a:solidFill>
                <a:schemeClr val="dk1"/>
              </a:solidFill>
            </a:endParaRPr>
          </a:p>
          <a:p>
            <a:pPr indent="-342900" lvl="1" marL="914400" rtl="0">
              <a:lnSpc>
                <a:spcPct val="150000"/>
              </a:lnSpc>
              <a:spcBef>
                <a:spcPts val="400"/>
              </a:spcBef>
              <a:spcAft>
                <a:spcPts val="0"/>
              </a:spcAft>
              <a:buClr>
                <a:schemeClr val="dk1"/>
              </a:buClr>
              <a:buSzPts val="1800"/>
              <a:buFont typeface="Arial"/>
              <a:buChar char="➢"/>
            </a:pPr>
            <a:r>
              <a:rPr lang="vi-VN" sz="1800">
                <a:solidFill>
                  <a:schemeClr val="dk1"/>
                </a:solidFill>
                <a:latin typeface="Arial"/>
                <a:ea typeface="Arial"/>
                <a:cs typeface="Arial"/>
                <a:sym typeface="Arial"/>
              </a:rPr>
              <a:t>Hàm xác định sự giống nhau giữa hai user (Similarity functions)</a:t>
            </a:r>
            <a:endParaRPr sz="1800">
              <a:solidFill>
                <a:schemeClr val="dk1"/>
              </a:solidFill>
              <a:latin typeface="Arial"/>
              <a:ea typeface="Arial"/>
              <a:cs typeface="Arial"/>
              <a:sym typeface="Arial"/>
            </a:endParaRPr>
          </a:p>
          <a:p>
            <a:pPr indent="0" lvl="0" marL="0" rtl="0">
              <a:lnSpc>
                <a:spcPct val="150000"/>
              </a:lnSpc>
              <a:spcBef>
                <a:spcPts val="0"/>
              </a:spcBef>
              <a:spcAft>
                <a:spcPts val="0"/>
              </a:spcAft>
              <a:buNone/>
            </a:pPr>
            <a:r>
              <a:t/>
            </a:r>
            <a:endParaRPr sz="1800">
              <a:solidFill>
                <a:schemeClr val="dk1"/>
              </a:solidFill>
              <a:latin typeface="Arial"/>
              <a:ea typeface="Arial"/>
              <a:cs typeface="Arial"/>
              <a:sym typeface="Arial"/>
            </a:endParaRPr>
          </a:p>
          <a:p>
            <a:pPr indent="0" lvl="0" marL="457200" rtl="0">
              <a:lnSpc>
                <a:spcPct val="150000"/>
              </a:lnSpc>
              <a:spcBef>
                <a:spcPts val="0"/>
              </a:spcBef>
              <a:spcAft>
                <a:spcPts val="0"/>
              </a:spcAft>
              <a:buNone/>
            </a:pPr>
            <a:r>
              <a:t/>
            </a:r>
            <a:endParaRPr sz="1800">
              <a:solidFill>
                <a:schemeClr val="dk1"/>
              </a:solidFill>
              <a:latin typeface="Arial"/>
              <a:ea typeface="Arial"/>
              <a:cs typeface="Arial"/>
              <a:sym typeface="Arial"/>
            </a:endParaRPr>
          </a:p>
          <a:p>
            <a:pPr indent="0" lvl="0" marL="457200" rtl="0">
              <a:lnSpc>
                <a:spcPct val="150000"/>
              </a:lnSpc>
              <a:spcBef>
                <a:spcPts val="0"/>
              </a:spcBef>
              <a:spcAft>
                <a:spcPts val="0"/>
              </a:spcAft>
              <a:buNone/>
            </a:pPr>
            <a:r>
              <a:t/>
            </a:r>
            <a:endParaRPr sz="1800">
              <a:solidFill>
                <a:schemeClr val="dk1"/>
              </a:solidFill>
              <a:latin typeface="Arial"/>
              <a:ea typeface="Arial"/>
              <a:cs typeface="Arial"/>
              <a:sym typeface="Arial"/>
            </a:endParaRPr>
          </a:p>
          <a:p>
            <a:pPr indent="-342900" lvl="1" marL="914400" rtl="0">
              <a:lnSpc>
                <a:spcPct val="150000"/>
              </a:lnSpc>
              <a:spcBef>
                <a:spcPts val="0"/>
              </a:spcBef>
              <a:spcAft>
                <a:spcPts val="0"/>
              </a:spcAft>
              <a:buClr>
                <a:schemeClr val="dk1"/>
              </a:buClr>
              <a:buSzPts val="1800"/>
              <a:buFont typeface="Arial"/>
              <a:buChar char="➢"/>
            </a:pPr>
            <a:r>
              <a:rPr lang="vi-VN" sz="1800">
                <a:solidFill>
                  <a:schemeClr val="dk1"/>
                </a:solidFill>
                <a:latin typeface="Arial"/>
                <a:ea typeface="Arial"/>
                <a:cs typeface="Arial"/>
                <a:sym typeface="Arial"/>
              </a:rPr>
              <a:t>Dự đoán rating</a:t>
            </a:r>
            <a:endParaRPr sz="1800">
              <a:solidFill>
                <a:schemeClr val="dk1"/>
              </a:solidFill>
              <a:latin typeface="Arial"/>
              <a:ea typeface="Arial"/>
              <a:cs typeface="Arial"/>
              <a:sym typeface="Arial"/>
            </a:endParaRPr>
          </a:p>
          <a:p>
            <a:pPr indent="0" lvl="0" marL="914400" rtl="0">
              <a:lnSpc>
                <a:spcPct val="150000"/>
              </a:lnSpc>
              <a:spcBef>
                <a:spcPts val="0"/>
              </a:spcBef>
              <a:spcAft>
                <a:spcPts val="0"/>
              </a:spcAft>
              <a:buNone/>
            </a:pPr>
            <a:r>
              <a:t/>
            </a:r>
            <a:endParaRPr sz="1800">
              <a:solidFill>
                <a:schemeClr val="dk1"/>
              </a:solidFill>
              <a:latin typeface="Arial"/>
              <a:ea typeface="Arial"/>
              <a:cs typeface="Arial"/>
              <a:sym typeface="Arial"/>
            </a:endParaRPr>
          </a:p>
          <a:p>
            <a:pPr indent="0" lvl="0" marL="457200" rtl="0">
              <a:lnSpc>
                <a:spcPct val="150000"/>
              </a:lnSpc>
              <a:spcBef>
                <a:spcPts val="0"/>
              </a:spcBef>
              <a:spcAft>
                <a:spcPts val="0"/>
              </a:spcAft>
              <a:buNone/>
            </a:pPr>
            <a:r>
              <a:t/>
            </a:r>
            <a:endParaRPr sz="1800">
              <a:solidFill>
                <a:schemeClr val="dk1"/>
              </a:solidFill>
              <a:latin typeface="Arial"/>
              <a:ea typeface="Arial"/>
              <a:cs typeface="Arial"/>
              <a:sym typeface="Arial"/>
            </a:endParaRPr>
          </a:p>
        </p:txBody>
      </p:sp>
      <p:pic>
        <p:nvPicPr>
          <p:cNvPr id="215" name="Shape 215"/>
          <p:cNvPicPr preferRelativeResize="0"/>
          <p:nvPr/>
        </p:nvPicPr>
        <p:blipFill>
          <a:blip r:embed="rId3">
            <a:alphaModFix/>
          </a:blip>
          <a:stretch>
            <a:fillRect/>
          </a:stretch>
        </p:blipFill>
        <p:spPr>
          <a:xfrm>
            <a:off x="2524475" y="3802325"/>
            <a:ext cx="4857750" cy="714375"/>
          </a:xfrm>
          <a:prstGeom prst="rect">
            <a:avLst/>
          </a:prstGeom>
          <a:noFill/>
          <a:ln>
            <a:noFill/>
          </a:ln>
        </p:spPr>
      </p:pic>
      <p:pic>
        <p:nvPicPr>
          <p:cNvPr id="216" name="Shape 216"/>
          <p:cNvPicPr preferRelativeResize="0"/>
          <p:nvPr/>
        </p:nvPicPr>
        <p:blipFill>
          <a:blip r:embed="rId4">
            <a:alphaModFix/>
          </a:blip>
          <a:stretch>
            <a:fillRect/>
          </a:stretch>
        </p:blipFill>
        <p:spPr>
          <a:xfrm>
            <a:off x="3281700" y="5481838"/>
            <a:ext cx="3343275" cy="828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14">
                                            <p:txEl>
                                              <p:pRg end="0" st="0"/>
                                            </p:txEl>
                                          </p:spTgt>
                                        </p:tgtEl>
                                        <p:attrNameLst>
                                          <p:attrName>style.visibility</p:attrName>
                                        </p:attrNameLst>
                                      </p:cBhvr>
                                      <p:to>
                                        <p:strVal val="visible"/>
                                      </p:to>
                                    </p:set>
                                  </p:childTnLst>
                                </p:cTn>
                              </p:par>
                            </p:childTnLst>
                          </p:cTn>
                        </p:par>
                        <p:par>
                          <p:cTn fill="hold">
                            <p:stCondLst>
                              <p:cond delay="2500"/>
                            </p:stCondLst>
                            <p:childTnLst>
                              <p:par>
                                <p:cTn fill="hold" nodeType="afterEffect" presetClass="entr" presetID="1" presetSubtype="0">
                                  <p:stCondLst>
                                    <p:cond delay="0"/>
                                  </p:stCondLst>
                                  <p:childTnLst>
                                    <p:set>
                                      <p:cBhvr>
                                        <p:cTn dur="1" fill="hold">
                                          <p:stCondLst>
                                            <p:cond delay="0"/>
                                          </p:stCondLst>
                                        </p:cTn>
                                        <p:tgtEl>
                                          <p:spTgt spid="214">
                                            <p:txEl>
                                              <p:pRg end="1" st="1"/>
                                            </p:txEl>
                                          </p:spTgt>
                                        </p:tgtEl>
                                        <p:attrNameLst>
                                          <p:attrName>style.visibility</p:attrName>
                                        </p:attrNameLst>
                                      </p:cBhvr>
                                      <p:to>
                                        <p:strVal val="visible"/>
                                      </p:to>
                                    </p:set>
                                  </p:childTnLst>
                                </p:cTn>
                              </p:par>
                            </p:childTnLst>
                          </p:cTn>
                        </p:par>
                        <p:par>
                          <p:cTn fill="hold">
                            <p:stCondLst>
                              <p:cond delay="5000"/>
                            </p:stCondLst>
                            <p:childTnLst>
                              <p:par>
                                <p:cTn fill="hold" nodeType="afterEffect" presetClass="entr" presetID="1" presetSubtype="0">
                                  <p:stCondLst>
                                    <p:cond delay="0"/>
                                  </p:stCondLst>
                                  <p:childTnLst>
                                    <p:set>
                                      <p:cBhvr>
                                        <p:cTn dur="1" fill="hold">
                                          <p:stCondLst>
                                            <p:cond delay="0"/>
                                          </p:stCondLst>
                                        </p:cTn>
                                        <p:tgtEl>
                                          <p:spTgt spid="214">
                                            <p:txEl>
                                              <p:pRg end="2" st="2"/>
                                            </p:txEl>
                                          </p:spTgt>
                                        </p:tgtEl>
                                        <p:attrNameLst>
                                          <p:attrName>style.visibility</p:attrName>
                                        </p:attrNameLst>
                                      </p:cBhvr>
                                      <p:to>
                                        <p:strVal val="visible"/>
                                      </p:to>
                                    </p:set>
                                  </p:childTnLst>
                                </p:cTn>
                              </p:par>
                            </p:childTnLst>
                          </p:cTn>
                        </p:par>
                        <p:par>
                          <p:cTn fill="hold">
                            <p:stCondLst>
                              <p:cond delay="7500"/>
                            </p:stCondLst>
                            <p:childTnLst>
                              <p:par>
                                <p:cTn fill="hold" nodeType="afterEffect" presetClass="entr" presetID="1" presetSubtype="0">
                                  <p:stCondLst>
                                    <p:cond delay="0"/>
                                  </p:stCondLst>
                                  <p:childTnLst>
                                    <p:set>
                                      <p:cBhvr>
                                        <p:cTn dur="1" fill="hold">
                                          <p:stCondLst>
                                            <p:cond delay="0"/>
                                          </p:stCondLst>
                                        </p:cTn>
                                        <p:tgtEl>
                                          <p:spTgt spid="214">
                                            <p:txEl>
                                              <p:pRg end="3" st="3"/>
                                            </p:txEl>
                                          </p:spTgt>
                                        </p:tgtEl>
                                        <p:attrNameLst>
                                          <p:attrName>style.visibility</p:attrName>
                                        </p:attrNameLst>
                                      </p:cBhvr>
                                      <p:to>
                                        <p:strVal val="visible"/>
                                      </p:to>
                                    </p:set>
                                  </p:childTnLst>
                                </p:cTn>
                              </p:par>
                            </p:childTnLst>
                          </p:cTn>
                        </p:par>
                        <p:par>
                          <p:cTn fill="hold">
                            <p:stCondLst>
                              <p:cond delay="10000"/>
                            </p:stCondLst>
                            <p:childTnLst>
                              <p:par>
                                <p:cTn fill="hold" nodeType="afterEffect" presetClass="entr" presetID="1" presetSubtype="0">
                                  <p:stCondLst>
                                    <p:cond delay="0"/>
                                  </p:stCondLst>
                                  <p:childTnLst>
                                    <p:set>
                                      <p:cBhvr>
                                        <p:cTn dur="1" fill="hold">
                                          <p:stCondLst>
                                            <p:cond delay="0"/>
                                          </p:stCondLst>
                                        </p:cTn>
                                        <p:tgtEl>
                                          <p:spTgt spid="214">
                                            <p:txEl>
                                              <p:pRg end="4" st="4"/>
                                            </p:txEl>
                                          </p:spTgt>
                                        </p:tgtEl>
                                        <p:attrNameLst>
                                          <p:attrName>style.visibility</p:attrName>
                                        </p:attrNameLst>
                                      </p:cBhvr>
                                      <p:to>
                                        <p:strVal val="visible"/>
                                      </p:to>
                                    </p:set>
                                  </p:childTnLst>
                                </p:cTn>
                              </p:par>
                            </p:childTnLst>
                          </p:cTn>
                        </p:par>
                        <p:par>
                          <p:cTn fill="hold">
                            <p:stCondLst>
                              <p:cond delay="12500"/>
                            </p:stCondLst>
                            <p:childTnLst>
                              <p:par>
                                <p:cTn fill="hold" nodeType="afterEffect" presetClass="entr" presetID="1" presetSubtype="0">
                                  <p:stCondLst>
                                    <p:cond delay="0"/>
                                  </p:stCondLst>
                                  <p:childTnLst>
                                    <p:set>
                                      <p:cBhvr>
                                        <p:cTn dur="1" fill="hold">
                                          <p:stCondLst>
                                            <p:cond delay="0"/>
                                          </p:stCondLst>
                                        </p:cTn>
                                        <p:tgtEl>
                                          <p:spTgt spid="214">
                                            <p:txEl>
                                              <p:pRg end="5" st="5"/>
                                            </p:txEl>
                                          </p:spTgt>
                                        </p:tgtEl>
                                        <p:attrNameLst>
                                          <p:attrName>style.visibility</p:attrName>
                                        </p:attrNameLst>
                                      </p:cBhvr>
                                      <p:to>
                                        <p:strVal val="visible"/>
                                      </p:to>
                                    </p:set>
                                  </p:childTnLst>
                                </p:cTn>
                              </p:par>
                            </p:childTnLst>
                          </p:cTn>
                        </p:par>
                        <p:par>
                          <p:cTn fill="hold">
                            <p:stCondLst>
                              <p:cond delay="15000"/>
                            </p:stCondLst>
                            <p:childTnLst>
                              <p:par>
                                <p:cTn fill="hold" nodeType="afterEffect" presetClass="entr" presetID="1" presetSubtype="0">
                                  <p:stCondLst>
                                    <p:cond delay="0"/>
                                  </p:stCondLst>
                                  <p:childTnLst>
                                    <p:set>
                                      <p:cBhvr>
                                        <p:cTn dur="1" fill="hold">
                                          <p:stCondLst>
                                            <p:cond delay="0"/>
                                          </p:stCondLst>
                                        </p:cTn>
                                        <p:tgtEl>
                                          <p:spTgt spid="214">
                                            <p:txEl>
                                              <p:pRg end="6" st="6"/>
                                            </p:txEl>
                                          </p:spTgt>
                                        </p:tgtEl>
                                        <p:attrNameLst>
                                          <p:attrName>style.visibility</p:attrName>
                                        </p:attrNameLst>
                                      </p:cBhvr>
                                      <p:to>
                                        <p:strVal val="visible"/>
                                      </p:to>
                                    </p:set>
                                  </p:childTnLst>
                                </p:cTn>
                              </p:par>
                            </p:childTnLst>
                          </p:cTn>
                        </p:par>
                        <p:par>
                          <p:cTn fill="hold">
                            <p:stCondLst>
                              <p:cond delay="17500"/>
                            </p:stCondLst>
                            <p:childTnLst>
                              <p:par>
                                <p:cTn fill="hold" nodeType="afterEffect" presetClass="entr" presetID="1" presetSubtype="0">
                                  <p:stCondLst>
                                    <p:cond delay="0"/>
                                  </p:stCondLst>
                                  <p:childTnLst>
                                    <p:set>
                                      <p:cBhvr>
                                        <p:cTn dur="1" fill="hold">
                                          <p:stCondLst>
                                            <p:cond delay="0"/>
                                          </p:stCondLst>
                                        </p:cTn>
                                        <p:tgtEl>
                                          <p:spTgt spid="214">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