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450" r:id="rId3"/>
    <p:sldId id="451" r:id="rId4"/>
    <p:sldId id="452" r:id="rId5"/>
    <p:sldId id="453" r:id="rId6"/>
    <p:sldId id="455" r:id="rId7"/>
    <p:sldId id="458" r:id="rId8"/>
    <p:sldId id="457" r:id="rId9"/>
    <p:sldId id="459" r:id="rId10"/>
    <p:sldId id="460" r:id="rId11"/>
    <p:sldId id="461" r:id="rId12"/>
    <p:sldId id="462" r:id="rId13"/>
    <p:sldId id="454" r:id="rId14"/>
    <p:sldId id="4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Kim Huy (FSU1.SU11)" initials="NKH(" lastIdx="9" clrIdx="0">
    <p:extLst/>
  </p:cmAuthor>
  <p:cmAuthor id="2" name="Le Tien Thanh" initials="LTT" lastIdx="2" clrIdx="1">
    <p:extLst>
      <p:ext uri="{19B8F6BF-5375-455C-9EA6-DF929625EA0E}">
        <p15:presenceInfo xmlns:p15="http://schemas.microsoft.com/office/powerpoint/2012/main" userId="e7b7f15cfc2cfc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FBB"/>
    <a:srgbClr val="0000FF"/>
    <a:srgbClr val="639E10"/>
    <a:srgbClr val="376092"/>
    <a:srgbClr val="950211"/>
    <a:srgbClr val="F29C15"/>
    <a:srgbClr val="254061"/>
    <a:srgbClr val="257EA6"/>
    <a:srgbClr val="16A996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96" autoAdjust="0"/>
  </p:normalViewPr>
  <p:slideViewPr>
    <p:cSldViewPr snapToGrid="0">
      <p:cViewPr varScale="1">
        <p:scale>
          <a:sx n="87" d="100"/>
          <a:sy n="87" d="100"/>
        </p:scale>
        <p:origin x="151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42F6-7B08-4B6E-88BC-84BAD0CDD75A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A1176-D419-4EB3-A2A3-C1AE60CFE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30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C4E44-B45B-44E6-99EA-167513E22BDF}" type="datetimeFigureOut">
              <a:rPr lang="en-US" smtClean="0"/>
              <a:pPr/>
              <a:t>26/7/2018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7052-9CEA-457B-AFCF-E9FCFBF3F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67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1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sync &amp; async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sync &amp; async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8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nhau,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tuần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song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song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nhau)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đợi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vi-VN" sz="105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vi-VN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DoTaskTwo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không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khi "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DoTaskOne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DoTaskOne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sau khi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DoTaskOne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luồng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ngay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phương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DoTaskTwo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“.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async method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ờng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ờng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async modifier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method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 expression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thread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async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hoan thanh,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nơi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đang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dừng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</a:t>
            </a:r>
            <a:endParaRPr lang="vi-V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5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https://docs.microsoft.com/en-us/dotnet/csharp/programming-guide/concepts/async/index#BKMK_WhatHappensUnderstandinganAsyncMethod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2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async void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</a:t>
            </a:r>
            <a:r>
              <a:rPr lang="vi-VN" dirty="0" err="1"/>
              <a:t>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async</a:t>
            </a:r>
            <a:r>
              <a:rPr lang="vi-VN" dirty="0"/>
              <a:t> </a:t>
            </a:r>
            <a:r>
              <a:rPr lang="vi-VN" dirty="0" err="1"/>
              <a:t>Task</a:t>
            </a:r>
            <a:r>
              <a:rPr lang="vi-VN" dirty="0"/>
              <a:t>/</a:t>
            </a:r>
            <a:r>
              <a:rPr lang="vi-VN" dirty="0" err="1"/>
              <a:t>Task</a:t>
            </a:r>
            <a:r>
              <a:rPr lang="vi-VN" dirty="0"/>
              <a:t>&lt;T&gt; </a:t>
            </a:r>
            <a:r>
              <a:rPr lang="vi-VN" dirty="0" err="1"/>
              <a:t>method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sinh </a:t>
            </a:r>
            <a:r>
              <a:rPr lang="vi-VN" dirty="0" err="1"/>
              <a:t>exception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5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7052-9CEA-457B-AFCF-E9FCFBF3F9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86181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235" y="655093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4592" y="6444019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TQ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86099" y="81883"/>
            <a:ext cx="1360493" cy="5557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16132" y="6487939"/>
            <a:ext cx="327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NTQ Solution JSC 2018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51898" y="6508658"/>
            <a:ext cx="3962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60958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9933077-7518-44DD-99DC-E2A881A8F420}" type="slidenum">
              <a:rPr lang="en-SG" altLang="en-US" sz="1400" smtClean="0">
                <a:solidFill>
                  <a:srgbClr val="A6A6A6"/>
                </a:solidFill>
                <a:latin typeface="Calibri" panose="020F0502020204030204" pitchFamily="34" charset="0"/>
              </a:rPr>
              <a:pPr algn="r" defTabSz="60958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 altLang="en-US" sz="1867">
              <a:solidFill>
                <a:srgbClr val="A6A6A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406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28215"/>
            <a:ext cx="5384800" cy="49979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8215"/>
            <a:ext cx="5384800" cy="499794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3014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15818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>
            <a:lvl1pPr>
              <a:defRPr sz="37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7333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>
            <a:lvl1pPr>
              <a:defRPr sz="37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7136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4320" y="150284"/>
            <a:ext cx="973256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6007" y="946151"/>
            <a:ext cx="11679382" cy="524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51898" y="6508658"/>
            <a:ext cx="3962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60958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9933077-7518-44DD-99DC-E2A881A8F420}" type="slidenum">
              <a:rPr lang="en-SG" altLang="en-US" sz="1400" smtClean="0">
                <a:solidFill>
                  <a:srgbClr val="A6A6A6"/>
                </a:solidFill>
                <a:latin typeface="Calibri" panose="020F0502020204030204" pitchFamily="34" charset="0"/>
              </a:rPr>
              <a:pPr algn="r" defTabSz="60958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 altLang="en-US" sz="1867">
              <a:solidFill>
                <a:srgbClr val="A6A6A6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235" y="655093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4592" y="6444019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TQ_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86099" y="81883"/>
            <a:ext cx="1360493" cy="5557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6131" y="6487939"/>
            <a:ext cx="33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NTQ Solution JSC 2018</a:t>
            </a:r>
          </a:p>
        </p:txBody>
      </p:sp>
    </p:spTree>
    <p:extLst>
      <p:ext uri="{BB962C8B-B14F-4D97-AF65-F5344CB8AC3E}">
        <p14:creationId xmlns:p14="http://schemas.microsoft.com/office/powerpoint/2010/main" val="286466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hf hd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" pitchFamily="34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" pitchFamily="34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" pitchFamily="34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" pitchFamily="34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" pitchFamily="34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" pitchFamily="34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" pitchFamily="34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blo.asia/p/lap-trinh-bat-dong-bo-trong-c-DZrGNDoWkVB" TargetMode="External"/><Relationship Id="rId3" Type="http://schemas.openxmlformats.org/officeDocument/2006/relationships/hyperlink" Target="https://docs.microsoft.com/en-us/dotnet/csharp/programming-guide/concepts/async/index" TargetMode="External"/><Relationship Id="rId7" Type="http://schemas.openxmlformats.org/officeDocument/2006/relationships/hyperlink" Target="https://www.slideshare.net/bianrybsr/asynchronous-programming-net-way?qid=2f8b677f-5c7d-410f-b203-c3d15420439d&amp;v=&amp;b=&amp;from_search=2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softveda/async-programming-in-c-5?from_action=save" TargetMode="External"/><Relationship Id="rId5" Type="http://schemas.openxmlformats.org/officeDocument/2006/relationships/hyperlink" Target="https://www.slideshare.net/lluisfranco/async-best-practices-dotnet-conference-2016?qid=2f8b677f-5c7d-410f-b203-c3d15420439d&amp;v=&amp;b=&amp;from_search=7" TargetMode="External"/><Relationship Id="rId4" Type="http://schemas.openxmlformats.org/officeDocument/2006/relationships/hyperlink" Target="https://msdn.microsoft.com/en-us/magazine/jj991977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awa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68235" y="655093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592" y="6444019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 bwMode="auto">
          <a:xfrm>
            <a:off x="1203145" y="1398562"/>
            <a:ext cx="10363200" cy="28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Asynchronous Programming in C# </a:t>
            </a:r>
          </a:p>
          <a:p>
            <a:pPr lvl="0"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using Async Await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9" name="Picture 48" descr="NTQ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099" y="81883"/>
            <a:ext cx="1360493" cy="555757"/>
          </a:xfrm>
          <a:prstGeom prst="rect">
            <a:avLst/>
          </a:prstGeom>
        </p:spPr>
      </p:pic>
      <p:sp>
        <p:nvSpPr>
          <p:cNvPr id="15362" name="AutoShape 2" descr="Image result for japa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Image result for japa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84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7C8-838B-48D5-8CAC-2828B1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All the Way (cont.)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A276-5AA2-4CB7-B2AA-AAC988DE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Best practices: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Shouldn’t mix synchronous and asynchronous code without carefully considering the consequences.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Allow async code to grow naturally through the codebase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Problem if violated: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Unexpected error (happened in DMC).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Deadlock in GUI and ASP.NET applications.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9685278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7C8-838B-48D5-8CAC-2828B1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All the Way (cont.)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A276-5AA2-4CB7-B2AA-AAC988DE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Mix sync and async: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Use Task&lt;T&gt;. </a:t>
            </a:r>
            <a:r>
              <a:rPr lang="en-US" sz="2400" dirty="0" err="1"/>
              <a:t>ConfigureAwait</a:t>
            </a:r>
            <a:r>
              <a:rPr lang="en-US" sz="2400" dirty="0"/>
              <a:t>(false) in async method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vi-V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4ECED-7820-4538-82BC-2C458F41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49" y="1963838"/>
            <a:ext cx="7590621" cy="4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848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68235" y="655093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592" y="6444019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 bwMode="auto">
          <a:xfrm>
            <a:off x="1203145" y="1398562"/>
            <a:ext cx="10363200" cy="28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Discussion</a:t>
            </a:r>
          </a:p>
          <a:p>
            <a:pPr lvl="0"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49" name="Picture 48" descr="NTQ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099" y="81883"/>
            <a:ext cx="1360493" cy="555757"/>
          </a:xfrm>
          <a:prstGeom prst="rect">
            <a:avLst/>
          </a:prstGeom>
        </p:spPr>
      </p:pic>
      <p:sp>
        <p:nvSpPr>
          <p:cNvPr id="15362" name="AutoShape 2" descr="Image result for japa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Image result for japa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42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3C31E-A90D-4AE5-A3EF-833CEF78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Asynchronous programming with async and await (C#)</a:t>
            </a:r>
            <a:endParaRPr lang="en-US" sz="2400" dirty="0"/>
          </a:p>
          <a:p>
            <a:r>
              <a:rPr lang="en-US" sz="2400" dirty="0">
                <a:hlinkClick r:id="rId4"/>
              </a:rPr>
              <a:t>Async/Await - Best Practices in Asynchronous Programming</a:t>
            </a:r>
            <a:endParaRPr lang="en-US" sz="2400" dirty="0"/>
          </a:p>
          <a:p>
            <a:r>
              <a:rPr lang="en-US" sz="2400" dirty="0">
                <a:hlinkClick r:id="rId5"/>
              </a:rPr>
              <a:t>Async best practices </a:t>
            </a:r>
            <a:r>
              <a:rPr lang="en-US" sz="2400" dirty="0" err="1">
                <a:hlinkClick r:id="rId5"/>
              </a:rPr>
              <a:t>DotNet</a:t>
            </a:r>
            <a:r>
              <a:rPr lang="en-US" sz="2400" dirty="0">
                <a:hlinkClick r:id="rId5"/>
              </a:rPr>
              <a:t> Conference 2016</a:t>
            </a:r>
            <a:endParaRPr lang="en-US" sz="2400" dirty="0"/>
          </a:p>
          <a:p>
            <a:r>
              <a:rPr lang="en-US" sz="2400" dirty="0">
                <a:hlinkClick r:id="rId6"/>
              </a:rPr>
              <a:t>Async Programming in C# 5</a:t>
            </a:r>
            <a:endParaRPr lang="en-US" sz="2400" dirty="0"/>
          </a:p>
          <a:p>
            <a:r>
              <a:rPr lang="en-US" sz="2400" dirty="0">
                <a:hlinkClick r:id="rId7"/>
              </a:rPr>
              <a:t>Asynchronous programming - .NET Way</a:t>
            </a:r>
            <a:endParaRPr lang="en-US" sz="2400" dirty="0"/>
          </a:p>
          <a:p>
            <a:r>
              <a:rPr lang="vi-VN" sz="2400" dirty="0" err="1">
                <a:hlinkClick r:id="rId8"/>
              </a:rPr>
              <a:t>Lập</a:t>
            </a:r>
            <a:r>
              <a:rPr lang="vi-VN" sz="2400" dirty="0">
                <a:hlinkClick r:id="rId8"/>
              </a:rPr>
              <a:t> </a:t>
            </a:r>
            <a:r>
              <a:rPr lang="vi-VN" sz="2400" dirty="0" err="1">
                <a:hlinkClick r:id="rId8"/>
              </a:rPr>
              <a:t>trình</a:t>
            </a:r>
            <a:r>
              <a:rPr lang="vi-VN" sz="2400" dirty="0">
                <a:hlinkClick r:id="rId8"/>
              </a:rPr>
              <a:t> </a:t>
            </a:r>
            <a:r>
              <a:rPr lang="vi-VN" sz="2400" dirty="0" err="1">
                <a:hlinkClick r:id="rId8"/>
              </a:rPr>
              <a:t>bất</a:t>
            </a:r>
            <a:r>
              <a:rPr lang="vi-VN" sz="2400" dirty="0">
                <a:hlinkClick r:id="rId8"/>
              </a:rPr>
              <a:t> </a:t>
            </a:r>
            <a:r>
              <a:rPr lang="vi-VN" sz="2400" dirty="0" err="1">
                <a:hlinkClick r:id="rId8"/>
              </a:rPr>
              <a:t>đồng</a:t>
            </a:r>
            <a:r>
              <a:rPr lang="vi-VN" sz="2400" dirty="0">
                <a:hlinkClick r:id="rId8"/>
              </a:rPr>
              <a:t> </a:t>
            </a:r>
            <a:r>
              <a:rPr lang="vi-VN" sz="2400" dirty="0" err="1">
                <a:hlinkClick r:id="rId8"/>
              </a:rPr>
              <a:t>bộ</a:t>
            </a:r>
            <a:r>
              <a:rPr lang="vi-VN" sz="2400" dirty="0">
                <a:hlinkClick r:id="rId8"/>
              </a:rPr>
              <a:t> trong C#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7855485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3C31E-A90D-4AE5-A3EF-833CEF78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Fundamental </a:t>
            </a:r>
            <a:r>
              <a:rPr lang="en-US" dirty="0" err="1"/>
              <a:t>infor</a:t>
            </a:r>
            <a:r>
              <a:rPr lang="en-US" dirty="0"/>
              <a:t> of async/await (15 mins)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best practices / guidelines (15 mins)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Discussion, Q&amp;A (20 mins)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059512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7C8-838B-48D5-8CAC-2828B1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dirty="0" err="1"/>
              <a:t>infor</a:t>
            </a:r>
            <a:r>
              <a:rPr lang="en-US" dirty="0"/>
              <a:t> of async/await (cont.)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A276-5AA2-4CB7-B2AA-AAC988DE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Synchronous vs Asynchronous</a:t>
            </a:r>
            <a:endParaRPr lang="vi-VN" dirty="0"/>
          </a:p>
        </p:txBody>
      </p:sp>
      <p:pic>
        <p:nvPicPr>
          <p:cNvPr id="1026" name="Picture 2" descr="Synchronous-vs.-asynchronous.jpg">
            <a:extLst>
              <a:ext uri="{FF2B5EF4-FFF2-40B4-BE49-F238E27FC236}">
                <a16:creationId xmlns:a16="http://schemas.microsoft.com/office/drawing/2014/main" id="{6250C224-4CCA-4712-8503-7236F6F72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98" y="1819609"/>
            <a:ext cx="7069401" cy="43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EE35A9-7363-4E7A-BB7A-73106DB8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499" y="2195205"/>
            <a:ext cx="4047803" cy="18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58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7C8-838B-48D5-8CAC-2828B1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dirty="0" err="1"/>
              <a:t>infor</a:t>
            </a:r>
            <a:r>
              <a:rPr lang="en-US" dirty="0"/>
              <a:t> of async/await (cont.)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A276-5AA2-4CB7-B2AA-AAC988DE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Keywords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vi-V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DF2E98-393E-44AF-A7FA-D178A42E6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16055"/>
              </p:ext>
            </p:extLst>
          </p:nvPr>
        </p:nvGraphicFramePr>
        <p:xfrm>
          <a:off x="290086" y="1555239"/>
          <a:ext cx="11297570" cy="451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785">
                  <a:extLst>
                    <a:ext uri="{9D8B030D-6E8A-4147-A177-3AD203B41FA5}">
                      <a16:colId xmlns:a16="http://schemas.microsoft.com/office/drawing/2014/main" val="1792892449"/>
                    </a:ext>
                  </a:extLst>
                </a:gridCol>
                <a:gridCol w="5648785">
                  <a:extLst>
                    <a:ext uri="{9D8B030D-6E8A-4147-A177-3AD203B41FA5}">
                      <a16:colId xmlns:a16="http://schemas.microsoft.com/office/drawing/2014/main" val="4005393352"/>
                    </a:ext>
                  </a:extLst>
                </a:gridCol>
              </a:tblGrid>
              <a:tr h="5258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11219"/>
                  </a:ext>
                </a:extLst>
              </a:tr>
              <a:tr h="39890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Marked async method can use </a:t>
                      </a:r>
                      <a:r>
                        <a:rPr lang="en-US" sz="2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await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designate suspension points.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Marked async method can itself be awaited by methods that call it.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suspension point in the execution of the method until the awaited task completes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control to caller method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323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25EB4C0-A25B-4798-B6C2-96A3929B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0" y="2213905"/>
            <a:ext cx="4614042" cy="1084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5069C-A00B-4709-8B04-07CC2B516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639" y="2245437"/>
            <a:ext cx="5482684" cy="3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048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7C8-838B-48D5-8CAC-2828B1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dirty="0" err="1"/>
              <a:t>infor</a:t>
            </a:r>
            <a:r>
              <a:rPr lang="en-US" dirty="0"/>
              <a:t> of async/await (cont.)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A276-5AA2-4CB7-B2AA-AAC988DE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Async flow</a:t>
            </a:r>
            <a:endParaRPr lang="vi-VN" dirty="0"/>
          </a:p>
        </p:txBody>
      </p:sp>
      <p:pic>
        <p:nvPicPr>
          <p:cNvPr id="5" name="Picture 2" descr="IC612215.jpeg">
            <a:extLst>
              <a:ext uri="{FF2B5EF4-FFF2-40B4-BE49-F238E27FC236}">
                <a16:creationId xmlns:a16="http://schemas.microsoft.com/office/drawing/2014/main" id="{AB4648C0-8640-4B88-A12D-1617BD2E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23" y="775380"/>
            <a:ext cx="7376538" cy="60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470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68235" y="655093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592" y="6444019"/>
            <a:ext cx="12070080" cy="158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 bwMode="auto">
          <a:xfrm>
            <a:off x="1203145" y="1398562"/>
            <a:ext cx="10363200" cy="28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Some best practices / guidelines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9" name="Picture 48" descr="NTQ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099" y="81883"/>
            <a:ext cx="1360493" cy="555757"/>
          </a:xfrm>
          <a:prstGeom prst="rect">
            <a:avLst/>
          </a:prstGeom>
        </p:spPr>
      </p:pic>
      <p:sp>
        <p:nvSpPr>
          <p:cNvPr id="15362" name="AutoShape 2" descr="Image result for japa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Image result for japa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05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7C8-838B-48D5-8CAC-2828B1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Async Void (cont.)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A276-5AA2-4CB7-B2AA-AAC988DE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Best practices: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Only use async void method for event handlers or top-level methods.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Use async method return Task if this method has no return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Use async method return Task&lt;T&gt; if this method returns a type T data.</a:t>
            </a:r>
          </a:p>
          <a:p>
            <a:pPr marL="0" indent="0">
              <a:buNone/>
            </a:pPr>
            <a:r>
              <a:rPr lang="en-US" dirty="0"/>
              <a:t>Problem if violated: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Cannot await an async void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Exception in async void methods are dispatched directly to UI thread, may cause application crashes.</a:t>
            </a:r>
          </a:p>
          <a:p>
            <a:pPr marL="0" indent="0">
              <a:buNone/>
            </a:pPr>
            <a:r>
              <a:rPr lang="en-US" sz="2800" dirty="0"/>
              <a:t>Exception: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Event handlers or top-level methods (Main)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42576078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7C8-838B-48D5-8CAC-2828B1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on multiple async methods (cont.)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A276-5AA2-4CB7-B2AA-AAC988DE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/>
          <a:p>
            <a:pPr marL="609585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vi-V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E4F8BC-3E12-422D-B411-64773B1138BC}"/>
              </a:ext>
            </a:extLst>
          </p:cNvPr>
          <p:cNvSpPr txBox="1">
            <a:spLocks/>
          </p:cNvSpPr>
          <p:nvPr/>
        </p:nvSpPr>
        <p:spPr bwMode="auto">
          <a:xfrm>
            <a:off x="418407" y="4288218"/>
            <a:ext cx="11679382" cy="19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 local method scope, method executes synchronously =&gt; Not good if 2 called async methods are independent.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 application scope, this way is better than synchronous way (right image) because it does not block caller method. </a:t>
            </a:r>
            <a:endParaRPr lang="vi-V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BB1D7-2051-477F-9AD1-6B201144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59" y="1484500"/>
            <a:ext cx="5010388" cy="2228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97BF35-6D82-4F20-9145-959F91442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7" y="1484500"/>
            <a:ext cx="6284252" cy="22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771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7C8-838B-48D5-8CAC-2828B1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on multiple async methods (cont.)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A276-5AA2-4CB7-B2AA-AAC988DE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946151"/>
            <a:ext cx="11679382" cy="5246831"/>
          </a:xfrm>
        </p:spPr>
        <p:txBody>
          <a:bodyPr/>
          <a:lstStyle/>
          <a:p>
            <a:pPr marL="609585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vi-V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2B797C-BF06-48CF-B11F-8D49257B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35" y="946151"/>
            <a:ext cx="6352996" cy="2609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440B7-D118-4D3C-9B05-43EC001D0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71" y="3555634"/>
            <a:ext cx="10085898" cy="24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43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4d5ac22-754f-4de7-b7fa-4fa0d70e1803" Revision="1" Stencil="System.MyShapes" StencilVersion="1.0"/>
</Control>
</file>

<file path=customXml/itemProps1.xml><?xml version="1.0" encoding="utf-8"?>
<ds:datastoreItem xmlns:ds="http://schemas.openxmlformats.org/officeDocument/2006/customXml" ds:itemID="{BA8BD51F-7409-4489-96D0-7D1B23CA4C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28050</TotalTime>
  <Words>723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1_Office Theme</vt:lpstr>
      <vt:lpstr>PowerPoint Presentation</vt:lpstr>
      <vt:lpstr>Agenda</vt:lpstr>
      <vt:lpstr>Fundamental infor of async/await (cont.)</vt:lpstr>
      <vt:lpstr>Fundamental infor of async/await (cont.)</vt:lpstr>
      <vt:lpstr>Fundamental infor of async/await (cont.)</vt:lpstr>
      <vt:lpstr>PowerPoint Presentation</vt:lpstr>
      <vt:lpstr>Avoid Async Void (cont.)</vt:lpstr>
      <vt:lpstr>Await on multiple async methods (cont.)</vt:lpstr>
      <vt:lpstr>Await on multiple async methods (cont.)</vt:lpstr>
      <vt:lpstr>Async All the Way (cont.)</vt:lpstr>
      <vt:lpstr>Async All the Way (cont.)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NTQ Solution-NS3</dc:title>
  <dc:creator>thanh.le@ntqsoft.com.vn</dc:creator>
  <cp:lastModifiedBy>Le Tien Thanh</cp:lastModifiedBy>
  <cp:revision>1005</cp:revision>
  <dcterms:created xsi:type="dcterms:W3CDTF">2014-12-11T08:33:19Z</dcterms:created>
  <dcterms:modified xsi:type="dcterms:W3CDTF">2018-07-26T07:03:20Z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