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 id="257" r:id="rId3"/>
    <p:sldId id="279" r:id="rId4"/>
    <p:sldId id="280" r:id="rId5"/>
    <p:sldId id="281" r:id="rId6"/>
    <p:sldId id="285" r:id="rId7"/>
    <p:sldId id="290" r:id="rId8"/>
    <p:sldId id="286" r:id="rId9"/>
    <p:sldId id="307" r:id="rId10"/>
    <p:sldId id="309" r:id="rId11"/>
    <p:sldId id="311" r:id="rId12"/>
    <p:sldId id="313" r:id="rId13"/>
    <p:sldId id="315" r:id="rId14"/>
    <p:sldId id="316" r:id="rId15"/>
    <p:sldId id="293" r:id="rId16"/>
    <p:sldId id="294" r:id="rId17"/>
    <p:sldId id="321" r:id="rId18"/>
    <p:sldId id="295" r:id="rId19"/>
    <p:sldId id="296" r:id="rId20"/>
    <p:sldId id="297" r:id="rId21"/>
    <p:sldId id="298" r:id="rId22"/>
    <p:sldId id="299" r:id="rId23"/>
    <p:sldId id="322" r:id="rId24"/>
    <p:sldId id="323" r:id="rId25"/>
    <p:sldId id="324" r:id="rId26"/>
    <p:sldId id="300" r:id="rId27"/>
    <p:sldId id="301" r:id="rId28"/>
    <p:sldId id="302" r:id="rId29"/>
    <p:sldId id="303" r:id="rId30"/>
    <p:sldId id="304" r:id="rId31"/>
    <p:sldId id="305" r:id="rId32"/>
    <p:sldId id="319" r:id="rId33"/>
    <p:sldId id="32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00"/>
    <p:restoredTop sz="94632"/>
  </p:normalViewPr>
  <p:slideViewPr>
    <p:cSldViewPr snapToGrid="0" snapToObjects="1">
      <p:cViewPr varScale="1">
        <p:scale>
          <a:sx n="72" d="100"/>
          <a:sy n="72" d="100"/>
        </p:scale>
        <p:origin x="2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771484-6D80-5444-B230-0E7081845646}" type="doc">
      <dgm:prSet loTypeId="urn:microsoft.com/office/officeart/2008/layout/VerticalCurvedList" loCatId="" qsTypeId="urn:microsoft.com/office/officeart/2005/8/quickstyle/simple4" qsCatId="simple" csTypeId="urn:microsoft.com/office/officeart/2005/8/colors/colorful4" csCatId="colorful" phldr="1"/>
      <dgm:spPr/>
      <dgm:t>
        <a:bodyPr/>
        <a:lstStyle/>
        <a:p>
          <a:endParaRPr lang="en-US"/>
        </a:p>
      </dgm:t>
    </dgm:pt>
    <dgm:pt modelId="{DEA5230C-5A1F-0D4B-A002-9A5355B252F8}">
      <dgm:prSet phldrT="[Text]"/>
      <dgm:spPr/>
      <dgm:t>
        <a:bodyPr/>
        <a:lstStyle/>
        <a:p>
          <a:r>
            <a:rPr lang="en-US" dirty="0" err="1"/>
            <a:t>Giới</a:t>
          </a:r>
          <a:r>
            <a:rPr lang="en-US" dirty="0"/>
            <a:t> </a:t>
          </a:r>
          <a:r>
            <a:rPr lang="en-US" dirty="0" err="1"/>
            <a:t>Thiệu</a:t>
          </a:r>
          <a:r>
            <a:rPr lang="en-US" dirty="0"/>
            <a:t> Git</a:t>
          </a:r>
        </a:p>
      </dgm:t>
    </dgm:pt>
    <dgm:pt modelId="{2C34DA47-8AAB-1449-AF49-66D6C3046F8A}" type="parTrans" cxnId="{5B623DF4-B42E-0B49-BFB9-26341F3D46FD}">
      <dgm:prSet/>
      <dgm:spPr/>
      <dgm:t>
        <a:bodyPr/>
        <a:lstStyle/>
        <a:p>
          <a:endParaRPr lang="en-US"/>
        </a:p>
      </dgm:t>
    </dgm:pt>
    <dgm:pt modelId="{9C4124C8-283D-8343-8212-FB03ACD01634}" type="sibTrans" cxnId="{5B623DF4-B42E-0B49-BFB9-26341F3D46FD}">
      <dgm:prSet/>
      <dgm:spPr/>
      <dgm:t>
        <a:bodyPr/>
        <a:lstStyle/>
        <a:p>
          <a:endParaRPr lang="en-US"/>
        </a:p>
      </dgm:t>
    </dgm:pt>
    <dgm:pt modelId="{29B6F6A6-DFCD-534D-A6C2-AE279D3ECB1D}">
      <dgm:prSet phldrT="[Text]"/>
      <dgm:spPr/>
      <dgm:t>
        <a:bodyPr/>
        <a:lstStyle/>
        <a:p>
          <a:r>
            <a:rPr lang="en-US" dirty="0"/>
            <a:t>So </a:t>
          </a:r>
          <a:r>
            <a:rPr lang="en-US" dirty="0" err="1"/>
            <a:t>Sánh</a:t>
          </a:r>
          <a:r>
            <a:rPr lang="en-US" dirty="0"/>
            <a:t> Git </a:t>
          </a:r>
          <a:r>
            <a:rPr lang="en-US" dirty="0" err="1"/>
            <a:t>và</a:t>
          </a:r>
          <a:r>
            <a:rPr lang="en-US" dirty="0"/>
            <a:t> Source Control </a:t>
          </a:r>
          <a:r>
            <a:rPr lang="en-US" dirty="0" err="1"/>
            <a:t>khác</a:t>
          </a:r>
          <a:endParaRPr lang="en-US" dirty="0"/>
        </a:p>
      </dgm:t>
    </dgm:pt>
    <dgm:pt modelId="{36B06578-A150-0340-AA7F-94165C9E7C19}" type="parTrans" cxnId="{736E80AB-5153-8946-822A-F415D2ACF53F}">
      <dgm:prSet/>
      <dgm:spPr/>
      <dgm:t>
        <a:bodyPr/>
        <a:lstStyle/>
        <a:p>
          <a:endParaRPr lang="en-US"/>
        </a:p>
      </dgm:t>
    </dgm:pt>
    <dgm:pt modelId="{10C2314B-FAAA-574D-A796-631816122DE9}" type="sibTrans" cxnId="{736E80AB-5153-8946-822A-F415D2ACF53F}">
      <dgm:prSet/>
      <dgm:spPr/>
      <dgm:t>
        <a:bodyPr/>
        <a:lstStyle/>
        <a:p>
          <a:endParaRPr lang="en-US"/>
        </a:p>
      </dgm:t>
    </dgm:pt>
    <dgm:pt modelId="{A0A2C9EE-7E2A-C04D-99E4-A1232EBC02EA}">
      <dgm:prSet phldrT="[Text]"/>
      <dgm:spPr/>
      <dgm:t>
        <a:bodyPr/>
        <a:lstStyle/>
        <a:p>
          <a:r>
            <a:rPr lang="en-US" dirty="0" err="1"/>
            <a:t>Cơ</a:t>
          </a:r>
          <a:r>
            <a:rPr lang="en-US" dirty="0"/>
            <a:t> </a:t>
          </a:r>
          <a:r>
            <a:rPr lang="en-US" dirty="0" err="1"/>
            <a:t>Chế</a:t>
          </a:r>
          <a:r>
            <a:rPr lang="en-US" dirty="0"/>
            <a:t> </a:t>
          </a:r>
          <a:r>
            <a:rPr lang="en-US" dirty="0" err="1"/>
            <a:t>Hoạt</a:t>
          </a:r>
          <a:r>
            <a:rPr lang="en-US" dirty="0"/>
            <a:t> </a:t>
          </a:r>
          <a:r>
            <a:rPr lang="en-US" dirty="0" err="1"/>
            <a:t>Động</a:t>
          </a:r>
          <a:r>
            <a:rPr lang="en-US" dirty="0"/>
            <a:t> </a:t>
          </a:r>
          <a:r>
            <a:rPr lang="en-US" dirty="0" err="1"/>
            <a:t>Của</a:t>
          </a:r>
          <a:r>
            <a:rPr lang="en-US" dirty="0"/>
            <a:t> Git</a:t>
          </a:r>
        </a:p>
      </dgm:t>
    </dgm:pt>
    <dgm:pt modelId="{A6652582-CBCE-9845-AC7D-D04408138BBC}" type="parTrans" cxnId="{6E61EA07-4FB0-1B41-8C94-E179F8720424}">
      <dgm:prSet/>
      <dgm:spPr/>
      <dgm:t>
        <a:bodyPr/>
        <a:lstStyle/>
        <a:p>
          <a:endParaRPr lang="en-US"/>
        </a:p>
      </dgm:t>
    </dgm:pt>
    <dgm:pt modelId="{C29FE960-2777-1847-8417-E622A63F8819}" type="sibTrans" cxnId="{6E61EA07-4FB0-1B41-8C94-E179F8720424}">
      <dgm:prSet/>
      <dgm:spPr/>
      <dgm:t>
        <a:bodyPr/>
        <a:lstStyle/>
        <a:p>
          <a:endParaRPr lang="en-US"/>
        </a:p>
      </dgm:t>
    </dgm:pt>
    <dgm:pt modelId="{365DB012-7E95-6A4D-B8E7-86EB0E321872}">
      <dgm:prSet/>
      <dgm:spPr/>
      <dgm:t>
        <a:bodyPr/>
        <a:lstStyle/>
        <a:p>
          <a:r>
            <a:rPr lang="en-US"/>
            <a:t>Demo</a:t>
          </a:r>
          <a:endParaRPr lang="en-US" dirty="0"/>
        </a:p>
      </dgm:t>
    </dgm:pt>
    <dgm:pt modelId="{D214354D-8C3D-6C4B-9AF7-E55B0853AF57}" type="parTrans" cxnId="{66664FB1-2A00-804B-85D5-38D2FF86EBFE}">
      <dgm:prSet/>
      <dgm:spPr/>
      <dgm:t>
        <a:bodyPr/>
        <a:lstStyle/>
        <a:p>
          <a:endParaRPr lang="en-US"/>
        </a:p>
      </dgm:t>
    </dgm:pt>
    <dgm:pt modelId="{C60251CD-17F9-744D-B7BE-D4A889E437EF}" type="sibTrans" cxnId="{66664FB1-2A00-804B-85D5-38D2FF86EBFE}">
      <dgm:prSet/>
      <dgm:spPr/>
      <dgm:t>
        <a:bodyPr/>
        <a:lstStyle/>
        <a:p>
          <a:endParaRPr lang="en-US"/>
        </a:p>
      </dgm:t>
    </dgm:pt>
    <dgm:pt modelId="{580A613D-7C68-4742-947C-5CB1C5832E71}">
      <dgm:prSet phldrT="[Text]"/>
      <dgm:spPr/>
      <dgm:t>
        <a:bodyPr/>
        <a:lstStyle/>
        <a:p>
          <a:r>
            <a:rPr lang="en-US" smtClean="0"/>
            <a:t>Giới Thiệu Các Gui Clients</a:t>
          </a:r>
          <a:endParaRPr lang="en-US" dirty="0"/>
        </a:p>
      </dgm:t>
    </dgm:pt>
    <dgm:pt modelId="{9130294D-EA90-4EB4-A541-4B6EB7274EEE}" type="parTrans" cxnId="{32EAF9AE-98EE-4395-BDD6-E2E327CAB71E}">
      <dgm:prSet/>
      <dgm:spPr/>
      <dgm:t>
        <a:bodyPr/>
        <a:lstStyle/>
        <a:p>
          <a:endParaRPr lang="en-US"/>
        </a:p>
      </dgm:t>
    </dgm:pt>
    <dgm:pt modelId="{598343FE-3D0A-42DF-B635-D23DCC25BB6C}" type="sibTrans" cxnId="{32EAF9AE-98EE-4395-BDD6-E2E327CAB71E}">
      <dgm:prSet/>
      <dgm:spPr/>
      <dgm:t>
        <a:bodyPr/>
        <a:lstStyle/>
        <a:p>
          <a:endParaRPr lang="en-US"/>
        </a:p>
      </dgm:t>
    </dgm:pt>
    <dgm:pt modelId="{7050B777-46B5-4460-929F-D23D25980CA7}">
      <dgm:prSet phldrT="[Text]"/>
      <dgm:spPr/>
      <dgm:t>
        <a:bodyPr/>
        <a:lstStyle/>
        <a:p>
          <a:r>
            <a:rPr lang="en-US" smtClean="0"/>
            <a:t>Sử Dụng Git</a:t>
          </a:r>
          <a:endParaRPr lang="en-US" dirty="0"/>
        </a:p>
      </dgm:t>
    </dgm:pt>
    <dgm:pt modelId="{1B7BA470-407F-42B9-AC2B-505F898DF06B}" type="parTrans" cxnId="{82691340-0DFD-4D57-BAC7-D47FAB48485A}">
      <dgm:prSet/>
      <dgm:spPr/>
      <dgm:t>
        <a:bodyPr/>
        <a:lstStyle/>
        <a:p>
          <a:endParaRPr lang="en-US"/>
        </a:p>
      </dgm:t>
    </dgm:pt>
    <dgm:pt modelId="{DBEAB662-8915-408F-A591-CE68243C598D}" type="sibTrans" cxnId="{82691340-0DFD-4D57-BAC7-D47FAB48485A}">
      <dgm:prSet/>
      <dgm:spPr/>
      <dgm:t>
        <a:bodyPr/>
        <a:lstStyle/>
        <a:p>
          <a:endParaRPr lang="en-US"/>
        </a:p>
      </dgm:t>
    </dgm:pt>
    <dgm:pt modelId="{7D8AB32E-E085-9141-B886-9F519689E845}" type="pres">
      <dgm:prSet presAssocID="{8A771484-6D80-5444-B230-0E7081845646}" presName="Name0" presStyleCnt="0">
        <dgm:presLayoutVars>
          <dgm:chMax val="7"/>
          <dgm:chPref val="7"/>
          <dgm:dir/>
        </dgm:presLayoutVars>
      </dgm:prSet>
      <dgm:spPr/>
      <dgm:t>
        <a:bodyPr/>
        <a:lstStyle/>
        <a:p>
          <a:endParaRPr lang="en-US"/>
        </a:p>
      </dgm:t>
    </dgm:pt>
    <dgm:pt modelId="{E82D7EB7-DE1E-3747-A5CA-C46A70E79B4C}" type="pres">
      <dgm:prSet presAssocID="{8A771484-6D80-5444-B230-0E7081845646}" presName="Name1" presStyleCnt="0"/>
      <dgm:spPr/>
    </dgm:pt>
    <dgm:pt modelId="{44BF1C47-E4FB-4547-B4C0-AAF3015A3353}" type="pres">
      <dgm:prSet presAssocID="{8A771484-6D80-5444-B230-0E7081845646}" presName="cycle" presStyleCnt="0"/>
      <dgm:spPr/>
    </dgm:pt>
    <dgm:pt modelId="{A8546D5B-1646-0547-93AA-366FDF1B20D1}" type="pres">
      <dgm:prSet presAssocID="{8A771484-6D80-5444-B230-0E7081845646}" presName="srcNode" presStyleLbl="node1" presStyleIdx="0" presStyleCnt="6"/>
      <dgm:spPr/>
    </dgm:pt>
    <dgm:pt modelId="{3CEDC55C-952C-B448-A659-DC5168B4B2CB}" type="pres">
      <dgm:prSet presAssocID="{8A771484-6D80-5444-B230-0E7081845646}" presName="conn" presStyleLbl="parChTrans1D2" presStyleIdx="0" presStyleCnt="1"/>
      <dgm:spPr/>
      <dgm:t>
        <a:bodyPr/>
        <a:lstStyle/>
        <a:p>
          <a:endParaRPr lang="en-US"/>
        </a:p>
      </dgm:t>
    </dgm:pt>
    <dgm:pt modelId="{B8AEB247-267A-9A4C-9A73-18AE8B884935}" type="pres">
      <dgm:prSet presAssocID="{8A771484-6D80-5444-B230-0E7081845646}" presName="extraNode" presStyleLbl="node1" presStyleIdx="0" presStyleCnt="6"/>
      <dgm:spPr/>
    </dgm:pt>
    <dgm:pt modelId="{42561A04-4172-D841-975E-00D796B386B2}" type="pres">
      <dgm:prSet presAssocID="{8A771484-6D80-5444-B230-0E7081845646}" presName="dstNode" presStyleLbl="node1" presStyleIdx="0" presStyleCnt="6"/>
      <dgm:spPr/>
    </dgm:pt>
    <dgm:pt modelId="{6CAC6149-5B0D-3042-A17F-84662007AAD3}" type="pres">
      <dgm:prSet presAssocID="{DEA5230C-5A1F-0D4B-A002-9A5355B252F8}" presName="text_1" presStyleLbl="node1" presStyleIdx="0" presStyleCnt="6">
        <dgm:presLayoutVars>
          <dgm:bulletEnabled val="1"/>
        </dgm:presLayoutVars>
      </dgm:prSet>
      <dgm:spPr/>
      <dgm:t>
        <a:bodyPr/>
        <a:lstStyle/>
        <a:p>
          <a:endParaRPr lang="en-US"/>
        </a:p>
      </dgm:t>
    </dgm:pt>
    <dgm:pt modelId="{98436D00-F110-AA43-A0EA-DFEB9F4CE13A}" type="pres">
      <dgm:prSet presAssocID="{DEA5230C-5A1F-0D4B-A002-9A5355B252F8}" presName="accent_1" presStyleCnt="0"/>
      <dgm:spPr/>
    </dgm:pt>
    <dgm:pt modelId="{539A821B-7E81-E94D-864E-3A461CECE605}" type="pres">
      <dgm:prSet presAssocID="{DEA5230C-5A1F-0D4B-A002-9A5355B252F8}" presName="accentRepeatNode" presStyleLbl="solidFgAcc1" presStyleIdx="0" presStyleCnt="6"/>
      <dgm:spPr/>
    </dgm:pt>
    <dgm:pt modelId="{B6570BDE-CBC9-7045-8103-164BB19EC624}" type="pres">
      <dgm:prSet presAssocID="{29B6F6A6-DFCD-534D-A6C2-AE279D3ECB1D}" presName="text_2" presStyleLbl="node1" presStyleIdx="1" presStyleCnt="6">
        <dgm:presLayoutVars>
          <dgm:bulletEnabled val="1"/>
        </dgm:presLayoutVars>
      </dgm:prSet>
      <dgm:spPr/>
      <dgm:t>
        <a:bodyPr/>
        <a:lstStyle/>
        <a:p>
          <a:endParaRPr lang="en-US"/>
        </a:p>
      </dgm:t>
    </dgm:pt>
    <dgm:pt modelId="{606470F2-B421-CF4F-BFF0-2764304437EC}" type="pres">
      <dgm:prSet presAssocID="{29B6F6A6-DFCD-534D-A6C2-AE279D3ECB1D}" presName="accent_2" presStyleCnt="0"/>
      <dgm:spPr/>
    </dgm:pt>
    <dgm:pt modelId="{B82D21FE-A1FD-2C44-A390-6E596EABA5D6}" type="pres">
      <dgm:prSet presAssocID="{29B6F6A6-DFCD-534D-A6C2-AE279D3ECB1D}" presName="accentRepeatNode" presStyleLbl="solidFgAcc1" presStyleIdx="1" presStyleCnt="6"/>
      <dgm:spPr/>
    </dgm:pt>
    <dgm:pt modelId="{A4F1B1E1-08BF-2343-935E-15C658E7242E}" type="pres">
      <dgm:prSet presAssocID="{A0A2C9EE-7E2A-C04D-99E4-A1232EBC02EA}" presName="text_3" presStyleLbl="node1" presStyleIdx="2" presStyleCnt="6" custLinFactNeighborX="520" custLinFactNeighborY="2360">
        <dgm:presLayoutVars>
          <dgm:bulletEnabled val="1"/>
        </dgm:presLayoutVars>
      </dgm:prSet>
      <dgm:spPr/>
      <dgm:t>
        <a:bodyPr/>
        <a:lstStyle/>
        <a:p>
          <a:endParaRPr lang="en-US"/>
        </a:p>
      </dgm:t>
    </dgm:pt>
    <dgm:pt modelId="{81921F6C-D775-F247-BC55-80FAFF7CD9EF}" type="pres">
      <dgm:prSet presAssocID="{A0A2C9EE-7E2A-C04D-99E4-A1232EBC02EA}" presName="accent_3" presStyleCnt="0"/>
      <dgm:spPr/>
    </dgm:pt>
    <dgm:pt modelId="{86E360D3-A39C-2F4F-B51C-BBDD81C62E1C}" type="pres">
      <dgm:prSet presAssocID="{A0A2C9EE-7E2A-C04D-99E4-A1232EBC02EA}" presName="accentRepeatNode" presStyleLbl="solidFgAcc1" presStyleIdx="2" presStyleCnt="6"/>
      <dgm:spPr/>
    </dgm:pt>
    <dgm:pt modelId="{B18ECB8A-59A3-4855-83D9-A67C55FC7B0A}" type="pres">
      <dgm:prSet presAssocID="{580A613D-7C68-4742-947C-5CB1C5832E71}" presName="text_4" presStyleLbl="node1" presStyleIdx="3" presStyleCnt="6" custLinFactNeighborX="520" custLinFactNeighborY="2360">
        <dgm:presLayoutVars>
          <dgm:bulletEnabled val="1"/>
        </dgm:presLayoutVars>
      </dgm:prSet>
      <dgm:spPr/>
      <dgm:t>
        <a:bodyPr/>
        <a:lstStyle/>
        <a:p>
          <a:endParaRPr lang="en-US"/>
        </a:p>
      </dgm:t>
    </dgm:pt>
    <dgm:pt modelId="{A10F5CE5-F91D-4791-9592-57D4F79014EE}" type="pres">
      <dgm:prSet presAssocID="{580A613D-7C68-4742-947C-5CB1C5832E71}" presName="accent_4" presStyleCnt="0"/>
      <dgm:spPr/>
    </dgm:pt>
    <dgm:pt modelId="{30DA4856-BF7B-4EDB-B7FF-7D17B7EAD7BC}" type="pres">
      <dgm:prSet presAssocID="{580A613D-7C68-4742-947C-5CB1C5832E71}" presName="accentRepeatNode" presStyleLbl="solidFgAcc1" presStyleIdx="3" presStyleCnt="6"/>
      <dgm:spPr/>
    </dgm:pt>
    <dgm:pt modelId="{772E60AC-0ABA-44DD-A531-ECE8B75D249C}" type="pres">
      <dgm:prSet presAssocID="{7050B777-46B5-4460-929F-D23D25980CA7}" presName="text_5" presStyleLbl="node1" presStyleIdx="4" presStyleCnt="6" custLinFactNeighborX="520" custLinFactNeighborY="2360">
        <dgm:presLayoutVars>
          <dgm:bulletEnabled val="1"/>
        </dgm:presLayoutVars>
      </dgm:prSet>
      <dgm:spPr/>
      <dgm:t>
        <a:bodyPr/>
        <a:lstStyle/>
        <a:p>
          <a:endParaRPr lang="en-US"/>
        </a:p>
      </dgm:t>
    </dgm:pt>
    <dgm:pt modelId="{E6C28FD6-230D-4E3E-8709-91C75F892EB9}" type="pres">
      <dgm:prSet presAssocID="{7050B777-46B5-4460-929F-D23D25980CA7}" presName="accent_5" presStyleCnt="0"/>
      <dgm:spPr/>
    </dgm:pt>
    <dgm:pt modelId="{28EAB90F-02CA-4775-9D17-1FDC72608B1E}" type="pres">
      <dgm:prSet presAssocID="{7050B777-46B5-4460-929F-D23D25980CA7}" presName="accentRepeatNode" presStyleLbl="solidFgAcc1" presStyleIdx="4" presStyleCnt="6"/>
      <dgm:spPr/>
    </dgm:pt>
    <dgm:pt modelId="{0994938F-CD04-438E-924F-FD7E1DD326C4}" type="pres">
      <dgm:prSet presAssocID="{365DB012-7E95-6A4D-B8E7-86EB0E321872}" presName="text_6" presStyleLbl="node1" presStyleIdx="5" presStyleCnt="6">
        <dgm:presLayoutVars>
          <dgm:bulletEnabled val="1"/>
        </dgm:presLayoutVars>
      </dgm:prSet>
      <dgm:spPr/>
      <dgm:t>
        <a:bodyPr/>
        <a:lstStyle/>
        <a:p>
          <a:endParaRPr lang="en-US"/>
        </a:p>
      </dgm:t>
    </dgm:pt>
    <dgm:pt modelId="{C80D9D59-4BD2-4CF9-8960-4B8C3D0E9430}" type="pres">
      <dgm:prSet presAssocID="{365DB012-7E95-6A4D-B8E7-86EB0E321872}" presName="accent_6" presStyleCnt="0"/>
      <dgm:spPr/>
    </dgm:pt>
    <dgm:pt modelId="{C27C72A1-C392-6B47-B33C-6D811B2984F0}" type="pres">
      <dgm:prSet presAssocID="{365DB012-7E95-6A4D-B8E7-86EB0E321872}" presName="accentRepeatNode" presStyleLbl="solidFgAcc1" presStyleIdx="5" presStyleCnt="6"/>
      <dgm:spPr/>
    </dgm:pt>
  </dgm:ptLst>
  <dgm:cxnLst>
    <dgm:cxn modelId="{5B623DF4-B42E-0B49-BFB9-26341F3D46FD}" srcId="{8A771484-6D80-5444-B230-0E7081845646}" destId="{DEA5230C-5A1F-0D4B-A002-9A5355B252F8}" srcOrd="0" destOrd="0" parTransId="{2C34DA47-8AAB-1449-AF49-66D6C3046F8A}" sibTransId="{9C4124C8-283D-8343-8212-FB03ACD01634}"/>
    <dgm:cxn modelId="{C5B4C78A-3243-40E4-A327-5CD9D6B57542}" type="presOf" srcId="{7050B777-46B5-4460-929F-D23D25980CA7}" destId="{772E60AC-0ABA-44DD-A531-ECE8B75D249C}" srcOrd="0" destOrd="0" presId="urn:microsoft.com/office/officeart/2008/layout/VerticalCurvedList"/>
    <dgm:cxn modelId="{82691340-0DFD-4D57-BAC7-D47FAB48485A}" srcId="{8A771484-6D80-5444-B230-0E7081845646}" destId="{7050B777-46B5-4460-929F-D23D25980CA7}" srcOrd="4" destOrd="0" parTransId="{1B7BA470-407F-42B9-AC2B-505F898DF06B}" sibTransId="{DBEAB662-8915-408F-A591-CE68243C598D}"/>
    <dgm:cxn modelId="{1BB4F805-4988-7C46-851F-3D5E588083B1}" type="presOf" srcId="{29B6F6A6-DFCD-534D-A6C2-AE279D3ECB1D}" destId="{B6570BDE-CBC9-7045-8103-164BB19EC624}" srcOrd="0" destOrd="0" presId="urn:microsoft.com/office/officeart/2008/layout/VerticalCurvedList"/>
    <dgm:cxn modelId="{8DDDCEC5-5B90-F745-8723-FB8B0EE07B5D}" type="presOf" srcId="{9C4124C8-283D-8343-8212-FB03ACD01634}" destId="{3CEDC55C-952C-B448-A659-DC5168B4B2CB}" srcOrd="0" destOrd="0" presId="urn:microsoft.com/office/officeart/2008/layout/VerticalCurvedList"/>
    <dgm:cxn modelId="{076BF12B-565A-4F48-8C60-F8FBFFD74281}" type="presOf" srcId="{DEA5230C-5A1F-0D4B-A002-9A5355B252F8}" destId="{6CAC6149-5B0D-3042-A17F-84662007AAD3}" srcOrd="0" destOrd="0" presId="urn:microsoft.com/office/officeart/2008/layout/VerticalCurvedList"/>
    <dgm:cxn modelId="{E2490F72-5430-3642-9C48-686A90937C0A}" type="presOf" srcId="{8A771484-6D80-5444-B230-0E7081845646}" destId="{7D8AB32E-E085-9141-B886-9F519689E845}" srcOrd="0" destOrd="0" presId="urn:microsoft.com/office/officeart/2008/layout/VerticalCurvedList"/>
    <dgm:cxn modelId="{C6C8A8A3-6CB0-3740-9A4E-57762DDEC38C}" type="presOf" srcId="{A0A2C9EE-7E2A-C04D-99E4-A1232EBC02EA}" destId="{A4F1B1E1-08BF-2343-935E-15C658E7242E}" srcOrd="0" destOrd="0" presId="urn:microsoft.com/office/officeart/2008/layout/VerticalCurvedList"/>
    <dgm:cxn modelId="{1AB6C046-CAD4-42E7-9D98-9E655588D0D7}" type="presOf" srcId="{365DB012-7E95-6A4D-B8E7-86EB0E321872}" destId="{0994938F-CD04-438E-924F-FD7E1DD326C4}" srcOrd="0" destOrd="0" presId="urn:microsoft.com/office/officeart/2008/layout/VerticalCurvedList"/>
    <dgm:cxn modelId="{6E61EA07-4FB0-1B41-8C94-E179F8720424}" srcId="{8A771484-6D80-5444-B230-0E7081845646}" destId="{A0A2C9EE-7E2A-C04D-99E4-A1232EBC02EA}" srcOrd="2" destOrd="0" parTransId="{A6652582-CBCE-9845-AC7D-D04408138BBC}" sibTransId="{C29FE960-2777-1847-8417-E622A63F8819}"/>
    <dgm:cxn modelId="{736E80AB-5153-8946-822A-F415D2ACF53F}" srcId="{8A771484-6D80-5444-B230-0E7081845646}" destId="{29B6F6A6-DFCD-534D-A6C2-AE279D3ECB1D}" srcOrd="1" destOrd="0" parTransId="{36B06578-A150-0340-AA7F-94165C9E7C19}" sibTransId="{10C2314B-FAAA-574D-A796-631816122DE9}"/>
    <dgm:cxn modelId="{81EA1FEF-24AA-4FD4-9880-5EA89839F5C5}" type="presOf" srcId="{580A613D-7C68-4742-947C-5CB1C5832E71}" destId="{B18ECB8A-59A3-4855-83D9-A67C55FC7B0A}" srcOrd="0" destOrd="0" presId="urn:microsoft.com/office/officeart/2008/layout/VerticalCurvedList"/>
    <dgm:cxn modelId="{32EAF9AE-98EE-4395-BDD6-E2E327CAB71E}" srcId="{8A771484-6D80-5444-B230-0E7081845646}" destId="{580A613D-7C68-4742-947C-5CB1C5832E71}" srcOrd="3" destOrd="0" parTransId="{9130294D-EA90-4EB4-A541-4B6EB7274EEE}" sibTransId="{598343FE-3D0A-42DF-B635-D23DCC25BB6C}"/>
    <dgm:cxn modelId="{66664FB1-2A00-804B-85D5-38D2FF86EBFE}" srcId="{8A771484-6D80-5444-B230-0E7081845646}" destId="{365DB012-7E95-6A4D-B8E7-86EB0E321872}" srcOrd="5" destOrd="0" parTransId="{D214354D-8C3D-6C4B-9AF7-E55B0853AF57}" sibTransId="{C60251CD-17F9-744D-B7BE-D4A889E437EF}"/>
    <dgm:cxn modelId="{3C3CC2F9-95BF-234B-A346-E96316BBA34D}" type="presParOf" srcId="{7D8AB32E-E085-9141-B886-9F519689E845}" destId="{E82D7EB7-DE1E-3747-A5CA-C46A70E79B4C}" srcOrd="0" destOrd="0" presId="urn:microsoft.com/office/officeart/2008/layout/VerticalCurvedList"/>
    <dgm:cxn modelId="{8694F982-6FEA-2241-AAC8-58BEDCC2A9E1}" type="presParOf" srcId="{E82D7EB7-DE1E-3747-A5CA-C46A70E79B4C}" destId="{44BF1C47-E4FB-4547-B4C0-AAF3015A3353}" srcOrd="0" destOrd="0" presId="urn:microsoft.com/office/officeart/2008/layout/VerticalCurvedList"/>
    <dgm:cxn modelId="{E87B28CF-CB33-6049-987D-133459836F70}" type="presParOf" srcId="{44BF1C47-E4FB-4547-B4C0-AAF3015A3353}" destId="{A8546D5B-1646-0547-93AA-366FDF1B20D1}" srcOrd="0" destOrd="0" presId="urn:microsoft.com/office/officeart/2008/layout/VerticalCurvedList"/>
    <dgm:cxn modelId="{C0A89D04-9419-2040-A5E6-4F1E980327FD}" type="presParOf" srcId="{44BF1C47-E4FB-4547-B4C0-AAF3015A3353}" destId="{3CEDC55C-952C-B448-A659-DC5168B4B2CB}" srcOrd="1" destOrd="0" presId="urn:microsoft.com/office/officeart/2008/layout/VerticalCurvedList"/>
    <dgm:cxn modelId="{F36771B8-1222-924F-8B5F-77BE15961329}" type="presParOf" srcId="{44BF1C47-E4FB-4547-B4C0-AAF3015A3353}" destId="{B8AEB247-267A-9A4C-9A73-18AE8B884935}" srcOrd="2" destOrd="0" presId="urn:microsoft.com/office/officeart/2008/layout/VerticalCurvedList"/>
    <dgm:cxn modelId="{3850B1C1-7BD0-304B-BEFA-8EC64535AA7C}" type="presParOf" srcId="{44BF1C47-E4FB-4547-B4C0-AAF3015A3353}" destId="{42561A04-4172-D841-975E-00D796B386B2}" srcOrd="3" destOrd="0" presId="urn:microsoft.com/office/officeart/2008/layout/VerticalCurvedList"/>
    <dgm:cxn modelId="{8F1E425C-1188-3F49-B66D-5B41DA1A6DA5}" type="presParOf" srcId="{E82D7EB7-DE1E-3747-A5CA-C46A70E79B4C}" destId="{6CAC6149-5B0D-3042-A17F-84662007AAD3}" srcOrd="1" destOrd="0" presId="urn:microsoft.com/office/officeart/2008/layout/VerticalCurvedList"/>
    <dgm:cxn modelId="{FDA515ED-6BF6-9C4F-A55A-4DF0E1C71F4C}" type="presParOf" srcId="{E82D7EB7-DE1E-3747-A5CA-C46A70E79B4C}" destId="{98436D00-F110-AA43-A0EA-DFEB9F4CE13A}" srcOrd="2" destOrd="0" presId="urn:microsoft.com/office/officeart/2008/layout/VerticalCurvedList"/>
    <dgm:cxn modelId="{892F1573-378D-8141-B184-F035E9785910}" type="presParOf" srcId="{98436D00-F110-AA43-A0EA-DFEB9F4CE13A}" destId="{539A821B-7E81-E94D-864E-3A461CECE605}" srcOrd="0" destOrd="0" presId="urn:microsoft.com/office/officeart/2008/layout/VerticalCurvedList"/>
    <dgm:cxn modelId="{30D8BE6F-0003-3446-AA14-87514F025125}" type="presParOf" srcId="{E82D7EB7-DE1E-3747-A5CA-C46A70E79B4C}" destId="{B6570BDE-CBC9-7045-8103-164BB19EC624}" srcOrd="3" destOrd="0" presId="urn:microsoft.com/office/officeart/2008/layout/VerticalCurvedList"/>
    <dgm:cxn modelId="{EDFBC509-59CB-E945-B492-BACFB71DA8C5}" type="presParOf" srcId="{E82D7EB7-DE1E-3747-A5CA-C46A70E79B4C}" destId="{606470F2-B421-CF4F-BFF0-2764304437EC}" srcOrd="4" destOrd="0" presId="urn:microsoft.com/office/officeart/2008/layout/VerticalCurvedList"/>
    <dgm:cxn modelId="{59D96EC4-695A-3F48-9AB6-36F766105CE0}" type="presParOf" srcId="{606470F2-B421-CF4F-BFF0-2764304437EC}" destId="{B82D21FE-A1FD-2C44-A390-6E596EABA5D6}" srcOrd="0" destOrd="0" presId="urn:microsoft.com/office/officeart/2008/layout/VerticalCurvedList"/>
    <dgm:cxn modelId="{A3B338ED-6C41-DE4E-906E-B599C3D27A17}" type="presParOf" srcId="{E82D7EB7-DE1E-3747-A5CA-C46A70E79B4C}" destId="{A4F1B1E1-08BF-2343-935E-15C658E7242E}" srcOrd="5" destOrd="0" presId="urn:microsoft.com/office/officeart/2008/layout/VerticalCurvedList"/>
    <dgm:cxn modelId="{C6FFB0A4-FE78-4A47-9268-6C96823F3DA6}" type="presParOf" srcId="{E82D7EB7-DE1E-3747-A5CA-C46A70E79B4C}" destId="{81921F6C-D775-F247-BC55-80FAFF7CD9EF}" srcOrd="6" destOrd="0" presId="urn:microsoft.com/office/officeart/2008/layout/VerticalCurvedList"/>
    <dgm:cxn modelId="{F79E3FE5-35E8-F44B-A705-6272226AFA23}" type="presParOf" srcId="{81921F6C-D775-F247-BC55-80FAFF7CD9EF}" destId="{86E360D3-A39C-2F4F-B51C-BBDD81C62E1C}" srcOrd="0" destOrd="0" presId="urn:microsoft.com/office/officeart/2008/layout/VerticalCurvedList"/>
    <dgm:cxn modelId="{778F1C8C-4F46-40CD-81E1-0972DFECB2AC}" type="presParOf" srcId="{E82D7EB7-DE1E-3747-A5CA-C46A70E79B4C}" destId="{B18ECB8A-59A3-4855-83D9-A67C55FC7B0A}" srcOrd="7" destOrd="0" presId="urn:microsoft.com/office/officeart/2008/layout/VerticalCurvedList"/>
    <dgm:cxn modelId="{5DF3487E-8917-4BCF-93F3-95F3BE4BC4ED}" type="presParOf" srcId="{E82D7EB7-DE1E-3747-A5CA-C46A70E79B4C}" destId="{A10F5CE5-F91D-4791-9592-57D4F79014EE}" srcOrd="8" destOrd="0" presId="urn:microsoft.com/office/officeart/2008/layout/VerticalCurvedList"/>
    <dgm:cxn modelId="{6B839FA0-B7D0-42D9-AD75-90637988A98F}" type="presParOf" srcId="{A10F5CE5-F91D-4791-9592-57D4F79014EE}" destId="{30DA4856-BF7B-4EDB-B7FF-7D17B7EAD7BC}" srcOrd="0" destOrd="0" presId="urn:microsoft.com/office/officeart/2008/layout/VerticalCurvedList"/>
    <dgm:cxn modelId="{FDFC3E53-DEF6-4649-9791-4D9241FF6844}" type="presParOf" srcId="{E82D7EB7-DE1E-3747-A5CA-C46A70E79B4C}" destId="{772E60AC-0ABA-44DD-A531-ECE8B75D249C}" srcOrd="9" destOrd="0" presId="urn:microsoft.com/office/officeart/2008/layout/VerticalCurvedList"/>
    <dgm:cxn modelId="{AB2A29FF-FC1A-4011-8BE9-0FD5A27F09E5}" type="presParOf" srcId="{E82D7EB7-DE1E-3747-A5CA-C46A70E79B4C}" destId="{E6C28FD6-230D-4E3E-8709-91C75F892EB9}" srcOrd="10" destOrd="0" presId="urn:microsoft.com/office/officeart/2008/layout/VerticalCurvedList"/>
    <dgm:cxn modelId="{677F1135-964D-40D7-A000-9B2D70273156}" type="presParOf" srcId="{E6C28FD6-230D-4E3E-8709-91C75F892EB9}" destId="{28EAB90F-02CA-4775-9D17-1FDC72608B1E}" srcOrd="0" destOrd="0" presId="urn:microsoft.com/office/officeart/2008/layout/VerticalCurvedList"/>
    <dgm:cxn modelId="{B72518E3-CF7E-4F38-B933-FA16C1AD0BDA}" type="presParOf" srcId="{E82D7EB7-DE1E-3747-A5CA-C46A70E79B4C}" destId="{0994938F-CD04-438E-924F-FD7E1DD326C4}" srcOrd="11" destOrd="0" presId="urn:microsoft.com/office/officeart/2008/layout/VerticalCurvedList"/>
    <dgm:cxn modelId="{D7A245B3-CBFD-4629-B6D3-DE80B34732EE}" type="presParOf" srcId="{E82D7EB7-DE1E-3747-A5CA-C46A70E79B4C}" destId="{C80D9D59-4BD2-4CF9-8960-4B8C3D0E9430}" srcOrd="12" destOrd="0" presId="urn:microsoft.com/office/officeart/2008/layout/VerticalCurvedList"/>
    <dgm:cxn modelId="{FCB398E1-E063-4CBD-9CC2-18973C29667F}" type="presParOf" srcId="{C80D9D59-4BD2-4CF9-8960-4B8C3D0E9430}" destId="{C27C72A1-C392-6B47-B33C-6D811B2984F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DC55C-952C-B448-A659-DC5168B4B2CB}">
      <dsp:nvSpPr>
        <dsp:cNvPr id="0" name=""/>
        <dsp:cNvSpPr/>
      </dsp:nvSpPr>
      <dsp:spPr>
        <a:xfrm>
          <a:off x="-5438955" y="-832812"/>
          <a:ext cx="6476163" cy="6476163"/>
        </a:xfrm>
        <a:prstGeom prst="blockArc">
          <a:avLst>
            <a:gd name="adj1" fmla="val 18900000"/>
            <a:gd name="adj2" fmla="val 2700000"/>
            <a:gd name="adj3" fmla="val 334"/>
          </a:avLst>
        </a:pr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CAC6149-5B0D-3042-A17F-84662007AAD3}">
      <dsp:nvSpPr>
        <dsp:cNvPr id="0" name=""/>
        <dsp:cNvSpPr/>
      </dsp:nvSpPr>
      <dsp:spPr>
        <a:xfrm>
          <a:off x="386656" y="253322"/>
          <a:ext cx="9677791" cy="506453"/>
        </a:xfrm>
        <a:prstGeom prst="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1997" tIns="66040" rIns="66040" bIns="66040" numCol="1" spcCol="1270" anchor="ctr" anchorCtr="0">
          <a:noAutofit/>
        </a:bodyPr>
        <a:lstStyle/>
        <a:p>
          <a:pPr lvl="0" algn="l" defTabSz="1155700">
            <a:lnSpc>
              <a:spcPct val="90000"/>
            </a:lnSpc>
            <a:spcBef>
              <a:spcPct val="0"/>
            </a:spcBef>
            <a:spcAft>
              <a:spcPct val="35000"/>
            </a:spcAft>
          </a:pPr>
          <a:r>
            <a:rPr lang="en-US" sz="2600" kern="1200" dirty="0" err="1"/>
            <a:t>Giới</a:t>
          </a:r>
          <a:r>
            <a:rPr lang="en-US" sz="2600" kern="1200" dirty="0"/>
            <a:t> </a:t>
          </a:r>
          <a:r>
            <a:rPr lang="en-US" sz="2600" kern="1200" dirty="0" err="1"/>
            <a:t>Thiệu</a:t>
          </a:r>
          <a:r>
            <a:rPr lang="en-US" sz="2600" kern="1200" dirty="0"/>
            <a:t> Git</a:t>
          </a:r>
        </a:p>
      </dsp:txBody>
      <dsp:txXfrm>
        <a:off x="386656" y="253322"/>
        <a:ext cx="9677791" cy="506453"/>
      </dsp:txXfrm>
    </dsp:sp>
    <dsp:sp modelId="{539A821B-7E81-E94D-864E-3A461CECE605}">
      <dsp:nvSpPr>
        <dsp:cNvPr id="0" name=""/>
        <dsp:cNvSpPr/>
      </dsp:nvSpPr>
      <dsp:spPr>
        <a:xfrm>
          <a:off x="70122" y="190016"/>
          <a:ext cx="633066" cy="633066"/>
        </a:xfrm>
        <a:prstGeom prst="ellipse">
          <a:avLst/>
        </a:prstGeom>
        <a:solidFill>
          <a:schemeClr val="lt1">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6570BDE-CBC9-7045-8103-164BB19EC624}">
      <dsp:nvSpPr>
        <dsp:cNvPr id="0" name=""/>
        <dsp:cNvSpPr/>
      </dsp:nvSpPr>
      <dsp:spPr>
        <a:xfrm>
          <a:off x="803248" y="1012906"/>
          <a:ext cx="9261198" cy="506453"/>
        </a:xfrm>
        <a:prstGeom prst="rect">
          <a:avLst/>
        </a:prstGeom>
        <a:gradFill rotWithShape="0">
          <a:gsLst>
            <a:gs pos="0">
              <a:schemeClr val="accent4">
                <a:hueOff val="1024082"/>
                <a:satOff val="5385"/>
                <a:lumOff val="-1216"/>
                <a:alphaOff val="0"/>
                <a:tint val="98000"/>
                <a:lumMod val="100000"/>
              </a:schemeClr>
            </a:gs>
            <a:gs pos="100000">
              <a:schemeClr val="accent4">
                <a:hueOff val="1024082"/>
                <a:satOff val="5385"/>
                <a:lumOff val="-1216"/>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1997" tIns="66040" rIns="66040" bIns="66040" numCol="1" spcCol="1270" anchor="ctr" anchorCtr="0">
          <a:noAutofit/>
        </a:bodyPr>
        <a:lstStyle/>
        <a:p>
          <a:pPr lvl="0" algn="l" defTabSz="1155700">
            <a:lnSpc>
              <a:spcPct val="90000"/>
            </a:lnSpc>
            <a:spcBef>
              <a:spcPct val="0"/>
            </a:spcBef>
            <a:spcAft>
              <a:spcPct val="35000"/>
            </a:spcAft>
          </a:pPr>
          <a:r>
            <a:rPr lang="en-US" sz="2600" kern="1200" dirty="0"/>
            <a:t>So </a:t>
          </a:r>
          <a:r>
            <a:rPr lang="en-US" sz="2600" kern="1200" dirty="0" err="1"/>
            <a:t>Sánh</a:t>
          </a:r>
          <a:r>
            <a:rPr lang="en-US" sz="2600" kern="1200" dirty="0"/>
            <a:t> Git </a:t>
          </a:r>
          <a:r>
            <a:rPr lang="en-US" sz="2600" kern="1200" dirty="0" err="1"/>
            <a:t>và</a:t>
          </a:r>
          <a:r>
            <a:rPr lang="en-US" sz="2600" kern="1200" dirty="0"/>
            <a:t> Source Control </a:t>
          </a:r>
          <a:r>
            <a:rPr lang="en-US" sz="2600" kern="1200" dirty="0" err="1"/>
            <a:t>khác</a:t>
          </a:r>
          <a:endParaRPr lang="en-US" sz="2600" kern="1200" dirty="0"/>
        </a:p>
      </dsp:txBody>
      <dsp:txXfrm>
        <a:off x="803248" y="1012906"/>
        <a:ext cx="9261198" cy="506453"/>
      </dsp:txXfrm>
    </dsp:sp>
    <dsp:sp modelId="{B82D21FE-A1FD-2C44-A390-6E596EABA5D6}">
      <dsp:nvSpPr>
        <dsp:cNvPr id="0" name=""/>
        <dsp:cNvSpPr/>
      </dsp:nvSpPr>
      <dsp:spPr>
        <a:xfrm>
          <a:off x="486715" y="949600"/>
          <a:ext cx="633066" cy="633066"/>
        </a:xfrm>
        <a:prstGeom prst="ellipse">
          <a:avLst/>
        </a:prstGeom>
        <a:solidFill>
          <a:schemeClr val="lt1">
            <a:hueOff val="0"/>
            <a:satOff val="0"/>
            <a:lumOff val="0"/>
            <a:alphaOff val="0"/>
          </a:schemeClr>
        </a:solidFill>
        <a:ln w="9525" cap="rnd" cmpd="sng" algn="ctr">
          <a:solidFill>
            <a:schemeClr val="accent4">
              <a:hueOff val="1024082"/>
              <a:satOff val="5385"/>
              <a:lumOff val="-1216"/>
              <a:alphaOff val="0"/>
            </a:schemeClr>
          </a:solidFill>
          <a:prstDash val="solid"/>
        </a:ln>
        <a:effectLst/>
      </dsp:spPr>
      <dsp:style>
        <a:lnRef idx="1">
          <a:scrgbClr r="0" g="0" b="0"/>
        </a:lnRef>
        <a:fillRef idx="1">
          <a:scrgbClr r="0" g="0" b="0"/>
        </a:fillRef>
        <a:effectRef idx="0">
          <a:scrgbClr r="0" g="0" b="0"/>
        </a:effectRef>
        <a:fontRef idx="minor"/>
      </dsp:style>
    </dsp:sp>
    <dsp:sp modelId="{A4F1B1E1-08BF-2343-935E-15C658E7242E}">
      <dsp:nvSpPr>
        <dsp:cNvPr id="0" name=""/>
        <dsp:cNvSpPr/>
      </dsp:nvSpPr>
      <dsp:spPr>
        <a:xfrm>
          <a:off x="1040913" y="1784443"/>
          <a:ext cx="9070701" cy="506453"/>
        </a:xfrm>
        <a:prstGeom prst="rect">
          <a:avLst/>
        </a:prstGeom>
        <a:gradFill rotWithShape="0">
          <a:gsLst>
            <a:gs pos="0">
              <a:schemeClr val="accent4">
                <a:hueOff val="2048164"/>
                <a:satOff val="10770"/>
                <a:lumOff val="-2432"/>
                <a:alphaOff val="0"/>
                <a:tint val="98000"/>
                <a:lumMod val="100000"/>
              </a:schemeClr>
            </a:gs>
            <a:gs pos="100000">
              <a:schemeClr val="accent4">
                <a:hueOff val="2048164"/>
                <a:satOff val="10770"/>
                <a:lumOff val="-243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1997" tIns="66040" rIns="66040" bIns="66040" numCol="1" spcCol="1270" anchor="ctr" anchorCtr="0">
          <a:noAutofit/>
        </a:bodyPr>
        <a:lstStyle/>
        <a:p>
          <a:pPr lvl="0" algn="l" defTabSz="1155700">
            <a:lnSpc>
              <a:spcPct val="90000"/>
            </a:lnSpc>
            <a:spcBef>
              <a:spcPct val="0"/>
            </a:spcBef>
            <a:spcAft>
              <a:spcPct val="35000"/>
            </a:spcAft>
          </a:pPr>
          <a:r>
            <a:rPr lang="en-US" sz="2600" kern="1200" dirty="0" err="1"/>
            <a:t>Cơ</a:t>
          </a:r>
          <a:r>
            <a:rPr lang="en-US" sz="2600" kern="1200" dirty="0"/>
            <a:t> </a:t>
          </a:r>
          <a:r>
            <a:rPr lang="en-US" sz="2600" kern="1200" dirty="0" err="1"/>
            <a:t>Chế</a:t>
          </a:r>
          <a:r>
            <a:rPr lang="en-US" sz="2600" kern="1200" dirty="0"/>
            <a:t> </a:t>
          </a:r>
          <a:r>
            <a:rPr lang="en-US" sz="2600" kern="1200" dirty="0" err="1"/>
            <a:t>Hoạt</a:t>
          </a:r>
          <a:r>
            <a:rPr lang="en-US" sz="2600" kern="1200" dirty="0"/>
            <a:t> </a:t>
          </a:r>
          <a:r>
            <a:rPr lang="en-US" sz="2600" kern="1200" dirty="0" err="1"/>
            <a:t>Động</a:t>
          </a:r>
          <a:r>
            <a:rPr lang="en-US" sz="2600" kern="1200" dirty="0"/>
            <a:t> </a:t>
          </a:r>
          <a:r>
            <a:rPr lang="en-US" sz="2600" kern="1200" dirty="0" err="1"/>
            <a:t>Của</a:t>
          </a:r>
          <a:r>
            <a:rPr lang="en-US" sz="2600" kern="1200" dirty="0"/>
            <a:t> Git</a:t>
          </a:r>
        </a:p>
      </dsp:txBody>
      <dsp:txXfrm>
        <a:off x="1040913" y="1784443"/>
        <a:ext cx="9070701" cy="506453"/>
      </dsp:txXfrm>
    </dsp:sp>
    <dsp:sp modelId="{86E360D3-A39C-2F4F-B51C-BBDD81C62E1C}">
      <dsp:nvSpPr>
        <dsp:cNvPr id="0" name=""/>
        <dsp:cNvSpPr/>
      </dsp:nvSpPr>
      <dsp:spPr>
        <a:xfrm>
          <a:off x="677212" y="1709184"/>
          <a:ext cx="633066" cy="633066"/>
        </a:xfrm>
        <a:prstGeom prst="ellipse">
          <a:avLst/>
        </a:prstGeom>
        <a:solidFill>
          <a:schemeClr val="lt1">
            <a:hueOff val="0"/>
            <a:satOff val="0"/>
            <a:lumOff val="0"/>
            <a:alphaOff val="0"/>
          </a:schemeClr>
        </a:solidFill>
        <a:ln w="9525" cap="rnd" cmpd="sng" algn="ctr">
          <a:solidFill>
            <a:schemeClr val="accent4">
              <a:hueOff val="2048164"/>
              <a:satOff val="10770"/>
              <a:lumOff val="-2432"/>
              <a:alphaOff val="0"/>
            </a:schemeClr>
          </a:solidFill>
          <a:prstDash val="solid"/>
        </a:ln>
        <a:effectLst/>
      </dsp:spPr>
      <dsp:style>
        <a:lnRef idx="1">
          <a:scrgbClr r="0" g="0" b="0"/>
        </a:lnRef>
        <a:fillRef idx="1">
          <a:scrgbClr r="0" g="0" b="0"/>
        </a:fillRef>
        <a:effectRef idx="0">
          <a:scrgbClr r="0" g="0" b="0"/>
        </a:effectRef>
        <a:fontRef idx="minor"/>
      </dsp:style>
    </dsp:sp>
    <dsp:sp modelId="{B18ECB8A-59A3-4855-83D9-A67C55FC7B0A}">
      <dsp:nvSpPr>
        <dsp:cNvPr id="0" name=""/>
        <dsp:cNvSpPr/>
      </dsp:nvSpPr>
      <dsp:spPr>
        <a:xfrm>
          <a:off x="1040913" y="2543546"/>
          <a:ext cx="9070701" cy="506453"/>
        </a:xfrm>
        <a:prstGeom prst="rect">
          <a:avLst/>
        </a:prstGeom>
        <a:gradFill rotWithShape="0">
          <a:gsLst>
            <a:gs pos="0">
              <a:schemeClr val="accent4">
                <a:hueOff val="3072245"/>
                <a:satOff val="16154"/>
                <a:lumOff val="-3647"/>
                <a:alphaOff val="0"/>
                <a:tint val="98000"/>
                <a:lumMod val="100000"/>
              </a:schemeClr>
            </a:gs>
            <a:gs pos="100000">
              <a:schemeClr val="accent4">
                <a:hueOff val="3072245"/>
                <a:satOff val="16154"/>
                <a:lumOff val="-364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1997" tIns="66040" rIns="66040" bIns="66040" numCol="1" spcCol="1270" anchor="ctr" anchorCtr="0">
          <a:noAutofit/>
        </a:bodyPr>
        <a:lstStyle/>
        <a:p>
          <a:pPr lvl="0" algn="l" defTabSz="1155700">
            <a:lnSpc>
              <a:spcPct val="90000"/>
            </a:lnSpc>
            <a:spcBef>
              <a:spcPct val="0"/>
            </a:spcBef>
            <a:spcAft>
              <a:spcPct val="35000"/>
            </a:spcAft>
          </a:pPr>
          <a:r>
            <a:rPr lang="en-US" sz="2600" kern="1200" smtClean="0"/>
            <a:t>Giới Thiệu Các Gui Clients</a:t>
          </a:r>
          <a:endParaRPr lang="en-US" sz="2600" kern="1200" dirty="0"/>
        </a:p>
      </dsp:txBody>
      <dsp:txXfrm>
        <a:off x="1040913" y="2543546"/>
        <a:ext cx="9070701" cy="506453"/>
      </dsp:txXfrm>
    </dsp:sp>
    <dsp:sp modelId="{30DA4856-BF7B-4EDB-B7FF-7D17B7EAD7BC}">
      <dsp:nvSpPr>
        <dsp:cNvPr id="0" name=""/>
        <dsp:cNvSpPr/>
      </dsp:nvSpPr>
      <dsp:spPr>
        <a:xfrm>
          <a:off x="677212" y="2468287"/>
          <a:ext cx="633066" cy="633066"/>
        </a:xfrm>
        <a:prstGeom prst="ellipse">
          <a:avLst/>
        </a:prstGeom>
        <a:solidFill>
          <a:schemeClr val="lt1">
            <a:hueOff val="0"/>
            <a:satOff val="0"/>
            <a:lumOff val="0"/>
            <a:alphaOff val="0"/>
          </a:schemeClr>
        </a:solidFill>
        <a:ln w="9525" cap="rnd" cmpd="sng" algn="ctr">
          <a:solidFill>
            <a:schemeClr val="accent4">
              <a:hueOff val="3072245"/>
              <a:satOff val="16154"/>
              <a:lumOff val="-3647"/>
              <a:alphaOff val="0"/>
            </a:schemeClr>
          </a:solidFill>
          <a:prstDash val="solid"/>
        </a:ln>
        <a:effectLst/>
      </dsp:spPr>
      <dsp:style>
        <a:lnRef idx="1">
          <a:scrgbClr r="0" g="0" b="0"/>
        </a:lnRef>
        <a:fillRef idx="1">
          <a:scrgbClr r="0" g="0" b="0"/>
        </a:fillRef>
        <a:effectRef idx="0">
          <a:scrgbClr r="0" g="0" b="0"/>
        </a:effectRef>
        <a:fontRef idx="minor"/>
      </dsp:style>
    </dsp:sp>
    <dsp:sp modelId="{772E60AC-0ABA-44DD-A531-ECE8B75D249C}">
      <dsp:nvSpPr>
        <dsp:cNvPr id="0" name=""/>
        <dsp:cNvSpPr/>
      </dsp:nvSpPr>
      <dsp:spPr>
        <a:xfrm>
          <a:off x="851407" y="3303129"/>
          <a:ext cx="9261198" cy="506453"/>
        </a:xfrm>
        <a:prstGeom prst="rect">
          <a:avLst/>
        </a:prstGeom>
        <a:gradFill rotWithShape="0">
          <a:gsLst>
            <a:gs pos="0">
              <a:schemeClr val="accent4">
                <a:hueOff val="4096327"/>
                <a:satOff val="21539"/>
                <a:lumOff val="-4863"/>
                <a:alphaOff val="0"/>
                <a:tint val="98000"/>
                <a:lumMod val="100000"/>
              </a:schemeClr>
            </a:gs>
            <a:gs pos="100000">
              <a:schemeClr val="accent4">
                <a:hueOff val="4096327"/>
                <a:satOff val="21539"/>
                <a:lumOff val="-486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1997" tIns="66040" rIns="66040" bIns="66040" numCol="1" spcCol="1270" anchor="ctr" anchorCtr="0">
          <a:noAutofit/>
        </a:bodyPr>
        <a:lstStyle/>
        <a:p>
          <a:pPr lvl="0" algn="l" defTabSz="1155700">
            <a:lnSpc>
              <a:spcPct val="90000"/>
            </a:lnSpc>
            <a:spcBef>
              <a:spcPct val="0"/>
            </a:spcBef>
            <a:spcAft>
              <a:spcPct val="35000"/>
            </a:spcAft>
          </a:pPr>
          <a:r>
            <a:rPr lang="en-US" sz="2600" kern="1200" smtClean="0"/>
            <a:t>Sử Dụng Git</a:t>
          </a:r>
          <a:endParaRPr lang="en-US" sz="2600" kern="1200" dirty="0"/>
        </a:p>
      </dsp:txBody>
      <dsp:txXfrm>
        <a:off x="851407" y="3303129"/>
        <a:ext cx="9261198" cy="506453"/>
      </dsp:txXfrm>
    </dsp:sp>
    <dsp:sp modelId="{28EAB90F-02CA-4775-9D17-1FDC72608B1E}">
      <dsp:nvSpPr>
        <dsp:cNvPr id="0" name=""/>
        <dsp:cNvSpPr/>
      </dsp:nvSpPr>
      <dsp:spPr>
        <a:xfrm>
          <a:off x="486715" y="3227870"/>
          <a:ext cx="633066" cy="633066"/>
        </a:xfrm>
        <a:prstGeom prst="ellipse">
          <a:avLst/>
        </a:prstGeom>
        <a:solidFill>
          <a:schemeClr val="lt1">
            <a:hueOff val="0"/>
            <a:satOff val="0"/>
            <a:lumOff val="0"/>
            <a:alphaOff val="0"/>
          </a:schemeClr>
        </a:solidFill>
        <a:ln w="9525" cap="rnd" cmpd="sng" algn="ctr">
          <a:solidFill>
            <a:schemeClr val="accent4">
              <a:hueOff val="4096327"/>
              <a:satOff val="21539"/>
              <a:lumOff val="-4863"/>
              <a:alphaOff val="0"/>
            </a:schemeClr>
          </a:solidFill>
          <a:prstDash val="solid"/>
        </a:ln>
        <a:effectLst/>
      </dsp:spPr>
      <dsp:style>
        <a:lnRef idx="1">
          <a:scrgbClr r="0" g="0" b="0"/>
        </a:lnRef>
        <a:fillRef idx="1">
          <a:scrgbClr r="0" g="0" b="0"/>
        </a:fillRef>
        <a:effectRef idx="0">
          <a:scrgbClr r="0" g="0" b="0"/>
        </a:effectRef>
        <a:fontRef idx="minor"/>
      </dsp:style>
    </dsp:sp>
    <dsp:sp modelId="{0994938F-CD04-438E-924F-FD7E1DD326C4}">
      <dsp:nvSpPr>
        <dsp:cNvPr id="0" name=""/>
        <dsp:cNvSpPr/>
      </dsp:nvSpPr>
      <dsp:spPr>
        <a:xfrm>
          <a:off x="386656" y="4050761"/>
          <a:ext cx="9677791" cy="506453"/>
        </a:xfrm>
        <a:prstGeom prst="rect">
          <a:avLst/>
        </a:prstGeom>
        <a:gradFill rotWithShape="0">
          <a:gsLst>
            <a:gs pos="0">
              <a:schemeClr val="accent4">
                <a:hueOff val="5120409"/>
                <a:satOff val="26924"/>
                <a:lumOff val="-6079"/>
                <a:alphaOff val="0"/>
                <a:tint val="98000"/>
                <a:lumMod val="100000"/>
              </a:schemeClr>
            </a:gs>
            <a:gs pos="100000">
              <a:schemeClr val="accent4">
                <a:hueOff val="5120409"/>
                <a:satOff val="26924"/>
                <a:lumOff val="-607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1997" tIns="66040" rIns="66040" bIns="66040" numCol="1" spcCol="1270" anchor="ctr" anchorCtr="0">
          <a:noAutofit/>
        </a:bodyPr>
        <a:lstStyle/>
        <a:p>
          <a:pPr lvl="0" algn="l" defTabSz="1155700">
            <a:lnSpc>
              <a:spcPct val="90000"/>
            </a:lnSpc>
            <a:spcBef>
              <a:spcPct val="0"/>
            </a:spcBef>
            <a:spcAft>
              <a:spcPct val="35000"/>
            </a:spcAft>
          </a:pPr>
          <a:r>
            <a:rPr lang="en-US" sz="2600" kern="1200"/>
            <a:t>Demo</a:t>
          </a:r>
          <a:endParaRPr lang="en-US" sz="2600" kern="1200" dirty="0"/>
        </a:p>
      </dsp:txBody>
      <dsp:txXfrm>
        <a:off x="386656" y="4050761"/>
        <a:ext cx="9677791" cy="506453"/>
      </dsp:txXfrm>
    </dsp:sp>
    <dsp:sp modelId="{C27C72A1-C392-6B47-B33C-6D811B2984F0}">
      <dsp:nvSpPr>
        <dsp:cNvPr id="0" name=""/>
        <dsp:cNvSpPr/>
      </dsp:nvSpPr>
      <dsp:spPr>
        <a:xfrm>
          <a:off x="70122" y="3987454"/>
          <a:ext cx="633066" cy="633066"/>
        </a:xfrm>
        <a:prstGeom prst="ellipse">
          <a:avLst/>
        </a:prstGeom>
        <a:solidFill>
          <a:schemeClr val="lt1">
            <a:hueOff val="0"/>
            <a:satOff val="0"/>
            <a:lumOff val="0"/>
            <a:alphaOff val="0"/>
          </a:schemeClr>
        </a:solidFill>
        <a:ln w="9525" cap="rnd" cmpd="sng" algn="ctr">
          <a:solidFill>
            <a:schemeClr val="accent4">
              <a:hueOff val="5120409"/>
              <a:satOff val="26924"/>
              <a:lumOff val="-6079"/>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3/26/2018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3/26/2018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908284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scm.com/download/gui/window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scm.com/download/gui/window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gitignore.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7361" y="1984325"/>
            <a:ext cx="3726351" cy="2421464"/>
          </a:xfrm>
        </p:spPr>
        <p:txBody>
          <a:bodyPr/>
          <a:lstStyle/>
          <a:p>
            <a:r>
              <a:rPr lang="en-US" dirty="0"/>
              <a:t>GIT seminar</a:t>
            </a:r>
          </a:p>
        </p:txBody>
      </p:sp>
      <p:sp>
        <p:nvSpPr>
          <p:cNvPr id="3" name="Subtitle 2"/>
          <p:cNvSpPr>
            <a:spLocks noGrp="1"/>
          </p:cNvSpPr>
          <p:nvPr>
            <p:ph type="subTitle" idx="1"/>
          </p:nvPr>
        </p:nvSpPr>
        <p:spPr>
          <a:xfrm>
            <a:off x="1405836" y="4323588"/>
            <a:ext cx="4071262" cy="1405467"/>
          </a:xfrm>
        </p:spPr>
        <p:txBody>
          <a:bodyPr/>
          <a:lstStyle/>
          <a:p>
            <a:pPr algn="l"/>
            <a:r>
              <a:rPr lang="en-US" dirty="0"/>
              <a:t>development, hacking and stuff</a:t>
            </a:r>
          </a:p>
          <a:p>
            <a:pPr algn="l"/>
            <a:r>
              <a:rPr lang="en-US" dirty="0"/>
              <a:t>An introduction to git</a:t>
            </a:r>
          </a:p>
          <a:p>
            <a:endParaRPr lang="en-US" dirty="0"/>
          </a:p>
        </p:txBody>
      </p:sp>
      <p:pic>
        <p:nvPicPr>
          <p:cNvPr id="4" name="Picture 3"/>
          <p:cNvPicPr>
            <a:picLocks noChangeAspect="1"/>
          </p:cNvPicPr>
          <p:nvPr/>
        </p:nvPicPr>
        <p:blipFill>
          <a:blip r:embed="rId2"/>
          <a:stretch>
            <a:fillRect/>
          </a:stretch>
        </p:blipFill>
        <p:spPr>
          <a:xfrm>
            <a:off x="714374" y="225260"/>
            <a:ext cx="6496050" cy="3152775"/>
          </a:xfrm>
          <a:prstGeom prst="rect">
            <a:avLst/>
          </a:prstGeom>
        </p:spPr>
      </p:pic>
      <p:sp>
        <p:nvSpPr>
          <p:cNvPr id="5" name="TextBox 4">
            <a:extLst>
              <a:ext uri="{FF2B5EF4-FFF2-40B4-BE49-F238E27FC236}">
                <a16:creationId xmlns:a16="http://schemas.microsoft.com/office/drawing/2014/main" xmlns="" id="{CBE79CF0-D843-43C7-A021-234859DFC677}"/>
              </a:ext>
            </a:extLst>
          </p:cNvPr>
          <p:cNvSpPr txBox="1"/>
          <p:nvPr/>
        </p:nvSpPr>
        <p:spPr>
          <a:xfrm>
            <a:off x="8043170" y="4243527"/>
            <a:ext cx="3825924" cy="2369880"/>
          </a:xfrm>
          <a:prstGeom prst="rect">
            <a:avLst/>
          </a:prstGeom>
          <a:noFill/>
        </p:spPr>
        <p:txBody>
          <a:bodyPr wrap="square" rtlCol="0">
            <a:spAutoFit/>
          </a:bodyPr>
          <a:lstStyle/>
          <a:p>
            <a:r>
              <a:rPr lang="en-US" sz="4000" dirty="0"/>
              <a:t>NHÓM 4</a:t>
            </a:r>
          </a:p>
          <a:p>
            <a:r>
              <a:rPr lang="en-US" dirty="0" err="1"/>
              <a:t>Nguyễn</a:t>
            </a:r>
            <a:r>
              <a:rPr lang="en-US" dirty="0"/>
              <a:t> Minh </a:t>
            </a:r>
            <a:r>
              <a:rPr lang="en-US" dirty="0" err="1"/>
              <a:t>Hoàng</a:t>
            </a:r>
            <a:r>
              <a:rPr lang="en-US" dirty="0"/>
              <a:t>	15520257</a:t>
            </a:r>
          </a:p>
          <a:p>
            <a:r>
              <a:rPr lang="en-US" dirty="0" err="1"/>
              <a:t>Nguyễn</a:t>
            </a:r>
            <a:r>
              <a:rPr lang="en-US" dirty="0"/>
              <a:t> </a:t>
            </a:r>
            <a:r>
              <a:rPr lang="en-US" dirty="0" err="1"/>
              <a:t>Ngọc</a:t>
            </a:r>
            <a:r>
              <a:rPr lang="en-US" dirty="0"/>
              <a:t> </a:t>
            </a:r>
            <a:r>
              <a:rPr lang="en-US" dirty="0" err="1"/>
              <a:t>Duy</a:t>
            </a:r>
            <a:r>
              <a:rPr lang="en-US" dirty="0"/>
              <a:t>		15520165</a:t>
            </a:r>
          </a:p>
          <a:p>
            <a:r>
              <a:rPr lang="en-US" dirty="0" err="1"/>
              <a:t>Vũ</a:t>
            </a:r>
            <a:r>
              <a:rPr lang="en-US" dirty="0"/>
              <a:t> </a:t>
            </a:r>
            <a:r>
              <a:rPr lang="en-US" dirty="0" err="1"/>
              <a:t>Khắc</a:t>
            </a:r>
            <a:r>
              <a:rPr lang="en-US" dirty="0"/>
              <a:t> </a:t>
            </a:r>
            <a:r>
              <a:rPr lang="en-US" dirty="0" err="1"/>
              <a:t>Hợi</a:t>
            </a:r>
            <a:r>
              <a:rPr lang="en-US" dirty="0"/>
              <a:t>			15520269</a:t>
            </a:r>
          </a:p>
          <a:p>
            <a:r>
              <a:rPr lang="en-US" dirty="0" err="1"/>
              <a:t>Nguyễn</a:t>
            </a:r>
            <a:r>
              <a:rPr lang="en-US" dirty="0"/>
              <a:t> </a:t>
            </a:r>
            <a:r>
              <a:rPr lang="en-US" dirty="0" err="1"/>
              <a:t>Huy</a:t>
            </a:r>
            <a:r>
              <a:rPr lang="en-US" dirty="0"/>
              <a:t> </a:t>
            </a:r>
            <a:r>
              <a:rPr lang="en-US" dirty="0" err="1"/>
              <a:t>Hoàng</a:t>
            </a:r>
            <a:r>
              <a:rPr lang="en-US" dirty="0"/>
              <a:t>		15520255</a:t>
            </a:r>
          </a:p>
          <a:p>
            <a:r>
              <a:rPr lang="en-US" dirty="0" err="1"/>
              <a:t>Nguyễn</a:t>
            </a:r>
            <a:r>
              <a:rPr lang="en-US" dirty="0"/>
              <a:t> Lê Minh		15520487</a:t>
            </a:r>
          </a:p>
          <a:p>
            <a:r>
              <a:rPr lang="en-US" dirty="0" err="1"/>
              <a:t>Trần</a:t>
            </a:r>
            <a:r>
              <a:rPr lang="en-US" dirty="0"/>
              <a:t> Minh </a:t>
            </a:r>
            <a:r>
              <a:rPr lang="en-US" dirty="0" err="1"/>
              <a:t>Tiến</a:t>
            </a:r>
            <a:r>
              <a:rPr lang="en-US" dirty="0"/>
              <a:t>		14520948</a:t>
            </a:r>
          </a:p>
        </p:txBody>
      </p:sp>
    </p:spTree>
    <p:extLst>
      <p:ext uri="{BB962C8B-B14F-4D97-AF65-F5344CB8AC3E}">
        <p14:creationId xmlns:p14="http://schemas.microsoft.com/office/powerpoint/2010/main" val="101772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2703"/>
            <a:ext cx="10131425" cy="1456267"/>
          </a:xfrm>
        </p:spPr>
        <p:txBody>
          <a:bodyPr/>
          <a:lstStyle/>
          <a:p>
            <a:r>
              <a:rPr lang="en-US" dirty="0"/>
              <a:t>3</a:t>
            </a:r>
            <a:r>
              <a:rPr lang="en-US"/>
              <a:t>. Cơ chế hoạt động của git</a:t>
            </a:r>
            <a:endParaRPr lang="en-US" dirty="0"/>
          </a:p>
        </p:txBody>
      </p:sp>
      <p:sp>
        <p:nvSpPr>
          <p:cNvPr id="6" name="TextBox 5"/>
          <p:cNvSpPr txBox="1"/>
          <p:nvPr/>
        </p:nvSpPr>
        <p:spPr>
          <a:xfrm>
            <a:off x="857250" y="1177787"/>
            <a:ext cx="7677150" cy="5124480"/>
          </a:xfrm>
          <a:prstGeom prst="rect">
            <a:avLst/>
          </a:prstGeom>
          <a:noFill/>
        </p:spPr>
        <p:txBody>
          <a:bodyPr wrap="square" rtlCol="0">
            <a:spAutoFit/>
          </a:bodyPr>
          <a:lstStyle/>
          <a:p>
            <a:r>
              <a:rPr lang="en-US" sz="2500" b="1" dirty="0" err="1">
                <a:latin typeface="Arial(Body)"/>
              </a:rPr>
              <a:t>Khái</a:t>
            </a:r>
            <a:r>
              <a:rPr lang="en-US" sz="2500" b="1" dirty="0">
                <a:latin typeface="Arial(Body)"/>
              </a:rPr>
              <a:t> </a:t>
            </a:r>
            <a:r>
              <a:rPr lang="en-US" sz="2500" b="1" dirty="0" err="1">
                <a:latin typeface="Arial(Body)"/>
              </a:rPr>
              <a:t>niệm</a:t>
            </a:r>
            <a:r>
              <a:rPr lang="en-US" sz="2500" b="1" dirty="0">
                <a:latin typeface="Arial(Body)"/>
              </a:rPr>
              <a:t> </a:t>
            </a:r>
            <a:r>
              <a:rPr lang="vi-VN" sz="2500" b="1" dirty="0">
                <a:latin typeface="Arial(Body)"/>
              </a:rPr>
              <a:t>Branch</a:t>
            </a:r>
            <a:endParaRPr lang="en-US" sz="2500" b="1" dirty="0">
              <a:latin typeface="Arial(Body)"/>
            </a:endParaRPr>
          </a:p>
          <a:p>
            <a:endParaRPr lang="en-US" sz="2500" b="1" dirty="0">
              <a:latin typeface="Arial(Body)"/>
            </a:endParaRPr>
          </a:p>
          <a:p>
            <a:pPr marL="514350" indent="-514350">
              <a:buFont typeface="Wingdings" panose="05000000000000000000" pitchFamily="2" charset="2"/>
              <a:buChar char="v"/>
            </a:pPr>
            <a:r>
              <a:rPr lang="en-US" sz="2800" b="1" dirty="0"/>
              <a:t>The feature branches</a:t>
            </a:r>
          </a:p>
          <a:p>
            <a:pPr marL="514350" indent="-514350">
              <a:buFont typeface="Wingdings" panose="05000000000000000000" pitchFamily="2" charset="2"/>
              <a:buChar char="v"/>
            </a:pPr>
            <a:endParaRPr lang="en-US" sz="2800" b="1" dirty="0"/>
          </a:p>
          <a:p>
            <a:pPr marL="742950" lvl="1" indent="-285750">
              <a:buFont typeface="Wingdings" panose="05000000000000000000" pitchFamily="2" charset="2"/>
              <a:buChar char="Ø"/>
            </a:pPr>
            <a:r>
              <a:rPr lang="en-US" sz="2800" dirty="0" err="1">
                <a:latin typeface="Arial(Body)"/>
              </a:rPr>
              <a:t>Mỗi</a:t>
            </a:r>
            <a:r>
              <a:rPr lang="en-US" sz="2800" dirty="0">
                <a:latin typeface="Arial(Body)"/>
              </a:rPr>
              <a:t> </a:t>
            </a:r>
            <a:r>
              <a:rPr lang="en-US" sz="2800" dirty="0" err="1">
                <a:latin typeface="Arial(Body)"/>
              </a:rPr>
              <a:t>tính</a:t>
            </a:r>
            <a:r>
              <a:rPr lang="en-US" sz="2800" dirty="0">
                <a:latin typeface="Arial(Body)"/>
              </a:rPr>
              <a:t> </a:t>
            </a:r>
            <a:r>
              <a:rPr lang="en-US" sz="2800" dirty="0" err="1">
                <a:latin typeface="Arial(Body)"/>
              </a:rPr>
              <a:t>năng</a:t>
            </a:r>
            <a:r>
              <a:rPr lang="en-US" sz="2800" dirty="0">
                <a:latin typeface="Arial(Body)"/>
              </a:rPr>
              <a:t> </a:t>
            </a:r>
            <a:r>
              <a:rPr lang="en-US" sz="2800" dirty="0" err="1">
                <a:latin typeface="Arial(Body)"/>
              </a:rPr>
              <a:t>chính</a:t>
            </a:r>
            <a:r>
              <a:rPr lang="en-US" sz="2800" dirty="0">
                <a:latin typeface="Arial(Body)"/>
              </a:rPr>
              <a:t> </a:t>
            </a:r>
            <a:r>
              <a:rPr lang="en-US" sz="2800" dirty="0" err="1">
                <a:latin typeface="Arial(Body)"/>
              </a:rPr>
              <a:t>sẽ</a:t>
            </a:r>
            <a:r>
              <a:rPr lang="en-US" sz="2800" dirty="0">
                <a:latin typeface="Arial(Body)"/>
              </a:rPr>
              <a:t> </a:t>
            </a:r>
            <a:r>
              <a:rPr lang="en-US" sz="2800" dirty="0" err="1">
                <a:latin typeface="Arial(Body)"/>
              </a:rPr>
              <a:t>có</a:t>
            </a:r>
            <a:r>
              <a:rPr lang="en-US" sz="2800" dirty="0">
                <a:latin typeface="Arial(Body)"/>
              </a:rPr>
              <a:t> </a:t>
            </a:r>
            <a:r>
              <a:rPr lang="en-US" sz="2800" dirty="0" err="1">
                <a:latin typeface="Arial(Body)"/>
              </a:rPr>
              <a:t>các</a:t>
            </a:r>
            <a:r>
              <a:rPr lang="en-US" sz="2800" dirty="0">
                <a:latin typeface="Arial(Body)"/>
              </a:rPr>
              <a:t> chi </a:t>
            </a:r>
            <a:r>
              <a:rPr lang="en-US" sz="2800" dirty="0" err="1">
                <a:latin typeface="Arial(Body)"/>
              </a:rPr>
              <a:t>nhánh</a:t>
            </a:r>
            <a:r>
              <a:rPr lang="en-US" sz="2800" dirty="0">
                <a:latin typeface="Arial(Body)"/>
              </a:rPr>
              <a:t> </a:t>
            </a:r>
            <a:r>
              <a:rPr lang="en-US" sz="2800" dirty="0" err="1">
                <a:latin typeface="Arial(Body)"/>
              </a:rPr>
              <a:t>riêng</a:t>
            </a:r>
            <a:r>
              <a:rPr lang="en-US" sz="2800" dirty="0">
                <a:latin typeface="Arial(Body)"/>
              </a:rPr>
              <a:t>.</a:t>
            </a:r>
          </a:p>
          <a:p>
            <a:pPr marL="285750" indent="-285750">
              <a:buFont typeface="Wingdings" panose="05000000000000000000" pitchFamily="2" charset="2"/>
              <a:buChar char="Ø"/>
            </a:pPr>
            <a:endParaRPr lang="en-US" sz="2800" dirty="0">
              <a:latin typeface="Arial(Body)"/>
            </a:endParaRPr>
          </a:p>
          <a:p>
            <a:pPr marL="742950" lvl="1" indent="-285750">
              <a:buFont typeface="Wingdings" panose="05000000000000000000" pitchFamily="2" charset="2"/>
              <a:buChar char="Ø"/>
            </a:pPr>
            <a:r>
              <a:rPr lang="vi-VN" sz="2800" dirty="0">
                <a:latin typeface="Arial(Body)"/>
              </a:rPr>
              <a:t>Để ngăn chặn xung đột mã của sự phát triển tính năng chưa hoàn thành.</a:t>
            </a:r>
            <a:endParaRPr lang="en-US" sz="2800" dirty="0">
              <a:latin typeface="Arial(Body)"/>
            </a:endParaRPr>
          </a:p>
          <a:p>
            <a:endParaRPr lang="en-US" sz="2800" b="1" dirty="0"/>
          </a:p>
          <a:p>
            <a:endParaRPr lang="en-US" sz="2800" b="1" dirty="0">
              <a:latin typeface="Arial(Body)"/>
            </a:endParaRPr>
          </a:p>
          <a:p>
            <a:endParaRPr lang="vi-VN" sz="2500" dirty="0">
              <a:latin typeface="Arial(Body)"/>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4559" y="808382"/>
            <a:ext cx="2415806" cy="5676149"/>
          </a:xfrm>
        </p:spPr>
      </p:pic>
    </p:spTree>
    <p:extLst>
      <p:ext uri="{BB962C8B-B14F-4D97-AF65-F5344CB8AC3E}">
        <p14:creationId xmlns:p14="http://schemas.microsoft.com/office/powerpoint/2010/main" val="211713989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2703"/>
            <a:ext cx="10131425" cy="1456267"/>
          </a:xfrm>
        </p:spPr>
        <p:txBody>
          <a:bodyPr/>
          <a:lstStyle/>
          <a:p>
            <a:r>
              <a:rPr lang="en-US" dirty="0"/>
              <a:t>3</a:t>
            </a:r>
            <a:r>
              <a:rPr lang="en-US"/>
              <a:t>. Cơ chế hoạt động của git</a:t>
            </a:r>
            <a:endParaRPr lang="en-US" dirty="0"/>
          </a:p>
        </p:txBody>
      </p:sp>
      <p:sp>
        <p:nvSpPr>
          <p:cNvPr id="6" name="TextBox 5"/>
          <p:cNvSpPr txBox="1"/>
          <p:nvPr/>
        </p:nvSpPr>
        <p:spPr>
          <a:xfrm>
            <a:off x="857250" y="1177787"/>
            <a:ext cx="7359098" cy="6247864"/>
          </a:xfrm>
          <a:prstGeom prst="rect">
            <a:avLst/>
          </a:prstGeom>
          <a:noFill/>
        </p:spPr>
        <p:txBody>
          <a:bodyPr wrap="square" rtlCol="0">
            <a:spAutoFit/>
          </a:bodyPr>
          <a:lstStyle/>
          <a:p>
            <a:r>
              <a:rPr lang="en-US" sz="2500" b="1" dirty="0" err="1">
                <a:latin typeface="Arial(Body)"/>
              </a:rPr>
              <a:t>Khái</a:t>
            </a:r>
            <a:r>
              <a:rPr lang="en-US" sz="2500" b="1" dirty="0">
                <a:latin typeface="Arial(Body)"/>
              </a:rPr>
              <a:t> </a:t>
            </a:r>
            <a:r>
              <a:rPr lang="en-US" sz="2500" b="1" dirty="0" err="1">
                <a:latin typeface="Arial(Body)"/>
              </a:rPr>
              <a:t>niệm</a:t>
            </a:r>
            <a:r>
              <a:rPr lang="en-US" sz="2500" b="1" dirty="0">
                <a:latin typeface="Arial(Body)"/>
              </a:rPr>
              <a:t> </a:t>
            </a:r>
            <a:r>
              <a:rPr lang="vi-VN" sz="2500" b="1" dirty="0">
                <a:latin typeface="Arial(Body)"/>
              </a:rPr>
              <a:t>Branch</a:t>
            </a:r>
            <a:endParaRPr lang="en-US" sz="2500" b="1" dirty="0">
              <a:latin typeface="Arial(Body)"/>
            </a:endParaRPr>
          </a:p>
          <a:p>
            <a:pPr marL="514350" indent="-514350">
              <a:buFont typeface="Wingdings" panose="05000000000000000000" pitchFamily="2" charset="2"/>
              <a:buChar char="v"/>
            </a:pPr>
            <a:r>
              <a:rPr lang="en-US" sz="2500" b="1" dirty="0">
                <a:latin typeface="Arial(Body)"/>
              </a:rPr>
              <a:t>The release branches</a:t>
            </a:r>
          </a:p>
          <a:p>
            <a:pPr marL="742950" lvl="1" indent="-285750">
              <a:buFont typeface="Wingdings" panose="05000000000000000000" pitchFamily="2" charset="2"/>
              <a:buChar char="Ø"/>
            </a:pPr>
            <a:r>
              <a:rPr lang="vi-VN" sz="2500" dirty="0">
                <a:latin typeface="Arial(Body)"/>
              </a:rPr>
              <a:t>Chuẩn bị cho việc phát hành sản phẩm.</a:t>
            </a:r>
          </a:p>
          <a:p>
            <a:pPr marL="742950" lvl="1" indent="-285750">
              <a:buFont typeface="Wingdings" panose="05000000000000000000" pitchFamily="2" charset="2"/>
              <a:buChar char="Ø"/>
            </a:pPr>
            <a:r>
              <a:rPr lang="vi-VN" sz="2500" dirty="0">
                <a:latin typeface="Arial(Body)"/>
              </a:rPr>
              <a:t>Các codebase từ </a:t>
            </a:r>
            <a:r>
              <a:rPr lang="en-US" sz="2500" dirty="0">
                <a:latin typeface="Arial(Body)"/>
              </a:rPr>
              <a:t>develop branch</a:t>
            </a:r>
            <a:r>
              <a:rPr lang="vi-VN" sz="2500" dirty="0">
                <a:latin typeface="Arial(Body)"/>
              </a:rPr>
              <a:t> sẽ được </a:t>
            </a:r>
            <a:r>
              <a:rPr lang="en-US" sz="2500" dirty="0" err="1">
                <a:latin typeface="Arial(Body)"/>
              </a:rPr>
              <a:t>hợp</a:t>
            </a:r>
            <a:r>
              <a:rPr lang="en-US" sz="2500" dirty="0">
                <a:latin typeface="Arial(Body)"/>
              </a:rPr>
              <a:t> </a:t>
            </a:r>
            <a:r>
              <a:rPr lang="en-US" sz="2500" dirty="0" err="1">
                <a:latin typeface="Arial(Body)"/>
              </a:rPr>
              <a:t>nhất</a:t>
            </a:r>
            <a:r>
              <a:rPr lang="vi-VN" sz="2500" dirty="0">
                <a:latin typeface="Arial(Body)"/>
              </a:rPr>
              <a:t> để </a:t>
            </a:r>
            <a:r>
              <a:rPr lang="en-US" sz="2500" dirty="0" err="1">
                <a:latin typeface="Arial(Body)"/>
              </a:rPr>
              <a:t>phát</a:t>
            </a:r>
            <a:r>
              <a:rPr lang="en-US" sz="2500" dirty="0">
                <a:latin typeface="Arial(Body)"/>
              </a:rPr>
              <a:t> </a:t>
            </a:r>
            <a:r>
              <a:rPr lang="en-US" sz="2500" dirty="0" err="1">
                <a:latin typeface="Arial(Body)"/>
              </a:rPr>
              <a:t>hành</a:t>
            </a:r>
            <a:r>
              <a:rPr lang="en-US" sz="2500" dirty="0">
                <a:latin typeface="Arial(Body)"/>
              </a:rPr>
              <a:t> chi </a:t>
            </a:r>
            <a:r>
              <a:rPr lang="en-US" sz="2500" dirty="0" err="1">
                <a:latin typeface="Arial(Body)"/>
              </a:rPr>
              <a:t>nhánh</a:t>
            </a:r>
            <a:r>
              <a:rPr lang="vi-VN" sz="2500" dirty="0">
                <a:latin typeface="Arial(Body)"/>
              </a:rPr>
              <a:t> khi các tính năng được hoàn thành. Chúng tôi gọi điểm này là "FEATURE-FREEZE".</a:t>
            </a:r>
          </a:p>
          <a:p>
            <a:pPr marL="742950" lvl="1" indent="-285750">
              <a:buFont typeface="Wingdings" panose="05000000000000000000" pitchFamily="2" charset="2"/>
              <a:buChar char="Ø"/>
            </a:pPr>
            <a:r>
              <a:rPr lang="vi-VN" sz="2500" dirty="0">
                <a:latin typeface="Arial(Body)"/>
              </a:rPr>
              <a:t>QA / QC sẽ bắt đầu và thực hiện kiểm tra trên các chi nhánh phát hành.</a:t>
            </a:r>
          </a:p>
          <a:p>
            <a:pPr marL="742950" lvl="1" indent="-285750">
              <a:buFont typeface="Wingdings" panose="05000000000000000000" pitchFamily="2" charset="2"/>
              <a:buChar char="Ø"/>
            </a:pPr>
            <a:r>
              <a:rPr lang="vi-VN" sz="2500" dirty="0">
                <a:latin typeface="Arial(Body)"/>
              </a:rPr>
              <a:t>Các codebase trên chi nhánh tính năng được hợp nhất để phát triển khi tất cả các tính năng đủ ổn định thông qua quá trình thử nghiệm. Chúng tôi gọi điểm này là "BINARY-FREEZE".</a:t>
            </a:r>
          </a:p>
          <a:p>
            <a:endParaRPr lang="en-US" sz="2500" b="1" dirty="0">
              <a:latin typeface="Arial(Body)"/>
            </a:endParaRPr>
          </a:p>
          <a:p>
            <a:endParaRPr lang="vi-VN" sz="2500" dirty="0">
              <a:latin typeface="Arial(Body)"/>
            </a:endParaRPr>
          </a:p>
        </p:txBody>
      </p:sp>
      <p:pic>
        <p:nvPicPr>
          <p:cNvPr id="8"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0564" y="687639"/>
            <a:ext cx="3787164" cy="5607144"/>
          </a:xfrm>
        </p:spPr>
      </p:pic>
    </p:spTree>
    <p:extLst>
      <p:ext uri="{BB962C8B-B14F-4D97-AF65-F5344CB8AC3E}">
        <p14:creationId xmlns:p14="http://schemas.microsoft.com/office/powerpoint/2010/main" val="39379550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2703"/>
            <a:ext cx="10131425" cy="1456267"/>
          </a:xfrm>
        </p:spPr>
        <p:txBody>
          <a:bodyPr/>
          <a:lstStyle/>
          <a:p>
            <a:r>
              <a:rPr lang="en-US" dirty="0"/>
              <a:t>3</a:t>
            </a:r>
            <a:r>
              <a:rPr lang="en-US"/>
              <a:t>. Cơ chế hoạt động của git</a:t>
            </a:r>
            <a:endParaRPr lang="en-US" dirty="0"/>
          </a:p>
        </p:txBody>
      </p:sp>
      <p:sp>
        <p:nvSpPr>
          <p:cNvPr id="6" name="TextBox 5"/>
          <p:cNvSpPr txBox="1"/>
          <p:nvPr/>
        </p:nvSpPr>
        <p:spPr>
          <a:xfrm>
            <a:off x="857250" y="1177787"/>
            <a:ext cx="7359098" cy="4324261"/>
          </a:xfrm>
          <a:prstGeom prst="rect">
            <a:avLst/>
          </a:prstGeom>
          <a:noFill/>
        </p:spPr>
        <p:txBody>
          <a:bodyPr wrap="square" rtlCol="0">
            <a:spAutoFit/>
          </a:bodyPr>
          <a:lstStyle/>
          <a:p>
            <a:r>
              <a:rPr lang="en-US" sz="2500" b="1" dirty="0" err="1">
                <a:latin typeface="Arial(Body)"/>
              </a:rPr>
              <a:t>Khái</a:t>
            </a:r>
            <a:r>
              <a:rPr lang="en-US" sz="2500" b="1" dirty="0">
                <a:latin typeface="Arial(Body)"/>
              </a:rPr>
              <a:t> </a:t>
            </a:r>
            <a:r>
              <a:rPr lang="en-US" sz="2500" b="1" dirty="0" err="1">
                <a:latin typeface="Arial(Body)"/>
              </a:rPr>
              <a:t>niệm</a:t>
            </a:r>
            <a:r>
              <a:rPr lang="en-US" sz="2500" b="1" dirty="0">
                <a:latin typeface="Arial(Body)"/>
              </a:rPr>
              <a:t> </a:t>
            </a:r>
            <a:r>
              <a:rPr lang="vi-VN" sz="2500" b="1" dirty="0">
                <a:latin typeface="Arial(Body)"/>
              </a:rPr>
              <a:t>Branch</a:t>
            </a:r>
            <a:endParaRPr lang="en-US" sz="2500" b="1" dirty="0">
              <a:latin typeface="Arial(Body)"/>
            </a:endParaRPr>
          </a:p>
          <a:p>
            <a:pPr marL="342900" indent="-342900">
              <a:buFont typeface="Wingdings" panose="05000000000000000000" pitchFamily="2" charset="2"/>
              <a:buChar char="v"/>
            </a:pPr>
            <a:r>
              <a:rPr lang="en-US" sz="2500" b="1" dirty="0">
                <a:latin typeface="Arial(Body)"/>
              </a:rPr>
              <a:t>The hotfix branches:</a:t>
            </a:r>
          </a:p>
          <a:p>
            <a:pPr marL="742950" lvl="1" indent="-285750">
              <a:buFont typeface="Wingdings" panose="05000000000000000000" pitchFamily="2" charset="2"/>
              <a:buChar char="Ø"/>
            </a:pPr>
            <a:r>
              <a:rPr lang="vi-VN" sz="2500" dirty="0">
                <a:latin typeface="Arial(Body)"/>
              </a:rPr>
              <a:t>Chứa các bản sửa lỗi nhanh chóng về các vấn đề sản xuất quan trọng.</a:t>
            </a:r>
          </a:p>
          <a:p>
            <a:pPr marL="742950" lvl="1" indent="-285750">
              <a:buFont typeface="Wingdings" panose="05000000000000000000" pitchFamily="2" charset="2"/>
              <a:buChar char="Ø"/>
            </a:pPr>
            <a:r>
              <a:rPr lang="vi-VN" sz="2500" dirty="0">
                <a:latin typeface="Arial(Body)"/>
              </a:rPr>
              <a:t>Sau khi nhóm phát triển đã thực hiện các bản sửa lỗi. Đội ngũ QA / QC sẽ bắt đầu và</a:t>
            </a:r>
            <a:r>
              <a:rPr lang="en-US" sz="2500" dirty="0">
                <a:latin typeface="Arial(Body)"/>
              </a:rPr>
              <a:t> </a:t>
            </a:r>
            <a:r>
              <a:rPr lang="en-US" sz="2500" dirty="0" err="1">
                <a:latin typeface="Arial(Body)"/>
              </a:rPr>
              <a:t>kiểm</a:t>
            </a:r>
            <a:r>
              <a:rPr lang="en-US" sz="2500" dirty="0">
                <a:latin typeface="Arial(Body)"/>
              </a:rPr>
              <a:t> </a:t>
            </a:r>
            <a:r>
              <a:rPr lang="en-US" sz="2500" dirty="0" err="1">
                <a:latin typeface="Arial(Body)"/>
              </a:rPr>
              <a:t>tra</a:t>
            </a:r>
            <a:r>
              <a:rPr lang="en-US" sz="2500" dirty="0">
                <a:latin typeface="Arial(Body)"/>
              </a:rPr>
              <a:t>.</a:t>
            </a:r>
            <a:endParaRPr lang="vi-VN" sz="2500" dirty="0">
              <a:latin typeface="Arial(Body)"/>
            </a:endParaRPr>
          </a:p>
          <a:p>
            <a:pPr marL="742950" lvl="1" indent="-285750">
              <a:buFont typeface="Wingdings" panose="05000000000000000000" pitchFamily="2" charset="2"/>
              <a:buChar char="Ø"/>
            </a:pPr>
            <a:r>
              <a:rPr lang="vi-VN" sz="2500" dirty="0">
                <a:latin typeface="Arial(Body)"/>
              </a:rPr>
              <a:t>Codebase trên các nhánh hotfix sẽ được hợp nhất lại cho cả </a:t>
            </a:r>
            <a:r>
              <a:rPr lang="en-US" sz="2500" dirty="0">
                <a:latin typeface="Arial(Body)"/>
              </a:rPr>
              <a:t>master</a:t>
            </a:r>
            <a:r>
              <a:rPr lang="vi-VN" sz="2500" dirty="0">
                <a:latin typeface="Arial(Body)"/>
              </a:rPr>
              <a:t> và </a:t>
            </a:r>
            <a:r>
              <a:rPr lang="en-US" sz="2500" dirty="0">
                <a:latin typeface="Arial(Body)"/>
              </a:rPr>
              <a:t>develop branch.</a:t>
            </a:r>
            <a:endParaRPr lang="vi-VN" sz="2500" dirty="0">
              <a:latin typeface="Arial(Body)"/>
            </a:endParaRPr>
          </a:p>
          <a:p>
            <a:endParaRPr lang="en-US" sz="2500" b="1" dirty="0">
              <a:latin typeface="Arial(Body)"/>
            </a:endParaRPr>
          </a:p>
          <a:p>
            <a:endParaRPr lang="vi-VN" sz="2500" dirty="0">
              <a:latin typeface="Arial(Body)"/>
            </a:endParaRP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797" y="800836"/>
            <a:ext cx="3504692" cy="5277449"/>
          </a:xfrm>
          <a:prstGeom prst="rect">
            <a:avLst/>
          </a:prstGeom>
        </p:spPr>
      </p:pic>
    </p:spTree>
    <p:extLst>
      <p:ext uri="{BB962C8B-B14F-4D97-AF65-F5344CB8AC3E}">
        <p14:creationId xmlns:p14="http://schemas.microsoft.com/office/powerpoint/2010/main" val="24995504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2703"/>
            <a:ext cx="10131425" cy="1456267"/>
          </a:xfrm>
        </p:spPr>
        <p:txBody>
          <a:bodyPr/>
          <a:lstStyle/>
          <a:p>
            <a:r>
              <a:rPr lang="en-US" dirty="0"/>
              <a:t>3</a:t>
            </a:r>
            <a:r>
              <a:rPr lang="en-US"/>
              <a:t>. Cơ chế hoạt động của git</a:t>
            </a:r>
            <a:endParaRPr lang="en-US" dirty="0"/>
          </a:p>
        </p:txBody>
      </p:sp>
      <p:sp>
        <p:nvSpPr>
          <p:cNvPr id="6" name="TextBox 5"/>
          <p:cNvSpPr txBox="1"/>
          <p:nvPr/>
        </p:nvSpPr>
        <p:spPr>
          <a:xfrm>
            <a:off x="857250" y="1177787"/>
            <a:ext cx="6073637" cy="6247864"/>
          </a:xfrm>
          <a:prstGeom prst="rect">
            <a:avLst/>
          </a:prstGeom>
          <a:noFill/>
        </p:spPr>
        <p:txBody>
          <a:bodyPr wrap="square" rtlCol="0">
            <a:spAutoFit/>
          </a:bodyPr>
          <a:lstStyle/>
          <a:p>
            <a:r>
              <a:rPr lang="en-US" sz="2500" b="1" dirty="0" err="1">
                <a:latin typeface="Arial(Body)"/>
              </a:rPr>
              <a:t>Khái</a:t>
            </a:r>
            <a:r>
              <a:rPr lang="en-US" sz="2500" b="1" dirty="0">
                <a:latin typeface="Arial(Body)"/>
              </a:rPr>
              <a:t> </a:t>
            </a:r>
            <a:r>
              <a:rPr lang="en-US" sz="2500" b="1" dirty="0" err="1">
                <a:latin typeface="Arial(Body)"/>
              </a:rPr>
              <a:t>niệm</a:t>
            </a:r>
            <a:r>
              <a:rPr lang="en-US" sz="2500" b="1" dirty="0">
                <a:latin typeface="Arial(Body)"/>
              </a:rPr>
              <a:t> </a:t>
            </a:r>
            <a:r>
              <a:rPr lang="vi-VN" sz="2500" b="1" dirty="0">
                <a:latin typeface="Arial(Body)"/>
              </a:rPr>
              <a:t>Branch</a:t>
            </a:r>
            <a:endParaRPr lang="en-US" sz="2500" b="1" dirty="0">
              <a:latin typeface="Arial(Body)"/>
            </a:endParaRPr>
          </a:p>
          <a:p>
            <a:pPr marL="342900" indent="-342900">
              <a:buFont typeface="Wingdings" panose="05000000000000000000" pitchFamily="2" charset="2"/>
              <a:buChar char="v"/>
            </a:pPr>
            <a:r>
              <a:rPr lang="vi-VN" sz="2500" b="1" dirty="0">
                <a:latin typeface="Arial(Body)"/>
              </a:rPr>
              <a:t>Tóm </a:t>
            </a:r>
            <a:r>
              <a:rPr lang="en-US" sz="2500" b="1" dirty="0" err="1">
                <a:latin typeface="Arial(Body)"/>
              </a:rPr>
              <a:t>lại</a:t>
            </a:r>
            <a:r>
              <a:rPr lang="vi-VN" sz="2500" b="1" dirty="0">
                <a:latin typeface="Arial(Body)"/>
              </a:rPr>
              <a:t>:</a:t>
            </a:r>
          </a:p>
          <a:p>
            <a:pPr marL="342900" indent="-342900">
              <a:buFont typeface="Wingdings" panose="05000000000000000000" pitchFamily="2" charset="2"/>
              <a:buChar char="Ø"/>
            </a:pPr>
            <a:r>
              <a:rPr lang="en-US" sz="2500" dirty="0">
                <a:latin typeface="Arial(Body)"/>
              </a:rPr>
              <a:t>Master branch:</a:t>
            </a:r>
            <a:r>
              <a:rPr lang="vi-VN" sz="2500" dirty="0">
                <a:latin typeface="Arial(Body)"/>
              </a:rPr>
              <a:t> chứa codebase đã sẵn sàng để sản xuất, được kiểm tra kỹ lưỡng.</a:t>
            </a:r>
          </a:p>
          <a:p>
            <a:pPr marL="342900" indent="-342900">
              <a:buFont typeface="Wingdings" panose="05000000000000000000" pitchFamily="2" charset="2"/>
              <a:buChar char="Ø"/>
            </a:pPr>
            <a:r>
              <a:rPr lang="en-US" sz="2500" dirty="0">
                <a:latin typeface="Arial(Body)"/>
              </a:rPr>
              <a:t>Develop branch:</a:t>
            </a:r>
            <a:r>
              <a:rPr lang="vi-VN" sz="2500" dirty="0">
                <a:latin typeface="Arial(Body)"/>
              </a:rPr>
              <a:t> có những nỗ lực phát triển mới nhất.</a:t>
            </a:r>
          </a:p>
          <a:p>
            <a:pPr marL="342900" indent="-342900">
              <a:buFont typeface="Wingdings" panose="05000000000000000000" pitchFamily="2" charset="2"/>
              <a:buChar char="Ø"/>
            </a:pPr>
            <a:r>
              <a:rPr lang="en-US" sz="2500" dirty="0">
                <a:latin typeface="Arial(Body)"/>
              </a:rPr>
              <a:t>The Feature branch:</a:t>
            </a:r>
            <a:r>
              <a:rPr lang="vi-VN" sz="2500" dirty="0">
                <a:latin typeface="Arial(Body)"/>
              </a:rPr>
              <a:t> c</a:t>
            </a:r>
            <a:r>
              <a:rPr lang="en-US" sz="2500" dirty="0" err="1">
                <a:latin typeface="Arial(Body)"/>
              </a:rPr>
              <a:t>hứa</a:t>
            </a:r>
            <a:r>
              <a:rPr lang="vi-VN" sz="2500" dirty="0">
                <a:latin typeface="Arial(Body)"/>
              </a:rPr>
              <a:t> sự phát triển tính năng chưa hoàn thành.</a:t>
            </a:r>
          </a:p>
          <a:p>
            <a:pPr marL="342900" indent="-342900">
              <a:buFont typeface="Wingdings" panose="05000000000000000000" pitchFamily="2" charset="2"/>
              <a:buChar char="Ø"/>
            </a:pPr>
            <a:r>
              <a:rPr lang="en-US" sz="2500" dirty="0">
                <a:latin typeface="Arial(Body)"/>
              </a:rPr>
              <a:t>The release branch:</a:t>
            </a:r>
            <a:r>
              <a:rPr lang="vi-VN" sz="2500" dirty="0">
                <a:latin typeface="Arial(Body)"/>
              </a:rPr>
              <a:t> chứa các tính năngđã hoàn thành, đã sẵn sàng để </a:t>
            </a:r>
            <a:r>
              <a:rPr lang="en-US" sz="2500" dirty="0">
                <a:latin typeface="Arial(Body)"/>
              </a:rPr>
              <a:t>test.</a:t>
            </a:r>
            <a:endParaRPr lang="vi-VN" sz="2500" dirty="0">
              <a:latin typeface="Arial(Body)"/>
            </a:endParaRPr>
          </a:p>
          <a:p>
            <a:pPr marL="342900" indent="-342900">
              <a:buFont typeface="Wingdings" panose="05000000000000000000" pitchFamily="2" charset="2"/>
              <a:buChar char="Ø"/>
            </a:pPr>
            <a:r>
              <a:rPr lang="vi-VN" sz="2500" dirty="0">
                <a:latin typeface="Arial(Body)"/>
              </a:rPr>
              <a:t>Các nhánh hotfix</a:t>
            </a:r>
            <a:r>
              <a:rPr lang="en-US" sz="2500" dirty="0">
                <a:latin typeface="Arial(Body)"/>
              </a:rPr>
              <a:t>:</a:t>
            </a:r>
            <a:r>
              <a:rPr lang="vi-VN" sz="2500" dirty="0">
                <a:latin typeface="Arial(Body)"/>
              </a:rPr>
              <a:t> chứa các bản sửa lỗi cho các vấn đề sản xuất quan trọng.</a:t>
            </a:r>
          </a:p>
          <a:p>
            <a:pPr marL="342900" indent="-342900">
              <a:buFont typeface="Wingdings" panose="05000000000000000000" pitchFamily="2" charset="2"/>
              <a:buChar char="Ø"/>
            </a:pPr>
            <a:endParaRPr lang="en-US" sz="2500" dirty="0">
              <a:latin typeface="Arial(Body)"/>
            </a:endParaRPr>
          </a:p>
          <a:p>
            <a:pPr marL="342900" indent="-342900">
              <a:buFont typeface="Wingdings" panose="05000000000000000000" pitchFamily="2" charset="2"/>
              <a:buChar char="Ø"/>
            </a:pPr>
            <a:endParaRPr lang="vi-VN" sz="2500" dirty="0">
              <a:latin typeface="Arial(Body)"/>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0887" y="473389"/>
            <a:ext cx="5142879" cy="6139445"/>
          </a:xfrm>
        </p:spPr>
      </p:pic>
    </p:spTree>
    <p:extLst>
      <p:ext uri="{BB962C8B-B14F-4D97-AF65-F5344CB8AC3E}">
        <p14:creationId xmlns:p14="http://schemas.microsoft.com/office/powerpoint/2010/main" val="26042895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Cơ</a:t>
            </a:r>
            <a:r>
              <a:rPr lang="en-US" dirty="0"/>
              <a:t> </a:t>
            </a:r>
            <a:r>
              <a:rPr lang="en-US" dirty="0" err="1"/>
              <a:t>chế</a:t>
            </a:r>
            <a:r>
              <a:rPr lang="en-US" dirty="0"/>
              <a:t> </a:t>
            </a:r>
            <a:r>
              <a:rPr lang="en-US" dirty="0" err="1"/>
              <a:t>hoạt</a:t>
            </a:r>
            <a:r>
              <a:rPr lang="en-US" dirty="0"/>
              <a:t> </a:t>
            </a:r>
            <a:r>
              <a:rPr lang="en-US" dirty="0" err="1"/>
              <a:t>động</a:t>
            </a:r>
            <a:r>
              <a:rPr lang="en-US" dirty="0"/>
              <a:t> </a:t>
            </a:r>
            <a:r>
              <a:rPr lang="en-US" dirty="0" err="1"/>
              <a:t>của</a:t>
            </a:r>
            <a:r>
              <a:rPr lang="en-US" dirty="0"/>
              <a:t> git</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7756" y="1782255"/>
            <a:ext cx="3653481" cy="48416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812" y="2065867"/>
            <a:ext cx="1074738" cy="10747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812" y="3723217"/>
            <a:ext cx="1074738" cy="107473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950" y="5309129"/>
            <a:ext cx="1074738" cy="1074738"/>
          </a:xfrm>
          <a:prstGeom prst="rect">
            <a:avLst/>
          </a:prstGeom>
        </p:spPr>
      </p:pic>
      <p:sp>
        <p:nvSpPr>
          <p:cNvPr id="8" name="TextBox 7"/>
          <p:cNvSpPr txBox="1"/>
          <p:nvPr/>
        </p:nvSpPr>
        <p:spPr>
          <a:xfrm>
            <a:off x="489097" y="3140605"/>
            <a:ext cx="2090444" cy="369332"/>
          </a:xfrm>
          <a:prstGeom prst="rect">
            <a:avLst/>
          </a:prstGeom>
          <a:noFill/>
        </p:spPr>
        <p:txBody>
          <a:bodyPr wrap="none" rtlCol="0">
            <a:spAutoFit/>
          </a:bodyPr>
          <a:lstStyle/>
          <a:p>
            <a:r>
              <a:rPr lang="en-US"/>
              <a:t>Development server</a:t>
            </a:r>
          </a:p>
        </p:txBody>
      </p:sp>
      <p:sp>
        <p:nvSpPr>
          <p:cNvPr id="9" name="TextBox 8"/>
          <p:cNvSpPr txBox="1"/>
          <p:nvPr/>
        </p:nvSpPr>
        <p:spPr>
          <a:xfrm>
            <a:off x="729900" y="4768134"/>
            <a:ext cx="1505990" cy="369332"/>
          </a:xfrm>
          <a:prstGeom prst="rect">
            <a:avLst/>
          </a:prstGeom>
          <a:noFill/>
        </p:spPr>
        <p:txBody>
          <a:bodyPr wrap="none" rtlCol="0">
            <a:spAutoFit/>
          </a:bodyPr>
          <a:lstStyle/>
          <a:p>
            <a:r>
              <a:rPr lang="en-US"/>
              <a:t>Staging server</a:t>
            </a:r>
            <a:endParaRPr lang="en-US" dirty="0"/>
          </a:p>
        </p:txBody>
      </p:sp>
      <p:sp>
        <p:nvSpPr>
          <p:cNvPr id="10" name="TextBox 9"/>
          <p:cNvSpPr txBox="1"/>
          <p:nvPr/>
        </p:nvSpPr>
        <p:spPr>
          <a:xfrm>
            <a:off x="555654" y="6395664"/>
            <a:ext cx="1854482" cy="369332"/>
          </a:xfrm>
          <a:prstGeom prst="rect">
            <a:avLst/>
          </a:prstGeom>
          <a:noFill/>
        </p:spPr>
        <p:txBody>
          <a:bodyPr wrap="none" rtlCol="0">
            <a:spAutoFit/>
          </a:bodyPr>
          <a:lstStyle/>
          <a:p>
            <a:r>
              <a:rPr lang="en-US"/>
              <a:t>Production server</a:t>
            </a:r>
          </a:p>
        </p:txBody>
      </p:sp>
      <p:sp>
        <p:nvSpPr>
          <p:cNvPr id="13" name="Left Arrow 12"/>
          <p:cNvSpPr/>
          <p:nvPr/>
        </p:nvSpPr>
        <p:spPr>
          <a:xfrm>
            <a:off x="2679552" y="2404533"/>
            <a:ext cx="1857375" cy="4259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2650977" y="4019021"/>
            <a:ext cx="1857375" cy="4259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2679552" y="5633509"/>
            <a:ext cx="1857375" cy="4259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588401" y="2325135"/>
            <a:ext cx="2849306" cy="584775"/>
          </a:xfrm>
          <a:prstGeom prst="rect">
            <a:avLst/>
          </a:prstGeom>
          <a:noFill/>
        </p:spPr>
        <p:txBody>
          <a:bodyPr wrap="none" lIns="91440" tIns="45720" rIns="91440" bIns="45720">
            <a:spAutoFit/>
          </a:bodyPr>
          <a:lstStyle/>
          <a:p>
            <a:pPr algn="ctr"/>
            <a:r>
              <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Develop branch</a:t>
            </a:r>
          </a:p>
        </p:txBody>
      </p:sp>
      <p:sp>
        <p:nvSpPr>
          <p:cNvPr id="18" name="Rectangle 17"/>
          <p:cNvSpPr/>
          <p:nvPr/>
        </p:nvSpPr>
        <p:spPr>
          <a:xfrm>
            <a:off x="4633478" y="3939622"/>
            <a:ext cx="2759153" cy="584775"/>
          </a:xfrm>
          <a:prstGeom prst="rect">
            <a:avLst/>
          </a:prstGeom>
          <a:noFill/>
        </p:spPr>
        <p:txBody>
          <a:bodyPr wrap="none" lIns="91440" tIns="45720" rIns="91440" bIns="45720">
            <a:spAutoFit/>
          </a:bodyPr>
          <a:lstStyle/>
          <a:p>
            <a:pPr algn="ctr"/>
            <a:r>
              <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Release branch</a:t>
            </a:r>
          </a:p>
        </p:txBody>
      </p:sp>
      <p:sp>
        <p:nvSpPr>
          <p:cNvPr id="19" name="Rectangle 18"/>
          <p:cNvSpPr/>
          <p:nvPr/>
        </p:nvSpPr>
        <p:spPr>
          <a:xfrm>
            <a:off x="4698485" y="5554109"/>
            <a:ext cx="2657715" cy="584775"/>
          </a:xfrm>
          <a:prstGeom prst="rect">
            <a:avLst/>
          </a:prstGeom>
          <a:noFill/>
        </p:spPr>
        <p:txBody>
          <a:bodyPr wrap="none" lIns="91440" tIns="45720" rIns="91440" bIns="45720">
            <a:spAutoFit/>
          </a:bodyPr>
          <a:lstStyle/>
          <a:p>
            <a:pPr algn="ctr"/>
            <a:r>
              <a:rPr 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Master branch</a:t>
            </a:r>
          </a:p>
        </p:txBody>
      </p:sp>
    </p:spTree>
    <p:extLst>
      <p:ext uri="{BB962C8B-B14F-4D97-AF65-F5344CB8AC3E}">
        <p14:creationId xmlns:p14="http://schemas.microsoft.com/office/powerpoint/2010/main" val="113997309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9757"/>
            <a:ext cx="10131425" cy="1456267"/>
          </a:xfrm>
        </p:spPr>
        <p:txBody>
          <a:bodyPr/>
          <a:lstStyle/>
          <a:p>
            <a:r>
              <a:rPr lang="en-US" dirty="0"/>
              <a:t>3</a:t>
            </a:r>
            <a:r>
              <a:rPr lang="en-US"/>
              <a:t>. Cơ chế hoạt động của git</a:t>
            </a:r>
            <a:endParaRPr lang="en-US" dirty="0"/>
          </a:p>
        </p:txBody>
      </p:sp>
      <p:sp>
        <p:nvSpPr>
          <p:cNvPr id="6" name="TextBox 5"/>
          <p:cNvSpPr txBox="1"/>
          <p:nvPr/>
        </p:nvSpPr>
        <p:spPr>
          <a:xfrm>
            <a:off x="857250" y="1535207"/>
            <a:ext cx="6134393" cy="5047536"/>
          </a:xfrm>
          <a:prstGeom prst="rect">
            <a:avLst/>
          </a:prstGeom>
          <a:noFill/>
        </p:spPr>
        <p:txBody>
          <a:bodyPr wrap="square" rtlCol="0">
            <a:spAutoFit/>
          </a:bodyPr>
          <a:lstStyle/>
          <a:p>
            <a:r>
              <a:rPr lang="en-US" sz="2500" b="1" dirty="0" err="1">
                <a:latin typeface="Arial(Body)"/>
              </a:rPr>
              <a:t>Khái</a:t>
            </a:r>
            <a:r>
              <a:rPr lang="en-US" sz="2500" b="1" dirty="0">
                <a:latin typeface="Arial(Body)"/>
              </a:rPr>
              <a:t> </a:t>
            </a:r>
            <a:r>
              <a:rPr lang="en-US" sz="2500" b="1" dirty="0" err="1">
                <a:latin typeface="Arial(Body)"/>
              </a:rPr>
              <a:t>niệm</a:t>
            </a:r>
            <a:r>
              <a:rPr lang="en-US" sz="2500" b="1" dirty="0">
                <a:latin typeface="Arial(Body)"/>
              </a:rPr>
              <a:t> </a:t>
            </a:r>
            <a:r>
              <a:rPr lang="vi-VN" sz="2500" b="1" dirty="0"/>
              <a:t>Merge</a:t>
            </a:r>
          </a:p>
          <a:p>
            <a:endParaRPr lang="en-US" sz="2500" b="1" dirty="0"/>
          </a:p>
          <a:p>
            <a:r>
              <a:rPr lang="en-US" sz="2500" dirty="0"/>
              <a:t>  + </a:t>
            </a:r>
            <a:r>
              <a:rPr lang="vi-VN" sz="2500" dirty="0" err="1"/>
              <a:t>Merge</a:t>
            </a:r>
            <a:r>
              <a:rPr lang="vi-VN" sz="2500" dirty="0"/>
              <a:t> </a:t>
            </a:r>
            <a:r>
              <a:rPr lang="vi-VN" sz="2500" dirty="0" err="1"/>
              <a:t>được</a:t>
            </a:r>
            <a:r>
              <a:rPr lang="en-US" sz="2500" dirty="0"/>
              <a:t> dung </a:t>
            </a:r>
            <a:r>
              <a:rPr lang="en-US" sz="2500" dirty="0" err="1"/>
              <a:t>để</a:t>
            </a:r>
            <a:r>
              <a:rPr lang="vi-VN" sz="2500" dirty="0"/>
              <a:t> tích hợp thay đổi giữa </a:t>
            </a:r>
            <a:r>
              <a:rPr lang="vi-VN" sz="2500" dirty="0" err="1"/>
              <a:t>các</a:t>
            </a:r>
            <a:r>
              <a:rPr lang="vi-VN" sz="2500" dirty="0"/>
              <a:t> nhanh</a:t>
            </a:r>
            <a:r>
              <a:rPr lang="en-US" sz="2500" dirty="0"/>
              <a:t>.</a:t>
            </a:r>
          </a:p>
          <a:p>
            <a:endParaRPr lang="en-US" sz="2500" dirty="0"/>
          </a:p>
          <a:p>
            <a:endParaRPr lang="en-US" sz="2500" dirty="0"/>
          </a:p>
          <a:p>
            <a:endParaRPr lang="en-US" sz="2500" dirty="0"/>
          </a:p>
          <a:p>
            <a:endParaRPr lang="en-US" sz="2500" dirty="0"/>
          </a:p>
          <a:p>
            <a:endParaRPr lang="en-US" sz="2500" dirty="0"/>
          </a:p>
          <a:p>
            <a:r>
              <a:rPr lang="en-US" sz="2500" dirty="0"/>
              <a:t>  + </a:t>
            </a:r>
            <a:r>
              <a:rPr lang="en-US" sz="2400" dirty="0"/>
              <a:t>B</a:t>
            </a:r>
            <a:r>
              <a:rPr lang="vi-VN" sz="2400" dirty="0" err="1"/>
              <a:t>ranch</a:t>
            </a:r>
            <a:r>
              <a:rPr lang="vi-VN" sz="2400" dirty="0"/>
              <a:t> </a:t>
            </a:r>
            <a:r>
              <a:rPr lang="vi-VN" sz="2400" dirty="0" err="1"/>
              <a:t>đã</a:t>
            </a:r>
            <a:r>
              <a:rPr lang="vi-VN" sz="2400" dirty="0"/>
              <a:t> </a:t>
            </a:r>
            <a:r>
              <a:rPr lang="vi-VN" sz="2400" dirty="0" err="1"/>
              <a:t>chỉ</a:t>
            </a:r>
            <a:r>
              <a:rPr lang="vi-VN" sz="2400" dirty="0"/>
              <a:t> </a:t>
            </a:r>
            <a:r>
              <a:rPr lang="vi-VN" sz="2400" dirty="0" err="1"/>
              <a:t>định</a:t>
            </a:r>
            <a:r>
              <a:rPr lang="vi-VN" sz="2400" dirty="0"/>
              <a:t> </a:t>
            </a:r>
            <a:r>
              <a:rPr lang="vi-VN" sz="2400" dirty="0" err="1"/>
              <a:t>sẽ</a:t>
            </a:r>
            <a:r>
              <a:rPr lang="vi-VN" sz="2400" dirty="0"/>
              <a:t> </a:t>
            </a:r>
            <a:r>
              <a:rPr lang="vi-VN" sz="2400" dirty="0" err="1"/>
              <a:t>được</a:t>
            </a:r>
            <a:r>
              <a:rPr lang="vi-VN" sz="2400" dirty="0"/>
              <a:t> đưa </a:t>
            </a:r>
            <a:r>
              <a:rPr lang="vi-VN" sz="2400" dirty="0" err="1"/>
              <a:t>vào</a:t>
            </a:r>
            <a:r>
              <a:rPr lang="vi-VN" sz="2400" dirty="0"/>
              <a:t> </a:t>
            </a:r>
            <a:r>
              <a:rPr lang="vi-VN" sz="2400" dirty="0" err="1"/>
              <a:t>branch</a:t>
            </a:r>
            <a:r>
              <a:rPr lang="vi-VN" sz="2400" dirty="0"/>
              <a:t> đang </a:t>
            </a:r>
            <a:r>
              <a:rPr lang="vi-VN" sz="2400" dirty="0" err="1"/>
              <a:t>chỉ</a:t>
            </a:r>
            <a:r>
              <a:rPr lang="vi-VN" sz="2400" dirty="0"/>
              <a:t> </a:t>
            </a:r>
            <a:r>
              <a:rPr lang="vi-VN" sz="2400" dirty="0" err="1"/>
              <a:t>định</a:t>
            </a:r>
            <a:r>
              <a:rPr lang="en-US" sz="2400" dirty="0"/>
              <a:t>.</a:t>
            </a:r>
          </a:p>
          <a:p>
            <a:endParaRPr lang="en-US" sz="2400" dirty="0"/>
          </a:p>
          <a:p>
            <a:r>
              <a:rPr lang="en-US" sz="2400" dirty="0"/>
              <a:t>  </a:t>
            </a:r>
          </a:p>
        </p:txBody>
      </p:sp>
      <p:pic>
        <p:nvPicPr>
          <p:cNvPr id="3" name="Hình ảnh 2">
            <a:extLst>
              <a:ext uri="{FF2B5EF4-FFF2-40B4-BE49-F238E27FC236}">
                <a16:creationId xmlns:a16="http://schemas.microsoft.com/office/drawing/2014/main" xmlns="" id="{940A5D39-BAA0-4A66-80F3-F1E38A110576}"/>
              </a:ext>
            </a:extLst>
          </p:cNvPr>
          <p:cNvPicPr>
            <a:picLocks noChangeAspect="1"/>
          </p:cNvPicPr>
          <p:nvPr/>
        </p:nvPicPr>
        <p:blipFill>
          <a:blip r:embed="rId2"/>
          <a:stretch>
            <a:fillRect/>
          </a:stretch>
        </p:blipFill>
        <p:spPr>
          <a:xfrm>
            <a:off x="6991643" y="343376"/>
            <a:ext cx="4878620" cy="3085623"/>
          </a:xfrm>
          <a:prstGeom prst="rect">
            <a:avLst/>
          </a:prstGeom>
        </p:spPr>
      </p:pic>
      <p:pic>
        <p:nvPicPr>
          <p:cNvPr id="5" name="Hình ảnh 4">
            <a:extLst>
              <a:ext uri="{FF2B5EF4-FFF2-40B4-BE49-F238E27FC236}">
                <a16:creationId xmlns:a16="http://schemas.microsoft.com/office/drawing/2014/main" xmlns="" id="{D955D513-B311-4646-9D2C-5594C528EE38}"/>
              </a:ext>
            </a:extLst>
          </p:cNvPr>
          <p:cNvPicPr>
            <a:picLocks noChangeAspect="1"/>
          </p:cNvPicPr>
          <p:nvPr/>
        </p:nvPicPr>
        <p:blipFill>
          <a:blip r:embed="rId3"/>
          <a:stretch>
            <a:fillRect/>
          </a:stretch>
        </p:blipFill>
        <p:spPr>
          <a:xfrm>
            <a:off x="6961334" y="3732617"/>
            <a:ext cx="4908929" cy="3085623"/>
          </a:xfrm>
          <a:prstGeom prst="rect">
            <a:avLst/>
          </a:prstGeom>
        </p:spPr>
      </p:pic>
    </p:spTree>
    <p:extLst>
      <p:ext uri="{BB962C8B-B14F-4D97-AF65-F5344CB8AC3E}">
        <p14:creationId xmlns:p14="http://schemas.microsoft.com/office/powerpoint/2010/main" val="34310974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a:t>3. Cơ chế hoạt động của git</a:t>
            </a:r>
            <a:endParaRPr lang="en-US" dirty="0"/>
          </a:p>
        </p:txBody>
      </p:sp>
      <p:sp>
        <p:nvSpPr>
          <p:cNvPr id="6" name="TextBox 5"/>
          <p:cNvSpPr txBox="1"/>
          <p:nvPr/>
        </p:nvSpPr>
        <p:spPr>
          <a:xfrm>
            <a:off x="818944" y="1164535"/>
            <a:ext cx="5790404" cy="4324261"/>
          </a:xfrm>
          <a:prstGeom prst="rect">
            <a:avLst/>
          </a:prstGeom>
          <a:noFill/>
        </p:spPr>
        <p:txBody>
          <a:bodyPr wrap="square" rtlCol="0">
            <a:spAutoFit/>
          </a:bodyPr>
          <a:lstStyle/>
          <a:p>
            <a:r>
              <a:rPr lang="en-US" sz="2500" b="1" dirty="0" err="1">
                <a:latin typeface="Arial(Body)"/>
              </a:rPr>
              <a:t>Khái</a:t>
            </a:r>
            <a:r>
              <a:rPr lang="en-US" sz="2500" b="1" dirty="0">
                <a:latin typeface="Arial(Body)"/>
              </a:rPr>
              <a:t> </a:t>
            </a:r>
            <a:r>
              <a:rPr lang="en-US" sz="2500" b="1" dirty="0" err="1">
                <a:latin typeface="Arial(Body)"/>
              </a:rPr>
              <a:t>niệm</a:t>
            </a:r>
            <a:r>
              <a:rPr lang="en-US" sz="2500" b="1" dirty="0">
                <a:latin typeface="Arial(Body)"/>
              </a:rPr>
              <a:t> </a:t>
            </a:r>
            <a:r>
              <a:rPr lang="vi-VN" sz="2500" b="1" dirty="0">
                <a:latin typeface="Arial(Body)"/>
              </a:rPr>
              <a:t>Rebase</a:t>
            </a:r>
            <a:endParaRPr lang="en-US" sz="2500" b="1" dirty="0">
              <a:latin typeface="Arial(Body)"/>
            </a:endParaRPr>
          </a:p>
          <a:p>
            <a:r>
              <a:rPr lang="en-US" sz="2500" dirty="0" err="1">
                <a:latin typeface="Arial(Body)"/>
              </a:rPr>
              <a:t>Trong</a:t>
            </a:r>
            <a:r>
              <a:rPr lang="en-US" sz="2500" dirty="0">
                <a:latin typeface="Arial(Body)"/>
              </a:rPr>
              <a:t> Git, </a:t>
            </a:r>
            <a:r>
              <a:rPr lang="en-US" sz="2500" dirty="0" err="1">
                <a:latin typeface="Arial(Body)"/>
              </a:rPr>
              <a:t>có</a:t>
            </a:r>
            <a:r>
              <a:rPr lang="en-US" sz="2500" dirty="0">
                <a:latin typeface="Arial(Body)"/>
              </a:rPr>
              <a:t> </a:t>
            </a:r>
            <a:r>
              <a:rPr lang="en-US" sz="2500" dirty="0" err="1">
                <a:latin typeface="Arial(Body)"/>
              </a:rPr>
              <a:t>hai</a:t>
            </a:r>
            <a:r>
              <a:rPr lang="en-US" sz="2500" dirty="0">
                <a:latin typeface="Arial(Body)"/>
              </a:rPr>
              <a:t> </a:t>
            </a:r>
            <a:r>
              <a:rPr lang="en-US" sz="2500" dirty="0" err="1">
                <a:latin typeface="Arial(Body)"/>
              </a:rPr>
              <a:t>cách</a:t>
            </a:r>
            <a:r>
              <a:rPr lang="en-US" sz="2500" dirty="0">
                <a:latin typeface="Arial(Body)"/>
              </a:rPr>
              <a:t> </a:t>
            </a:r>
            <a:r>
              <a:rPr lang="en-US" sz="2500" dirty="0" err="1">
                <a:latin typeface="Arial(Body)"/>
              </a:rPr>
              <a:t>chính</a:t>
            </a:r>
            <a:r>
              <a:rPr lang="en-US" sz="2500" dirty="0">
                <a:latin typeface="Arial(Body)"/>
              </a:rPr>
              <a:t> </a:t>
            </a:r>
            <a:r>
              <a:rPr lang="en-US" sz="2500" dirty="0" err="1">
                <a:latin typeface="Arial(Body)"/>
              </a:rPr>
              <a:t>để</a:t>
            </a:r>
            <a:r>
              <a:rPr lang="en-US" sz="2500" dirty="0">
                <a:latin typeface="Arial(Body)"/>
              </a:rPr>
              <a:t> </a:t>
            </a:r>
            <a:r>
              <a:rPr lang="en-US" sz="2500" dirty="0" err="1">
                <a:latin typeface="Arial(Body)"/>
              </a:rPr>
              <a:t>tích</a:t>
            </a:r>
            <a:r>
              <a:rPr lang="en-US" sz="2500" dirty="0">
                <a:latin typeface="Arial(Body)"/>
              </a:rPr>
              <a:t> </a:t>
            </a:r>
            <a:r>
              <a:rPr lang="en-US" sz="2500" dirty="0" err="1">
                <a:latin typeface="Arial(Body)"/>
              </a:rPr>
              <a:t>hợp</a:t>
            </a:r>
            <a:r>
              <a:rPr lang="en-US" sz="2500" dirty="0">
                <a:latin typeface="Arial(Body)"/>
              </a:rPr>
              <a:t> </a:t>
            </a:r>
            <a:r>
              <a:rPr lang="en-US" sz="2500" dirty="0" err="1">
                <a:latin typeface="Arial(Body)"/>
              </a:rPr>
              <a:t>các</a:t>
            </a:r>
            <a:r>
              <a:rPr lang="en-US" sz="2500" dirty="0">
                <a:latin typeface="Arial(Body)"/>
              </a:rPr>
              <a:t> </a:t>
            </a:r>
            <a:r>
              <a:rPr lang="en-US" sz="2500" dirty="0" err="1">
                <a:latin typeface="Arial(Body)"/>
              </a:rPr>
              <a:t>thay</a:t>
            </a:r>
            <a:r>
              <a:rPr lang="en-US" sz="2500" dirty="0">
                <a:latin typeface="Arial(Body)"/>
              </a:rPr>
              <a:t> </a:t>
            </a:r>
            <a:r>
              <a:rPr lang="en-US" sz="2500" dirty="0" err="1">
                <a:latin typeface="Arial(Body)"/>
              </a:rPr>
              <a:t>đổi</a:t>
            </a:r>
            <a:r>
              <a:rPr lang="en-US" sz="2500" dirty="0">
                <a:latin typeface="Arial(Body)"/>
              </a:rPr>
              <a:t> </a:t>
            </a:r>
            <a:r>
              <a:rPr lang="en-US" sz="2500" dirty="0" err="1">
                <a:latin typeface="Arial(Body)"/>
              </a:rPr>
              <a:t>từ</a:t>
            </a:r>
            <a:r>
              <a:rPr lang="en-US" sz="2500" dirty="0">
                <a:latin typeface="Arial(Body)"/>
              </a:rPr>
              <a:t> </a:t>
            </a:r>
            <a:r>
              <a:rPr lang="en-US" sz="2500" dirty="0" err="1">
                <a:latin typeface="Arial(Body)"/>
              </a:rPr>
              <a:t>nhánh</a:t>
            </a:r>
            <a:r>
              <a:rPr lang="en-US" sz="2500" dirty="0">
                <a:latin typeface="Arial(Body)"/>
              </a:rPr>
              <a:t> </a:t>
            </a:r>
            <a:r>
              <a:rPr lang="en-US" sz="2500" dirty="0" err="1">
                <a:latin typeface="Arial(Body)"/>
              </a:rPr>
              <a:t>này</a:t>
            </a:r>
            <a:r>
              <a:rPr lang="en-US" sz="2500" dirty="0">
                <a:latin typeface="Arial(Body)"/>
              </a:rPr>
              <a:t> </a:t>
            </a:r>
            <a:r>
              <a:rPr lang="en-US" sz="2500" dirty="0" err="1">
                <a:latin typeface="Arial(Body)"/>
              </a:rPr>
              <a:t>vào</a:t>
            </a:r>
            <a:r>
              <a:rPr lang="en-US" sz="2500" dirty="0">
                <a:latin typeface="Arial(Body)"/>
              </a:rPr>
              <a:t> </a:t>
            </a:r>
            <a:r>
              <a:rPr lang="en-US" sz="2500" dirty="0" err="1">
                <a:latin typeface="Arial(Body)"/>
              </a:rPr>
              <a:t>nhánh</a:t>
            </a:r>
            <a:r>
              <a:rPr lang="en-US" sz="2500" dirty="0">
                <a:latin typeface="Arial(Body)"/>
              </a:rPr>
              <a:t> </a:t>
            </a:r>
            <a:r>
              <a:rPr lang="en-US" sz="2500" dirty="0" err="1">
                <a:latin typeface="Arial(Body)"/>
              </a:rPr>
              <a:t>khác</a:t>
            </a:r>
            <a:r>
              <a:rPr lang="en-US" sz="2500" dirty="0">
                <a:latin typeface="Arial(Body)"/>
              </a:rPr>
              <a:t>: </a:t>
            </a:r>
            <a:r>
              <a:rPr lang="en-US" sz="2500" dirty="0" err="1">
                <a:latin typeface="Arial(Body)"/>
              </a:rPr>
              <a:t>đó</a:t>
            </a:r>
            <a:r>
              <a:rPr lang="en-US" sz="2500" dirty="0">
                <a:latin typeface="Arial(Body)"/>
              </a:rPr>
              <a:t> </a:t>
            </a:r>
            <a:r>
              <a:rPr lang="en-US" sz="2500" dirty="0" err="1">
                <a:latin typeface="Arial(Body)"/>
              </a:rPr>
              <a:t>là</a:t>
            </a:r>
            <a:r>
              <a:rPr lang="en-US" sz="2500" dirty="0">
                <a:latin typeface="Arial(Body)"/>
              </a:rPr>
              <a:t> merge </a:t>
            </a:r>
            <a:r>
              <a:rPr lang="en-US" sz="2500" dirty="0" err="1">
                <a:latin typeface="Arial(Body)"/>
              </a:rPr>
              <a:t>và</a:t>
            </a:r>
            <a:r>
              <a:rPr lang="en-US" sz="2500" dirty="0">
                <a:latin typeface="Arial(Body)"/>
              </a:rPr>
              <a:t> rebase.</a:t>
            </a:r>
          </a:p>
          <a:p>
            <a:endParaRPr lang="en-US" sz="2500" dirty="0">
              <a:latin typeface="Arial(Body)"/>
            </a:endParaRPr>
          </a:p>
          <a:p>
            <a:r>
              <a:rPr lang="en-US" sz="2500" dirty="0">
                <a:latin typeface="Arial(Body)"/>
              </a:rPr>
              <a:t>B</a:t>
            </a:r>
            <a:r>
              <a:rPr lang="vi-VN" sz="2500" dirty="0">
                <a:latin typeface="Arial(Body)"/>
              </a:rPr>
              <a:t>ằng cách sử dụng lệnh rebase, bạn có thể sử dụng tất cả các thay đổi được commit ở một nhánh và "chạy lại" (replay) chúng trên một nhánh khác.</a:t>
            </a:r>
            <a:endParaRPr lang="en-US" sz="2500" dirty="0">
              <a:latin typeface="Arial(Body)"/>
            </a:endParaRPr>
          </a:p>
          <a:p>
            <a:endParaRPr lang="vi-VN" sz="2500" b="1" dirty="0">
              <a:latin typeface="Arial(Body)"/>
            </a:endParaRPr>
          </a:p>
          <a:p>
            <a:endParaRPr lang="en-US" sz="2500" b="1" dirty="0">
              <a:latin typeface="Arial(Body)"/>
            </a:endParaRPr>
          </a:p>
        </p:txBody>
      </p:sp>
      <p:pic>
        <p:nvPicPr>
          <p:cNvPr id="3" name="Hình ảnh 2">
            <a:extLst>
              <a:ext uri="{FF2B5EF4-FFF2-40B4-BE49-F238E27FC236}">
                <a16:creationId xmlns:a16="http://schemas.microsoft.com/office/drawing/2014/main" xmlns="" id="{82B84711-2251-4D49-BF64-6AE2023EF188}"/>
              </a:ext>
            </a:extLst>
          </p:cNvPr>
          <p:cNvPicPr>
            <a:picLocks noChangeAspect="1"/>
          </p:cNvPicPr>
          <p:nvPr/>
        </p:nvPicPr>
        <p:blipFill>
          <a:blip r:embed="rId2"/>
          <a:stretch>
            <a:fillRect/>
          </a:stretch>
        </p:blipFill>
        <p:spPr>
          <a:xfrm>
            <a:off x="6742491" y="1164535"/>
            <a:ext cx="5043495" cy="3616012"/>
          </a:xfrm>
          <a:prstGeom prst="rect">
            <a:avLst/>
          </a:prstGeom>
        </p:spPr>
      </p:pic>
    </p:spTree>
    <p:extLst>
      <p:ext uri="{BB962C8B-B14F-4D97-AF65-F5344CB8AC3E}">
        <p14:creationId xmlns:p14="http://schemas.microsoft.com/office/powerpoint/2010/main" val="110562489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xmlns="" id="{78FAA5A0-293F-42C0-ABA8-9170D6199F6A}"/>
              </a:ext>
            </a:extLst>
          </p:cNvPr>
          <p:cNvSpPr>
            <a:spLocks noGrp="1"/>
          </p:cNvSpPr>
          <p:nvPr>
            <p:ph type="title"/>
          </p:nvPr>
        </p:nvSpPr>
        <p:spPr/>
        <p:txBody>
          <a:bodyPr/>
          <a:lstStyle/>
          <a:p>
            <a:r>
              <a:rPr lang="en-US" dirty="0"/>
              <a:t>Git rebase </a:t>
            </a:r>
            <a:r>
              <a:rPr lang="en-US" dirty="0" err="1"/>
              <a:t>và</a:t>
            </a:r>
            <a:r>
              <a:rPr lang="en-US" dirty="0"/>
              <a:t> merge </a:t>
            </a:r>
            <a:r>
              <a:rPr lang="en-US" dirty="0" err="1"/>
              <a:t>có</a:t>
            </a:r>
            <a:r>
              <a:rPr lang="en-US" dirty="0"/>
              <a:t> </a:t>
            </a:r>
            <a:r>
              <a:rPr lang="en-US" dirty="0" err="1"/>
              <a:t>gì</a:t>
            </a:r>
            <a:r>
              <a:rPr lang="en-US" dirty="0"/>
              <a:t> </a:t>
            </a:r>
            <a:r>
              <a:rPr lang="en-US" dirty="0" err="1"/>
              <a:t>khác</a:t>
            </a:r>
            <a:r>
              <a:rPr lang="en-US" dirty="0"/>
              <a:t> </a:t>
            </a:r>
            <a:r>
              <a:rPr lang="en-US" dirty="0" err="1"/>
              <a:t>nhau</a:t>
            </a:r>
            <a:endParaRPr lang="en-US" dirty="0"/>
          </a:p>
        </p:txBody>
      </p:sp>
      <p:sp>
        <p:nvSpPr>
          <p:cNvPr id="3" name="Chỗ dành sẵn cho Nội dung 2">
            <a:extLst>
              <a:ext uri="{FF2B5EF4-FFF2-40B4-BE49-F238E27FC236}">
                <a16:creationId xmlns:a16="http://schemas.microsoft.com/office/drawing/2014/main" xmlns="" id="{44702684-CA84-491E-82A9-D7C69DE1F7F3}"/>
              </a:ext>
            </a:extLst>
          </p:cNvPr>
          <p:cNvSpPr>
            <a:spLocks noGrp="1"/>
          </p:cNvSpPr>
          <p:nvPr>
            <p:ph idx="1"/>
          </p:nvPr>
        </p:nvSpPr>
        <p:spPr/>
        <p:txBody>
          <a:bodyPr>
            <a:normAutofit/>
          </a:bodyPr>
          <a:lstStyle/>
          <a:p>
            <a:r>
              <a:rPr lang="vi-VN" sz="2400" dirty="0" err="1"/>
              <a:t>Khác</a:t>
            </a:r>
            <a:r>
              <a:rPr lang="vi-VN" sz="2400" dirty="0"/>
              <a:t> nhau </a:t>
            </a:r>
            <a:r>
              <a:rPr lang="vi-VN" sz="2400" dirty="0" err="1"/>
              <a:t>giữa</a:t>
            </a:r>
            <a:r>
              <a:rPr lang="vi-VN" sz="2400" dirty="0"/>
              <a:t> </a:t>
            </a:r>
            <a:r>
              <a:rPr lang="vi-VN" sz="2400" dirty="0" err="1"/>
              <a:t>merge</a:t>
            </a:r>
            <a:r>
              <a:rPr lang="vi-VN" sz="2400" dirty="0"/>
              <a:t> </a:t>
            </a:r>
            <a:r>
              <a:rPr lang="vi-VN" sz="2400" dirty="0" err="1"/>
              <a:t>và</a:t>
            </a:r>
            <a:r>
              <a:rPr lang="vi-VN" sz="2400" dirty="0"/>
              <a:t> </a:t>
            </a:r>
            <a:r>
              <a:rPr lang="vi-VN" sz="2400" dirty="0" err="1"/>
              <a:t>rebase</a:t>
            </a:r>
            <a:r>
              <a:rPr lang="vi-VN" sz="2400" dirty="0"/>
              <a:t> </a:t>
            </a:r>
            <a:r>
              <a:rPr lang="vi-VN" sz="2400" dirty="0" err="1"/>
              <a:t>Tích</a:t>
            </a:r>
            <a:r>
              <a:rPr lang="vi-VN" sz="2400" dirty="0"/>
              <a:t> </a:t>
            </a:r>
            <a:r>
              <a:rPr lang="vi-VN" sz="2400" dirty="0" err="1"/>
              <a:t>hợp</a:t>
            </a:r>
            <a:r>
              <a:rPr lang="vi-VN" sz="2400" dirty="0"/>
              <a:t> </a:t>
            </a:r>
            <a:r>
              <a:rPr lang="vi-VN" sz="2400" dirty="0" err="1"/>
              <a:t>các</a:t>
            </a:r>
            <a:r>
              <a:rPr lang="vi-VN" sz="2400" dirty="0"/>
              <a:t> </a:t>
            </a:r>
            <a:r>
              <a:rPr lang="vi-VN" sz="2400" dirty="0" err="1"/>
              <a:t>nhánh</a:t>
            </a:r>
            <a:r>
              <a:rPr lang="vi-VN" sz="2400" dirty="0"/>
              <a:t> </a:t>
            </a:r>
            <a:r>
              <a:rPr lang="vi-VN" sz="2400" dirty="0" err="1"/>
              <a:t>với</a:t>
            </a:r>
            <a:r>
              <a:rPr lang="vi-VN" sz="2400" dirty="0"/>
              <a:t> nhau </a:t>
            </a:r>
            <a:r>
              <a:rPr lang="vi-VN" sz="2400" dirty="0" err="1"/>
              <a:t>chúng</a:t>
            </a:r>
            <a:r>
              <a:rPr lang="vi-VN" sz="2400" dirty="0"/>
              <a:t> ta </a:t>
            </a:r>
            <a:r>
              <a:rPr lang="vi-VN" sz="2400" dirty="0" err="1"/>
              <a:t>sẽ</a:t>
            </a:r>
            <a:r>
              <a:rPr lang="vi-VN" sz="2400" dirty="0"/>
              <a:t> </a:t>
            </a:r>
            <a:r>
              <a:rPr lang="vi-VN" sz="2400" dirty="0" err="1"/>
              <a:t>có</a:t>
            </a:r>
            <a:r>
              <a:rPr lang="vi-VN" sz="2400" dirty="0"/>
              <a:t> 2 phương </a:t>
            </a:r>
            <a:r>
              <a:rPr lang="vi-VN" sz="2400" dirty="0" err="1"/>
              <a:t>pháp</a:t>
            </a:r>
            <a:r>
              <a:rPr lang="vi-VN" sz="2400" dirty="0"/>
              <a:t> </a:t>
            </a:r>
            <a:r>
              <a:rPr lang="vi-VN" sz="2400" dirty="0" err="1"/>
              <a:t>là</a:t>
            </a:r>
            <a:r>
              <a:rPr lang="vi-VN" sz="2400" dirty="0"/>
              <a:t> </a:t>
            </a:r>
            <a:r>
              <a:rPr lang="vi-VN" sz="2400" dirty="0" err="1"/>
              <a:t>merge</a:t>
            </a:r>
            <a:r>
              <a:rPr lang="vi-VN" sz="2400" dirty="0"/>
              <a:t> </a:t>
            </a:r>
            <a:r>
              <a:rPr lang="vi-VN" sz="2400" dirty="0" err="1"/>
              <a:t>và</a:t>
            </a:r>
            <a:r>
              <a:rPr lang="vi-VN" sz="2400" dirty="0"/>
              <a:t> </a:t>
            </a:r>
            <a:r>
              <a:rPr lang="vi-VN" sz="2400" dirty="0" err="1"/>
              <a:t>rebase</a:t>
            </a:r>
            <a:r>
              <a:rPr lang="vi-VN" sz="2400" dirty="0"/>
              <a:t> . </a:t>
            </a:r>
            <a:r>
              <a:rPr lang="vi-VN" sz="2400" dirty="0" err="1"/>
              <a:t>Nếu</a:t>
            </a:r>
            <a:r>
              <a:rPr lang="vi-VN" sz="2400" dirty="0"/>
              <a:t> so </a:t>
            </a:r>
            <a:r>
              <a:rPr lang="vi-VN" sz="2400" dirty="0" err="1"/>
              <a:t>với</a:t>
            </a:r>
            <a:r>
              <a:rPr lang="vi-VN" sz="2400" dirty="0"/>
              <a:t> </a:t>
            </a:r>
            <a:r>
              <a:rPr lang="vi-VN" sz="2400" dirty="0" err="1"/>
              <a:t>rebase</a:t>
            </a:r>
            <a:r>
              <a:rPr lang="vi-VN" sz="2400" dirty="0"/>
              <a:t> </a:t>
            </a:r>
            <a:r>
              <a:rPr lang="vi-VN" sz="2400" dirty="0" err="1"/>
              <a:t>thì</a:t>
            </a:r>
            <a:r>
              <a:rPr lang="vi-VN" sz="2400" dirty="0"/>
              <a:t> </a:t>
            </a:r>
            <a:r>
              <a:rPr lang="vi-VN" sz="2400" dirty="0" err="1"/>
              <a:t>merge</a:t>
            </a:r>
            <a:r>
              <a:rPr lang="vi-VN" sz="2400" dirty="0"/>
              <a:t> </a:t>
            </a:r>
            <a:r>
              <a:rPr lang="vi-VN" sz="2400" dirty="0" err="1"/>
              <a:t>là</a:t>
            </a:r>
            <a:r>
              <a:rPr lang="vi-VN" sz="2400" dirty="0"/>
              <a:t> </a:t>
            </a:r>
            <a:r>
              <a:rPr lang="vi-VN" sz="2400" dirty="0" err="1"/>
              <a:t>cách</a:t>
            </a:r>
            <a:r>
              <a:rPr lang="vi-VN" sz="2400" dirty="0"/>
              <a:t> </a:t>
            </a:r>
            <a:r>
              <a:rPr lang="vi-VN" sz="2400" dirty="0" err="1"/>
              <a:t>có</a:t>
            </a:r>
            <a:r>
              <a:rPr lang="vi-VN" sz="2400" dirty="0"/>
              <a:t> </a:t>
            </a:r>
            <a:r>
              <a:rPr lang="vi-VN" sz="2400" dirty="0" err="1"/>
              <a:t>thể</a:t>
            </a:r>
            <a:r>
              <a:rPr lang="vi-VN" sz="2400" dirty="0"/>
              <a:t> </a:t>
            </a:r>
            <a:r>
              <a:rPr lang="vi-VN" sz="2400" dirty="0" err="1"/>
              <a:t>tích</a:t>
            </a:r>
            <a:r>
              <a:rPr lang="vi-VN" sz="2400" dirty="0"/>
              <a:t> </a:t>
            </a:r>
            <a:r>
              <a:rPr lang="vi-VN" sz="2400" dirty="0" err="1"/>
              <a:t>hợp</a:t>
            </a:r>
            <a:r>
              <a:rPr lang="vi-VN" sz="2400" dirty="0"/>
              <a:t> </a:t>
            </a:r>
            <a:r>
              <a:rPr lang="vi-VN" sz="2400" dirty="0" err="1"/>
              <a:t>với</a:t>
            </a:r>
            <a:r>
              <a:rPr lang="vi-VN" sz="2400" dirty="0"/>
              <a:t> </a:t>
            </a:r>
            <a:r>
              <a:rPr lang="vi-VN" sz="2400" dirty="0" err="1"/>
              <a:t>master</a:t>
            </a:r>
            <a:r>
              <a:rPr lang="vi-VN" sz="2400" dirty="0"/>
              <a:t> </a:t>
            </a:r>
            <a:r>
              <a:rPr lang="vi-VN" sz="2400" dirty="0" err="1"/>
              <a:t>với</a:t>
            </a:r>
            <a:r>
              <a:rPr lang="vi-VN" sz="2400" dirty="0"/>
              <a:t> </a:t>
            </a:r>
            <a:r>
              <a:rPr lang="vi-VN" sz="2400" dirty="0" err="1"/>
              <a:t>rất</a:t>
            </a:r>
            <a:r>
              <a:rPr lang="vi-VN" sz="2400" dirty="0"/>
              <a:t> </a:t>
            </a:r>
            <a:r>
              <a:rPr lang="vi-VN" sz="2400" dirty="0" err="1"/>
              <a:t>nhiều</a:t>
            </a:r>
            <a:r>
              <a:rPr lang="vi-VN" sz="2400" dirty="0"/>
              <a:t> </a:t>
            </a:r>
            <a:r>
              <a:rPr lang="vi-VN" sz="2400" dirty="0" err="1"/>
              <a:t>nhánh</a:t>
            </a:r>
            <a:r>
              <a:rPr lang="vi-VN" sz="2400" dirty="0"/>
              <a:t> trong 1 </a:t>
            </a:r>
            <a:r>
              <a:rPr lang="vi-VN" sz="2400" dirty="0" err="1"/>
              <a:t>lần</a:t>
            </a:r>
            <a:r>
              <a:rPr lang="vi-VN" sz="2400" dirty="0"/>
              <a:t> .</a:t>
            </a:r>
            <a:endParaRPr lang="en-US" sz="2400" dirty="0"/>
          </a:p>
          <a:p>
            <a:r>
              <a:rPr lang="vi-VN" sz="2400" dirty="0"/>
              <a:t> Tuy nhiên </a:t>
            </a:r>
            <a:r>
              <a:rPr lang="vi-VN" sz="2400" dirty="0" err="1"/>
              <a:t>trường</a:t>
            </a:r>
            <a:r>
              <a:rPr lang="vi-VN" sz="2400" dirty="0"/>
              <a:t> </a:t>
            </a:r>
            <a:r>
              <a:rPr lang="vi-VN" sz="2400" dirty="0" err="1"/>
              <a:t>hợp</a:t>
            </a:r>
            <a:r>
              <a:rPr lang="vi-VN" sz="2400" dirty="0"/>
              <a:t> </a:t>
            </a:r>
            <a:r>
              <a:rPr lang="vi-VN" sz="2400" dirty="0" err="1"/>
              <a:t>tích</a:t>
            </a:r>
            <a:r>
              <a:rPr lang="vi-VN" sz="2400" dirty="0"/>
              <a:t> </a:t>
            </a:r>
            <a:r>
              <a:rPr lang="vi-VN" sz="2400" dirty="0" err="1"/>
              <a:t>hợp</a:t>
            </a:r>
            <a:r>
              <a:rPr lang="vi-VN" sz="2400" dirty="0"/>
              <a:t> </a:t>
            </a:r>
            <a:r>
              <a:rPr lang="vi-VN" sz="2400" dirty="0" err="1"/>
              <a:t>bằng</a:t>
            </a:r>
            <a:r>
              <a:rPr lang="vi-VN" sz="2400" dirty="0"/>
              <a:t> </a:t>
            </a:r>
            <a:r>
              <a:rPr lang="vi-VN" sz="2400" dirty="0" err="1"/>
              <a:t>merge</a:t>
            </a:r>
            <a:r>
              <a:rPr lang="vi-VN" sz="2400" dirty="0"/>
              <a:t> </a:t>
            </a:r>
            <a:r>
              <a:rPr lang="vi-VN" sz="2400" dirty="0" err="1"/>
              <a:t>thì</a:t>
            </a:r>
            <a:r>
              <a:rPr lang="vi-VN" sz="2400" dirty="0"/>
              <a:t> </a:t>
            </a:r>
            <a:r>
              <a:rPr lang="vi-VN" sz="2400" dirty="0" err="1"/>
              <a:t>những</a:t>
            </a:r>
            <a:r>
              <a:rPr lang="vi-VN" sz="2400" dirty="0"/>
              <a:t> </a:t>
            </a:r>
            <a:r>
              <a:rPr lang="vi-VN" sz="2400" dirty="0" err="1"/>
              <a:t>commit</a:t>
            </a:r>
            <a:r>
              <a:rPr lang="vi-VN" sz="2400" dirty="0"/>
              <a:t> </a:t>
            </a:r>
            <a:r>
              <a:rPr lang="vi-VN" sz="2400" dirty="0" err="1"/>
              <a:t>của</a:t>
            </a:r>
            <a:r>
              <a:rPr lang="vi-VN" sz="2400" dirty="0"/>
              <a:t> </a:t>
            </a:r>
            <a:r>
              <a:rPr lang="vi-VN" sz="2400" dirty="0" err="1"/>
              <a:t>branch</a:t>
            </a:r>
            <a:r>
              <a:rPr lang="vi-VN" sz="2400" dirty="0"/>
              <a:t> </a:t>
            </a:r>
            <a:r>
              <a:rPr lang="vi-VN" sz="2400" dirty="0" err="1"/>
              <a:t>sẽ</a:t>
            </a:r>
            <a:r>
              <a:rPr lang="vi-VN" sz="2400" dirty="0"/>
              <a:t> </a:t>
            </a:r>
            <a:r>
              <a:rPr lang="vi-VN" sz="2400" dirty="0" err="1"/>
              <a:t>hoàn</a:t>
            </a:r>
            <a:r>
              <a:rPr lang="vi-VN" sz="2400" dirty="0"/>
              <a:t> </a:t>
            </a:r>
            <a:r>
              <a:rPr lang="vi-VN" sz="2400" dirty="0" err="1"/>
              <a:t>toàn</a:t>
            </a:r>
            <a:r>
              <a:rPr lang="vi-VN" sz="2400" dirty="0"/>
              <a:t> không </a:t>
            </a:r>
            <a:r>
              <a:rPr lang="vi-VN" sz="2400" dirty="0" err="1"/>
              <a:t>được</a:t>
            </a:r>
            <a:r>
              <a:rPr lang="vi-VN" sz="2400" dirty="0"/>
              <a:t> </a:t>
            </a:r>
            <a:r>
              <a:rPr lang="vi-VN" sz="2400" dirty="0" err="1"/>
              <a:t>record</a:t>
            </a:r>
            <a:r>
              <a:rPr lang="vi-VN" sz="2400" dirty="0"/>
              <a:t> </a:t>
            </a:r>
            <a:r>
              <a:rPr lang="vi-VN" sz="2400" dirty="0" err="1"/>
              <a:t>lại</a:t>
            </a:r>
            <a:r>
              <a:rPr lang="vi-VN" sz="2400" dirty="0"/>
              <a:t> . Do </a:t>
            </a:r>
            <a:r>
              <a:rPr lang="vi-VN" sz="2400" dirty="0" err="1"/>
              <a:t>vậy</a:t>
            </a:r>
            <a:r>
              <a:rPr lang="vi-VN" sz="2400" dirty="0"/>
              <a:t> </a:t>
            </a:r>
            <a:r>
              <a:rPr lang="vi-VN" sz="2400" dirty="0" err="1"/>
              <a:t>nếu</a:t>
            </a:r>
            <a:r>
              <a:rPr lang="vi-VN" sz="2400" dirty="0"/>
              <a:t> </a:t>
            </a:r>
            <a:r>
              <a:rPr lang="vi-VN" sz="2400" dirty="0" err="1"/>
              <a:t>chúng</a:t>
            </a:r>
            <a:r>
              <a:rPr lang="vi-VN" sz="2400" dirty="0"/>
              <a:t> ta </a:t>
            </a:r>
            <a:r>
              <a:rPr lang="vi-VN" sz="2400" dirty="0" err="1"/>
              <a:t>muốn</a:t>
            </a:r>
            <a:r>
              <a:rPr lang="vi-VN" sz="2400" dirty="0"/>
              <a:t> lưu </a:t>
            </a:r>
            <a:r>
              <a:rPr lang="vi-VN" sz="2400" dirty="0" err="1"/>
              <a:t>lại</a:t>
            </a:r>
            <a:r>
              <a:rPr lang="vi-VN" sz="2400" dirty="0"/>
              <a:t> </a:t>
            </a:r>
            <a:r>
              <a:rPr lang="vi-VN" sz="2400" dirty="0" err="1"/>
              <a:t>một</a:t>
            </a:r>
            <a:r>
              <a:rPr lang="vi-VN" sz="2400" dirty="0"/>
              <a:t> </a:t>
            </a:r>
            <a:r>
              <a:rPr lang="vi-VN" sz="2400" dirty="0" err="1"/>
              <a:t>cách</a:t>
            </a:r>
            <a:r>
              <a:rPr lang="vi-VN" sz="2400" dirty="0"/>
              <a:t> </a:t>
            </a:r>
            <a:r>
              <a:rPr lang="vi-VN" sz="2400" dirty="0" err="1"/>
              <a:t>chuẩn</a:t>
            </a:r>
            <a:r>
              <a:rPr lang="vi-VN" sz="2400" dirty="0"/>
              <a:t> </a:t>
            </a:r>
            <a:r>
              <a:rPr lang="vi-VN" sz="2400" dirty="0" err="1"/>
              <a:t>xác</a:t>
            </a:r>
            <a:r>
              <a:rPr lang="vi-VN" sz="2400" dirty="0"/>
              <a:t> </a:t>
            </a:r>
            <a:r>
              <a:rPr lang="vi-VN" sz="2400" dirty="0" err="1"/>
              <a:t>flow</a:t>
            </a:r>
            <a:r>
              <a:rPr lang="vi-VN" sz="2400" dirty="0"/>
              <a:t> </a:t>
            </a:r>
            <a:r>
              <a:rPr lang="vi-VN" sz="2400" dirty="0" err="1"/>
              <a:t>của</a:t>
            </a:r>
            <a:r>
              <a:rPr lang="vi-VN" sz="2400" dirty="0"/>
              <a:t> </a:t>
            </a:r>
            <a:r>
              <a:rPr lang="vi-VN" sz="2400" dirty="0" err="1"/>
              <a:t>dự</a:t>
            </a:r>
            <a:r>
              <a:rPr lang="vi-VN" sz="2400" dirty="0"/>
              <a:t> </a:t>
            </a:r>
            <a:r>
              <a:rPr lang="vi-VN" sz="2400" dirty="0" err="1"/>
              <a:t>án</a:t>
            </a:r>
            <a:r>
              <a:rPr lang="vi-VN" sz="2400" dirty="0"/>
              <a:t> </a:t>
            </a:r>
            <a:r>
              <a:rPr lang="vi-VN" sz="2400" dirty="0" err="1"/>
              <a:t>thì</a:t>
            </a:r>
            <a:r>
              <a:rPr lang="vi-VN" sz="2400" dirty="0"/>
              <a:t> </a:t>
            </a:r>
            <a:r>
              <a:rPr lang="vi-VN" sz="2400" dirty="0" err="1"/>
              <a:t>Rebase</a:t>
            </a:r>
            <a:r>
              <a:rPr lang="vi-VN" sz="2400" dirty="0"/>
              <a:t> </a:t>
            </a:r>
            <a:r>
              <a:rPr lang="vi-VN" sz="2400" dirty="0" err="1"/>
              <a:t>là</a:t>
            </a:r>
            <a:r>
              <a:rPr lang="vi-VN" sz="2400" dirty="0"/>
              <a:t> phương </a:t>
            </a:r>
            <a:r>
              <a:rPr lang="vi-VN" sz="2400" dirty="0" err="1"/>
              <a:t>pháp</a:t>
            </a:r>
            <a:r>
              <a:rPr lang="vi-VN" sz="2400" dirty="0"/>
              <a:t> </a:t>
            </a:r>
            <a:r>
              <a:rPr lang="vi-VN" sz="2400" dirty="0" err="1"/>
              <a:t>được</a:t>
            </a:r>
            <a:r>
              <a:rPr lang="vi-VN" sz="2400" dirty="0"/>
              <a:t> </a:t>
            </a:r>
            <a:r>
              <a:rPr lang="vi-VN" sz="2400" dirty="0" err="1"/>
              <a:t>recommend</a:t>
            </a:r>
            <a:r>
              <a:rPr lang="vi-VN" sz="2400" dirty="0"/>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91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a:t>3. Cơ chế hoạt động của git</a:t>
            </a:r>
            <a:endParaRPr lang="en-US" dirty="0"/>
          </a:p>
        </p:txBody>
      </p:sp>
      <p:sp>
        <p:nvSpPr>
          <p:cNvPr id="6" name="TextBox 5"/>
          <p:cNvSpPr txBox="1"/>
          <p:nvPr/>
        </p:nvSpPr>
        <p:spPr>
          <a:xfrm>
            <a:off x="818943" y="1164535"/>
            <a:ext cx="11147770" cy="2015936"/>
          </a:xfrm>
          <a:prstGeom prst="rect">
            <a:avLst/>
          </a:prstGeom>
          <a:noFill/>
        </p:spPr>
        <p:txBody>
          <a:bodyPr wrap="square" rtlCol="0">
            <a:spAutoFit/>
          </a:bodyPr>
          <a:lstStyle/>
          <a:p>
            <a:r>
              <a:rPr lang="en-US" sz="2500" b="1" dirty="0" err="1">
                <a:latin typeface="Arial(Body)"/>
              </a:rPr>
              <a:t>Tổ</a:t>
            </a:r>
            <a:r>
              <a:rPr lang="en-US" sz="2500" b="1" dirty="0">
                <a:latin typeface="Arial(Body)"/>
              </a:rPr>
              <a:t> </a:t>
            </a:r>
            <a:r>
              <a:rPr lang="en-US" sz="2500" b="1" dirty="0" err="1">
                <a:latin typeface="Arial(Body)"/>
              </a:rPr>
              <a:t>chức</a:t>
            </a:r>
            <a:r>
              <a:rPr lang="en-US" sz="2500" b="1" dirty="0">
                <a:latin typeface="Arial(Body)"/>
              </a:rPr>
              <a:t> file </a:t>
            </a:r>
            <a:r>
              <a:rPr lang="en-US" sz="2500" b="1" dirty="0" err="1">
                <a:latin typeface="Arial(Body)"/>
              </a:rPr>
              <a:t>trong</a:t>
            </a:r>
            <a:r>
              <a:rPr lang="en-US" sz="2500" b="1" dirty="0">
                <a:latin typeface="Arial(Body)"/>
              </a:rPr>
              <a:t> Git : Snapshots, Not Differences </a:t>
            </a:r>
            <a:endParaRPr lang="en-US" sz="2500" dirty="0">
              <a:latin typeface="Arial(Body)"/>
            </a:endParaRPr>
          </a:p>
          <a:p>
            <a:pPr marL="800100" lvl="1" indent="-342900">
              <a:buFont typeface="Wingdings" panose="05000000000000000000" pitchFamily="2" charset="2"/>
              <a:buChar char="Ø"/>
            </a:pPr>
            <a:r>
              <a:rPr lang="vi-VN" sz="2500" dirty="0">
                <a:latin typeface="Arial(Body)"/>
              </a:rPr>
              <a:t>Không lưu nếu file không có sự thay đổi</a:t>
            </a:r>
            <a:endParaRPr lang="en-US" sz="2500" dirty="0">
              <a:latin typeface="Arial(Body)"/>
            </a:endParaRPr>
          </a:p>
          <a:p>
            <a:pPr marL="800100" lvl="1" indent="-342900">
              <a:buFont typeface="Wingdings" panose="05000000000000000000" pitchFamily="2" charset="2"/>
              <a:buChar char="Ø"/>
            </a:pPr>
            <a:r>
              <a:rPr lang="vi-VN" sz="2500" dirty="0">
                <a:latin typeface="Arial(Body)"/>
              </a:rPr>
              <a:t>Khi file có thay đổi, git sẽ cập nhật thêm mới trạng thái vào CSDL git</a:t>
            </a:r>
            <a:endParaRPr lang="en-US" sz="2500" dirty="0">
              <a:latin typeface="Arial(Body)"/>
            </a:endParaRPr>
          </a:p>
          <a:p>
            <a:pPr marL="800100" lvl="1" indent="-342900">
              <a:buFont typeface="Wingdings" panose="05000000000000000000" pitchFamily="2" charset="2"/>
              <a:buChar char="Ø"/>
            </a:pPr>
            <a:r>
              <a:rPr lang="en-US" sz="2500" dirty="0">
                <a:latin typeface="Arial(Body)"/>
              </a:rPr>
              <a:t>C</a:t>
            </a:r>
            <a:r>
              <a:rPr lang="vi-VN" sz="2500" dirty="0">
                <a:latin typeface="Arial(Body)"/>
              </a:rPr>
              <a:t>hi tiết của dự án theo từng lần commit</a:t>
            </a:r>
            <a:endParaRPr lang="vi-VN" sz="2500" b="1" dirty="0">
              <a:latin typeface="Arial(Body)"/>
            </a:endParaRPr>
          </a:p>
          <a:p>
            <a:endParaRPr lang="en-US" sz="2500" b="1" dirty="0">
              <a:latin typeface="Arial(Body)"/>
            </a:endParaRPr>
          </a:p>
        </p:txBody>
      </p:sp>
      <p:pic>
        <p:nvPicPr>
          <p:cNvPr id="3" name="Picture 2"/>
          <p:cNvPicPr>
            <a:picLocks noChangeAspect="1"/>
          </p:cNvPicPr>
          <p:nvPr/>
        </p:nvPicPr>
        <p:blipFill>
          <a:blip r:embed="rId2"/>
          <a:stretch>
            <a:fillRect/>
          </a:stretch>
        </p:blipFill>
        <p:spPr>
          <a:xfrm>
            <a:off x="1032220" y="3076368"/>
            <a:ext cx="9967084" cy="3514725"/>
          </a:xfrm>
          <a:prstGeom prst="rect">
            <a:avLst/>
          </a:prstGeom>
        </p:spPr>
      </p:pic>
    </p:spTree>
    <p:extLst>
      <p:ext uri="{BB962C8B-B14F-4D97-AF65-F5344CB8AC3E}">
        <p14:creationId xmlns:p14="http://schemas.microsoft.com/office/powerpoint/2010/main" val="232755128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a:t>3. Cơ chế hoạt động của git</a:t>
            </a:r>
            <a:endParaRPr lang="en-US" dirty="0"/>
          </a:p>
        </p:txBody>
      </p:sp>
      <p:sp>
        <p:nvSpPr>
          <p:cNvPr id="6" name="TextBox 5"/>
          <p:cNvSpPr txBox="1"/>
          <p:nvPr/>
        </p:nvSpPr>
        <p:spPr>
          <a:xfrm>
            <a:off x="818943" y="1164535"/>
            <a:ext cx="11147770" cy="1246495"/>
          </a:xfrm>
          <a:prstGeom prst="rect">
            <a:avLst/>
          </a:prstGeom>
          <a:noFill/>
        </p:spPr>
        <p:txBody>
          <a:bodyPr wrap="square" rtlCol="0">
            <a:spAutoFit/>
          </a:bodyPr>
          <a:lstStyle/>
          <a:p>
            <a:r>
              <a:rPr lang="en-US" sz="2500" b="1" dirty="0" err="1">
                <a:latin typeface="Arial(Body)"/>
              </a:rPr>
              <a:t>Tổ</a:t>
            </a:r>
            <a:r>
              <a:rPr lang="en-US" sz="2500" b="1" dirty="0">
                <a:latin typeface="Arial(Body)"/>
              </a:rPr>
              <a:t> </a:t>
            </a:r>
            <a:r>
              <a:rPr lang="en-US" sz="2500" b="1" dirty="0" err="1">
                <a:latin typeface="Arial(Body)"/>
              </a:rPr>
              <a:t>chức</a:t>
            </a:r>
            <a:r>
              <a:rPr lang="en-US" sz="2500" b="1" dirty="0">
                <a:latin typeface="Arial(Body)"/>
              </a:rPr>
              <a:t> file </a:t>
            </a:r>
            <a:r>
              <a:rPr lang="en-US" sz="2500" b="1" dirty="0" err="1">
                <a:latin typeface="Arial(Body)"/>
              </a:rPr>
              <a:t>trong</a:t>
            </a:r>
            <a:r>
              <a:rPr lang="en-US" sz="2500" b="1" dirty="0">
                <a:latin typeface="Arial(Body)"/>
              </a:rPr>
              <a:t> Git : Snapshots, Not Differences </a:t>
            </a:r>
            <a:endParaRPr lang="en-US" sz="2500" dirty="0">
              <a:latin typeface="Arial(Body)"/>
            </a:endParaRPr>
          </a:p>
          <a:p>
            <a:endParaRPr lang="en-US" sz="2500" dirty="0">
              <a:latin typeface="Arial(Body)"/>
            </a:endParaRPr>
          </a:p>
          <a:p>
            <a:r>
              <a:rPr lang="vi-VN" sz="2500" b="1" dirty="0">
                <a:latin typeface="Arial(Body)"/>
              </a:rPr>
              <a:t>Snapshots.</a:t>
            </a:r>
            <a:r>
              <a:rPr lang="vi-VN" sz="2500" dirty="0">
                <a:latin typeface="Arial(Body)"/>
              </a:rPr>
              <a:t> Chi tiết của dự án theo từng lần commit</a:t>
            </a:r>
            <a:endParaRPr lang="en-US" sz="2500" b="1" dirty="0">
              <a:latin typeface="Arial(Body)"/>
            </a:endParaRPr>
          </a:p>
        </p:txBody>
      </p:sp>
      <p:pic>
        <p:nvPicPr>
          <p:cNvPr id="5" name="Picture 4"/>
          <p:cNvPicPr>
            <a:picLocks noChangeAspect="1"/>
          </p:cNvPicPr>
          <p:nvPr/>
        </p:nvPicPr>
        <p:blipFill>
          <a:blip r:embed="rId2"/>
          <a:stretch>
            <a:fillRect/>
          </a:stretch>
        </p:blipFill>
        <p:spPr>
          <a:xfrm>
            <a:off x="974656" y="2772190"/>
            <a:ext cx="8943975" cy="3619500"/>
          </a:xfrm>
          <a:prstGeom prst="rect">
            <a:avLst/>
          </a:prstGeom>
        </p:spPr>
      </p:pic>
    </p:spTree>
    <p:extLst>
      <p:ext uri="{BB962C8B-B14F-4D97-AF65-F5344CB8AC3E}">
        <p14:creationId xmlns:p14="http://schemas.microsoft.com/office/powerpoint/2010/main" val="393918260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26760"/>
            <a:ext cx="10131425" cy="1456267"/>
          </a:xfrm>
        </p:spPr>
        <p:txBody>
          <a:bodyPr/>
          <a:lstStyle/>
          <a:p>
            <a:r>
              <a:rPr lang="en-US" dirty="0" err="1"/>
              <a:t>Nội</a:t>
            </a:r>
            <a:r>
              <a:rPr lang="en-US" dirty="0"/>
              <a:t> dung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1154584"/>
              </p:ext>
            </p:extLst>
          </p:nvPr>
        </p:nvGraphicFramePr>
        <p:xfrm>
          <a:off x="685800" y="1683027"/>
          <a:ext cx="10131425" cy="4810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494528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a:t>3. Cơ chế hoạt động của git</a:t>
            </a:r>
            <a:endParaRPr lang="en-US" dirty="0"/>
          </a:p>
        </p:txBody>
      </p:sp>
      <p:sp>
        <p:nvSpPr>
          <p:cNvPr id="6" name="TextBox 5"/>
          <p:cNvSpPr txBox="1"/>
          <p:nvPr/>
        </p:nvSpPr>
        <p:spPr>
          <a:xfrm>
            <a:off x="818943" y="1164535"/>
            <a:ext cx="11147770" cy="3554819"/>
          </a:xfrm>
          <a:prstGeom prst="rect">
            <a:avLst/>
          </a:prstGeom>
          <a:noFill/>
        </p:spPr>
        <p:txBody>
          <a:bodyPr wrap="square" rtlCol="0">
            <a:spAutoFit/>
          </a:bodyPr>
          <a:lstStyle/>
          <a:p>
            <a:r>
              <a:rPr lang="en-US" sz="2500" b="1" dirty="0" err="1">
                <a:latin typeface="Arial(Body)"/>
              </a:rPr>
              <a:t>Tổ</a:t>
            </a:r>
            <a:r>
              <a:rPr lang="en-US" sz="2500" b="1" dirty="0">
                <a:latin typeface="Arial(Body)"/>
              </a:rPr>
              <a:t> </a:t>
            </a:r>
            <a:r>
              <a:rPr lang="en-US" sz="2500" b="1" dirty="0" err="1">
                <a:latin typeface="Arial(Body)"/>
              </a:rPr>
              <a:t>chức</a:t>
            </a:r>
            <a:r>
              <a:rPr lang="en-US" sz="2500" b="1" dirty="0">
                <a:latin typeface="Arial(Body)"/>
              </a:rPr>
              <a:t> file </a:t>
            </a:r>
            <a:r>
              <a:rPr lang="en-US" sz="2500" b="1" dirty="0" err="1">
                <a:latin typeface="Arial(Body)"/>
              </a:rPr>
              <a:t>trong</a:t>
            </a:r>
            <a:r>
              <a:rPr lang="en-US" sz="2500" b="1" dirty="0">
                <a:latin typeface="Arial(Body)"/>
              </a:rPr>
              <a:t> Git : </a:t>
            </a:r>
            <a:r>
              <a:rPr lang="en-US" sz="2500" b="1" dirty="0" err="1">
                <a:latin typeface="Arial(Body)"/>
              </a:rPr>
              <a:t>Phần</a:t>
            </a:r>
            <a:r>
              <a:rPr lang="en-US" sz="2500" b="1" dirty="0">
                <a:latin typeface="Arial(Body)"/>
              </a:rPr>
              <a:t> </a:t>
            </a:r>
            <a:r>
              <a:rPr lang="en-US" sz="2500" b="1" dirty="0" err="1">
                <a:latin typeface="Arial(Body)"/>
              </a:rPr>
              <a:t>lớn</a:t>
            </a:r>
            <a:r>
              <a:rPr lang="en-US" sz="2500" b="1" dirty="0">
                <a:latin typeface="Arial(Body)"/>
              </a:rPr>
              <a:t> </a:t>
            </a:r>
            <a:r>
              <a:rPr lang="en-US" sz="2500" b="1" dirty="0" err="1">
                <a:latin typeface="Arial(Body)"/>
              </a:rPr>
              <a:t>các</a:t>
            </a:r>
            <a:r>
              <a:rPr lang="en-US" sz="2500" b="1" dirty="0">
                <a:latin typeface="Arial(Body)"/>
              </a:rPr>
              <a:t> </a:t>
            </a:r>
            <a:r>
              <a:rPr lang="en-US" sz="2500" b="1" dirty="0" err="1">
                <a:latin typeface="Arial(Body)"/>
              </a:rPr>
              <a:t>thao</a:t>
            </a:r>
            <a:r>
              <a:rPr lang="en-US" sz="2500" b="1" dirty="0">
                <a:latin typeface="Arial(Body)"/>
              </a:rPr>
              <a:t> </a:t>
            </a:r>
            <a:r>
              <a:rPr lang="en-US" sz="2500" b="1" dirty="0" err="1">
                <a:latin typeface="Arial(Body)"/>
              </a:rPr>
              <a:t>tác</a:t>
            </a:r>
            <a:r>
              <a:rPr lang="en-US" sz="2500" b="1" dirty="0">
                <a:latin typeface="Arial(Body)"/>
              </a:rPr>
              <a:t> </a:t>
            </a:r>
            <a:r>
              <a:rPr lang="en-US" sz="2500" b="1" dirty="0" err="1">
                <a:latin typeface="Arial(Body)"/>
              </a:rPr>
              <a:t>diễn</a:t>
            </a:r>
            <a:r>
              <a:rPr lang="en-US" sz="2500" b="1" dirty="0">
                <a:latin typeface="Arial(Body)"/>
              </a:rPr>
              <a:t> </a:t>
            </a:r>
            <a:r>
              <a:rPr lang="en-US" sz="2500" b="1" dirty="0" err="1">
                <a:latin typeface="Arial(Body)"/>
              </a:rPr>
              <a:t>ra</a:t>
            </a:r>
            <a:r>
              <a:rPr lang="en-US" sz="2500" b="1" dirty="0">
                <a:latin typeface="Arial(Body)"/>
              </a:rPr>
              <a:t> </a:t>
            </a:r>
            <a:r>
              <a:rPr lang="en-US" sz="2500" b="1" dirty="0" err="1">
                <a:latin typeface="Arial(Body)"/>
              </a:rPr>
              <a:t>tại</a:t>
            </a:r>
            <a:r>
              <a:rPr lang="en-US" sz="2500" b="1" dirty="0">
                <a:latin typeface="Arial(Body)"/>
              </a:rPr>
              <a:t> </a:t>
            </a:r>
            <a:r>
              <a:rPr lang="en-US" sz="2500" b="1" dirty="0" err="1">
                <a:latin typeface="Arial(Body)"/>
              </a:rPr>
              <a:t>máy</a:t>
            </a:r>
            <a:r>
              <a:rPr lang="en-US" sz="2500" b="1" dirty="0">
                <a:latin typeface="Arial(Body)"/>
              </a:rPr>
              <a:t> local</a:t>
            </a:r>
          </a:p>
          <a:p>
            <a:pPr marL="342900" indent="-342900">
              <a:buFont typeface="Wingdings" panose="05000000000000000000" pitchFamily="2" charset="2"/>
              <a:buChar char="Ø"/>
            </a:pPr>
            <a:endParaRPr lang="en-US" sz="2500" dirty="0">
              <a:latin typeface="Arial(Body)"/>
            </a:endParaRPr>
          </a:p>
          <a:p>
            <a:pPr marL="800100" lvl="1" indent="-342900">
              <a:buFont typeface="Wingdings" panose="05000000000000000000" pitchFamily="2" charset="2"/>
              <a:buChar char="Ø"/>
            </a:pPr>
            <a:r>
              <a:rPr lang="vi-VN" sz="2500" dirty="0">
                <a:latin typeface="Arial(Body)"/>
              </a:rPr>
              <a:t>Việc tương tác với project chủ yếu diễn ra trên local. Không cần phải có kết nối tới máy chủ vẫn làm việc được</a:t>
            </a:r>
            <a:endParaRPr lang="en-US" sz="2500" dirty="0">
              <a:latin typeface="Arial(Body)"/>
            </a:endParaRPr>
          </a:p>
          <a:p>
            <a:pPr marL="342900" indent="-342900">
              <a:buFont typeface="Wingdings" panose="05000000000000000000" pitchFamily="2" charset="2"/>
              <a:buChar char="Ø"/>
            </a:pPr>
            <a:endParaRPr lang="en-US" sz="2500" dirty="0">
              <a:latin typeface="Arial(Body)"/>
            </a:endParaRPr>
          </a:p>
          <a:p>
            <a:pPr marL="800100" lvl="1" indent="-342900">
              <a:buFont typeface="Wingdings" panose="05000000000000000000" pitchFamily="2" charset="2"/>
              <a:buChar char="Ø"/>
            </a:pPr>
            <a:r>
              <a:rPr lang="vi-VN" sz="2500" dirty="0">
                <a:latin typeface="Arial(Body)"/>
              </a:rPr>
              <a:t>Tương tác với máy chủ thông qua lệnh PUSH, PULL</a:t>
            </a:r>
            <a:endParaRPr lang="en-US" sz="2500" dirty="0">
              <a:latin typeface="Arial(Body)"/>
            </a:endParaRPr>
          </a:p>
          <a:p>
            <a:pPr marL="800100" lvl="1" indent="-342900">
              <a:buFont typeface="Wingdings" panose="05000000000000000000" pitchFamily="2" charset="2"/>
              <a:buChar char="Ø"/>
            </a:pPr>
            <a:endParaRPr lang="en-US" sz="2500" dirty="0">
              <a:latin typeface="Arial(Body)"/>
            </a:endParaRPr>
          </a:p>
          <a:p>
            <a:pPr marL="800100" lvl="1" indent="-342900">
              <a:buFont typeface="Wingdings" panose="05000000000000000000" pitchFamily="2" charset="2"/>
              <a:buChar char="Ø"/>
            </a:pPr>
            <a:r>
              <a:rPr lang="vi-VN" sz="2500" dirty="0">
                <a:latin typeface="Arial(Body)"/>
              </a:rPr>
              <a:t>Bản thân máy local cũng như một Respository. Khi cần thiết có thể push code lên một server khác mà vẫn giữ nguyên được lịch sử của project</a:t>
            </a:r>
            <a:r>
              <a:rPr lang="en-US" sz="2500" dirty="0">
                <a:latin typeface="Arial(Body)"/>
              </a:rPr>
              <a:t>.</a:t>
            </a:r>
          </a:p>
        </p:txBody>
      </p:sp>
    </p:spTree>
    <p:extLst>
      <p:ext uri="{BB962C8B-B14F-4D97-AF65-F5344CB8AC3E}">
        <p14:creationId xmlns:p14="http://schemas.microsoft.com/office/powerpoint/2010/main" val="211675979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a:t>3. Cơ chế hoạt động của git</a:t>
            </a:r>
            <a:endParaRPr lang="en-US" dirty="0"/>
          </a:p>
        </p:txBody>
      </p:sp>
      <p:sp>
        <p:nvSpPr>
          <p:cNvPr id="6" name="TextBox 5"/>
          <p:cNvSpPr txBox="1"/>
          <p:nvPr/>
        </p:nvSpPr>
        <p:spPr>
          <a:xfrm>
            <a:off x="818943" y="1164535"/>
            <a:ext cx="11147770" cy="3939540"/>
          </a:xfrm>
          <a:prstGeom prst="rect">
            <a:avLst/>
          </a:prstGeom>
          <a:noFill/>
        </p:spPr>
        <p:txBody>
          <a:bodyPr wrap="square" rtlCol="0">
            <a:spAutoFit/>
          </a:bodyPr>
          <a:lstStyle/>
          <a:p>
            <a:r>
              <a:rPr lang="en-US" sz="2500" b="1" dirty="0" err="1">
                <a:latin typeface="Arial(Body)"/>
              </a:rPr>
              <a:t>Tổ</a:t>
            </a:r>
            <a:r>
              <a:rPr lang="en-US" sz="2500" b="1" dirty="0">
                <a:latin typeface="Arial(Body)"/>
              </a:rPr>
              <a:t> </a:t>
            </a:r>
            <a:r>
              <a:rPr lang="en-US" sz="2500" b="1" dirty="0" err="1">
                <a:latin typeface="Arial(Body)"/>
              </a:rPr>
              <a:t>chức</a:t>
            </a:r>
            <a:r>
              <a:rPr lang="en-US" sz="2500" b="1" dirty="0">
                <a:latin typeface="Arial(Body)"/>
              </a:rPr>
              <a:t> file </a:t>
            </a:r>
            <a:r>
              <a:rPr lang="en-US" sz="2500" b="1" dirty="0" err="1">
                <a:latin typeface="Arial(Body)"/>
              </a:rPr>
              <a:t>trong</a:t>
            </a:r>
            <a:r>
              <a:rPr lang="en-US" sz="2500" b="1" dirty="0">
                <a:latin typeface="Arial(Body)"/>
              </a:rPr>
              <a:t> Git : Git </a:t>
            </a:r>
            <a:r>
              <a:rPr lang="en-US" sz="2500" b="1" dirty="0" err="1">
                <a:latin typeface="Arial(Body)"/>
              </a:rPr>
              <a:t>mang</a:t>
            </a:r>
            <a:r>
              <a:rPr lang="en-US" sz="2500" b="1" dirty="0">
                <a:latin typeface="Arial(Body)"/>
              </a:rPr>
              <a:t> </a:t>
            </a:r>
            <a:r>
              <a:rPr lang="en-US" sz="2500" b="1" dirty="0" err="1">
                <a:latin typeface="Arial(Body)"/>
              </a:rPr>
              <a:t>tính</a:t>
            </a:r>
            <a:r>
              <a:rPr lang="en-US" sz="2500" b="1" dirty="0">
                <a:latin typeface="Arial(Body)"/>
              </a:rPr>
              <a:t> </a:t>
            </a:r>
            <a:r>
              <a:rPr lang="en-US" sz="2500" b="1" dirty="0" err="1">
                <a:latin typeface="Arial(Body)"/>
              </a:rPr>
              <a:t>toàn</a:t>
            </a:r>
            <a:r>
              <a:rPr lang="en-US" sz="2500" b="1" dirty="0">
                <a:latin typeface="Arial(Body)"/>
              </a:rPr>
              <a:t> </a:t>
            </a:r>
            <a:r>
              <a:rPr lang="en-US" sz="2500" b="1" dirty="0" err="1">
                <a:latin typeface="Arial(Body)"/>
              </a:rPr>
              <a:t>vẹn</a:t>
            </a:r>
            <a:endParaRPr lang="en-US" sz="2500" b="1" dirty="0">
              <a:latin typeface="Arial(Body)"/>
            </a:endParaRPr>
          </a:p>
          <a:p>
            <a:endParaRPr lang="en-US" sz="2500" dirty="0">
              <a:latin typeface="Arial(Body)"/>
            </a:endParaRPr>
          </a:p>
          <a:p>
            <a:pPr marL="800100" lvl="1" indent="-342900">
              <a:buFont typeface="Wingdings" panose="05000000000000000000" pitchFamily="2" charset="2"/>
              <a:buChar char="Ø"/>
            </a:pPr>
            <a:r>
              <a:rPr lang="vi-VN" sz="2500" dirty="0">
                <a:latin typeface="Arial(Body)"/>
              </a:rPr>
              <a:t>Mọi thứ trong Git được "băm" (checksum or hash) trước khi lưu trữ và được tham chiếu tới bằng mã băm đó.</a:t>
            </a:r>
            <a:endParaRPr lang="en-US" sz="2500" dirty="0">
              <a:latin typeface="Arial(Body)"/>
            </a:endParaRPr>
          </a:p>
          <a:p>
            <a:pPr marL="800100" lvl="1" indent="-342900">
              <a:buFont typeface="Wingdings" panose="05000000000000000000" pitchFamily="2" charset="2"/>
              <a:buChar char="Ø"/>
            </a:pPr>
            <a:endParaRPr lang="en-US" sz="2500" dirty="0">
              <a:latin typeface="Arial(Body)"/>
            </a:endParaRPr>
          </a:p>
          <a:p>
            <a:pPr marL="800100" lvl="1" indent="-342900">
              <a:buFont typeface="Wingdings" panose="05000000000000000000" pitchFamily="2" charset="2"/>
              <a:buChar char="Ø"/>
            </a:pPr>
            <a:r>
              <a:rPr lang="vi-VN" sz="2500" dirty="0">
                <a:latin typeface="Arial(Body)"/>
              </a:rPr>
              <a:t>Việc thay đổi nội dung của một tập tin hay một thư mục sẽ được git phát hiện</a:t>
            </a:r>
            <a:endParaRPr lang="en-US" sz="2500" dirty="0">
              <a:latin typeface="Arial(Body)"/>
            </a:endParaRPr>
          </a:p>
          <a:p>
            <a:pPr marL="800100" lvl="1" indent="-342900">
              <a:buFont typeface="Wingdings" panose="05000000000000000000" pitchFamily="2" charset="2"/>
              <a:buChar char="Ø"/>
            </a:pPr>
            <a:endParaRPr lang="en-US" sz="2500" dirty="0">
              <a:latin typeface="Arial(Body)"/>
            </a:endParaRPr>
          </a:p>
          <a:p>
            <a:pPr marL="800100" lvl="1" indent="-342900">
              <a:buFont typeface="Wingdings" panose="05000000000000000000" pitchFamily="2" charset="2"/>
              <a:buChar char="Ø"/>
            </a:pPr>
            <a:r>
              <a:rPr lang="vi-VN" sz="2500" dirty="0">
                <a:latin typeface="Arial(Body)"/>
              </a:rPr>
              <a:t>Bạn không thể mất thông tin/dữ liệu trong khi truyền tải hoặc nhận về một tập tin bị hỏng (mà Git không phát hiện ra)</a:t>
            </a:r>
            <a:r>
              <a:rPr lang="en-US" sz="2500" dirty="0">
                <a:latin typeface="Arial(Body)"/>
              </a:rPr>
              <a:t>.</a:t>
            </a:r>
          </a:p>
        </p:txBody>
      </p:sp>
    </p:spTree>
    <p:extLst>
      <p:ext uri="{BB962C8B-B14F-4D97-AF65-F5344CB8AC3E}">
        <p14:creationId xmlns:p14="http://schemas.microsoft.com/office/powerpoint/2010/main" val="308921023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a:t>3. Cơ chế hoạt động của git</a:t>
            </a:r>
            <a:endParaRPr lang="en-US" dirty="0"/>
          </a:p>
        </p:txBody>
      </p:sp>
      <p:sp>
        <p:nvSpPr>
          <p:cNvPr id="6" name="TextBox 5"/>
          <p:cNvSpPr txBox="1"/>
          <p:nvPr/>
        </p:nvSpPr>
        <p:spPr>
          <a:xfrm>
            <a:off x="818943" y="1164535"/>
            <a:ext cx="11147770" cy="1631216"/>
          </a:xfrm>
          <a:prstGeom prst="rect">
            <a:avLst/>
          </a:prstGeom>
          <a:noFill/>
        </p:spPr>
        <p:txBody>
          <a:bodyPr wrap="square" rtlCol="0">
            <a:spAutoFit/>
          </a:bodyPr>
          <a:lstStyle/>
          <a:p>
            <a:r>
              <a:rPr lang="en-US" sz="2500" b="1" dirty="0" err="1">
                <a:latin typeface="Arial(Body)"/>
              </a:rPr>
              <a:t>Tổ</a:t>
            </a:r>
            <a:r>
              <a:rPr lang="en-US" sz="2500" b="1" dirty="0">
                <a:latin typeface="Arial(Body)"/>
              </a:rPr>
              <a:t> </a:t>
            </a:r>
            <a:r>
              <a:rPr lang="en-US" sz="2500" b="1" dirty="0" err="1">
                <a:latin typeface="Arial(Body)"/>
              </a:rPr>
              <a:t>chức</a:t>
            </a:r>
            <a:r>
              <a:rPr lang="en-US" sz="2500" b="1" dirty="0">
                <a:latin typeface="Arial(Body)"/>
              </a:rPr>
              <a:t> file </a:t>
            </a:r>
            <a:r>
              <a:rPr lang="en-US" sz="2500" b="1" dirty="0" err="1">
                <a:latin typeface="Arial(Body)"/>
              </a:rPr>
              <a:t>trong</a:t>
            </a:r>
            <a:r>
              <a:rPr lang="en-US" sz="2500" b="1" dirty="0">
                <a:latin typeface="Arial(Body)"/>
              </a:rPr>
              <a:t> Git : 03 </a:t>
            </a:r>
            <a:r>
              <a:rPr lang="en-US" sz="2500" b="1" dirty="0" err="1">
                <a:latin typeface="Arial(Body)"/>
              </a:rPr>
              <a:t>trạng</a:t>
            </a:r>
            <a:r>
              <a:rPr lang="en-US" sz="2500" b="1" dirty="0">
                <a:latin typeface="Arial(Body)"/>
              </a:rPr>
              <a:t> </a:t>
            </a:r>
            <a:r>
              <a:rPr lang="en-US" sz="2500" b="1" dirty="0" err="1">
                <a:latin typeface="Arial(Body)"/>
              </a:rPr>
              <a:t>thái</a:t>
            </a:r>
            <a:r>
              <a:rPr lang="en-US" sz="2500" b="1" dirty="0">
                <a:latin typeface="Arial(Body)"/>
              </a:rPr>
              <a:t> </a:t>
            </a:r>
            <a:r>
              <a:rPr lang="en-US" sz="2500" b="1" dirty="0" err="1">
                <a:latin typeface="Arial(Body)"/>
              </a:rPr>
              <a:t>của</a:t>
            </a:r>
            <a:r>
              <a:rPr lang="en-US" sz="2500" b="1" dirty="0">
                <a:latin typeface="Arial(Body)"/>
              </a:rPr>
              <a:t> file</a:t>
            </a:r>
          </a:p>
          <a:p>
            <a:pPr marL="800100" lvl="1" indent="-342900">
              <a:buFont typeface="Wingdings" panose="05000000000000000000" pitchFamily="2" charset="2"/>
              <a:buChar char="Ø"/>
            </a:pPr>
            <a:r>
              <a:rPr lang="vi-VN" sz="2500" dirty="0">
                <a:latin typeface="Arial(Body)"/>
              </a:rPr>
              <a:t>Committed: Nội dung thay đổi đã được lưu trong CSDL git</a:t>
            </a:r>
            <a:endParaRPr lang="en-US" sz="2500" dirty="0">
              <a:latin typeface="Arial(Body)"/>
            </a:endParaRPr>
          </a:p>
          <a:p>
            <a:pPr marL="800100" lvl="1" indent="-342900">
              <a:buFont typeface="Wingdings" panose="05000000000000000000" pitchFamily="2" charset="2"/>
              <a:buChar char="Ø"/>
            </a:pPr>
            <a:r>
              <a:rPr lang="vi-VN" sz="2500" dirty="0">
                <a:latin typeface="Arial(Body)"/>
              </a:rPr>
              <a:t>Modified: File đã bị thay đổi nội dung </a:t>
            </a:r>
            <a:endParaRPr lang="en-US" sz="2500" dirty="0">
              <a:latin typeface="Arial(Body)"/>
            </a:endParaRPr>
          </a:p>
          <a:p>
            <a:pPr marL="800100" lvl="1" indent="-342900">
              <a:buFont typeface="Wingdings" panose="05000000000000000000" pitchFamily="2" charset="2"/>
              <a:buChar char="Ø"/>
            </a:pPr>
            <a:r>
              <a:rPr lang="vi-VN" sz="2500" dirty="0">
                <a:latin typeface="Arial(Body)"/>
              </a:rPr>
              <a:t>Staged: File được đánh dấu để Commit </a:t>
            </a:r>
            <a:endParaRPr lang="en-US" sz="2500" dirty="0">
              <a:latin typeface="Arial(Body)"/>
            </a:endParaRPr>
          </a:p>
        </p:txBody>
      </p:sp>
      <p:pic>
        <p:nvPicPr>
          <p:cNvPr id="3" name="Picture 2"/>
          <p:cNvPicPr>
            <a:picLocks noChangeAspect="1"/>
          </p:cNvPicPr>
          <p:nvPr/>
        </p:nvPicPr>
        <p:blipFill>
          <a:blip r:embed="rId2"/>
          <a:stretch>
            <a:fillRect/>
          </a:stretch>
        </p:blipFill>
        <p:spPr>
          <a:xfrm>
            <a:off x="1406593" y="3061251"/>
            <a:ext cx="8239125" cy="3641634"/>
          </a:xfrm>
          <a:prstGeom prst="rect">
            <a:avLst/>
          </a:prstGeom>
        </p:spPr>
      </p:pic>
    </p:spTree>
    <p:extLst>
      <p:ext uri="{BB962C8B-B14F-4D97-AF65-F5344CB8AC3E}">
        <p14:creationId xmlns:p14="http://schemas.microsoft.com/office/powerpoint/2010/main" val="232517820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279" y="0"/>
            <a:ext cx="10131425" cy="1456267"/>
          </a:xfrm>
        </p:spPr>
        <p:txBody>
          <a:bodyPr/>
          <a:lstStyle/>
          <a:p>
            <a:r>
              <a:rPr lang="en-US" dirty="0"/>
              <a:t>4</a:t>
            </a:r>
            <a:r>
              <a:rPr lang="en-US" smtClean="0"/>
              <a:t>. </a:t>
            </a:r>
            <a:r>
              <a:rPr lang="en-US" smtClean="0"/>
              <a:t>Giới thiệu Các gui clients</a:t>
            </a:r>
            <a:endParaRPr lang="en-US" dirty="0"/>
          </a:p>
        </p:txBody>
      </p:sp>
      <p:sp>
        <p:nvSpPr>
          <p:cNvPr id="3" name="TextBox 2"/>
          <p:cNvSpPr txBox="1"/>
          <p:nvPr/>
        </p:nvSpPr>
        <p:spPr>
          <a:xfrm>
            <a:off x="857250" y="1226298"/>
            <a:ext cx="9572211" cy="5093702"/>
          </a:xfrm>
          <a:prstGeom prst="rect">
            <a:avLst/>
          </a:prstGeom>
          <a:noFill/>
        </p:spPr>
        <p:txBody>
          <a:bodyPr wrap="square" rtlCol="0">
            <a:spAutoFit/>
          </a:bodyPr>
          <a:lstStyle/>
          <a:p>
            <a:r>
              <a:rPr lang="en-US" sz="2500" b="1" smtClean="0">
                <a:latin typeface="Arial(Body)"/>
                <a:cs typeface="Arial" panose="020B0604020202020204" pitchFamily="34" charset="0"/>
              </a:rPr>
              <a:t>Tại sao cần quản lý Git bằng Gui ?</a:t>
            </a:r>
          </a:p>
          <a:p>
            <a:endParaRPr lang="en-US" sz="2500" b="1" smtClean="0">
              <a:latin typeface="Arial(Body)"/>
              <a:cs typeface="Arial" panose="020B0604020202020204" pitchFamily="34" charset="0"/>
            </a:endParaRPr>
          </a:p>
          <a:p>
            <a:pPr marL="342900" indent="-342900">
              <a:buFont typeface="Wingdings" panose="05000000000000000000" pitchFamily="2" charset="2"/>
              <a:buChar char="v"/>
            </a:pPr>
            <a:r>
              <a:rPr lang="vi-VN" sz="2500">
                <a:latin typeface="Arial(Body)"/>
                <a:cs typeface="Arial" panose="020B0604020202020204" pitchFamily="34" charset="0"/>
              </a:rPr>
              <a:t>Có nhiều lập trình viên sử dụng, quản lý Git dưới dạng command line, và để đạt được mức độ thuần thục và nhớ các câu lệnh cũng như quy trình (git-flow) để làm việc với Git thì quả thật mất thời gian rất </a:t>
            </a:r>
            <a:r>
              <a:rPr lang="vi-VN" sz="2500" smtClean="0">
                <a:latin typeface="Arial(Body)"/>
                <a:cs typeface="Arial" panose="020B0604020202020204" pitchFamily="34" charset="0"/>
              </a:rPr>
              <a:t>dài.</a:t>
            </a:r>
            <a:endParaRPr lang="en-US" sz="2500">
              <a:latin typeface="Arial(Body)"/>
              <a:cs typeface="Arial" panose="020B0604020202020204" pitchFamily="34" charset="0"/>
            </a:endParaRPr>
          </a:p>
          <a:p>
            <a:pPr marL="342900" indent="-342900">
              <a:buFont typeface="Wingdings" panose="05000000000000000000" pitchFamily="2" charset="2"/>
              <a:buChar char="v"/>
            </a:pPr>
            <a:r>
              <a:rPr lang="en-US" sz="2500" smtClean="0">
                <a:latin typeface="Arial(Body)"/>
              </a:rPr>
              <a:t>Do vậy, nếu chưa thuần thục hãy tập trung cho việc code và sử dụng</a:t>
            </a:r>
            <a:r>
              <a:rPr lang="vi-VN" sz="2500" smtClean="0">
                <a:latin typeface="Arial(Body)"/>
              </a:rPr>
              <a:t> </a:t>
            </a:r>
            <a:r>
              <a:rPr lang="vi-VN" sz="2500">
                <a:latin typeface="Arial(Body)"/>
              </a:rPr>
              <a:t>phần mềm GUI </a:t>
            </a:r>
            <a:r>
              <a:rPr lang="vi-VN" sz="2500" smtClean="0">
                <a:latin typeface="Arial(Body)"/>
              </a:rPr>
              <a:t>để </a:t>
            </a:r>
            <a:r>
              <a:rPr lang="vi-VN" sz="2500">
                <a:latin typeface="Arial(Body)"/>
              </a:rPr>
              <a:t>quản lý Git</a:t>
            </a:r>
            <a:r>
              <a:rPr lang="vi-VN" sz="2500" smtClean="0">
                <a:latin typeface="Arial(Body)"/>
              </a:rPr>
              <a:t>.</a:t>
            </a:r>
            <a:r>
              <a:rPr lang="en-US" sz="2500" smtClean="0">
                <a:latin typeface="Arial(Body)"/>
              </a:rPr>
              <a:t> </a:t>
            </a:r>
          </a:p>
          <a:p>
            <a:pPr marL="342900" indent="-342900">
              <a:buFont typeface="Wingdings" panose="05000000000000000000" pitchFamily="2" charset="2"/>
              <a:buChar char="v"/>
            </a:pPr>
            <a:r>
              <a:rPr lang="en-US" sz="2500" smtClean="0">
                <a:latin typeface="Arial(Body)"/>
              </a:rPr>
              <a:t>Ưu điểm: </a:t>
            </a:r>
          </a:p>
          <a:p>
            <a:pPr marL="800100" lvl="1" indent="-342900">
              <a:buFont typeface="Wingdings" panose="05000000000000000000" pitchFamily="2" charset="2"/>
              <a:buChar char="Ø"/>
            </a:pPr>
            <a:r>
              <a:rPr lang="en-US" sz="2500" smtClean="0">
                <a:latin typeface="Arial(Body)"/>
              </a:rPr>
              <a:t>Thao tác cả Git và Mercurial</a:t>
            </a:r>
          </a:p>
          <a:p>
            <a:pPr marL="800100" lvl="1" indent="-342900">
              <a:buFont typeface="Wingdings" panose="05000000000000000000" pitchFamily="2" charset="2"/>
              <a:buChar char="Ø"/>
            </a:pPr>
            <a:r>
              <a:rPr lang="en-US" sz="2500" smtClean="0">
                <a:latin typeface="Arial(Body)"/>
              </a:rPr>
              <a:t>Dễ sử dụng, trực quan</a:t>
            </a:r>
          </a:p>
          <a:p>
            <a:pPr marL="800100" lvl="1" indent="-342900">
              <a:buFont typeface="Wingdings" panose="05000000000000000000" pitchFamily="2" charset="2"/>
              <a:buChar char="Ø"/>
            </a:pPr>
            <a:r>
              <a:rPr lang="en-US" sz="2500" smtClean="0">
                <a:latin typeface="Arial(Body)"/>
              </a:rPr>
              <a:t>Theo sát Git-flow</a:t>
            </a:r>
          </a:p>
          <a:p>
            <a:pPr marL="800100" lvl="1" indent="-342900">
              <a:buFont typeface="Wingdings" panose="05000000000000000000" pitchFamily="2" charset="2"/>
              <a:buChar char="Ø"/>
            </a:pPr>
            <a:r>
              <a:rPr lang="en-US" sz="2500" smtClean="0">
                <a:latin typeface="Arial(Body)"/>
              </a:rPr>
              <a:t>So sánh tập tin và Merge</a:t>
            </a:r>
            <a:endParaRPr lang="en-US" sz="2500">
              <a:latin typeface="Arial(Body)"/>
            </a:endParaRPr>
          </a:p>
        </p:txBody>
      </p:sp>
    </p:spTree>
    <p:extLst>
      <p:ext uri="{BB962C8B-B14F-4D97-AF65-F5344CB8AC3E}">
        <p14:creationId xmlns:p14="http://schemas.microsoft.com/office/powerpoint/2010/main" val="416525121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279" y="0"/>
            <a:ext cx="10131425" cy="1456267"/>
          </a:xfrm>
        </p:spPr>
        <p:txBody>
          <a:bodyPr/>
          <a:lstStyle/>
          <a:p>
            <a:r>
              <a:rPr lang="en-US" dirty="0"/>
              <a:t>4</a:t>
            </a:r>
            <a:r>
              <a:rPr lang="en-US" smtClean="0"/>
              <a:t>. </a:t>
            </a:r>
            <a:r>
              <a:rPr lang="en-US" smtClean="0"/>
              <a:t>Giới thiệu Các gui clients</a:t>
            </a:r>
            <a:endParaRPr lang="en-US" dirty="0"/>
          </a:p>
        </p:txBody>
      </p:sp>
      <p:sp>
        <p:nvSpPr>
          <p:cNvPr id="3" name="TextBox 2"/>
          <p:cNvSpPr txBox="1"/>
          <p:nvPr/>
        </p:nvSpPr>
        <p:spPr>
          <a:xfrm>
            <a:off x="857250" y="1226298"/>
            <a:ext cx="11003446" cy="861774"/>
          </a:xfrm>
          <a:prstGeom prst="rect">
            <a:avLst/>
          </a:prstGeom>
          <a:noFill/>
        </p:spPr>
        <p:txBody>
          <a:bodyPr wrap="square" rtlCol="0">
            <a:spAutoFit/>
          </a:bodyPr>
          <a:lstStyle/>
          <a:p>
            <a:r>
              <a:rPr lang="en-US" sz="2500" b="1">
                <a:latin typeface="Arial(Body)"/>
                <a:cs typeface="Arial" panose="020B0604020202020204" pitchFamily="34" charset="0"/>
              </a:rPr>
              <a:t>Danh sách các </a:t>
            </a:r>
            <a:r>
              <a:rPr lang="en-US" sz="2500" b="1" smtClean="0">
                <a:latin typeface="Arial(Body)"/>
                <a:cs typeface="Arial" panose="020B0604020202020204" pitchFamily="34" charset="0"/>
              </a:rPr>
              <a:t>giu clients:  </a:t>
            </a:r>
            <a:r>
              <a:rPr lang="en-US" sz="2500" b="1">
                <a:latin typeface="Arial(Body)"/>
                <a:cs typeface="Arial" panose="020B0604020202020204" pitchFamily="34" charset="0"/>
                <a:hlinkClick r:id="rId2"/>
              </a:rPr>
              <a:t>https://</a:t>
            </a:r>
            <a:r>
              <a:rPr lang="en-US" sz="2500" b="1" smtClean="0">
                <a:latin typeface="Arial(Body)"/>
                <a:cs typeface="Arial" panose="020B0604020202020204" pitchFamily="34" charset="0"/>
                <a:hlinkClick r:id="rId2"/>
              </a:rPr>
              <a:t>git-scm.com/download/gui/windows</a:t>
            </a:r>
            <a:endParaRPr lang="en-US" sz="2500" b="1" smtClean="0">
              <a:latin typeface="Arial(Body)"/>
              <a:cs typeface="Arial" panose="020B0604020202020204" pitchFamily="34" charset="0"/>
            </a:endParaRPr>
          </a:p>
          <a:p>
            <a:endParaRPr lang="en-US" sz="2500" b="1" smtClean="0">
              <a:latin typeface="Arial(Body)"/>
              <a:cs typeface="Arial" panose="020B0604020202020204" pitchFamily="34" charset="0"/>
            </a:endParaRPr>
          </a:p>
        </p:txBody>
      </p:sp>
      <p:pic>
        <p:nvPicPr>
          <p:cNvPr id="4" name="Picture 3"/>
          <p:cNvPicPr>
            <a:picLocks noChangeAspect="1"/>
          </p:cNvPicPr>
          <p:nvPr/>
        </p:nvPicPr>
        <p:blipFill>
          <a:blip r:embed="rId3"/>
          <a:stretch>
            <a:fillRect/>
          </a:stretch>
        </p:blipFill>
        <p:spPr>
          <a:xfrm>
            <a:off x="857250" y="1801674"/>
            <a:ext cx="9572211" cy="4924425"/>
          </a:xfrm>
          <a:prstGeom prst="rect">
            <a:avLst/>
          </a:prstGeom>
        </p:spPr>
      </p:pic>
    </p:spTree>
    <p:extLst>
      <p:ext uri="{BB962C8B-B14F-4D97-AF65-F5344CB8AC3E}">
        <p14:creationId xmlns:p14="http://schemas.microsoft.com/office/powerpoint/2010/main" val="51592964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279" y="0"/>
            <a:ext cx="10131425" cy="1456267"/>
          </a:xfrm>
        </p:spPr>
        <p:txBody>
          <a:bodyPr/>
          <a:lstStyle/>
          <a:p>
            <a:r>
              <a:rPr lang="en-US" dirty="0"/>
              <a:t>4</a:t>
            </a:r>
            <a:r>
              <a:rPr lang="en-US" smtClean="0"/>
              <a:t>. </a:t>
            </a:r>
            <a:r>
              <a:rPr lang="en-US" smtClean="0"/>
              <a:t>Giới thiệu Các gui clients</a:t>
            </a:r>
            <a:endParaRPr lang="en-US" dirty="0"/>
          </a:p>
        </p:txBody>
      </p:sp>
      <p:sp>
        <p:nvSpPr>
          <p:cNvPr id="3" name="TextBox 2"/>
          <p:cNvSpPr txBox="1"/>
          <p:nvPr/>
        </p:nvSpPr>
        <p:spPr>
          <a:xfrm>
            <a:off x="553279" y="1226298"/>
            <a:ext cx="11414263" cy="5478423"/>
          </a:xfrm>
          <a:prstGeom prst="rect">
            <a:avLst/>
          </a:prstGeom>
          <a:noFill/>
        </p:spPr>
        <p:txBody>
          <a:bodyPr wrap="square" rtlCol="0">
            <a:spAutoFit/>
          </a:bodyPr>
          <a:lstStyle/>
          <a:p>
            <a:pPr marL="342900" indent="-342900">
              <a:buFont typeface="Wingdings" panose="05000000000000000000" pitchFamily="2" charset="2"/>
              <a:buChar char="v"/>
            </a:pPr>
            <a:r>
              <a:rPr lang="en-US" sz="2500" b="1">
                <a:latin typeface="Arial(Body)"/>
                <a:cs typeface="Arial" panose="020B0604020202020204" pitchFamily="34" charset="0"/>
              </a:rPr>
              <a:t>Danh sách các </a:t>
            </a:r>
            <a:r>
              <a:rPr lang="en-US" sz="2500" b="1" smtClean="0">
                <a:latin typeface="Arial(Body)"/>
                <a:cs typeface="Arial" panose="020B0604020202020204" pitchFamily="34" charset="0"/>
              </a:rPr>
              <a:t>gui clients: </a:t>
            </a:r>
            <a:r>
              <a:rPr lang="en-US" sz="2500" b="1">
                <a:latin typeface="Arial(Body)"/>
                <a:cs typeface="Arial" panose="020B0604020202020204" pitchFamily="34" charset="0"/>
                <a:hlinkClick r:id="rId2"/>
              </a:rPr>
              <a:t>https://git-scm.com/download/gui/windows</a:t>
            </a:r>
            <a:endParaRPr lang="en-US" sz="2500" b="1" smtClean="0">
              <a:latin typeface="Arial(Body)"/>
              <a:cs typeface="Arial" panose="020B0604020202020204" pitchFamily="34" charset="0"/>
            </a:endParaRPr>
          </a:p>
          <a:p>
            <a:pPr marL="342900" indent="-342900">
              <a:buFont typeface="Wingdings" panose="05000000000000000000" pitchFamily="2" charset="2"/>
              <a:buChar char="v"/>
            </a:pPr>
            <a:r>
              <a:rPr lang="en-US" sz="2500" b="1" smtClean="0">
                <a:latin typeface="Arial(Body)"/>
                <a:cs typeface="Arial" panose="020B0604020202020204" pitchFamily="34" charset="0"/>
              </a:rPr>
              <a:t>Các gui clients phổ biến theo các Platforms:</a:t>
            </a:r>
          </a:p>
          <a:p>
            <a:pPr marL="800100" lvl="1" indent="-342900">
              <a:buFont typeface="Wingdings" panose="05000000000000000000" pitchFamily="2" charset="2"/>
              <a:buChar char="Ø"/>
            </a:pPr>
            <a:r>
              <a:rPr lang="en-US" sz="2500" smtClean="0">
                <a:latin typeface="Arial(Body)"/>
                <a:cs typeface="Arial" panose="020B0604020202020204" pitchFamily="34" charset="0"/>
              </a:rPr>
              <a:t>SourceTree (Mac, Win)</a:t>
            </a:r>
          </a:p>
          <a:p>
            <a:pPr marL="800100" lvl="1" indent="-342900">
              <a:buFont typeface="Wingdings" panose="05000000000000000000" pitchFamily="2" charset="2"/>
              <a:buChar char="Ø"/>
            </a:pPr>
            <a:r>
              <a:rPr lang="en-US" sz="2500" smtClean="0">
                <a:latin typeface="Arial(Body)"/>
                <a:cs typeface="Arial" panose="020B0604020202020204" pitchFamily="34" charset="0"/>
              </a:rPr>
              <a:t>Github Desktop (Mac, Win)</a:t>
            </a:r>
          </a:p>
          <a:p>
            <a:pPr marL="800100" lvl="1" indent="-342900">
              <a:buFont typeface="Wingdings" panose="05000000000000000000" pitchFamily="2" charset="2"/>
              <a:buChar char="Ø"/>
            </a:pPr>
            <a:r>
              <a:rPr lang="en-US" sz="2500" smtClean="0">
                <a:latin typeface="Arial(Body)"/>
                <a:cs typeface="Arial" panose="020B0604020202020204" pitchFamily="34" charset="0"/>
              </a:rPr>
              <a:t>Git Extensions (Mac, Win, Linux)</a:t>
            </a:r>
          </a:p>
          <a:p>
            <a:pPr marL="800100" lvl="1" indent="-342900">
              <a:buFont typeface="Wingdings" panose="05000000000000000000" pitchFamily="2" charset="2"/>
              <a:buChar char="Ø"/>
            </a:pPr>
            <a:r>
              <a:rPr lang="en-US" sz="2500" smtClean="0">
                <a:latin typeface="Arial(Body)"/>
                <a:cs typeface="Arial" panose="020B0604020202020204" pitchFamily="34" charset="0"/>
              </a:rPr>
              <a:t>SmartGit </a:t>
            </a:r>
            <a:r>
              <a:rPr lang="en-US" sz="2500">
                <a:latin typeface="Arial(Body)"/>
                <a:cs typeface="Arial" panose="020B0604020202020204" pitchFamily="34" charset="0"/>
              </a:rPr>
              <a:t>(Mac, Win, Linux</a:t>
            </a:r>
            <a:r>
              <a:rPr lang="en-US" sz="2500" smtClean="0">
                <a:latin typeface="Arial(Body)"/>
                <a:cs typeface="Arial" panose="020B0604020202020204" pitchFamily="34" charset="0"/>
              </a:rPr>
              <a:t>)</a:t>
            </a:r>
          </a:p>
          <a:p>
            <a:pPr marL="800100" lvl="1" indent="-342900">
              <a:buFont typeface="Wingdings" panose="05000000000000000000" pitchFamily="2" charset="2"/>
              <a:buChar char="Ø"/>
            </a:pPr>
            <a:r>
              <a:rPr lang="en-US" sz="2500" smtClean="0">
                <a:latin typeface="Arial(Body)"/>
                <a:cs typeface="Arial" panose="020B0604020202020204" pitchFamily="34" charset="0"/>
              </a:rPr>
              <a:t>GitKarken </a:t>
            </a:r>
            <a:r>
              <a:rPr lang="en-US" sz="2500">
                <a:latin typeface="Arial(Body)"/>
                <a:cs typeface="Arial" panose="020B0604020202020204" pitchFamily="34" charset="0"/>
              </a:rPr>
              <a:t>(Mac, Win, Linux</a:t>
            </a:r>
            <a:r>
              <a:rPr lang="en-US" sz="2500" smtClean="0">
                <a:latin typeface="Arial(Body)"/>
                <a:cs typeface="Arial" panose="020B0604020202020204" pitchFamily="34" charset="0"/>
              </a:rPr>
              <a:t>)</a:t>
            </a:r>
          </a:p>
          <a:p>
            <a:pPr marL="800100" lvl="1" indent="-342900">
              <a:buFont typeface="Wingdings" panose="05000000000000000000" pitchFamily="2" charset="2"/>
              <a:buChar char="Ø"/>
            </a:pPr>
            <a:r>
              <a:rPr lang="en-US" sz="2500" smtClean="0">
                <a:latin typeface="Arial(Body)"/>
                <a:cs typeface="Arial" panose="020B0604020202020204" pitchFamily="34" charset="0"/>
              </a:rPr>
              <a:t>gitg (Win</a:t>
            </a:r>
            <a:r>
              <a:rPr lang="en-US" sz="2500">
                <a:latin typeface="Arial(Body)"/>
                <a:cs typeface="Arial" panose="020B0604020202020204" pitchFamily="34" charset="0"/>
              </a:rPr>
              <a:t>, Linux</a:t>
            </a:r>
            <a:r>
              <a:rPr lang="en-US" sz="2500" smtClean="0">
                <a:latin typeface="Arial(Body)"/>
                <a:cs typeface="Arial" panose="020B0604020202020204" pitchFamily="34" charset="0"/>
              </a:rPr>
              <a:t>)</a:t>
            </a:r>
            <a:endParaRPr lang="en-US" sz="2500">
              <a:latin typeface="Arial(Body)"/>
              <a:cs typeface="Arial" panose="020B0604020202020204" pitchFamily="34" charset="0"/>
            </a:endParaRPr>
          </a:p>
          <a:p>
            <a:pPr marL="800100" lvl="1" indent="-342900">
              <a:buFont typeface="Wingdings" panose="05000000000000000000" pitchFamily="2" charset="2"/>
              <a:buChar char="Ø"/>
            </a:pPr>
            <a:r>
              <a:rPr lang="en-US" sz="2500" smtClean="0">
                <a:latin typeface="Arial(Body)"/>
                <a:cs typeface="Arial" panose="020B0604020202020204" pitchFamily="34" charset="0"/>
              </a:rPr>
              <a:t>TortoiseGit (Win)</a:t>
            </a:r>
          </a:p>
          <a:p>
            <a:pPr marL="800100" lvl="1" indent="-342900">
              <a:buFont typeface="Wingdings" panose="05000000000000000000" pitchFamily="2" charset="2"/>
              <a:buChar char="Ø"/>
            </a:pPr>
            <a:r>
              <a:rPr lang="en-US" sz="2500" smtClean="0">
                <a:latin typeface="Arial(Body)"/>
                <a:cs typeface="Arial" panose="020B0604020202020204" pitchFamily="34" charset="0"/>
              </a:rPr>
              <a:t>GitUp (Mac)</a:t>
            </a:r>
          </a:p>
          <a:p>
            <a:pPr marL="800100" lvl="1" indent="-342900">
              <a:buFont typeface="Wingdings" panose="05000000000000000000" pitchFamily="2" charset="2"/>
              <a:buChar char="Ø"/>
            </a:pPr>
            <a:r>
              <a:rPr lang="en-US" sz="2500" smtClean="0">
                <a:latin typeface="Arial(Body)"/>
                <a:cs typeface="Arial" panose="020B0604020202020204" pitchFamily="34" charset="0"/>
              </a:rPr>
              <a:t>Pocket Git (Android)</a:t>
            </a:r>
          </a:p>
          <a:p>
            <a:pPr marL="800100" lvl="1" indent="-342900">
              <a:buFont typeface="Wingdings" panose="05000000000000000000" pitchFamily="2" charset="2"/>
              <a:buChar char="Ø"/>
            </a:pPr>
            <a:r>
              <a:rPr lang="en-US" sz="2500" smtClean="0">
                <a:latin typeface="Arial(Body)"/>
                <a:cs typeface="Arial" panose="020B0604020202020204" pitchFamily="34" charset="0"/>
              </a:rPr>
              <a:t>Working Copy (iOS)</a:t>
            </a:r>
          </a:p>
          <a:p>
            <a:pPr lvl="1"/>
            <a:r>
              <a:rPr lang="en-US" sz="2500" b="1" smtClean="0">
                <a:latin typeface="Arial(Body)"/>
                <a:cs typeface="Arial" panose="020B0604020202020204" pitchFamily="34" charset="0"/>
              </a:rPr>
              <a:t>…</a:t>
            </a:r>
          </a:p>
          <a:p>
            <a:endParaRPr lang="en-US" sz="2500" b="1" smtClean="0">
              <a:latin typeface="Arial(Body)"/>
              <a:cs typeface="Arial" panose="020B0604020202020204" pitchFamily="34" charset="0"/>
            </a:endParaRPr>
          </a:p>
        </p:txBody>
      </p:sp>
    </p:spTree>
    <p:extLst>
      <p:ext uri="{BB962C8B-B14F-4D97-AF65-F5344CB8AC3E}">
        <p14:creationId xmlns:p14="http://schemas.microsoft.com/office/powerpoint/2010/main" val="348199793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dirty="0"/>
              <a:t>5. </a:t>
            </a:r>
            <a:r>
              <a:rPr lang="en-US" dirty="0" err="1"/>
              <a:t>sử</a:t>
            </a:r>
            <a:r>
              <a:rPr lang="en-US" dirty="0"/>
              <a:t> </a:t>
            </a:r>
            <a:r>
              <a:rPr lang="en-US" dirty="0" err="1"/>
              <a:t>dụng</a:t>
            </a:r>
            <a:r>
              <a:rPr lang="en-US" dirty="0"/>
              <a:t> git</a:t>
            </a:r>
          </a:p>
        </p:txBody>
      </p:sp>
      <p:sp>
        <p:nvSpPr>
          <p:cNvPr id="6" name="TextBox 5"/>
          <p:cNvSpPr txBox="1"/>
          <p:nvPr/>
        </p:nvSpPr>
        <p:spPr>
          <a:xfrm>
            <a:off x="818943" y="1164535"/>
            <a:ext cx="11147770" cy="1631216"/>
          </a:xfrm>
          <a:prstGeom prst="rect">
            <a:avLst/>
          </a:prstGeom>
          <a:noFill/>
        </p:spPr>
        <p:txBody>
          <a:bodyPr wrap="square" rtlCol="0">
            <a:spAutoFit/>
          </a:bodyPr>
          <a:lstStyle/>
          <a:p>
            <a:r>
              <a:rPr lang="en-US" sz="2500" b="1" dirty="0" err="1">
                <a:latin typeface="Arial(Body)"/>
              </a:rPr>
              <a:t>Cài</a:t>
            </a:r>
            <a:r>
              <a:rPr lang="en-US" sz="2500" b="1" dirty="0">
                <a:latin typeface="Arial(Body)"/>
              </a:rPr>
              <a:t> </a:t>
            </a:r>
            <a:r>
              <a:rPr lang="en-US" sz="2500" b="1" dirty="0" err="1">
                <a:latin typeface="Arial(Body)"/>
              </a:rPr>
              <a:t>đặt</a:t>
            </a:r>
            <a:r>
              <a:rPr lang="en-US" sz="2500" b="1" dirty="0">
                <a:latin typeface="Arial(Body)"/>
              </a:rPr>
              <a:t> GIT</a:t>
            </a:r>
          </a:p>
          <a:p>
            <a:pPr marL="800100" lvl="1" indent="-342900">
              <a:buFont typeface="Wingdings" panose="05000000000000000000" pitchFamily="2" charset="2"/>
              <a:buChar char="Ø"/>
            </a:pPr>
            <a:r>
              <a:rPr lang="en-US" sz="2500" dirty="0" err="1">
                <a:latin typeface="Arial(Body)"/>
              </a:rPr>
              <a:t>Tìm</a:t>
            </a:r>
            <a:r>
              <a:rPr lang="en-US" sz="2500" dirty="0">
                <a:latin typeface="Arial(Body)"/>
              </a:rPr>
              <a:t> </a:t>
            </a:r>
            <a:r>
              <a:rPr lang="en-US" sz="2500" dirty="0" err="1">
                <a:latin typeface="Arial(Body)"/>
              </a:rPr>
              <a:t>hiểu</a:t>
            </a:r>
            <a:r>
              <a:rPr lang="en-US" sz="2500" dirty="0">
                <a:latin typeface="Arial(Body)"/>
              </a:rPr>
              <a:t> </a:t>
            </a:r>
            <a:r>
              <a:rPr lang="en-US" sz="2500" dirty="0" err="1">
                <a:latin typeface="Arial(Body)"/>
              </a:rPr>
              <a:t>thêm</a:t>
            </a:r>
            <a:r>
              <a:rPr lang="en-US" sz="2500" dirty="0">
                <a:latin typeface="Arial(Body)"/>
              </a:rPr>
              <a:t> </a:t>
            </a:r>
            <a:r>
              <a:rPr lang="en-US" sz="2500" dirty="0" err="1">
                <a:latin typeface="Arial(Body)"/>
              </a:rPr>
              <a:t>nếu</a:t>
            </a:r>
            <a:r>
              <a:rPr lang="en-US" sz="2500" dirty="0">
                <a:latin typeface="Arial(Body)"/>
              </a:rPr>
              <a:t> </a:t>
            </a:r>
            <a:r>
              <a:rPr lang="en-US" sz="2500" dirty="0" err="1">
                <a:latin typeface="Arial(Body)"/>
              </a:rPr>
              <a:t>cài</a:t>
            </a:r>
            <a:r>
              <a:rPr lang="en-US" sz="2500" dirty="0">
                <a:latin typeface="Arial(Body)"/>
              </a:rPr>
              <a:t> </a:t>
            </a:r>
            <a:r>
              <a:rPr lang="en-US" sz="2500" dirty="0" err="1">
                <a:latin typeface="Arial(Body)"/>
              </a:rPr>
              <a:t>trên</a:t>
            </a:r>
            <a:r>
              <a:rPr lang="en-US" sz="2500" dirty="0">
                <a:latin typeface="Arial(Body)"/>
              </a:rPr>
              <a:t> </a:t>
            </a:r>
            <a:r>
              <a:rPr lang="vi-VN" sz="2500" dirty="0">
                <a:latin typeface="Arial(Body)"/>
              </a:rPr>
              <a:t>Ubuntu/MacOS</a:t>
            </a:r>
            <a:r>
              <a:rPr lang="en-US" sz="2500" dirty="0">
                <a:latin typeface="Arial(Body)"/>
              </a:rPr>
              <a:t>.</a:t>
            </a:r>
          </a:p>
          <a:p>
            <a:pPr marL="800100" lvl="1" indent="-342900">
              <a:buFont typeface="Wingdings" panose="05000000000000000000" pitchFamily="2" charset="2"/>
              <a:buChar char="Ø"/>
            </a:pPr>
            <a:r>
              <a:rPr lang="vi-VN" sz="2500" dirty="0">
                <a:latin typeface="Arial(Body)"/>
              </a:rPr>
              <a:t> Windows: Vào trang: https://git-scm.com/ để tải bộ cài đặt và làm theo hướng dẫn.</a:t>
            </a:r>
            <a:endParaRPr lang="en-US" sz="2500" dirty="0">
              <a:latin typeface="Arial(Body)"/>
            </a:endParaRPr>
          </a:p>
        </p:txBody>
      </p:sp>
      <p:pic>
        <p:nvPicPr>
          <p:cNvPr id="4" name="Picture 3"/>
          <p:cNvPicPr>
            <a:picLocks noChangeAspect="1"/>
          </p:cNvPicPr>
          <p:nvPr/>
        </p:nvPicPr>
        <p:blipFill>
          <a:blip r:embed="rId2"/>
          <a:stretch>
            <a:fillRect/>
          </a:stretch>
        </p:blipFill>
        <p:spPr>
          <a:xfrm>
            <a:off x="1427507" y="2909681"/>
            <a:ext cx="3502302" cy="3605262"/>
          </a:xfrm>
          <a:prstGeom prst="rect">
            <a:avLst/>
          </a:prstGeom>
        </p:spPr>
      </p:pic>
    </p:spTree>
    <p:extLst>
      <p:ext uri="{BB962C8B-B14F-4D97-AF65-F5344CB8AC3E}">
        <p14:creationId xmlns:p14="http://schemas.microsoft.com/office/powerpoint/2010/main" val="128238279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dirty="0"/>
              <a:t>5. </a:t>
            </a:r>
            <a:r>
              <a:rPr lang="en-US" dirty="0" err="1"/>
              <a:t>sử</a:t>
            </a:r>
            <a:r>
              <a:rPr lang="en-US" dirty="0"/>
              <a:t> </a:t>
            </a:r>
            <a:r>
              <a:rPr lang="en-US" dirty="0" err="1"/>
              <a:t>dụng</a:t>
            </a:r>
            <a:r>
              <a:rPr lang="en-US" dirty="0"/>
              <a:t> git</a:t>
            </a:r>
          </a:p>
        </p:txBody>
      </p:sp>
      <p:sp>
        <p:nvSpPr>
          <p:cNvPr id="6" name="TextBox 5"/>
          <p:cNvSpPr txBox="1"/>
          <p:nvPr/>
        </p:nvSpPr>
        <p:spPr>
          <a:xfrm>
            <a:off x="818943" y="1164535"/>
            <a:ext cx="11147770" cy="477054"/>
          </a:xfrm>
          <a:prstGeom prst="rect">
            <a:avLst/>
          </a:prstGeom>
          <a:noFill/>
        </p:spPr>
        <p:txBody>
          <a:bodyPr wrap="square" rtlCol="0">
            <a:spAutoFit/>
          </a:bodyPr>
          <a:lstStyle/>
          <a:p>
            <a:r>
              <a:rPr lang="en-US" sz="2500" b="1">
                <a:latin typeface="Arial(Body)"/>
              </a:rPr>
              <a:t>Cài đặt GIT: Git GUI – Cấu hình user/email</a:t>
            </a:r>
          </a:p>
        </p:txBody>
      </p:sp>
      <p:pic>
        <p:nvPicPr>
          <p:cNvPr id="3" name="Picture 2"/>
          <p:cNvPicPr>
            <a:picLocks noChangeAspect="1"/>
          </p:cNvPicPr>
          <p:nvPr/>
        </p:nvPicPr>
        <p:blipFill>
          <a:blip r:embed="rId2"/>
          <a:stretch>
            <a:fillRect/>
          </a:stretch>
        </p:blipFill>
        <p:spPr>
          <a:xfrm>
            <a:off x="964716" y="1857906"/>
            <a:ext cx="9106935" cy="4695294"/>
          </a:xfrm>
          <a:prstGeom prst="rect">
            <a:avLst/>
          </a:prstGeom>
        </p:spPr>
      </p:pic>
    </p:spTree>
    <p:extLst>
      <p:ext uri="{BB962C8B-B14F-4D97-AF65-F5344CB8AC3E}">
        <p14:creationId xmlns:p14="http://schemas.microsoft.com/office/powerpoint/2010/main" val="279575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dirty="0"/>
              <a:t>5. </a:t>
            </a:r>
            <a:r>
              <a:rPr lang="en-US" dirty="0" err="1"/>
              <a:t>sử</a:t>
            </a:r>
            <a:r>
              <a:rPr lang="en-US" dirty="0"/>
              <a:t> </a:t>
            </a:r>
            <a:r>
              <a:rPr lang="en-US" dirty="0" err="1"/>
              <a:t>dụng</a:t>
            </a:r>
            <a:r>
              <a:rPr lang="en-US" dirty="0"/>
              <a:t> git</a:t>
            </a:r>
          </a:p>
        </p:txBody>
      </p:sp>
      <p:sp>
        <p:nvSpPr>
          <p:cNvPr id="6" name="TextBox 5"/>
          <p:cNvSpPr txBox="1"/>
          <p:nvPr/>
        </p:nvSpPr>
        <p:spPr>
          <a:xfrm>
            <a:off x="818943" y="1164535"/>
            <a:ext cx="11147770" cy="477054"/>
          </a:xfrm>
          <a:prstGeom prst="rect">
            <a:avLst/>
          </a:prstGeom>
          <a:noFill/>
        </p:spPr>
        <p:txBody>
          <a:bodyPr wrap="square" rtlCol="0">
            <a:spAutoFit/>
          </a:bodyPr>
          <a:lstStyle/>
          <a:p>
            <a:r>
              <a:rPr lang="en-US" sz="2500" b="1">
                <a:latin typeface="Arial(Body)"/>
              </a:rPr>
              <a:t>Cài đặt GIT: Git GUI – Cấu hình SSH-Key</a:t>
            </a:r>
          </a:p>
        </p:txBody>
      </p:sp>
      <p:pic>
        <p:nvPicPr>
          <p:cNvPr id="4" name="Picture 3"/>
          <p:cNvPicPr>
            <a:picLocks noChangeAspect="1"/>
          </p:cNvPicPr>
          <p:nvPr/>
        </p:nvPicPr>
        <p:blipFill>
          <a:blip r:embed="rId2"/>
          <a:stretch>
            <a:fillRect/>
          </a:stretch>
        </p:blipFill>
        <p:spPr>
          <a:xfrm>
            <a:off x="818942" y="1805837"/>
            <a:ext cx="8603353" cy="4838471"/>
          </a:xfrm>
          <a:prstGeom prst="rect">
            <a:avLst/>
          </a:prstGeom>
        </p:spPr>
      </p:pic>
    </p:spTree>
    <p:extLst>
      <p:ext uri="{BB962C8B-B14F-4D97-AF65-F5344CB8AC3E}">
        <p14:creationId xmlns:p14="http://schemas.microsoft.com/office/powerpoint/2010/main" val="8254204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dirty="0"/>
              <a:t>5. </a:t>
            </a:r>
            <a:r>
              <a:rPr lang="en-US" dirty="0" err="1"/>
              <a:t>sử</a:t>
            </a:r>
            <a:r>
              <a:rPr lang="en-US" dirty="0"/>
              <a:t> </a:t>
            </a:r>
            <a:r>
              <a:rPr lang="en-US" dirty="0" err="1"/>
              <a:t>dụng</a:t>
            </a:r>
            <a:r>
              <a:rPr lang="en-US" dirty="0"/>
              <a:t> git</a:t>
            </a:r>
          </a:p>
        </p:txBody>
      </p:sp>
      <p:sp>
        <p:nvSpPr>
          <p:cNvPr id="6" name="TextBox 5"/>
          <p:cNvSpPr txBox="1"/>
          <p:nvPr/>
        </p:nvSpPr>
        <p:spPr>
          <a:xfrm>
            <a:off x="818943" y="1164535"/>
            <a:ext cx="11147770" cy="477054"/>
          </a:xfrm>
          <a:prstGeom prst="rect">
            <a:avLst/>
          </a:prstGeom>
          <a:noFill/>
        </p:spPr>
        <p:txBody>
          <a:bodyPr wrap="square" rtlCol="0">
            <a:spAutoFit/>
          </a:bodyPr>
          <a:lstStyle/>
          <a:p>
            <a:r>
              <a:rPr lang="en-US" sz="2500" b="1">
                <a:latin typeface="Arial(Body)"/>
              </a:rPr>
              <a:t>Cài đặt GIT: Git Bash</a:t>
            </a:r>
          </a:p>
        </p:txBody>
      </p:sp>
      <p:pic>
        <p:nvPicPr>
          <p:cNvPr id="3" name="Picture 2"/>
          <p:cNvPicPr>
            <a:picLocks noChangeAspect="1"/>
          </p:cNvPicPr>
          <p:nvPr/>
        </p:nvPicPr>
        <p:blipFill>
          <a:blip r:embed="rId2"/>
          <a:stretch>
            <a:fillRect/>
          </a:stretch>
        </p:blipFill>
        <p:spPr>
          <a:xfrm>
            <a:off x="959126" y="1922216"/>
            <a:ext cx="8661952" cy="4573834"/>
          </a:xfrm>
          <a:prstGeom prst="rect">
            <a:avLst/>
          </a:prstGeom>
        </p:spPr>
      </p:pic>
    </p:spTree>
    <p:extLst>
      <p:ext uri="{BB962C8B-B14F-4D97-AF65-F5344CB8AC3E}">
        <p14:creationId xmlns:p14="http://schemas.microsoft.com/office/powerpoint/2010/main" val="934426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85530"/>
            <a:ext cx="10131425" cy="1456267"/>
          </a:xfrm>
        </p:spPr>
        <p:txBody>
          <a:bodyPr/>
          <a:lstStyle/>
          <a:p>
            <a:r>
              <a:rPr lang="en-US" dirty="0"/>
              <a:t>1. </a:t>
            </a:r>
            <a:r>
              <a:rPr lang="en-US" dirty="0" err="1"/>
              <a:t>Giới</a:t>
            </a:r>
            <a:r>
              <a:rPr lang="en-US" dirty="0"/>
              <a:t> </a:t>
            </a:r>
            <a:r>
              <a:rPr lang="en-US" dirty="0" err="1"/>
              <a:t>thiệu</a:t>
            </a:r>
            <a:r>
              <a:rPr lang="en-US" dirty="0"/>
              <a:t> </a:t>
            </a:r>
            <a:r>
              <a:rPr lang="en-US" dirty="0" err="1"/>
              <a:t>về</a:t>
            </a:r>
            <a:r>
              <a:rPr lang="en-US" dirty="0"/>
              <a:t> git</a:t>
            </a:r>
          </a:p>
        </p:txBody>
      </p:sp>
      <p:sp>
        <p:nvSpPr>
          <p:cNvPr id="6" name="TextBox 5"/>
          <p:cNvSpPr txBox="1"/>
          <p:nvPr/>
        </p:nvSpPr>
        <p:spPr>
          <a:xfrm>
            <a:off x="312024" y="2065867"/>
            <a:ext cx="5181601" cy="4324261"/>
          </a:xfrm>
          <a:prstGeom prst="rect">
            <a:avLst/>
          </a:prstGeom>
          <a:noFill/>
        </p:spPr>
        <p:txBody>
          <a:bodyPr wrap="square" rtlCol="0">
            <a:spAutoFit/>
          </a:bodyPr>
          <a:lstStyle/>
          <a:p>
            <a:r>
              <a:rPr lang="en-US" sz="2500" b="1" dirty="0" err="1"/>
              <a:t>Khái</a:t>
            </a:r>
            <a:r>
              <a:rPr lang="en-US" sz="2500" b="1" dirty="0"/>
              <a:t> </a:t>
            </a:r>
            <a:r>
              <a:rPr lang="en-US" sz="2500" b="1" dirty="0" err="1"/>
              <a:t>niệm</a:t>
            </a:r>
            <a:r>
              <a:rPr lang="en-US" sz="2500" b="1" dirty="0"/>
              <a:t> Source Control</a:t>
            </a:r>
          </a:p>
          <a:p>
            <a:endParaRPr lang="en-US" sz="2500" b="1" dirty="0"/>
          </a:p>
          <a:p>
            <a:pPr marL="342900" indent="-342900">
              <a:buFont typeface="Wingdings" panose="05000000000000000000" pitchFamily="2" charset="2"/>
              <a:buChar char="Ø"/>
            </a:pPr>
            <a:r>
              <a:rPr lang="en-US" sz="2500" dirty="0" err="1"/>
              <a:t>Hệ</a:t>
            </a:r>
            <a:r>
              <a:rPr lang="en-US" sz="2500" dirty="0"/>
              <a:t> </a:t>
            </a:r>
            <a:r>
              <a:rPr lang="en-US" sz="2500" dirty="0" err="1"/>
              <a:t>thống</a:t>
            </a:r>
            <a:r>
              <a:rPr lang="en-US" sz="2500" dirty="0"/>
              <a:t> </a:t>
            </a:r>
            <a:r>
              <a:rPr lang="en-US" sz="2500" dirty="0" err="1"/>
              <a:t>lưu</a:t>
            </a:r>
            <a:r>
              <a:rPr lang="en-US" sz="2500" dirty="0"/>
              <a:t> </a:t>
            </a:r>
            <a:r>
              <a:rPr lang="en-US" sz="2500" dirty="0" err="1"/>
              <a:t>trữ</a:t>
            </a:r>
            <a:r>
              <a:rPr lang="en-US" sz="2500" dirty="0"/>
              <a:t> </a:t>
            </a:r>
            <a:r>
              <a:rPr lang="en-US" sz="2500" dirty="0" err="1"/>
              <a:t>mọi</a:t>
            </a:r>
            <a:r>
              <a:rPr lang="en-US" sz="2500" dirty="0"/>
              <a:t> </a:t>
            </a:r>
            <a:r>
              <a:rPr lang="en-US" sz="2500" dirty="0" err="1"/>
              <a:t>thay</a:t>
            </a:r>
            <a:r>
              <a:rPr lang="en-US" sz="2500" dirty="0"/>
              <a:t> </a:t>
            </a:r>
            <a:r>
              <a:rPr lang="en-US" sz="2500" dirty="0" err="1"/>
              <a:t>đổi</a:t>
            </a:r>
            <a:r>
              <a:rPr lang="en-US" sz="2500" dirty="0"/>
              <a:t> </a:t>
            </a:r>
            <a:r>
              <a:rPr lang="en-US" sz="2500" dirty="0" err="1"/>
              <a:t>của</a:t>
            </a:r>
            <a:r>
              <a:rPr lang="en-US" sz="2500" dirty="0"/>
              <a:t> source code</a:t>
            </a:r>
          </a:p>
          <a:p>
            <a:pPr marL="342900" indent="-342900">
              <a:buFont typeface="Wingdings" panose="05000000000000000000" pitchFamily="2" charset="2"/>
              <a:buChar char="Ø"/>
            </a:pPr>
            <a:r>
              <a:rPr lang="en-US" sz="2500" dirty="0" err="1"/>
              <a:t>Hỗ</a:t>
            </a:r>
            <a:r>
              <a:rPr lang="en-US" sz="2500" dirty="0"/>
              <a:t> </a:t>
            </a:r>
            <a:r>
              <a:rPr lang="en-US" sz="2500" dirty="0" err="1"/>
              <a:t>trợ</a:t>
            </a:r>
            <a:r>
              <a:rPr lang="en-US" sz="2500" dirty="0"/>
              <a:t> </a:t>
            </a:r>
            <a:r>
              <a:rPr lang="en-US" sz="2500" dirty="0" err="1"/>
              <a:t>nhiều</a:t>
            </a:r>
            <a:r>
              <a:rPr lang="en-US" sz="2500" dirty="0"/>
              <a:t> </a:t>
            </a:r>
            <a:r>
              <a:rPr lang="en-US" sz="2500" dirty="0" err="1"/>
              <a:t>người</a:t>
            </a:r>
            <a:r>
              <a:rPr lang="en-US" sz="2500" dirty="0"/>
              <a:t> </a:t>
            </a:r>
            <a:r>
              <a:rPr lang="en-US" sz="2500" dirty="0" err="1"/>
              <a:t>làm</a:t>
            </a:r>
            <a:r>
              <a:rPr lang="en-US" sz="2500" dirty="0"/>
              <a:t> </a:t>
            </a:r>
            <a:r>
              <a:rPr lang="en-US" sz="2500" dirty="0" err="1"/>
              <a:t>việc</a:t>
            </a:r>
            <a:r>
              <a:rPr lang="en-US" sz="2500" dirty="0"/>
              <a:t> </a:t>
            </a:r>
            <a:r>
              <a:rPr lang="en-US" sz="2500" dirty="0" err="1"/>
              <a:t>cùng</a:t>
            </a:r>
            <a:r>
              <a:rPr lang="en-US" sz="2500" dirty="0"/>
              <a:t> </a:t>
            </a:r>
            <a:r>
              <a:rPr lang="en-US" sz="2500" dirty="0" err="1"/>
              <a:t>lúc</a:t>
            </a:r>
            <a:endParaRPr lang="en-US" sz="2500" dirty="0"/>
          </a:p>
          <a:p>
            <a:pPr marL="342900" indent="-342900">
              <a:buFont typeface="Wingdings" panose="05000000000000000000" pitchFamily="2" charset="2"/>
              <a:buChar char="Ø"/>
            </a:pPr>
            <a:r>
              <a:rPr lang="en-US" sz="2500" dirty="0" err="1"/>
              <a:t>Quản</a:t>
            </a:r>
            <a:r>
              <a:rPr lang="en-US" sz="2500" dirty="0"/>
              <a:t> </a:t>
            </a:r>
            <a:r>
              <a:rPr lang="en-US" sz="2500" dirty="0" err="1"/>
              <a:t>lý</a:t>
            </a:r>
            <a:r>
              <a:rPr lang="en-US" sz="2500" dirty="0"/>
              <a:t> </a:t>
            </a:r>
            <a:r>
              <a:rPr lang="en-US" sz="2500" dirty="0" err="1"/>
              <a:t>được</a:t>
            </a:r>
            <a:r>
              <a:rPr lang="en-US" sz="2500" dirty="0"/>
              <a:t> </a:t>
            </a:r>
            <a:r>
              <a:rPr lang="en-US" sz="2500" dirty="0" err="1"/>
              <a:t>hiệu</a:t>
            </a:r>
            <a:r>
              <a:rPr lang="en-US" sz="2500" dirty="0"/>
              <a:t> </a:t>
            </a:r>
            <a:r>
              <a:rPr lang="en-US" sz="2500" dirty="0" err="1"/>
              <a:t>quả</a:t>
            </a:r>
            <a:r>
              <a:rPr lang="en-US" sz="2500" dirty="0"/>
              <a:t> </a:t>
            </a:r>
            <a:r>
              <a:rPr lang="en-US" sz="2500" dirty="0" err="1"/>
              <a:t>làm</a:t>
            </a:r>
            <a:r>
              <a:rPr lang="en-US" sz="2500" dirty="0"/>
              <a:t> </a:t>
            </a:r>
            <a:r>
              <a:rPr lang="en-US" sz="2500" dirty="0" err="1"/>
              <a:t>việc</a:t>
            </a:r>
            <a:r>
              <a:rPr lang="en-US" sz="2500" dirty="0"/>
              <a:t> </a:t>
            </a:r>
            <a:r>
              <a:rPr lang="en-US" sz="2500" dirty="0" err="1"/>
              <a:t>của</a:t>
            </a:r>
            <a:r>
              <a:rPr lang="en-US" sz="2500" dirty="0"/>
              <a:t> </a:t>
            </a:r>
            <a:r>
              <a:rPr lang="en-US" sz="2500" dirty="0" err="1"/>
              <a:t>các</a:t>
            </a:r>
            <a:r>
              <a:rPr lang="en-US" sz="2500" dirty="0"/>
              <a:t> </a:t>
            </a:r>
            <a:r>
              <a:rPr lang="en-US" sz="2500" dirty="0" err="1"/>
              <a:t>thành</a:t>
            </a:r>
            <a:r>
              <a:rPr lang="en-US" sz="2500" dirty="0"/>
              <a:t> </a:t>
            </a:r>
            <a:r>
              <a:rPr lang="en-US" sz="2500" dirty="0" err="1"/>
              <a:t>viên</a:t>
            </a:r>
            <a:r>
              <a:rPr lang="en-US" sz="2500" dirty="0"/>
              <a:t> </a:t>
            </a:r>
            <a:r>
              <a:rPr lang="en-US" sz="2500" dirty="0" err="1"/>
              <a:t>trong</a:t>
            </a:r>
            <a:r>
              <a:rPr lang="en-US" sz="2500" dirty="0"/>
              <a:t> </a:t>
            </a:r>
            <a:r>
              <a:rPr lang="en-US" sz="2500" dirty="0" err="1"/>
              <a:t>nhóm</a:t>
            </a:r>
            <a:endParaRPr lang="en-US" sz="2500" dirty="0"/>
          </a:p>
          <a:p>
            <a:pPr marL="342900" indent="-342900">
              <a:buFont typeface="Wingdings" panose="05000000000000000000" pitchFamily="2" charset="2"/>
              <a:buChar char="Ø"/>
            </a:pPr>
            <a:r>
              <a:rPr lang="en-US" sz="2500" dirty="0"/>
              <a:t>Revert </a:t>
            </a:r>
            <a:r>
              <a:rPr lang="en-US" sz="2500" dirty="0" err="1"/>
              <a:t>các</a:t>
            </a:r>
            <a:r>
              <a:rPr lang="en-US" sz="2500" dirty="0"/>
              <a:t> </a:t>
            </a:r>
            <a:r>
              <a:rPr lang="en-US" sz="2500" dirty="0" err="1"/>
              <a:t>thay</a:t>
            </a:r>
            <a:r>
              <a:rPr lang="en-US" sz="2500" dirty="0"/>
              <a:t> </a:t>
            </a:r>
            <a:r>
              <a:rPr lang="en-US" sz="2500" dirty="0" err="1"/>
              <a:t>đổi</a:t>
            </a:r>
            <a:r>
              <a:rPr lang="en-US" sz="2500" dirty="0"/>
              <a:t>, </a:t>
            </a:r>
            <a:r>
              <a:rPr lang="en-US" sz="2500" dirty="0" err="1"/>
              <a:t>đưa</a:t>
            </a:r>
            <a:r>
              <a:rPr lang="en-US" sz="2500" dirty="0"/>
              <a:t> code </a:t>
            </a:r>
            <a:r>
              <a:rPr lang="en-US" sz="2500" dirty="0" err="1"/>
              <a:t>về</a:t>
            </a:r>
            <a:r>
              <a:rPr lang="en-US" sz="2500" dirty="0"/>
              <a:t> version </a:t>
            </a:r>
            <a:r>
              <a:rPr lang="en-US" sz="2500" dirty="0" err="1"/>
              <a:t>cũ</a:t>
            </a:r>
            <a:r>
              <a:rPr lang="en-US" sz="2500" dirty="0"/>
              <a:t> </a:t>
            </a:r>
            <a:r>
              <a:rPr lang="en-US" sz="2500" dirty="0" err="1"/>
              <a:t>hơn</a:t>
            </a:r>
            <a:r>
              <a:rPr lang="en-US" sz="2500" dirty="0"/>
              <a:t>, </a:t>
            </a:r>
            <a:r>
              <a:rPr lang="en-US" sz="2500" dirty="0" err="1"/>
              <a:t>không</a:t>
            </a:r>
            <a:r>
              <a:rPr lang="en-US" sz="2500" dirty="0"/>
              <a:t> lo </a:t>
            </a:r>
            <a:r>
              <a:rPr lang="en-US" sz="2500" dirty="0" err="1"/>
              <a:t>mất</a:t>
            </a:r>
            <a:r>
              <a:rPr lang="en-US" sz="2500" dirty="0"/>
              <a:t> code</a:t>
            </a:r>
          </a:p>
          <a:p>
            <a:endParaRPr lang="en-US" sz="2500" dirty="0"/>
          </a:p>
        </p:txBody>
      </p:sp>
      <p:pic>
        <p:nvPicPr>
          <p:cNvPr id="7" name="Content Placeholder 6"/>
          <p:cNvPicPr>
            <a:picLocks noGrp="1" noChangeAspect="1"/>
          </p:cNvPicPr>
          <p:nvPr>
            <p:ph idx="1"/>
          </p:nvPr>
        </p:nvPicPr>
        <p:blipFill>
          <a:blip r:embed="rId2"/>
          <a:stretch>
            <a:fillRect/>
          </a:stretch>
        </p:blipFill>
        <p:spPr>
          <a:xfrm>
            <a:off x="5546636" y="2065867"/>
            <a:ext cx="6506817" cy="4307224"/>
          </a:xfrm>
          <a:prstGeom prst="rect">
            <a:avLst/>
          </a:prstGeom>
        </p:spPr>
      </p:pic>
    </p:spTree>
    <p:extLst>
      <p:ext uri="{BB962C8B-B14F-4D97-AF65-F5344CB8AC3E}">
        <p14:creationId xmlns:p14="http://schemas.microsoft.com/office/powerpoint/2010/main" val="12339234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dirty="0"/>
              <a:t>5. </a:t>
            </a:r>
            <a:r>
              <a:rPr lang="en-US" dirty="0" err="1"/>
              <a:t>sử</a:t>
            </a:r>
            <a:r>
              <a:rPr lang="en-US" dirty="0"/>
              <a:t> </a:t>
            </a:r>
            <a:r>
              <a:rPr lang="en-US" dirty="0" err="1"/>
              <a:t>dụng</a:t>
            </a:r>
            <a:r>
              <a:rPr lang="en-US" dirty="0"/>
              <a:t> git</a:t>
            </a:r>
          </a:p>
        </p:txBody>
      </p:sp>
      <p:sp>
        <p:nvSpPr>
          <p:cNvPr id="6" name="TextBox 5"/>
          <p:cNvSpPr txBox="1"/>
          <p:nvPr/>
        </p:nvSpPr>
        <p:spPr>
          <a:xfrm>
            <a:off x="818943" y="1164535"/>
            <a:ext cx="11147770" cy="477054"/>
          </a:xfrm>
          <a:prstGeom prst="rect">
            <a:avLst/>
          </a:prstGeom>
          <a:noFill/>
        </p:spPr>
        <p:txBody>
          <a:bodyPr wrap="square" rtlCol="0">
            <a:spAutoFit/>
          </a:bodyPr>
          <a:lstStyle/>
          <a:p>
            <a:r>
              <a:rPr lang="en-US" sz="2500" b="1">
                <a:latin typeface="Arial(Body)"/>
              </a:rPr>
              <a:t>Những lệnh phổ biến (hay dùng)</a:t>
            </a:r>
          </a:p>
        </p:txBody>
      </p:sp>
      <p:pic>
        <p:nvPicPr>
          <p:cNvPr id="4" name="Picture 3"/>
          <p:cNvPicPr>
            <a:picLocks noChangeAspect="1"/>
          </p:cNvPicPr>
          <p:nvPr/>
        </p:nvPicPr>
        <p:blipFill>
          <a:blip r:embed="rId2"/>
          <a:stretch>
            <a:fillRect/>
          </a:stretch>
        </p:blipFill>
        <p:spPr>
          <a:xfrm>
            <a:off x="841375" y="1885949"/>
            <a:ext cx="9820275" cy="4104033"/>
          </a:xfrm>
          <a:prstGeom prst="rect">
            <a:avLst/>
          </a:prstGeom>
        </p:spPr>
      </p:pic>
    </p:spTree>
    <p:extLst>
      <p:ext uri="{BB962C8B-B14F-4D97-AF65-F5344CB8AC3E}">
        <p14:creationId xmlns:p14="http://schemas.microsoft.com/office/powerpoint/2010/main" val="3712384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3870"/>
            <a:ext cx="10131425" cy="1456267"/>
          </a:xfrm>
        </p:spPr>
        <p:txBody>
          <a:bodyPr/>
          <a:lstStyle/>
          <a:p>
            <a:r>
              <a:rPr lang="en-US" dirty="0"/>
              <a:t>5. </a:t>
            </a:r>
            <a:r>
              <a:rPr lang="en-US" dirty="0" err="1"/>
              <a:t>sử</a:t>
            </a:r>
            <a:r>
              <a:rPr lang="en-US" dirty="0"/>
              <a:t> </a:t>
            </a:r>
            <a:r>
              <a:rPr lang="en-US" dirty="0" err="1"/>
              <a:t>dụng</a:t>
            </a:r>
            <a:r>
              <a:rPr lang="en-US" dirty="0"/>
              <a:t> git</a:t>
            </a:r>
          </a:p>
        </p:txBody>
      </p:sp>
      <p:sp>
        <p:nvSpPr>
          <p:cNvPr id="6" name="TextBox 5"/>
          <p:cNvSpPr txBox="1"/>
          <p:nvPr/>
        </p:nvSpPr>
        <p:spPr>
          <a:xfrm>
            <a:off x="355116" y="1164535"/>
            <a:ext cx="5184291" cy="4324261"/>
          </a:xfrm>
          <a:prstGeom prst="rect">
            <a:avLst/>
          </a:prstGeom>
          <a:noFill/>
        </p:spPr>
        <p:txBody>
          <a:bodyPr wrap="square" rtlCol="0">
            <a:spAutoFit/>
          </a:bodyPr>
          <a:lstStyle/>
          <a:p>
            <a:r>
              <a:rPr lang="vi-VN" sz="2500" b="1">
                <a:latin typeface="Arial(Body)"/>
              </a:rPr>
              <a:t>Chú ý </a:t>
            </a:r>
            <a:r>
              <a:rPr lang="vi-VN" sz="2500" b="1">
                <a:solidFill>
                  <a:srgbClr val="FF0000"/>
                </a:solidFill>
                <a:latin typeface="Arial(Body)"/>
              </a:rPr>
              <a:t>.gitignore</a:t>
            </a:r>
          </a:p>
          <a:p>
            <a:pPr marL="342900" indent="-342900">
              <a:buFont typeface="Wingdings" panose="05000000000000000000" pitchFamily="2" charset="2"/>
              <a:buChar char="v"/>
            </a:pPr>
            <a:r>
              <a:rPr lang="vi-VN" sz="2500">
                <a:latin typeface="Arial(Body)"/>
              </a:rPr>
              <a:t>.gitignore để báo cho git bỏ qua các file được chỉ định, không cập nhật nó lên server, thường là các file do IDE sinh ra khi chạy chương trình. </a:t>
            </a:r>
            <a:endParaRPr lang="en-US" sz="2500">
              <a:latin typeface="Arial(Body)"/>
            </a:endParaRPr>
          </a:p>
          <a:p>
            <a:pPr marL="342900" indent="-342900">
              <a:buFont typeface="Wingdings" panose="05000000000000000000" pitchFamily="2" charset="2"/>
              <a:buChar char="v"/>
            </a:pPr>
            <a:r>
              <a:rPr lang="vi-VN" sz="2500">
                <a:latin typeface="Arial(Body)"/>
              </a:rPr>
              <a:t>Tạo file .gitignore: </a:t>
            </a:r>
            <a:endParaRPr lang="en-US" sz="2500">
              <a:latin typeface="Arial(Body)"/>
            </a:endParaRPr>
          </a:p>
          <a:p>
            <a:pPr marL="800100" lvl="1" indent="-342900">
              <a:buFont typeface="Wingdings" panose="05000000000000000000" pitchFamily="2" charset="2"/>
              <a:buChar char="Ø"/>
            </a:pPr>
            <a:r>
              <a:rPr lang="en-US" sz="2500">
                <a:latin typeface="Arial(Body)"/>
              </a:rPr>
              <a:t> </a:t>
            </a:r>
            <a:r>
              <a:rPr lang="en-US" sz="2500">
                <a:latin typeface="Arial(Body)"/>
                <a:hlinkClick r:id="rId2"/>
              </a:rPr>
              <a:t>https://www.gitignore.io/</a:t>
            </a:r>
            <a:endParaRPr lang="en-US" sz="2500">
              <a:latin typeface="Arial(Body)"/>
            </a:endParaRPr>
          </a:p>
          <a:p>
            <a:pPr marL="800100" lvl="1" indent="-342900">
              <a:buFont typeface="Wingdings" panose="05000000000000000000" pitchFamily="2" charset="2"/>
              <a:buChar char="Ø"/>
            </a:pPr>
            <a:r>
              <a:rPr lang="en-US" sz="2500">
                <a:latin typeface="Arial(Body)"/>
              </a:rPr>
              <a:t>File .gitignore cho NetBeans + Java</a:t>
            </a:r>
          </a:p>
          <a:p>
            <a:pPr marL="1257300" lvl="2" indent="-342900">
              <a:buFont typeface="Wingdings" panose="05000000000000000000" pitchFamily="2" charset="2"/>
              <a:buChar char="Ø"/>
            </a:pPr>
            <a:endParaRPr lang="en-US" sz="2500">
              <a:latin typeface="Arial(Body)"/>
            </a:endParaRPr>
          </a:p>
        </p:txBody>
      </p:sp>
      <p:pic>
        <p:nvPicPr>
          <p:cNvPr id="5" name="Picture 4"/>
          <p:cNvPicPr>
            <a:picLocks noChangeAspect="1"/>
          </p:cNvPicPr>
          <p:nvPr/>
        </p:nvPicPr>
        <p:blipFill>
          <a:blip r:embed="rId3"/>
          <a:stretch>
            <a:fillRect/>
          </a:stretch>
        </p:blipFill>
        <p:spPr>
          <a:xfrm>
            <a:off x="5539408" y="583096"/>
            <a:ext cx="6639340" cy="5989981"/>
          </a:xfrm>
          <a:prstGeom prst="rect">
            <a:avLst/>
          </a:prstGeom>
        </p:spPr>
      </p:pic>
    </p:spTree>
    <p:extLst>
      <p:ext uri="{BB962C8B-B14F-4D97-AF65-F5344CB8AC3E}">
        <p14:creationId xmlns:p14="http://schemas.microsoft.com/office/powerpoint/2010/main" val="215801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dirty="0"/>
              <a:t>6</a:t>
            </a:r>
            <a:r>
              <a:rPr lang="en-US"/>
              <a:t>. DEMO</a:t>
            </a:r>
            <a:endParaRPr lang="en-US" dirty="0"/>
          </a:p>
        </p:txBody>
      </p:sp>
      <p:sp>
        <p:nvSpPr>
          <p:cNvPr id="6" name="TextBox 5"/>
          <p:cNvSpPr txBox="1"/>
          <p:nvPr/>
        </p:nvSpPr>
        <p:spPr>
          <a:xfrm>
            <a:off x="857250" y="1226298"/>
            <a:ext cx="9572211" cy="2246769"/>
          </a:xfrm>
          <a:prstGeom prst="rect">
            <a:avLst/>
          </a:prstGeom>
          <a:noFill/>
        </p:spPr>
        <p:txBody>
          <a:bodyPr wrap="square" rtlCol="0">
            <a:spAutoFit/>
          </a:bodyPr>
          <a:lstStyle/>
          <a:p>
            <a:r>
              <a:rPr lang="en-US" sz="3500" b="1"/>
              <a:t>Mời các bạn xem demo về git. </a:t>
            </a:r>
          </a:p>
          <a:p>
            <a:r>
              <a:rPr lang="en-US" sz="3500"/>
              <a:t>(Hình minh họa)</a:t>
            </a:r>
          </a:p>
          <a:p>
            <a:endParaRPr lang="en-US" sz="3500" b="1"/>
          </a:p>
          <a:p>
            <a:endParaRPr lang="en-US" sz="3500" b="1" dirty="0"/>
          </a:p>
        </p:txBody>
      </p:sp>
      <p:pic>
        <p:nvPicPr>
          <p:cNvPr id="3" name="Picture 2"/>
          <p:cNvPicPr>
            <a:picLocks noChangeAspect="1"/>
          </p:cNvPicPr>
          <p:nvPr/>
        </p:nvPicPr>
        <p:blipFill>
          <a:blip r:embed="rId2"/>
          <a:stretch>
            <a:fillRect/>
          </a:stretch>
        </p:blipFill>
        <p:spPr>
          <a:xfrm>
            <a:off x="857250" y="2548726"/>
            <a:ext cx="9735396" cy="4056415"/>
          </a:xfrm>
          <a:prstGeom prst="rect">
            <a:avLst/>
          </a:prstGeom>
        </p:spPr>
      </p:pic>
    </p:spTree>
    <p:extLst>
      <p:ext uri="{BB962C8B-B14F-4D97-AF65-F5344CB8AC3E}">
        <p14:creationId xmlns:p14="http://schemas.microsoft.com/office/powerpoint/2010/main" val="1126698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GIT seminar</a:t>
            </a:r>
            <a:endParaRPr lang="en-US" dirty="0"/>
          </a:p>
        </p:txBody>
      </p:sp>
      <p:sp>
        <p:nvSpPr>
          <p:cNvPr id="3" name="Subtitle 2"/>
          <p:cNvSpPr>
            <a:spLocks noGrp="1"/>
          </p:cNvSpPr>
          <p:nvPr>
            <p:ph type="subTitle" idx="1"/>
          </p:nvPr>
        </p:nvSpPr>
        <p:spPr/>
        <p:txBody>
          <a:bodyPr>
            <a:normAutofit/>
          </a:bodyPr>
          <a:lstStyle/>
          <a:p>
            <a:r>
              <a:rPr lang="en-US" sz="4000"/>
              <a:t>thank you for watching!</a:t>
            </a:r>
            <a:endParaRPr lang="en-US" sz="4000" dirty="0"/>
          </a:p>
        </p:txBody>
      </p:sp>
      <p:pic>
        <p:nvPicPr>
          <p:cNvPr id="4" name="Picture 3"/>
          <p:cNvPicPr>
            <a:picLocks noChangeAspect="1"/>
          </p:cNvPicPr>
          <p:nvPr/>
        </p:nvPicPr>
        <p:blipFill>
          <a:blip r:embed="rId2"/>
          <a:stretch>
            <a:fillRect/>
          </a:stretch>
        </p:blipFill>
        <p:spPr>
          <a:xfrm>
            <a:off x="5445401" y="276224"/>
            <a:ext cx="6496050" cy="3152775"/>
          </a:xfrm>
          <a:prstGeom prst="rect">
            <a:avLst/>
          </a:prstGeom>
        </p:spPr>
      </p:pic>
    </p:spTree>
    <p:extLst>
      <p:ext uri="{BB962C8B-B14F-4D97-AF65-F5344CB8AC3E}">
        <p14:creationId xmlns:p14="http://schemas.microsoft.com/office/powerpoint/2010/main" val="178732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25287"/>
            <a:ext cx="10131425" cy="1456267"/>
          </a:xfrm>
        </p:spPr>
        <p:txBody>
          <a:bodyPr/>
          <a:lstStyle/>
          <a:p>
            <a:r>
              <a:rPr lang="en-US" dirty="0"/>
              <a:t>1</a:t>
            </a:r>
            <a:r>
              <a:rPr lang="en-US"/>
              <a:t>. Giới thiệu về git</a:t>
            </a:r>
            <a:endParaRPr lang="en-US" dirty="0"/>
          </a:p>
        </p:txBody>
      </p:sp>
      <p:pic>
        <p:nvPicPr>
          <p:cNvPr id="5" name="Picture 4"/>
          <p:cNvPicPr>
            <a:picLocks noChangeAspect="1"/>
          </p:cNvPicPr>
          <p:nvPr/>
        </p:nvPicPr>
        <p:blipFill>
          <a:blip r:embed="rId2"/>
          <a:stretch>
            <a:fillRect/>
          </a:stretch>
        </p:blipFill>
        <p:spPr>
          <a:xfrm>
            <a:off x="6350770" y="1499658"/>
            <a:ext cx="5067300" cy="4933950"/>
          </a:xfrm>
          <a:prstGeom prst="rect">
            <a:avLst/>
          </a:prstGeom>
        </p:spPr>
      </p:pic>
      <p:sp>
        <p:nvSpPr>
          <p:cNvPr id="11" name="Rectangle 10"/>
          <p:cNvSpPr/>
          <p:nvPr/>
        </p:nvSpPr>
        <p:spPr>
          <a:xfrm>
            <a:off x="1004415" y="1679106"/>
            <a:ext cx="3480440" cy="2785378"/>
          </a:xfrm>
          <a:prstGeom prst="rect">
            <a:avLst/>
          </a:prstGeom>
        </p:spPr>
        <p:txBody>
          <a:bodyPr wrap="none">
            <a:spAutoFit/>
          </a:bodyPr>
          <a:lstStyle/>
          <a:p>
            <a:r>
              <a:rPr lang="en-US" sz="2500" b="1">
                <a:latin typeface="Arial(Body)"/>
              </a:rPr>
              <a:t>Các dịch vụ máy chủ:</a:t>
            </a:r>
          </a:p>
          <a:p>
            <a:endParaRPr lang="en-US" sz="2500">
              <a:latin typeface="Arial(Body)"/>
            </a:endParaRPr>
          </a:p>
          <a:p>
            <a:r>
              <a:rPr lang="en-US" sz="2500">
                <a:latin typeface="Arial(Body)"/>
              </a:rPr>
              <a:t>Github</a:t>
            </a:r>
          </a:p>
          <a:p>
            <a:endParaRPr lang="en-US" sz="2500">
              <a:latin typeface="Arial(Body)"/>
            </a:endParaRPr>
          </a:p>
          <a:p>
            <a:r>
              <a:rPr lang="en-US" sz="2500">
                <a:latin typeface="Arial(Body)"/>
              </a:rPr>
              <a:t>Bitbucket</a:t>
            </a:r>
          </a:p>
          <a:p>
            <a:endParaRPr lang="en-US" sz="2500">
              <a:latin typeface="Arial(Body)"/>
            </a:endParaRPr>
          </a:p>
          <a:p>
            <a:r>
              <a:rPr lang="en-US" sz="2500">
                <a:latin typeface="Arial(Body)"/>
              </a:rPr>
              <a:t>…</a:t>
            </a:r>
          </a:p>
        </p:txBody>
      </p:sp>
    </p:spTree>
    <p:extLst>
      <p:ext uri="{BB962C8B-B14F-4D97-AF65-F5344CB8AC3E}">
        <p14:creationId xmlns:p14="http://schemas.microsoft.com/office/powerpoint/2010/main" val="17770450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72278"/>
            <a:ext cx="10131425" cy="1456267"/>
          </a:xfrm>
        </p:spPr>
        <p:txBody>
          <a:bodyPr/>
          <a:lstStyle/>
          <a:p>
            <a:r>
              <a:rPr lang="en-US" dirty="0"/>
              <a:t>1. </a:t>
            </a:r>
            <a:r>
              <a:rPr lang="en-US" dirty="0" err="1"/>
              <a:t>Giới</a:t>
            </a:r>
            <a:r>
              <a:rPr lang="en-US" dirty="0"/>
              <a:t> </a:t>
            </a:r>
            <a:r>
              <a:rPr lang="en-US" dirty="0" err="1"/>
              <a:t>thiệu</a:t>
            </a:r>
            <a:r>
              <a:rPr lang="en-US" dirty="0"/>
              <a:t> </a:t>
            </a:r>
            <a:r>
              <a:rPr lang="en-US" dirty="0" err="1"/>
              <a:t>về</a:t>
            </a:r>
            <a:r>
              <a:rPr lang="en-US" dirty="0"/>
              <a:t> git</a:t>
            </a:r>
          </a:p>
        </p:txBody>
      </p:sp>
      <p:sp>
        <p:nvSpPr>
          <p:cNvPr id="6" name="TextBox 5"/>
          <p:cNvSpPr txBox="1"/>
          <p:nvPr/>
        </p:nvSpPr>
        <p:spPr>
          <a:xfrm>
            <a:off x="857250" y="1883942"/>
            <a:ext cx="10579376" cy="3939540"/>
          </a:xfrm>
          <a:prstGeom prst="rect">
            <a:avLst/>
          </a:prstGeom>
          <a:noFill/>
        </p:spPr>
        <p:txBody>
          <a:bodyPr wrap="square" rtlCol="0">
            <a:spAutoFit/>
          </a:bodyPr>
          <a:lstStyle/>
          <a:p>
            <a:r>
              <a:rPr lang="vi-VN" sz="2500" b="1" dirty="0"/>
              <a:t>Hoàn cảnh ra đời</a:t>
            </a:r>
          </a:p>
          <a:p>
            <a:endParaRPr lang="en-US" sz="2500" dirty="0"/>
          </a:p>
          <a:p>
            <a:pPr marL="342900" indent="-342900">
              <a:buFont typeface="Wingdings" panose="05000000000000000000" pitchFamily="2" charset="2"/>
              <a:buChar char="Ø"/>
            </a:pPr>
            <a:r>
              <a:rPr lang="en-US" sz="2500" dirty="0"/>
              <a:t>Ra </a:t>
            </a:r>
            <a:r>
              <a:rPr lang="en-US" sz="2500" dirty="0" err="1"/>
              <a:t>đời</a:t>
            </a:r>
            <a:r>
              <a:rPr lang="en-US" sz="2500" dirty="0"/>
              <a:t> </a:t>
            </a:r>
            <a:r>
              <a:rPr lang="en-US" sz="2500" dirty="0" err="1"/>
              <a:t>năm</a:t>
            </a:r>
            <a:r>
              <a:rPr lang="en-US" sz="2500" dirty="0"/>
              <a:t> 2005, </a:t>
            </a:r>
            <a:r>
              <a:rPr lang="en-US" sz="2500" dirty="0" err="1"/>
              <a:t>tác</a:t>
            </a:r>
            <a:r>
              <a:rPr lang="en-US" sz="2500" dirty="0"/>
              <a:t> </a:t>
            </a:r>
            <a:r>
              <a:rPr lang="en-US" sz="2500" dirty="0" err="1"/>
              <a:t>giả</a:t>
            </a:r>
            <a:r>
              <a:rPr lang="en-US" sz="2500" dirty="0"/>
              <a:t> Linus </a:t>
            </a:r>
            <a:r>
              <a:rPr lang="en-US" sz="2500" dirty="0" err="1"/>
              <a:t>Torvald</a:t>
            </a:r>
            <a:endParaRPr lang="en-US" sz="2500" dirty="0"/>
          </a:p>
          <a:p>
            <a:pPr marL="342900" indent="-342900">
              <a:buFont typeface="Wingdings" panose="05000000000000000000" pitchFamily="2" charset="2"/>
              <a:buChar char="Ø"/>
            </a:pPr>
            <a:endParaRPr lang="en-US" sz="2500" dirty="0"/>
          </a:p>
          <a:p>
            <a:pPr marL="342900" indent="-342900">
              <a:buFont typeface="Wingdings" panose="05000000000000000000" pitchFamily="2" charset="2"/>
              <a:buChar char="Ø"/>
            </a:pPr>
            <a:r>
              <a:rPr lang="en-US" sz="2500" dirty="0" err="1"/>
              <a:t>Xuất</a:t>
            </a:r>
            <a:r>
              <a:rPr lang="en-US" sz="2500" dirty="0"/>
              <a:t> </a:t>
            </a:r>
            <a:r>
              <a:rPr lang="en-US" sz="2500" dirty="0" err="1"/>
              <a:t>phát</a:t>
            </a:r>
            <a:r>
              <a:rPr lang="en-US" sz="2500" dirty="0"/>
              <a:t> </a:t>
            </a:r>
            <a:r>
              <a:rPr lang="en-US" sz="2500" dirty="0" err="1"/>
              <a:t>từ</a:t>
            </a:r>
            <a:r>
              <a:rPr lang="en-US" sz="2500" dirty="0"/>
              <a:t> </a:t>
            </a:r>
            <a:r>
              <a:rPr lang="en-US" sz="2500" dirty="0" err="1"/>
              <a:t>nhu</a:t>
            </a:r>
            <a:r>
              <a:rPr lang="en-US" sz="2500" dirty="0"/>
              <a:t> </a:t>
            </a:r>
            <a:r>
              <a:rPr lang="en-US" sz="2500" dirty="0" err="1"/>
              <a:t>cầu</a:t>
            </a:r>
            <a:r>
              <a:rPr lang="en-US" sz="2500" dirty="0"/>
              <a:t> </a:t>
            </a:r>
            <a:r>
              <a:rPr lang="en-US" sz="2500" dirty="0" err="1"/>
              <a:t>của</a:t>
            </a:r>
            <a:r>
              <a:rPr lang="en-US" sz="2500" dirty="0"/>
              <a:t> </a:t>
            </a:r>
            <a:r>
              <a:rPr lang="en-US" sz="2500" dirty="0" err="1"/>
              <a:t>cộng</a:t>
            </a:r>
            <a:r>
              <a:rPr lang="en-US" sz="2500" dirty="0"/>
              <a:t> </a:t>
            </a:r>
            <a:r>
              <a:rPr lang="en-US" sz="2500" dirty="0" err="1"/>
              <a:t>đồng</a:t>
            </a:r>
            <a:r>
              <a:rPr lang="en-US" sz="2500" dirty="0"/>
              <a:t> </a:t>
            </a:r>
            <a:r>
              <a:rPr lang="en-US" sz="2500" dirty="0" err="1"/>
              <a:t>cũng</a:t>
            </a:r>
            <a:r>
              <a:rPr lang="en-US" sz="2500" dirty="0"/>
              <a:t> </a:t>
            </a:r>
            <a:r>
              <a:rPr lang="en-US" sz="2500" dirty="0" err="1"/>
              <a:t>như</a:t>
            </a:r>
            <a:r>
              <a:rPr lang="en-US" sz="2500" dirty="0"/>
              <a:t> </a:t>
            </a:r>
            <a:r>
              <a:rPr lang="en-US" sz="2500" dirty="0" err="1"/>
              <a:t>những</a:t>
            </a:r>
            <a:r>
              <a:rPr lang="en-US" sz="2500" dirty="0"/>
              <a:t> </a:t>
            </a:r>
            <a:r>
              <a:rPr lang="en-US" sz="2500" dirty="0" err="1"/>
              <a:t>người</a:t>
            </a:r>
            <a:r>
              <a:rPr lang="en-US" sz="2500" dirty="0"/>
              <a:t> </a:t>
            </a:r>
            <a:r>
              <a:rPr lang="en-US" sz="2500" dirty="0" err="1"/>
              <a:t>phát</a:t>
            </a:r>
            <a:r>
              <a:rPr lang="en-US" sz="2500" dirty="0"/>
              <a:t> </a:t>
            </a:r>
            <a:r>
              <a:rPr lang="en-US" sz="2500" dirty="0" err="1"/>
              <a:t>triển</a:t>
            </a:r>
            <a:r>
              <a:rPr lang="en-US" sz="2500" dirty="0"/>
              <a:t> </a:t>
            </a:r>
            <a:r>
              <a:rPr lang="en-US" sz="2500" dirty="0" err="1"/>
              <a:t>hệ</a:t>
            </a:r>
            <a:r>
              <a:rPr lang="en-US" sz="2500" dirty="0"/>
              <a:t> </a:t>
            </a:r>
            <a:r>
              <a:rPr lang="en-US" sz="2500" dirty="0" err="1"/>
              <a:t>điều</a:t>
            </a:r>
            <a:r>
              <a:rPr lang="en-US" sz="2500" dirty="0"/>
              <a:t> </a:t>
            </a:r>
            <a:r>
              <a:rPr lang="en-US" sz="2500" dirty="0" err="1"/>
              <a:t>hành</a:t>
            </a:r>
            <a:r>
              <a:rPr lang="en-US" sz="2500" dirty="0"/>
              <a:t> Linux</a:t>
            </a:r>
          </a:p>
          <a:p>
            <a:pPr marL="342900" indent="-342900">
              <a:buFont typeface="Wingdings" panose="05000000000000000000" pitchFamily="2" charset="2"/>
              <a:buChar char="Ø"/>
            </a:pPr>
            <a:endParaRPr lang="en-US" sz="2500" dirty="0"/>
          </a:p>
          <a:p>
            <a:pPr marL="342900" indent="-342900">
              <a:buFont typeface="Wingdings" panose="05000000000000000000" pitchFamily="2" charset="2"/>
              <a:buChar char="Ø"/>
            </a:pPr>
            <a:r>
              <a:rPr lang="en-US" sz="2500" dirty="0" err="1"/>
              <a:t>Các</a:t>
            </a:r>
            <a:r>
              <a:rPr lang="en-US" sz="2500" dirty="0"/>
              <a:t> </a:t>
            </a:r>
            <a:r>
              <a:rPr lang="en-US" sz="2500" dirty="0" err="1"/>
              <a:t>mục</a:t>
            </a:r>
            <a:r>
              <a:rPr lang="en-US" sz="2500" dirty="0"/>
              <a:t> </a:t>
            </a:r>
            <a:r>
              <a:rPr lang="en-US" sz="2500" dirty="0" err="1"/>
              <a:t>tiêu</a:t>
            </a:r>
            <a:r>
              <a:rPr lang="en-US" sz="2500" dirty="0"/>
              <a:t> ban </a:t>
            </a:r>
            <a:r>
              <a:rPr lang="en-US" sz="2500" dirty="0" err="1"/>
              <a:t>đầu</a:t>
            </a:r>
            <a:r>
              <a:rPr lang="en-US" sz="2500" dirty="0"/>
              <a:t> </a:t>
            </a:r>
            <a:r>
              <a:rPr lang="en-US" sz="2500" dirty="0" err="1"/>
              <a:t>của</a:t>
            </a:r>
            <a:r>
              <a:rPr lang="en-US" sz="2500" dirty="0"/>
              <a:t> git: </a:t>
            </a:r>
            <a:r>
              <a:rPr lang="en-US" sz="2500" dirty="0" err="1"/>
              <a:t>nhanh</a:t>
            </a:r>
            <a:r>
              <a:rPr lang="en-US" sz="2500" dirty="0"/>
              <a:t>, </a:t>
            </a:r>
            <a:r>
              <a:rPr lang="en-US" sz="2500" dirty="0" err="1"/>
              <a:t>thiết</a:t>
            </a:r>
            <a:r>
              <a:rPr lang="en-US" sz="2500" dirty="0"/>
              <a:t> </a:t>
            </a:r>
            <a:r>
              <a:rPr lang="en-US" sz="2500" dirty="0" err="1"/>
              <a:t>kế</a:t>
            </a:r>
            <a:r>
              <a:rPr lang="en-US" sz="2500" dirty="0"/>
              <a:t> </a:t>
            </a:r>
            <a:r>
              <a:rPr lang="en-US" sz="2500" dirty="0" err="1"/>
              <a:t>đơn</a:t>
            </a:r>
            <a:r>
              <a:rPr lang="en-US" sz="2500" dirty="0"/>
              <a:t> </a:t>
            </a:r>
            <a:r>
              <a:rPr lang="en-US" sz="2500" dirty="0" err="1"/>
              <a:t>giản</a:t>
            </a:r>
            <a:r>
              <a:rPr lang="en-US" sz="2500" dirty="0"/>
              <a:t>, </a:t>
            </a:r>
            <a:r>
              <a:rPr lang="en-US" sz="2500" dirty="0" err="1"/>
              <a:t>hỗ</a:t>
            </a:r>
            <a:r>
              <a:rPr lang="en-US" sz="2500" dirty="0"/>
              <a:t> </a:t>
            </a:r>
            <a:r>
              <a:rPr lang="en-US" sz="2500" dirty="0" err="1"/>
              <a:t>trợ</a:t>
            </a:r>
            <a:r>
              <a:rPr lang="en-US" sz="2500" dirty="0"/>
              <a:t> </a:t>
            </a:r>
            <a:r>
              <a:rPr lang="en-US" sz="2500" dirty="0" err="1"/>
              <a:t>tốt</a:t>
            </a:r>
            <a:r>
              <a:rPr lang="en-US" sz="2500" dirty="0"/>
              <a:t> </a:t>
            </a:r>
            <a:r>
              <a:rPr lang="en-US" sz="2500" dirty="0" err="1"/>
              <a:t>cho</a:t>
            </a:r>
            <a:r>
              <a:rPr lang="en-US" sz="2500" dirty="0"/>
              <a:t> </a:t>
            </a:r>
            <a:r>
              <a:rPr lang="en-US" sz="2500" dirty="0" err="1"/>
              <a:t>phát</a:t>
            </a:r>
            <a:r>
              <a:rPr lang="en-US" sz="2500" dirty="0"/>
              <a:t> </a:t>
            </a:r>
            <a:r>
              <a:rPr lang="en-US" sz="2500" dirty="0" err="1"/>
              <a:t>triển</a:t>
            </a:r>
            <a:r>
              <a:rPr lang="en-US" sz="2500" dirty="0"/>
              <a:t> phi </a:t>
            </a:r>
            <a:r>
              <a:rPr lang="en-US" sz="2500" dirty="0" err="1"/>
              <a:t>tuyến</a:t>
            </a:r>
            <a:r>
              <a:rPr lang="en-US" sz="2500" dirty="0"/>
              <a:t> </a:t>
            </a:r>
            <a:r>
              <a:rPr lang="en-US" sz="2500" dirty="0" err="1"/>
              <a:t>tính</a:t>
            </a:r>
            <a:r>
              <a:rPr lang="en-US" sz="2500" dirty="0"/>
              <a:t>, </a:t>
            </a:r>
            <a:r>
              <a:rPr lang="en-US" sz="2500" dirty="0" err="1"/>
              <a:t>phân</a:t>
            </a:r>
            <a:r>
              <a:rPr lang="en-US" sz="2500" dirty="0"/>
              <a:t> </a:t>
            </a:r>
            <a:r>
              <a:rPr lang="en-US" sz="2500" dirty="0" err="1"/>
              <a:t>tán</a:t>
            </a:r>
            <a:r>
              <a:rPr lang="en-US" sz="2500" dirty="0"/>
              <a:t> </a:t>
            </a:r>
            <a:r>
              <a:rPr lang="en-US" sz="2500" dirty="0" err="1"/>
              <a:t>toàn</a:t>
            </a:r>
            <a:r>
              <a:rPr lang="en-US" sz="2500" dirty="0"/>
              <a:t> </a:t>
            </a:r>
            <a:r>
              <a:rPr lang="en-US" sz="2500" dirty="0" err="1"/>
              <a:t>diện</a:t>
            </a:r>
            <a:r>
              <a:rPr lang="en-US" sz="2500" dirty="0"/>
              <a:t>, </a:t>
            </a:r>
            <a:r>
              <a:rPr lang="en-US" sz="2500" dirty="0" err="1"/>
              <a:t>có</a:t>
            </a:r>
            <a:r>
              <a:rPr lang="en-US" sz="2500" dirty="0"/>
              <a:t> </a:t>
            </a:r>
            <a:r>
              <a:rPr lang="en-US" sz="2500" dirty="0" err="1"/>
              <a:t>khả</a:t>
            </a:r>
            <a:r>
              <a:rPr lang="en-US" sz="2500" dirty="0"/>
              <a:t> </a:t>
            </a:r>
            <a:r>
              <a:rPr lang="en-US" sz="2500" dirty="0" err="1"/>
              <a:t>năng</a:t>
            </a:r>
            <a:r>
              <a:rPr lang="en-US" sz="2500" dirty="0"/>
              <a:t> </a:t>
            </a:r>
            <a:r>
              <a:rPr lang="en-US" sz="2500" dirty="0" err="1"/>
              <a:t>xử</a:t>
            </a:r>
            <a:r>
              <a:rPr lang="en-US" sz="2500" dirty="0"/>
              <a:t> </a:t>
            </a:r>
            <a:r>
              <a:rPr lang="en-US" sz="2500" dirty="0" err="1"/>
              <a:t>lý</a:t>
            </a:r>
            <a:r>
              <a:rPr lang="en-US" sz="2500" dirty="0"/>
              <a:t> </a:t>
            </a:r>
            <a:r>
              <a:rPr lang="en-US" sz="2500" dirty="0" err="1"/>
              <a:t>các</a:t>
            </a:r>
            <a:r>
              <a:rPr lang="en-US" sz="2500" dirty="0"/>
              <a:t> </a:t>
            </a:r>
            <a:r>
              <a:rPr lang="en-US" sz="2500" dirty="0" err="1"/>
              <a:t>dự</a:t>
            </a:r>
            <a:r>
              <a:rPr lang="en-US" sz="2500" dirty="0"/>
              <a:t> </a:t>
            </a:r>
            <a:r>
              <a:rPr lang="en-US" sz="2500" dirty="0" err="1"/>
              <a:t>án</a:t>
            </a:r>
            <a:r>
              <a:rPr lang="en-US" sz="2500" dirty="0"/>
              <a:t> </a:t>
            </a:r>
            <a:r>
              <a:rPr lang="en-US" sz="2500" dirty="0" err="1"/>
              <a:t>lớn</a:t>
            </a:r>
            <a:r>
              <a:rPr lang="en-US" sz="2500" dirty="0"/>
              <a:t> going </a:t>
            </a:r>
            <a:r>
              <a:rPr lang="en-US" sz="2500" dirty="0" err="1"/>
              <a:t>như</a:t>
            </a:r>
            <a:r>
              <a:rPr lang="en-US" sz="2500" dirty="0"/>
              <a:t> </a:t>
            </a:r>
            <a:r>
              <a:rPr lang="en-US" sz="2500" dirty="0" err="1"/>
              <a:t>nhân</a:t>
            </a:r>
            <a:r>
              <a:rPr lang="en-US" sz="2500" dirty="0"/>
              <a:t> Linux </a:t>
            </a:r>
            <a:r>
              <a:rPr lang="en-US" sz="2500" dirty="0" err="1"/>
              <a:t>một</a:t>
            </a:r>
            <a:r>
              <a:rPr lang="en-US" sz="2500" dirty="0"/>
              <a:t> </a:t>
            </a:r>
            <a:r>
              <a:rPr lang="en-US" sz="2500" dirty="0" err="1"/>
              <a:t>cách</a:t>
            </a:r>
            <a:r>
              <a:rPr lang="en-US" sz="2500" dirty="0"/>
              <a:t> </a:t>
            </a:r>
            <a:r>
              <a:rPr lang="en-US" sz="2500" dirty="0" err="1"/>
              <a:t>hiệu</a:t>
            </a:r>
            <a:r>
              <a:rPr lang="en-US" sz="2500" dirty="0"/>
              <a:t> </a:t>
            </a:r>
            <a:r>
              <a:rPr lang="en-US" sz="2500" dirty="0" err="1"/>
              <a:t>quả</a:t>
            </a:r>
            <a:r>
              <a:rPr lang="en-US" sz="2500" dirty="0"/>
              <a:t> </a:t>
            </a:r>
            <a:r>
              <a:rPr lang="en-US" sz="2500" dirty="0" err="1"/>
              <a:t>về</a:t>
            </a:r>
            <a:r>
              <a:rPr lang="en-US" sz="2500" dirty="0"/>
              <a:t> </a:t>
            </a:r>
            <a:r>
              <a:rPr lang="en-US" sz="2500" dirty="0" err="1"/>
              <a:t>mặc</a:t>
            </a:r>
            <a:r>
              <a:rPr lang="en-US" sz="2500" dirty="0"/>
              <a:t> </a:t>
            </a:r>
            <a:r>
              <a:rPr lang="en-US" sz="2500" dirty="0" err="1"/>
              <a:t>tốc</a:t>
            </a:r>
            <a:r>
              <a:rPr lang="en-US" sz="2500" dirty="0"/>
              <a:t> </a:t>
            </a:r>
            <a:r>
              <a:rPr lang="en-US" sz="2500" dirty="0" err="1"/>
              <a:t>độ</a:t>
            </a:r>
            <a:r>
              <a:rPr lang="en-US" sz="2500" dirty="0"/>
              <a:t> </a:t>
            </a:r>
            <a:r>
              <a:rPr lang="en-US" sz="2500" dirty="0" err="1"/>
              <a:t>và</a:t>
            </a:r>
            <a:r>
              <a:rPr lang="en-US" sz="2500" dirty="0"/>
              <a:t> </a:t>
            </a:r>
            <a:r>
              <a:rPr lang="en-US" sz="2500" dirty="0" err="1"/>
              <a:t>khối</a:t>
            </a:r>
            <a:r>
              <a:rPr lang="en-US" sz="2500" dirty="0"/>
              <a:t> </a:t>
            </a:r>
            <a:r>
              <a:rPr lang="en-US" sz="2500" dirty="0" err="1"/>
              <a:t>lượng</a:t>
            </a:r>
            <a:r>
              <a:rPr lang="en-US" sz="2500" dirty="0"/>
              <a:t> </a:t>
            </a:r>
            <a:r>
              <a:rPr lang="en-US" sz="2500" dirty="0" err="1"/>
              <a:t>dữ</a:t>
            </a:r>
            <a:r>
              <a:rPr lang="en-US" sz="2500" dirty="0"/>
              <a:t> </a:t>
            </a:r>
            <a:r>
              <a:rPr lang="en-US" sz="2500" dirty="0" err="1"/>
              <a:t>liệu</a:t>
            </a:r>
            <a:endParaRPr lang="en-US" sz="2500" dirty="0"/>
          </a:p>
        </p:txBody>
      </p:sp>
    </p:spTree>
    <p:extLst>
      <p:ext uri="{BB962C8B-B14F-4D97-AF65-F5344CB8AC3E}">
        <p14:creationId xmlns:p14="http://schemas.microsoft.com/office/powerpoint/2010/main" val="23488360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212035"/>
            <a:ext cx="10131425" cy="1456267"/>
          </a:xfrm>
        </p:spPr>
        <p:txBody>
          <a:bodyPr/>
          <a:lstStyle/>
          <a:p>
            <a:r>
              <a:rPr lang="en-US" dirty="0"/>
              <a:t>2</a:t>
            </a:r>
            <a:r>
              <a:rPr lang="en-US"/>
              <a:t>. So sánh git và các source control khác</a:t>
            </a:r>
            <a:endParaRPr lang="en-US" dirty="0"/>
          </a:p>
        </p:txBody>
      </p:sp>
      <p:sp>
        <p:nvSpPr>
          <p:cNvPr id="6" name="TextBox 5"/>
          <p:cNvSpPr txBox="1"/>
          <p:nvPr/>
        </p:nvSpPr>
        <p:spPr>
          <a:xfrm>
            <a:off x="857249" y="1679898"/>
            <a:ext cx="9810750" cy="3939540"/>
          </a:xfrm>
          <a:prstGeom prst="rect">
            <a:avLst/>
          </a:prstGeom>
          <a:noFill/>
        </p:spPr>
        <p:txBody>
          <a:bodyPr wrap="square" rtlCol="0">
            <a:spAutoFit/>
          </a:bodyPr>
          <a:lstStyle/>
          <a:p>
            <a:pPr marL="342900" indent="-342900">
              <a:buFont typeface="Wingdings" panose="05000000000000000000" pitchFamily="2" charset="2"/>
              <a:buChar char="v"/>
            </a:pPr>
            <a:r>
              <a:rPr lang="vi-VN" sz="2500" dirty="0"/>
              <a:t>Hiện nay chúng ta đang sử dụng phổ biến các công cụ: Visual SourceSafe (Microsoft), Vault (Source gear), SVN và một số công cụ hỗ trợ khác. </a:t>
            </a:r>
            <a:endParaRPr lang="en-US" sz="2500" dirty="0"/>
          </a:p>
          <a:p>
            <a:pPr marL="342900" indent="-342900">
              <a:buFont typeface="Wingdings" panose="05000000000000000000" pitchFamily="2" charset="2"/>
              <a:buChar char="v"/>
            </a:pPr>
            <a:endParaRPr lang="en-US" sz="2500" dirty="0"/>
          </a:p>
          <a:p>
            <a:pPr marL="342900" indent="-342900">
              <a:buFont typeface="Wingdings" panose="05000000000000000000" pitchFamily="2" charset="2"/>
              <a:buChar char="v"/>
            </a:pPr>
            <a:r>
              <a:rPr lang="vi-VN" sz="2500" dirty="0"/>
              <a:t>Đa số các công cụ này đang vướng phải vấn đề</a:t>
            </a:r>
            <a:endParaRPr lang="en-US" sz="2500" dirty="0"/>
          </a:p>
          <a:p>
            <a:pPr marL="800100" lvl="1" indent="-342900">
              <a:buFont typeface="Wingdings" panose="05000000000000000000" pitchFamily="2" charset="2"/>
              <a:buChar char="Ø"/>
            </a:pPr>
            <a:r>
              <a:rPr lang="vi-VN" sz="2500" dirty="0"/>
              <a:t>Không hỗ trợ được các IDE đang sử dụng (trừ SVN) </a:t>
            </a:r>
            <a:endParaRPr lang="en-US" sz="2500" dirty="0"/>
          </a:p>
          <a:p>
            <a:pPr marL="800100" lvl="1" indent="-342900">
              <a:buFont typeface="Wingdings" panose="05000000000000000000" pitchFamily="2" charset="2"/>
              <a:buChar char="Ø"/>
            </a:pPr>
            <a:r>
              <a:rPr lang="vi-VN" sz="2500" dirty="0"/>
              <a:t>Tốc độ chậm hoặc phải đòi hỏi kết nối tới server khi code</a:t>
            </a:r>
            <a:endParaRPr lang="en-US" sz="2500" dirty="0"/>
          </a:p>
          <a:p>
            <a:pPr marL="800100" lvl="1" indent="-342900">
              <a:buFont typeface="Wingdings" panose="05000000000000000000" pitchFamily="2" charset="2"/>
              <a:buChar char="Ø"/>
            </a:pPr>
            <a:r>
              <a:rPr lang="vi-VN" sz="2500" dirty="0"/>
              <a:t>Khó khăn trong việc quản lý phiên bản phát triển</a:t>
            </a:r>
            <a:endParaRPr lang="en-US" sz="2500" dirty="0"/>
          </a:p>
          <a:p>
            <a:pPr marL="800100" lvl="1" indent="-342900">
              <a:buFont typeface="Wingdings" panose="05000000000000000000" pitchFamily="2" charset="2"/>
              <a:buChar char="Ø"/>
            </a:pPr>
            <a:r>
              <a:rPr lang="vi-VN" sz="2500" dirty="0"/>
              <a:t>Trong trường hợp server bị sự cố, dự án có thể bị mất lịch sử hoặc sẽ rất khó để khôi phục lịch sử</a:t>
            </a:r>
            <a:endParaRPr lang="en-US" sz="2500" dirty="0"/>
          </a:p>
        </p:txBody>
      </p:sp>
    </p:spTree>
    <p:extLst>
      <p:ext uri="{BB962C8B-B14F-4D97-AF65-F5344CB8AC3E}">
        <p14:creationId xmlns:p14="http://schemas.microsoft.com/office/powerpoint/2010/main" val="21230498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2" y="212035"/>
            <a:ext cx="10131425" cy="1456267"/>
          </a:xfrm>
        </p:spPr>
        <p:txBody>
          <a:bodyPr/>
          <a:lstStyle/>
          <a:p>
            <a:r>
              <a:rPr lang="en-US" dirty="0"/>
              <a:t>2</a:t>
            </a:r>
            <a:r>
              <a:rPr lang="en-US"/>
              <a:t>. So sánh git và các source control khác</a:t>
            </a:r>
            <a:endParaRPr lang="en-US" dirty="0"/>
          </a:p>
        </p:txBody>
      </p:sp>
      <p:sp>
        <p:nvSpPr>
          <p:cNvPr id="6" name="TextBox 5"/>
          <p:cNvSpPr txBox="1"/>
          <p:nvPr/>
        </p:nvSpPr>
        <p:spPr>
          <a:xfrm>
            <a:off x="1310011" y="2269352"/>
            <a:ext cx="9810750" cy="4708981"/>
          </a:xfrm>
          <a:prstGeom prst="rect">
            <a:avLst/>
          </a:prstGeom>
          <a:noFill/>
        </p:spPr>
        <p:txBody>
          <a:bodyPr wrap="square" rtlCol="0">
            <a:spAutoFit/>
          </a:bodyPr>
          <a:lstStyle/>
          <a:p>
            <a:pPr marL="342900" indent="-342900">
              <a:buFont typeface="Wingdings" panose="05000000000000000000" pitchFamily="2" charset="2"/>
              <a:buChar char="v"/>
            </a:pPr>
            <a:r>
              <a:rPr lang="vi-VN" sz="2500" dirty="0"/>
              <a:t>Git đáp ứng tốt các yêu cầu nà</a:t>
            </a:r>
            <a:r>
              <a:rPr lang="en-US" sz="2500" dirty="0">
                <a:latin typeface="Arial(Body)"/>
              </a:rPr>
              <a:t>y</a:t>
            </a:r>
          </a:p>
          <a:p>
            <a:pPr marL="342900" indent="-342900">
              <a:buFont typeface="Wingdings" panose="05000000000000000000" pitchFamily="2" charset="2"/>
              <a:buChar char="v"/>
            </a:pPr>
            <a:endParaRPr lang="en-US" sz="2500" dirty="0"/>
          </a:p>
          <a:p>
            <a:pPr marL="342900" indent="-342900">
              <a:buFont typeface="Wingdings" panose="05000000000000000000" pitchFamily="2" charset="2"/>
              <a:buChar char="v"/>
            </a:pPr>
            <a:r>
              <a:rPr lang="en-US" sz="2500" dirty="0"/>
              <a:t>N</a:t>
            </a:r>
            <a:r>
              <a:rPr lang="vi-VN" sz="2500" dirty="0"/>
              <a:t>goài ra Git còn hỗ trợ những tính năng nổi trội khác như:</a:t>
            </a:r>
            <a:endParaRPr lang="en-US" sz="2500" dirty="0"/>
          </a:p>
          <a:p>
            <a:endParaRPr lang="vi-VN" sz="2500" dirty="0"/>
          </a:p>
          <a:p>
            <a:pPr marL="800100" lvl="1" indent="-342900">
              <a:buFont typeface="Wingdings" panose="05000000000000000000" pitchFamily="2" charset="2"/>
              <a:buChar char="Ø"/>
            </a:pPr>
            <a:r>
              <a:rPr lang="vi-VN" sz="2500" dirty="0"/>
              <a:t>Hỗ trợ tương tác với Git Server thông qua HTTPs/SSH</a:t>
            </a:r>
            <a:endParaRPr lang="en-US" sz="2500" dirty="0"/>
          </a:p>
          <a:p>
            <a:pPr lvl="1"/>
            <a:r>
              <a:rPr lang="vi-VN" sz="2500" dirty="0"/>
              <a:t> </a:t>
            </a:r>
            <a:endParaRPr lang="en-US" sz="2500" dirty="0"/>
          </a:p>
          <a:p>
            <a:pPr marL="800100" lvl="1" indent="-342900">
              <a:buFont typeface="Wingdings" panose="05000000000000000000" pitchFamily="2" charset="2"/>
              <a:buChar char="Ø"/>
            </a:pPr>
            <a:r>
              <a:rPr lang="vi-VN" sz="2500" dirty="0"/>
              <a:t>Git Server hỗ trợ quản lý project và người dùng linh hoạt</a:t>
            </a:r>
            <a:endParaRPr lang="en-US" sz="2500" dirty="0"/>
          </a:p>
          <a:p>
            <a:pPr lvl="1"/>
            <a:endParaRPr lang="en-US" sz="2500" dirty="0"/>
          </a:p>
          <a:p>
            <a:pPr marL="342900" indent="-342900">
              <a:buFont typeface="Wingdings" panose="05000000000000000000" pitchFamily="2" charset="2"/>
              <a:buChar char="v"/>
            </a:pPr>
            <a:r>
              <a:rPr lang="en-US" sz="2500" dirty="0" err="1">
                <a:latin typeface="Arial(Body)"/>
              </a:rPr>
              <a:t>Đó</a:t>
            </a:r>
            <a:r>
              <a:rPr lang="en-US" sz="2500" dirty="0">
                <a:latin typeface="Arial(Body)"/>
              </a:rPr>
              <a:t> </a:t>
            </a:r>
            <a:r>
              <a:rPr lang="en-US" sz="2500" dirty="0" err="1">
                <a:latin typeface="Arial(Body)"/>
              </a:rPr>
              <a:t>là</a:t>
            </a:r>
            <a:r>
              <a:rPr lang="en-US" sz="2500" dirty="0">
                <a:latin typeface="Arial(Body)"/>
              </a:rPr>
              <a:t> </a:t>
            </a:r>
            <a:r>
              <a:rPr lang="en-US" sz="2500" dirty="0" err="1">
                <a:latin typeface="Arial(Body)"/>
              </a:rPr>
              <a:t>lý</a:t>
            </a:r>
            <a:r>
              <a:rPr lang="en-US" sz="2500" dirty="0">
                <a:latin typeface="Arial(Body)"/>
              </a:rPr>
              <a:t> do </a:t>
            </a:r>
            <a:r>
              <a:rPr lang="en-US" sz="2500" dirty="0" err="1">
                <a:latin typeface="Arial(Body)"/>
              </a:rPr>
              <a:t>chúng</a:t>
            </a:r>
            <a:r>
              <a:rPr lang="en-US" sz="2500" dirty="0">
                <a:latin typeface="Arial(Body)"/>
              </a:rPr>
              <a:t> </a:t>
            </a:r>
            <a:r>
              <a:rPr lang="en-US" sz="2500" dirty="0" err="1">
                <a:latin typeface="Arial(Body)"/>
              </a:rPr>
              <a:t>tôi</a:t>
            </a:r>
            <a:r>
              <a:rPr lang="en-US" sz="2500" dirty="0">
                <a:latin typeface="Arial(Body)"/>
              </a:rPr>
              <a:t> </a:t>
            </a:r>
            <a:r>
              <a:rPr lang="en-US" sz="2500" dirty="0" err="1">
                <a:latin typeface="Arial(Body)"/>
              </a:rPr>
              <a:t>chọn</a:t>
            </a:r>
            <a:r>
              <a:rPr lang="en-US" sz="2500" dirty="0">
                <a:latin typeface="Arial(Body)"/>
              </a:rPr>
              <a:t> Git</a:t>
            </a:r>
          </a:p>
          <a:p>
            <a:endParaRPr lang="en-US" sz="2500" dirty="0"/>
          </a:p>
          <a:p>
            <a:pPr marL="800100" lvl="1" indent="-342900">
              <a:buFont typeface="Wingdings" panose="05000000000000000000" pitchFamily="2" charset="2"/>
              <a:buChar char="Ø"/>
            </a:pPr>
            <a:endParaRPr lang="en-US" sz="2500" dirty="0"/>
          </a:p>
          <a:p>
            <a:pPr marL="800100" lvl="1" indent="-342900">
              <a:buFont typeface="Wingdings" panose="05000000000000000000" pitchFamily="2" charset="2"/>
              <a:buChar char="Ø"/>
            </a:pPr>
            <a:endParaRPr lang="en-US" sz="2500" dirty="0"/>
          </a:p>
        </p:txBody>
      </p:sp>
    </p:spTree>
    <p:extLst>
      <p:ext uri="{BB962C8B-B14F-4D97-AF65-F5344CB8AC3E}">
        <p14:creationId xmlns:p14="http://schemas.microsoft.com/office/powerpoint/2010/main" val="12805120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2703"/>
            <a:ext cx="10131425" cy="1456267"/>
          </a:xfrm>
        </p:spPr>
        <p:txBody>
          <a:bodyPr/>
          <a:lstStyle/>
          <a:p>
            <a:r>
              <a:rPr lang="en-US" dirty="0"/>
              <a:t>3</a:t>
            </a:r>
            <a:r>
              <a:rPr lang="en-US"/>
              <a:t>. Cơ chế hoạt động của git</a:t>
            </a:r>
            <a:endParaRPr lang="en-US" dirty="0"/>
          </a:p>
        </p:txBody>
      </p:sp>
      <p:sp>
        <p:nvSpPr>
          <p:cNvPr id="6" name="TextBox 5"/>
          <p:cNvSpPr txBox="1"/>
          <p:nvPr/>
        </p:nvSpPr>
        <p:spPr>
          <a:xfrm>
            <a:off x="857250" y="1177787"/>
            <a:ext cx="6843713" cy="2015936"/>
          </a:xfrm>
          <a:prstGeom prst="rect">
            <a:avLst/>
          </a:prstGeom>
          <a:noFill/>
        </p:spPr>
        <p:txBody>
          <a:bodyPr wrap="square" rtlCol="0">
            <a:spAutoFit/>
          </a:bodyPr>
          <a:lstStyle/>
          <a:p>
            <a:r>
              <a:rPr lang="en-US" sz="2500" b="1">
                <a:latin typeface="Arial(Body)"/>
              </a:rPr>
              <a:t>Khái niệm</a:t>
            </a:r>
            <a:r>
              <a:rPr lang="en-US" sz="2500" b="1"/>
              <a:t> </a:t>
            </a:r>
            <a:r>
              <a:rPr lang="vi-VN" sz="2500" b="1"/>
              <a:t>Branch</a:t>
            </a:r>
            <a:endParaRPr lang="en-US" sz="2500" b="1"/>
          </a:p>
          <a:p>
            <a:endParaRPr lang="vi-VN" sz="2500" b="1"/>
          </a:p>
          <a:p>
            <a:r>
              <a:rPr lang="vi-VN" sz="2500"/>
              <a:t>Phân nhánh có nghĩa là bạn phân tách ra từ luồng phát triển chính và tiếp tục làm việc mà không sợ làm ảnh hưởng đến luồng chính</a:t>
            </a:r>
            <a:endParaRPr lang="en-US" sz="2500" dirty="0"/>
          </a:p>
        </p:txBody>
      </p:sp>
      <p:pic>
        <p:nvPicPr>
          <p:cNvPr id="7" name="Picture 6"/>
          <p:cNvPicPr>
            <a:picLocks noChangeAspect="1"/>
          </p:cNvPicPr>
          <p:nvPr/>
        </p:nvPicPr>
        <p:blipFill>
          <a:blip r:embed="rId2"/>
          <a:stretch>
            <a:fillRect/>
          </a:stretch>
        </p:blipFill>
        <p:spPr>
          <a:xfrm>
            <a:off x="963267" y="3418603"/>
            <a:ext cx="8565046" cy="3162300"/>
          </a:xfrm>
          <a:prstGeom prst="rect">
            <a:avLst/>
          </a:prstGeom>
        </p:spPr>
      </p:pic>
    </p:spTree>
    <p:extLst>
      <p:ext uri="{BB962C8B-B14F-4D97-AF65-F5344CB8AC3E}">
        <p14:creationId xmlns:p14="http://schemas.microsoft.com/office/powerpoint/2010/main" val="199294620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2703"/>
            <a:ext cx="10131425" cy="1456267"/>
          </a:xfrm>
        </p:spPr>
        <p:txBody>
          <a:bodyPr/>
          <a:lstStyle/>
          <a:p>
            <a:r>
              <a:rPr lang="en-US" dirty="0"/>
              <a:t>3</a:t>
            </a:r>
            <a:r>
              <a:rPr lang="en-US"/>
              <a:t>. Cơ chế hoạt động của git</a:t>
            </a:r>
            <a:endParaRPr lang="en-US" dirty="0"/>
          </a:p>
        </p:txBody>
      </p:sp>
      <p:sp>
        <p:nvSpPr>
          <p:cNvPr id="6" name="TextBox 5"/>
          <p:cNvSpPr txBox="1"/>
          <p:nvPr/>
        </p:nvSpPr>
        <p:spPr>
          <a:xfrm>
            <a:off x="857250" y="1177787"/>
            <a:ext cx="7677150" cy="5093702"/>
          </a:xfrm>
          <a:prstGeom prst="rect">
            <a:avLst/>
          </a:prstGeom>
          <a:noFill/>
        </p:spPr>
        <p:txBody>
          <a:bodyPr wrap="square" rtlCol="0">
            <a:spAutoFit/>
          </a:bodyPr>
          <a:lstStyle/>
          <a:p>
            <a:r>
              <a:rPr lang="en-US" sz="2500" b="1" dirty="0" err="1">
                <a:latin typeface="Arial(Body)"/>
              </a:rPr>
              <a:t>Khái</a:t>
            </a:r>
            <a:r>
              <a:rPr lang="en-US" sz="2500" b="1" dirty="0">
                <a:latin typeface="Arial(Body)"/>
              </a:rPr>
              <a:t> </a:t>
            </a:r>
            <a:r>
              <a:rPr lang="en-US" sz="2500" b="1" dirty="0" err="1">
                <a:latin typeface="Arial(Body)"/>
              </a:rPr>
              <a:t>niệm</a:t>
            </a:r>
            <a:r>
              <a:rPr lang="en-US" sz="2500" b="1" dirty="0">
                <a:latin typeface="Arial(Body)"/>
              </a:rPr>
              <a:t> </a:t>
            </a:r>
            <a:r>
              <a:rPr lang="vi-VN" sz="2500" b="1" dirty="0">
                <a:latin typeface="Arial(Body)"/>
              </a:rPr>
              <a:t>Branch</a:t>
            </a:r>
          </a:p>
          <a:p>
            <a:pPr marL="342900" indent="-342900">
              <a:buFont typeface="Wingdings" panose="05000000000000000000" pitchFamily="2" charset="2"/>
              <a:buChar char="v"/>
            </a:pPr>
            <a:r>
              <a:rPr lang="en-US" sz="2500" dirty="0">
                <a:latin typeface="Arial(Body)"/>
              </a:rPr>
              <a:t>H</a:t>
            </a:r>
            <a:r>
              <a:rPr lang="vi-VN" sz="2500" dirty="0">
                <a:latin typeface="Arial(Body)"/>
              </a:rPr>
              <a:t>ai nhánh chính vô hạn: </a:t>
            </a:r>
            <a:r>
              <a:rPr lang="en-US" sz="2500" dirty="0">
                <a:latin typeface="Arial(Body)"/>
              </a:rPr>
              <a:t>“develop” </a:t>
            </a:r>
            <a:r>
              <a:rPr lang="en-US" sz="2500" dirty="0" err="1">
                <a:latin typeface="Arial(Body)"/>
              </a:rPr>
              <a:t>và</a:t>
            </a:r>
            <a:r>
              <a:rPr lang="en-US" sz="2500" dirty="0">
                <a:latin typeface="Arial(Body)"/>
              </a:rPr>
              <a:t> “master”</a:t>
            </a:r>
          </a:p>
          <a:p>
            <a:pPr marL="800100" lvl="1" indent="-342900">
              <a:buFont typeface="Wingdings" panose="05000000000000000000" pitchFamily="2" charset="2"/>
              <a:buChar char="Ø"/>
            </a:pPr>
            <a:r>
              <a:rPr lang="vi-VN" sz="2500" dirty="0">
                <a:latin typeface="Arial(Body)"/>
              </a:rPr>
              <a:t>“</a:t>
            </a:r>
            <a:r>
              <a:rPr lang="en-US" sz="2500" dirty="0">
                <a:latin typeface="Arial(Body)"/>
              </a:rPr>
              <a:t>Master</a:t>
            </a:r>
            <a:r>
              <a:rPr lang="vi-VN" sz="2500" dirty="0">
                <a:latin typeface="Arial(Body)"/>
              </a:rPr>
              <a:t>" chứa mã nguồn ổn định mới nhất.</a:t>
            </a:r>
            <a:endParaRPr lang="en-US" sz="2500" dirty="0">
              <a:latin typeface="Arial(Body)"/>
            </a:endParaRPr>
          </a:p>
          <a:p>
            <a:pPr marL="800100" lvl="1" indent="-342900">
              <a:buFont typeface="Wingdings" panose="05000000000000000000" pitchFamily="2" charset="2"/>
              <a:buChar char="Ø"/>
            </a:pPr>
            <a:r>
              <a:rPr lang="en-US" sz="2500" dirty="0">
                <a:latin typeface="Arial(Body)"/>
              </a:rPr>
              <a:t>“Develop</a:t>
            </a:r>
            <a:r>
              <a:rPr lang="vi-VN" sz="2500" dirty="0">
                <a:latin typeface="Arial(Body)"/>
              </a:rPr>
              <a:t>" chứ</a:t>
            </a:r>
            <a:r>
              <a:rPr lang="en-US" sz="2500" dirty="0">
                <a:latin typeface="Arial(Body)"/>
              </a:rPr>
              <a:t>a </a:t>
            </a:r>
            <a:r>
              <a:rPr lang="en-US" sz="2500" dirty="0" err="1">
                <a:latin typeface="Arial(Body)"/>
              </a:rPr>
              <a:t>phần</a:t>
            </a:r>
            <a:r>
              <a:rPr lang="en-US" sz="2500" dirty="0">
                <a:latin typeface="Arial(Body)"/>
              </a:rPr>
              <a:t> </a:t>
            </a:r>
            <a:r>
              <a:rPr lang="en-US" sz="2500" dirty="0" err="1">
                <a:latin typeface="Arial(Body)"/>
              </a:rPr>
              <a:t>phát</a:t>
            </a:r>
            <a:r>
              <a:rPr lang="en-US" sz="2500" dirty="0">
                <a:latin typeface="Arial(Body)"/>
              </a:rPr>
              <a:t> </a:t>
            </a:r>
            <a:r>
              <a:rPr lang="en-US" sz="2500" dirty="0" err="1">
                <a:latin typeface="Arial(Body)"/>
              </a:rPr>
              <a:t>triển</a:t>
            </a:r>
            <a:r>
              <a:rPr lang="en-US" sz="2500" dirty="0">
                <a:latin typeface="Arial(Body)"/>
              </a:rPr>
              <a:t> </a:t>
            </a:r>
            <a:r>
              <a:rPr lang="en-US" sz="2500" dirty="0" err="1">
                <a:latin typeface="Arial(Body)"/>
              </a:rPr>
              <a:t>nhưng</a:t>
            </a:r>
            <a:r>
              <a:rPr lang="en-US" sz="2500" dirty="0">
                <a:latin typeface="Arial(Body)"/>
              </a:rPr>
              <a:t> </a:t>
            </a:r>
            <a:r>
              <a:rPr lang="en-US" sz="2500" dirty="0" err="1">
                <a:latin typeface="Arial(Body)"/>
              </a:rPr>
              <a:t>chưa</a:t>
            </a:r>
            <a:r>
              <a:rPr lang="en-US" sz="2500" dirty="0">
                <a:latin typeface="Arial(Body)"/>
              </a:rPr>
              <a:t> </a:t>
            </a:r>
            <a:r>
              <a:rPr lang="en-US" sz="2500" dirty="0" err="1">
                <a:latin typeface="Arial(Body)"/>
              </a:rPr>
              <a:t>được</a:t>
            </a:r>
            <a:r>
              <a:rPr lang="en-US" sz="2500" dirty="0">
                <a:latin typeface="Arial(Body)"/>
              </a:rPr>
              <a:t> </a:t>
            </a:r>
            <a:r>
              <a:rPr lang="en-US" sz="2500" dirty="0" err="1">
                <a:latin typeface="Arial(Body)"/>
              </a:rPr>
              <a:t>ổn</a:t>
            </a:r>
            <a:r>
              <a:rPr lang="en-US" sz="2500" dirty="0">
                <a:latin typeface="Arial(Body)"/>
              </a:rPr>
              <a:t> </a:t>
            </a:r>
            <a:r>
              <a:rPr lang="en-US" sz="2500" dirty="0" err="1">
                <a:latin typeface="Arial(Body)"/>
              </a:rPr>
              <a:t>định</a:t>
            </a:r>
            <a:r>
              <a:rPr lang="en-US" sz="2500" dirty="0">
                <a:latin typeface="Arial(Body)"/>
              </a:rPr>
              <a:t>.</a:t>
            </a:r>
          </a:p>
          <a:p>
            <a:pPr marL="342900" indent="-342900">
              <a:buFont typeface="Wingdings" panose="05000000000000000000" pitchFamily="2" charset="2"/>
              <a:buChar char="v"/>
            </a:pPr>
            <a:r>
              <a:rPr lang="en-US" sz="2500" b="1" dirty="0">
                <a:latin typeface="Arial(Body)"/>
              </a:rPr>
              <a:t>Supporting Branches</a:t>
            </a:r>
          </a:p>
          <a:p>
            <a:pPr marL="800100" lvl="1" indent="-342900">
              <a:buFont typeface="Wingdings" panose="05000000000000000000" pitchFamily="2" charset="2"/>
              <a:buChar char="Ø"/>
            </a:pPr>
            <a:r>
              <a:rPr lang="en-US" sz="2500" dirty="0">
                <a:latin typeface="Arial(Body)"/>
              </a:rPr>
              <a:t>Feature branch: </a:t>
            </a:r>
            <a:r>
              <a:rPr lang="en-US" sz="2500" dirty="0" err="1">
                <a:latin typeface="Arial(Body)"/>
              </a:rPr>
              <a:t>Các</a:t>
            </a:r>
            <a:r>
              <a:rPr lang="en-US" sz="2500" dirty="0">
                <a:latin typeface="Arial(Body)"/>
              </a:rPr>
              <a:t> cam </a:t>
            </a:r>
            <a:r>
              <a:rPr lang="en-US" sz="2500" dirty="0" err="1">
                <a:latin typeface="Arial(Body)"/>
              </a:rPr>
              <a:t>kết</a:t>
            </a:r>
            <a:r>
              <a:rPr lang="en-US" sz="2500" dirty="0">
                <a:latin typeface="Arial(Body)"/>
              </a:rPr>
              <a:t> </a:t>
            </a:r>
            <a:r>
              <a:rPr lang="en-US" sz="2500" dirty="0" err="1">
                <a:latin typeface="Arial(Body)"/>
              </a:rPr>
              <a:t>riêng</a:t>
            </a:r>
            <a:r>
              <a:rPr lang="en-US" sz="2500" dirty="0">
                <a:latin typeface="Arial(Body)"/>
              </a:rPr>
              <a:t> </a:t>
            </a:r>
            <a:r>
              <a:rPr lang="en-US" sz="2500" dirty="0" err="1">
                <a:latin typeface="Arial(Body)"/>
              </a:rPr>
              <a:t>biệt</a:t>
            </a:r>
            <a:r>
              <a:rPr lang="en-US" sz="2500" dirty="0">
                <a:latin typeface="Arial(Body)"/>
              </a:rPr>
              <a:t> </a:t>
            </a:r>
            <a:r>
              <a:rPr lang="en-US" sz="2500" dirty="0" err="1">
                <a:latin typeface="Arial(Body)"/>
              </a:rPr>
              <a:t>về</a:t>
            </a:r>
            <a:r>
              <a:rPr lang="en-US" sz="2500" dirty="0">
                <a:latin typeface="Arial(Body)"/>
              </a:rPr>
              <a:t> </a:t>
            </a:r>
            <a:r>
              <a:rPr lang="en-US" sz="2500" dirty="0" err="1">
                <a:latin typeface="Arial(Body)"/>
              </a:rPr>
              <a:t>phát</a:t>
            </a:r>
            <a:r>
              <a:rPr lang="en-US" sz="2500" dirty="0">
                <a:latin typeface="Arial(Body)"/>
              </a:rPr>
              <a:t> </a:t>
            </a:r>
            <a:r>
              <a:rPr lang="en-US" sz="2500" dirty="0" err="1">
                <a:latin typeface="Arial(Body)"/>
              </a:rPr>
              <a:t>triển</a:t>
            </a:r>
            <a:r>
              <a:rPr lang="en-US" sz="2500" dirty="0">
                <a:latin typeface="Arial(Body)"/>
              </a:rPr>
              <a:t> </a:t>
            </a:r>
            <a:r>
              <a:rPr lang="en-US" sz="2500" dirty="0" err="1">
                <a:latin typeface="Arial(Body)"/>
              </a:rPr>
              <a:t>tính</a:t>
            </a:r>
            <a:r>
              <a:rPr lang="en-US" sz="2500" dirty="0">
                <a:latin typeface="Arial(Body)"/>
              </a:rPr>
              <a:t> </a:t>
            </a:r>
            <a:r>
              <a:rPr lang="en-US" sz="2500" dirty="0" err="1">
                <a:latin typeface="Arial(Body)"/>
              </a:rPr>
              <a:t>năng</a:t>
            </a:r>
            <a:r>
              <a:rPr lang="en-US" sz="2500" dirty="0">
                <a:latin typeface="Arial(Body)"/>
              </a:rPr>
              <a:t> song </a:t>
            </a:r>
            <a:r>
              <a:rPr lang="en-US" sz="2500" dirty="0" err="1">
                <a:latin typeface="Arial(Body)"/>
              </a:rPr>
              <a:t>song</a:t>
            </a:r>
            <a:r>
              <a:rPr lang="en-US" sz="2500" dirty="0">
                <a:latin typeface="Arial(Body)"/>
              </a:rPr>
              <a:t>.</a:t>
            </a:r>
          </a:p>
          <a:p>
            <a:pPr marL="800100" lvl="1" indent="-342900">
              <a:buFont typeface="Wingdings" panose="05000000000000000000" pitchFamily="2" charset="2"/>
              <a:buChar char="Ø"/>
            </a:pPr>
            <a:r>
              <a:rPr lang="en-US" sz="2500" dirty="0">
                <a:latin typeface="Arial(Body)"/>
              </a:rPr>
              <a:t>Release branch: </a:t>
            </a:r>
            <a:r>
              <a:rPr lang="vi-VN" sz="2500" dirty="0">
                <a:latin typeface="Arial(Body)"/>
              </a:rPr>
              <a:t>Chuẩn bị cho việc phát hành sản phẩm (Alpha test của nhóm QA sẽ được thực hiện tại chi nhánh phát hành).</a:t>
            </a:r>
            <a:endParaRPr lang="en-US" sz="2500" dirty="0">
              <a:latin typeface="Arial(Body)"/>
            </a:endParaRPr>
          </a:p>
          <a:p>
            <a:pPr marL="800100" lvl="1" indent="-342900">
              <a:buFont typeface="Wingdings" panose="05000000000000000000" pitchFamily="2" charset="2"/>
              <a:buChar char="Ø"/>
            </a:pPr>
            <a:r>
              <a:rPr lang="en-US" sz="2500" dirty="0">
                <a:latin typeface="Arial(Body)"/>
              </a:rPr>
              <a:t>Hotfix branch: </a:t>
            </a:r>
            <a:r>
              <a:rPr lang="en-US" sz="2500" dirty="0" err="1">
                <a:latin typeface="Arial(Body)"/>
              </a:rPr>
              <a:t>Sửa</a:t>
            </a:r>
            <a:r>
              <a:rPr lang="en-US" sz="2500" dirty="0">
                <a:latin typeface="Arial(Body)"/>
              </a:rPr>
              <a:t> </a:t>
            </a:r>
            <a:r>
              <a:rPr lang="en-US" sz="2500" dirty="0" err="1">
                <a:latin typeface="Arial(Body)"/>
              </a:rPr>
              <a:t>nhanh</a:t>
            </a:r>
            <a:r>
              <a:rPr lang="en-US" sz="2500" dirty="0">
                <a:latin typeface="Arial(Body)"/>
              </a:rPr>
              <a:t> </a:t>
            </a:r>
            <a:r>
              <a:rPr lang="en-US" sz="2500" dirty="0" err="1">
                <a:latin typeface="Arial(Body)"/>
              </a:rPr>
              <a:t>các</a:t>
            </a:r>
            <a:r>
              <a:rPr lang="en-US" sz="2500" dirty="0">
                <a:latin typeface="Arial(Body)"/>
              </a:rPr>
              <a:t> </a:t>
            </a:r>
            <a:r>
              <a:rPr lang="en-US" sz="2500" dirty="0" err="1">
                <a:latin typeface="Arial(Body)"/>
              </a:rPr>
              <a:t>vấn</a:t>
            </a:r>
            <a:r>
              <a:rPr lang="en-US" sz="2500" dirty="0">
                <a:latin typeface="Arial(Body)"/>
              </a:rPr>
              <a:t> </a:t>
            </a:r>
            <a:r>
              <a:rPr lang="en-US" sz="2500" dirty="0" err="1">
                <a:latin typeface="Arial(Body)"/>
              </a:rPr>
              <a:t>đề</a:t>
            </a:r>
            <a:r>
              <a:rPr lang="en-US" sz="2500" dirty="0">
                <a:latin typeface="Arial(Body)"/>
              </a:rPr>
              <a:t> </a:t>
            </a:r>
            <a:r>
              <a:rPr lang="en-US" sz="2500" dirty="0" err="1">
                <a:latin typeface="Arial(Body)"/>
              </a:rPr>
              <a:t>sản</a:t>
            </a:r>
            <a:r>
              <a:rPr lang="en-US" sz="2500" dirty="0">
                <a:latin typeface="Arial(Body)"/>
              </a:rPr>
              <a:t> </a:t>
            </a:r>
            <a:r>
              <a:rPr lang="en-US" sz="2500" dirty="0" err="1">
                <a:latin typeface="Arial(Body)"/>
              </a:rPr>
              <a:t>xuất</a:t>
            </a:r>
            <a:r>
              <a:rPr lang="en-US" sz="2500" dirty="0">
                <a:latin typeface="Arial(Body)"/>
              </a:rPr>
              <a:t> </a:t>
            </a:r>
            <a:r>
              <a:rPr lang="en-US" sz="2500" dirty="0" err="1">
                <a:latin typeface="Arial(Body)"/>
              </a:rPr>
              <a:t>quan</a:t>
            </a:r>
            <a:r>
              <a:rPr lang="en-US" sz="2500" dirty="0">
                <a:latin typeface="Arial(Body)"/>
              </a:rPr>
              <a:t> </a:t>
            </a:r>
            <a:r>
              <a:rPr lang="en-US" sz="2500" dirty="0" err="1">
                <a:latin typeface="Arial(Body)"/>
              </a:rPr>
              <a:t>trọng</a:t>
            </a:r>
            <a:r>
              <a:rPr lang="en-US" sz="2500" dirty="0">
                <a:latin typeface="Arial(Body)"/>
              </a:rPr>
              <a:t>.</a:t>
            </a:r>
            <a:endParaRPr lang="vi-VN" sz="2500" dirty="0">
              <a:latin typeface="Arial(Body)"/>
            </a:endParaRPr>
          </a:p>
        </p:txBody>
      </p:sp>
      <p:pic>
        <p:nvPicPr>
          <p:cNvPr id="9"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2841" y="1036030"/>
            <a:ext cx="3549159" cy="5343678"/>
          </a:xfrm>
        </p:spPr>
      </p:pic>
    </p:spTree>
    <p:extLst>
      <p:ext uri="{BB962C8B-B14F-4D97-AF65-F5344CB8AC3E}">
        <p14:creationId xmlns:p14="http://schemas.microsoft.com/office/powerpoint/2010/main" val="3958300826"/>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610</TotalTime>
  <Words>1794</Words>
  <Application>Microsoft Office PowerPoint</Application>
  <PresentationFormat>Widescreen</PresentationFormat>
  <Paragraphs>208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Arial(Body)</vt:lpstr>
      <vt:lpstr>Calibri</vt:lpstr>
      <vt:lpstr>Calibri Light</vt:lpstr>
      <vt:lpstr>Wingdings</vt:lpstr>
      <vt:lpstr>Celestial</vt:lpstr>
      <vt:lpstr>GIT seminar</vt:lpstr>
      <vt:lpstr>Nội dung</vt:lpstr>
      <vt:lpstr>1. Giới thiệu về git</vt:lpstr>
      <vt:lpstr>1. Giới thiệu về git</vt:lpstr>
      <vt:lpstr>1. Giới thiệu về git</vt:lpstr>
      <vt:lpstr>2. So sánh git và các source control khác</vt:lpstr>
      <vt:lpstr>2. So sánh git và các source control khác</vt:lpstr>
      <vt:lpstr>3. Cơ chế hoạt động của git</vt:lpstr>
      <vt:lpstr>3. Cơ chế hoạt động của git</vt:lpstr>
      <vt:lpstr>3. Cơ chế hoạt động của git</vt:lpstr>
      <vt:lpstr>3. Cơ chế hoạt động của git</vt:lpstr>
      <vt:lpstr>3. Cơ chế hoạt động của git</vt:lpstr>
      <vt:lpstr>3. Cơ chế hoạt động của git</vt:lpstr>
      <vt:lpstr>3. Cơ chế hoạt động của git</vt:lpstr>
      <vt:lpstr>3. Cơ chế hoạt động của git</vt:lpstr>
      <vt:lpstr>3. Cơ chế hoạt động của git</vt:lpstr>
      <vt:lpstr>Git rebase và merge có gì khác nhau</vt:lpstr>
      <vt:lpstr>3. Cơ chế hoạt động của git</vt:lpstr>
      <vt:lpstr>3. Cơ chế hoạt động của git</vt:lpstr>
      <vt:lpstr>3. Cơ chế hoạt động của git</vt:lpstr>
      <vt:lpstr>3. Cơ chế hoạt động của git</vt:lpstr>
      <vt:lpstr>3. Cơ chế hoạt động của git</vt:lpstr>
      <vt:lpstr>4. Giới thiệu Các gui clients</vt:lpstr>
      <vt:lpstr>4. Giới thiệu Các gui clients</vt:lpstr>
      <vt:lpstr>4. Giới thiệu Các gui clients</vt:lpstr>
      <vt:lpstr>5. sử dụng git</vt:lpstr>
      <vt:lpstr>5. sử dụng git</vt:lpstr>
      <vt:lpstr>5. sử dụng git</vt:lpstr>
      <vt:lpstr>5. sử dụng git</vt:lpstr>
      <vt:lpstr>5. sử dụng git</vt:lpstr>
      <vt:lpstr>5. sử dụng git</vt:lpstr>
      <vt:lpstr>6. DEMO</vt:lpstr>
      <vt:lpstr>GIT seminar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day training</dc:title>
  <dc:creator>Dat Hoang Tien</dc:creator>
  <cp:lastModifiedBy>Windows User</cp:lastModifiedBy>
  <cp:revision>166</cp:revision>
  <dcterms:created xsi:type="dcterms:W3CDTF">2017-06-14T14:46:34Z</dcterms:created>
  <dcterms:modified xsi:type="dcterms:W3CDTF">2018-03-26T01:27:42Z</dcterms:modified>
</cp:coreProperties>
</file>