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C33A1F"/>
    <a:srgbClr val="003635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43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3676" y="2507227"/>
            <a:ext cx="8067369" cy="159282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808" y="4107427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180091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83110"/>
            <a:ext cx="8246070" cy="357921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102" y="443407"/>
            <a:ext cx="605595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0465" y="1177436"/>
            <a:ext cx="6076337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7578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3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Mathematical_expressions" TargetMode="External"/><Relationship Id="rId2" Type="http://schemas.openxmlformats.org/officeDocument/2006/relationships/hyperlink" Target="https://www.overleaf.com/learn/latex/List_of_Greek_letters_and_math_symbols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overleaf.com/learn/latex/Subscripts_and_superscripts" TargetMode="External"/><Relationship Id="rId4" Type="http://schemas.openxmlformats.org/officeDocument/2006/relationships/hyperlink" Target="https://www.overleaf.com/learn/latex/Brackets_and_Parenthese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279" y="2138516"/>
            <a:ext cx="7860890" cy="1489587"/>
          </a:xfrm>
        </p:spPr>
        <p:txBody>
          <a:bodyPr>
            <a:normAutofit/>
          </a:bodyPr>
          <a:lstStyle/>
          <a:p>
            <a:r>
              <a:rPr lang="en-US" dirty="0"/>
              <a:t>DỰ ÁN LATEX</a:t>
            </a:r>
            <a:br>
              <a:rPr lang="en-US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MÔN KỸ NĂNG LÀM VIỆC NHÓM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9560" y="3684845"/>
            <a:ext cx="7853517" cy="730043"/>
          </a:xfrm>
        </p:spPr>
        <p:txBody>
          <a:bodyPr/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MÈO MÉO MEO</a:t>
            </a:r>
          </a:p>
        </p:txBody>
      </p:sp>
      <p:pic>
        <p:nvPicPr>
          <p:cNvPr id="4" name="Picture 2" descr="Tập tin:LaTeX logo.svg – Wikipedia tiếng Việt">
            <a:extLst>
              <a:ext uri="{FF2B5EF4-FFF2-40B4-BE49-F238E27FC236}">
                <a16:creationId xmlns:a16="http://schemas.microsoft.com/office/drawing/2014/main" id="{EEBB7DD8-8836-4551-8A18-E63E3CE49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0" y="3882103"/>
            <a:ext cx="2558970" cy="106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52D4B84-7698-450D-A106-9DBED38EB073}"/>
              </a:ext>
            </a:extLst>
          </p:cNvPr>
          <p:cNvSpPr txBox="1"/>
          <p:nvPr/>
        </p:nvSpPr>
        <p:spPr>
          <a:xfrm>
            <a:off x="385762" y="1285875"/>
            <a:ext cx="4887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u="sng" dirty="0">
                <a:solidFill>
                  <a:srgbClr val="FF0000"/>
                </a:solidFill>
              </a:rPr>
              <a:t>3. DẤU NGOẶC TRONG LATEX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872F2AB-C731-44C8-B2A0-4F90572E5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72" y="2494418"/>
            <a:ext cx="4148536" cy="2063293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D02F9455-933E-4AAC-898B-A0FBADBC2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08" y="3015875"/>
            <a:ext cx="4192172" cy="15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6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52D4B84-7698-450D-A106-9DBED38EB073}"/>
              </a:ext>
            </a:extLst>
          </p:cNvPr>
          <p:cNvSpPr txBox="1"/>
          <p:nvPr/>
        </p:nvSpPr>
        <p:spPr>
          <a:xfrm>
            <a:off x="385762" y="1285875"/>
            <a:ext cx="4887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u="sng" dirty="0">
                <a:solidFill>
                  <a:srgbClr val="FF0000"/>
                </a:solidFill>
              </a:rPr>
              <a:t>3. DẤU NGOẶC TRONG LATEX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2703CB7-16F0-4C26-9AB3-A7857D72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4" y="1839873"/>
            <a:ext cx="4689956" cy="1685747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314EB22-2BAE-488F-8E1E-33E233E19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253" y="3322145"/>
            <a:ext cx="5337054" cy="151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0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52D4B84-7698-450D-A106-9DBED38EB073}"/>
              </a:ext>
            </a:extLst>
          </p:cNvPr>
          <p:cNvSpPr txBox="1"/>
          <p:nvPr/>
        </p:nvSpPr>
        <p:spPr>
          <a:xfrm>
            <a:off x="385762" y="1285875"/>
            <a:ext cx="4887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u="sng" dirty="0">
                <a:solidFill>
                  <a:srgbClr val="FF0000"/>
                </a:solidFill>
              </a:rPr>
              <a:t>3. DẤU NGOẶC TRONG LATEX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74840E1-9911-44CF-9922-597F133F9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9" y="1847749"/>
            <a:ext cx="6903816" cy="1220209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831ACC0E-728A-4DE1-8D10-E326B5258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742" y="2950370"/>
            <a:ext cx="6951258" cy="213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6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52D4B84-7698-450D-A106-9DBED38EB073}"/>
              </a:ext>
            </a:extLst>
          </p:cNvPr>
          <p:cNvSpPr txBox="1"/>
          <p:nvPr/>
        </p:nvSpPr>
        <p:spPr>
          <a:xfrm>
            <a:off x="385762" y="1285875"/>
            <a:ext cx="4887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u="sng" dirty="0">
                <a:solidFill>
                  <a:srgbClr val="FF0000"/>
                </a:solidFill>
              </a:rPr>
              <a:t>3. DẤU NGOẶC TRONG LATEX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2B145C9-100F-46F3-925C-B7D484C17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839873"/>
            <a:ext cx="7033879" cy="28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1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52D4B84-7698-450D-A106-9DBED38EB073}"/>
              </a:ext>
            </a:extLst>
          </p:cNvPr>
          <p:cNvSpPr txBox="1"/>
          <p:nvPr/>
        </p:nvSpPr>
        <p:spPr>
          <a:xfrm>
            <a:off x="385762" y="1285875"/>
            <a:ext cx="4887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u="sng" dirty="0">
                <a:solidFill>
                  <a:srgbClr val="FF0000"/>
                </a:solidFill>
              </a:rPr>
              <a:t>3. DẤU NGOẶC TRONG LATEX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7FE2990-B0E9-4BBD-A634-11948A5C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3" y="1878285"/>
            <a:ext cx="4336497" cy="285068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45E4B4AD-AB7A-42F6-9F19-5F78F5026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92573"/>
            <a:ext cx="4405417" cy="281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9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0D8EF50-83EF-4E38-9A5B-5154547BAE36}"/>
              </a:ext>
            </a:extLst>
          </p:cNvPr>
          <p:cNvSpPr txBox="1"/>
          <p:nvPr/>
        </p:nvSpPr>
        <p:spPr>
          <a:xfrm>
            <a:off x="421481" y="1300162"/>
            <a:ext cx="4056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</a:rPr>
              <a:t>4. PHÂN SỐ VÀ NHỊ THỨC 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CF0A61A-1701-4C51-92C0-81A4808F48BE}"/>
              </a:ext>
            </a:extLst>
          </p:cNvPr>
          <p:cNvSpPr txBox="1"/>
          <p:nvPr/>
        </p:nvSpPr>
        <p:spPr>
          <a:xfrm>
            <a:off x="885825" y="1921668"/>
            <a:ext cx="3318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\</a:t>
            </a:r>
            <a:r>
              <a:rPr lang="en-US" sz="2800" dirty="0" err="1"/>
              <a:t>usepackage</a:t>
            </a:r>
            <a:r>
              <a:rPr lang="en-US" sz="2800" dirty="0"/>
              <a:t>{</a:t>
            </a:r>
            <a:r>
              <a:rPr lang="en-US" sz="2800" dirty="0" err="1"/>
              <a:t>asmath</a:t>
            </a:r>
            <a:r>
              <a:rPr lang="en-US" sz="2800" dirty="0"/>
              <a:t>}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72A57DA-B032-41DA-B1E2-ACBBA35B5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81" y="2609194"/>
            <a:ext cx="6929438" cy="221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4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0D8EF50-83EF-4E38-9A5B-5154547BAE36}"/>
              </a:ext>
            </a:extLst>
          </p:cNvPr>
          <p:cNvSpPr txBox="1"/>
          <p:nvPr/>
        </p:nvSpPr>
        <p:spPr>
          <a:xfrm>
            <a:off x="421481" y="1300162"/>
            <a:ext cx="4056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</a:rPr>
              <a:t>4. PHÂN SỐ VÀ NHỊ THỨC 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E591CC29-A801-4503-9CAE-D08D18267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31" y="1910091"/>
            <a:ext cx="6755960" cy="28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3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0D8EF50-83EF-4E38-9A5B-5154547BAE36}"/>
              </a:ext>
            </a:extLst>
          </p:cNvPr>
          <p:cNvSpPr txBox="1"/>
          <p:nvPr/>
        </p:nvSpPr>
        <p:spPr>
          <a:xfrm>
            <a:off x="421481" y="1300162"/>
            <a:ext cx="4056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</a:rPr>
              <a:t>4. PHÂN SỐ VÀ NHỊ THỨC 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7F8D2C7-C83F-47C5-977D-119115475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52" y="1836907"/>
            <a:ext cx="5748633" cy="327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5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0D8EF50-83EF-4E38-9A5B-5154547BAE36}"/>
              </a:ext>
            </a:extLst>
          </p:cNvPr>
          <p:cNvSpPr txBox="1"/>
          <p:nvPr/>
        </p:nvSpPr>
        <p:spPr>
          <a:xfrm>
            <a:off x="421481" y="1300162"/>
            <a:ext cx="4056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</a:rPr>
              <a:t>4. PHÂN SỐ VÀ NHỊ THỨC 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CF48DFA-A851-46DE-9E9E-9DE0C5DB9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602" y="1823382"/>
            <a:ext cx="4493086" cy="32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28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0D8EF50-83EF-4E38-9A5B-5154547BAE36}"/>
              </a:ext>
            </a:extLst>
          </p:cNvPr>
          <p:cNvSpPr txBox="1"/>
          <p:nvPr/>
        </p:nvSpPr>
        <p:spPr>
          <a:xfrm>
            <a:off x="214312" y="1307306"/>
            <a:ext cx="8828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</a:rPr>
              <a:t>5.DANH SÁCH CÁC CHỮ CÁI HY LẠP VÀ KÝ HIỆU TOÁN HỌC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FCFC737-8E90-4F10-BE86-885F4B74F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" y="2199497"/>
            <a:ext cx="4785852" cy="2111246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A718B5E4-B4ED-4F71-A5D1-78B250396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619" y="2180779"/>
            <a:ext cx="4520382" cy="2111246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95295872-E431-4B95-BD27-373B166D5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3" y="1731822"/>
            <a:ext cx="1924665" cy="46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8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4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49D01B-1E1B-4827-8E59-58827DA313A2}"/>
              </a:ext>
            </a:extLst>
          </p:cNvPr>
          <p:cNvSpPr txBox="1">
            <a:spLocks/>
          </p:cNvSpPr>
          <p:nvPr/>
        </p:nvSpPr>
        <p:spPr>
          <a:xfrm>
            <a:off x="292538" y="1589765"/>
            <a:ext cx="8558924" cy="1641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VN-Agency FB" panose="02040603050506020204" pitchFamily="18" charset="0"/>
              </a:rPr>
              <a:t>BÀI 3: CÁCH GÕ CÁC CÔNG THỨC</a:t>
            </a:r>
          </a:p>
          <a:p>
            <a:pPr algn="ctr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VN-Agency FB" panose="02040603050506020204" pitchFamily="18" charset="0"/>
              </a:rPr>
              <a:t>TOÁN HỌC TRONG LATEX </a:t>
            </a:r>
            <a:endParaRPr lang="vi-V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Tập tin:LaTeX logo.svg – Wikipedia tiếng Việt">
            <a:extLst>
              <a:ext uri="{FF2B5EF4-FFF2-40B4-BE49-F238E27FC236}">
                <a16:creationId xmlns:a16="http://schemas.microsoft.com/office/drawing/2014/main" id="{E2674367-F320-4830-A461-473B9DC9D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15" y="3230819"/>
            <a:ext cx="2558970" cy="106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0D8EF50-83EF-4E38-9A5B-5154547BAE36}"/>
              </a:ext>
            </a:extLst>
          </p:cNvPr>
          <p:cNvSpPr txBox="1"/>
          <p:nvPr/>
        </p:nvSpPr>
        <p:spPr>
          <a:xfrm>
            <a:off x="214312" y="1307306"/>
            <a:ext cx="8828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</a:rPr>
              <a:t>5.DANH SÁCH CÁC CHỮ CÁI HY LẠP VÀ KÝ HIỆU TOÁN HỌC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45647E6-8C38-49CF-BB70-DF67BBCE8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16" y="1830526"/>
            <a:ext cx="1162212" cy="381053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F142C51C-C973-4F06-8009-1307FC40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4" y="2493856"/>
            <a:ext cx="4424056" cy="2203726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F8934025-F355-4A1D-997A-716BE15AE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46723"/>
            <a:ext cx="4571999" cy="22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10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0D8EF50-83EF-4E38-9A5B-5154547BAE36}"/>
              </a:ext>
            </a:extLst>
          </p:cNvPr>
          <p:cNvSpPr txBox="1"/>
          <p:nvPr/>
        </p:nvSpPr>
        <p:spPr>
          <a:xfrm>
            <a:off x="214312" y="1307306"/>
            <a:ext cx="8828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</a:rPr>
              <a:t>5.DANH SÁCH CÁC CHỮ CÁI HY LẠP VÀ KÝ HIỆU TOÁN HỌC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132D9E3-3E33-4DFF-9F6A-EB8F92076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754369"/>
            <a:ext cx="3762900" cy="64779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1B0102EA-84A3-4B92-9E4D-B568F5838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8" y="2571750"/>
            <a:ext cx="4153480" cy="2114845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A8BE5DFC-22A4-4615-813C-3A5108FFB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598" y="2888344"/>
            <a:ext cx="4249561" cy="179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6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0D8EF50-83EF-4E38-9A5B-5154547BAE36}"/>
              </a:ext>
            </a:extLst>
          </p:cNvPr>
          <p:cNvSpPr txBox="1"/>
          <p:nvPr/>
        </p:nvSpPr>
        <p:spPr>
          <a:xfrm>
            <a:off x="214312" y="1307306"/>
            <a:ext cx="8828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</a:rPr>
              <a:t>5.DANH SÁCH CÁC CHỮ CÁI HY LẠP VÀ KÝ HIỆU TOÁN HỌC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27D25B0-F61E-4D7D-ABDA-09AD5796C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08" y="1830526"/>
            <a:ext cx="5410955" cy="476316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98D5327-6BB0-4AA6-8E46-1E5BB417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49" y="2353746"/>
            <a:ext cx="3219899" cy="2562583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F5D57DF3-3E80-4468-A733-5B4A6A7EA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758" y="2520456"/>
            <a:ext cx="3238952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84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BFF2AEC-26B0-46A8-969C-5BDE8156FC3C}"/>
              </a:ext>
            </a:extLst>
          </p:cNvPr>
          <p:cNvSpPr txBox="1"/>
          <p:nvPr/>
        </p:nvSpPr>
        <p:spPr>
          <a:xfrm>
            <a:off x="2036690" y="1214664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F6157D1-C9FB-4ACB-946A-058E2068D146}"/>
              </a:ext>
            </a:extLst>
          </p:cNvPr>
          <p:cNvSpPr txBox="1"/>
          <p:nvPr/>
        </p:nvSpPr>
        <p:spPr>
          <a:xfrm>
            <a:off x="291894" y="2393157"/>
            <a:ext cx="875592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https://www.overleaf.com/learn/latex/List_of_Greek_letters_and_math_symbols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https://www.overleaf.com/learn/latex/Mathematical_expressions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https://www.overleaf.com/learn/latex/Brackets_and_Parentheses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https://www.overleaf.com/learn/latex/Subscripts_and_superscripts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9065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BDC3D84B-0A95-4EA5-98A1-E1CAE61EC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4" y="0"/>
            <a:ext cx="9151257" cy="5143500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BEE78903-C100-4052-9ED9-E08B8E604294}"/>
              </a:ext>
            </a:extLst>
          </p:cNvPr>
          <p:cNvSpPr/>
          <p:nvPr/>
        </p:nvSpPr>
        <p:spPr>
          <a:xfrm>
            <a:off x="4493419" y="188416"/>
            <a:ext cx="4650581" cy="1446550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CẢM ƠN</a:t>
            </a:r>
          </a:p>
          <a:p>
            <a:pPr algn="ctr"/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ĐÃ LẮNG NGHE</a:t>
            </a:r>
            <a:endParaRPr lang="vi-VN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735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NỘI DUNG BÀI HỌC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Latex</a:t>
            </a:r>
          </a:p>
          <a:p>
            <a:r>
              <a:rPr lang="en-US" dirty="0"/>
              <a:t>2.Chỉ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dưới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Latex</a:t>
            </a:r>
          </a:p>
          <a:p>
            <a:r>
              <a:rPr lang="en-US" dirty="0"/>
              <a:t>4.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Hy </a:t>
            </a:r>
            <a:r>
              <a:rPr lang="en-US" dirty="0" err="1"/>
              <a:t>Lạp</a:t>
            </a:r>
            <a:r>
              <a:rPr lang="en-US" dirty="0"/>
              <a:t> </a:t>
            </a:r>
            <a:r>
              <a:rPr lang="en-US" dirty="0" err="1"/>
              <a:t>và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422308"/>
            <a:ext cx="9008269" cy="479822"/>
          </a:xfrm>
        </p:spPr>
        <p:txBody>
          <a:bodyPr>
            <a:noAutofit/>
          </a:bodyPr>
          <a:lstStyle/>
          <a:p>
            <a:r>
              <a:rPr lang="en-US" i="1" u="sng" dirty="0">
                <a:solidFill>
                  <a:srgbClr val="FF0000"/>
                </a:solidFill>
              </a:rPr>
              <a:t>1. HƯỚNG DẪN THÊM BIỂU THỨC TOÁN HỌC CƠ BẢN VÀO LATEX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1444" y="1980429"/>
            <a:ext cx="8886825" cy="2987287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3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:</a:t>
            </a:r>
          </a:p>
          <a:p>
            <a:pPr marL="0" indent="0" algn="l">
              <a:buNone/>
            </a:pPr>
            <a:r>
              <a:rPr lang="en-US" dirty="0"/>
              <a:t> - $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$</a:t>
            </a:r>
          </a:p>
          <a:p>
            <a:pPr algn="l">
              <a:buFontTx/>
              <a:buChar char="-"/>
            </a:pPr>
            <a:r>
              <a:rPr lang="en-US" dirty="0"/>
              <a:t>\(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\)</a:t>
            </a:r>
          </a:p>
          <a:p>
            <a:pPr algn="l">
              <a:buFontTx/>
              <a:buChar char="-"/>
            </a:pPr>
            <a:r>
              <a:rPr lang="en-US" dirty="0"/>
              <a:t>\begin{math}</a:t>
            </a:r>
          </a:p>
          <a:p>
            <a:pPr marL="0" indent="0" algn="l">
              <a:buNone/>
            </a:pPr>
            <a:r>
              <a:rPr lang="en-US" dirty="0"/>
              <a:t>    	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     \end{math}   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BEF917B-B036-47CA-8D49-B6A0A92EF941}"/>
              </a:ext>
            </a:extLst>
          </p:cNvPr>
          <p:cNvSpPr txBox="1"/>
          <p:nvPr/>
        </p:nvSpPr>
        <p:spPr>
          <a:xfrm>
            <a:off x="1650206" y="197167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289FA-9342-450B-A3E5-5657E7FF76CF}"/>
              </a:ext>
            </a:extLst>
          </p:cNvPr>
          <p:cNvSpPr txBox="1">
            <a:spLocks/>
          </p:cNvSpPr>
          <p:nvPr/>
        </p:nvSpPr>
        <p:spPr>
          <a:xfrm>
            <a:off x="228600" y="1491853"/>
            <a:ext cx="9008269" cy="4798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u="sng" dirty="0">
                <a:solidFill>
                  <a:srgbClr val="FF0000"/>
                </a:solidFill>
              </a:rPr>
              <a:t>2. CHỈ SỐ TRÊN VÀ CHỈ SỐ DƯỚI: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687D961-9CCD-400B-94B4-BC7C1D6C84F6}"/>
              </a:ext>
            </a:extLst>
          </p:cNvPr>
          <p:cNvSpPr txBox="1"/>
          <p:nvPr/>
        </p:nvSpPr>
        <p:spPr>
          <a:xfrm>
            <a:off x="582445" y="1971675"/>
            <a:ext cx="32143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: Shift + -</a:t>
            </a:r>
          </a:p>
          <a:p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: Shift + 6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F7E5E88F-FD7F-476E-A9F6-A8C04A83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0" y="3097828"/>
            <a:ext cx="8411060" cy="122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BEF917B-B036-47CA-8D49-B6A0A92EF941}"/>
              </a:ext>
            </a:extLst>
          </p:cNvPr>
          <p:cNvSpPr txBox="1"/>
          <p:nvPr/>
        </p:nvSpPr>
        <p:spPr>
          <a:xfrm>
            <a:off x="1650206" y="197167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289FA-9342-450B-A3E5-5657E7FF76CF}"/>
              </a:ext>
            </a:extLst>
          </p:cNvPr>
          <p:cNvSpPr txBox="1">
            <a:spLocks/>
          </p:cNvSpPr>
          <p:nvPr/>
        </p:nvSpPr>
        <p:spPr>
          <a:xfrm>
            <a:off x="228600" y="1491853"/>
            <a:ext cx="9008269" cy="4798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u="sng" dirty="0">
                <a:solidFill>
                  <a:srgbClr val="FF0000"/>
                </a:solidFill>
              </a:rPr>
              <a:t>2. CHỈ SỐ TRÊN VÀ CHỈ SỐ DƯỚI: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687D961-9CCD-400B-94B4-BC7C1D6C84F6}"/>
              </a:ext>
            </a:extLst>
          </p:cNvPr>
          <p:cNvSpPr txBox="1"/>
          <p:nvPr/>
        </p:nvSpPr>
        <p:spPr>
          <a:xfrm>
            <a:off x="511008" y="1971675"/>
            <a:ext cx="81451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dài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1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endParaRPr lang="en-US" sz="2800" dirty="0"/>
          </a:p>
          <a:p>
            <a:r>
              <a:rPr lang="en-US" sz="2800" dirty="0" err="1"/>
              <a:t>chúng</a:t>
            </a:r>
            <a:r>
              <a:rPr lang="en-US" sz="2800" dirty="0"/>
              <a:t> ta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r>
              <a:rPr lang="en-US" sz="2800" dirty="0"/>
              <a:t> </a:t>
            </a:r>
            <a:r>
              <a:rPr lang="en-US" sz="2800" dirty="0" err="1"/>
              <a:t>gọn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dirty="0" err="1"/>
              <a:t>ngoặc</a:t>
            </a:r>
            <a:r>
              <a:rPr lang="en-US" sz="2800" dirty="0"/>
              <a:t> </a:t>
            </a:r>
            <a:r>
              <a:rPr lang="en-US" sz="2800" dirty="0" err="1"/>
              <a:t>nhọn</a:t>
            </a:r>
            <a:r>
              <a:rPr lang="en-US" sz="2800" dirty="0"/>
              <a:t> 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7DC7239-0387-4495-8105-5F16C0340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171826"/>
            <a:ext cx="8910947" cy="14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3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BEF917B-B036-47CA-8D49-B6A0A92EF941}"/>
              </a:ext>
            </a:extLst>
          </p:cNvPr>
          <p:cNvSpPr txBox="1"/>
          <p:nvPr/>
        </p:nvSpPr>
        <p:spPr>
          <a:xfrm>
            <a:off x="1650206" y="197167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289FA-9342-450B-A3E5-5657E7FF76CF}"/>
              </a:ext>
            </a:extLst>
          </p:cNvPr>
          <p:cNvSpPr txBox="1">
            <a:spLocks/>
          </p:cNvSpPr>
          <p:nvPr/>
        </p:nvSpPr>
        <p:spPr>
          <a:xfrm>
            <a:off x="228600" y="1491853"/>
            <a:ext cx="9008269" cy="4798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u="sng" dirty="0">
                <a:solidFill>
                  <a:srgbClr val="FF0000"/>
                </a:solidFill>
              </a:rPr>
              <a:t>2. CHỈ SỐ TRÊN VÀ CHỈ SỐ DƯỚI: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D1D51096-D199-4BFA-9B10-49688C348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7" y="2526609"/>
            <a:ext cx="8375646" cy="12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3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BEF917B-B036-47CA-8D49-B6A0A92EF941}"/>
              </a:ext>
            </a:extLst>
          </p:cNvPr>
          <p:cNvSpPr txBox="1"/>
          <p:nvPr/>
        </p:nvSpPr>
        <p:spPr>
          <a:xfrm>
            <a:off x="1650206" y="197167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289FA-9342-450B-A3E5-5657E7FF76CF}"/>
              </a:ext>
            </a:extLst>
          </p:cNvPr>
          <p:cNvSpPr txBox="1">
            <a:spLocks/>
          </p:cNvSpPr>
          <p:nvPr/>
        </p:nvSpPr>
        <p:spPr>
          <a:xfrm>
            <a:off x="228600" y="1491853"/>
            <a:ext cx="9008269" cy="4798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u="sng" dirty="0">
                <a:solidFill>
                  <a:srgbClr val="FF0000"/>
                </a:solidFill>
              </a:rPr>
              <a:t>2. CHỈ SỐ TRÊN VÀ CHỈ SỐ DƯỚI: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05398BD-C993-40E3-BD56-055AF663F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68262E1-2157-4D1D-A1AC-65711249E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8" y="2294840"/>
            <a:ext cx="8071990" cy="20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0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FB00CAC-9F1C-4B5F-9A7D-87B84BC31E27}"/>
              </a:ext>
            </a:extLst>
          </p:cNvPr>
          <p:cNvSpPr txBox="1"/>
          <p:nvPr/>
        </p:nvSpPr>
        <p:spPr>
          <a:xfrm>
            <a:off x="435769" y="1407319"/>
            <a:ext cx="837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MỘT VÀI VÍ DỤ VỀ CHỈ SỐ TRÊN VÀ CHỈ SỐ DƯỚI CHO TOÁN TỬ :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59DD7E0-E015-4037-BB81-D5E91EAB1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6" y="1836445"/>
            <a:ext cx="4202032" cy="321441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4E27AA3F-5960-4443-AE48-05B972A2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658" y="1836445"/>
            <a:ext cx="3877916" cy="248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5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Trình chiếu Trên màn hình (16:9)</PresentationFormat>
  <Paragraphs>62</Paragraphs>
  <Slides>24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29" baseType="lpstr">
      <vt:lpstr>Arial</vt:lpstr>
      <vt:lpstr>Calibri</vt:lpstr>
      <vt:lpstr>SVN-Agency FB</vt:lpstr>
      <vt:lpstr>Times New Roman</vt:lpstr>
      <vt:lpstr>Office Theme</vt:lpstr>
      <vt:lpstr>DỰ ÁN LATEX MÔN KỸ NĂNG LÀM VIỆC NHÓM</vt:lpstr>
      <vt:lpstr>LATEX</vt:lpstr>
      <vt:lpstr>NỘI DUNG BÀI HỌC</vt:lpstr>
      <vt:lpstr>Slide Title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2021-05-25T08:22:50Z</dcterms:modified>
</cp:coreProperties>
</file>