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  <p:sldId id="267" r:id="rId10"/>
    <p:sldId id="270" r:id="rId11"/>
    <p:sldId id="272" r:id="rId12"/>
    <p:sldId id="274" r:id="rId13"/>
    <p:sldId id="276" r:id="rId14"/>
    <p:sldId id="277" r:id="rId15"/>
    <p:sldId id="285" r:id="rId16"/>
    <p:sldId id="280" r:id="rId17"/>
    <p:sldId id="286" r:id="rId18"/>
    <p:sldId id="287" r:id="rId19"/>
    <p:sldId id="282" r:id="rId20"/>
    <p:sldId id="288" r:id="rId21"/>
    <p:sldId id="289" r:id="rId22"/>
    <p:sldId id="294" r:id="rId23"/>
    <p:sldId id="293" r:id="rId24"/>
    <p:sldId id="297" r:id="rId25"/>
    <p:sldId id="290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F6E05-3F0A-495E-9829-046FE655C9CD}" v="2806" dt="2021-06-06T12:18:21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5" autoAdjust="0"/>
    <p:restoredTop sz="94660"/>
  </p:normalViewPr>
  <p:slideViewPr>
    <p:cSldViewPr snapToGrid="0">
      <p:cViewPr>
        <p:scale>
          <a:sx n="66" d="100"/>
          <a:sy n="66" d="100"/>
        </p:scale>
        <p:origin x="77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Creating_a_document_in_LaTeX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931" y="1541198"/>
            <a:ext cx="6495356" cy="3061430"/>
          </a:xfrm>
        </p:spPr>
        <p:txBody>
          <a:bodyPr>
            <a:normAutofit/>
          </a:bodyPr>
          <a:lstStyle/>
          <a:p>
            <a:pPr algn="r"/>
            <a:r>
              <a:rPr lang="vi-VN" sz="6000" err="1"/>
              <a:t>Dự</a:t>
            </a:r>
            <a:r>
              <a:rPr lang="vi-VN" sz="6000"/>
              <a:t> </a:t>
            </a:r>
            <a:r>
              <a:rPr lang="vi-VN" sz="6000" err="1"/>
              <a:t>án</a:t>
            </a:r>
            <a:r>
              <a:rPr lang="vi-VN" sz="6000"/>
              <a:t> </a:t>
            </a:r>
            <a:r>
              <a:rPr lang="vi-VN" sz="6000" err="1"/>
              <a:t>latex</a:t>
            </a:r>
            <a:br>
              <a:rPr lang="vi-VN" sz="6000"/>
            </a:br>
            <a:r>
              <a:rPr lang="vi-VN" sz="6000"/>
              <a:t>Môn </a:t>
            </a:r>
            <a:r>
              <a:rPr lang="vi-VN" sz="6000" err="1"/>
              <a:t>kỹ</a:t>
            </a:r>
            <a:r>
              <a:rPr lang="vi-VN" sz="6000"/>
              <a:t> năng </a:t>
            </a:r>
            <a:r>
              <a:rPr lang="vi-VN" sz="6000" err="1"/>
              <a:t>làm</a:t>
            </a:r>
            <a:r>
              <a:rPr lang="vi-VN" sz="6000"/>
              <a:t> </a:t>
            </a:r>
            <a:r>
              <a:rPr lang="vi-VN" sz="6000" err="1"/>
              <a:t>việc</a:t>
            </a:r>
            <a:r>
              <a:rPr lang="vi-VN" sz="6000"/>
              <a:t> </a:t>
            </a:r>
            <a:r>
              <a:rPr lang="vi-VN" sz="6000" err="1"/>
              <a:t>nhóm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4344" y="5219565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NHÓM MÈO MÉO MEO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ập tin:LaTeX logo.svg – Wikipedia tiếng Việt">
            <a:extLst>
              <a:ext uri="{FF2B5EF4-FFF2-40B4-BE49-F238E27FC236}">
                <a16:creationId xmlns:a16="http://schemas.microsoft.com/office/drawing/2014/main" id="{20B8E18B-1BEC-42A2-86B3-7F698089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54" y="602484"/>
            <a:ext cx="3325854" cy="138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F4B0ED-CBD8-417B-B2C4-295C2731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1091"/>
            <a:ext cx="10901037" cy="1077603"/>
          </a:xfrm>
        </p:spPr>
        <p:txBody>
          <a:bodyPr>
            <a:normAutofit fontScale="90000"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B191-A246-4C78-A0B9-E07BAC41EA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vi-VN"/>
              <a:t>1. Changing size and rotating the image</a:t>
            </a:r>
          </a:p>
          <a:p>
            <a:r>
              <a:rPr lang="vi-VN"/>
              <a:t>- Cách 1: Chúng ta có thể thay đổi độ rộng, và độ dài của hình ảnh bằng cách sử dụng: </a:t>
            </a:r>
          </a:p>
          <a:p>
            <a:r>
              <a:rPr lang="vi-VN"/>
              <a:t>: </a:t>
            </a:r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CDFA4621-B55B-467B-AE2D-328A0482A0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Scale dùng để chia kích thước thật của hình ảnh bằng con số mà nó được ghi trong đoạn code</a:t>
            </a:r>
          </a:p>
          <a:p>
            <a:pPr marL="0" indent="0">
              <a:buNone/>
            </a:pPr>
            <a:r>
              <a:rPr lang="vi-VN"/>
              <a:t>Ví dụ: Scale = 1.5 thì Latex sẽ in ra hỉnh ảnh bằng 1.5 lần mà hình ảnh bạn lưu vào máy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01A0DB7-3C1A-48CE-8AB4-54C2947B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02915"/>
            <a:ext cx="496321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6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F4B0ED-CBD8-417B-B2C4-295C2731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5976"/>
            <a:ext cx="10727417" cy="1158626"/>
          </a:xfrm>
        </p:spPr>
        <p:txBody>
          <a:bodyPr>
            <a:normAutofit fontScale="90000"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 sz="48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B191-A246-4C78-A0B9-E07BAC41EA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vi-VN"/>
              <a:t>1.</a:t>
            </a:r>
            <a:r>
              <a:rPr lang="vi-VN" b="1"/>
              <a:t> </a:t>
            </a:r>
            <a:r>
              <a:rPr lang="vi-VN"/>
              <a:t>Changing size and rotating the image</a:t>
            </a:r>
          </a:p>
          <a:p>
            <a:r>
              <a:rPr lang="vi-VN"/>
              <a:t>- Cách 2: Chúng ta có thể thay đổi độ rộng, và độ dài của hình ảnh bằng cách sử dụng: </a:t>
            </a:r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CDFA4621-B55B-467B-AE2D-328A0482A0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Width thể hiện cho chiều rộng và height thể hiện cho  chiều dài của bức ảnh được chèn vào trong đoạn văn bản mà minh xuất ra.</a:t>
            </a:r>
          </a:p>
          <a:p>
            <a:pPr marL="0" indent="0">
              <a:buNone/>
            </a:pPr>
            <a:r>
              <a:rPr lang="vi-VN"/>
              <a:t>Ví dụ: width = 5cm, height = 4cm là chiều rộng là 5 và chiều dài là 4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1F08800-B8CD-48AD-9F24-A97532BB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72123"/>
            <a:ext cx="5357706" cy="6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3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A1EB7478-B2AD-43FA-BA3A-361A8B11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1155680" cy="1450757"/>
          </a:xfrm>
        </p:spPr>
        <p:txBody>
          <a:bodyPr/>
          <a:lstStyle/>
          <a:p>
            <a:r>
              <a:rPr lang="vi-VN" sz="4400">
                <a:solidFill>
                  <a:srgbClr val="FF0000"/>
                </a:solidFill>
              </a:rPr>
              <a:t>II. CÁC THAO TÁC CƠ BẢN VỚI HÌNH ẢNH </a:t>
            </a:r>
            <a:endParaRPr lang="vi-VN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AABAC12-49A2-4892-8373-44E1F65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1.</a:t>
            </a:r>
            <a:r>
              <a:rPr lang="vi-VN" b="1"/>
              <a:t> </a:t>
            </a:r>
            <a:r>
              <a:rPr lang="vi-VN"/>
              <a:t>Changing size and rotating the image</a:t>
            </a:r>
          </a:p>
          <a:p>
            <a:r>
              <a:rPr lang="vi-VN"/>
              <a:t>Ngoài ra còn có thao tác để chèn ảnh có kích thước vừa bằng văn bản:</a:t>
            </a:r>
          </a:p>
          <a:p>
            <a:r>
              <a:rPr lang="vi-VN"/>
              <a:t> </a:t>
            </a:r>
          </a:p>
          <a:p>
            <a:pPr marL="0" indent="0">
              <a:buNone/>
            </a:pPr>
            <a:r>
              <a:rPr lang="vi-VN"/>
              <a:t> Và chúng ta có thể xoay ảnh được chen vào latex 1 cách tùy ý bằng cách: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3C9C8B0-A179-4EE4-ABF9-E978636F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01" y="3162331"/>
            <a:ext cx="4324954" cy="485843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C215D4B2-B982-440F-812D-A3E677B69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62697"/>
            <a:ext cx="5325218" cy="590632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00AD6C7D-DBED-45E4-9258-56C2CED19CB0}"/>
              </a:ext>
            </a:extLst>
          </p:cNvPr>
          <p:cNvSpPr/>
          <p:nvPr/>
        </p:nvSpPr>
        <p:spPr>
          <a:xfrm>
            <a:off x="1097280" y="47799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/>
              <a:t>Tham số angle = 45 nghĩa là xoay hình 45 độ ngược chiều kim đồng hồ. Để xoay hình ảnh theo chiều kim đồng hồ, hãy sử dụng một số âm.</a:t>
            </a:r>
          </a:p>
        </p:txBody>
      </p:sp>
    </p:spTree>
    <p:extLst>
      <p:ext uri="{BB962C8B-B14F-4D97-AF65-F5344CB8AC3E}">
        <p14:creationId xmlns:p14="http://schemas.microsoft.com/office/powerpoint/2010/main" val="127791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C1D1096-EB40-43FB-8266-B1AF89F1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9" y="0"/>
            <a:ext cx="11815097" cy="4578350"/>
          </a:xfrm>
          <a:prstGeom prst="rect">
            <a:avLst/>
          </a:prstGeom>
          <a:noFill/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23D0568-8FF7-4316-93B0-B269C0FB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vi-VN">
                <a:solidFill>
                  <a:schemeClr val="bg1"/>
                </a:solidFill>
              </a:rPr>
              <a:t>II. CÁC THAO TÁC CƠ BẢN VỚI HÌNH ẢNH 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34E333D6-E9B5-43C3-92D2-D3B1A255A8E4}"/>
              </a:ext>
            </a:extLst>
          </p:cNvPr>
          <p:cNvSpPr/>
          <p:nvPr/>
        </p:nvSpPr>
        <p:spPr>
          <a:xfrm>
            <a:off x="1097279" y="5764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>
                <a:solidFill>
                  <a:schemeClr val="bg1"/>
                </a:solidFill>
              </a:rPr>
              <a:t>2. Positioning</a:t>
            </a:r>
          </a:p>
        </p:txBody>
      </p:sp>
    </p:spTree>
    <p:extLst>
      <p:ext uri="{BB962C8B-B14F-4D97-AF65-F5344CB8AC3E}">
        <p14:creationId xmlns:p14="http://schemas.microsoft.com/office/powerpoint/2010/main" val="2828148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E384B6-829B-49C2-897C-840B3B49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4608"/>
            <a:ext cx="11783027" cy="1126315"/>
          </a:xfrm>
        </p:spPr>
        <p:txBody>
          <a:bodyPr>
            <a:normAutofit fontScale="90000"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51122C08-A540-4F1A-A0E6-FC9B4DFA8352}"/>
              </a:ext>
            </a:extLst>
          </p:cNvPr>
          <p:cNvSpPr/>
          <p:nvPr/>
        </p:nvSpPr>
        <p:spPr>
          <a:xfrm>
            <a:off x="1014040" y="22489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/>
              <a:t>2. Positioning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B75897D-1E5D-463B-993A-7E593821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66273"/>
            <a:ext cx="5461646" cy="1825010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A226D14-78AF-4A7C-B2B2-841B0C534F9F}"/>
              </a:ext>
            </a:extLst>
          </p:cNvPr>
          <p:cNvSpPr/>
          <p:nvPr/>
        </p:nvSpPr>
        <p:spPr>
          <a:xfrm>
            <a:off x="1097280" y="2710574"/>
            <a:ext cx="7363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- Chúng ta đặt Positioning(vị trí) kế tiếp begin như hình sau:  </a:t>
            </a:r>
          </a:p>
        </p:txBody>
      </p:sp>
    </p:spTree>
    <p:extLst>
      <p:ext uri="{BB962C8B-B14F-4D97-AF65-F5344CB8AC3E}">
        <p14:creationId xmlns:p14="http://schemas.microsoft.com/office/powerpoint/2010/main" val="2183189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E384B6-829B-49C2-897C-840B3B49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40" y="615144"/>
            <a:ext cx="10810754" cy="948140"/>
          </a:xfrm>
        </p:spPr>
        <p:txBody>
          <a:bodyPr>
            <a:normAutofit fontScale="90000"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51122C08-A540-4F1A-A0E6-FC9B4DFA8352}"/>
              </a:ext>
            </a:extLst>
          </p:cNvPr>
          <p:cNvSpPr/>
          <p:nvPr/>
        </p:nvSpPr>
        <p:spPr>
          <a:xfrm>
            <a:off x="1014040" y="22489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/>
              <a:t>2. Positioning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D29D17E-FA88-4A66-AD5D-D1E7D2C94E1A}"/>
              </a:ext>
            </a:extLst>
          </p:cNvPr>
          <p:cNvSpPr/>
          <p:nvPr/>
        </p:nvSpPr>
        <p:spPr>
          <a:xfrm>
            <a:off x="1014040" y="27604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/>
              <a:t>- Ngoài ra chúng ta có thể đặt vị trí của ảnh.</a:t>
            </a:r>
          </a:p>
          <a:p>
            <a:r>
              <a:rPr lang="vi-VN"/>
              <a:t>- Chúng ta sẽ sử dụng gói \usepackage{wrapfig} </a:t>
            </a:r>
          </a:p>
          <a:p>
            <a:r>
              <a:rPr lang="vi-VN"/>
              <a:t>Ví dụ: 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B0BFFAFF-1E98-41A1-8A05-51C6DCB1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31" y="3676422"/>
            <a:ext cx="5753091" cy="146705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9D534FC1-AA48-48F5-A469-567A7943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22" y="2050022"/>
            <a:ext cx="533978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05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vi-VN">
                <a:solidFill>
                  <a:schemeClr val="bg1"/>
                </a:solidFill>
              </a:rPr>
              <a:t>II. CÁC THAO TÁC CƠ BẢN VỚI HÌNH ẢNH 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99557FCC-BBFB-42A4-85E6-38AA5822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436FCC-8108-44DE-BFB2-A3A02B3C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97" y="35619"/>
            <a:ext cx="7424518" cy="6849118"/>
          </a:xfrm>
          <a:prstGeom prst="rect">
            <a:avLst/>
          </a:prstGeom>
          <a:noFill/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0F33CC07-C007-495F-AF32-3864AE7D1034}"/>
              </a:ext>
            </a:extLst>
          </p:cNvPr>
          <p:cNvSpPr/>
          <p:nvPr/>
        </p:nvSpPr>
        <p:spPr>
          <a:xfrm>
            <a:off x="643466" y="3460177"/>
            <a:ext cx="3517567" cy="3064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vi-VN" b="1">
                <a:solidFill>
                  <a:srgbClr val="FFFFFF"/>
                </a:solidFill>
              </a:rPr>
              <a:t>3.</a:t>
            </a:r>
            <a:r>
              <a:rPr lang="vi-VN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Nội dung của hình ảnh(caption)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Dùng lệnh \caption để ghi tên của tấm ảnh</a:t>
            </a:r>
          </a:p>
          <a:p>
            <a:pPr marL="285750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>
                <a:solidFill>
                  <a:srgbClr val="FFFFFF"/>
                </a:solidFill>
              </a:rPr>
              <a:t>Ví dụ như hình bên:</a:t>
            </a:r>
            <a:br>
              <a:rPr lang="vi-VN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endParaRPr lang="vi-VN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0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vi-VN">
                <a:solidFill>
                  <a:schemeClr val="bg1"/>
                </a:solidFill>
              </a:rPr>
              <a:t>II. CÁC THAO TÁC CƠ BẢN VỚI HÌNH ẢNH </a:t>
            </a:r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BC735A95-826E-4562-877D-D8D6A89D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0F33CC07-C007-495F-AF32-3864AE7D1034}"/>
              </a:ext>
            </a:extLst>
          </p:cNvPr>
          <p:cNvSpPr/>
          <p:nvPr/>
        </p:nvSpPr>
        <p:spPr>
          <a:xfrm>
            <a:off x="560744" y="1927924"/>
            <a:ext cx="3517567" cy="3064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vi-VN" b="1">
                <a:solidFill>
                  <a:srgbClr val="FFFFFF"/>
                </a:solidFill>
              </a:rPr>
              <a:t>3.</a:t>
            </a:r>
            <a:r>
              <a:rPr lang="vi-VN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Nội dung của hình ảnh(caption)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vi-VN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Mở rộng thêm: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7A01D19-7D39-4A75-8F8C-F3B70AA0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54" y="0"/>
            <a:ext cx="4710468" cy="283610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B5DE651-0842-4407-AA20-B49D0A79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54" y="2880358"/>
            <a:ext cx="7156316" cy="40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3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88906"/>
            <a:ext cx="12097859" cy="7484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19" name="Chỗ dành sẵn cho Nội dung 18">
            <a:extLst>
              <a:ext uri="{FF2B5EF4-FFF2-40B4-BE49-F238E27FC236}">
                <a16:creationId xmlns:a16="http://schemas.microsoft.com/office/drawing/2014/main" id="{DA40897A-127D-482F-8C47-9CA484281F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0F33CC07-C007-495F-AF32-3864AE7D1034}"/>
              </a:ext>
            </a:extLst>
          </p:cNvPr>
          <p:cNvSpPr/>
          <p:nvPr/>
        </p:nvSpPr>
        <p:spPr>
          <a:xfrm>
            <a:off x="1102681" y="2120899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</a:pPr>
            <a:r>
              <a:rPr lang="vi-VN" sz="1900">
                <a:solidFill>
                  <a:schemeClr val="tx1">
                    <a:lumMod val="75000"/>
                    <a:lumOff val="25000"/>
                  </a:schemeClr>
                </a:solidFill>
              </a:rPr>
              <a:t>4. Labels and cross-references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</a:pPr>
            <a:endParaRPr lang="vi-VN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713882C-B02D-42AB-B460-17785504CA18}"/>
              </a:ext>
            </a:extLst>
          </p:cNvPr>
          <p:cNvSpPr/>
          <p:nvPr/>
        </p:nvSpPr>
        <p:spPr>
          <a:xfrm>
            <a:off x="1036320" y="2690336"/>
            <a:ext cx="4772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/>
              <a:t>Các số liệu, cũng như nhiều phần tử khác trong tài liệu LATEX (phương trình, bảng, biểu đồ, v.v.) có thể được tham chiếu trong văn bản.</a:t>
            </a:r>
          </a:p>
          <a:p>
            <a:r>
              <a:rPr lang="vi-VN"/>
              <a:t>Ví dụ: 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DC456C6-C347-4422-BFC1-DD460F2E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899"/>
            <a:ext cx="5473314" cy="37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3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A93E9C24-3FB3-425F-8114-BCE83957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0"/>
            <a:ext cx="12191985" cy="4178461"/>
          </a:xfrm>
          <a:prstGeom prst="rect">
            <a:avLst/>
          </a:prstGeom>
          <a:noFill/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vi-VN">
                <a:solidFill>
                  <a:schemeClr val="bg1"/>
                </a:solidFill>
              </a:rPr>
              <a:t>II. CÁC THAO TÁC CƠ BẢN VỚI HÌNH ẢNH 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0F33CC07-C007-495F-AF32-3864AE7D1034}"/>
              </a:ext>
            </a:extLst>
          </p:cNvPr>
          <p:cNvSpPr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vi-VN">
                <a:solidFill>
                  <a:srgbClr val="FFFFFF"/>
                </a:solidFill>
              </a:rPr>
              <a:t>4.</a:t>
            </a:r>
            <a:r>
              <a:rPr lang="vi-VN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Labels and cross-references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vi-VN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2700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Tập tin:LaTeX logo.svg – Wikipedia tiếng Việt">
            <a:extLst>
              <a:ext uri="{FF2B5EF4-FFF2-40B4-BE49-F238E27FC236}">
                <a16:creationId xmlns:a16="http://schemas.microsoft.com/office/drawing/2014/main" id="{1ECF1A20-9606-433F-82AC-2911EB0B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9715" y="251455"/>
            <a:ext cx="9568392" cy="398284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3" y="4786558"/>
            <a:ext cx="11405378" cy="769290"/>
          </a:xfrm>
        </p:spPr>
        <p:txBody>
          <a:bodyPr anchor="b">
            <a:noAutofit/>
          </a:bodyPr>
          <a:lstStyle/>
          <a:p>
            <a:pPr lvl="0"/>
            <a:r>
              <a:rPr lang="vi-VN" sz="4000" err="1"/>
              <a:t>Bài</a:t>
            </a:r>
            <a:r>
              <a:rPr lang="vi-VN" sz="4000"/>
              <a:t> 6: CHÈN ẢNH VÀ CÁC THAO TÁC CHÈN ẢNH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6256" y="5762797"/>
            <a:ext cx="9383134" cy="437908"/>
          </a:xfrm>
        </p:spPr>
        <p:txBody>
          <a:bodyPr>
            <a:normAutofit/>
          </a:bodyPr>
          <a:lstStyle/>
          <a:p>
            <a:r>
              <a:rPr lang="vi-VN" err="1"/>
              <a:t>Người</a:t>
            </a:r>
            <a:r>
              <a:rPr lang="vi-VN"/>
              <a:t> </a:t>
            </a:r>
            <a:r>
              <a:rPr lang="vi-VN" err="1"/>
              <a:t>dạy</a:t>
            </a:r>
            <a:r>
              <a:rPr lang="vi-VN"/>
              <a:t>: Nguyễn </a:t>
            </a:r>
            <a:r>
              <a:rPr lang="vi-VN" err="1"/>
              <a:t>Quốc</a:t>
            </a:r>
            <a:r>
              <a:rPr lang="vi-VN"/>
              <a:t> Tiến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37549"/>
            <a:ext cx="11785343" cy="799811"/>
          </a:xfrm>
        </p:spPr>
        <p:txBody>
          <a:bodyPr vert="horz" lIns="91440" tIns="0" rIns="91440" bIns="0" rtlCol="0" anchor="b">
            <a:normAutofit fontScale="90000"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1141948-ED9A-469E-83CD-0D7266D2E786}"/>
              </a:ext>
            </a:extLst>
          </p:cNvPr>
          <p:cNvSpPr/>
          <p:nvPr/>
        </p:nvSpPr>
        <p:spPr>
          <a:xfrm>
            <a:off x="1097279" y="2179983"/>
            <a:ext cx="10113264" cy="359449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vi-VN"/>
              <a:t>4.</a:t>
            </a:r>
            <a:r>
              <a:rPr lang="vi-VN" kern="1200">
                <a:latin typeface="+mn-lt"/>
                <a:ea typeface="+mn-ea"/>
                <a:cs typeface="+mn-cs"/>
              </a:rPr>
              <a:t> Labels and cross-references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 kern="1200">
                <a:latin typeface="+mn-lt"/>
                <a:ea typeface="+mn-ea"/>
                <a:cs typeface="+mn-cs"/>
              </a:rPr>
              <a:t>\caption là bắt buộc để tham chiếu hình ảnh.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/>
              <a:t>Ngoài ra LATEX có 1 khả năng có thể tự động tạo 1 LIST các số liệu về hình ảnh  bằng lệnh</a:t>
            </a:r>
            <a:r>
              <a:rPr lang="vi-VN" kern="1200">
                <a:latin typeface="+mn-lt"/>
                <a:ea typeface="+mn-ea"/>
                <a:cs typeface="+mn-cs"/>
              </a:rPr>
              <a:t>  </a:t>
            </a:r>
            <a:r>
              <a:rPr lang="vi-VN"/>
              <a:t>\listofiigures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/>
              <a:t>Ví dụ:</a:t>
            </a:r>
            <a:endParaRPr lang="vi-VN" kern="1200">
              <a:latin typeface="+mn-lt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7EE6411-4284-4330-9934-D19739A6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1" y="1930740"/>
            <a:ext cx="5151648" cy="441119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3BA63A3-F7E6-4202-88DB-05BEC63E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19" y="1930740"/>
            <a:ext cx="6135082" cy="43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28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b">
            <a:normAutofit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1141948-ED9A-469E-83CD-0D7266D2E786}"/>
              </a:ext>
            </a:extLst>
          </p:cNvPr>
          <p:cNvSpPr/>
          <p:nvPr/>
        </p:nvSpPr>
        <p:spPr>
          <a:xfrm>
            <a:off x="1097279" y="2179983"/>
            <a:ext cx="10113264" cy="359449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vi-VN"/>
              <a:t>4.</a:t>
            </a:r>
            <a:r>
              <a:rPr lang="vi-VN" kern="1200">
                <a:latin typeface="+mn-lt"/>
                <a:ea typeface="+mn-ea"/>
                <a:cs typeface="+mn-cs"/>
              </a:rPr>
              <a:t> Labels and cross-references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vi-VN" kern="1200">
                <a:latin typeface="+mn-lt"/>
                <a:ea typeface="+mn-ea"/>
                <a:cs typeface="+mn-cs"/>
              </a:rPr>
              <a:t>  Lưu ý 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/>
              <a:t>L</a:t>
            </a:r>
            <a:r>
              <a:rPr lang="vi-VN" kern="1200">
                <a:latin typeface="+mn-lt"/>
                <a:ea typeface="+mn-ea"/>
                <a:cs typeface="+mn-cs"/>
              </a:rPr>
              <a:t>ệnh \listoffigures này chỉ được sử dụng khi đã sử dụng lệnh \caption cho hình ảnh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 kern="1200">
                <a:latin typeface="+mn-lt"/>
                <a:ea typeface="+mn-ea"/>
                <a:cs typeface="+mn-cs"/>
              </a:rPr>
              <a:t>Và khi sử dụng </a:t>
            </a:r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cross-references ta phải biên dịch chương trinh 2 lần.</a:t>
            </a:r>
            <a:endParaRPr lang="vi-VN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208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b">
            <a:normAutofit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1141948-ED9A-469E-83CD-0D7266D2E786}"/>
              </a:ext>
            </a:extLst>
          </p:cNvPr>
          <p:cNvSpPr/>
          <p:nvPr/>
        </p:nvSpPr>
        <p:spPr>
          <a:xfrm>
            <a:off x="1097279" y="2179983"/>
            <a:ext cx="10113264" cy="359449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vi-VN" b="1" kern="1200">
                <a:latin typeface="+mn-lt"/>
                <a:ea typeface="+mn-ea"/>
                <a:cs typeface="+mn-cs"/>
              </a:rPr>
              <a:t>PHẦN NÂNG CAO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vi-VN" b="1" kern="120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vi-VN" b="1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/>
              <a:t>Nếu trong đoạn code có 2 file ảnh cùng 1 loại ảnh .png và .pdf thì sẽ ưu tiên chèn ảnh .png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endParaRPr lang="vi-VN" kern="1200"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endParaRPr lang="vi-VN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/>
              <a:t> Nếu trong đoạn code có 2 file ảnh cùng 1 loại ảnh .png và .pdf thì sẽ ưu tiên chèn ảnh .pdf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endParaRPr lang="vi-VN" kern="1200">
              <a:latin typeface="+mn-lt"/>
              <a:ea typeface="+mn-ea"/>
              <a:cs typeface="+mn-cs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4F04105-BDA2-4D36-AE08-2F35294B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93846"/>
            <a:ext cx="5611008" cy="59063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976D45FF-35FA-4236-B2C5-D8928767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798341"/>
            <a:ext cx="539190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46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b">
            <a:normAutofit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1141948-ED9A-469E-83CD-0D7266D2E786}"/>
              </a:ext>
            </a:extLst>
          </p:cNvPr>
          <p:cNvSpPr/>
          <p:nvPr/>
        </p:nvSpPr>
        <p:spPr>
          <a:xfrm>
            <a:off x="1097280" y="2295730"/>
            <a:ext cx="10113264" cy="359449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vi-VN" b="1" kern="1200">
                <a:latin typeface="+mn-lt"/>
                <a:ea typeface="+mn-ea"/>
                <a:cs typeface="+mn-cs"/>
              </a:rPr>
              <a:t>PHẦN NÂNG CAO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vi-VN" b="1" kern="120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vi-VN" b="1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endParaRPr lang="vi-VN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endParaRPr lang="vi-VN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/>
              <a:t>Ngoài ra nếu chỉ có hình ảnh .pdf mà không có .png thì ta có thể sử dụng các gói lệnh trên để chuyển từ .pdf thành image-pdf-convert-to.png để có thể được sử dụng,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Tx/>
              <a:buChar char="-"/>
            </a:pPr>
            <a:r>
              <a:rPr lang="vi-VN" kern="1200">
                <a:latin typeface="+mn-lt"/>
                <a:ea typeface="+mn-ea"/>
                <a:cs typeface="+mn-cs"/>
              </a:rPr>
              <a:t>Và lệnh convert #1 có nhiệm vụ chuyển đổi giữa 2 chúng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5A6483C-939F-4B6C-AE83-14A657A6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54776"/>
            <a:ext cx="9727177" cy="11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6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24576-B539-42B0-89E1-8E6AFA21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b">
            <a:normAutofit/>
          </a:bodyPr>
          <a:lstStyle/>
          <a:p>
            <a:r>
              <a:rPr lang="vi-VN" sz="4800">
                <a:solidFill>
                  <a:srgbClr val="FF0000"/>
                </a:solidFill>
              </a:rPr>
              <a:t>II. CÁC THAO TÁC CƠ BẢN VỚI HÌNH ẢNH 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1141948-ED9A-469E-83CD-0D7266D2E786}"/>
              </a:ext>
            </a:extLst>
          </p:cNvPr>
          <p:cNvSpPr/>
          <p:nvPr/>
        </p:nvSpPr>
        <p:spPr>
          <a:xfrm>
            <a:off x="1097280" y="2295730"/>
            <a:ext cx="10113264" cy="359449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vi-VN" b="1" kern="1200">
                <a:latin typeface="+mn-lt"/>
                <a:ea typeface="+mn-ea"/>
                <a:cs typeface="+mn-cs"/>
              </a:rPr>
              <a:t>PHẦN NÂNG CAO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vi-VN"/>
              <a:t>Lưu ý: </a:t>
            </a:r>
            <a:r>
              <a:rPr lang="vi-VN" kern="1200"/>
              <a:t>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/>
              <a:t>Đối với phiên bản sản xuất cuối cùng, chúng ta phải chèn câu lệnh \epstopdfDeclareGraphicsRule, để chỉ các tệp PDF có độ phân giải cao mới được tải</a:t>
            </a:r>
          </a:p>
        </p:txBody>
      </p:sp>
    </p:spTree>
    <p:extLst>
      <p:ext uri="{BB962C8B-B14F-4D97-AF65-F5344CB8AC3E}">
        <p14:creationId xmlns:p14="http://schemas.microsoft.com/office/powerpoint/2010/main" val="36023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22F5102B-7E87-4C94-A1E8-010FF8BA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91" y="0"/>
            <a:ext cx="8183301" cy="63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Hình ảnh 3">
            <a:extLst>
              <a:ext uri="{FF2B5EF4-FFF2-40B4-BE49-F238E27FC236}">
                <a16:creationId xmlns:a16="http://schemas.microsoft.com/office/drawing/2014/main" id="{1378141D-41A2-4532-97A4-FD072B63F88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A8F329D-0C84-4E72-BC1F-A88D9E73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95" y="5388292"/>
            <a:ext cx="10113645" cy="743682"/>
          </a:xfrm>
        </p:spPr>
        <p:txBody>
          <a:bodyPr/>
          <a:lstStyle/>
          <a:p>
            <a:r>
              <a:rPr lang="vi-VN"/>
              <a:t>Các bạn có gì cần hỏi về bài giảng không?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464791-DC07-49D0-ADBC-29E6A0398904}"/>
              </a:ext>
            </a:extLst>
          </p:cNvPr>
          <p:cNvSpPr txBox="1">
            <a:spLocks/>
          </p:cNvSpPr>
          <p:nvPr/>
        </p:nvSpPr>
        <p:spPr>
          <a:xfrm>
            <a:off x="1612343" y="636608"/>
            <a:ext cx="8967311" cy="3777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5400" b="1">
                <a:solidFill>
                  <a:srgbClr val="FF0000"/>
                </a:solidFill>
              </a:rPr>
              <a:t>CÁM ƠN CÁC BẠN ĐÃ THEO DÕI BUỔI HỌC</a:t>
            </a:r>
            <a:endParaRPr lang="vi-VN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5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9DB552-39AE-4921-AAA8-CD2BB234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135" y="3036845"/>
            <a:ext cx="10774101" cy="2093516"/>
          </a:xfrm>
        </p:spPr>
        <p:txBody>
          <a:bodyPr>
            <a:noAutofit/>
          </a:bodyPr>
          <a:lstStyle/>
          <a:p>
            <a:r>
              <a:rPr lang="vi-VN" sz="3000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https://www.overleaf.com/learn/latex/Creating_a_document_in_LaTeX</a:t>
            </a:r>
            <a:endParaRPr lang="en-US" sz="3000" i="1" dirty="0">
              <a:solidFill>
                <a:srgbClr val="FF0000"/>
              </a:solidFill>
            </a:endParaRPr>
          </a:p>
          <a:p>
            <a:r>
              <a:rPr 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https://www.overleaf.com/learn/latex/Inserting_Images</a:t>
            </a:r>
            <a:br>
              <a:rPr lang="vi-VN" sz="3200"/>
            </a:br>
            <a:r>
              <a:rPr lang="vi-VN" sz="3000" i="1" u="sng">
                <a:solidFill>
                  <a:srgbClr val="FF0000"/>
                </a:solidFill>
              </a:rPr>
              <a:t>https://blogchiasekienthuc.com/thu-thuat-hay/soan-thao-van-ban-voi-latex.html</a:t>
            </a:r>
            <a:endParaRPr lang="vi-VN" sz="3000" i="1" u="sng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89B48F-6CC2-4457-A17B-AFCE348EBB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898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457200" tIns="45720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5400" b="1">
                <a:solidFill>
                  <a:srgbClr val="FF0000"/>
                </a:solidFill>
              </a:rPr>
              <a:t>CÁM ƠN CÁC BẠN ĐÃ LẮNG NGHE</a:t>
            </a:r>
            <a:endParaRPr lang="vi-VN" sz="5400" b="1" dirty="0">
              <a:solidFill>
                <a:srgbClr val="FF0000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5F90E51-0A09-4196-98D3-BB5A64A2925A}"/>
              </a:ext>
            </a:extLst>
          </p:cNvPr>
          <p:cNvSpPr/>
          <p:nvPr/>
        </p:nvSpPr>
        <p:spPr>
          <a:xfrm>
            <a:off x="1201135" y="1266414"/>
            <a:ext cx="38763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600" b="1">
                <a:solidFill>
                  <a:srgbClr val="FF0000"/>
                </a:solidFill>
              </a:rPr>
              <a:t>Link tài liệu tham khảo </a:t>
            </a:r>
            <a:endParaRPr lang="vi-VN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34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212B0B2C-216B-46CC-986B-BEA2EF37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>
                <a:latin typeface="SVN-Agency FB" panose="02040603050506020204" pitchFamily="18" charset="0"/>
              </a:rPr>
              <a:t>NỘI DUNG BÀI HỌC</a:t>
            </a:r>
            <a:br>
              <a:rPr lang="vi-VN"/>
            </a:br>
            <a:endParaRPr lang="vi-VN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79405364-7D73-4AAD-9DEE-178A938B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282945"/>
            <a:ext cx="4639736" cy="37481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vi-VN" sz="3200">
                <a:latin typeface="+mj-lt"/>
              </a:rPr>
              <a:t>CÁCH CHÈN ẢNH TRONG LATEX</a:t>
            </a:r>
          </a:p>
          <a:p>
            <a:pPr marL="571500" indent="-571500">
              <a:buFont typeface="+mj-lt"/>
              <a:buAutoNum type="romanUcPeriod"/>
            </a:pPr>
            <a:r>
              <a:rPr lang="vi-VN" sz="3200">
                <a:latin typeface="+mj-lt"/>
              </a:rPr>
              <a:t>CÁC THAO TÁC CƠ BẢN VỚI HÌNH ẢNH </a:t>
            </a:r>
          </a:p>
          <a:p>
            <a:endParaRPr lang="vi-VN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58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F4B0ED-CBD8-417B-B2C4-295C2731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19387"/>
            <a:ext cx="10625559" cy="9329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I. </a:t>
            </a:r>
            <a:r>
              <a:rPr lang="vi-VN">
                <a:solidFill>
                  <a:srgbClr val="FF0000"/>
                </a:solidFill>
              </a:rPr>
              <a:t>CÁCH CHÈN ẢNH TRONG LATEX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B191-A246-4C78-A0B9-E07BAC41EA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/>
              <a:t>Bước 1: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tải</a:t>
            </a:r>
            <a:r>
              <a:rPr lang="vi-VN"/>
              <a:t> lên </a:t>
            </a:r>
            <a:r>
              <a:rPr lang="vi-VN" err="1"/>
              <a:t>một</a:t>
            </a:r>
            <a:r>
              <a:rPr lang="vi-VN"/>
              <a:t>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ảnh</a:t>
            </a:r>
            <a:r>
              <a:rPr lang="vi-VN"/>
              <a:t>, trong </a:t>
            </a:r>
            <a:r>
              <a:rPr lang="vi-VN" err="1"/>
              <a:t>trình</a:t>
            </a:r>
            <a:r>
              <a:rPr lang="vi-VN"/>
              <a:t> </a:t>
            </a:r>
            <a:r>
              <a:rPr lang="vi-VN" err="1"/>
              <a:t>chỉnh</a:t>
            </a:r>
            <a:r>
              <a:rPr lang="vi-VN"/>
              <a:t> </a:t>
            </a:r>
            <a:r>
              <a:rPr lang="vi-VN" err="1"/>
              <a:t>sửa</a:t>
            </a:r>
            <a:r>
              <a:rPr lang="vi-VN"/>
              <a:t>, </a:t>
            </a:r>
            <a:r>
              <a:rPr lang="vi-VN" err="1"/>
              <a:t>hãy</a:t>
            </a:r>
            <a:r>
              <a:rPr lang="vi-VN"/>
              <a:t> </a:t>
            </a:r>
            <a:r>
              <a:rPr lang="vi-VN" err="1"/>
              <a:t>chuyển</a:t>
            </a:r>
            <a:r>
              <a:rPr lang="vi-VN"/>
              <a:t> </a:t>
            </a:r>
            <a:r>
              <a:rPr lang="vi-VN" err="1"/>
              <a:t>đến</a:t>
            </a:r>
            <a:r>
              <a:rPr lang="vi-VN"/>
              <a:t> </a:t>
            </a:r>
            <a:r>
              <a:rPr lang="vi-VN" err="1"/>
              <a:t>góc</a:t>
            </a:r>
            <a:r>
              <a:rPr lang="vi-VN"/>
              <a:t> trên bên </a:t>
            </a:r>
            <a:r>
              <a:rPr lang="vi-VN" err="1"/>
              <a:t>trái</a:t>
            </a:r>
            <a:r>
              <a:rPr lang="vi-VN"/>
              <a:t>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nhấp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biểu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tải</a:t>
            </a:r>
            <a:r>
              <a:rPr lang="vi-VN"/>
              <a:t> lên Uploadimages.png</a:t>
            </a:r>
          </a:p>
          <a:p>
            <a:endParaRPr lang="vi-VN"/>
          </a:p>
        </p:txBody>
      </p:sp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A0F939E7-C277-40B4-B17E-1D5719B3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120900"/>
            <a:ext cx="5855204" cy="39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7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F4B0ED-CBD8-417B-B2C4-295C2731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I. </a:t>
            </a:r>
            <a:r>
              <a:rPr lang="vi-VN">
                <a:solidFill>
                  <a:srgbClr val="FF0000"/>
                </a:solidFill>
              </a:rPr>
              <a:t>CÁCH CHÈN ẢNH TRONG LATEX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B191-A246-4C78-A0B9-E07BAC41E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46783"/>
            <a:ext cx="4639736" cy="3748193"/>
          </a:xfrm>
        </p:spPr>
        <p:txBody>
          <a:bodyPr/>
          <a:lstStyle/>
          <a:p>
            <a:r>
              <a:rPr lang="vi-VN"/>
              <a:t>Bước 2: Sau khi </a:t>
            </a:r>
            <a:r>
              <a:rPr lang="vi-VN" err="1"/>
              <a:t>đã</a:t>
            </a:r>
            <a:r>
              <a:rPr lang="vi-VN"/>
              <a:t> </a:t>
            </a:r>
            <a:r>
              <a:rPr lang="vi-VN" err="1"/>
              <a:t>nhấn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biểu</a:t>
            </a:r>
            <a:r>
              <a:rPr lang="vi-VN"/>
              <a:t> </a:t>
            </a:r>
            <a:r>
              <a:rPr lang="vi-VN" err="1"/>
              <a:t>tượng</a:t>
            </a:r>
            <a:r>
              <a:rPr lang="vi-VN"/>
              <a:t> </a:t>
            </a:r>
            <a:r>
              <a:rPr lang="vi-VN" err="1"/>
              <a:t>up</a:t>
            </a:r>
            <a:r>
              <a:rPr lang="vi-VN"/>
              <a:t> </a:t>
            </a:r>
            <a:r>
              <a:rPr lang="vi-VN" err="1"/>
              <a:t>load</a:t>
            </a:r>
            <a:r>
              <a:rPr lang="vi-VN"/>
              <a:t> </a:t>
            </a:r>
            <a:r>
              <a:rPr lang="vi-VN" err="1"/>
              <a:t>thì</a:t>
            </a:r>
            <a:r>
              <a:rPr lang="vi-VN"/>
              <a:t> </a:t>
            </a:r>
            <a:r>
              <a:rPr lang="vi-VN" err="1"/>
              <a:t>nó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</a:t>
            </a:r>
            <a:r>
              <a:rPr lang="vi-VN" err="1"/>
              <a:t>hiện</a:t>
            </a:r>
            <a:r>
              <a:rPr lang="vi-VN"/>
              <a:t> lên 1 </a:t>
            </a:r>
            <a:r>
              <a:rPr lang="vi-VN" err="1"/>
              <a:t>tab</a:t>
            </a:r>
            <a:r>
              <a:rPr lang="vi-VN"/>
              <a:t> </a:t>
            </a:r>
            <a:r>
              <a:rPr lang="vi-VN" err="1"/>
              <a:t>add</a:t>
            </a:r>
            <a:r>
              <a:rPr lang="vi-VN"/>
              <a:t> </a:t>
            </a:r>
            <a:r>
              <a:rPr lang="vi-VN" err="1"/>
              <a:t>files</a:t>
            </a:r>
            <a:r>
              <a:rPr lang="vi-VN"/>
              <a:t>.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nhấn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select</a:t>
            </a:r>
            <a:r>
              <a:rPr lang="vi-VN"/>
              <a:t> </a:t>
            </a:r>
            <a:r>
              <a:rPr lang="vi-VN" err="1"/>
              <a:t>form</a:t>
            </a:r>
            <a:r>
              <a:rPr lang="vi-VN"/>
              <a:t> </a:t>
            </a:r>
            <a:r>
              <a:rPr lang="vi-VN" err="1"/>
              <a:t>your</a:t>
            </a:r>
            <a:r>
              <a:rPr lang="vi-VN"/>
              <a:t> </a:t>
            </a:r>
            <a:r>
              <a:rPr lang="vi-VN" err="1"/>
              <a:t>computer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 </a:t>
            </a:r>
            <a:r>
              <a:rPr lang="vi-VN" err="1"/>
              <a:t>ảnh</a:t>
            </a:r>
            <a:r>
              <a:rPr lang="vi-VN"/>
              <a:t>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muốn</a:t>
            </a:r>
            <a:r>
              <a:rPr lang="vi-VN"/>
              <a:t> </a:t>
            </a:r>
            <a:r>
              <a:rPr lang="vi-VN" err="1"/>
              <a:t>chèn</a:t>
            </a:r>
            <a:r>
              <a:rPr lang="vi-VN"/>
              <a:t> </a:t>
            </a:r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18554DC4-7FE4-4935-95F9-8157505F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673403A-1C10-4539-8B89-07BB5C6E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34" y="2146783"/>
            <a:ext cx="5169146" cy="33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18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F4B0ED-CBD8-417B-B2C4-295C2731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I. </a:t>
            </a:r>
            <a:r>
              <a:rPr lang="vi-VN">
                <a:solidFill>
                  <a:srgbClr val="FF0000"/>
                </a:solidFill>
              </a:rPr>
              <a:t>CÁCH CHÈN ẢNH TRONG LATEX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B191-A246-4C78-A0B9-E07BAC41EA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/>
              <a:t>+  Sau khi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up</a:t>
            </a:r>
            <a:r>
              <a:rPr lang="vi-VN"/>
              <a:t> thanh công </a:t>
            </a:r>
            <a:r>
              <a:rPr lang="vi-VN" err="1"/>
              <a:t>file</a:t>
            </a:r>
            <a:r>
              <a:rPr lang="vi-VN"/>
              <a:t> </a:t>
            </a:r>
            <a:r>
              <a:rPr lang="vi-VN" err="1"/>
              <a:t>ảnh</a:t>
            </a:r>
            <a:r>
              <a:rPr lang="vi-VN"/>
              <a:t> lên: </a:t>
            </a:r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18554DC4-7FE4-4935-95F9-8157505F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21950C6-5B4F-40F5-94C7-2F0FF86D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900"/>
            <a:ext cx="5359654" cy="3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43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F4B0ED-CBD8-417B-B2C4-295C2731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I. </a:t>
            </a:r>
            <a:r>
              <a:rPr lang="vi-VN">
                <a:solidFill>
                  <a:srgbClr val="FF0000"/>
                </a:solidFill>
              </a:rPr>
              <a:t>CÁCH CHÈN ẢNH TRONG LATEX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B191-A246-4C78-A0B9-E07BAC41EA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/>
              <a:t>+  Ngoài ra </a:t>
            </a:r>
            <a:r>
              <a:rPr lang="vi-VN" err="1"/>
              <a:t>bạn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 </a:t>
            </a:r>
            <a:r>
              <a:rPr lang="vi-VN" err="1"/>
              <a:t>dấu</a:t>
            </a:r>
            <a:r>
              <a:rPr lang="vi-VN"/>
              <a:t> 3 </a:t>
            </a:r>
            <a:r>
              <a:rPr lang="vi-VN" err="1"/>
              <a:t>chấm</a:t>
            </a:r>
            <a:r>
              <a:rPr lang="vi-VN"/>
              <a:t> ở bên </a:t>
            </a:r>
            <a:r>
              <a:rPr lang="vi-VN" err="1"/>
              <a:t>cạnh</a:t>
            </a:r>
            <a:r>
              <a:rPr lang="vi-VN"/>
              <a:t> </a:t>
            </a:r>
            <a:r>
              <a:rPr lang="vi-VN" err="1"/>
              <a:t>cái</a:t>
            </a:r>
            <a:r>
              <a:rPr lang="vi-VN"/>
              <a:t> </a:t>
            </a:r>
            <a:r>
              <a:rPr lang="vi-VN" err="1"/>
              <a:t>folder</a:t>
            </a:r>
            <a:r>
              <a:rPr lang="vi-VN"/>
              <a:t> </a:t>
            </a:r>
            <a:r>
              <a:rPr lang="vi-VN" err="1"/>
              <a:t>main.tex</a:t>
            </a:r>
            <a:r>
              <a:rPr lang="vi-VN"/>
              <a:t> như </a:t>
            </a:r>
            <a:r>
              <a:rPr lang="vi-VN" err="1"/>
              <a:t>hình</a:t>
            </a:r>
            <a:r>
              <a:rPr lang="vi-VN"/>
              <a:t>, </a:t>
            </a:r>
            <a:r>
              <a:rPr lang="vi-VN" err="1"/>
              <a:t>và</a:t>
            </a:r>
            <a:r>
              <a:rPr lang="vi-VN"/>
              <a:t> </a:t>
            </a:r>
            <a:r>
              <a:rPr lang="vi-VN" err="1"/>
              <a:t>chọn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</a:t>
            </a:r>
            <a:r>
              <a:rPr lang="vi-VN" err="1"/>
              <a:t>upload</a:t>
            </a:r>
            <a:r>
              <a:rPr lang="vi-VN"/>
              <a:t> </a:t>
            </a:r>
            <a:r>
              <a:rPr lang="vi-VN" err="1"/>
              <a:t>cũng</a:t>
            </a:r>
            <a:r>
              <a:rPr lang="vi-VN"/>
              <a:t> </a:t>
            </a:r>
            <a:r>
              <a:rPr lang="vi-VN" err="1"/>
              <a:t>sẽ</a:t>
            </a:r>
            <a:r>
              <a:rPr lang="vi-VN"/>
              <a:t> quay </a:t>
            </a:r>
            <a:r>
              <a:rPr lang="vi-VN" err="1"/>
              <a:t>về</a:t>
            </a:r>
            <a:r>
              <a:rPr lang="vi-VN"/>
              <a:t> </a:t>
            </a:r>
            <a:r>
              <a:rPr lang="vi-VN" err="1"/>
              <a:t>bước</a:t>
            </a:r>
            <a:r>
              <a:rPr lang="vi-VN"/>
              <a:t> 2</a:t>
            </a:r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18554DC4-7FE4-4935-95F9-8157505F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381D4F-1911-4EBD-91C9-C035C2E2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120900"/>
            <a:ext cx="471553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94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F4B0ED-CBD8-417B-B2C4-295C2731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I. </a:t>
            </a:r>
            <a:r>
              <a:rPr lang="vi-VN">
                <a:solidFill>
                  <a:srgbClr val="FF0000"/>
                </a:solidFill>
              </a:rPr>
              <a:t>CÁCH CHÈN ẢNH TRONG LATEX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B191-A246-4C78-A0B9-E07BAC41EA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vi-VN"/>
              <a:t>Bước 3: Vì latex không thể tự quản lý hình ảnh nên ta cần sử dụng gói graphicx. Và sử dụng lệnh: </a:t>
            </a:r>
          </a:p>
          <a:p>
            <a:r>
              <a:rPr lang="vi-VN"/>
              <a:t>\usepackage{graphicx}</a:t>
            </a:r>
          </a:p>
          <a:p>
            <a:r>
              <a:rPr lang="vi-VN"/>
              <a:t>\graphicspath {{./images/}}</a:t>
            </a:r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18554DC4-7FE4-4935-95F9-8157505FA6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9036D46-F2F9-4F4F-AAC4-01A68890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120900"/>
            <a:ext cx="4776336" cy="39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1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F4B0ED-CBD8-417B-B2C4-295C2731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I. </a:t>
            </a:r>
            <a:r>
              <a:rPr lang="vi-VN">
                <a:solidFill>
                  <a:srgbClr val="FF0000"/>
                </a:solidFill>
              </a:rPr>
              <a:t>CÁCH CHÈN ẢNH TRONG LATEX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B191-A246-4C78-A0B9-E07BAC41EA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 Bước 4: Sử dụng lệnh: \includegraphics {image} là lệnh thực sự đưa hình ảnh  vào tài liệu.</a:t>
            </a:r>
          </a:p>
          <a:p>
            <a:r>
              <a:rPr lang="vi-VN"/>
              <a:t>Và cặp lệnh này được giữ bên trong \begin và \end như hình bên</a:t>
            </a:r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CDFA4621-B55B-467B-AE2D-328A0482A0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98DA2AE-0D91-4241-81BF-AF01B135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120900"/>
            <a:ext cx="442974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6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Màn hình rộng</PresentationFormat>
  <Paragraphs>98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Calibri</vt:lpstr>
      <vt:lpstr>Franklin Gothic Book</vt:lpstr>
      <vt:lpstr>SVN-Agency FB</vt:lpstr>
      <vt:lpstr>Times New Roman</vt:lpstr>
      <vt:lpstr>Wingdings</vt:lpstr>
      <vt:lpstr>1_RetrospectVTI</vt:lpstr>
      <vt:lpstr>Dự án latex Môn kỹ năng làm việc nhóm</vt:lpstr>
      <vt:lpstr>Bài 6: CHÈN ẢNH VÀ CÁC THAO TÁC CHÈN ẢNH</vt:lpstr>
      <vt:lpstr>NỘI DUNG BÀI HỌC </vt:lpstr>
      <vt:lpstr>I. CÁCH CHÈN ẢNH TRONG LATEX</vt:lpstr>
      <vt:lpstr>I. CÁCH CHÈN ẢNH TRONG LATEX</vt:lpstr>
      <vt:lpstr>I. CÁCH CHÈN ẢNH TRONG LATEX</vt:lpstr>
      <vt:lpstr>I. CÁCH CHÈN ẢNH TRONG LATEX</vt:lpstr>
      <vt:lpstr>I. CÁCH CHÈN ẢNH TRONG LATEX</vt:lpstr>
      <vt:lpstr>I. CÁCH CHÈN ẢNH TRONG LATEX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II. CÁC THAO TÁC CƠ BẢN VỚI HÌNH ẢNH </vt:lpstr>
      <vt:lpstr>Bản trình bày PowerPoint</vt:lpstr>
      <vt:lpstr>Các bạn có gì cần hỏi về bài giảng không?</vt:lpstr>
      <vt:lpstr>https://www.overleaf.com/learn/latex/Creating_a_document_in_LaTeX https://www.overleaf.com/learn/latex/Inserting_Images https://blogchiasekienthuc.com/thu-thuat-hay/soan-thao-van-ban-voi-latex.html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2021-06-06T10:05:19Z</dcterms:created>
  <dcterms:modified xsi:type="dcterms:W3CDTF">2021-06-06T12:23:29Z</dcterms:modified>
</cp:coreProperties>
</file>