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96" r:id="rId3"/>
    <p:sldId id="259" r:id="rId4"/>
    <p:sldId id="315" r:id="rId5"/>
    <p:sldId id="295" r:id="rId6"/>
    <p:sldId id="317" r:id="rId7"/>
    <p:sldId id="314" r:id="rId8"/>
    <p:sldId id="303" r:id="rId9"/>
    <p:sldId id="297" r:id="rId10"/>
    <p:sldId id="302" r:id="rId11"/>
    <p:sldId id="309" r:id="rId12"/>
    <p:sldId id="308" r:id="rId13"/>
    <p:sldId id="310" r:id="rId14"/>
    <p:sldId id="298" r:id="rId15"/>
    <p:sldId id="300" r:id="rId16"/>
    <p:sldId id="311" r:id="rId17"/>
    <p:sldId id="313" r:id="rId18"/>
    <p:sldId id="307" r:id="rId19"/>
    <p:sldId id="312" r:id="rId20"/>
    <p:sldId id="279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Lora" pitchFamily="2" charset="0"/>
      <p:regular r:id="rId31"/>
      <p:bold r:id="rId32"/>
      <p:italic r:id="rId33"/>
      <p:boldItalic r:id="rId34"/>
    </p:embeddedFont>
    <p:embeddedFont>
      <p:font typeface="Raleway" pitchFamily="2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80" autoAdjust="0"/>
  </p:normalViewPr>
  <p:slideViewPr>
    <p:cSldViewPr snapToGrid="0">
      <p:cViewPr varScale="1">
        <p:scale>
          <a:sx n="89" d="100"/>
          <a:sy n="89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29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15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55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53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659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616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301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059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9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8e8b782381_0_1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8e8b782381_0_1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4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65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7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696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56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23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 userDrawn="1">
  <p:cSld name="1_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5723283" y="184965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84965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84965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84965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46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 userDrawn="1">
  <p:cSld name="Small Title 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flipV="1">
            <a:off x="2861700" y="532521"/>
            <a:ext cx="17103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flipV="1">
            <a:off x="4572125" y="532521"/>
            <a:ext cx="17103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0;p6">
            <a:extLst>
              <a:ext uri="{FF2B5EF4-FFF2-40B4-BE49-F238E27FC236}">
                <a16:creationId xmlns:a16="http://schemas.microsoft.com/office/drawing/2014/main" id="{196E7BCD-E36F-B8C9-96CD-13CBA7A8B1EA}"/>
              </a:ext>
            </a:extLst>
          </p:cNvPr>
          <p:cNvSpPr/>
          <p:nvPr userDrawn="1"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1;p6">
            <a:extLst>
              <a:ext uri="{FF2B5EF4-FFF2-40B4-BE49-F238E27FC236}">
                <a16:creationId xmlns:a16="http://schemas.microsoft.com/office/drawing/2014/main" id="{C305D652-F372-292E-EF8B-203465FD8531}"/>
              </a:ext>
            </a:extLst>
          </p:cNvPr>
          <p:cNvSpPr/>
          <p:nvPr userDrawn="1"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2;p6">
            <a:extLst>
              <a:ext uri="{FF2B5EF4-FFF2-40B4-BE49-F238E27FC236}">
                <a16:creationId xmlns:a16="http://schemas.microsoft.com/office/drawing/2014/main" id="{523BEE31-DF8A-883D-13DD-92809C92E330}"/>
              </a:ext>
            </a:extLst>
          </p:cNvPr>
          <p:cNvSpPr/>
          <p:nvPr userDrawn="1"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;p6">
            <a:extLst>
              <a:ext uri="{FF2B5EF4-FFF2-40B4-BE49-F238E27FC236}">
                <a16:creationId xmlns:a16="http://schemas.microsoft.com/office/drawing/2014/main" id="{2D07F025-1E43-BDC0-0FD0-5DBC06128568}"/>
              </a:ext>
            </a:extLst>
          </p:cNvPr>
          <p:cNvSpPr/>
          <p:nvPr userDrawn="1"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7;p6">
            <a:extLst>
              <a:ext uri="{FF2B5EF4-FFF2-40B4-BE49-F238E27FC236}">
                <a16:creationId xmlns:a16="http://schemas.microsoft.com/office/drawing/2014/main" id="{2B4D6ACE-1B1D-A919-1421-82E9FE8001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CC1B721-8F31-59FE-4AA8-A92A2972EE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5079" y="40978"/>
            <a:ext cx="2075821" cy="49154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ĐẶT VẤN ĐỀ</a:t>
            </a:r>
          </a:p>
        </p:txBody>
      </p:sp>
    </p:spTree>
    <p:extLst>
      <p:ext uri="{BB962C8B-B14F-4D97-AF65-F5344CB8AC3E}">
        <p14:creationId xmlns:p14="http://schemas.microsoft.com/office/powerpoint/2010/main" val="27307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 userDrawn="1">
  <p:cSld name="1_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flipV="1">
            <a:off x="2532690" y="534297"/>
            <a:ext cx="17103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 flipV="1">
            <a:off x="4243115" y="534297"/>
            <a:ext cx="17103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0;p6">
            <a:extLst>
              <a:ext uri="{FF2B5EF4-FFF2-40B4-BE49-F238E27FC236}">
                <a16:creationId xmlns:a16="http://schemas.microsoft.com/office/drawing/2014/main" id="{196E7BCD-E36F-B8C9-96CD-13CBA7A8B1EA}"/>
              </a:ext>
            </a:extLst>
          </p:cNvPr>
          <p:cNvSpPr/>
          <p:nvPr userDrawn="1"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1;p6">
            <a:extLst>
              <a:ext uri="{FF2B5EF4-FFF2-40B4-BE49-F238E27FC236}">
                <a16:creationId xmlns:a16="http://schemas.microsoft.com/office/drawing/2014/main" id="{C305D652-F372-292E-EF8B-203465FD8531}"/>
              </a:ext>
            </a:extLst>
          </p:cNvPr>
          <p:cNvSpPr/>
          <p:nvPr userDrawn="1"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2;p6">
            <a:extLst>
              <a:ext uri="{FF2B5EF4-FFF2-40B4-BE49-F238E27FC236}">
                <a16:creationId xmlns:a16="http://schemas.microsoft.com/office/drawing/2014/main" id="{523BEE31-DF8A-883D-13DD-92809C92E330}"/>
              </a:ext>
            </a:extLst>
          </p:cNvPr>
          <p:cNvSpPr/>
          <p:nvPr userDrawn="1"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;p6">
            <a:extLst>
              <a:ext uri="{FF2B5EF4-FFF2-40B4-BE49-F238E27FC236}">
                <a16:creationId xmlns:a16="http://schemas.microsoft.com/office/drawing/2014/main" id="{2D07F025-1E43-BDC0-0FD0-5DBC06128568}"/>
              </a:ext>
            </a:extLst>
          </p:cNvPr>
          <p:cNvSpPr/>
          <p:nvPr userDrawn="1"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7;p6">
            <a:extLst>
              <a:ext uri="{FF2B5EF4-FFF2-40B4-BE49-F238E27FC236}">
                <a16:creationId xmlns:a16="http://schemas.microsoft.com/office/drawing/2014/main" id="{2B4D6ACE-1B1D-A919-1421-82E9FE8001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CC1B721-8F31-59FE-4AA8-A92A2972EE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5079" y="40978"/>
            <a:ext cx="2075821" cy="491543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ĐẶT VẤN ĐỀ</a:t>
            </a:r>
          </a:p>
        </p:txBody>
      </p:sp>
    </p:spTree>
    <p:extLst>
      <p:ext uri="{BB962C8B-B14F-4D97-AF65-F5344CB8AC3E}">
        <p14:creationId xmlns:p14="http://schemas.microsoft.com/office/powerpoint/2010/main" val="7796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000">
                <a:solidFill>
                  <a:schemeClr val="accent6">
                    <a:lumMod val="50000"/>
                  </a:schemeClr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6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0" r:id="rId4"/>
    <p:sldLayoutId id="2147483662" r:id="rId5"/>
    <p:sldLayoutId id="2147483651" r:id="rId6"/>
    <p:sldLayoutId id="2147483654" r:id="rId7"/>
    <p:sldLayoutId id="2147483655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hiasekinang.com/wp-content/uploads/2020/12/mo-hinh-client-server.jpg" TargetMode="External"/><Relationship Id="rId7" Type="http://schemas.openxmlformats.org/officeDocument/2006/relationships/hyperlink" Target="https://webimages.mongodb.com/_com_assets/cms/kuyjf3vea2hg34taa-horizontal_default_slate_blue.svg?auto=format%252Ccompres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kiemtienblog.com/wp-content/uploads/2020/11/React-JS.jpg" TargetMode="External"/><Relationship Id="rId5" Type="http://schemas.openxmlformats.org/officeDocument/2006/relationships/hyperlink" Target="https://img2022.cnblogs.com/blog/2765128/202208/2765128-20220810205909506-173768233.png" TargetMode="External"/><Relationship Id="rId4" Type="http://schemas.openxmlformats.org/officeDocument/2006/relationships/hyperlink" Target="http://www.fashionatingworld.com/images/news/Is_omnichannel_the_ticket_for_fashion_brands.p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94690F-2513-B2A4-5B0E-E5690D96C8C9}"/>
              </a:ext>
            </a:extLst>
          </p:cNvPr>
          <p:cNvSpPr/>
          <p:nvPr/>
        </p:nvSpPr>
        <p:spPr>
          <a:xfrm>
            <a:off x="3821329" y="1472773"/>
            <a:ext cx="1623391" cy="629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36" name="Picture 12" descr="HCM] Trường Đại Học Sư Phạm Kỹ Thuật TP.HCM Tuyển Dụng 53 Viên Chức (Chuyên  Viên &amp; GIảng Viên) 2018 - YBOX">
            <a:extLst>
              <a:ext uri="{FF2B5EF4-FFF2-40B4-BE49-F238E27FC236}">
                <a16:creationId xmlns:a16="http://schemas.microsoft.com/office/drawing/2014/main" id="{586F5289-8524-678C-B2B1-C28B88F6E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4" t="32245"/>
          <a:stretch/>
        </p:blipFill>
        <p:spPr bwMode="auto">
          <a:xfrm>
            <a:off x="85060" y="0"/>
            <a:ext cx="3241236" cy="133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Google Shape;88;p12"/>
          <p:cNvSpPr txBox="1">
            <a:spLocks noGrp="1"/>
          </p:cNvSpPr>
          <p:nvPr>
            <p:ph type="ctrTitle" idx="4294967295"/>
          </p:nvPr>
        </p:nvSpPr>
        <p:spPr>
          <a:xfrm>
            <a:off x="3501872" y="1605161"/>
            <a:ext cx="2140226" cy="562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bg2"/>
                </a:solidFill>
              </a:rPr>
              <a:t>ĐỀ TÀI</a:t>
            </a:r>
            <a:endParaRPr sz="3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Google Shape;88;p12">
            <a:extLst>
              <a:ext uri="{FF2B5EF4-FFF2-40B4-BE49-F238E27FC236}">
                <a16:creationId xmlns:a16="http://schemas.microsoft.com/office/drawing/2014/main" id="{8BC83A6F-3E2B-6C77-5CB3-FE3412A6EA47}"/>
              </a:ext>
            </a:extLst>
          </p:cNvPr>
          <p:cNvSpPr txBox="1">
            <a:spLocks/>
          </p:cNvSpPr>
          <p:nvPr/>
        </p:nvSpPr>
        <p:spPr>
          <a:xfrm>
            <a:off x="1303323" y="777673"/>
            <a:ext cx="6537353" cy="62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500" b="1" dirty="0">
                <a:solidFill>
                  <a:schemeClr val="accent3"/>
                </a:solidFill>
              </a:rPr>
              <a:t>KHÓA LUẬN TỐT NGHIỆP</a:t>
            </a:r>
          </a:p>
        </p:txBody>
      </p:sp>
      <p:pic>
        <p:nvPicPr>
          <p:cNvPr id="1038" name="Picture 14" descr="TRƯỜNG ĐẠI HỌC SƯ PHẠM KỸ THUẬT TP.HCM">
            <a:extLst>
              <a:ext uri="{FF2B5EF4-FFF2-40B4-BE49-F238E27FC236}">
                <a16:creationId xmlns:a16="http://schemas.microsoft.com/office/drawing/2014/main" id="{2BD9346D-15D1-3AB8-1CFC-D939D4654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061" y="77492"/>
            <a:ext cx="1580791" cy="47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04;p14">
            <a:extLst>
              <a:ext uri="{FF2B5EF4-FFF2-40B4-BE49-F238E27FC236}">
                <a16:creationId xmlns:a16="http://schemas.microsoft.com/office/drawing/2014/main" id="{1A560763-734F-D637-19BA-418D71C705AE}"/>
              </a:ext>
            </a:extLst>
          </p:cNvPr>
          <p:cNvSpPr txBox="1">
            <a:spLocks/>
          </p:cNvSpPr>
          <p:nvPr/>
        </p:nvSpPr>
        <p:spPr>
          <a:xfrm>
            <a:off x="1439148" y="3473289"/>
            <a:ext cx="6387752" cy="1592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600" dirty="0"/>
              <a:t>GIẢNG VIÊN HƯỚNG DẪN		</a:t>
            </a:r>
            <a:r>
              <a:rPr lang="en-US" sz="1600" b="1" dirty="0"/>
              <a:t>TS. LÊ VĂN VINH</a:t>
            </a:r>
          </a:p>
          <a:p>
            <a:pPr marL="0" indent="0">
              <a:buFont typeface="Lato"/>
              <a:buNone/>
            </a:pPr>
            <a:r>
              <a:rPr lang="en-US" sz="1600" dirty="0"/>
              <a:t>SINH VIÊN THỰC HIỆN		</a:t>
            </a:r>
          </a:p>
          <a:p>
            <a:pPr marL="0" indent="0">
              <a:buFont typeface="Lato"/>
              <a:buNone/>
            </a:pPr>
            <a:r>
              <a:rPr lang="en-US" sz="1600" b="1" dirty="0"/>
              <a:t>	NGUYỄN TIẾN TRUNG	 19119229</a:t>
            </a:r>
          </a:p>
          <a:p>
            <a:pPr marL="0" indent="0">
              <a:buFont typeface="Lato"/>
              <a:buNone/>
            </a:pPr>
            <a:r>
              <a:rPr lang="en-US" sz="1600" b="1" dirty="0"/>
              <a:t>	NGUYỄN HỮU TRÍ		 19110014</a:t>
            </a:r>
          </a:p>
        </p:txBody>
      </p:sp>
      <p:sp>
        <p:nvSpPr>
          <p:cNvPr id="9" name="Google Shape;88;p12">
            <a:extLst>
              <a:ext uri="{FF2B5EF4-FFF2-40B4-BE49-F238E27FC236}">
                <a16:creationId xmlns:a16="http://schemas.microsoft.com/office/drawing/2014/main" id="{27C2F3BF-47A7-0AE7-7BB0-AE40056B5CE7}"/>
              </a:ext>
            </a:extLst>
          </p:cNvPr>
          <p:cNvSpPr txBox="1">
            <a:spLocks/>
          </p:cNvSpPr>
          <p:nvPr/>
        </p:nvSpPr>
        <p:spPr>
          <a:xfrm>
            <a:off x="1303323" y="2102251"/>
            <a:ext cx="6834128" cy="102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000" b="1" dirty="0">
                <a:solidFill>
                  <a:schemeClr val="tx1">
                    <a:lumMod val="75000"/>
                  </a:schemeClr>
                </a:solidFill>
              </a:rPr>
              <a:t>XÂY DỰNG HỆ THỐNG KINH DOANH  CÁC SẢN PHẨM THỜI TRANG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2962813" y="67944"/>
            <a:ext cx="3785443" cy="491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</a:rPr>
              <a:t>MÔ HÌNH HỆ THỐNG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0" name="Picture 2" descr="Spring Boot, React &amp; MongoDB example: Build a CRUD Application - BezKoder">
            <a:extLst>
              <a:ext uri="{FF2B5EF4-FFF2-40B4-BE49-F238E27FC236}">
                <a16:creationId xmlns:a16="http://schemas.microsoft.com/office/drawing/2014/main" id="{CC8B9F5D-1C10-3F46-AC73-CE27354E9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" y="1409921"/>
            <a:ext cx="7044728" cy="250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289250-0CB2-97A1-AEF2-4C52F58872A5}"/>
              </a:ext>
            </a:extLst>
          </p:cNvPr>
          <p:cNvSpPr/>
          <p:nvPr/>
        </p:nvSpPr>
        <p:spPr>
          <a:xfrm>
            <a:off x="6698512" y="1637414"/>
            <a:ext cx="1155404" cy="491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5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325;p30">
            <a:extLst>
              <a:ext uri="{FF2B5EF4-FFF2-40B4-BE49-F238E27FC236}">
                <a16:creationId xmlns:a16="http://schemas.microsoft.com/office/drawing/2014/main" id="{ECF04858-9FB2-1F51-0E26-3EC6F5F10337}"/>
              </a:ext>
            </a:extLst>
          </p:cNvPr>
          <p:cNvCxnSpPr>
            <a:cxnSpLocks/>
          </p:cNvCxnSpPr>
          <p:nvPr/>
        </p:nvCxnSpPr>
        <p:spPr>
          <a:xfrm>
            <a:off x="-3543" y="3190290"/>
            <a:ext cx="147083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 idx="4294967295"/>
          </p:nvPr>
        </p:nvSpPr>
        <p:spPr>
          <a:xfrm>
            <a:off x="4869711" y="2928352"/>
            <a:ext cx="2913321" cy="523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 CASE PHÍA KHÁCH HÀNG</a:t>
            </a:r>
            <a:endParaRPr sz="2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78DD3C-16BA-57A1-AD7D-FCBE9358D9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0" t="3320" r="3650" b="2314"/>
          <a:stretch/>
        </p:blipFill>
        <p:spPr>
          <a:xfrm>
            <a:off x="1602767" y="92208"/>
            <a:ext cx="2704673" cy="4979254"/>
          </a:xfrm>
          <a:prstGeom prst="rect">
            <a:avLst/>
          </a:prstGeom>
        </p:spPr>
      </p:pic>
      <p:cxnSp>
        <p:nvCxnSpPr>
          <p:cNvPr id="19" name="Google Shape;325;p30">
            <a:extLst>
              <a:ext uri="{FF2B5EF4-FFF2-40B4-BE49-F238E27FC236}">
                <a16:creationId xmlns:a16="http://schemas.microsoft.com/office/drawing/2014/main" id="{BA357939-A3EB-6225-E6BB-1753224E82EC}"/>
              </a:ext>
            </a:extLst>
          </p:cNvPr>
          <p:cNvCxnSpPr>
            <a:cxnSpLocks/>
          </p:cNvCxnSpPr>
          <p:nvPr/>
        </p:nvCxnSpPr>
        <p:spPr>
          <a:xfrm>
            <a:off x="7244316" y="3146904"/>
            <a:ext cx="261955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326;p30">
            <a:extLst>
              <a:ext uri="{FF2B5EF4-FFF2-40B4-BE49-F238E27FC236}">
                <a16:creationId xmlns:a16="http://schemas.microsoft.com/office/drawing/2014/main" id="{DB12ED10-464A-8483-71A8-ECC7FBA33124}"/>
              </a:ext>
            </a:extLst>
          </p:cNvPr>
          <p:cNvSpPr/>
          <p:nvPr/>
        </p:nvSpPr>
        <p:spPr>
          <a:xfrm>
            <a:off x="8480575" y="2898809"/>
            <a:ext cx="469956" cy="46074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21" name="Google Shape;657;p47">
            <a:extLst>
              <a:ext uri="{FF2B5EF4-FFF2-40B4-BE49-F238E27FC236}">
                <a16:creationId xmlns:a16="http://schemas.microsoft.com/office/drawing/2014/main" id="{1D3A4F44-1FA5-76FA-B5F7-CB0C531A9EE6}"/>
              </a:ext>
            </a:extLst>
          </p:cNvPr>
          <p:cNvGrpSpPr/>
          <p:nvPr/>
        </p:nvGrpSpPr>
        <p:grpSpPr>
          <a:xfrm>
            <a:off x="8616049" y="2973519"/>
            <a:ext cx="199007" cy="268130"/>
            <a:chOff x="584925" y="238125"/>
            <a:chExt cx="415200" cy="525100"/>
          </a:xfrm>
        </p:grpSpPr>
        <p:sp>
          <p:nvSpPr>
            <p:cNvPr id="22" name="Google Shape;658;p47">
              <a:extLst>
                <a:ext uri="{FF2B5EF4-FFF2-40B4-BE49-F238E27FC236}">
                  <a16:creationId xmlns:a16="http://schemas.microsoft.com/office/drawing/2014/main" id="{E055D6DC-003B-7A8F-E1E3-4FAAE9B5A10F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9;p47">
              <a:extLst>
                <a:ext uri="{FF2B5EF4-FFF2-40B4-BE49-F238E27FC236}">
                  <a16:creationId xmlns:a16="http://schemas.microsoft.com/office/drawing/2014/main" id="{699998E2-0C43-0D61-B4F1-1295F680C21C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60;p47">
              <a:extLst>
                <a:ext uri="{FF2B5EF4-FFF2-40B4-BE49-F238E27FC236}">
                  <a16:creationId xmlns:a16="http://schemas.microsoft.com/office/drawing/2014/main" id="{BC7C76D8-03CE-4986-4025-3F4C7AFB0F35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1;p47">
              <a:extLst>
                <a:ext uri="{FF2B5EF4-FFF2-40B4-BE49-F238E27FC236}">
                  <a16:creationId xmlns:a16="http://schemas.microsoft.com/office/drawing/2014/main" id="{CBF7C8BC-3D5B-7BFD-A4DE-077EED27C70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62;p47">
              <a:extLst>
                <a:ext uri="{FF2B5EF4-FFF2-40B4-BE49-F238E27FC236}">
                  <a16:creationId xmlns:a16="http://schemas.microsoft.com/office/drawing/2014/main" id="{6D000124-A35A-7D1B-B6F0-22F72BA63D7D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63;p47">
              <a:extLst>
                <a:ext uri="{FF2B5EF4-FFF2-40B4-BE49-F238E27FC236}">
                  <a16:creationId xmlns:a16="http://schemas.microsoft.com/office/drawing/2014/main" id="{2ED44321-F47E-CBA9-B58D-19BBA719ED6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56776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BBF260-F70A-CCFE-D564-56B584E584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5" t="4446" r="2906" b="3074"/>
          <a:stretch/>
        </p:blipFill>
        <p:spPr>
          <a:xfrm>
            <a:off x="-61451" y="118550"/>
            <a:ext cx="6066336" cy="4891883"/>
          </a:xfrm>
          <a:prstGeom prst="rect">
            <a:avLst/>
          </a:prstGeom>
        </p:spPr>
      </p:pic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 idx="4294967295"/>
          </p:nvPr>
        </p:nvSpPr>
        <p:spPr>
          <a:xfrm>
            <a:off x="5806793" y="2909388"/>
            <a:ext cx="2594344" cy="523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 CASE PHÍA QUẢN TRỊ</a:t>
            </a:r>
            <a:endParaRPr sz="2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" name="Google Shape;325;p30">
            <a:extLst>
              <a:ext uri="{FF2B5EF4-FFF2-40B4-BE49-F238E27FC236}">
                <a16:creationId xmlns:a16="http://schemas.microsoft.com/office/drawing/2014/main" id="{1E771B44-A22B-7088-5992-5DB69AC218E1}"/>
              </a:ext>
            </a:extLst>
          </p:cNvPr>
          <p:cNvCxnSpPr>
            <a:cxnSpLocks/>
          </p:cNvCxnSpPr>
          <p:nvPr/>
        </p:nvCxnSpPr>
        <p:spPr>
          <a:xfrm>
            <a:off x="8070512" y="3146904"/>
            <a:ext cx="1793358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326;p30">
            <a:extLst>
              <a:ext uri="{FF2B5EF4-FFF2-40B4-BE49-F238E27FC236}">
                <a16:creationId xmlns:a16="http://schemas.microsoft.com/office/drawing/2014/main" id="{EDAC54F3-E23C-34D2-71F1-23784A306FB0}"/>
              </a:ext>
            </a:extLst>
          </p:cNvPr>
          <p:cNvSpPr/>
          <p:nvPr/>
        </p:nvSpPr>
        <p:spPr>
          <a:xfrm>
            <a:off x="8480575" y="2898809"/>
            <a:ext cx="469956" cy="46074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6" name="Google Shape;657;p47">
            <a:extLst>
              <a:ext uri="{FF2B5EF4-FFF2-40B4-BE49-F238E27FC236}">
                <a16:creationId xmlns:a16="http://schemas.microsoft.com/office/drawing/2014/main" id="{519876CB-1B64-E674-1BA0-FE5F9633776F}"/>
              </a:ext>
            </a:extLst>
          </p:cNvPr>
          <p:cNvGrpSpPr/>
          <p:nvPr/>
        </p:nvGrpSpPr>
        <p:grpSpPr>
          <a:xfrm>
            <a:off x="8616049" y="2973519"/>
            <a:ext cx="199007" cy="268130"/>
            <a:chOff x="584925" y="238125"/>
            <a:chExt cx="415200" cy="525100"/>
          </a:xfrm>
        </p:grpSpPr>
        <p:sp>
          <p:nvSpPr>
            <p:cNvPr id="7" name="Google Shape;658;p47">
              <a:extLst>
                <a:ext uri="{FF2B5EF4-FFF2-40B4-BE49-F238E27FC236}">
                  <a16:creationId xmlns:a16="http://schemas.microsoft.com/office/drawing/2014/main" id="{0EADD1D5-DC7E-9A75-45F3-61FA5731FDF9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59;p47">
              <a:extLst>
                <a:ext uri="{FF2B5EF4-FFF2-40B4-BE49-F238E27FC236}">
                  <a16:creationId xmlns:a16="http://schemas.microsoft.com/office/drawing/2014/main" id="{9F62F2DF-BF8C-5C3B-2E9A-01D595CDB6FA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0;p47">
              <a:extLst>
                <a:ext uri="{FF2B5EF4-FFF2-40B4-BE49-F238E27FC236}">
                  <a16:creationId xmlns:a16="http://schemas.microsoft.com/office/drawing/2014/main" id="{EC310461-DE2B-9202-FDA7-CEBE482F9FDE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61;p47">
              <a:extLst>
                <a:ext uri="{FF2B5EF4-FFF2-40B4-BE49-F238E27FC236}">
                  <a16:creationId xmlns:a16="http://schemas.microsoft.com/office/drawing/2014/main" id="{30BD0AB1-497E-5D3F-78E4-6B7FA861292F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62;p47">
              <a:extLst>
                <a:ext uri="{FF2B5EF4-FFF2-40B4-BE49-F238E27FC236}">
                  <a16:creationId xmlns:a16="http://schemas.microsoft.com/office/drawing/2014/main" id="{1765FFCB-8122-AA28-2CE3-E5636AA509AA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3;p47">
              <a:extLst>
                <a:ext uri="{FF2B5EF4-FFF2-40B4-BE49-F238E27FC236}">
                  <a16:creationId xmlns:a16="http://schemas.microsoft.com/office/drawing/2014/main" id="{819DB7BF-88F0-8BBA-B8E1-60C29ED80539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3" name="Google Shape;325;p30">
            <a:extLst>
              <a:ext uri="{FF2B5EF4-FFF2-40B4-BE49-F238E27FC236}">
                <a16:creationId xmlns:a16="http://schemas.microsoft.com/office/drawing/2014/main" id="{8F05F1B3-AB7E-BC56-06EE-7BC0A7F3BC8B}"/>
              </a:ext>
            </a:extLst>
          </p:cNvPr>
          <p:cNvCxnSpPr>
            <a:cxnSpLocks/>
          </p:cNvCxnSpPr>
          <p:nvPr/>
        </p:nvCxnSpPr>
        <p:spPr>
          <a:xfrm>
            <a:off x="-91748" y="3160748"/>
            <a:ext cx="7155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880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 idx="4294967295"/>
          </p:nvPr>
        </p:nvSpPr>
        <p:spPr>
          <a:xfrm>
            <a:off x="6004576" y="2898809"/>
            <a:ext cx="2521457" cy="523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LƯỢC ĐỒ LỚP</a:t>
            </a:r>
            <a:endParaRPr sz="2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" name="Google Shape;325;p30">
            <a:extLst>
              <a:ext uri="{FF2B5EF4-FFF2-40B4-BE49-F238E27FC236}">
                <a16:creationId xmlns:a16="http://schemas.microsoft.com/office/drawing/2014/main" id="{E81D141A-7272-CC46-5CF1-B5146B2915FE}"/>
              </a:ext>
            </a:extLst>
          </p:cNvPr>
          <p:cNvCxnSpPr>
            <a:cxnSpLocks/>
          </p:cNvCxnSpPr>
          <p:nvPr/>
        </p:nvCxnSpPr>
        <p:spPr>
          <a:xfrm>
            <a:off x="-40808" y="3146904"/>
            <a:ext cx="726558" cy="9363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25;p30">
            <a:extLst>
              <a:ext uri="{FF2B5EF4-FFF2-40B4-BE49-F238E27FC236}">
                <a16:creationId xmlns:a16="http://schemas.microsoft.com/office/drawing/2014/main" id="{826F5E30-6D3A-C151-D7B0-406C097253F9}"/>
              </a:ext>
            </a:extLst>
          </p:cNvPr>
          <p:cNvCxnSpPr>
            <a:cxnSpLocks/>
          </p:cNvCxnSpPr>
          <p:nvPr/>
        </p:nvCxnSpPr>
        <p:spPr>
          <a:xfrm>
            <a:off x="8070512" y="3146904"/>
            <a:ext cx="1793358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326;p30">
            <a:extLst>
              <a:ext uri="{FF2B5EF4-FFF2-40B4-BE49-F238E27FC236}">
                <a16:creationId xmlns:a16="http://schemas.microsoft.com/office/drawing/2014/main" id="{84B59D5C-5F0A-04D5-47E6-3F50F5BAD085}"/>
              </a:ext>
            </a:extLst>
          </p:cNvPr>
          <p:cNvSpPr/>
          <p:nvPr/>
        </p:nvSpPr>
        <p:spPr>
          <a:xfrm>
            <a:off x="8480575" y="2898809"/>
            <a:ext cx="469956" cy="46074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" name="Google Shape;657;p47">
            <a:extLst>
              <a:ext uri="{FF2B5EF4-FFF2-40B4-BE49-F238E27FC236}">
                <a16:creationId xmlns:a16="http://schemas.microsoft.com/office/drawing/2014/main" id="{AE8F039E-1ECA-3A00-B624-D60F81DD21CD}"/>
              </a:ext>
            </a:extLst>
          </p:cNvPr>
          <p:cNvGrpSpPr/>
          <p:nvPr/>
        </p:nvGrpSpPr>
        <p:grpSpPr>
          <a:xfrm>
            <a:off x="8616049" y="2973519"/>
            <a:ext cx="199007" cy="268130"/>
            <a:chOff x="584925" y="238125"/>
            <a:chExt cx="415200" cy="525100"/>
          </a:xfrm>
        </p:grpSpPr>
        <p:sp>
          <p:nvSpPr>
            <p:cNvPr id="16" name="Google Shape;658;p47">
              <a:extLst>
                <a:ext uri="{FF2B5EF4-FFF2-40B4-BE49-F238E27FC236}">
                  <a16:creationId xmlns:a16="http://schemas.microsoft.com/office/drawing/2014/main" id="{2E85F4BE-12D2-0E65-2B39-37CC1F25069F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9;p47">
              <a:extLst>
                <a:ext uri="{FF2B5EF4-FFF2-40B4-BE49-F238E27FC236}">
                  <a16:creationId xmlns:a16="http://schemas.microsoft.com/office/drawing/2014/main" id="{E84EFC5C-39E1-050E-106D-BBCB19B887A4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60;p47">
              <a:extLst>
                <a:ext uri="{FF2B5EF4-FFF2-40B4-BE49-F238E27FC236}">
                  <a16:creationId xmlns:a16="http://schemas.microsoft.com/office/drawing/2014/main" id="{609F85E6-2E34-7424-1378-781CD5FB38B1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61;p47">
              <a:extLst>
                <a:ext uri="{FF2B5EF4-FFF2-40B4-BE49-F238E27FC236}">
                  <a16:creationId xmlns:a16="http://schemas.microsoft.com/office/drawing/2014/main" id="{2F7AC22B-9F7E-0BFE-C6E0-5F14BD9D038D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62;p47">
              <a:extLst>
                <a:ext uri="{FF2B5EF4-FFF2-40B4-BE49-F238E27FC236}">
                  <a16:creationId xmlns:a16="http://schemas.microsoft.com/office/drawing/2014/main" id="{4728CB37-5C48-B8B0-727A-186DA04703E0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63;p47">
              <a:extLst>
                <a:ext uri="{FF2B5EF4-FFF2-40B4-BE49-F238E27FC236}">
                  <a16:creationId xmlns:a16="http://schemas.microsoft.com/office/drawing/2014/main" id="{8C450591-4B11-D9A8-3858-F545762C87F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B3F6855-23A3-F238-1393-B04F9743E0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3489" y="616601"/>
            <a:ext cx="5521087" cy="41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7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C037AE-8DC3-8238-A03B-3A6B584E4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880" y="2386125"/>
            <a:ext cx="1833117" cy="1259577"/>
          </a:xfrm>
          <a:prstGeom prst="rect">
            <a:avLst/>
          </a:prstGeom>
        </p:spPr>
      </p:pic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675" y="1170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chemeClr val="accent2"/>
                </a:solidFill>
              </a:rPr>
              <a:t>4</a:t>
            </a:r>
            <a:r>
              <a:rPr lang="en" sz="7200" dirty="0">
                <a:solidFill>
                  <a:schemeClr val="accent2"/>
                </a:solidFill>
              </a:rPr>
              <a:t>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" name="Google Shape;346;p33">
            <a:extLst>
              <a:ext uri="{FF2B5EF4-FFF2-40B4-BE49-F238E27FC236}">
                <a16:creationId xmlns:a16="http://schemas.microsoft.com/office/drawing/2014/main" id="{A3589F94-7EFD-EC95-2F5A-C6BB8BF81341}"/>
              </a:ext>
            </a:extLst>
          </p:cNvPr>
          <p:cNvGrpSpPr/>
          <p:nvPr/>
        </p:nvGrpSpPr>
        <p:grpSpPr>
          <a:xfrm>
            <a:off x="3459062" y="2330013"/>
            <a:ext cx="2225626" cy="1456598"/>
            <a:chOff x="1177450" y="241631"/>
            <a:chExt cx="6173152" cy="3616776"/>
          </a:xfrm>
        </p:grpSpPr>
        <p:sp>
          <p:nvSpPr>
            <p:cNvPr id="3" name="Google Shape;347;p33">
              <a:extLst>
                <a:ext uri="{FF2B5EF4-FFF2-40B4-BE49-F238E27FC236}">
                  <a16:creationId xmlns:a16="http://schemas.microsoft.com/office/drawing/2014/main" id="{5C6B3030-2C8B-5781-FE7A-99C7938BE64D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48;p33">
              <a:extLst>
                <a:ext uri="{FF2B5EF4-FFF2-40B4-BE49-F238E27FC236}">
                  <a16:creationId xmlns:a16="http://schemas.microsoft.com/office/drawing/2014/main" id="{FB984594-8BF1-0488-43DB-4FF81132E6D5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49;p33">
              <a:extLst>
                <a:ext uri="{FF2B5EF4-FFF2-40B4-BE49-F238E27FC236}">
                  <a16:creationId xmlns:a16="http://schemas.microsoft.com/office/drawing/2014/main" id="{12227774-65EB-F412-7BC9-EE1C29013D6E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50;p33">
              <a:extLst>
                <a:ext uri="{FF2B5EF4-FFF2-40B4-BE49-F238E27FC236}">
                  <a16:creationId xmlns:a16="http://schemas.microsoft.com/office/drawing/2014/main" id="{EBCBFFD2-2E44-76BE-D713-CA4C111329F0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897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675" y="174899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5.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KẾT LUẬN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219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29905" y="793895"/>
            <a:ext cx="4117779" cy="5849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tx1">
                    <a:lumMod val="50000"/>
                  </a:schemeClr>
                </a:solidFill>
              </a:rPr>
              <a:t>Ưu điểm</a:t>
            </a:r>
            <a:endParaRPr sz="2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723576" y="1371269"/>
            <a:ext cx="8158153" cy="1713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vi-VN" sz="2200" dirty="0">
                <a:solidFill>
                  <a:schemeClr val="accent6">
                    <a:lumMod val="50000"/>
                  </a:schemeClr>
                </a:solidFill>
              </a:rPr>
              <a:t>Giao diện thân thiện, dễ dàng thao tác các chức năng đối với người dùng.</a:t>
            </a:r>
            <a:endParaRPr lang="en-US" sz="22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lvl="0" indent="-342900" algn="just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vi-VN" sz="2200" dirty="0">
                <a:solidFill>
                  <a:schemeClr val="accent6">
                    <a:lumMod val="50000"/>
                  </a:schemeClr>
                </a:solidFill>
              </a:rPr>
              <a:t>Hỗ trợ cả hai nền tảng </a:t>
            </a:r>
            <a:r>
              <a:rPr lang="vi-VN" sz="2200" dirty="0" err="1">
                <a:solidFill>
                  <a:schemeClr val="accent6">
                    <a:lumMod val="50000"/>
                  </a:schemeClr>
                </a:solidFill>
              </a:rPr>
              <a:t>website</a:t>
            </a:r>
            <a:r>
              <a:rPr lang="vi-VN" sz="2200" dirty="0">
                <a:solidFill>
                  <a:schemeClr val="accent6">
                    <a:lumMod val="50000"/>
                  </a:schemeClr>
                </a:solidFill>
              </a:rPr>
              <a:t> và ứng dụng điện thoại (</a:t>
            </a:r>
            <a:r>
              <a:rPr lang="vi-VN" sz="2200" dirty="0" err="1">
                <a:solidFill>
                  <a:schemeClr val="accent6">
                    <a:lumMod val="50000"/>
                  </a:schemeClr>
                </a:solidFill>
              </a:rPr>
              <a:t>Android</a:t>
            </a:r>
            <a:r>
              <a:rPr lang="vi-VN" sz="2200" dirty="0">
                <a:solidFill>
                  <a:schemeClr val="accent6">
                    <a:lumMod val="50000"/>
                  </a:schemeClr>
                </a:solidFill>
              </a:rPr>
              <a:t>).</a:t>
            </a:r>
            <a:endParaRPr lang="en-US" sz="22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lvl="0" indent="-342900" algn="just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vi-VN" sz="2200" dirty="0">
                <a:solidFill>
                  <a:schemeClr val="accent6">
                    <a:lumMod val="50000"/>
                  </a:schemeClr>
                </a:solidFill>
              </a:rPr>
              <a:t>Hỗ trợ đa dạng phương thức thanh toán và đăng nhập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sz="2200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Google Shape;872;p47">
            <a:extLst>
              <a:ext uri="{FF2B5EF4-FFF2-40B4-BE49-F238E27FC236}">
                <a16:creationId xmlns:a16="http://schemas.microsoft.com/office/drawing/2014/main" id="{283AB19A-879F-3EA3-A401-C35936D7EC55}"/>
              </a:ext>
            </a:extLst>
          </p:cNvPr>
          <p:cNvSpPr/>
          <p:nvPr/>
        </p:nvSpPr>
        <p:spPr>
          <a:xfrm>
            <a:off x="383618" y="916366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936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29905" y="793895"/>
            <a:ext cx="4117779" cy="5849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tx1">
                    <a:lumMod val="50000"/>
                  </a:schemeClr>
                </a:solidFill>
              </a:rPr>
              <a:t>Nhược điểm</a:t>
            </a:r>
            <a:endParaRPr sz="2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723576" y="1371269"/>
            <a:ext cx="8158153" cy="1713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vi-VN" sz="2200" dirty="0">
                <a:solidFill>
                  <a:schemeClr val="accent6">
                    <a:lumMod val="50000"/>
                  </a:schemeClr>
                </a:solidFill>
              </a:rPr>
              <a:t>Hệ thống gợi ý sản phẩm còn đơn giản.</a:t>
            </a:r>
            <a:endParaRPr lang="en-US" sz="22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lvl="0" indent="-342900" algn="just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Ứng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dụng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trên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phiên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bản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điện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thoại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còn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bị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giới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hạn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ở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chức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năng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thanh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toán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trực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tuyến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và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giao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diện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chưa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được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bắt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mắt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sz="2200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" name="Google Shape;5772;p83">
            <a:extLst>
              <a:ext uri="{FF2B5EF4-FFF2-40B4-BE49-F238E27FC236}">
                <a16:creationId xmlns:a16="http://schemas.microsoft.com/office/drawing/2014/main" id="{257A8F89-36D6-AAA2-D725-38FB9CC10B0C}"/>
              </a:ext>
            </a:extLst>
          </p:cNvPr>
          <p:cNvGrpSpPr/>
          <p:nvPr/>
        </p:nvGrpSpPr>
        <p:grpSpPr>
          <a:xfrm>
            <a:off x="383662" y="916366"/>
            <a:ext cx="363316" cy="315437"/>
            <a:chOff x="6218363" y="4404106"/>
            <a:chExt cx="516000" cy="448000"/>
          </a:xfrm>
          <a:solidFill>
            <a:schemeClr val="bg2"/>
          </a:solidFill>
        </p:grpSpPr>
        <p:sp>
          <p:nvSpPr>
            <p:cNvPr id="4" name="Google Shape;5773;p83">
              <a:extLst>
                <a:ext uri="{FF2B5EF4-FFF2-40B4-BE49-F238E27FC236}">
                  <a16:creationId xmlns:a16="http://schemas.microsoft.com/office/drawing/2014/main" id="{759F4860-39F9-83A1-04D2-E75CDB5575DA}"/>
                </a:ext>
              </a:extLst>
            </p:cNvPr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5774;p83">
              <a:extLst>
                <a:ext uri="{FF2B5EF4-FFF2-40B4-BE49-F238E27FC236}">
                  <a16:creationId xmlns:a16="http://schemas.microsoft.com/office/drawing/2014/main" id="{AB199804-0459-A915-6D5B-93A20D68707C}"/>
                </a:ext>
              </a:extLst>
            </p:cNvPr>
            <p:cNvSpPr/>
            <p:nvPr/>
          </p:nvSpPr>
          <p:spPr>
            <a:xfrm>
              <a:off x="6218363" y="4404106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5775;p83">
              <a:extLst>
                <a:ext uri="{FF2B5EF4-FFF2-40B4-BE49-F238E27FC236}">
                  <a16:creationId xmlns:a16="http://schemas.microsoft.com/office/drawing/2014/main" id="{E5D7EEE5-7F7A-CA15-DBE0-2EB3E30536ED}"/>
                </a:ext>
              </a:extLst>
            </p:cNvPr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64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8310;p89">
            <a:extLst>
              <a:ext uri="{FF2B5EF4-FFF2-40B4-BE49-F238E27FC236}">
                <a16:creationId xmlns:a16="http://schemas.microsoft.com/office/drawing/2014/main" id="{2B2BD9D0-A5B6-16B7-C49F-6CAB2CC1B85D}"/>
              </a:ext>
            </a:extLst>
          </p:cNvPr>
          <p:cNvGrpSpPr/>
          <p:nvPr/>
        </p:nvGrpSpPr>
        <p:grpSpPr>
          <a:xfrm>
            <a:off x="340366" y="916366"/>
            <a:ext cx="426462" cy="418363"/>
            <a:chOff x="-1183550" y="3586525"/>
            <a:chExt cx="296175" cy="290550"/>
          </a:xfrm>
          <a:solidFill>
            <a:schemeClr val="bg2"/>
          </a:solidFill>
        </p:grpSpPr>
        <p:sp>
          <p:nvSpPr>
            <p:cNvPr id="7" name="Google Shape;8311;p89">
              <a:extLst>
                <a:ext uri="{FF2B5EF4-FFF2-40B4-BE49-F238E27FC236}">
                  <a16:creationId xmlns:a16="http://schemas.microsoft.com/office/drawing/2014/main" id="{989FB78F-F0D3-FED8-4E9A-196E098DC571}"/>
                </a:ext>
              </a:extLst>
            </p:cNvPr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12;p89">
              <a:extLst>
                <a:ext uri="{FF2B5EF4-FFF2-40B4-BE49-F238E27FC236}">
                  <a16:creationId xmlns:a16="http://schemas.microsoft.com/office/drawing/2014/main" id="{99CA0CCF-7123-3F0C-C3BC-D0035B8EAB8F}"/>
                </a:ext>
              </a:extLst>
            </p:cNvPr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13;p89">
              <a:extLst>
                <a:ext uri="{FF2B5EF4-FFF2-40B4-BE49-F238E27FC236}">
                  <a16:creationId xmlns:a16="http://schemas.microsoft.com/office/drawing/2014/main" id="{4BFE54AF-0EB4-925E-19A9-11112DD76050}"/>
                </a:ext>
              </a:extLst>
            </p:cNvPr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314;p89">
              <a:extLst>
                <a:ext uri="{FF2B5EF4-FFF2-40B4-BE49-F238E27FC236}">
                  <a16:creationId xmlns:a16="http://schemas.microsoft.com/office/drawing/2014/main" id="{57B56110-B200-BE57-8787-326A9E534F40}"/>
                </a:ext>
              </a:extLst>
            </p:cNvPr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315;p89">
              <a:extLst>
                <a:ext uri="{FF2B5EF4-FFF2-40B4-BE49-F238E27FC236}">
                  <a16:creationId xmlns:a16="http://schemas.microsoft.com/office/drawing/2014/main" id="{DFFAD391-4E27-7E56-3900-EC10E1B5F680}"/>
                </a:ext>
              </a:extLst>
            </p:cNvPr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316;p89">
              <a:extLst>
                <a:ext uri="{FF2B5EF4-FFF2-40B4-BE49-F238E27FC236}">
                  <a16:creationId xmlns:a16="http://schemas.microsoft.com/office/drawing/2014/main" id="{A51D3DDE-A34B-D7F5-AC90-57B022FD68F3}"/>
                </a:ext>
              </a:extLst>
            </p:cNvPr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317;p89">
              <a:extLst>
                <a:ext uri="{FF2B5EF4-FFF2-40B4-BE49-F238E27FC236}">
                  <a16:creationId xmlns:a16="http://schemas.microsoft.com/office/drawing/2014/main" id="{743FE8AE-0EA0-A7EC-35B5-650C6982CED6}"/>
                </a:ext>
              </a:extLst>
            </p:cNvPr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318;p89">
              <a:extLst>
                <a:ext uri="{FF2B5EF4-FFF2-40B4-BE49-F238E27FC236}">
                  <a16:creationId xmlns:a16="http://schemas.microsoft.com/office/drawing/2014/main" id="{E2E42EAC-80DA-D6C5-30E2-4DB6A0AD9871}"/>
                </a:ext>
              </a:extLst>
            </p:cNvPr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319;p89">
              <a:extLst>
                <a:ext uri="{FF2B5EF4-FFF2-40B4-BE49-F238E27FC236}">
                  <a16:creationId xmlns:a16="http://schemas.microsoft.com/office/drawing/2014/main" id="{395C6A94-5957-8663-95ED-8C21167D99DE}"/>
                </a:ext>
              </a:extLst>
            </p:cNvPr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 idx="4294967295"/>
          </p:nvPr>
        </p:nvSpPr>
        <p:spPr>
          <a:xfrm>
            <a:off x="5011738" y="60325"/>
            <a:ext cx="4132262" cy="492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4;p17">
            <a:extLst>
              <a:ext uri="{FF2B5EF4-FFF2-40B4-BE49-F238E27FC236}">
                <a16:creationId xmlns:a16="http://schemas.microsoft.com/office/drawing/2014/main" id="{B31112F0-321B-CA02-BC46-C631957BF705}"/>
              </a:ext>
            </a:extLst>
          </p:cNvPr>
          <p:cNvSpPr txBox="1">
            <a:spLocks/>
          </p:cNvSpPr>
          <p:nvPr/>
        </p:nvSpPr>
        <p:spPr>
          <a:xfrm>
            <a:off x="829905" y="793895"/>
            <a:ext cx="4117779" cy="5849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 err="1">
                <a:solidFill>
                  <a:schemeClr val="tx1">
                    <a:lumMod val="50000"/>
                  </a:schemeClr>
                </a:solidFill>
              </a:rPr>
              <a:t>Hướng</a:t>
            </a:r>
            <a:r>
              <a:rPr lang="en-US" sz="25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500" b="1" dirty="0" err="1">
                <a:solidFill>
                  <a:schemeClr val="tx1">
                    <a:lumMod val="50000"/>
                  </a:schemeClr>
                </a:solidFill>
              </a:rPr>
              <a:t>phát</a:t>
            </a:r>
            <a:r>
              <a:rPr lang="en-US" sz="25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500" b="1" dirty="0" err="1">
                <a:solidFill>
                  <a:schemeClr val="tx1">
                    <a:lumMod val="50000"/>
                  </a:schemeClr>
                </a:solidFill>
              </a:rPr>
              <a:t>triển</a:t>
            </a:r>
            <a:r>
              <a:rPr lang="en-US" sz="25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vi-VN" sz="2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Google Shape;125;p17">
            <a:extLst>
              <a:ext uri="{FF2B5EF4-FFF2-40B4-BE49-F238E27FC236}">
                <a16:creationId xmlns:a16="http://schemas.microsoft.com/office/drawing/2014/main" id="{D89A9AEE-F2AA-F2E6-E049-7F48F5B4F9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3576" y="1371269"/>
            <a:ext cx="8158153" cy="1713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 algn="just">
              <a:spcBef>
                <a:spcPts val="600"/>
              </a:spcBef>
              <a:buSzPts val="1800"/>
              <a:buFont typeface="Lato"/>
              <a:buChar char="▷"/>
            </a:pPr>
            <a:r>
              <a:rPr lang="vi-VN" sz="2200" dirty="0">
                <a:solidFill>
                  <a:schemeClr val="accent6">
                    <a:lumMod val="50000"/>
                  </a:schemeClr>
                </a:solidFill>
              </a:rPr>
              <a:t>Cải thiện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hiệu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suất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hệ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thống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và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khắc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phục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các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lỗi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tiềm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tàng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457200" lvl="0" indent="-342900" algn="just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vi-VN" sz="2200" dirty="0">
                <a:solidFill>
                  <a:schemeClr val="accent6">
                    <a:lumMod val="50000"/>
                  </a:schemeClr>
                </a:solidFill>
              </a:rPr>
              <a:t>Mở rộng thêm các chức năng hỗ trợ việc tìm kiếm sản phẩm như: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vi-VN" sz="2200" dirty="0" err="1">
                <a:solidFill>
                  <a:schemeClr val="accent6">
                    <a:lumMod val="50000"/>
                  </a:schemeClr>
                </a:solidFill>
              </a:rPr>
              <a:t>ìm</a:t>
            </a:r>
            <a:r>
              <a:rPr lang="vi-VN" sz="2200" dirty="0">
                <a:solidFill>
                  <a:schemeClr val="accent6">
                    <a:lumMod val="50000"/>
                  </a:schemeClr>
                </a:solidFill>
              </a:rPr>
              <a:t> kiếm sản phẩm qua hình ảnh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giọng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nói</a:t>
            </a:r>
            <a:r>
              <a:rPr lang="vi-VN" sz="22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2200" dirty="0">
              <a:solidFill>
                <a:schemeClr val="accent6">
                  <a:lumMod val="50000"/>
                </a:schemeClr>
              </a:solidFill>
            </a:endParaRPr>
          </a:p>
          <a:p>
            <a:pPr indent="-342900" algn="just">
              <a:spcBef>
                <a:spcPts val="600"/>
              </a:spcBef>
              <a:buSzPts val="1800"/>
              <a:buFont typeface="Lato"/>
              <a:buChar char="▷"/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Cải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thiện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hệ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thống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gợi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ý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sản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phẩm</a:t>
            </a:r>
            <a:endParaRPr lang="vi-VN" sz="2200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03269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questions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CẢM ƠN!</a:t>
            </a:r>
            <a:endParaRPr sz="6000" dirty="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2"/>
          <p:cNvSpPr txBox="1">
            <a:spLocks noGrp="1"/>
          </p:cNvSpPr>
          <p:nvPr>
            <p:ph type="title"/>
          </p:nvPr>
        </p:nvSpPr>
        <p:spPr>
          <a:xfrm>
            <a:off x="710273" y="130538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6">
                    <a:lumMod val="50000"/>
                  </a:schemeClr>
                </a:solidFill>
              </a:rPr>
              <a:t>NỘI DUNG BÁO CÁO</a:t>
            </a:r>
            <a:endParaRPr sz="30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932" name="Google Shape;932;p32"/>
          <p:cNvGrpSpPr/>
          <p:nvPr/>
        </p:nvGrpSpPr>
        <p:grpSpPr>
          <a:xfrm>
            <a:off x="710273" y="1265629"/>
            <a:ext cx="6017186" cy="791050"/>
            <a:chOff x="852325" y="1239125"/>
            <a:chExt cx="5906730" cy="791050"/>
          </a:xfrm>
        </p:grpSpPr>
        <p:sp>
          <p:nvSpPr>
            <p:cNvPr id="933" name="Google Shape;933;p32"/>
            <p:cNvSpPr/>
            <p:nvPr/>
          </p:nvSpPr>
          <p:spPr>
            <a:xfrm>
              <a:off x="852325" y="14783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34" name="Google Shape;934;p32"/>
            <p:cNvSpPr/>
            <p:nvPr/>
          </p:nvSpPr>
          <p:spPr>
            <a:xfrm>
              <a:off x="985351" y="1239125"/>
              <a:ext cx="516162" cy="4785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Fira Sans Extra Condensed Medium"/>
                </a:rPr>
                <a:t>1</a:t>
              </a:r>
              <a:endParaRPr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35" name="Google Shape;935;p32">
              <a:hlinkClick r:id="rId3" action="ppaction://hlinksldjump"/>
            </p:cNvPr>
            <p:cNvSpPr/>
            <p:nvPr/>
          </p:nvSpPr>
          <p:spPr>
            <a:xfrm>
              <a:off x="2857255" y="1239125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Roboto"/>
                </a:rPr>
                <a:t>GIỚI THIỆU</a:t>
              </a:r>
              <a:endParaRPr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endParaRPr>
            </a:p>
          </p:txBody>
        </p:sp>
        <p:cxnSp>
          <p:nvCxnSpPr>
            <p:cNvPr id="936" name="Google Shape;936;p32"/>
            <p:cNvCxnSpPr>
              <a:cxnSpLocks/>
              <a:stCxn id="934" idx="3"/>
              <a:endCxn id="935" idx="1"/>
            </p:cNvCxnSpPr>
            <p:nvPr/>
          </p:nvCxnSpPr>
          <p:spPr>
            <a:xfrm>
              <a:off x="1501513" y="1478375"/>
              <a:ext cx="1355742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37" name="Google Shape;937;p32"/>
          <p:cNvGrpSpPr/>
          <p:nvPr/>
        </p:nvGrpSpPr>
        <p:grpSpPr>
          <a:xfrm>
            <a:off x="1116810" y="1939529"/>
            <a:ext cx="6224894" cy="791050"/>
            <a:chOff x="1251400" y="1913025"/>
            <a:chExt cx="6110625" cy="791050"/>
          </a:xfrm>
        </p:grpSpPr>
        <p:sp>
          <p:nvSpPr>
            <p:cNvPr id="938" name="Google Shape;938;p32"/>
            <p:cNvSpPr/>
            <p:nvPr/>
          </p:nvSpPr>
          <p:spPr>
            <a:xfrm>
              <a:off x="1251400" y="21522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39" name="Google Shape;939;p32">
              <a:hlinkClick r:id="rId4" action="ppaction://hlinksldjump"/>
            </p:cNvPr>
            <p:cNvSpPr/>
            <p:nvPr/>
          </p:nvSpPr>
          <p:spPr>
            <a:xfrm>
              <a:off x="3275943" y="1913050"/>
              <a:ext cx="4086082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Roboto"/>
                </a:rPr>
                <a:t>CÔNG NGHỆ SỬ DỤNG</a:t>
              </a:r>
              <a:endParaRPr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endParaRPr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1404039" y="1913025"/>
              <a:ext cx="516163" cy="478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Fira Sans Extra Condensed Medium"/>
                </a:rPr>
                <a:t>2</a:t>
              </a:r>
              <a:endParaRPr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941" name="Google Shape;941;p32"/>
            <p:cNvCxnSpPr>
              <a:cxnSpLocks/>
              <a:stCxn id="940" idx="3"/>
              <a:endCxn id="939" idx="1"/>
            </p:cNvCxnSpPr>
            <p:nvPr/>
          </p:nvCxnSpPr>
          <p:spPr>
            <a:xfrm>
              <a:off x="1920201" y="2152275"/>
              <a:ext cx="1355742" cy="2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42" name="Google Shape;942;p32"/>
          <p:cNvGrpSpPr/>
          <p:nvPr/>
        </p:nvGrpSpPr>
        <p:grpSpPr>
          <a:xfrm>
            <a:off x="1543391" y="2613453"/>
            <a:ext cx="6037103" cy="791026"/>
            <a:chOff x="1670150" y="2586949"/>
            <a:chExt cx="5926282" cy="791026"/>
          </a:xfrm>
        </p:grpSpPr>
        <p:sp>
          <p:nvSpPr>
            <p:cNvPr id="943" name="Google Shape;943;p32"/>
            <p:cNvSpPr/>
            <p:nvPr/>
          </p:nvSpPr>
          <p:spPr>
            <a:xfrm>
              <a:off x="1670150" y="28261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44" name="Google Shape;944;p32"/>
            <p:cNvSpPr/>
            <p:nvPr/>
          </p:nvSpPr>
          <p:spPr>
            <a:xfrm>
              <a:off x="1822728" y="2586950"/>
              <a:ext cx="516163" cy="4785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Fira Sans Extra Condensed Medium"/>
                </a:rPr>
                <a:t>3</a:t>
              </a:r>
              <a:endParaRPr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45" name="Google Shape;945;p32">
              <a:hlinkClick r:id="rId5" action="ppaction://hlinksldjump"/>
            </p:cNvPr>
            <p:cNvSpPr/>
            <p:nvPr/>
          </p:nvSpPr>
          <p:spPr>
            <a:xfrm>
              <a:off x="3694632" y="2586949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Roboto"/>
                </a:rPr>
                <a:t>PHÂN TÍCH THIẾT KẾ HỆ THỐNG</a:t>
              </a:r>
            </a:p>
          </p:txBody>
        </p:sp>
        <p:cxnSp>
          <p:nvCxnSpPr>
            <p:cNvPr id="946" name="Google Shape;946;p32"/>
            <p:cNvCxnSpPr>
              <a:cxnSpLocks/>
              <a:stCxn id="944" idx="3"/>
              <a:endCxn id="945" idx="1"/>
            </p:cNvCxnSpPr>
            <p:nvPr/>
          </p:nvCxnSpPr>
          <p:spPr>
            <a:xfrm flipV="1">
              <a:off x="2338891" y="2826199"/>
              <a:ext cx="1355742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47" name="Google Shape;947;p32"/>
          <p:cNvGrpSpPr/>
          <p:nvPr/>
        </p:nvGrpSpPr>
        <p:grpSpPr>
          <a:xfrm>
            <a:off x="1969997" y="3287367"/>
            <a:ext cx="6037015" cy="791012"/>
            <a:chOff x="2088925" y="3260863"/>
            <a:chExt cx="5926195" cy="791012"/>
          </a:xfrm>
        </p:grpSpPr>
        <p:sp>
          <p:nvSpPr>
            <p:cNvPr id="948" name="Google Shape;948;p32"/>
            <p:cNvSpPr/>
            <p:nvPr/>
          </p:nvSpPr>
          <p:spPr>
            <a:xfrm>
              <a:off x="2088925" y="35000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49" name="Google Shape;949;p32"/>
            <p:cNvSpPr/>
            <p:nvPr/>
          </p:nvSpPr>
          <p:spPr>
            <a:xfrm>
              <a:off x="2241418" y="3260863"/>
              <a:ext cx="516164" cy="4785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Fira Sans Extra Condensed Medium"/>
                </a:rPr>
                <a:t>4</a:t>
              </a:r>
              <a:endParaRPr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50" name="Google Shape;950;p32">
              <a:hlinkClick r:id="rId6" action="ppaction://hlinksldjump"/>
            </p:cNvPr>
            <p:cNvSpPr/>
            <p:nvPr/>
          </p:nvSpPr>
          <p:spPr>
            <a:xfrm>
              <a:off x="4113320" y="3260874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marR="0" indent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DEMO</a:t>
              </a:r>
              <a:endParaRPr lang="en-US" sz="2400" dirty="0">
                <a:effectLst/>
              </a:endParaRPr>
            </a:p>
          </p:txBody>
        </p:sp>
        <p:cxnSp>
          <p:nvCxnSpPr>
            <p:cNvPr id="951" name="Google Shape;951;p32"/>
            <p:cNvCxnSpPr>
              <a:cxnSpLocks/>
              <a:stCxn id="949" idx="3"/>
              <a:endCxn id="950" idx="1"/>
            </p:cNvCxnSpPr>
            <p:nvPr/>
          </p:nvCxnSpPr>
          <p:spPr>
            <a:xfrm>
              <a:off x="2757582" y="3500113"/>
              <a:ext cx="1355738" cy="1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52" name="Google Shape;952;p32"/>
          <p:cNvGrpSpPr/>
          <p:nvPr/>
        </p:nvGrpSpPr>
        <p:grpSpPr>
          <a:xfrm>
            <a:off x="2551860" y="3961278"/>
            <a:ext cx="5881672" cy="478501"/>
            <a:chOff x="2660106" y="3934774"/>
            <a:chExt cx="5773703" cy="478501"/>
          </a:xfrm>
        </p:grpSpPr>
        <p:sp>
          <p:nvSpPr>
            <p:cNvPr id="953" name="Google Shape;953;p32"/>
            <p:cNvSpPr/>
            <p:nvPr/>
          </p:nvSpPr>
          <p:spPr>
            <a:xfrm>
              <a:off x="2660106" y="3934775"/>
              <a:ext cx="516164" cy="4785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Fira Sans Extra Condensed Medium"/>
                </a:rPr>
                <a:t>5</a:t>
              </a:r>
              <a:endParaRPr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54" name="Google Shape;954;p32">
              <a:hlinkClick r:id="rId7" action="ppaction://hlinksldjump"/>
            </p:cNvPr>
            <p:cNvSpPr/>
            <p:nvPr/>
          </p:nvSpPr>
          <p:spPr>
            <a:xfrm>
              <a:off x="4532009" y="3934774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Roboto"/>
                </a:rPr>
                <a:t>KẾT LUẬN</a:t>
              </a:r>
              <a:endParaRPr lang="vi-V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endParaRPr>
            </a:p>
          </p:txBody>
        </p:sp>
        <p:cxnSp>
          <p:nvCxnSpPr>
            <p:cNvPr id="955" name="Google Shape;955;p32"/>
            <p:cNvCxnSpPr>
              <a:cxnSpLocks/>
              <a:stCxn id="953" idx="3"/>
              <a:endCxn id="954" idx="1"/>
            </p:cNvCxnSpPr>
            <p:nvPr/>
          </p:nvCxnSpPr>
          <p:spPr>
            <a:xfrm flipV="1">
              <a:off x="3176270" y="4174024"/>
              <a:ext cx="1355739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140726-48B8-CA78-C22A-D4D8CDF3D3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>
            <a:spLocks noGrp="1"/>
          </p:cNvSpPr>
          <p:nvPr>
            <p:ph type="title"/>
          </p:nvPr>
        </p:nvSpPr>
        <p:spPr>
          <a:xfrm>
            <a:off x="893700" y="111682"/>
            <a:ext cx="1821579" cy="6573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893700" y="668593"/>
            <a:ext cx="7586875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Tinos"/>
                <a:cs typeface="Tinos"/>
                <a:sym typeface="Tinos"/>
                <a:hlinkClick r:id="rId3"/>
              </a:rPr>
              <a:t>https://chiasekinang.com/wp-content/uploads/2020/12/mo-hinh-client-server.jpg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Tinos"/>
                <a:cs typeface="Tinos"/>
                <a:sym typeface="Tinos"/>
              </a:rPr>
              <a:t> </a:t>
            </a:r>
          </a:p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Tinos"/>
                <a:cs typeface="Tinos"/>
                <a:sym typeface="Tinos"/>
                <a:hlinkClick r:id="rId4"/>
              </a:rPr>
              <a:t>http://www.fashionatingworld.com/images/news/Is_omnichannel_the_ticket_for_fashion_brands.png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Tinos"/>
              <a:cs typeface="Tinos"/>
              <a:sym typeface="Tinos"/>
            </a:endParaRPr>
          </a:p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Tinos"/>
                <a:cs typeface="Tinos"/>
                <a:sym typeface="Tinos"/>
                <a:hlinkClick r:id="rId5"/>
              </a:rPr>
              <a:t>https://img2022.cnblogs.com/blog/2765128/202208/2765128-20220810205909506-173768233.png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Tinos"/>
              <a:cs typeface="Tinos"/>
              <a:sym typeface="Tinos"/>
            </a:endParaRPr>
          </a:p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Tinos"/>
                <a:cs typeface="Tinos"/>
                <a:sym typeface="Tinos"/>
                <a:hlinkClick r:id="rId6"/>
              </a:rPr>
              <a:t>https://kiemtienblog.com/wp-content/uploads/2020/11/React-JS.jpg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Tinos"/>
              <a:cs typeface="Tinos"/>
              <a:sym typeface="Tinos"/>
            </a:endParaRPr>
          </a:p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Tinos"/>
                <a:cs typeface="Tinos"/>
                <a:sym typeface="Tinos"/>
                <a:hlinkClick r:id="rId7"/>
              </a:rPr>
              <a:t>https://webimages.mongodb.com/_com_assets/cms/kuyjf3vea2hg34taa-horizontal_default_slate_blue.svg?auto=format%252Ccompress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Tinos"/>
                <a:cs typeface="Tinos"/>
                <a:sym typeface="Tinos"/>
              </a:rPr>
              <a:t>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▷"/>
            </a:pPr>
            <a:endParaRPr sz="2000" dirty="0"/>
          </a:p>
        </p:txBody>
      </p:sp>
      <p:sp>
        <p:nvSpPr>
          <p:cNvPr id="366" name="Google Shape;366;p3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1.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1BE4C-5BC9-27C3-CFA9-174DB37795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2050" name="Picture 2" descr="Is omnichannel the ticket for fashion brands?">
            <a:extLst>
              <a:ext uri="{FF2B5EF4-FFF2-40B4-BE49-F238E27FC236}">
                <a16:creationId xmlns:a16="http://schemas.microsoft.com/office/drawing/2014/main" id="{39242EBB-5D5C-A0E3-51D4-6AA1DE551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225" y="1253618"/>
            <a:ext cx="3089413" cy="185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eople Buying Clothes, Shopper and Seller Vector Stock Vector -  Illustration of footwear, boutique: 166285989">
            <a:extLst>
              <a:ext uri="{FF2B5EF4-FFF2-40B4-BE49-F238E27FC236}">
                <a16:creationId xmlns:a16="http://schemas.microsoft.com/office/drawing/2014/main" id="{4D50CD57-73AA-7A76-5D2C-BF2C6E5CC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72" y="1108010"/>
            <a:ext cx="2389802" cy="21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95BD256-7DFC-1896-8E40-34BF16CD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656" y="29413"/>
            <a:ext cx="2456688" cy="662029"/>
          </a:xfrm>
        </p:spPr>
        <p:txBody>
          <a:bodyPr/>
          <a:lstStyle/>
          <a:p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ĐẶT VẤN ĐỀ</a:t>
            </a:r>
          </a:p>
        </p:txBody>
      </p:sp>
      <p:sp>
        <p:nvSpPr>
          <p:cNvPr id="4" name="Google Shape;448;p22">
            <a:extLst>
              <a:ext uri="{FF2B5EF4-FFF2-40B4-BE49-F238E27FC236}">
                <a16:creationId xmlns:a16="http://schemas.microsoft.com/office/drawing/2014/main" id="{46B6F181-159B-4CB1-4268-A8B2618A3E55}"/>
              </a:ext>
            </a:extLst>
          </p:cNvPr>
          <p:cNvSpPr txBox="1"/>
          <p:nvPr/>
        </p:nvSpPr>
        <p:spPr>
          <a:xfrm>
            <a:off x="805489" y="3669443"/>
            <a:ext cx="2943568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N</a:t>
            </a:r>
            <a:r>
              <a:rPr lang="e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hu cầu và tiêu chuẩn về sắc đẹp ngày càng cao</a:t>
            </a:r>
            <a:endParaRPr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oboto"/>
            </a:endParaRPr>
          </a:p>
        </p:txBody>
      </p:sp>
      <p:sp>
        <p:nvSpPr>
          <p:cNvPr id="5" name="Google Shape;448;p22">
            <a:extLst>
              <a:ext uri="{FF2B5EF4-FFF2-40B4-BE49-F238E27FC236}">
                <a16:creationId xmlns:a16="http://schemas.microsoft.com/office/drawing/2014/main" id="{8D1E5B9D-9308-4B16-8BBF-33B2DCAD3C12}"/>
              </a:ext>
            </a:extLst>
          </p:cNvPr>
          <p:cNvSpPr txBox="1"/>
          <p:nvPr/>
        </p:nvSpPr>
        <p:spPr>
          <a:xfrm>
            <a:off x="4961059" y="3674142"/>
            <a:ext cx="3519516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Khách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hàng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ngày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càng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yêu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cầu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trải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nghiệm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mua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sắm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thuận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tiện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,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nhanh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chóng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và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đáng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tin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cậy</a:t>
            </a: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2135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1BE4C-5BC9-27C3-CFA9-174DB37795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5BD256-7DFC-1896-8E40-34BF16CD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457" y="115552"/>
            <a:ext cx="4507325" cy="662029"/>
          </a:xfrm>
        </p:spPr>
        <p:txBody>
          <a:bodyPr/>
          <a:lstStyle/>
          <a:p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GIỚI THIỆU HỆ THỐNG</a:t>
            </a:r>
          </a:p>
        </p:txBody>
      </p:sp>
      <p:grpSp>
        <p:nvGrpSpPr>
          <p:cNvPr id="6" name="Google Shape;255;p19">
            <a:extLst>
              <a:ext uri="{FF2B5EF4-FFF2-40B4-BE49-F238E27FC236}">
                <a16:creationId xmlns:a16="http://schemas.microsoft.com/office/drawing/2014/main" id="{027BD948-987A-1BAD-82F7-FBF2445D791F}"/>
              </a:ext>
            </a:extLst>
          </p:cNvPr>
          <p:cNvGrpSpPr/>
          <p:nvPr/>
        </p:nvGrpSpPr>
        <p:grpSpPr>
          <a:xfrm>
            <a:off x="3068945" y="2359270"/>
            <a:ext cx="3078797" cy="847200"/>
            <a:chOff x="3433276" y="2409276"/>
            <a:chExt cx="3078797" cy="847200"/>
          </a:xfrm>
        </p:grpSpPr>
        <p:sp>
          <p:nvSpPr>
            <p:cNvPr id="7" name="Google Shape;256;p19">
              <a:extLst>
                <a:ext uri="{FF2B5EF4-FFF2-40B4-BE49-F238E27FC236}">
                  <a16:creationId xmlns:a16="http://schemas.microsoft.com/office/drawing/2014/main" id="{F34A08F5-A0DA-DFEB-2818-347FF8B76D01}"/>
                </a:ext>
              </a:extLst>
            </p:cNvPr>
            <p:cNvSpPr/>
            <p:nvPr/>
          </p:nvSpPr>
          <p:spPr>
            <a:xfrm rot="-5400000">
              <a:off x="4121626" y="1720926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7;p19">
              <a:extLst>
                <a:ext uri="{FF2B5EF4-FFF2-40B4-BE49-F238E27FC236}">
                  <a16:creationId xmlns:a16="http://schemas.microsoft.com/office/drawing/2014/main" id="{6169FF17-B235-C91C-40AF-4D0414A5B612}"/>
                </a:ext>
              </a:extLst>
            </p:cNvPr>
            <p:cNvSpPr/>
            <p:nvPr/>
          </p:nvSpPr>
          <p:spPr>
            <a:xfrm>
              <a:off x="4288175" y="2639976"/>
              <a:ext cx="2223898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Website quản trị</a:t>
              </a:r>
              <a:endParaRPr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Google Shape;259;p19">
            <a:extLst>
              <a:ext uri="{FF2B5EF4-FFF2-40B4-BE49-F238E27FC236}">
                <a16:creationId xmlns:a16="http://schemas.microsoft.com/office/drawing/2014/main" id="{17C7C5B9-3D0B-1DA4-AB46-4FFEC66BB111}"/>
              </a:ext>
            </a:extLst>
          </p:cNvPr>
          <p:cNvGrpSpPr/>
          <p:nvPr/>
        </p:nvGrpSpPr>
        <p:grpSpPr>
          <a:xfrm>
            <a:off x="3068945" y="3495632"/>
            <a:ext cx="3078795" cy="847200"/>
            <a:chOff x="3433276" y="3545638"/>
            <a:chExt cx="3078795" cy="847200"/>
          </a:xfrm>
        </p:grpSpPr>
        <p:sp>
          <p:nvSpPr>
            <p:cNvPr id="13" name="Google Shape;260;p19">
              <a:extLst>
                <a:ext uri="{FF2B5EF4-FFF2-40B4-BE49-F238E27FC236}">
                  <a16:creationId xmlns:a16="http://schemas.microsoft.com/office/drawing/2014/main" id="{897520A9-9B26-ED85-F1FB-4DDAB5B949DC}"/>
                </a:ext>
              </a:extLst>
            </p:cNvPr>
            <p:cNvSpPr/>
            <p:nvPr/>
          </p:nvSpPr>
          <p:spPr>
            <a:xfrm rot="-5400000">
              <a:off x="4121626" y="2857288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;p19">
              <a:extLst>
                <a:ext uri="{FF2B5EF4-FFF2-40B4-BE49-F238E27FC236}">
                  <a16:creationId xmlns:a16="http://schemas.microsoft.com/office/drawing/2014/main" id="{AFCC9FDD-0FB7-7256-D103-A9627D3715DB}"/>
                </a:ext>
              </a:extLst>
            </p:cNvPr>
            <p:cNvSpPr/>
            <p:nvPr/>
          </p:nvSpPr>
          <p:spPr>
            <a:xfrm>
              <a:off x="4288174" y="3776338"/>
              <a:ext cx="2223897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sym typeface="Fira Sans Extra Condensed Medium"/>
                </a:rPr>
                <a:t>Ứng dụng điện thoại</a:t>
              </a:r>
              <a:endParaRPr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Google Shape;263;p19">
            <a:extLst>
              <a:ext uri="{FF2B5EF4-FFF2-40B4-BE49-F238E27FC236}">
                <a16:creationId xmlns:a16="http://schemas.microsoft.com/office/drawing/2014/main" id="{CB2AB1C6-39E2-675B-B9C1-D53B76150931}"/>
              </a:ext>
            </a:extLst>
          </p:cNvPr>
          <p:cNvGrpSpPr/>
          <p:nvPr/>
        </p:nvGrpSpPr>
        <p:grpSpPr>
          <a:xfrm>
            <a:off x="3068945" y="1222909"/>
            <a:ext cx="3078797" cy="847200"/>
            <a:chOff x="3433276" y="1272915"/>
            <a:chExt cx="3078797" cy="847200"/>
          </a:xfrm>
        </p:grpSpPr>
        <p:sp>
          <p:nvSpPr>
            <p:cNvPr id="17" name="Google Shape;264;p19">
              <a:extLst>
                <a:ext uri="{FF2B5EF4-FFF2-40B4-BE49-F238E27FC236}">
                  <a16:creationId xmlns:a16="http://schemas.microsoft.com/office/drawing/2014/main" id="{8E792B4B-7925-6B6F-3209-0884BBC42615}"/>
                </a:ext>
              </a:extLst>
            </p:cNvPr>
            <p:cNvSpPr/>
            <p:nvPr/>
          </p:nvSpPr>
          <p:spPr>
            <a:xfrm rot="-5400000">
              <a:off x="4121626" y="584565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265;p19">
              <a:extLst>
                <a:ext uri="{FF2B5EF4-FFF2-40B4-BE49-F238E27FC236}">
                  <a16:creationId xmlns:a16="http://schemas.microsoft.com/office/drawing/2014/main" id="{C0ABC906-0EB9-3107-0BF0-3B5A508FD316}"/>
                </a:ext>
              </a:extLst>
            </p:cNvPr>
            <p:cNvSpPr/>
            <p:nvPr/>
          </p:nvSpPr>
          <p:spPr>
            <a:xfrm>
              <a:off x="4288174" y="1503615"/>
              <a:ext cx="2223899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Website khách hàng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" name="Google Shape;283;p19">
            <a:extLst>
              <a:ext uri="{FF2B5EF4-FFF2-40B4-BE49-F238E27FC236}">
                <a16:creationId xmlns:a16="http://schemas.microsoft.com/office/drawing/2014/main" id="{183BBB47-507C-841E-4DC2-EFED374C41F9}"/>
              </a:ext>
            </a:extLst>
          </p:cNvPr>
          <p:cNvGrpSpPr/>
          <p:nvPr/>
        </p:nvGrpSpPr>
        <p:grpSpPr>
          <a:xfrm>
            <a:off x="367035" y="1646398"/>
            <a:ext cx="2460575" cy="2272941"/>
            <a:chOff x="710275" y="1696445"/>
            <a:chExt cx="2460575" cy="2272941"/>
          </a:xfrm>
        </p:grpSpPr>
        <p:grpSp>
          <p:nvGrpSpPr>
            <p:cNvPr id="37" name="Google Shape;284;p19">
              <a:extLst>
                <a:ext uri="{FF2B5EF4-FFF2-40B4-BE49-F238E27FC236}">
                  <a16:creationId xmlns:a16="http://schemas.microsoft.com/office/drawing/2014/main" id="{EE3A917E-62F5-787B-9C6F-365EFA7F230C}"/>
                </a:ext>
              </a:extLst>
            </p:cNvPr>
            <p:cNvGrpSpPr/>
            <p:nvPr/>
          </p:nvGrpSpPr>
          <p:grpSpPr>
            <a:xfrm>
              <a:off x="2288356" y="1696445"/>
              <a:ext cx="882450" cy="1136250"/>
              <a:chOff x="2288356" y="1696445"/>
              <a:chExt cx="882450" cy="1136250"/>
            </a:xfrm>
          </p:grpSpPr>
          <p:sp>
            <p:nvSpPr>
              <p:cNvPr id="46" name="Google Shape;285;p19">
                <a:extLst>
                  <a:ext uri="{FF2B5EF4-FFF2-40B4-BE49-F238E27FC236}">
                    <a16:creationId xmlns:a16="http://schemas.microsoft.com/office/drawing/2014/main" id="{19C589B4-CF60-E0FC-1739-DB13EB1C917E}"/>
                  </a:ext>
                </a:extLst>
              </p:cNvPr>
              <p:cNvSpPr/>
              <p:nvPr/>
            </p:nvSpPr>
            <p:spPr>
              <a:xfrm flipH="1">
                <a:off x="2288356" y="1696445"/>
                <a:ext cx="773700" cy="7737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7" name="Google Shape;286;p19">
                <a:extLst>
                  <a:ext uri="{FF2B5EF4-FFF2-40B4-BE49-F238E27FC236}">
                    <a16:creationId xmlns:a16="http://schemas.microsoft.com/office/drawing/2014/main" id="{A594339B-236C-C065-C9B8-81A9258F6139}"/>
                  </a:ext>
                </a:extLst>
              </p:cNvPr>
              <p:cNvCxnSpPr>
                <a:stCxn id="46" idx="0"/>
              </p:cNvCxnSpPr>
              <p:nvPr/>
            </p:nvCxnSpPr>
            <p:spPr>
              <a:xfrm>
                <a:off x="2675206" y="1696445"/>
                <a:ext cx="495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8" name="Google Shape;287;p19">
                <a:extLst>
                  <a:ext uri="{FF2B5EF4-FFF2-40B4-BE49-F238E27FC236}">
                    <a16:creationId xmlns:a16="http://schemas.microsoft.com/office/drawing/2014/main" id="{B779CF8B-3F5B-07D8-CABE-254B886F8A91}"/>
                  </a:ext>
                </a:extLst>
              </p:cNvPr>
              <p:cNvCxnSpPr>
                <a:stCxn id="46" idx="2"/>
              </p:cNvCxnSpPr>
              <p:nvPr/>
            </p:nvCxnSpPr>
            <p:spPr>
              <a:xfrm>
                <a:off x="2288356" y="2083295"/>
                <a:ext cx="0" cy="74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" name="Google Shape;288;p19">
              <a:extLst>
                <a:ext uri="{FF2B5EF4-FFF2-40B4-BE49-F238E27FC236}">
                  <a16:creationId xmlns:a16="http://schemas.microsoft.com/office/drawing/2014/main" id="{079C43CC-1ABA-4D88-16BC-5A5170729029}"/>
                </a:ext>
              </a:extLst>
            </p:cNvPr>
            <p:cNvGrpSpPr/>
            <p:nvPr/>
          </p:nvGrpSpPr>
          <p:grpSpPr>
            <a:xfrm>
              <a:off x="2288412" y="2832906"/>
              <a:ext cx="882422" cy="1136481"/>
              <a:chOff x="7009125" y="3265500"/>
              <a:chExt cx="565800" cy="728700"/>
            </a:xfrm>
          </p:grpSpPr>
          <p:sp>
            <p:nvSpPr>
              <p:cNvPr id="43" name="Google Shape;289;p19">
                <a:extLst>
                  <a:ext uri="{FF2B5EF4-FFF2-40B4-BE49-F238E27FC236}">
                    <a16:creationId xmlns:a16="http://schemas.microsoft.com/office/drawing/2014/main" id="{012E6E43-E4E4-5BE1-0FA9-CAA92057962E}"/>
                  </a:ext>
                </a:extLst>
              </p:cNvPr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290;p19">
                <a:extLst>
                  <a:ext uri="{FF2B5EF4-FFF2-40B4-BE49-F238E27FC236}">
                    <a16:creationId xmlns:a16="http://schemas.microsoft.com/office/drawing/2014/main" id="{CD713A6D-9CA0-FADA-8B64-9D49096A5502}"/>
                  </a:ext>
                </a:extLst>
              </p:cNvPr>
              <p:cNvCxnSpPr>
                <a:stCxn id="43" idx="0"/>
              </p:cNvCxnSpPr>
              <p:nvPr/>
            </p:nvCxnSpPr>
            <p:spPr>
              <a:xfrm>
                <a:off x="7257225" y="3994200"/>
                <a:ext cx="317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5" name="Google Shape;291;p19">
                <a:extLst>
                  <a:ext uri="{FF2B5EF4-FFF2-40B4-BE49-F238E27FC236}">
                    <a16:creationId xmlns:a16="http://schemas.microsoft.com/office/drawing/2014/main" id="{F590B068-4B7D-1C02-8945-71A907076708}"/>
                  </a:ext>
                </a:extLst>
              </p:cNvPr>
              <p:cNvCxnSpPr>
                <a:stCxn id="43" idx="2"/>
              </p:cNvCxnSpPr>
              <p:nvPr/>
            </p:nvCxnSpPr>
            <p:spPr>
              <a:xfrm rot="10800000">
                <a:off x="7009125" y="3265500"/>
                <a:ext cx="0" cy="480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9" name="Google Shape;292;p19">
              <a:extLst>
                <a:ext uri="{FF2B5EF4-FFF2-40B4-BE49-F238E27FC236}">
                  <a16:creationId xmlns:a16="http://schemas.microsoft.com/office/drawing/2014/main" id="{E78FB532-43AF-524B-6745-A8B0142CEF17}"/>
                </a:ext>
              </a:extLst>
            </p:cNvPr>
            <p:cNvCxnSpPr/>
            <p:nvPr/>
          </p:nvCxnSpPr>
          <p:spPr>
            <a:xfrm>
              <a:off x="1602150" y="2832788"/>
              <a:ext cx="15687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40" name="Google Shape;293;p19">
              <a:extLst>
                <a:ext uri="{FF2B5EF4-FFF2-40B4-BE49-F238E27FC236}">
                  <a16:creationId xmlns:a16="http://schemas.microsoft.com/office/drawing/2014/main" id="{8112D1D3-B205-C4D4-8CA3-C8563E07A094}"/>
                </a:ext>
              </a:extLst>
            </p:cNvPr>
            <p:cNvSpPr/>
            <p:nvPr/>
          </p:nvSpPr>
          <p:spPr>
            <a:xfrm>
              <a:off x="2215781" y="2760409"/>
              <a:ext cx="144900" cy="1449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4;p19">
              <a:extLst>
                <a:ext uri="{FF2B5EF4-FFF2-40B4-BE49-F238E27FC236}">
                  <a16:creationId xmlns:a16="http://schemas.microsoft.com/office/drawing/2014/main" id="{76F4B1DA-63A1-F95A-2B05-A39889B6F96B}"/>
                </a:ext>
              </a:extLst>
            </p:cNvPr>
            <p:cNvSpPr/>
            <p:nvPr/>
          </p:nvSpPr>
          <p:spPr>
            <a:xfrm>
              <a:off x="710275" y="2181958"/>
              <a:ext cx="1301700" cy="1301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5;p19">
              <a:extLst>
                <a:ext uri="{FF2B5EF4-FFF2-40B4-BE49-F238E27FC236}">
                  <a16:creationId xmlns:a16="http://schemas.microsoft.com/office/drawing/2014/main" id="{83220335-9079-DE43-7B19-CECFB2E17D60}"/>
                </a:ext>
              </a:extLst>
            </p:cNvPr>
            <p:cNvSpPr/>
            <p:nvPr/>
          </p:nvSpPr>
          <p:spPr>
            <a:xfrm>
              <a:off x="848097" y="2319958"/>
              <a:ext cx="1025700" cy="102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9" name="Google Shape;1110;p36">
            <a:extLst>
              <a:ext uri="{FF2B5EF4-FFF2-40B4-BE49-F238E27FC236}">
                <a16:creationId xmlns:a16="http://schemas.microsoft.com/office/drawing/2014/main" id="{52250D29-06B9-BE6E-EB10-2B6BC9A6425C}"/>
              </a:ext>
            </a:extLst>
          </p:cNvPr>
          <p:cNvGrpSpPr/>
          <p:nvPr/>
        </p:nvGrpSpPr>
        <p:grpSpPr>
          <a:xfrm>
            <a:off x="720882" y="2515420"/>
            <a:ext cx="650763" cy="501525"/>
            <a:chOff x="7500054" y="2934735"/>
            <a:chExt cx="350576" cy="280454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50" name="Google Shape;1111;p36">
              <a:extLst>
                <a:ext uri="{FF2B5EF4-FFF2-40B4-BE49-F238E27FC236}">
                  <a16:creationId xmlns:a16="http://schemas.microsoft.com/office/drawing/2014/main" id="{984E49B1-9544-81E7-853A-9E18B4D41CA0}"/>
                </a:ext>
              </a:extLst>
            </p:cNvPr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1" name="Google Shape;1112;p36">
              <a:extLst>
                <a:ext uri="{FF2B5EF4-FFF2-40B4-BE49-F238E27FC236}">
                  <a16:creationId xmlns:a16="http://schemas.microsoft.com/office/drawing/2014/main" id="{6A51BEE0-5DC2-88B7-E64D-608766835941}"/>
                </a:ext>
              </a:extLst>
            </p:cNvPr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2" name="Google Shape;1113;p36">
              <a:extLst>
                <a:ext uri="{FF2B5EF4-FFF2-40B4-BE49-F238E27FC236}">
                  <a16:creationId xmlns:a16="http://schemas.microsoft.com/office/drawing/2014/main" id="{6ACDE042-67F7-853D-ED8A-9D5D6E4260B3}"/>
                </a:ext>
              </a:extLst>
            </p:cNvPr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3" name="Google Shape;1114;p36">
              <a:extLst>
                <a:ext uri="{FF2B5EF4-FFF2-40B4-BE49-F238E27FC236}">
                  <a16:creationId xmlns:a16="http://schemas.microsoft.com/office/drawing/2014/main" id="{A701D7B2-DCA3-C661-4D5E-48BC1CBB6511}"/>
                </a:ext>
              </a:extLst>
            </p:cNvPr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4" name="Google Shape;1115;p36">
              <a:extLst>
                <a:ext uri="{FF2B5EF4-FFF2-40B4-BE49-F238E27FC236}">
                  <a16:creationId xmlns:a16="http://schemas.microsoft.com/office/drawing/2014/main" id="{7D3BD902-E5C5-E215-049C-19C4E7C9BF2C}"/>
                </a:ext>
              </a:extLst>
            </p:cNvPr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5" name="Google Shape;1116;p36">
              <a:extLst>
                <a:ext uri="{FF2B5EF4-FFF2-40B4-BE49-F238E27FC236}">
                  <a16:creationId xmlns:a16="http://schemas.microsoft.com/office/drawing/2014/main" id="{13D5FD0C-B974-A782-CF2C-523CD1CAA784}"/>
                </a:ext>
              </a:extLst>
            </p:cNvPr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6" name="Google Shape;1117;p36">
              <a:extLst>
                <a:ext uri="{FF2B5EF4-FFF2-40B4-BE49-F238E27FC236}">
                  <a16:creationId xmlns:a16="http://schemas.microsoft.com/office/drawing/2014/main" id="{D2EAE28E-9D6A-E310-1F91-651446803F30}"/>
                </a:ext>
              </a:extLst>
            </p:cNvPr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7" name="Google Shape;1118;p36">
              <a:extLst>
                <a:ext uri="{FF2B5EF4-FFF2-40B4-BE49-F238E27FC236}">
                  <a16:creationId xmlns:a16="http://schemas.microsoft.com/office/drawing/2014/main" id="{986454E4-E3C6-8AE3-0D2D-DD70B3B6A742}"/>
                </a:ext>
              </a:extLst>
            </p:cNvPr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63" name="Google Shape;936;p48">
            <a:extLst>
              <a:ext uri="{FF2B5EF4-FFF2-40B4-BE49-F238E27FC236}">
                <a16:creationId xmlns:a16="http://schemas.microsoft.com/office/drawing/2014/main" id="{42E3648B-2FDB-3959-528E-1A239D8B8766}"/>
              </a:ext>
            </a:extLst>
          </p:cNvPr>
          <p:cNvGrpSpPr/>
          <p:nvPr/>
        </p:nvGrpSpPr>
        <p:grpSpPr>
          <a:xfrm>
            <a:off x="3317187" y="1453609"/>
            <a:ext cx="387933" cy="367467"/>
            <a:chOff x="2583100" y="2973775"/>
            <a:chExt cx="461550" cy="437200"/>
          </a:xfrm>
          <a:solidFill>
            <a:schemeClr val="accent3"/>
          </a:solidFill>
        </p:grpSpPr>
        <p:sp>
          <p:nvSpPr>
            <p:cNvPr id="2048" name="Google Shape;937;p48">
              <a:extLst>
                <a:ext uri="{FF2B5EF4-FFF2-40B4-BE49-F238E27FC236}">
                  <a16:creationId xmlns:a16="http://schemas.microsoft.com/office/drawing/2014/main" id="{864BBB14-3660-733D-DF55-4CD094A2D39E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938;p48">
              <a:extLst>
                <a:ext uri="{FF2B5EF4-FFF2-40B4-BE49-F238E27FC236}">
                  <a16:creationId xmlns:a16="http://schemas.microsoft.com/office/drawing/2014/main" id="{A7E51A8B-2E81-E2C8-096B-0D14AEE30769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1" name="Google Shape;897;p48">
            <a:extLst>
              <a:ext uri="{FF2B5EF4-FFF2-40B4-BE49-F238E27FC236}">
                <a16:creationId xmlns:a16="http://schemas.microsoft.com/office/drawing/2014/main" id="{F9554CDC-2772-87F3-77BF-9E224375C50F}"/>
              </a:ext>
            </a:extLst>
          </p:cNvPr>
          <p:cNvGrpSpPr/>
          <p:nvPr/>
        </p:nvGrpSpPr>
        <p:grpSpPr>
          <a:xfrm>
            <a:off x="3427014" y="1525810"/>
            <a:ext cx="164391" cy="127458"/>
            <a:chOff x="1278900" y="2333250"/>
            <a:chExt cx="381175" cy="381175"/>
          </a:xfrm>
        </p:grpSpPr>
        <p:sp>
          <p:nvSpPr>
            <p:cNvPr id="2052" name="Google Shape;898;p48">
              <a:extLst>
                <a:ext uri="{FF2B5EF4-FFF2-40B4-BE49-F238E27FC236}">
                  <a16:creationId xmlns:a16="http://schemas.microsoft.com/office/drawing/2014/main" id="{02FABABB-699E-1E4A-B2F9-B086528ED8DE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899;p48">
              <a:extLst>
                <a:ext uri="{FF2B5EF4-FFF2-40B4-BE49-F238E27FC236}">
                  <a16:creationId xmlns:a16="http://schemas.microsoft.com/office/drawing/2014/main" id="{7B60EDF6-696E-8AD6-338B-410E15F89D3A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900;p48">
              <a:extLst>
                <a:ext uri="{FF2B5EF4-FFF2-40B4-BE49-F238E27FC236}">
                  <a16:creationId xmlns:a16="http://schemas.microsoft.com/office/drawing/2014/main" id="{55CB1C7B-7538-C811-9BA1-DCF34BE8FB29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901;p48">
              <a:extLst>
                <a:ext uri="{FF2B5EF4-FFF2-40B4-BE49-F238E27FC236}">
                  <a16:creationId xmlns:a16="http://schemas.microsoft.com/office/drawing/2014/main" id="{D537E703-3826-DD09-BC2A-B127F9700C6B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6" name="Google Shape;936;p48">
            <a:extLst>
              <a:ext uri="{FF2B5EF4-FFF2-40B4-BE49-F238E27FC236}">
                <a16:creationId xmlns:a16="http://schemas.microsoft.com/office/drawing/2014/main" id="{1EEAF55B-D3A6-DD23-8001-C320DCFD2F87}"/>
              </a:ext>
            </a:extLst>
          </p:cNvPr>
          <p:cNvGrpSpPr/>
          <p:nvPr/>
        </p:nvGrpSpPr>
        <p:grpSpPr>
          <a:xfrm>
            <a:off x="3317187" y="2626475"/>
            <a:ext cx="387933" cy="367467"/>
            <a:chOff x="2583100" y="2973775"/>
            <a:chExt cx="461550" cy="437200"/>
          </a:xfrm>
          <a:solidFill>
            <a:schemeClr val="accent3"/>
          </a:solidFill>
        </p:grpSpPr>
        <p:sp>
          <p:nvSpPr>
            <p:cNvPr id="2057" name="Google Shape;937;p48">
              <a:extLst>
                <a:ext uri="{FF2B5EF4-FFF2-40B4-BE49-F238E27FC236}">
                  <a16:creationId xmlns:a16="http://schemas.microsoft.com/office/drawing/2014/main" id="{2A0DCE6A-7E93-4EDC-E29A-E6503B94C57F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938;p48">
              <a:extLst>
                <a:ext uri="{FF2B5EF4-FFF2-40B4-BE49-F238E27FC236}">
                  <a16:creationId xmlns:a16="http://schemas.microsoft.com/office/drawing/2014/main" id="{FC13F57A-1071-19B7-CA50-D2D0B32477C3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9" name="Google Shape;939;p48">
            <a:extLst>
              <a:ext uri="{FF2B5EF4-FFF2-40B4-BE49-F238E27FC236}">
                <a16:creationId xmlns:a16="http://schemas.microsoft.com/office/drawing/2014/main" id="{4D7ACBE1-8D76-5135-7CD0-9EEE64481221}"/>
              </a:ext>
            </a:extLst>
          </p:cNvPr>
          <p:cNvSpPr/>
          <p:nvPr/>
        </p:nvSpPr>
        <p:spPr>
          <a:xfrm>
            <a:off x="3398767" y="2680102"/>
            <a:ext cx="186597" cy="161316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935;p48">
            <a:extLst>
              <a:ext uri="{FF2B5EF4-FFF2-40B4-BE49-F238E27FC236}">
                <a16:creationId xmlns:a16="http://schemas.microsoft.com/office/drawing/2014/main" id="{39866C50-0E9C-49A4-9C9D-67847BDBFA62}"/>
              </a:ext>
            </a:extLst>
          </p:cNvPr>
          <p:cNvSpPr/>
          <p:nvPr/>
        </p:nvSpPr>
        <p:spPr>
          <a:xfrm>
            <a:off x="3398767" y="370377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solidFill>
            <a:schemeClr val="bg1"/>
          </a:solidFill>
          <a:ln w="952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448;p22">
            <a:extLst>
              <a:ext uri="{FF2B5EF4-FFF2-40B4-BE49-F238E27FC236}">
                <a16:creationId xmlns:a16="http://schemas.microsoft.com/office/drawing/2014/main" id="{CC4E6DB2-EAED-03A6-36FA-FAD83F4E9BA8}"/>
              </a:ext>
            </a:extLst>
          </p:cNvPr>
          <p:cNvSpPr txBox="1"/>
          <p:nvPr/>
        </p:nvSpPr>
        <p:spPr>
          <a:xfrm>
            <a:off x="6236494" y="1388725"/>
            <a:ext cx="2691782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Cung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cấp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thông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tin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sản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phẩm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và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trải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nghiệm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mua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sắm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cho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khách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hàng</a:t>
            </a:r>
            <a:endParaRPr sz="15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oboto"/>
            </a:endParaRPr>
          </a:p>
        </p:txBody>
      </p:sp>
      <p:sp>
        <p:nvSpPr>
          <p:cNvPr id="2064" name="Google Shape;448;p22">
            <a:extLst>
              <a:ext uri="{FF2B5EF4-FFF2-40B4-BE49-F238E27FC236}">
                <a16:creationId xmlns:a16="http://schemas.microsoft.com/office/drawing/2014/main" id="{D9B1C6A7-4120-E9CE-F438-409055E2BED2}"/>
              </a:ext>
            </a:extLst>
          </p:cNvPr>
          <p:cNvSpPr txBox="1"/>
          <p:nvPr/>
        </p:nvSpPr>
        <p:spPr>
          <a:xfrm>
            <a:off x="6236494" y="2533487"/>
            <a:ext cx="2691782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Hỗ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trợ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quản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lý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hệ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thống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và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thống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kê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doanh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thu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cho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khách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hàng</a:t>
            </a:r>
            <a:endParaRPr sz="15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oboto"/>
            </a:endParaRPr>
          </a:p>
        </p:txBody>
      </p:sp>
      <p:sp>
        <p:nvSpPr>
          <p:cNvPr id="2065" name="Google Shape;448;p22">
            <a:extLst>
              <a:ext uri="{FF2B5EF4-FFF2-40B4-BE49-F238E27FC236}">
                <a16:creationId xmlns:a16="http://schemas.microsoft.com/office/drawing/2014/main" id="{42CBD4B3-C1F2-71DA-4BAF-9306D1172842}"/>
              </a:ext>
            </a:extLst>
          </p:cNvPr>
          <p:cNvSpPr txBox="1"/>
          <p:nvPr/>
        </p:nvSpPr>
        <p:spPr>
          <a:xfrm>
            <a:off x="6424070" y="3752732"/>
            <a:ext cx="2504206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Ứng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dụng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r>
              <a:rPr lang="en-US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điện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thoại</a:t>
            </a:r>
            <a:r>
              <a:rPr lang="vi-VN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cung cấp trải nghiệm mua sắm tiện lợi và tương tác với khách hàng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 </a:t>
            </a:r>
            <a:endParaRPr sz="15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5899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94862" y="4620080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2962472" y="76834"/>
            <a:ext cx="4133351" cy="491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</a:rPr>
              <a:t>MỤC TIÊU HỆ THỐNG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Google Shape;790;p29">
            <a:extLst>
              <a:ext uri="{FF2B5EF4-FFF2-40B4-BE49-F238E27FC236}">
                <a16:creationId xmlns:a16="http://schemas.microsoft.com/office/drawing/2014/main" id="{684B74E5-B467-F051-33EB-6DCAE1A5C788}"/>
              </a:ext>
            </a:extLst>
          </p:cNvPr>
          <p:cNvSpPr/>
          <p:nvPr/>
        </p:nvSpPr>
        <p:spPr>
          <a:xfrm>
            <a:off x="4538362" y="1172422"/>
            <a:ext cx="95875" cy="3894244"/>
          </a:xfrm>
          <a:custGeom>
            <a:avLst/>
            <a:gdLst/>
            <a:ahLst/>
            <a:cxnLst/>
            <a:rect l="l" t="t" r="r" b="b"/>
            <a:pathLst>
              <a:path w="3835" h="137351" extrusionOk="0">
                <a:moveTo>
                  <a:pt x="1918" y="0"/>
                </a:moveTo>
                <a:cubicBezTo>
                  <a:pt x="858" y="0"/>
                  <a:pt x="1" y="857"/>
                  <a:pt x="1" y="1917"/>
                </a:cubicBezTo>
                <a:lnTo>
                  <a:pt x="1" y="137350"/>
                </a:lnTo>
                <a:lnTo>
                  <a:pt x="3835" y="137350"/>
                </a:lnTo>
                <a:lnTo>
                  <a:pt x="3835" y="1917"/>
                </a:lnTo>
                <a:cubicBezTo>
                  <a:pt x="3835" y="857"/>
                  <a:pt x="2977" y="0"/>
                  <a:pt x="1918" y="0"/>
                </a:cubicBezTo>
                <a:close/>
              </a:path>
            </a:pathLst>
          </a:custGeom>
          <a:solidFill>
            <a:srgbClr val="AFBD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791;p29">
            <a:extLst>
              <a:ext uri="{FF2B5EF4-FFF2-40B4-BE49-F238E27FC236}">
                <a16:creationId xmlns:a16="http://schemas.microsoft.com/office/drawing/2014/main" id="{9B1373C4-90DE-56F8-8158-D6AB961782F3}"/>
              </a:ext>
            </a:extLst>
          </p:cNvPr>
          <p:cNvGrpSpPr/>
          <p:nvPr/>
        </p:nvGrpSpPr>
        <p:grpSpPr>
          <a:xfrm>
            <a:off x="4538350" y="3191866"/>
            <a:ext cx="3909689" cy="538800"/>
            <a:chOff x="4524063" y="3268719"/>
            <a:chExt cx="3909689" cy="538800"/>
          </a:xfrm>
        </p:grpSpPr>
        <p:sp>
          <p:nvSpPr>
            <p:cNvPr id="27" name="Google Shape;792;p29">
              <a:extLst>
                <a:ext uri="{FF2B5EF4-FFF2-40B4-BE49-F238E27FC236}">
                  <a16:creationId xmlns:a16="http://schemas.microsoft.com/office/drawing/2014/main" id="{0964CEE2-55A1-0335-0849-E8E166C016F8}"/>
                </a:ext>
              </a:extLst>
            </p:cNvPr>
            <p:cNvSpPr/>
            <p:nvPr/>
          </p:nvSpPr>
          <p:spPr>
            <a:xfrm>
              <a:off x="4998850" y="3339574"/>
              <a:ext cx="1422982" cy="397100"/>
            </a:xfrm>
            <a:custGeom>
              <a:avLst/>
              <a:gdLst/>
              <a:ahLst/>
              <a:cxnLst/>
              <a:rect l="l" t="t" r="r" b="b"/>
              <a:pathLst>
                <a:path w="66116" h="15884" fill="none" extrusionOk="0">
                  <a:moveTo>
                    <a:pt x="0" y="15884"/>
                  </a:moveTo>
                  <a:lnTo>
                    <a:pt x="66116" y="15884"/>
                  </a:lnTo>
                  <a:lnTo>
                    <a:pt x="60436" y="7847"/>
                  </a:lnTo>
                  <a:lnTo>
                    <a:pt x="66116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Thanh toán</a:t>
              </a:r>
              <a:endParaRPr dirty="0">
                <a:solidFill>
                  <a:schemeClr val="accent4"/>
                </a:solidFill>
              </a:endParaRPr>
            </a:p>
          </p:txBody>
        </p:sp>
        <p:sp>
          <p:nvSpPr>
            <p:cNvPr id="28" name="Google Shape;793;p29">
              <a:extLst>
                <a:ext uri="{FF2B5EF4-FFF2-40B4-BE49-F238E27FC236}">
                  <a16:creationId xmlns:a16="http://schemas.microsoft.com/office/drawing/2014/main" id="{17C58EC4-6A95-BCDD-CA41-5E3777D15604}"/>
                </a:ext>
              </a:extLst>
            </p:cNvPr>
            <p:cNvSpPr/>
            <p:nvPr/>
          </p:nvSpPr>
          <p:spPr>
            <a:xfrm>
              <a:off x="4524063" y="3268719"/>
              <a:ext cx="560225" cy="538800"/>
            </a:xfrm>
            <a:custGeom>
              <a:avLst/>
              <a:gdLst/>
              <a:ahLst/>
              <a:cxnLst/>
              <a:rect l="l" t="t" r="r" b="b"/>
              <a:pathLst>
                <a:path w="22409" h="21552" extrusionOk="0">
                  <a:moveTo>
                    <a:pt x="1" y="1"/>
                  </a:moveTo>
                  <a:lnTo>
                    <a:pt x="1" y="21551"/>
                  </a:lnTo>
                  <a:lnTo>
                    <a:pt x="22408" y="21551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/>
            </a:p>
          </p:txBody>
        </p:sp>
        <p:sp>
          <p:nvSpPr>
            <p:cNvPr id="29" name="Google Shape;794;p29">
              <a:extLst>
                <a:ext uri="{FF2B5EF4-FFF2-40B4-BE49-F238E27FC236}">
                  <a16:creationId xmlns:a16="http://schemas.microsoft.com/office/drawing/2014/main" id="{3EC358D2-E3AF-B1AF-6B66-A62C5D9EEF09}"/>
                </a:ext>
              </a:extLst>
            </p:cNvPr>
            <p:cNvSpPr txBox="1"/>
            <p:nvPr/>
          </p:nvSpPr>
          <p:spPr>
            <a:xfrm>
              <a:off x="6626551" y="3270669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Hỗ trợ thanh toán trực tuyến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" name="Google Shape;795;p29">
            <a:extLst>
              <a:ext uri="{FF2B5EF4-FFF2-40B4-BE49-F238E27FC236}">
                <a16:creationId xmlns:a16="http://schemas.microsoft.com/office/drawing/2014/main" id="{EB3F420A-E73A-6C82-C2F9-DF6623532296}"/>
              </a:ext>
            </a:extLst>
          </p:cNvPr>
          <p:cNvGrpSpPr/>
          <p:nvPr/>
        </p:nvGrpSpPr>
        <p:grpSpPr>
          <a:xfrm>
            <a:off x="4538350" y="1924153"/>
            <a:ext cx="3909689" cy="538475"/>
            <a:chOff x="4524063" y="2001006"/>
            <a:chExt cx="3909689" cy="538475"/>
          </a:xfrm>
        </p:grpSpPr>
        <p:sp>
          <p:nvSpPr>
            <p:cNvPr id="31" name="Google Shape;796;p29">
              <a:extLst>
                <a:ext uri="{FF2B5EF4-FFF2-40B4-BE49-F238E27FC236}">
                  <a16:creationId xmlns:a16="http://schemas.microsoft.com/office/drawing/2014/main" id="{6056FC25-E58B-B776-F43D-2010D682F0BF}"/>
                </a:ext>
              </a:extLst>
            </p:cNvPr>
            <p:cNvSpPr/>
            <p:nvPr/>
          </p:nvSpPr>
          <p:spPr>
            <a:xfrm>
              <a:off x="4998850" y="2071550"/>
              <a:ext cx="1422982" cy="397375"/>
            </a:xfrm>
            <a:custGeom>
              <a:avLst/>
              <a:gdLst/>
              <a:ahLst/>
              <a:cxnLst/>
              <a:rect l="l" t="t" r="r" b="b"/>
              <a:pathLst>
                <a:path w="66116" h="15895" fill="none" extrusionOk="0">
                  <a:moveTo>
                    <a:pt x="0" y="15895"/>
                  </a:moveTo>
                  <a:lnTo>
                    <a:pt x="66116" y="15895"/>
                  </a:lnTo>
                  <a:lnTo>
                    <a:pt x="60436" y="7858"/>
                  </a:lnTo>
                  <a:lnTo>
                    <a:pt x="661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sym typeface="Fira Sans Extra Condensed Medium"/>
                </a:rPr>
                <a:t>Đặt hàng</a:t>
              </a:r>
              <a:endParaRPr dirty="0">
                <a:solidFill>
                  <a:schemeClr val="accent2"/>
                </a:solidFill>
              </a:endParaRPr>
            </a:p>
          </p:txBody>
        </p:sp>
        <p:sp>
          <p:nvSpPr>
            <p:cNvPr id="32" name="Google Shape;797;p29">
              <a:extLst>
                <a:ext uri="{FF2B5EF4-FFF2-40B4-BE49-F238E27FC236}">
                  <a16:creationId xmlns:a16="http://schemas.microsoft.com/office/drawing/2014/main" id="{09E59118-86F8-E1AC-4420-6E583C2F63FC}"/>
                </a:ext>
              </a:extLst>
            </p:cNvPr>
            <p:cNvSpPr/>
            <p:nvPr/>
          </p:nvSpPr>
          <p:spPr>
            <a:xfrm>
              <a:off x="4524063" y="2001006"/>
              <a:ext cx="560225" cy="538475"/>
            </a:xfrm>
            <a:custGeom>
              <a:avLst/>
              <a:gdLst/>
              <a:ahLst/>
              <a:cxnLst/>
              <a:rect l="l" t="t" r="r" b="b"/>
              <a:pathLst>
                <a:path w="22409" h="21539" extrusionOk="0">
                  <a:moveTo>
                    <a:pt x="1" y="0"/>
                  </a:moveTo>
                  <a:lnTo>
                    <a:pt x="1" y="21539"/>
                  </a:lnTo>
                  <a:lnTo>
                    <a:pt x="22408" y="21539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/>
            </a:p>
          </p:txBody>
        </p:sp>
        <p:sp>
          <p:nvSpPr>
            <p:cNvPr id="33" name="Google Shape;798;p29">
              <a:extLst>
                <a:ext uri="{FF2B5EF4-FFF2-40B4-BE49-F238E27FC236}">
                  <a16:creationId xmlns:a16="http://schemas.microsoft.com/office/drawing/2014/main" id="{E0D63BD8-DE3E-286B-CFAF-64F67E41253E}"/>
                </a:ext>
              </a:extLst>
            </p:cNvPr>
            <p:cNvSpPr txBox="1"/>
            <p:nvPr/>
          </p:nvSpPr>
          <p:spPr>
            <a:xfrm>
              <a:off x="6626551" y="2002788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Quản lý giỏ hàng và thực hiện đặt hàng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" name="Google Shape;799;p29">
            <a:extLst>
              <a:ext uri="{FF2B5EF4-FFF2-40B4-BE49-F238E27FC236}">
                <a16:creationId xmlns:a16="http://schemas.microsoft.com/office/drawing/2014/main" id="{778852F6-CC98-EDAA-D2D3-32958009E4DF}"/>
              </a:ext>
            </a:extLst>
          </p:cNvPr>
          <p:cNvGrpSpPr/>
          <p:nvPr/>
        </p:nvGrpSpPr>
        <p:grpSpPr>
          <a:xfrm>
            <a:off x="724563" y="3826047"/>
            <a:ext cx="3909661" cy="538775"/>
            <a:chOff x="710276" y="3902900"/>
            <a:chExt cx="3909661" cy="538775"/>
          </a:xfrm>
        </p:grpSpPr>
        <p:sp>
          <p:nvSpPr>
            <p:cNvPr id="35" name="Google Shape;800;p29">
              <a:extLst>
                <a:ext uri="{FF2B5EF4-FFF2-40B4-BE49-F238E27FC236}">
                  <a16:creationId xmlns:a16="http://schemas.microsoft.com/office/drawing/2014/main" id="{E89FE1C9-D69A-BC0C-A58E-A8B0CA3DCF65}"/>
                </a:ext>
              </a:extLst>
            </p:cNvPr>
            <p:cNvSpPr/>
            <p:nvPr/>
          </p:nvSpPr>
          <p:spPr>
            <a:xfrm>
              <a:off x="2722199" y="3973725"/>
              <a:ext cx="1422982" cy="397100"/>
            </a:xfrm>
            <a:custGeom>
              <a:avLst/>
              <a:gdLst/>
              <a:ahLst/>
              <a:cxnLst/>
              <a:rect l="l" t="t" r="r" b="b"/>
              <a:pathLst>
                <a:path w="66116" h="15884" fill="none" extrusionOk="0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Quản lý</a:t>
              </a:r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40" name="Google Shape;801;p29">
              <a:extLst>
                <a:ext uri="{FF2B5EF4-FFF2-40B4-BE49-F238E27FC236}">
                  <a16:creationId xmlns:a16="http://schemas.microsoft.com/office/drawing/2014/main" id="{71761493-1080-BCBE-9956-0A44BA9A6010}"/>
                </a:ext>
              </a:extLst>
            </p:cNvPr>
            <p:cNvSpPr/>
            <p:nvPr/>
          </p:nvSpPr>
          <p:spPr>
            <a:xfrm>
              <a:off x="4059738" y="3902900"/>
              <a:ext cx="560200" cy="538775"/>
            </a:xfrm>
            <a:custGeom>
              <a:avLst/>
              <a:gdLst/>
              <a:ahLst/>
              <a:cxnLst/>
              <a:rect l="l" t="t" r="r" b="b"/>
              <a:pathLst>
                <a:path w="22408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22408" y="21551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/>
            </a:p>
          </p:txBody>
        </p:sp>
        <p:sp>
          <p:nvSpPr>
            <p:cNvPr id="41" name="Google Shape;802;p29">
              <a:extLst>
                <a:ext uri="{FF2B5EF4-FFF2-40B4-BE49-F238E27FC236}">
                  <a16:creationId xmlns:a16="http://schemas.microsoft.com/office/drawing/2014/main" id="{4C09549B-ABB5-617C-C9E5-1EA5E96DC61B}"/>
                </a:ext>
              </a:extLst>
            </p:cNvPr>
            <p:cNvSpPr txBox="1"/>
            <p:nvPr/>
          </p:nvSpPr>
          <p:spPr>
            <a:xfrm>
              <a:off x="710276" y="3904838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Hệ thống quản lý và thống kê dành cho phía quản trị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" name="Google Shape;803;p29">
            <a:extLst>
              <a:ext uri="{FF2B5EF4-FFF2-40B4-BE49-F238E27FC236}">
                <a16:creationId xmlns:a16="http://schemas.microsoft.com/office/drawing/2014/main" id="{4D27C2FB-50AB-E036-7DFF-58B7C9F9511A}"/>
              </a:ext>
            </a:extLst>
          </p:cNvPr>
          <p:cNvGrpSpPr/>
          <p:nvPr/>
        </p:nvGrpSpPr>
        <p:grpSpPr>
          <a:xfrm>
            <a:off x="724562" y="2558010"/>
            <a:ext cx="3909663" cy="538475"/>
            <a:chOff x="710275" y="2634863"/>
            <a:chExt cx="3909663" cy="538475"/>
          </a:xfrm>
        </p:grpSpPr>
        <p:sp>
          <p:nvSpPr>
            <p:cNvPr id="54" name="Google Shape;804;p29">
              <a:extLst>
                <a:ext uri="{FF2B5EF4-FFF2-40B4-BE49-F238E27FC236}">
                  <a16:creationId xmlns:a16="http://schemas.microsoft.com/office/drawing/2014/main" id="{E7E1A666-A985-D979-F9C1-77AAED7910AA}"/>
                </a:ext>
              </a:extLst>
            </p:cNvPr>
            <p:cNvSpPr/>
            <p:nvPr/>
          </p:nvSpPr>
          <p:spPr>
            <a:xfrm>
              <a:off x="2722199" y="2705413"/>
              <a:ext cx="1422982" cy="397400"/>
            </a:xfrm>
            <a:custGeom>
              <a:avLst/>
              <a:gdLst/>
              <a:ahLst/>
              <a:cxnLst/>
              <a:rect l="l" t="t" r="r" b="b"/>
              <a:pathLst>
                <a:path w="66116" h="15896" fill="none" extrusionOk="0">
                  <a:moveTo>
                    <a:pt x="66116" y="15895"/>
                  </a:moveTo>
                  <a:lnTo>
                    <a:pt x="1" y="15895"/>
                  </a:lnTo>
                  <a:lnTo>
                    <a:pt x="5680" y="7859"/>
                  </a:lnTo>
                  <a:lnTo>
                    <a:pt x="1" y="0"/>
                  </a:lnTo>
                  <a:lnTo>
                    <a:pt x="6611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sym typeface="Fira Sans Extra Condensed Medium"/>
                </a:rPr>
                <a:t>Đánh giá</a:t>
              </a:r>
              <a:endParaRPr dirty="0">
                <a:solidFill>
                  <a:schemeClr val="accent3"/>
                </a:solidFill>
              </a:endParaRPr>
            </a:p>
          </p:txBody>
        </p:sp>
        <p:sp>
          <p:nvSpPr>
            <p:cNvPr id="55" name="Google Shape;805;p29">
              <a:extLst>
                <a:ext uri="{FF2B5EF4-FFF2-40B4-BE49-F238E27FC236}">
                  <a16:creationId xmlns:a16="http://schemas.microsoft.com/office/drawing/2014/main" id="{4F72828A-1E87-C74F-0D85-4F276B76B09F}"/>
                </a:ext>
              </a:extLst>
            </p:cNvPr>
            <p:cNvSpPr/>
            <p:nvPr/>
          </p:nvSpPr>
          <p:spPr>
            <a:xfrm>
              <a:off x="4059738" y="2634863"/>
              <a:ext cx="560200" cy="538475"/>
            </a:xfrm>
            <a:custGeom>
              <a:avLst/>
              <a:gdLst/>
              <a:ahLst/>
              <a:cxnLst/>
              <a:rect l="l" t="t" r="r" b="b"/>
              <a:pathLst>
                <a:path w="22408" h="21539" extrusionOk="0">
                  <a:moveTo>
                    <a:pt x="0" y="1"/>
                  </a:moveTo>
                  <a:lnTo>
                    <a:pt x="0" y="21539"/>
                  </a:lnTo>
                  <a:lnTo>
                    <a:pt x="22408" y="21539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/>
            </a:p>
          </p:txBody>
        </p:sp>
        <p:sp>
          <p:nvSpPr>
            <p:cNvPr id="56" name="Google Shape;806;p29">
              <a:extLst>
                <a:ext uri="{FF2B5EF4-FFF2-40B4-BE49-F238E27FC236}">
                  <a16:creationId xmlns:a16="http://schemas.microsoft.com/office/drawing/2014/main" id="{1B64FFCF-88BA-BC92-C6DE-C02E559B9ED6}"/>
                </a:ext>
              </a:extLst>
            </p:cNvPr>
            <p:cNvSpPr txBox="1"/>
            <p:nvPr/>
          </p:nvSpPr>
          <p:spPr>
            <a:xfrm>
              <a:off x="710275" y="2636675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Đánh giá sản phẩm sau khi mua hàng.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" name="Google Shape;807;p29">
            <a:extLst>
              <a:ext uri="{FF2B5EF4-FFF2-40B4-BE49-F238E27FC236}">
                <a16:creationId xmlns:a16="http://schemas.microsoft.com/office/drawing/2014/main" id="{3F5728AE-825D-0F11-01C7-5412E47F8D6E}"/>
              </a:ext>
            </a:extLst>
          </p:cNvPr>
          <p:cNvGrpSpPr/>
          <p:nvPr/>
        </p:nvGrpSpPr>
        <p:grpSpPr>
          <a:xfrm>
            <a:off x="724562" y="1289997"/>
            <a:ext cx="3909663" cy="558825"/>
            <a:chOff x="710275" y="1366850"/>
            <a:chExt cx="3909663" cy="558825"/>
          </a:xfrm>
        </p:grpSpPr>
        <p:sp>
          <p:nvSpPr>
            <p:cNvPr id="58" name="Google Shape;808;p29">
              <a:extLst>
                <a:ext uri="{FF2B5EF4-FFF2-40B4-BE49-F238E27FC236}">
                  <a16:creationId xmlns:a16="http://schemas.microsoft.com/office/drawing/2014/main" id="{AF756BEA-54D6-F98C-B1C9-6F542772D49B}"/>
                </a:ext>
              </a:extLst>
            </p:cNvPr>
            <p:cNvSpPr/>
            <p:nvPr/>
          </p:nvSpPr>
          <p:spPr>
            <a:xfrm>
              <a:off x="2722199" y="1437675"/>
              <a:ext cx="1422982" cy="397100"/>
            </a:xfrm>
            <a:custGeom>
              <a:avLst/>
              <a:gdLst/>
              <a:ahLst/>
              <a:cxnLst/>
              <a:rect l="l" t="t" r="r" b="b"/>
              <a:pathLst>
                <a:path w="66116" h="15884" fill="none" extrusionOk="0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Tìm kiếm</a:t>
              </a:r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67" name="Google Shape;809;p29">
              <a:extLst>
                <a:ext uri="{FF2B5EF4-FFF2-40B4-BE49-F238E27FC236}">
                  <a16:creationId xmlns:a16="http://schemas.microsoft.com/office/drawing/2014/main" id="{7400E844-2E12-5A8B-D0E5-204B33C54612}"/>
                </a:ext>
              </a:extLst>
            </p:cNvPr>
            <p:cNvSpPr/>
            <p:nvPr/>
          </p:nvSpPr>
          <p:spPr>
            <a:xfrm>
              <a:off x="4059738" y="1366850"/>
              <a:ext cx="560200" cy="538775"/>
            </a:xfrm>
            <a:custGeom>
              <a:avLst/>
              <a:gdLst/>
              <a:ahLst/>
              <a:cxnLst/>
              <a:rect l="l" t="t" r="r" b="b"/>
              <a:pathLst>
                <a:path w="22408" h="21551" extrusionOk="0">
                  <a:moveTo>
                    <a:pt x="0" y="0"/>
                  </a:moveTo>
                  <a:lnTo>
                    <a:pt x="0" y="21550"/>
                  </a:lnTo>
                  <a:lnTo>
                    <a:pt x="22408" y="21550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810;p29">
              <a:extLst>
                <a:ext uri="{FF2B5EF4-FFF2-40B4-BE49-F238E27FC236}">
                  <a16:creationId xmlns:a16="http://schemas.microsoft.com/office/drawing/2014/main" id="{CF0A35E8-5F6F-5A0E-B284-28D8D15051A6}"/>
                </a:ext>
              </a:extLst>
            </p:cNvPr>
            <p:cNvSpPr txBox="1"/>
            <p:nvPr/>
          </p:nvSpPr>
          <p:spPr>
            <a:xfrm>
              <a:off x="710275" y="1390775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Tìm kiếm, lọc, sắp xếp sản phẩm.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Google Shape;814;p47">
            <a:extLst>
              <a:ext uri="{FF2B5EF4-FFF2-40B4-BE49-F238E27FC236}">
                <a16:creationId xmlns:a16="http://schemas.microsoft.com/office/drawing/2014/main" id="{9648322C-AFB0-D724-56C7-34D4D906A735}"/>
              </a:ext>
            </a:extLst>
          </p:cNvPr>
          <p:cNvGrpSpPr/>
          <p:nvPr/>
        </p:nvGrpSpPr>
        <p:grpSpPr>
          <a:xfrm>
            <a:off x="4170569" y="1384161"/>
            <a:ext cx="346104" cy="353231"/>
            <a:chOff x="3955900" y="2984500"/>
            <a:chExt cx="414000" cy="422525"/>
          </a:xfrm>
        </p:grpSpPr>
        <p:sp>
          <p:nvSpPr>
            <p:cNvPr id="81" name="Google Shape;815;p47">
              <a:extLst>
                <a:ext uri="{FF2B5EF4-FFF2-40B4-BE49-F238E27FC236}">
                  <a16:creationId xmlns:a16="http://schemas.microsoft.com/office/drawing/2014/main" id="{17AD096D-5B5B-B8E2-8F28-AD668890D919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16;p47">
              <a:extLst>
                <a:ext uri="{FF2B5EF4-FFF2-40B4-BE49-F238E27FC236}">
                  <a16:creationId xmlns:a16="http://schemas.microsoft.com/office/drawing/2014/main" id="{18BA3A3F-E4FF-1057-909A-FF71C729AF0C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17;p47">
              <a:extLst>
                <a:ext uri="{FF2B5EF4-FFF2-40B4-BE49-F238E27FC236}">
                  <a16:creationId xmlns:a16="http://schemas.microsoft.com/office/drawing/2014/main" id="{6F1DAA82-7320-3619-F0DF-FE2E0A81DFB0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28;p47">
            <a:extLst>
              <a:ext uri="{FF2B5EF4-FFF2-40B4-BE49-F238E27FC236}">
                <a16:creationId xmlns:a16="http://schemas.microsoft.com/office/drawing/2014/main" id="{793479EA-B09B-C74F-EEDF-B1A890FEC866}"/>
              </a:ext>
            </a:extLst>
          </p:cNvPr>
          <p:cNvGrpSpPr/>
          <p:nvPr/>
        </p:nvGrpSpPr>
        <p:grpSpPr>
          <a:xfrm>
            <a:off x="4608458" y="2046981"/>
            <a:ext cx="366502" cy="292496"/>
            <a:chOff x="1921475" y="3695200"/>
            <a:chExt cx="438400" cy="349875"/>
          </a:xfrm>
        </p:grpSpPr>
        <p:sp>
          <p:nvSpPr>
            <p:cNvPr id="85" name="Google Shape;829;p47">
              <a:extLst>
                <a:ext uri="{FF2B5EF4-FFF2-40B4-BE49-F238E27FC236}">
                  <a16:creationId xmlns:a16="http://schemas.microsoft.com/office/drawing/2014/main" id="{ED84C532-B525-3EBD-913B-3E78D5875827}"/>
                </a:ext>
              </a:extLst>
            </p:cNvPr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30;p47">
              <a:extLst>
                <a:ext uri="{FF2B5EF4-FFF2-40B4-BE49-F238E27FC236}">
                  <a16:creationId xmlns:a16="http://schemas.microsoft.com/office/drawing/2014/main" id="{E3756FD8-1797-D504-3580-21CA2979A8EE}"/>
                </a:ext>
              </a:extLst>
            </p:cNvPr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31;p47">
              <a:extLst>
                <a:ext uri="{FF2B5EF4-FFF2-40B4-BE49-F238E27FC236}">
                  <a16:creationId xmlns:a16="http://schemas.microsoft.com/office/drawing/2014/main" id="{6581A9C9-9DF0-CEAC-06E6-EA8104878C97}"/>
                </a:ext>
              </a:extLst>
            </p:cNvPr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18;p29">
            <a:extLst>
              <a:ext uri="{FF2B5EF4-FFF2-40B4-BE49-F238E27FC236}">
                <a16:creationId xmlns:a16="http://schemas.microsoft.com/office/drawing/2014/main" id="{7D19F63B-5CA4-DFDF-3CD6-3CC4E8585ACD}"/>
              </a:ext>
            </a:extLst>
          </p:cNvPr>
          <p:cNvSpPr/>
          <p:nvPr/>
        </p:nvSpPr>
        <p:spPr>
          <a:xfrm>
            <a:off x="4199819" y="2697853"/>
            <a:ext cx="303598" cy="284632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89" name="Google Shape;823;p47">
            <a:extLst>
              <a:ext uri="{FF2B5EF4-FFF2-40B4-BE49-F238E27FC236}">
                <a16:creationId xmlns:a16="http://schemas.microsoft.com/office/drawing/2014/main" id="{146E5A4B-D16D-0934-9389-AD86326FFBCB}"/>
              </a:ext>
            </a:extLst>
          </p:cNvPr>
          <p:cNvGrpSpPr/>
          <p:nvPr/>
        </p:nvGrpSpPr>
        <p:grpSpPr>
          <a:xfrm>
            <a:off x="4603337" y="3334664"/>
            <a:ext cx="376743" cy="253204"/>
            <a:chOff x="1241275" y="3718400"/>
            <a:chExt cx="450650" cy="302875"/>
          </a:xfrm>
        </p:grpSpPr>
        <p:sp>
          <p:nvSpPr>
            <p:cNvPr id="90" name="Google Shape;824;p47">
              <a:extLst>
                <a:ext uri="{FF2B5EF4-FFF2-40B4-BE49-F238E27FC236}">
                  <a16:creationId xmlns:a16="http://schemas.microsoft.com/office/drawing/2014/main" id="{4DF204C3-89B3-400A-EAD6-9399B60CE2DA}"/>
                </a:ext>
              </a:extLst>
            </p:cNvPr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25;p47">
              <a:extLst>
                <a:ext uri="{FF2B5EF4-FFF2-40B4-BE49-F238E27FC236}">
                  <a16:creationId xmlns:a16="http://schemas.microsoft.com/office/drawing/2014/main" id="{F0D914D9-1861-E8E1-8622-D6E7D8DC310F}"/>
                </a:ext>
              </a:extLst>
            </p:cNvPr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26;p47">
              <a:extLst>
                <a:ext uri="{FF2B5EF4-FFF2-40B4-BE49-F238E27FC236}">
                  <a16:creationId xmlns:a16="http://schemas.microsoft.com/office/drawing/2014/main" id="{C1B51FFC-9FC0-640B-FE79-F24B4005E44D}"/>
                </a:ext>
              </a:extLst>
            </p:cNvPr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27;p47">
              <a:extLst>
                <a:ext uri="{FF2B5EF4-FFF2-40B4-BE49-F238E27FC236}">
                  <a16:creationId xmlns:a16="http://schemas.microsoft.com/office/drawing/2014/main" id="{65FFE9C6-5B83-974B-8AB5-278548CA55A1}"/>
                </a:ext>
              </a:extLst>
            </p:cNvPr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811;p47">
            <a:extLst>
              <a:ext uri="{FF2B5EF4-FFF2-40B4-BE49-F238E27FC236}">
                <a16:creationId xmlns:a16="http://schemas.microsoft.com/office/drawing/2014/main" id="{E368D02B-DA87-F1C7-9101-2B56AC8C41B6}"/>
              </a:ext>
            </a:extLst>
          </p:cNvPr>
          <p:cNvGrpSpPr/>
          <p:nvPr/>
        </p:nvGrpSpPr>
        <p:grpSpPr>
          <a:xfrm>
            <a:off x="4126631" y="3923932"/>
            <a:ext cx="427781" cy="316489"/>
            <a:chOff x="5255200" y="3006475"/>
            <a:chExt cx="511700" cy="378575"/>
          </a:xfrm>
        </p:grpSpPr>
        <p:sp>
          <p:nvSpPr>
            <p:cNvPr id="95" name="Google Shape;812;p47">
              <a:extLst>
                <a:ext uri="{FF2B5EF4-FFF2-40B4-BE49-F238E27FC236}">
                  <a16:creationId xmlns:a16="http://schemas.microsoft.com/office/drawing/2014/main" id="{8DCB230D-82E3-F7FD-3E14-AB14D5CC431A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13;p47">
              <a:extLst>
                <a:ext uri="{FF2B5EF4-FFF2-40B4-BE49-F238E27FC236}">
                  <a16:creationId xmlns:a16="http://schemas.microsoft.com/office/drawing/2014/main" id="{D7B5C2FB-3282-46DD-214E-9AD40B9ABDC4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411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2.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CÔNG NGHỆ SỬ DỤNG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312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2866830" y="95832"/>
            <a:ext cx="4133351" cy="491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</a:rPr>
              <a:t>CÔNG NGHỆ SỬ DỤNG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2" name="Picture 4" descr="React JS là gì? Tìm hiểu về React JS chi tiết 2021">
            <a:extLst>
              <a:ext uri="{FF2B5EF4-FFF2-40B4-BE49-F238E27FC236}">
                <a16:creationId xmlns:a16="http://schemas.microsoft.com/office/drawing/2014/main" id="{EC98C123-6932-2E3C-04F7-F82EA9997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1" y="1291733"/>
            <a:ext cx="3754902" cy="164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B0C6F8-5ABD-088D-786B-FA9253D3F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809" y="995895"/>
            <a:ext cx="4254865" cy="18162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704E60-27D8-B703-AB3B-60C1F5D24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901" y="3078329"/>
            <a:ext cx="3676674" cy="927509"/>
          </a:xfrm>
          <a:prstGeom prst="rect">
            <a:avLst/>
          </a:prstGeom>
        </p:spPr>
      </p:pic>
      <p:pic>
        <p:nvPicPr>
          <p:cNvPr id="1034" name="Picture 10" descr="Giới thiệu về React Native">
            <a:extLst>
              <a:ext uri="{FF2B5EF4-FFF2-40B4-BE49-F238E27FC236}">
                <a16:creationId xmlns:a16="http://schemas.microsoft.com/office/drawing/2014/main" id="{048DA5F8-0056-FA55-E491-B410793B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35" y="2812129"/>
            <a:ext cx="4133351" cy="14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15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675" y="212005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3.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TÍCH THIẾT KẾ HỆ THỐNG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7186980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536</Words>
  <Application>Microsoft Office PowerPoint</Application>
  <PresentationFormat>On-screen Show (16:9)</PresentationFormat>
  <Paragraphs>92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Lato</vt:lpstr>
      <vt:lpstr>Verdana</vt:lpstr>
      <vt:lpstr>Roboto</vt:lpstr>
      <vt:lpstr>Arial</vt:lpstr>
      <vt:lpstr>Raleway</vt:lpstr>
      <vt:lpstr>Calibri</vt:lpstr>
      <vt:lpstr>Fira Sans Extra Condensed Medium</vt:lpstr>
      <vt:lpstr>Lora</vt:lpstr>
      <vt:lpstr>Antonio template</vt:lpstr>
      <vt:lpstr>ĐỀ TÀI</vt:lpstr>
      <vt:lpstr>NỘI DUNG BÁO CÁO</vt:lpstr>
      <vt:lpstr>1. GIỚI THIỆU</vt:lpstr>
      <vt:lpstr>ĐẶT VẤN ĐỀ</vt:lpstr>
      <vt:lpstr>GIỚI THIỆU HỆ THỐNG</vt:lpstr>
      <vt:lpstr>MỤC TIÊU HỆ THỐNG</vt:lpstr>
      <vt:lpstr>2. CÔNG NGHỆ SỬ DỤNG</vt:lpstr>
      <vt:lpstr>CÔNG NGHỆ SỬ DỤNG</vt:lpstr>
      <vt:lpstr>3. PHÂN TÍCH THIẾT KẾ HỆ THỐNG</vt:lpstr>
      <vt:lpstr>MÔ HÌNH HỆ THỐNG</vt:lpstr>
      <vt:lpstr>USE CASE PHÍA KHÁCH HÀNG</vt:lpstr>
      <vt:lpstr>USE CASE PHÍA QUẢN TRỊ</vt:lpstr>
      <vt:lpstr>LƯỢC ĐỒ LỚP</vt:lpstr>
      <vt:lpstr>4. DEMO</vt:lpstr>
      <vt:lpstr>5. KẾT LUẬN</vt:lpstr>
      <vt:lpstr>Ưu điểm</vt:lpstr>
      <vt:lpstr>Nhược điểm</vt:lpstr>
      <vt:lpstr> </vt:lpstr>
      <vt:lpstr>CẢM ƠN!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 XÂY DỰNG WEBSITE KINH DOANH SẢN PHẨM THỜI TRANG</dc:title>
  <cp:lastModifiedBy>Nguyễn Tiến Trung</cp:lastModifiedBy>
  <cp:revision>36</cp:revision>
  <dcterms:modified xsi:type="dcterms:W3CDTF">2023-05-31T15:15:30Z</dcterms:modified>
</cp:coreProperties>
</file>