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sldIdLst>
    <p:sldId id="256" r:id="rId2"/>
    <p:sldId id="257" r:id="rId3"/>
    <p:sldId id="258" r:id="rId4"/>
    <p:sldId id="259" r:id="rId5"/>
    <p:sldId id="301" r:id="rId6"/>
    <p:sldId id="305" r:id="rId7"/>
    <p:sldId id="306" r:id="rId8"/>
    <p:sldId id="263" r:id="rId9"/>
    <p:sldId id="307" r:id="rId10"/>
    <p:sldId id="265" r:id="rId11"/>
    <p:sldId id="308" r:id="rId12"/>
    <p:sldId id="311" r:id="rId13"/>
    <p:sldId id="266" r:id="rId14"/>
    <p:sldId id="309" r:id="rId15"/>
    <p:sldId id="310" r:id="rId16"/>
    <p:sldId id="267" r:id="rId17"/>
    <p:sldId id="268" r:id="rId18"/>
    <p:sldId id="302" r:id="rId19"/>
    <p:sldId id="269" r:id="rId20"/>
    <p:sldId id="270" r:id="rId21"/>
    <p:sldId id="271" r:id="rId22"/>
    <p:sldId id="303" r:id="rId23"/>
    <p:sldId id="304" r:id="rId24"/>
    <p:sldId id="273" r:id="rId25"/>
    <p:sldId id="274" r:id="rId26"/>
    <p:sldId id="295" r:id="rId27"/>
    <p:sldId id="296" r:id="rId28"/>
    <p:sldId id="298" r:id="rId29"/>
    <p:sldId id="320" r:id="rId30"/>
    <p:sldId id="299" r:id="rId31"/>
    <p:sldId id="321" r:id="rId32"/>
    <p:sldId id="279" r:id="rId33"/>
    <p:sldId id="300" r:id="rId34"/>
    <p:sldId id="280" r:id="rId35"/>
    <p:sldId id="281" r:id="rId36"/>
    <p:sldId id="285" r:id="rId37"/>
    <p:sldId id="282" r:id="rId38"/>
    <p:sldId id="316" r:id="rId39"/>
    <p:sldId id="286" r:id="rId40"/>
    <p:sldId id="287" r:id="rId41"/>
    <p:sldId id="288" r:id="rId42"/>
    <p:sldId id="289" r:id="rId43"/>
    <p:sldId id="312" r:id="rId44"/>
    <p:sldId id="317" r:id="rId45"/>
    <p:sldId id="318" r:id="rId46"/>
    <p:sldId id="314" r:id="rId47"/>
    <p:sldId id="290" r:id="rId48"/>
    <p:sldId id="291" r:id="rId49"/>
    <p:sldId id="315" r:id="rId50"/>
    <p:sldId id="292" r:id="rId51"/>
    <p:sldId id="313" r:id="rId52"/>
    <p:sldId id="284" r:id="rId53"/>
    <p:sldId id="293" r:id="rId54"/>
    <p:sldId id="294" r:id="rId55"/>
    <p:sldId id="27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43" clrIdx="0">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381" autoAdjust="0"/>
  </p:normalViewPr>
  <p:slideViewPr>
    <p:cSldViewPr snapToGrid="0">
      <p:cViewPr varScale="1">
        <p:scale>
          <a:sx n="58" d="100"/>
          <a:sy n="58" d="100"/>
        </p:scale>
        <p:origin x="15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06T15:28:00.051" idx="40">
    <p:pos x="3872" y="1613"/>
    <p:text>Thiết kế kiến trúc phần mềm</p:text>
    <p:extLst>
      <p:ext uri="{C676402C-5697-4E1C-873F-D02D1690AC5C}">
        <p15:threadingInfo xmlns:p15="http://schemas.microsoft.com/office/powerpoint/2012/main" timeZoneBias="-420"/>
      </p:ext>
    </p:extLst>
  </p:cm>
  <p:cm authorId="1" dt="2015-08-06T15:29:05.844" idx="41">
    <p:pos x="4162" y="2211"/>
    <p:text>Thực thi phầm mềm</p:text>
    <p:extLst>
      <p:ext uri="{C676402C-5697-4E1C-873F-D02D1690AC5C}">
        <p15:threadingInfo xmlns:p15="http://schemas.microsoft.com/office/powerpoint/2012/main" timeZoneBias="-420"/>
      </p:ext>
    </p:extLst>
  </p:cm>
  <p:cm authorId="1" dt="2015-08-06T15:29:41.896" idx="42">
    <p:pos x="3913" y="2735"/>
    <p:text>Xác minh</p:text>
    <p:extLst>
      <p:ext uri="{C676402C-5697-4E1C-873F-D02D1690AC5C}">
        <p15:threadingInfo xmlns:p15="http://schemas.microsoft.com/office/powerpoint/2012/main" timeZoneBias="-420"/>
      </p:ext>
    </p:extLst>
  </p:cm>
  <p:cm authorId="1" dt="2015-08-06T15:30:21.218" idx="43">
    <p:pos x="4360" y="3268"/>
    <p:text>Bảo trì</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8-05T19:00:07.217" idx="9">
    <p:pos x="10" y="10"/>
    <p:text>Mức nhỏ và mức chung không sử dụng các mô hình này</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503D7-5070-4AA2-8970-BDB1BD4EFF16}" type="datetimeFigureOut">
              <a:rPr lang="vi-VN" smtClean="0"/>
              <a:t>23/12/2015</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E00C0-A069-42B9-92D5-2F7D9D99C3DE}" type="slidenum">
              <a:rPr lang="vi-VN" smtClean="0"/>
              <a:t>‹#›</a:t>
            </a:fld>
            <a:endParaRPr lang="vi-VN"/>
          </a:p>
        </p:txBody>
      </p:sp>
    </p:spTree>
    <p:extLst>
      <p:ext uri="{BB962C8B-B14F-4D97-AF65-F5344CB8AC3E}">
        <p14:creationId xmlns:p14="http://schemas.microsoft.com/office/powerpoint/2010/main" val="826206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1. Plan and implement risk management (</a:t>
            </a:r>
            <a:r>
              <a:rPr lang="en-US" sz="1200" kern="1200" err="1" smtClean="0">
                <a:solidFill>
                  <a:schemeClr val="tx1"/>
                </a:solidFill>
                <a:effectLst/>
                <a:latin typeface="+mn-lt"/>
                <a:ea typeface="+mn-ea"/>
                <a:cs typeface="+mn-cs"/>
              </a:rPr>
              <a:t>lập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kế</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hoạch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rủi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 Kế</a:t>
            </a:r>
            <a:r>
              <a:rPr lang="en-US" sz="1200" kern="1200" baseline="0" smtClean="0">
                <a:solidFill>
                  <a:schemeClr val="tx1"/>
                </a:solidFill>
                <a:effectLst/>
                <a:latin typeface="+mn-lt"/>
                <a:ea typeface="+mn-ea"/>
                <a:cs typeface="+mn-cs"/>
              </a:rPr>
              <a:t> hoạch quản lý rủi ro là sự đàm phán và thống nhất của các bên liên quan. Phân công nguồn lực và chịu trách nhiệm</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2. Manage project risk profile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rủi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3. Perform risk analysis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phân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rủi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4. Perform risk treatment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rủi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5. Perform risk </a:t>
            </a:r>
            <a:r>
              <a:rPr lang="en-US" sz="1200" kern="1200" err="1" smtClean="0">
                <a:solidFill>
                  <a:schemeClr val="tx1"/>
                </a:solidFill>
                <a:effectLst/>
                <a:latin typeface="+mn-lt"/>
                <a:ea typeface="+mn-ea"/>
                <a:cs typeface="+mn-cs"/>
              </a:rPr>
              <a:t>monitoringe</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giám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rủi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 </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6. Evaluate risk management process (</a:t>
            </a:r>
            <a:r>
              <a:rPr lang="en-US" sz="1200" kern="1200" err="1" smtClean="0">
                <a:solidFill>
                  <a:schemeClr val="tx1"/>
                </a:solidFill>
                <a:effectLst/>
                <a:latin typeface="+mn-lt"/>
                <a:ea typeface="+mn-ea"/>
                <a:cs typeface="+mn-cs"/>
              </a:rPr>
              <a:t>Đánh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rủi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ro</a:t>
            </a:r>
            <a:endParaRPr lang="vi-VN"/>
          </a:p>
        </p:txBody>
      </p:sp>
      <p:sp>
        <p:nvSpPr>
          <p:cNvPr id="4" name="Slide Number Placeholder 3"/>
          <p:cNvSpPr>
            <a:spLocks noGrp="1"/>
          </p:cNvSpPr>
          <p:nvPr>
            <p:ph type="sldNum" sz="quarter" idx="10"/>
          </p:nvPr>
        </p:nvSpPr>
        <p:spPr/>
        <p:txBody>
          <a:bodyPr/>
          <a:lstStyle/>
          <a:p>
            <a:fld id="{E60E00C0-A069-42B9-92D5-2F7D9D99C3DE}" type="slidenum">
              <a:rPr lang="vi-VN" smtClean="0"/>
              <a:t>21</a:t>
            </a:fld>
            <a:endParaRPr lang="vi-VN"/>
          </a:p>
        </p:txBody>
      </p:sp>
    </p:spTree>
    <p:extLst>
      <p:ext uri="{BB962C8B-B14F-4D97-AF65-F5344CB8AC3E}">
        <p14:creationId xmlns:p14="http://schemas.microsoft.com/office/powerpoint/2010/main" val="35105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8897B9-74FD-4ADC-8790-F234498280C5}" type="slidenum">
              <a:rPr lang="en-US" smtClean="0"/>
              <a:t>29</a:t>
            </a:fld>
            <a:endParaRPr lang="en-US"/>
          </a:p>
        </p:txBody>
      </p:sp>
    </p:spTree>
    <p:extLst>
      <p:ext uri="{BB962C8B-B14F-4D97-AF65-F5344CB8AC3E}">
        <p14:creationId xmlns:p14="http://schemas.microsoft.com/office/powerpoint/2010/main" val="16415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9CEB98-533B-4D52-BC0A-4A51ED34ED0C}" type="datetimeFigureOut">
              <a:rPr lang="vi-VN" smtClean="0"/>
              <a:t>23/12/2015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129631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CEB98-533B-4D52-BC0A-4A51ED34ED0C}" type="datetimeFigureOut">
              <a:rPr lang="vi-VN" smtClean="0"/>
              <a:t>23/12/2015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3550925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CEB98-533B-4D52-BC0A-4A51ED34ED0C}" type="datetimeFigureOut">
              <a:rPr lang="vi-VN" smtClean="0"/>
              <a:t>23/12/2015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232362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CEB98-533B-4D52-BC0A-4A51ED34ED0C}" type="datetimeFigureOut">
              <a:rPr lang="vi-VN" smtClean="0"/>
              <a:t>23/12/2015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204488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9CEB98-533B-4D52-BC0A-4A51ED34ED0C}" type="datetimeFigureOut">
              <a:rPr lang="vi-VN" smtClean="0"/>
              <a:t>23/12/2015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327691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9CEB98-533B-4D52-BC0A-4A51ED34ED0C}" type="datetimeFigureOut">
              <a:rPr lang="vi-VN" smtClean="0"/>
              <a:t>23/12/2015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108069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9CEB98-533B-4D52-BC0A-4A51ED34ED0C}" type="datetimeFigureOut">
              <a:rPr lang="vi-VN" smtClean="0"/>
              <a:t>23/12/2015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2208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9CEB98-533B-4D52-BC0A-4A51ED34ED0C}" type="datetimeFigureOut">
              <a:rPr lang="vi-VN" smtClean="0"/>
              <a:t>23/12/2015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361301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CEB98-533B-4D52-BC0A-4A51ED34ED0C}" type="datetimeFigureOut">
              <a:rPr lang="vi-VN" smtClean="0"/>
              <a:t>23/12/2015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319082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B9CEB98-533B-4D52-BC0A-4A51ED34ED0C}" type="datetimeFigureOut">
              <a:rPr lang="vi-VN" smtClean="0"/>
              <a:t>23/12/2015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211388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B9CEB98-533B-4D52-BC0A-4A51ED34ED0C}" type="datetimeFigureOut">
              <a:rPr lang="vi-VN" smtClean="0"/>
              <a:t>23/12/2015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E9A314B-04B4-4FEC-8943-52D30A0E6FBF}" type="slidenum">
              <a:rPr lang="vi-VN" smtClean="0"/>
              <a:t>‹#›</a:t>
            </a:fld>
            <a:endParaRPr lang="vi-VN"/>
          </a:p>
        </p:txBody>
      </p:sp>
    </p:spTree>
    <p:extLst>
      <p:ext uri="{BB962C8B-B14F-4D97-AF65-F5344CB8AC3E}">
        <p14:creationId xmlns:p14="http://schemas.microsoft.com/office/powerpoint/2010/main" val="177042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B9CEB98-533B-4D52-BC0A-4A51ED34ED0C}" type="datetimeFigureOut">
              <a:rPr lang="vi-VN" smtClean="0"/>
              <a:t>23/12/2015</a:t>
            </a:fld>
            <a:endParaRPr lang="vi-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9A314B-04B4-4FEC-8943-52D30A0E6FBF}" type="slidenum">
              <a:rPr lang="vi-VN" smtClean="0"/>
              <a:t>‹#›</a:t>
            </a:fld>
            <a:endParaRPr lang="vi-VN"/>
          </a:p>
        </p:txBody>
      </p:sp>
    </p:spTree>
    <p:extLst>
      <p:ext uri="{BB962C8B-B14F-4D97-AF65-F5344CB8AC3E}">
        <p14:creationId xmlns:p14="http://schemas.microsoft.com/office/powerpoint/2010/main" val="2922133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
            </a:r>
            <a:br>
              <a:rPr lang="en-US" smtClean="0"/>
            </a:br>
            <a:endParaRPr lang="vi-VN"/>
          </a:p>
        </p:txBody>
      </p:sp>
      <p:sp>
        <p:nvSpPr>
          <p:cNvPr id="4" name="Rectangle 3"/>
          <p:cNvSpPr/>
          <p:nvPr/>
        </p:nvSpPr>
        <p:spPr>
          <a:xfrm>
            <a:off x="909918" y="1608278"/>
            <a:ext cx="7611035" cy="1569660"/>
          </a:xfrm>
          <a:prstGeom prst="rect">
            <a:avLst/>
          </a:prstGeom>
        </p:spPr>
        <p:txBody>
          <a:bodyPr wrap="square">
            <a:spAutoFit/>
          </a:bodyPr>
          <a:lstStyle/>
          <a:p>
            <a:pPr algn="ctr"/>
            <a:r>
              <a:rPr lang="en-US" sz="4800" b="1" smtClean="0"/>
              <a:t>CHƯƠNG </a:t>
            </a:r>
            <a:r>
              <a:rPr lang="en-US" sz="4800" b="1"/>
              <a:t>7</a:t>
            </a:r>
            <a:r>
              <a:rPr lang="vi-VN" sz="4800" b="1"/>
              <a:t>: </a:t>
            </a:r>
            <a:r>
              <a:rPr lang="en-US" sz="4800" b="1" smtClean="0"/>
              <a:t>QUẢN LÝ CÔNG NGHỆ PHẦN MỀM</a:t>
            </a:r>
            <a:endParaRPr lang="vi-VN" sz="4800"/>
          </a:p>
        </p:txBody>
      </p:sp>
      <p:sp>
        <p:nvSpPr>
          <p:cNvPr id="3" name="TextBox 2"/>
          <p:cNvSpPr txBox="1"/>
          <p:nvPr/>
        </p:nvSpPr>
        <p:spPr>
          <a:xfrm>
            <a:off x="5014453" y="3509964"/>
            <a:ext cx="3952567" cy="2031325"/>
          </a:xfrm>
          <a:prstGeom prst="rect">
            <a:avLst/>
          </a:prstGeom>
          <a:noFill/>
        </p:spPr>
        <p:txBody>
          <a:bodyPr wrap="square" rtlCol="0">
            <a:spAutoFit/>
          </a:bodyPr>
          <a:lstStyle/>
          <a:p>
            <a:r>
              <a:rPr lang="en-US" sz="2700" b="1" err="1">
                <a:latin typeface="Arial" panose="020B0604020202020204" pitchFamily="34" charset="0"/>
                <a:cs typeface="Arial" panose="020B0604020202020204" pitchFamily="34" charset="0"/>
              </a:rPr>
              <a:t>Nhóm</a:t>
            </a:r>
            <a:r>
              <a:rPr lang="en-US" sz="2700" b="1">
                <a:latin typeface="Arial" panose="020B0604020202020204" pitchFamily="34" charset="0"/>
                <a:cs typeface="Arial" panose="020B0604020202020204" pitchFamily="34" charset="0"/>
              </a:rPr>
              <a:t> 7: </a:t>
            </a:r>
          </a:p>
          <a:p>
            <a:r>
              <a:rPr lang="en-US" sz="2700" b="1" err="1">
                <a:latin typeface="Arial" panose="020B0604020202020204" pitchFamily="34" charset="0"/>
                <a:cs typeface="Arial" panose="020B0604020202020204" pitchFamily="34" charset="0"/>
              </a:rPr>
              <a:t>Lê</a:t>
            </a:r>
            <a:r>
              <a:rPr lang="en-US" sz="2700" b="1">
                <a:latin typeface="Arial" panose="020B0604020202020204" pitchFamily="34" charset="0"/>
                <a:cs typeface="Arial" panose="020B0604020202020204" pitchFamily="34" charset="0"/>
              </a:rPr>
              <a:t> </a:t>
            </a:r>
            <a:r>
              <a:rPr lang="en-US" sz="2700" b="1" err="1">
                <a:latin typeface="Arial" panose="020B0604020202020204" pitchFamily="34" charset="0"/>
                <a:cs typeface="Arial" panose="020B0604020202020204" pitchFamily="34" charset="0"/>
              </a:rPr>
              <a:t>Thị</a:t>
            </a:r>
            <a:r>
              <a:rPr lang="en-US" sz="2700" b="1">
                <a:latin typeface="Arial" panose="020B0604020202020204" pitchFamily="34" charset="0"/>
                <a:cs typeface="Arial" panose="020B0604020202020204" pitchFamily="34" charset="0"/>
              </a:rPr>
              <a:t> </a:t>
            </a:r>
            <a:r>
              <a:rPr lang="en-US" sz="2700" b="1" err="1">
                <a:latin typeface="Arial" panose="020B0604020202020204" pitchFamily="34" charset="0"/>
                <a:cs typeface="Arial" panose="020B0604020202020204" pitchFamily="34" charset="0"/>
              </a:rPr>
              <a:t>Bích</a:t>
            </a:r>
            <a:r>
              <a:rPr lang="en-US" sz="2700" b="1">
                <a:latin typeface="Arial" panose="020B0604020202020204" pitchFamily="34" charset="0"/>
                <a:cs typeface="Arial" panose="020B0604020202020204" pitchFamily="34" charset="0"/>
              </a:rPr>
              <a:t> </a:t>
            </a:r>
            <a:r>
              <a:rPr lang="en-US" sz="2700" b="1" err="1">
                <a:latin typeface="Arial" panose="020B0604020202020204" pitchFamily="34" charset="0"/>
                <a:cs typeface="Arial" panose="020B0604020202020204" pitchFamily="34" charset="0"/>
              </a:rPr>
              <a:t>Liên</a:t>
            </a:r>
            <a:endParaRPr lang="en-US" sz="2700" b="1">
              <a:latin typeface="Arial" panose="020B0604020202020204" pitchFamily="34" charset="0"/>
              <a:cs typeface="Arial" panose="020B0604020202020204" pitchFamily="34" charset="0"/>
            </a:endParaRPr>
          </a:p>
          <a:p>
            <a:r>
              <a:rPr lang="en-US" sz="2700" b="1" err="1">
                <a:latin typeface="Arial" panose="020B0604020202020204" pitchFamily="34" charset="0"/>
                <a:cs typeface="Arial" panose="020B0604020202020204" pitchFamily="34" charset="0"/>
              </a:rPr>
              <a:t>Trần</a:t>
            </a:r>
            <a:r>
              <a:rPr lang="en-US" sz="2700" b="1">
                <a:latin typeface="Arial" panose="020B0604020202020204" pitchFamily="34" charset="0"/>
                <a:cs typeface="Arial" panose="020B0604020202020204" pitchFamily="34" charset="0"/>
              </a:rPr>
              <a:t> </a:t>
            </a:r>
            <a:r>
              <a:rPr lang="en-US" sz="2700" b="1" err="1">
                <a:latin typeface="Arial" panose="020B0604020202020204" pitchFamily="34" charset="0"/>
                <a:cs typeface="Arial" panose="020B0604020202020204" pitchFamily="34" charset="0"/>
              </a:rPr>
              <a:t>Văn</a:t>
            </a:r>
            <a:r>
              <a:rPr lang="en-US" sz="2700" b="1">
                <a:latin typeface="Arial" panose="020B0604020202020204" pitchFamily="34" charset="0"/>
                <a:cs typeface="Arial" panose="020B0604020202020204" pitchFamily="34" charset="0"/>
              </a:rPr>
              <a:t> </a:t>
            </a:r>
            <a:r>
              <a:rPr lang="en-US" sz="2700" b="1" err="1">
                <a:latin typeface="Arial" panose="020B0604020202020204" pitchFamily="34" charset="0"/>
                <a:cs typeface="Arial" panose="020B0604020202020204" pitchFamily="34" charset="0"/>
              </a:rPr>
              <a:t>Tiến</a:t>
            </a:r>
            <a:endParaRPr lang="en-US" sz="2700" b="1">
              <a:latin typeface="Arial" panose="020B0604020202020204" pitchFamily="34" charset="0"/>
              <a:cs typeface="Arial" panose="020B0604020202020204" pitchFamily="34" charset="0"/>
            </a:endParaRPr>
          </a:p>
          <a:p>
            <a:r>
              <a:rPr lang="en-US" sz="2700" b="1" err="1">
                <a:latin typeface="Arial" panose="020B0604020202020204" pitchFamily="34" charset="0"/>
                <a:cs typeface="Arial" panose="020B0604020202020204" pitchFamily="34" charset="0"/>
              </a:rPr>
              <a:t>Vũ</a:t>
            </a:r>
            <a:r>
              <a:rPr lang="en-US" sz="2700" b="1">
                <a:latin typeface="Arial" panose="020B0604020202020204" pitchFamily="34" charset="0"/>
                <a:cs typeface="Arial" panose="020B0604020202020204" pitchFamily="34" charset="0"/>
              </a:rPr>
              <a:t> </a:t>
            </a:r>
            <a:r>
              <a:rPr lang="en-US" sz="2700" b="1" err="1">
                <a:latin typeface="Arial" panose="020B0604020202020204" pitchFamily="34" charset="0"/>
                <a:cs typeface="Arial" panose="020B0604020202020204" pitchFamily="34" charset="0"/>
              </a:rPr>
              <a:t>Thị</a:t>
            </a:r>
            <a:r>
              <a:rPr lang="en-US" sz="2700" b="1">
                <a:latin typeface="Arial" panose="020B0604020202020204" pitchFamily="34" charset="0"/>
                <a:cs typeface="Arial" panose="020B0604020202020204" pitchFamily="34" charset="0"/>
              </a:rPr>
              <a:t> </a:t>
            </a:r>
            <a:r>
              <a:rPr lang="en-US" sz="2700" b="1" err="1">
                <a:latin typeface="Arial" panose="020B0604020202020204" pitchFamily="34" charset="0"/>
                <a:cs typeface="Arial" panose="020B0604020202020204" pitchFamily="34" charset="0"/>
              </a:rPr>
              <a:t>Thanh</a:t>
            </a:r>
            <a:endParaRPr lang="en-US" sz="2700" b="1">
              <a:latin typeface="Arial" panose="020B0604020202020204" pitchFamily="34" charset="0"/>
              <a:cs typeface="Arial" panose="020B0604020202020204" pitchFamily="34" charset="0"/>
            </a:endParaRPr>
          </a:p>
          <a:p>
            <a:endParaRPr lang="en-US"/>
          </a:p>
        </p:txBody>
      </p:sp>
      <p:sp>
        <p:nvSpPr>
          <p:cNvPr id="5" name="TextBox 4"/>
          <p:cNvSpPr txBox="1"/>
          <p:nvPr/>
        </p:nvSpPr>
        <p:spPr>
          <a:xfrm>
            <a:off x="0" y="227409"/>
            <a:ext cx="9143999" cy="861774"/>
          </a:xfrm>
          <a:prstGeom prst="rect">
            <a:avLst/>
          </a:prstGeom>
          <a:noFill/>
        </p:spPr>
        <p:txBody>
          <a:bodyPr wrap="square" rtlCol="0">
            <a:spAutoFit/>
          </a:bodyPr>
          <a:lstStyle/>
          <a:p>
            <a:pPr algn="ctr"/>
            <a:r>
              <a:rPr lang="en-US" sz="2500" smtClean="0">
                <a:latin typeface="Arial" panose="020B0604020202020204" pitchFamily="34" charset="0"/>
                <a:cs typeface="Arial" panose="020B0604020202020204" pitchFamily="34" charset="0"/>
              </a:rPr>
              <a:t>ĐẠI HỌC QUỐC GIA HÀ NỘI</a:t>
            </a:r>
          </a:p>
          <a:p>
            <a:pPr algn="ctr"/>
            <a:r>
              <a:rPr lang="en-US" sz="2500" b="1" smtClean="0">
                <a:latin typeface="Arial" panose="020B0604020202020204" pitchFamily="34" charset="0"/>
                <a:cs typeface="Arial" panose="020B0604020202020204" pitchFamily="34" charset="0"/>
              </a:rPr>
              <a:t>TRƯỜNG ĐẠI HỌC CÔNG NGHỆ</a:t>
            </a:r>
            <a:endParaRPr lang="en-US" sz="25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4693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484"/>
            <a:ext cx="8229600" cy="685800"/>
          </a:xfrm>
        </p:spPr>
        <p:txBody>
          <a:bodyPr>
            <a:noAutofit/>
          </a:bodyPr>
          <a:lstStyle/>
          <a:p>
            <a:pPr algn="ctr"/>
            <a:r>
              <a:rPr lang="en-US" smtClean="0">
                <a:latin typeface="Times New Roman" panose="02020603050405020304" pitchFamily="18" charset="0"/>
                <a:cs typeface="Times New Roman" panose="02020603050405020304" pitchFamily="18" charset="0"/>
              </a:rPr>
              <a:t>Incremental model</a:t>
            </a:r>
            <a:endParaRPr lang="en-US">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l="19522" t="12314" r="14546" b="23151"/>
          <a:stretch>
            <a:fillRect/>
          </a:stretch>
        </p:blipFill>
        <p:spPr bwMode="auto">
          <a:xfrm>
            <a:off x="1071562" y="1443038"/>
            <a:ext cx="7615237" cy="4686300"/>
          </a:xfrm>
          <a:prstGeom prst="rect">
            <a:avLst/>
          </a:prstGeom>
          <a:noFill/>
          <a:ln>
            <a:noFill/>
          </a:ln>
        </p:spPr>
      </p:pic>
    </p:spTree>
    <p:extLst>
      <p:ext uri="{BB962C8B-B14F-4D97-AF65-F5344CB8AC3E}">
        <p14:creationId xmlns:p14="http://schemas.microsoft.com/office/powerpoint/2010/main" val="7933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22" y="152855"/>
            <a:ext cx="7886700" cy="1325563"/>
          </a:xfrm>
        </p:spPr>
        <p:txBody>
          <a:bodyPr>
            <a:normAutofit/>
          </a:bodyPr>
          <a:lstStyle/>
          <a:p>
            <a:r>
              <a:rPr lang="en-US" sz="4000" b="1" smtClean="0">
                <a:latin typeface="Times New Roman" panose="02020603050405020304" pitchFamily="18" charset="0"/>
                <a:cs typeface="Times New Roman" panose="02020603050405020304" pitchFamily="18" charset="0"/>
              </a:rPr>
              <a:t>Ưu điểm của mô hình gia tăng</a:t>
            </a:r>
            <a:endParaRPr lang="vi-VN"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8022" y="829565"/>
            <a:ext cx="7886700" cy="4351338"/>
          </a:xfrm>
        </p:spPr>
        <p:txBody>
          <a:bodyPr>
            <a:noAutofit/>
          </a:bodyPr>
          <a:lstStyle/>
          <a:p>
            <a:pPr marL="0" lvl="0" indent="0">
              <a:lnSpc>
                <a:spcPct val="100000"/>
              </a:lnSpc>
              <a:buNone/>
            </a:pPr>
            <a:endParaRPr lang="vi-VN" sz="2400">
              <a:latin typeface="+mj-lt"/>
            </a:endParaRPr>
          </a:p>
          <a:p>
            <a:pPr lvl="0">
              <a:lnSpc>
                <a:spcPct val="100000"/>
              </a:lnSpc>
            </a:pPr>
            <a:r>
              <a:rPr lang="en-US" sz="2400">
                <a:latin typeface="Times New Roman" panose="02020603050405020304" pitchFamily="18" charset="0"/>
                <a:cs typeface="Times New Roman" panose="02020603050405020304" pitchFamily="18" charset="0"/>
              </a:rPr>
              <a:t>Có thể sớm tạo ra nguyên mẫu của sản phẩm trong vòng đời phát triển của nó.</a:t>
            </a:r>
            <a:endParaRPr lang="vi-VN" sz="2400">
              <a:latin typeface="Times New Roman" panose="02020603050405020304" pitchFamily="18" charset="0"/>
              <a:cs typeface="Times New Roman" panose="02020603050405020304" pitchFamily="18" charset="0"/>
            </a:endParaRPr>
          </a:p>
          <a:p>
            <a:pPr lvl="0">
              <a:lnSpc>
                <a:spcPct val="100000"/>
              </a:lnSpc>
            </a:pPr>
            <a:r>
              <a:rPr lang="en-US" sz="2400">
                <a:latin typeface="Times New Roman" panose="02020603050405020304" pitchFamily="18" charset="0"/>
                <a:cs typeface="Times New Roman" panose="02020603050405020304" pitchFamily="18" charset="0"/>
              </a:rPr>
              <a:t>Độ linh hoạt cao hơn và khi thay đổi yêu cầu dự án thì chi phí sẽ ít hơn nhiều, vì những thay đổi thuộc về module nào thì module đó sẽ thay đổi mà các module khác không hề bị ảnh hưởng.</a:t>
            </a:r>
            <a:endParaRPr lang="vi-VN" sz="2400">
              <a:latin typeface="Times New Roman" panose="02020603050405020304" pitchFamily="18" charset="0"/>
              <a:cs typeface="Times New Roman" panose="02020603050405020304" pitchFamily="18" charset="0"/>
            </a:endParaRPr>
          </a:p>
          <a:p>
            <a:pPr lvl="0">
              <a:lnSpc>
                <a:spcPct val="100000"/>
              </a:lnSpc>
            </a:pPr>
            <a:r>
              <a:rPr lang="en-US" sz="2400">
                <a:latin typeface="Times New Roman" panose="02020603050405020304" pitchFamily="18" charset="0"/>
                <a:cs typeface="Times New Roman" panose="02020603050405020304" pitchFamily="18" charset="0"/>
              </a:rPr>
              <a:t>Việc phân chia thành các module cũng sẽ làm cho việc test nhẹ nhàng hơn, những module đơn giản thì test cũng đơn giản, sớm kết thúc.</a:t>
            </a:r>
            <a:endParaRPr lang="vi-VN" sz="2400">
              <a:latin typeface="Times New Roman" panose="02020603050405020304" pitchFamily="18" charset="0"/>
              <a:cs typeface="Times New Roman" panose="02020603050405020304" pitchFamily="18" charset="0"/>
            </a:endParaRPr>
          </a:p>
          <a:p>
            <a:pPr lvl="0">
              <a:lnSpc>
                <a:spcPct val="100000"/>
              </a:lnSpc>
            </a:pPr>
            <a:r>
              <a:rPr lang="en-US" sz="2400">
                <a:latin typeface="Times New Roman" panose="02020603050405020304" pitchFamily="18" charset="0"/>
                <a:cs typeface="Times New Roman" panose="02020603050405020304" pitchFamily="18" charset="0"/>
              </a:rPr>
              <a:t>Giảm chi phí cho lần đầu giao sản phẩm.</a:t>
            </a:r>
            <a:endParaRPr lang="vi-VN" sz="2400">
              <a:latin typeface="Times New Roman" panose="02020603050405020304" pitchFamily="18" charset="0"/>
              <a:cs typeface="Times New Roman" panose="02020603050405020304" pitchFamily="18" charset="0"/>
            </a:endParaRPr>
          </a:p>
          <a:p>
            <a:pPr lvl="0">
              <a:lnSpc>
                <a:spcPct val="100000"/>
              </a:lnSpc>
            </a:pPr>
            <a:r>
              <a:rPr lang="en-US" sz="2400">
                <a:latin typeface="Times New Roman" panose="02020603050405020304" pitchFamily="18" charset="0"/>
                <a:cs typeface="Times New Roman" panose="02020603050405020304" pitchFamily="18" charset="0"/>
              </a:rPr>
              <a:t>Dễ dàng quản lý các rủi ro có thể phát </a:t>
            </a:r>
            <a:r>
              <a:rPr lang="en-US" sz="2400" smtClean="0">
                <a:latin typeface="Times New Roman" panose="02020603050405020304" pitchFamily="18" charset="0"/>
                <a:cs typeface="Times New Roman" panose="02020603050405020304" pitchFamily="18" charset="0"/>
              </a:rPr>
              <a:t>sinh.</a:t>
            </a:r>
            <a:endParaRPr lang="vi-VN" sz="2400" smtClean="0">
              <a:latin typeface="Times New Roman" panose="02020603050405020304" pitchFamily="18" charset="0"/>
              <a:cs typeface="Times New Roman" panose="02020603050405020304" pitchFamily="18" charset="0"/>
            </a:endParaRPr>
          </a:p>
          <a:p>
            <a:pPr>
              <a:lnSpc>
                <a:spcPct val="100000"/>
              </a:lnSpc>
            </a:pPr>
            <a:endParaRPr lang="vi-VN" sz="2400">
              <a:latin typeface="+mj-lt"/>
            </a:endParaRPr>
          </a:p>
        </p:txBody>
      </p:sp>
    </p:spTree>
    <p:extLst>
      <p:ext uri="{BB962C8B-B14F-4D97-AF65-F5344CB8AC3E}">
        <p14:creationId xmlns:p14="http://schemas.microsoft.com/office/powerpoint/2010/main" val="339037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latin typeface="Times New Roman" panose="02020603050405020304" pitchFamily="18" charset="0"/>
                <a:cs typeface="Times New Roman" panose="02020603050405020304" pitchFamily="18" charset="0"/>
              </a:rPr>
              <a:t>Nhược điểm của mô hình gia tăng</a:t>
            </a:r>
            <a:endParaRPr lang="vi-VN"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nSpc>
                <a:spcPct val="150000"/>
              </a:lnSpc>
            </a:pPr>
            <a:r>
              <a:rPr lang="en-US" sz="2400" smtClean="0">
                <a:latin typeface="Times New Roman" panose="02020603050405020304" pitchFamily="18" charset="0"/>
                <a:cs typeface="Times New Roman" panose="02020603050405020304" pitchFamily="18" charset="0"/>
              </a:rPr>
              <a:t>Cần </a:t>
            </a:r>
            <a:r>
              <a:rPr lang="en-US" sz="2400">
                <a:latin typeface="Times New Roman" panose="02020603050405020304" pitchFamily="18" charset="0"/>
                <a:cs typeface="Times New Roman" panose="02020603050405020304" pitchFamily="18" charset="0"/>
              </a:rPr>
              <a:t>phải có những khả năng thiết kế tốt và phương pháp tốt, để có thể hiểu rõ được yêu cầu và biết cách phân chia nó ra như thế nào cho hợp lý.</a:t>
            </a:r>
            <a:endParaRPr lang="vi-VN" sz="2400">
              <a:latin typeface="Times New Roman" panose="02020603050405020304" pitchFamily="18" charset="0"/>
              <a:cs typeface="Times New Roman" panose="02020603050405020304" pitchFamily="18" charset="0"/>
            </a:endParaRPr>
          </a:p>
          <a:p>
            <a:pPr lvl="0">
              <a:lnSpc>
                <a:spcPct val="150000"/>
              </a:lnSpc>
            </a:pPr>
            <a:r>
              <a:rPr lang="en-US" sz="2400">
                <a:latin typeface="Times New Roman" panose="02020603050405020304" pitchFamily="18" charset="0"/>
                <a:cs typeface="Times New Roman" panose="02020603050405020304" pitchFamily="18" charset="0"/>
              </a:rPr>
              <a:t>Chi phí để phát triển theo phương pháp này là rất cao, cao hơn hẳn waterfall. Quá trình lập kế hoạch chỉ ra cách làm như thế nào để phần mềm hoạt động được và đạt được các yêu cầu.</a:t>
            </a:r>
            <a:endParaRPr lang="vi-VN" sz="2400">
              <a:latin typeface="Times New Roman" panose="02020603050405020304" pitchFamily="18" charset="0"/>
              <a:cs typeface="Times New Roman" panose="02020603050405020304" pitchFamily="18" charset="0"/>
            </a:endParaRPr>
          </a:p>
          <a:p>
            <a:pPr>
              <a:lnSpc>
                <a:spcPct val="150000"/>
              </a:lnSpc>
            </a:pP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22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194187"/>
            <a:ext cx="8229600" cy="762000"/>
          </a:xfrm>
        </p:spPr>
        <p:txBody>
          <a:bodyPr>
            <a:normAutofit/>
          </a:bodyPr>
          <a:lstStyle/>
          <a:p>
            <a:pPr algn="ctr"/>
            <a:r>
              <a:rPr lang="en-US">
                <a:latin typeface="Arial" panose="020B0604020202020204" pitchFamily="34" charset="0"/>
                <a:cs typeface="Arial" panose="020B0604020202020204" pitchFamily="34" charset="0"/>
              </a:rPr>
              <a:t>Spiral Model</a:t>
            </a:r>
          </a:p>
        </p:txBody>
      </p:sp>
      <p:pic>
        <p:nvPicPr>
          <p:cNvPr id="4" name="Content Placeholder 3" descr="spiral_model.png"/>
          <p:cNvPicPr>
            <a:picLocks noGrp="1" noChangeAspect="1"/>
          </p:cNvPicPr>
          <p:nvPr>
            <p:ph idx="1"/>
          </p:nvPr>
        </p:nvPicPr>
        <p:blipFill>
          <a:blip r:embed="rId2"/>
          <a:stretch>
            <a:fillRect/>
          </a:stretch>
        </p:blipFill>
        <p:spPr>
          <a:xfrm>
            <a:off x="1120878" y="1256070"/>
            <a:ext cx="7010400" cy="4839929"/>
          </a:xfrm>
        </p:spPr>
      </p:pic>
    </p:spTree>
    <p:extLst>
      <p:ext uri="{BB962C8B-B14F-4D97-AF65-F5344CB8AC3E}">
        <p14:creationId xmlns:p14="http://schemas.microsoft.com/office/powerpoint/2010/main" val="112972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Spiral Model</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vi-VN" sz="2400">
                <a:latin typeface="+mj-lt"/>
              </a:rPr>
              <a:t>Trong mô hình xoắn ốc, quy trình phát triển phần mềm được thực hiện như một vòng xoáy ốc. Mỗi vòng xoắn ốc biểu diễn một hoạt động trong tiến trình phát triển phần mềm. </a:t>
            </a:r>
          </a:p>
          <a:p>
            <a:pPr lvl="0"/>
            <a:r>
              <a:rPr lang="vi-VN" sz="2400">
                <a:latin typeface="+mj-lt"/>
              </a:rPr>
              <a:t>Nó dựa trên ý tưởng là tối thiểu hóa rủi ro, bằng viêc phân tích yếu tố rủi ro ở mỗi bước lặp và sử dụng phương pháp làm bản mẫu. </a:t>
            </a:r>
          </a:p>
          <a:p>
            <a:pPr lvl="0"/>
            <a:r>
              <a:rPr lang="vi-VN" sz="2400">
                <a:latin typeface="+mj-lt"/>
              </a:rPr>
              <a:t>Quá trình phát triển được chia thành nhiều bước lặp lại, mỗi bước bắt đầu bằng việc lập kế hoạch, phân tích rủi ro, rồi tạo bản mẫu, hoàn thiện và phát triển hệ thống, duyệt lại, và cứ thế tiếp tục. </a:t>
            </a:r>
          </a:p>
          <a:p>
            <a:endParaRPr lang="vi-VN">
              <a:latin typeface="+mj-lt"/>
            </a:endParaRPr>
          </a:p>
        </p:txBody>
      </p:sp>
    </p:spTree>
    <p:extLst>
      <p:ext uri="{BB962C8B-B14F-4D97-AF65-F5344CB8AC3E}">
        <p14:creationId xmlns:p14="http://schemas.microsoft.com/office/powerpoint/2010/main" val="3757887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Quy trình </a:t>
            </a:r>
            <a:r>
              <a:rPr lang="vi-VN" b="1" smtClean="0"/>
              <a:t>của mô hình xoắn ốc</a:t>
            </a:r>
            <a:endParaRPr lang="vi-VN"/>
          </a:p>
        </p:txBody>
      </p:sp>
      <p:sp>
        <p:nvSpPr>
          <p:cNvPr id="3" name="Content Placeholder 2"/>
          <p:cNvSpPr>
            <a:spLocks noGrp="1"/>
          </p:cNvSpPr>
          <p:nvPr>
            <p:ph idx="1"/>
          </p:nvPr>
        </p:nvSpPr>
        <p:spPr>
          <a:xfrm>
            <a:off x="628650" y="1410159"/>
            <a:ext cx="7886700" cy="5177928"/>
          </a:xfrm>
        </p:spPr>
        <p:txBody>
          <a:bodyPr>
            <a:normAutofit/>
          </a:bodyPr>
          <a:lstStyle/>
          <a:p>
            <a:pPr marL="0" indent="0">
              <a:buNone/>
            </a:pPr>
            <a:r>
              <a:rPr lang="vi-VN" sz="2400"/>
              <a:t/>
            </a:r>
            <a:br>
              <a:rPr lang="vi-VN" sz="2400"/>
            </a:br>
            <a:r>
              <a:rPr lang="vi-VN" sz="2400" b="1"/>
              <a:t>1. Lập kế hoạch: </a:t>
            </a:r>
            <a:r>
              <a:rPr lang="vi-VN" sz="2400"/>
              <a:t>xác định mục tiêu, giải pháp và ràng buộc;</a:t>
            </a:r>
            <a:br>
              <a:rPr lang="vi-VN" sz="2400"/>
            </a:br>
            <a:r>
              <a:rPr lang="vi-VN" sz="2400" b="1"/>
              <a:t>2. Phân tích rủi ro: </a:t>
            </a:r>
            <a:r>
              <a:rPr lang="vi-VN" sz="2400"/>
              <a:t>phân tích các phương án, xác định và giải quyết rủi ro;</a:t>
            </a:r>
            <a:br>
              <a:rPr lang="vi-VN" sz="2400"/>
            </a:br>
            <a:r>
              <a:rPr lang="vi-VN" sz="2400" b="1"/>
              <a:t>3. Phát triển và kiểm định: </a:t>
            </a:r>
            <a:r>
              <a:rPr lang="vi-VN" sz="2400"/>
              <a:t>phát triển sản phẩm “mức tiếp theo”. Xây dựng một hay một số biểu diễn của ứng dụng</a:t>
            </a:r>
            <a:br>
              <a:rPr lang="vi-VN" sz="2400"/>
            </a:br>
            <a:r>
              <a:rPr lang="vi-VN" sz="2400" b="1"/>
              <a:t>4. Lên kế hoạch cho chu kỳ lặp tiếp theo: </a:t>
            </a:r>
            <a:r>
              <a:rPr lang="vi-VN" sz="2400"/>
              <a:t>kiểm duyệt tất cả các kết quả của các giai đoạn con xảy ra trước đó và lập kế hoạch cho chu kỳ lặp tiếp theo.</a:t>
            </a:r>
            <a:br>
              <a:rPr lang="vi-VN" sz="2400"/>
            </a:br>
            <a:r>
              <a:rPr lang="vi-VN" sz="2400"/>
              <a:t>- Tại mỗi vòng phát triển, nếu rủi ro lớn thì có thể dừng việc phát triển lại. Mô hình này thích hợp cho việc xây dựng những hệ thống lớn. </a:t>
            </a:r>
          </a:p>
          <a:p>
            <a:endParaRPr lang="vi-VN" sz="2400"/>
          </a:p>
        </p:txBody>
      </p:sp>
    </p:spTree>
    <p:extLst>
      <p:ext uri="{BB962C8B-B14F-4D97-AF65-F5344CB8AC3E}">
        <p14:creationId xmlns:p14="http://schemas.microsoft.com/office/powerpoint/2010/main" val="264118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2.2 </a:t>
            </a:r>
            <a:r>
              <a:rPr lang="en-US" b="1" err="1" smtClean="0">
                <a:latin typeface="Arial" panose="020B0604020202020204" pitchFamily="34" charset="0"/>
                <a:cs typeface="Arial" panose="020B0604020202020204" pitchFamily="34" charset="0"/>
              </a:rPr>
              <a:t>Quyết</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định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phân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phối</a:t>
            </a:r>
            <a:r>
              <a:rPr lang="en-US" b="1" smtClean="0">
                <a:latin typeface="Arial" panose="020B0604020202020204" pitchFamily="34" charset="0"/>
                <a:cs typeface="Arial" panose="020B0604020202020204" pitchFamily="34" charset="0"/>
              </a:rPr>
              <a:t> </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445342"/>
            <a:ext cx="7886700" cy="4944441"/>
          </a:xfrm>
        </p:spPr>
        <p:txBody>
          <a:bodyPr>
            <a:normAutofit fontScale="92500" lnSpcReduction="10000"/>
          </a:bodyPr>
          <a:lstStyle/>
          <a:p>
            <a:pPr marL="0" indent="0">
              <a:buNone/>
            </a:pPr>
            <a:r>
              <a:rPr lang="en-US" sz="3600" err="1" smtClean="0">
                <a:latin typeface="Arial" panose="020B0604020202020204" pitchFamily="34" charset="0"/>
                <a:cs typeface="Arial" panose="020B0604020202020204" pitchFamily="34" charset="0"/>
              </a:rPr>
              <a:t>Kế</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hoạch</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dự</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án</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chỉ</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rõ</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kế</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hoạch</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phân</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phối</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có</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thể</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bao</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gồm</a:t>
            </a:r>
            <a:r>
              <a:rPr lang="en-US" sz="3600" smtClean="0">
                <a:latin typeface="Arial" panose="020B0604020202020204" pitchFamily="34" charset="0"/>
                <a:cs typeface="Arial" panose="020B0604020202020204" pitchFamily="34" charset="0"/>
              </a:rPr>
              <a:t>:</a:t>
            </a:r>
          </a:p>
          <a:p>
            <a:pPr lvl="1">
              <a:buFontTx/>
              <a:buChar char="-"/>
            </a:pPr>
            <a:r>
              <a:rPr lang="en-US" sz="3000" smtClean="0">
                <a:latin typeface="Arial" panose="020B0604020202020204" pitchFamily="34" charset="0"/>
                <a:cs typeface="Arial" panose="020B0604020202020204" pitchFamily="34" charset="0"/>
              </a:rPr>
              <a:t>Các </a:t>
            </a:r>
            <a:r>
              <a:rPr lang="en-US" sz="3000" err="1" smtClean="0">
                <a:latin typeface="Arial" panose="020B0604020202020204" pitchFamily="34" charset="0"/>
                <a:cs typeface="Arial" panose="020B0604020202020204" pitchFamily="34" charset="0"/>
              </a:rPr>
              <a:t>phần</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mềm</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hoạt</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động</a:t>
            </a:r>
            <a:endParaRPr lang="en-US" sz="3000" smtClean="0">
              <a:latin typeface="Arial" panose="020B0604020202020204" pitchFamily="34" charset="0"/>
              <a:cs typeface="Arial" panose="020B0604020202020204" pitchFamily="34" charset="0"/>
            </a:endParaRPr>
          </a:p>
          <a:p>
            <a:pPr lvl="1">
              <a:buFontTx/>
              <a:buChar char="-"/>
            </a:pPr>
            <a:r>
              <a:rPr lang="en-US" sz="3000" err="1" smtClean="0">
                <a:latin typeface="Arial" panose="020B0604020202020204" pitchFamily="34" charset="0"/>
                <a:cs typeface="Arial" panose="020B0604020202020204" pitchFamily="34" charset="0"/>
              </a:rPr>
              <a:t>Yêu</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cầu</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của</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khách</a:t>
            </a:r>
            <a:r>
              <a:rPr lang="en-US" sz="3000" smtClean="0">
                <a:latin typeface="Arial" panose="020B0604020202020204" pitchFamily="34" charset="0"/>
                <a:cs typeface="Arial" panose="020B0604020202020204" pitchFamily="34" charset="0"/>
              </a:rPr>
              <a:t> hang</a:t>
            </a:r>
          </a:p>
          <a:p>
            <a:pPr lvl="1">
              <a:buFontTx/>
              <a:buChar char="-"/>
            </a:pPr>
            <a:r>
              <a:rPr lang="en-US" sz="3000" err="1" smtClean="0">
                <a:latin typeface="Arial" panose="020B0604020202020204" pitchFamily="34" charset="0"/>
                <a:cs typeface="Arial" panose="020B0604020202020204" pitchFamily="34" charset="0"/>
              </a:rPr>
              <a:t>Đặc</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điểm</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chức</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năng</a:t>
            </a:r>
            <a:endParaRPr lang="en-US" sz="3000" smtClean="0">
              <a:latin typeface="Arial" panose="020B0604020202020204" pitchFamily="34" charset="0"/>
              <a:cs typeface="Arial" panose="020B0604020202020204" pitchFamily="34" charset="0"/>
            </a:endParaRPr>
          </a:p>
          <a:p>
            <a:pPr lvl="1">
              <a:buFontTx/>
              <a:buChar char="-"/>
            </a:pPr>
            <a:r>
              <a:rPr lang="en-US" sz="3000" err="1" smtClean="0">
                <a:latin typeface="Arial" panose="020B0604020202020204" pitchFamily="34" charset="0"/>
                <a:cs typeface="Arial" panose="020B0604020202020204" pitchFamily="34" charset="0"/>
              </a:rPr>
              <a:t>Thiết</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kế</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kỹ</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thuật</a:t>
            </a:r>
            <a:endParaRPr lang="en-US" sz="3000" smtClean="0">
              <a:latin typeface="Arial" panose="020B0604020202020204" pitchFamily="34" charset="0"/>
              <a:cs typeface="Arial" panose="020B0604020202020204" pitchFamily="34" charset="0"/>
            </a:endParaRPr>
          </a:p>
          <a:p>
            <a:pPr lvl="1">
              <a:buFontTx/>
              <a:buChar char="-"/>
            </a:pPr>
            <a:r>
              <a:rPr lang="en-US" sz="3000" err="1" smtClean="0">
                <a:latin typeface="Arial" panose="020B0604020202020204" pitchFamily="34" charset="0"/>
                <a:cs typeface="Arial" panose="020B0604020202020204" pitchFamily="34" charset="0"/>
              </a:rPr>
              <a:t>Tài</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liệu</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hướng</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dẫn</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thiết</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kế</a:t>
            </a:r>
            <a:endParaRPr lang="en-US" sz="3000" smtClean="0">
              <a:latin typeface="Arial" panose="020B0604020202020204" pitchFamily="34" charset="0"/>
              <a:cs typeface="Arial" panose="020B0604020202020204" pitchFamily="34" charset="0"/>
            </a:endParaRPr>
          </a:p>
          <a:p>
            <a:pPr lvl="1">
              <a:buFontTx/>
              <a:buChar char="-"/>
            </a:pPr>
            <a:r>
              <a:rPr lang="en-US" sz="3000" err="1" smtClean="0">
                <a:latin typeface="Arial" panose="020B0604020202020204" pitchFamily="34" charset="0"/>
                <a:cs typeface="Arial" panose="020B0604020202020204" pitchFamily="34" charset="0"/>
              </a:rPr>
              <a:t>Mã</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nguồn</a:t>
            </a:r>
            <a:endParaRPr lang="en-US" sz="3000" smtClean="0">
              <a:latin typeface="Arial" panose="020B0604020202020204" pitchFamily="34" charset="0"/>
              <a:cs typeface="Arial" panose="020B0604020202020204" pitchFamily="34" charset="0"/>
            </a:endParaRPr>
          </a:p>
          <a:p>
            <a:pPr lvl="1">
              <a:buFontTx/>
              <a:buChar char="-"/>
            </a:pPr>
            <a:r>
              <a:rPr lang="en-US" sz="3000" err="1" smtClean="0">
                <a:latin typeface="Arial" panose="020B0604020202020204" pitchFamily="34" charset="0"/>
                <a:cs typeface="Arial" panose="020B0604020202020204" pitchFamily="34" charset="0"/>
              </a:rPr>
              <a:t>Nguyên</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tắc</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hoạt</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động</a:t>
            </a:r>
            <a:endParaRPr lang="en-US" sz="3000" smtClean="0">
              <a:latin typeface="Arial" panose="020B0604020202020204" pitchFamily="34" charset="0"/>
              <a:cs typeface="Arial" panose="020B0604020202020204" pitchFamily="34" charset="0"/>
            </a:endParaRPr>
          </a:p>
          <a:p>
            <a:pPr lvl="1">
              <a:buFontTx/>
              <a:buChar char="-"/>
            </a:pPr>
            <a:r>
              <a:rPr lang="en-US" sz="3000" err="1" smtClean="0">
                <a:latin typeface="Arial" panose="020B0604020202020204" pitchFamily="34" charset="0"/>
                <a:cs typeface="Arial" panose="020B0604020202020204" pitchFamily="34" charset="0"/>
              </a:rPr>
              <a:t>Hướng</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dẫn</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cài</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đặt</a:t>
            </a:r>
            <a:endParaRPr lang="en-US" sz="3000" smtClean="0">
              <a:latin typeface="Arial" panose="020B0604020202020204" pitchFamily="34" charset="0"/>
              <a:cs typeface="Arial" panose="020B0604020202020204" pitchFamily="34" charset="0"/>
            </a:endParaRPr>
          </a:p>
          <a:p>
            <a:pPr lvl="1">
              <a:buFontTx/>
              <a:buChar char="-"/>
            </a:pPr>
            <a:r>
              <a:rPr lang="en-US" sz="3000" err="1" smtClean="0">
                <a:latin typeface="Arial" panose="020B0604020202020204" pitchFamily="34" charset="0"/>
                <a:cs typeface="Arial" panose="020B0604020202020204" pitchFamily="34" charset="0"/>
              </a:rPr>
              <a:t>Thủ</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tục</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bảo</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trì</a:t>
            </a:r>
            <a:endParaRPr lang="en-US" sz="3000" smtClean="0">
              <a:latin typeface="Arial" panose="020B0604020202020204" pitchFamily="34" charset="0"/>
              <a:cs typeface="Arial" panose="020B0604020202020204" pitchFamily="34" charset="0"/>
            </a:endParaRPr>
          </a:p>
          <a:p>
            <a:pPr lvl="1">
              <a:buFontTx/>
              <a:buChar char="-"/>
            </a:pPr>
            <a:r>
              <a:rPr lang="en-US" sz="3000" err="1" smtClean="0">
                <a:latin typeface="Arial" panose="020B0604020202020204" pitchFamily="34" charset="0"/>
                <a:cs typeface="Arial" panose="020B0604020202020204" pitchFamily="34" charset="0"/>
              </a:rPr>
              <a:t>Tài</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liệu</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đào</a:t>
            </a:r>
            <a:r>
              <a:rPr lang="en-US" sz="3000" smtClean="0">
                <a:latin typeface="Arial" panose="020B0604020202020204" pitchFamily="34" charset="0"/>
                <a:cs typeface="Arial" panose="020B0604020202020204" pitchFamily="34" charset="0"/>
              </a:rPr>
              <a:t> </a:t>
            </a:r>
            <a:r>
              <a:rPr lang="en-US" sz="3000" err="1" smtClean="0">
                <a:latin typeface="Arial" panose="020B0604020202020204" pitchFamily="34" charset="0"/>
                <a:cs typeface="Arial" panose="020B0604020202020204" pitchFamily="34" charset="0"/>
              </a:rPr>
              <a:t>tạo</a:t>
            </a:r>
            <a:endParaRPr lang="en-US" sz="3000" smtClean="0">
              <a:latin typeface="Arial" panose="020B0604020202020204" pitchFamily="34" charset="0"/>
              <a:cs typeface="Arial" panose="020B0604020202020204" pitchFamily="34" charset="0"/>
            </a:endParaRPr>
          </a:p>
          <a:p>
            <a:pPr>
              <a:buFontTx/>
              <a:buChar char="-"/>
            </a:pP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079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95" y="197977"/>
            <a:ext cx="7886700" cy="1325563"/>
          </a:xfrm>
        </p:spPr>
        <p:txBody>
          <a:bodyPr/>
          <a:lstStyle/>
          <a:p>
            <a:r>
              <a:rPr lang="en-US" b="1" smtClean="0">
                <a:latin typeface="Arial" panose="020B0604020202020204" pitchFamily="34" charset="0"/>
                <a:cs typeface="Arial" panose="020B0604020202020204" pitchFamily="34" charset="0"/>
              </a:rPr>
              <a:t>2.3 </a:t>
            </a:r>
            <a:r>
              <a:rPr lang="en-US" b="1" err="1" smtClean="0">
                <a:latin typeface="Arial" panose="020B0604020202020204" pitchFamily="34" charset="0"/>
                <a:cs typeface="Arial" panose="020B0604020202020204" pitchFamily="34" charset="0"/>
              </a:rPr>
              <a:t>Ước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tính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công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sức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thời</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gian</a:t>
            </a:r>
            <a:r>
              <a:rPr lang="en-US" b="1" smtClean="0">
                <a:latin typeface="Arial" panose="020B0604020202020204" pitchFamily="34" charset="0"/>
                <a:cs typeface="Arial" panose="020B0604020202020204" pitchFamily="34" charset="0"/>
              </a:rPr>
              <a:t>, chi </a:t>
            </a:r>
            <a:r>
              <a:rPr lang="en-US" b="1" err="1" smtClean="0">
                <a:latin typeface="Arial" panose="020B0604020202020204" pitchFamily="34" charset="0"/>
                <a:cs typeface="Arial" panose="020B0604020202020204" pitchFamily="34" charset="0"/>
              </a:rPr>
              <a:t>phí</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48929" y="1327355"/>
            <a:ext cx="7866420" cy="4478133"/>
          </a:xfrm>
        </p:spPr>
        <p:txBody>
          <a:bodyPr>
            <a:normAutofit/>
          </a:bodyPr>
          <a:lstStyle/>
          <a:p>
            <a:pPr>
              <a:lnSpc>
                <a:spcPct val="120000"/>
              </a:lnSpc>
            </a:pPr>
            <a:endParaRPr lang="en-US" smtClean="0">
              <a:latin typeface="Times New Roman" panose="02020603050405020304" pitchFamily="18" charset="0"/>
              <a:cs typeface="Times New Roman" panose="02020603050405020304" pitchFamily="18" charset="0"/>
            </a:endParaRPr>
          </a:p>
          <a:p>
            <a:pPr>
              <a:lnSpc>
                <a:spcPct val="120000"/>
              </a:lnSpc>
            </a:pPr>
            <a:r>
              <a:rPr lang="vi-VN" sz="2400" smtClean="0">
                <a:latin typeface="Times New Roman" panose="02020603050405020304" pitchFamily="18" charset="0"/>
                <a:cs typeface="Times New Roman" panose="02020603050405020304" pitchFamily="18" charset="0"/>
              </a:rPr>
              <a:t>Ước </a:t>
            </a:r>
            <a:r>
              <a:rPr lang="vi-VN" sz="2400">
                <a:latin typeface="Times New Roman" panose="02020603050405020304" pitchFamily="18" charset="0"/>
                <a:cs typeface="Times New Roman" panose="02020603050405020304" pitchFamily="18" charset="0"/>
              </a:rPr>
              <a:t>lượng nỗ lực phụ thuộc vào dự toán quy mô dự </a:t>
            </a:r>
            <a:r>
              <a:rPr lang="vi-VN" sz="2400" smtClean="0">
                <a:latin typeface="Times New Roman" panose="02020603050405020304" pitchFamily="18" charset="0"/>
                <a:cs typeface="Times New Roman" panose="02020603050405020304" pitchFamily="18" charset="0"/>
              </a:rPr>
              <a:t>án kết hợp với đánh giá năng suất để đánh giá nỗ lực.</a:t>
            </a:r>
          </a:p>
          <a:p>
            <a:pPr>
              <a:lnSpc>
                <a:spcPct val="120000"/>
              </a:lnSpc>
            </a:pPr>
            <a:r>
              <a:rPr lang="vi-VN" sz="2400" smtClean="0">
                <a:latin typeface="Times New Roman" panose="02020603050405020304" pitchFamily="18" charset="0"/>
                <a:cs typeface="Times New Roman" panose="02020603050405020304" pitchFamily="18" charset="0"/>
              </a:rPr>
              <a:t>Quản lý dự án phải tạo ra lịch trình hiệu quả nhất trong việc sử dụng nguồn lực sẵn có và tính chất của nhiệm vụ.</a:t>
            </a:r>
          </a:p>
          <a:p>
            <a:pPr>
              <a:lnSpc>
                <a:spcPct val="120000"/>
              </a:lnSpc>
            </a:pPr>
            <a:r>
              <a:rPr lang="vi-VN" sz="2400" smtClean="0">
                <a:latin typeface="Times New Roman" panose="02020603050405020304" pitchFamily="18" charset="0"/>
                <a:cs typeface="Times New Roman" panose="02020603050405020304" pitchFamily="18" charset="0"/>
              </a:rPr>
              <a:t>Phương pháp biểu đồ Gantt: là một biểu đồ minh họa ngày bắt đầu và ngày kết thúc cho tất cả các nhiệm vụ.</a:t>
            </a:r>
          </a:p>
        </p:txBody>
      </p:sp>
    </p:spTree>
    <p:extLst>
      <p:ext uri="{BB962C8B-B14F-4D97-AF65-F5344CB8AC3E}">
        <p14:creationId xmlns:p14="http://schemas.microsoft.com/office/powerpoint/2010/main" val="2285128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95" y="197977"/>
            <a:ext cx="7886700" cy="1325563"/>
          </a:xfrm>
        </p:spPr>
        <p:txBody>
          <a:bodyPr/>
          <a:lstStyle/>
          <a:p>
            <a:r>
              <a:rPr lang="en-US" b="1" smtClean="0">
                <a:latin typeface="Arial" panose="020B0604020202020204" pitchFamily="34" charset="0"/>
                <a:cs typeface="Arial" panose="020B0604020202020204" pitchFamily="34" charset="0"/>
              </a:rPr>
              <a:t>2.3 </a:t>
            </a:r>
            <a:r>
              <a:rPr lang="en-US" b="1" err="1" smtClean="0">
                <a:latin typeface="Arial" panose="020B0604020202020204" pitchFamily="34" charset="0"/>
                <a:cs typeface="Arial" panose="020B0604020202020204" pitchFamily="34" charset="0"/>
              </a:rPr>
              <a:t>Ước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tính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công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sức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thời</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gian</a:t>
            </a:r>
            <a:r>
              <a:rPr lang="en-US" b="1" smtClean="0">
                <a:latin typeface="Arial" panose="020B0604020202020204" pitchFamily="34" charset="0"/>
                <a:cs typeface="Arial" panose="020B0604020202020204" pitchFamily="34" charset="0"/>
              </a:rPr>
              <a:t>, chi </a:t>
            </a:r>
            <a:r>
              <a:rPr lang="en-US" b="1" err="1" smtClean="0">
                <a:latin typeface="Arial" panose="020B0604020202020204" pitchFamily="34" charset="0"/>
                <a:cs typeface="Arial" panose="020B0604020202020204" pitchFamily="34" charset="0"/>
              </a:rPr>
              <a:t>phí</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32618" y="963561"/>
            <a:ext cx="8279377" cy="5515897"/>
          </a:xfrm>
        </p:spPr>
        <p:txBody>
          <a:bodyPr>
            <a:normAutofit/>
          </a:bodyPr>
          <a:lstStyle/>
          <a:p>
            <a:pPr marL="0" indent="0">
              <a:lnSpc>
                <a:spcPct val="120000"/>
              </a:lnSpc>
              <a:buNone/>
            </a:pPr>
            <a:endParaRPr lang="en-US" smtClean="0">
              <a:latin typeface="Times New Roman" panose="02020603050405020304" pitchFamily="18" charset="0"/>
              <a:cs typeface="Times New Roman" panose="02020603050405020304" pitchFamily="18" charset="0"/>
            </a:endParaRPr>
          </a:p>
          <a:p>
            <a:pPr>
              <a:lnSpc>
                <a:spcPct val="170000"/>
              </a:lnSpc>
            </a:pPr>
            <a:r>
              <a:rPr lang="en-US" sz="2400" smtClean="0">
                <a:latin typeface="Times New Roman" panose="02020603050405020304" pitchFamily="18" charset="0"/>
                <a:cs typeface="Times New Roman" panose="02020603050405020304" pitchFamily="18" charset="0"/>
              </a:rPr>
              <a:t>Các </a:t>
            </a:r>
            <a:r>
              <a:rPr lang="en-US" sz="2400" err="1">
                <a:latin typeface="Times New Roman" panose="02020603050405020304" pitchFamily="18" charset="0"/>
                <a:cs typeface="Times New Roman" panose="02020603050405020304" pitchFamily="18" charset="0"/>
              </a:rPr>
              <a:t>ước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tính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nỗ</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thiết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dự</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hoặc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bộ</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phận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dự</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có</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thể</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được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xác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định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bằng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cách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sử</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dụng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mô</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hình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dự</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toán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được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chỉnh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dựa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kích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thước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nỗ</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lịch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sử</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dữ</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liệu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nếu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có</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phương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pháp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có</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quan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như</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đoán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chuyên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tương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tự</a:t>
            </a:r>
            <a:r>
              <a:rPr lang="en-US" sz="240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a:p>
            <a:pPr>
              <a:lnSpc>
                <a:spcPct val="120000"/>
              </a:lnSpc>
            </a:pPr>
            <a:r>
              <a:rPr lang="en-US" sz="2400" err="1" smtClean="0">
                <a:latin typeface="Times New Roman" panose="02020603050405020304" pitchFamily="18" charset="0"/>
                <a:cs typeface="Times New Roman" panose="02020603050405020304" pitchFamily="18" charset="0"/>
              </a:rPr>
              <a:t>Ước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tính</a:t>
            </a:r>
            <a:r>
              <a:rPr lang="en-US" sz="2400" smtClean="0">
                <a:latin typeface="Times New Roman" panose="02020603050405020304" pitchFamily="18" charset="0"/>
                <a:cs typeface="Times New Roman" panose="02020603050405020304" pitchFamily="18" charset="0"/>
              </a:rPr>
              <a:t> chi </a:t>
            </a:r>
            <a:r>
              <a:rPr lang="en-US" sz="2400" err="1" smtClean="0">
                <a:latin typeface="Times New Roman" panose="02020603050405020304" pitchFamily="18" charset="0"/>
                <a:cs typeface="Times New Roman" panose="02020603050405020304" pitchFamily="18" charset="0"/>
              </a:rPr>
              <a:t>phí</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chuyển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đổi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tất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cả</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ước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tính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trước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vào</a:t>
            </a:r>
            <a:r>
              <a:rPr lang="en-US" sz="2400" smtClean="0">
                <a:latin typeface="Times New Roman" panose="02020603050405020304" pitchFamily="18" charset="0"/>
                <a:cs typeface="Times New Roman" panose="02020603050405020304" pitchFamily="18" charset="0"/>
              </a:rPr>
              <a:t> tri </a:t>
            </a:r>
            <a:r>
              <a:rPr lang="en-US" sz="2400" err="1" smtClean="0">
                <a:latin typeface="Times New Roman" panose="02020603050405020304" pitchFamily="18" charset="0"/>
                <a:cs typeface="Times New Roman" panose="02020603050405020304" pitchFamily="18" charset="0"/>
              </a:rPr>
              <a:t>phí</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Điều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này</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bao</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gồm</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tất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cả</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nguồn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lực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cần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thiết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để</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hoàn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thành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tất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cả</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nhiệm</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vụ</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được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chỉ</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định</a:t>
            </a:r>
            <a:r>
              <a:rPr lang="en-US" sz="2400" smtClean="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285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2.4 </a:t>
            </a:r>
            <a:r>
              <a:rPr lang="en-US" b="1" err="1" smtClean="0">
                <a:latin typeface="Arial" panose="020B0604020202020204" pitchFamily="34" charset="0"/>
                <a:cs typeface="Arial" panose="020B0604020202020204" pitchFamily="34" charset="0"/>
              </a:rPr>
              <a:t>Phân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phối</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nguồn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lực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tài</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nguyên</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73626" y="1825626"/>
            <a:ext cx="8445909" cy="4221213"/>
          </a:xfrm>
        </p:spPr>
        <p:txBody>
          <a:bodyPr>
            <a:normAutofit fontScale="47500" lnSpcReduction="20000"/>
          </a:bodyPr>
          <a:lstStyle/>
          <a:p>
            <a:pPr>
              <a:lnSpc>
                <a:spcPct val="150000"/>
              </a:lnSpc>
            </a:pPr>
            <a:r>
              <a:rPr lang="en-US" sz="5100" err="1" smtClean="0">
                <a:latin typeface="Arial" panose="020B0604020202020204" pitchFamily="34" charset="0"/>
                <a:cs typeface="Arial" panose="020B0604020202020204" pitchFamily="34" charset="0"/>
              </a:rPr>
              <a:t>Công</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cụ</a:t>
            </a:r>
            <a:r>
              <a:rPr lang="en-US" sz="5100" smtClean="0">
                <a:latin typeface="Arial" panose="020B0604020202020204" pitchFamily="34" charset="0"/>
                <a:cs typeface="Arial" panose="020B0604020202020204" pitchFamily="34" charset="0"/>
              </a:rPr>
              <a:t>, con </a:t>
            </a:r>
            <a:r>
              <a:rPr lang="en-US" sz="5100" err="1" smtClean="0">
                <a:latin typeface="Arial" panose="020B0604020202020204" pitchFamily="34" charset="0"/>
                <a:cs typeface="Arial" panose="020B0604020202020204" pitchFamily="34" charset="0"/>
              </a:rPr>
              <a:t>người</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cơ</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sở</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vật</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chất</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cần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được</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giao</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cho</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nhiệm</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vụ</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cụ</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thể</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Phân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bổ</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đòi</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hỏi</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phải</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cân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bằng</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chuyên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môn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có</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đạo</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đức</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nghề</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nghiệp</a:t>
            </a:r>
            <a:r>
              <a:rPr lang="en-US" sz="5100" smtClean="0">
                <a:latin typeface="Arial" panose="020B0604020202020204" pitchFamily="34" charset="0"/>
                <a:cs typeface="Arial" panose="020B0604020202020204" pitchFamily="34" charset="0"/>
              </a:rPr>
              <a:t>.</a:t>
            </a:r>
          </a:p>
          <a:p>
            <a:pPr>
              <a:lnSpc>
                <a:spcPct val="150000"/>
              </a:lnSpc>
            </a:pPr>
            <a:r>
              <a:rPr lang="en-US" sz="5100" err="1" smtClean="0">
                <a:latin typeface="Arial" panose="020B0604020202020204" pitchFamily="34" charset="0"/>
                <a:cs typeface="Arial" panose="020B0604020202020204" pitchFamily="34" charset="0"/>
              </a:rPr>
              <a:t>Điều</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chỉnh</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lịch</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trình</a:t>
            </a:r>
            <a:r>
              <a:rPr lang="en-US" sz="5100" smtClean="0">
                <a:latin typeface="Arial" panose="020B0604020202020204" pitchFamily="34" charset="0"/>
                <a:cs typeface="Arial" panose="020B0604020202020204" pitchFamily="34" charset="0"/>
              </a:rPr>
              <a:t>/ chi </a:t>
            </a:r>
            <a:r>
              <a:rPr lang="en-US" sz="5100" err="1" smtClean="0">
                <a:latin typeface="Arial" panose="020B0604020202020204" pitchFamily="34" charset="0"/>
                <a:cs typeface="Arial" panose="020B0604020202020204" pitchFamily="34" charset="0"/>
              </a:rPr>
              <a:t>phí</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là</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cần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thiết</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nếu</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như</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các</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nguồn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lực</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trở</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nên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không</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có</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sẵn</a:t>
            </a:r>
            <a:r>
              <a:rPr lang="en-US" sz="5100" smtClean="0">
                <a:latin typeface="Arial" panose="020B0604020202020204" pitchFamily="34" charset="0"/>
                <a:cs typeface="Arial" panose="020B0604020202020204" pitchFamily="34" charset="0"/>
              </a:rPr>
              <a:t>.</a:t>
            </a:r>
          </a:p>
          <a:p>
            <a:pPr>
              <a:lnSpc>
                <a:spcPct val="150000"/>
              </a:lnSpc>
            </a:pPr>
            <a:r>
              <a:rPr lang="en-US" sz="5100" err="1" smtClean="0">
                <a:latin typeface="Arial" panose="020B0604020202020204" pitchFamily="34" charset="0"/>
                <a:cs typeface="Arial" panose="020B0604020202020204" pitchFamily="34" charset="0"/>
              </a:rPr>
              <a:t>Quản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lý</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dự</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án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có</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thể</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cần</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phải</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thay</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đổi</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kích</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thước</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nhóm</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và</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cơ</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cấu</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để</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hoạt</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động</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đồng</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thời</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có</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thể</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thực</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thi</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một</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cách</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hiệu</a:t>
            </a:r>
            <a:r>
              <a:rPr lang="en-US" sz="5100" smtClean="0">
                <a:latin typeface="Arial" panose="020B0604020202020204" pitchFamily="34" charset="0"/>
                <a:cs typeface="Arial" panose="020B0604020202020204" pitchFamily="34" charset="0"/>
              </a:rPr>
              <a:t> </a:t>
            </a:r>
            <a:r>
              <a:rPr lang="en-US" sz="5100" err="1" smtClean="0">
                <a:latin typeface="Arial" panose="020B0604020202020204" pitchFamily="34" charset="0"/>
                <a:cs typeface="Arial" panose="020B0604020202020204" pitchFamily="34" charset="0"/>
              </a:rPr>
              <a:t>quả</a:t>
            </a:r>
            <a:r>
              <a:rPr lang="en-US" sz="5100" smtClean="0">
                <a:latin typeface="Arial" panose="020B0604020202020204" pitchFamily="34" charset="0"/>
                <a:cs typeface="Arial" panose="020B0604020202020204" pitchFamily="34" charset="0"/>
              </a:rPr>
              <a:t>.</a:t>
            </a:r>
          </a:p>
          <a:p>
            <a:pPr marL="0" indent="0">
              <a:lnSpc>
                <a:spcPct val="150000"/>
              </a:lnSpc>
              <a:buNone/>
            </a:pP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45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3" y="365126"/>
            <a:ext cx="8240047" cy="1201457"/>
          </a:xfrm>
        </p:spPr>
        <p:txBody>
          <a:bodyPr>
            <a:normAutofit/>
          </a:bodyPr>
          <a:lstStyle/>
          <a:p>
            <a:r>
              <a:rPr lang="vi-VN" b="1" smtClean="0">
                <a:latin typeface="+mn-lt"/>
              </a:rPr>
              <a:t>1. </a:t>
            </a:r>
            <a:r>
              <a:rPr lang="en-US" b="1" smtClean="0">
                <a:latin typeface="+mn-lt"/>
              </a:rPr>
              <a:t>Khởi tạo và giới hạn phạm vi</a:t>
            </a:r>
            <a:endParaRPr lang="vi-VN">
              <a:latin typeface="+mn-lt"/>
            </a:endParaRPr>
          </a:p>
        </p:txBody>
      </p:sp>
      <p:sp>
        <p:nvSpPr>
          <p:cNvPr id="4" name="Rounded Rectangle 3"/>
          <p:cNvSpPr/>
          <p:nvPr/>
        </p:nvSpPr>
        <p:spPr>
          <a:xfrm>
            <a:off x="53639" y="1707777"/>
            <a:ext cx="2528048" cy="1196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latin typeface="Times New Roman" panose="02020603050405020304" pitchFamily="18" charset="0"/>
                <a:cs typeface="Times New Roman" panose="02020603050405020304" pitchFamily="18" charset="0"/>
              </a:rPr>
              <a:t>Xác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chỉnh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yêu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endParaRPr lang="vi-VN">
              <a:latin typeface="Times New Roman" panose="02020603050405020304" pitchFamily="18" charset="0"/>
              <a:cs typeface="Times New Roman" panose="02020603050405020304" pitchFamily="18" charset="0"/>
            </a:endParaRPr>
          </a:p>
        </p:txBody>
      </p:sp>
      <p:sp>
        <p:nvSpPr>
          <p:cNvPr id="5" name="Rounded Rectangle 4"/>
          <p:cNvSpPr/>
          <p:nvPr/>
        </p:nvSpPr>
        <p:spPr>
          <a:xfrm>
            <a:off x="3416132" y="1707777"/>
            <a:ext cx="2528048" cy="1196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Khả thi</a:t>
            </a:r>
            <a:endParaRPr lang="vi-VN">
              <a:latin typeface="Times New Roman" panose="02020603050405020304" pitchFamily="18" charset="0"/>
              <a:cs typeface="Times New Roman" panose="02020603050405020304" pitchFamily="18" charset="0"/>
            </a:endParaRPr>
          </a:p>
        </p:txBody>
      </p:sp>
      <p:sp>
        <p:nvSpPr>
          <p:cNvPr id="6" name="Rounded Rectangle 5"/>
          <p:cNvSpPr/>
          <p:nvPr/>
        </p:nvSpPr>
        <p:spPr>
          <a:xfrm>
            <a:off x="6608147" y="1707777"/>
            <a:ext cx="2528048" cy="1196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Xem </a:t>
            </a:r>
            <a:r>
              <a:rPr lang="en-US" err="1">
                <a:latin typeface="Times New Roman" panose="02020603050405020304" pitchFamily="18" charset="0"/>
                <a:cs typeface="Times New Roman" panose="02020603050405020304" pitchFamily="18" charset="0"/>
              </a:rPr>
              <a:t>xét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đổi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yêu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endParaRPr lang="vi-VN">
              <a:latin typeface="Times New Roman" panose="02020603050405020304" pitchFamily="18" charset="0"/>
              <a:cs typeface="Times New Roman" panose="02020603050405020304" pitchFamily="18" charset="0"/>
            </a:endParaRPr>
          </a:p>
        </p:txBody>
      </p:sp>
      <p:sp>
        <p:nvSpPr>
          <p:cNvPr id="7" name="Right Arrow 6"/>
          <p:cNvSpPr/>
          <p:nvPr/>
        </p:nvSpPr>
        <p:spPr>
          <a:xfrm>
            <a:off x="2605403" y="2164977"/>
            <a:ext cx="793377" cy="1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8" name="Right Arrow 7"/>
          <p:cNvSpPr/>
          <p:nvPr/>
        </p:nvSpPr>
        <p:spPr>
          <a:xfrm>
            <a:off x="5926394" y="2164977"/>
            <a:ext cx="691586" cy="1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10" name="Rounded Rectangle 9"/>
          <p:cNvSpPr/>
          <p:nvPr/>
        </p:nvSpPr>
        <p:spPr>
          <a:xfrm>
            <a:off x="147050" y="2901483"/>
            <a:ext cx="2151530" cy="37920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err="1">
                <a:latin typeface="Times New Roman" panose="02020603050405020304" pitchFamily="18" charset="0"/>
                <a:cs typeface="Times New Roman" panose="02020603050405020304" pitchFamily="18" charset="0"/>
              </a:rPr>
              <a:t>Đưa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những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yêu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endParaRPr lang="en-US">
              <a:latin typeface="Times New Roman" panose="02020603050405020304" pitchFamily="18" charset="0"/>
              <a:cs typeface="Times New Roman" panose="02020603050405020304" pitchFamily="18" charset="0"/>
            </a:endParaRPr>
          </a:p>
          <a:p>
            <a:pPr marL="285750" indent="-285750">
              <a:buFontTx/>
              <a:buChar char="-"/>
            </a:pP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chỉnh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yêu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endParaRPr lang="en-US">
              <a:latin typeface="Times New Roman" panose="02020603050405020304" pitchFamily="18" charset="0"/>
              <a:cs typeface="Times New Roman" panose="02020603050405020304" pitchFamily="18" charset="0"/>
            </a:endParaRPr>
          </a:p>
          <a:p>
            <a:pPr marL="285750" indent="-285750">
              <a:buFontTx/>
              <a:buChar char="-"/>
            </a:pPr>
            <a:r>
              <a:rPr lang="en-US" err="1">
                <a:latin typeface="Times New Roman" panose="02020603050405020304" pitchFamily="18" charset="0"/>
                <a:cs typeface="Times New Roman" panose="02020603050405020304" pitchFamily="18" charset="0"/>
              </a:rPr>
              <a:t>Dựa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yêu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r>
              <a:rPr lang="en-US">
                <a:latin typeface="Times New Roman" panose="02020603050405020304" pitchFamily="18" charset="0"/>
                <a:cs typeface="Times New Roman" panose="02020603050405020304" pitchFamily="18" charset="0"/>
              </a:rPr>
              <a:t> SRS.</a:t>
            </a:r>
          </a:p>
          <a:p>
            <a:pPr marL="285750" indent="-285750">
              <a:buFontTx/>
              <a:buChar char="-"/>
            </a:pP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mềm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người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a:p>
            <a:pPr marL="285750" indent="-285750">
              <a:buFontTx/>
              <a:buChar char="-"/>
            </a:pPr>
            <a:endParaRPr lang="vi-VN">
              <a:latin typeface="Times New Roman" panose="02020603050405020304" pitchFamily="18" charset="0"/>
              <a:cs typeface="Times New Roman" panose="02020603050405020304" pitchFamily="18" charset="0"/>
            </a:endParaRPr>
          </a:p>
        </p:txBody>
      </p:sp>
      <p:sp>
        <p:nvSpPr>
          <p:cNvPr id="11" name="Rounded Rectangle 10"/>
          <p:cNvSpPr/>
          <p:nvPr/>
        </p:nvSpPr>
        <p:spPr>
          <a:xfrm>
            <a:off x="3656878" y="2901482"/>
            <a:ext cx="2151530" cy="37920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lỗi</a:t>
            </a:r>
            <a:r>
              <a:rPr lang="en-US">
                <a:latin typeface="Times New Roman" panose="02020603050405020304" pitchFamily="18" charset="0"/>
                <a:cs typeface="Times New Roman" panose="02020603050405020304" pitchFamily="18" charset="0"/>
              </a:rPr>
              <a:t> ban </a:t>
            </a:r>
            <a:r>
              <a:rPr lang="en-US" err="1">
                <a:latin typeface="Times New Roman" panose="02020603050405020304" pitchFamily="18" charset="0"/>
                <a:cs typeface="Times New Roman" panose="02020603050405020304" pitchFamily="18" charset="0"/>
              </a:rPr>
              <a:t>đầu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bỏ</a:t>
            </a:r>
            <a:endParaRPr lang="en-US">
              <a:latin typeface="Times New Roman" panose="02020603050405020304" pitchFamily="18" charset="0"/>
              <a:cs typeface="Times New Roman" panose="02020603050405020304" pitchFamily="18" charset="0"/>
            </a:endParaRPr>
          </a:p>
          <a:p>
            <a:pPr marL="285750" indent="-285750">
              <a:buFontTx/>
              <a:buChar char="-"/>
            </a:pPr>
            <a:r>
              <a:rPr lang="en-US" err="1">
                <a:latin typeface="Times New Roman" panose="02020603050405020304" pitchFamily="18" charset="0"/>
                <a:cs typeface="Times New Roman" panose="02020603050405020304" pitchFamily="18" charset="0"/>
              </a:rPr>
              <a:t>Giải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động</a:t>
            </a:r>
            <a:endParaRPr lang="en-US">
              <a:latin typeface="Times New Roman" panose="02020603050405020304" pitchFamily="18" charset="0"/>
              <a:cs typeface="Times New Roman" panose="02020603050405020304" pitchFamily="18" charset="0"/>
            </a:endParaRPr>
          </a:p>
          <a:p>
            <a:pPr marL="285750" indent="-285750">
              <a:buFontTx/>
              <a:buChar char="-"/>
            </a:pPr>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triển</a:t>
            </a:r>
            <a:endParaRPr lang="en-US">
              <a:latin typeface="Times New Roman" panose="02020603050405020304" pitchFamily="18" charset="0"/>
              <a:cs typeface="Times New Roman" panose="02020603050405020304" pitchFamily="18" charset="0"/>
            </a:endParaRPr>
          </a:p>
          <a:p>
            <a:pPr marL="285750" indent="-285750">
              <a:buFontTx/>
              <a:buChar char="-"/>
            </a:pPr>
            <a:r>
              <a:rPr lang="en-US" err="1">
                <a:latin typeface="Times New Roman" panose="02020603050405020304" pitchFamily="18" charset="0"/>
                <a:cs typeface="Times New Roman" panose="02020603050405020304" pitchFamily="18" charset="0"/>
              </a:rPr>
              <a:t>Tác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hội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endParaRPr lang="en-US">
              <a:latin typeface="Times New Roman" panose="02020603050405020304" pitchFamily="18" charset="0"/>
              <a:cs typeface="Times New Roman" panose="02020603050405020304" pitchFamily="18" charset="0"/>
            </a:endParaRPr>
          </a:p>
          <a:p>
            <a:pPr marL="285750" indent="-285750">
              <a:buFontTx/>
              <a:buChar char="-"/>
            </a:pPr>
            <a:endParaRPr lang="vi-VN">
              <a:latin typeface="Times New Roman" panose="02020603050405020304" pitchFamily="18" charset="0"/>
              <a:cs typeface="Times New Roman" panose="02020603050405020304" pitchFamily="18" charset="0"/>
            </a:endParaRPr>
          </a:p>
        </p:txBody>
      </p:sp>
      <p:sp>
        <p:nvSpPr>
          <p:cNvPr id="12" name="Rounded Rectangle 11"/>
          <p:cNvSpPr/>
          <p:nvPr/>
        </p:nvSpPr>
        <p:spPr>
          <a:xfrm>
            <a:off x="6842240" y="2901482"/>
            <a:ext cx="2151530" cy="37920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err="1">
                <a:latin typeface="Times New Roman" panose="02020603050405020304" pitchFamily="18" charset="0"/>
                <a:cs typeface="Times New Roman" panose="02020603050405020304" pitchFamily="18" charset="0"/>
              </a:rPr>
              <a:t>Thay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đổi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xem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xét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đổi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yêu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endParaRPr lang="en-US">
              <a:latin typeface="Times New Roman" panose="02020603050405020304" pitchFamily="18" charset="0"/>
              <a:cs typeface="Times New Roman" panose="02020603050405020304" pitchFamily="18" charset="0"/>
            </a:endParaRPr>
          </a:p>
          <a:p>
            <a:pPr marL="285750" indent="-285750">
              <a:buFontTx/>
              <a:buChar char="-"/>
            </a:pPr>
            <a:r>
              <a:rPr lang="en-US" err="1">
                <a:latin typeface="Times New Roman" panose="02020603050405020304" pitchFamily="18" charset="0"/>
                <a:cs typeface="Times New Roman" panose="02020603050405020304" pitchFamily="18" charset="0"/>
              </a:rPr>
              <a:t>Đánh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thành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những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yêu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thay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đổi</a:t>
            </a:r>
            <a:r>
              <a:rPr lang="en-US">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854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2.5 </a:t>
            </a:r>
            <a:r>
              <a:rPr lang="en-US" b="1" err="1" smtClean="0">
                <a:latin typeface="Arial" panose="020B0604020202020204" pitchFamily="34" charset="0"/>
                <a:cs typeface="Arial" panose="020B0604020202020204" pitchFamily="34" charset="0"/>
              </a:rPr>
              <a:t>Quản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lý</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rủi</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ro</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13317" y="1352022"/>
            <a:ext cx="7886700" cy="4351338"/>
          </a:xfrm>
        </p:spPr>
        <p:txBody>
          <a:bodyPr>
            <a:normAutofit/>
          </a:bodyPr>
          <a:lstStyle/>
          <a:p>
            <a:pPr>
              <a:lnSpc>
                <a:spcPct val="150000"/>
              </a:lnSpc>
            </a:pPr>
            <a:r>
              <a:rPr lang="en-US" sz="2400" smtClean="0">
                <a:latin typeface="Arial" panose="020B0604020202020204" pitchFamily="34" charset="0"/>
                <a:cs typeface="Arial" panose="020B0604020202020204" pitchFamily="34" charset="0"/>
              </a:rPr>
              <a:t>Là </a:t>
            </a:r>
            <a:r>
              <a:rPr lang="en-US" sz="2400" err="1" smtClean="0">
                <a:latin typeface="Arial" panose="020B0604020202020204" pitchFamily="34" charset="0"/>
                <a:cs typeface="Arial" panose="020B0604020202020204" pitchFamily="34" charset="0"/>
              </a:rPr>
              <a:t>quá</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trình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tổ</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chức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phân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tích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để</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xác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định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những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gì</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có</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thể</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gây</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tổn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hại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hoặc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mất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mát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đánh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giá</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định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lượng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rủi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ro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nếu</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cần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thiết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thực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hiện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phương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pháp</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thích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hợp</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để</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ngăn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chặn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xử</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lý</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nguyên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nhân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gây</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ra</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rủi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ro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nhằm</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giảm</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thiểu</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nguy</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cơ</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thiệt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hại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mất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mát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đáng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kể</a:t>
            </a:r>
            <a:r>
              <a:rPr lang="en-US" sz="2400" smtClean="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17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err="1" smtClean="0">
                <a:latin typeface="Arial" panose="020B0604020202020204" pitchFamily="34" charset="0"/>
                <a:cs typeface="Arial" panose="020B0604020202020204" pitchFamily="34" charset="0"/>
              </a:rPr>
              <a:t>Quá</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xử</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lý</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rủi</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ro</a:t>
            </a:r>
            <a:endParaRPr lang="vi-VN" b="1">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marL="0" indent="0">
              <a:buNone/>
            </a:pPr>
            <a:endParaRPr lang="en-US"/>
          </a:p>
        </p:txBody>
      </p:sp>
      <p:pic>
        <p:nvPicPr>
          <p:cNvPr id="3" name="Picture 2"/>
          <p:cNvPicPr>
            <a:picLocks noChangeAspect="1"/>
          </p:cNvPicPr>
          <p:nvPr/>
        </p:nvPicPr>
        <p:blipFill>
          <a:blip r:embed="rId3"/>
          <a:stretch>
            <a:fillRect/>
          </a:stretch>
        </p:blipFill>
        <p:spPr>
          <a:xfrm>
            <a:off x="762000" y="1690689"/>
            <a:ext cx="7753350" cy="4244631"/>
          </a:xfrm>
          <a:prstGeom prst="rect">
            <a:avLst/>
          </a:prstGeom>
        </p:spPr>
      </p:pic>
    </p:spTree>
    <p:extLst>
      <p:ext uri="{BB962C8B-B14F-4D97-AF65-F5344CB8AC3E}">
        <p14:creationId xmlns:p14="http://schemas.microsoft.com/office/powerpoint/2010/main" val="3168448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2.6 </a:t>
            </a:r>
            <a:r>
              <a:rPr lang="en-US" b="1" err="1" smtClean="0">
                <a:latin typeface="Arial" panose="020B0604020202020204" pitchFamily="34" charset="0"/>
                <a:cs typeface="Arial" panose="020B0604020202020204" pitchFamily="34" charset="0"/>
              </a:rPr>
              <a:t>Quản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lý</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chất</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lượng</a:t>
            </a:r>
            <a:r>
              <a:rPr lang="en-US" b="1" smtClean="0">
                <a:latin typeface="Arial" panose="020B0604020202020204" pitchFamily="34" charset="0"/>
                <a:cs typeface="Arial" panose="020B0604020202020204" pitchFamily="34" charset="0"/>
              </a:rPr>
              <a:t> </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50332" y="1468438"/>
            <a:ext cx="8153401" cy="4351338"/>
          </a:xfrm>
        </p:spPr>
        <p:txBody>
          <a:bodyPr>
            <a:noAutofit/>
          </a:bodyPr>
          <a:lstStyle/>
          <a:p>
            <a:pPr>
              <a:lnSpc>
                <a:spcPct val="100000"/>
              </a:lnSpc>
            </a:pPr>
            <a:r>
              <a:rPr lang="en-US" sz="2800" err="1">
                <a:latin typeface="Arial" panose="020B0604020202020204" pitchFamily="34" charset="0"/>
                <a:cs typeface="Arial" panose="020B0604020202020204" pitchFamily="34" charset="0"/>
              </a:rPr>
              <a:t>Quản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lý</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dự</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án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làm</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việc</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với</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tất</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cả</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các</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bên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liên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quan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để</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thiết</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lập</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một</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kế</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hoạch</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chất</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lượng</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cho</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cả</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quá</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trình</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phát</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triển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sản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phẩm</a:t>
            </a:r>
            <a:r>
              <a:rPr lang="en-US" sz="2800">
                <a:latin typeface="Arial" panose="020B0604020202020204" pitchFamily="34" charset="0"/>
                <a:cs typeface="Arial" panose="020B0604020202020204" pitchFamily="34" charset="0"/>
              </a:rPr>
              <a:t>.</a:t>
            </a:r>
          </a:p>
          <a:p>
            <a:pPr>
              <a:lnSpc>
                <a:spcPct val="100000"/>
              </a:lnSpc>
            </a:pPr>
            <a:r>
              <a:rPr lang="en-US" sz="2800">
                <a:latin typeface="Arial" panose="020B0604020202020204" pitchFamily="34" charset="0"/>
                <a:cs typeface="Arial" panose="020B0604020202020204" pitchFamily="34" charset="0"/>
              </a:rPr>
              <a:t>Theo IEEE / EIA Std. 12.207,0-1996, </a:t>
            </a:r>
            <a:r>
              <a:rPr lang="en-US" sz="2800" err="1">
                <a:latin typeface="Arial" panose="020B0604020202020204" pitchFamily="34" charset="0"/>
                <a:cs typeface="Arial" panose="020B0604020202020204" pitchFamily="34" charset="0"/>
              </a:rPr>
              <a:t>một</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kế</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hoạch</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quản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lý</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bảo</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đảm</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chất</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lượng</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nên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bao</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gồm</a:t>
            </a: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a:p>
            <a:pPr lvl="1">
              <a:lnSpc>
                <a:spcPct val="100000"/>
              </a:lnSpc>
              <a:buFont typeface="Wingdings" panose="05000000000000000000" pitchFamily="2" charset="2"/>
              <a:buChar char="q"/>
            </a:pP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Tiêu </a:t>
            </a:r>
            <a:r>
              <a:rPr lang="en-US" sz="2400" err="1">
                <a:latin typeface="Arial" panose="020B0604020202020204" pitchFamily="34" charset="0"/>
                <a:cs typeface="Arial" panose="020B0604020202020204" pitchFamily="34" charset="0"/>
              </a:rPr>
              <a:t>chuẩn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chất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lượng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phương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pháp</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quy</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trình</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và</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các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công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cụ</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để</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thực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hiện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chất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lượng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đảm</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bảo</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hoạt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động</a:t>
            </a:r>
            <a:r>
              <a:rPr lang="en-US" sz="2400">
                <a:latin typeface="Arial" panose="020B0604020202020204" pitchFamily="34" charset="0"/>
                <a:cs typeface="Arial" panose="020B0604020202020204" pitchFamily="34" charset="0"/>
              </a:rPr>
              <a:t>.</a:t>
            </a:r>
            <a:endParaRPr lang="vi-VN" sz="2400">
              <a:latin typeface="Arial" panose="020B0604020202020204" pitchFamily="34" charset="0"/>
              <a:cs typeface="Arial" panose="020B0604020202020204" pitchFamily="34" charset="0"/>
            </a:endParaRPr>
          </a:p>
          <a:p>
            <a:pPr marL="0" indent="0">
              <a:lnSpc>
                <a:spcPct val="100000"/>
              </a:lnSpc>
              <a:buNone/>
            </a:pPr>
            <a:endParaRPr lang="vi-VN" sz="2200" u="sng">
              <a:latin typeface="Times New Roman" panose="02020603050405020304" pitchFamily="18" charset="0"/>
              <a:cs typeface="Times New Roman" panose="02020603050405020304" pitchFamily="18" charset="0"/>
            </a:endParaRPr>
          </a:p>
          <a:p>
            <a:pPr>
              <a:lnSpc>
                <a:spcPct val="100000"/>
              </a:lnSpc>
            </a:pPr>
            <a:endParaRPr lang="vi-V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161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2.6 </a:t>
            </a:r>
            <a:r>
              <a:rPr lang="en-US" b="1" err="1" smtClean="0">
                <a:latin typeface="Arial" panose="020B0604020202020204" pitchFamily="34" charset="0"/>
                <a:cs typeface="Arial" panose="020B0604020202020204" pitchFamily="34" charset="0"/>
              </a:rPr>
              <a:t>Quản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lý</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chất</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lượng</a:t>
            </a:r>
            <a:r>
              <a:rPr lang="en-US" b="1" smtClean="0">
                <a:latin typeface="Arial" panose="020B0604020202020204" pitchFamily="34" charset="0"/>
                <a:cs typeface="Arial" panose="020B0604020202020204" pitchFamily="34" charset="0"/>
              </a:rPr>
              <a:t> (tiếp)</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50332" y="1468438"/>
            <a:ext cx="8153401" cy="4351338"/>
          </a:xfrm>
        </p:spPr>
        <p:txBody>
          <a:bodyPr>
            <a:noAutofit/>
          </a:bodyPr>
          <a:lstStyle/>
          <a:p>
            <a:pPr>
              <a:lnSpc>
                <a:spcPct val="100000"/>
              </a:lnSpc>
              <a:buFont typeface="Wingdings" panose="05000000000000000000" pitchFamily="2" charset="2"/>
              <a:buChar char="q"/>
            </a:pPr>
            <a:r>
              <a:rPr lang="en-US" sz="2600" smtClean="0">
                <a:latin typeface="Arial" panose="020B0604020202020204" pitchFamily="34" charset="0"/>
                <a:cs typeface="Arial" panose="020B0604020202020204" pitchFamily="34" charset="0"/>
              </a:rPr>
              <a:t> Thủ </a:t>
            </a:r>
            <a:r>
              <a:rPr lang="en-US" sz="2600">
                <a:latin typeface="Arial" panose="020B0604020202020204" pitchFamily="34" charset="0"/>
                <a:cs typeface="Arial" panose="020B0604020202020204" pitchFamily="34" charset="0"/>
              </a:rPr>
              <a:t>tục xem xét hợp đồng và phối hợp giữa chúng.</a:t>
            </a:r>
            <a:endParaRPr lang="vi-VN" sz="260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r>
              <a:rPr lang="en-US" sz="2600">
                <a:latin typeface="Arial" panose="020B0604020202020204" pitchFamily="34" charset="0"/>
                <a:cs typeface="Arial" panose="020B0604020202020204" pitchFamily="34" charset="0"/>
              </a:rPr>
              <a:t> </a:t>
            </a:r>
            <a:r>
              <a:rPr lang="en-US" sz="2600" smtClean="0">
                <a:latin typeface="Arial" panose="020B0604020202020204" pitchFamily="34" charset="0"/>
                <a:cs typeface="Arial" panose="020B0604020202020204" pitchFamily="34" charset="0"/>
              </a:rPr>
              <a:t>Thủ </a:t>
            </a:r>
            <a:r>
              <a:rPr lang="en-US" sz="2600">
                <a:latin typeface="Arial" panose="020B0604020202020204" pitchFamily="34" charset="0"/>
                <a:cs typeface="Arial" panose="020B0604020202020204" pitchFamily="34" charset="0"/>
              </a:rPr>
              <a:t>tục xác định, thu thập, lập hồ sơ, bảo trì, và định đoạt chất lượng.</a:t>
            </a:r>
            <a:endParaRPr lang="vi-VN" sz="260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r>
              <a:rPr lang="en-US" sz="2600" smtClean="0">
                <a:latin typeface="Arial" panose="020B0604020202020204" pitchFamily="34" charset="0"/>
                <a:cs typeface="Arial" panose="020B0604020202020204" pitchFamily="34" charset="0"/>
              </a:rPr>
              <a:t> Tài </a:t>
            </a:r>
            <a:r>
              <a:rPr lang="en-US" sz="2600">
                <a:latin typeface="Arial" panose="020B0604020202020204" pitchFamily="34" charset="0"/>
                <a:cs typeface="Arial" panose="020B0604020202020204" pitchFamily="34" charset="0"/>
              </a:rPr>
              <a:t>nguyên, lịch trình, và trách nhiệm tiến hành các hoạt động đảm bảo chất lượng.</a:t>
            </a:r>
          </a:p>
          <a:p>
            <a:pPr>
              <a:lnSpc>
                <a:spcPct val="100000"/>
              </a:lnSpc>
              <a:buFont typeface="Wingdings" panose="05000000000000000000" pitchFamily="2" charset="2"/>
              <a:buChar char="q"/>
            </a:pPr>
            <a:r>
              <a:rPr lang="en-US" sz="2600">
                <a:latin typeface="Arial" panose="020B0604020202020204" pitchFamily="34" charset="0"/>
                <a:cs typeface="Arial" panose="020B0604020202020204" pitchFamily="34" charset="0"/>
              </a:rPr>
              <a:t> </a:t>
            </a:r>
            <a:r>
              <a:rPr lang="en-US" sz="2600" smtClean="0">
                <a:latin typeface="Arial" panose="020B0604020202020204" pitchFamily="34" charset="0"/>
                <a:cs typeface="Arial" panose="020B0604020202020204" pitchFamily="34" charset="0"/>
              </a:rPr>
              <a:t>Các </a:t>
            </a:r>
            <a:r>
              <a:rPr lang="en-US" sz="2600">
                <a:latin typeface="Arial" panose="020B0604020202020204" pitchFamily="34" charset="0"/>
                <a:cs typeface="Arial" panose="020B0604020202020204" pitchFamily="34" charset="0"/>
              </a:rPr>
              <a:t>hoạt động và nhiệm vụ được lựa chọn từ các quá trình hỗ trợ như xác minh, Validation.</a:t>
            </a:r>
            <a:endParaRPr lang="vi-VN" sz="260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r>
              <a:rPr lang="en-US" sz="2600">
                <a:latin typeface="Arial" panose="020B0604020202020204" pitchFamily="34" charset="0"/>
                <a:cs typeface="Arial" panose="020B0604020202020204" pitchFamily="34" charset="0"/>
              </a:rPr>
              <a:t> </a:t>
            </a:r>
            <a:r>
              <a:rPr lang="en-US" sz="2600" smtClean="0">
                <a:latin typeface="Arial" panose="020B0604020202020204" pitchFamily="34" charset="0"/>
                <a:cs typeface="Arial" panose="020B0604020202020204" pitchFamily="34" charset="0"/>
              </a:rPr>
              <a:t>Đánh </a:t>
            </a:r>
            <a:r>
              <a:rPr lang="en-US" sz="2600">
                <a:latin typeface="Arial" panose="020B0604020202020204" pitchFamily="34" charset="0"/>
                <a:cs typeface="Arial" panose="020B0604020202020204" pitchFamily="34" charset="0"/>
              </a:rPr>
              <a:t>giá chung, kiểm toán và Giải quyết vấn đề.</a:t>
            </a:r>
            <a:endParaRPr lang="vi-VN" sz="2600">
              <a:latin typeface="Arial" panose="020B0604020202020204" pitchFamily="34" charset="0"/>
              <a:cs typeface="Arial" panose="020B0604020202020204" pitchFamily="34" charset="0"/>
            </a:endParaRPr>
          </a:p>
          <a:p>
            <a:pPr marL="0" indent="0">
              <a:lnSpc>
                <a:spcPct val="100000"/>
              </a:lnSpc>
              <a:buNone/>
            </a:pPr>
            <a:endParaRPr lang="vi-VN" sz="2200" u="sng">
              <a:latin typeface="Times New Roman" panose="02020603050405020304" pitchFamily="18" charset="0"/>
              <a:cs typeface="Times New Roman" panose="02020603050405020304" pitchFamily="18" charset="0"/>
            </a:endParaRPr>
          </a:p>
          <a:p>
            <a:pPr>
              <a:lnSpc>
                <a:spcPct val="100000"/>
              </a:lnSpc>
            </a:pPr>
            <a:endParaRPr lang="vi-V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520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82059"/>
            <a:ext cx="7886700" cy="1325563"/>
          </a:xfrm>
        </p:spPr>
        <p:txBody>
          <a:bodyPr/>
          <a:lstStyle/>
          <a:p>
            <a:r>
              <a:rPr lang="en-US" b="1" smtClean="0">
                <a:latin typeface="Arial" panose="020B0604020202020204" pitchFamily="34" charset="0"/>
                <a:cs typeface="Arial" panose="020B0604020202020204" pitchFamily="34" charset="0"/>
              </a:rPr>
              <a:t>2.7 </a:t>
            </a:r>
            <a:r>
              <a:rPr lang="en-US" b="1" err="1" smtClean="0">
                <a:latin typeface="Arial" panose="020B0604020202020204" pitchFamily="34" charset="0"/>
                <a:cs typeface="Arial" panose="020B0604020202020204" pitchFamily="34" charset="0"/>
              </a:rPr>
              <a:t>Quản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lý</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kế</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hoạch</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410758"/>
            <a:ext cx="7886700" cy="4990042"/>
          </a:xfrm>
        </p:spPr>
        <p:txBody>
          <a:bodyPr>
            <a:normAutofit fontScale="77500" lnSpcReduction="20000"/>
          </a:bodyPr>
          <a:lstStyle/>
          <a:p>
            <a:pPr>
              <a:lnSpc>
                <a:spcPct val="150000"/>
              </a:lnSpc>
            </a:pPr>
            <a:r>
              <a:rPr lang="vi-VN" sz="3400" smtClean="0">
                <a:cs typeface="Times New Roman" panose="02020603050405020304" pitchFamily="18" charset="0"/>
              </a:rPr>
              <a:t>Khi </a:t>
            </a:r>
            <a:r>
              <a:rPr lang="vi-VN" sz="3400">
                <a:cs typeface="Times New Roman" panose="02020603050405020304" pitchFamily="18" charset="0"/>
              </a:rPr>
              <a:t>dự án tiến triển, kế hoạch phải được cập nhật để phản ánh:</a:t>
            </a:r>
          </a:p>
          <a:p>
            <a:pPr lvl="1">
              <a:lnSpc>
                <a:spcPct val="150000"/>
              </a:lnSpc>
              <a:buFont typeface="Wingdings" panose="05000000000000000000" pitchFamily="2" charset="2"/>
              <a:buChar char="q"/>
            </a:pPr>
            <a:r>
              <a:rPr lang="en-US" sz="3200" smtClean="0">
                <a:latin typeface="Arial" panose="020B0604020202020204" pitchFamily="34" charset="0"/>
                <a:cs typeface="Arial" panose="020B0604020202020204" pitchFamily="34" charset="0"/>
              </a:rPr>
              <a:t> </a:t>
            </a:r>
            <a:r>
              <a:rPr lang="vi-VN" sz="3200" smtClean="0">
                <a:latin typeface="Arial" panose="020B0604020202020204" pitchFamily="34" charset="0"/>
                <a:cs typeface="Arial" panose="020B0604020202020204" pitchFamily="34" charset="0"/>
              </a:rPr>
              <a:t>Yêu </a:t>
            </a:r>
            <a:r>
              <a:rPr lang="vi-VN" sz="3200">
                <a:latin typeface="Arial" panose="020B0604020202020204" pitchFamily="34" charset="0"/>
                <a:cs typeface="Arial" panose="020B0604020202020204" pitchFamily="34" charset="0"/>
              </a:rPr>
              <a:t>cầu sửa đổi</a:t>
            </a:r>
          </a:p>
          <a:p>
            <a:pPr lvl="1">
              <a:lnSpc>
                <a:spcPct val="150000"/>
              </a:lnSpc>
              <a:buFont typeface="Wingdings" panose="05000000000000000000" pitchFamily="2" charset="2"/>
              <a:buChar char="q"/>
            </a:pPr>
            <a:r>
              <a:rPr lang="en-US" sz="3200" smtClean="0">
                <a:latin typeface="Arial" panose="020B0604020202020204" pitchFamily="34" charset="0"/>
                <a:cs typeface="Arial" panose="020B0604020202020204" pitchFamily="34" charset="0"/>
              </a:rPr>
              <a:t> </a:t>
            </a:r>
            <a:r>
              <a:rPr lang="vi-VN" sz="3200" smtClean="0">
                <a:latin typeface="Arial" panose="020B0604020202020204" pitchFamily="34" charset="0"/>
                <a:cs typeface="Arial" panose="020B0604020202020204" pitchFamily="34" charset="0"/>
              </a:rPr>
              <a:t>Lịch </a:t>
            </a:r>
            <a:r>
              <a:rPr lang="vi-VN" sz="3200">
                <a:latin typeface="Arial" panose="020B0604020202020204" pitchFamily="34" charset="0"/>
                <a:cs typeface="Arial" panose="020B0604020202020204" pitchFamily="34" charset="0"/>
              </a:rPr>
              <a:t>trình mở rộng</a:t>
            </a:r>
          </a:p>
          <a:p>
            <a:pPr lvl="1">
              <a:lnSpc>
                <a:spcPct val="150000"/>
              </a:lnSpc>
              <a:buFont typeface="Wingdings" panose="05000000000000000000" pitchFamily="2" charset="2"/>
              <a:buChar char="q"/>
            </a:pPr>
            <a:r>
              <a:rPr lang="en-US" sz="3200" smtClean="0">
                <a:latin typeface="Arial" panose="020B0604020202020204" pitchFamily="34" charset="0"/>
                <a:cs typeface="Arial" panose="020B0604020202020204" pitchFamily="34" charset="0"/>
              </a:rPr>
              <a:t> Những </a:t>
            </a:r>
            <a:r>
              <a:rPr lang="en-US" sz="3200" err="1">
                <a:latin typeface="Arial" panose="020B0604020202020204" pitchFamily="34" charset="0"/>
                <a:cs typeface="Arial" panose="020B0604020202020204" pitchFamily="34" charset="0"/>
              </a:rPr>
              <a:t>thay</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đổi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trong</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thủ</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tục</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kiểm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tra</a:t>
            </a:r>
            <a:endParaRPr lang="vi-VN" sz="320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US" sz="3200" smtClean="0">
                <a:latin typeface="Arial" panose="020B0604020202020204" pitchFamily="34" charset="0"/>
                <a:cs typeface="Arial" panose="020B0604020202020204" pitchFamily="34" charset="0"/>
              </a:rPr>
              <a:t> Chức </a:t>
            </a:r>
            <a:r>
              <a:rPr lang="en-US" sz="3200" err="1">
                <a:latin typeface="Arial" panose="020B0604020202020204" pitchFamily="34" charset="0"/>
                <a:cs typeface="Arial" panose="020B0604020202020204" pitchFamily="34" charset="0"/>
              </a:rPr>
              <a:t>năng</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phần</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mềm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thay</a:t>
            </a:r>
            <a:r>
              <a:rPr lang="en-US" sz="3200">
                <a:latin typeface="Arial" panose="020B0604020202020204" pitchFamily="34" charset="0"/>
                <a:cs typeface="Arial" panose="020B0604020202020204" pitchFamily="34" charset="0"/>
              </a:rPr>
              <a:t> </a:t>
            </a:r>
            <a:r>
              <a:rPr lang="en-US" sz="3200" err="1" smtClean="0">
                <a:latin typeface="Arial" panose="020B0604020202020204" pitchFamily="34" charset="0"/>
                <a:cs typeface="Arial" panose="020B0604020202020204" pitchFamily="34" charset="0"/>
              </a:rPr>
              <a:t>đổi</a:t>
            </a:r>
            <a:endParaRPr lang="en-US" sz="3200">
              <a:latin typeface="Arial" panose="020B0604020202020204" pitchFamily="34" charset="0"/>
              <a:cs typeface="Arial" panose="020B0604020202020204" pitchFamily="34" charset="0"/>
            </a:endParaRPr>
          </a:p>
          <a:p>
            <a:pPr marL="0" indent="0">
              <a:lnSpc>
                <a:spcPct val="150000"/>
              </a:lnSpc>
              <a:buNone/>
            </a:pPr>
            <a:r>
              <a:rPr lang="en-US" sz="3400" smtClean="0">
                <a:cs typeface="Times New Roman" panose="02020603050405020304" pitchFamily="18" charset="0"/>
                <a:sym typeface="Wingdings" panose="05000000000000000000" pitchFamily="2" charset="2"/>
              </a:rPr>
              <a:t> </a:t>
            </a:r>
            <a:r>
              <a:rPr lang="en-US" sz="3400" err="1" smtClean="0">
                <a:cs typeface="Times New Roman" panose="02020603050405020304" pitchFamily="18" charset="0"/>
              </a:rPr>
              <a:t>Việc</a:t>
            </a:r>
            <a:r>
              <a:rPr lang="en-US" sz="3400" smtClean="0">
                <a:cs typeface="Times New Roman" panose="02020603050405020304" pitchFamily="18" charset="0"/>
              </a:rPr>
              <a:t> </a:t>
            </a:r>
            <a:r>
              <a:rPr lang="en-US" sz="3400" err="1">
                <a:cs typeface="Times New Roman" panose="02020603050405020304" pitchFamily="18" charset="0"/>
              </a:rPr>
              <a:t>tuân</a:t>
            </a:r>
            <a:r>
              <a:rPr lang="en-US" sz="3400">
                <a:cs typeface="Times New Roman" panose="02020603050405020304" pitchFamily="18" charset="0"/>
              </a:rPr>
              <a:t> </a:t>
            </a:r>
            <a:r>
              <a:rPr lang="en-US" sz="3400" err="1">
                <a:cs typeface="Times New Roman" panose="02020603050405020304" pitchFamily="18" charset="0"/>
              </a:rPr>
              <a:t>thủ</a:t>
            </a:r>
            <a:r>
              <a:rPr lang="en-US" sz="3400">
                <a:cs typeface="Times New Roman" panose="02020603050405020304" pitchFamily="18" charset="0"/>
              </a:rPr>
              <a:t> </a:t>
            </a:r>
            <a:r>
              <a:rPr lang="en-US" sz="3400" err="1">
                <a:cs typeface="Times New Roman" panose="02020603050405020304" pitchFamily="18" charset="0"/>
              </a:rPr>
              <a:t>kế</a:t>
            </a:r>
            <a:r>
              <a:rPr lang="en-US" sz="3400">
                <a:cs typeface="Times New Roman" panose="02020603050405020304" pitchFamily="18" charset="0"/>
              </a:rPr>
              <a:t> </a:t>
            </a:r>
            <a:r>
              <a:rPr lang="en-US" sz="3400" err="1">
                <a:cs typeface="Times New Roman" panose="02020603050405020304" pitchFamily="18" charset="0"/>
              </a:rPr>
              <a:t>hoạch</a:t>
            </a:r>
            <a:r>
              <a:rPr lang="en-US" sz="3400">
                <a:cs typeface="Times New Roman" panose="02020603050405020304" pitchFamily="18" charset="0"/>
              </a:rPr>
              <a:t> </a:t>
            </a:r>
            <a:r>
              <a:rPr lang="en-US" sz="3400" err="1">
                <a:cs typeface="Times New Roman" panose="02020603050405020304" pitchFamily="18" charset="0"/>
              </a:rPr>
              <a:t>phải</a:t>
            </a:r>
            <a:r>
              <a:rPr lang="en-US" sz="3400">
                <a:cs typeface="Times New Roman" panose="02020603050405020304" pitchFamily="18" charset="0"/>
              </a:rPr>
              <a:t> </a:t>
            </a:r>
            <a:r>
              <a:rPr lang="en-US" sz="3400" err="1">
                <a:cs typeface="Times New Roman" panose="02020603050405020304" pitchFamily="18" charset="0"/>
              </a:rPr>
              <a:t>được</a:t>
            </a:r>
            <a:r>
              <a:rPr lang="en-US" sz="3400">
                <a:cs typeface="Times New Roman" panose="02020603050405020304" pitchFamily="18" charset="0"/>
              </a:rPr>
              <a:t> </a:t>
            </a:r>
            <a:r>
              <a:rPr lang="en-US" sz="3400" err="1">
                <a:cs typeface="Times New Roman" panose="02020603050405020304" pitchFamily="18" charset="0"/>
              </a:rPr>
              <a:t>hướng</a:t>
            </a:r>
            <a:r>
              <a:rPr lang="en-US" sz="3400">
                <a:cs typeface="Times New Roman" panose="02020603050405020304" pitchFamily="18" charset="0"/>
              </a:rPr>
              <a:t> </a:t>
            </a:r>
            <a:r>
              <a:rPr lang="en-US" sz="3400" err="1">
                <a:cs typeface="Times New Roman" panose="02020603050405020304" pitchFamily="18" charset="0"/>
              </a:rPr>
              <a:t>dẫn</a:t>
            </a:r>
            <a:r>
              <a:rPr lang="en-US" sz="3400">
                <a:cs typeface="Times New Roman" panose="02020603050405020304" pitchFamily="18" charset="0"/>
              </a:rPr>
              <a:t> </a:t>
            </a:r>
            <a:r>
              <a:rPr lang="en-US" sz="3400" err="1">
                <a:cs typeface="Times New Roman" panose="02020603050405020304" pitchFamily="18" charset="0"/>
              </a:rPr>
              <a:t>một</a:t>
            </a:r>
            <a:r>
              <a:rPr lang="en-US" sz="3400">
                <a:cs typeface="Times New Roman" panose="02020603050405020304" pitchFamily="18" charset="0"/>
              </a:rPr>
              <a:t> </a:t>
            </a:r>
            <a:r>
              <a:rPr lang="en-US" sz="3400" err="1">
                <a:cs typeface="Times New Roman" panose="02020603050405020304" pitchFamily="18" charset="0"/>
              </a:rPr>
              <a:t>cách</a:t>
            </a:r>
            <a:r>
              <a:rPr lang="en-US" sz="3400">
                <a:cs typeface="Times New Roman" panose="02020603050405020304" pitchFamily="18" charset="0"/>
              </a:rPr>
              <a:t> </a:t>
            </a:r>
            <a:r>
              <a:rPr lang="en-US" sz="3400" err="1">
                <a:cs typeface="Times New Roman" panose="02020603050405020304" pitchFamily="18" charset="0"/>
              </a:rPr>
              <a:t>hệ</a:t>
            </a:r>
            <a:r>
              <a:rPr lang="en-US" sz="3400">
                <a:cs typeface="Times New Roman" panose="02020603050405020304" pitchFamily="18" charset="0"/>
              </a:rPr>
              <a:t> </a:t>
            </a:r>
            <a:r>
              <a:rPr lang="en-US" sz="3400" err="1">
                <a:cs typeface="Times New Roman" panose="02020603050405020304" pitchFamily="18" charset="0"/>
              </a:rPr>
              <a:t>thống</a:t>
            </a:r>
            <a:r>
              <a:rPr lang="en-US" sz="3400">
                <a:cs typeface="Times New Roman" panose="02020603050405020304" pitchFamily="18" charset="0"/>
              </a:rPr>
              <a:t>, </a:t>
            </a:r>
            <a:r>
              <a:rPr lang="en-US" sz="3400" err="1">
                <a:cs typeface="Times New Roman" panose="02020603050405020304" pitchFamily="18" charset="0"/>
              </a:rPr>
              <a:t>theo</a:t>
            </a:r>
            <a:r>
              <a:rPr lang="en-US" sz="3400">
                <a:cs typeface="Times New Roman" panose="02020603050405020304" pitchFamily="18" charset="0"/>
              </a:rPr>
              <a:t> </a:t>
            </a:r>
            <a:r>
              <a:rPr lang="en-US" sz="3400" err="1">
                <a:cs typeface="Times New Roman" panose="02020603050405020304" pitchFamily="18" charset="0"/>
              </a:rPr>
              <a:t>dõi</a:t>
            </a:r>
            <a:r>
              <a:rPr lang="en-US" sz="3400" smtClean="0">
                <a:cs typeface="Times New Roman" panose="02020603050405020304" pitchFamily="18" charset="0"/>
              </a:rPr>
              <a:t>, </a:t>
            </a:r>
            <a:r>
              <a:rPr lang="en-US" sz="3400" err="1" smtClean="0">
                <a:cs typeface="Times New Roman" panose="02020603050405020304" pitchFamily="18" charset="0"/>
              </a:rPr>
              <a:t>xem</a:t>
            </a:r>
            <a:r>
              <a:rPr lang="en-US" sz="3400" smtClean="0">
                <a:cs typeface="Times New Roman" panose="02020603050405020304" pitchFamily="18" charset="0"/>
              </a:rPr>
              <a:t> </a:t>
            </a:r>
            <a:r>
              <a:rPr lang="en-US" sz="3400" err="1">
                <a:cs typeface="Times New Roman" panose="02020603050405020304" pitchFamily="18" charset="0"/>
              </a:rPr>
              <a:t>xét</a:t>
            </a:r>
            <a:r>
              <a:rPr lang="en-US" sz="3400">
                <a:cs typeface="Times New Roman" panose="02020603050405020304" pitchFamily="18" charset="0"/>
              </a:rPr>
              <a:t>, </a:t>
            </a:r>
            <a:r>
              <a:rPr lang="en-US" sz="3400" err="1">
                <a:cs typeface="Times New Roman" panose="02020603050405020304" pitchFamily="18" charset="0"/>
              </a:rPr>
              <a:t>báo</a:t>
            </a:r>
            <a:r>
              <a:rPr lang="en-US" sz="3400">
                <a:cs typeface="Times New Roman" panose="02020603050405020304" pitchFamily="18" charset="0"/>
              </a:rPr>
              <a:t> </a:t>
            </a:r>
            <a:r>
              <a:rPr lang="en-US" sz="3400" err="1">
                <a:cs typeface="Times New Roman" panose="02020603050405020304" pitchFamily="18" charset="0"/>
              </a:rPr>
              <a:t>cáo</a:t>
            </a:r>
            <a:r>
              <a:rPr lang="en-US" sz="3400">
                <a:cs typeface="Times New Roman" panose="02020603050405020304" pitchFamily="18" charset="0"/>
              </a:rPr>
              <a:t>, </a:t>
            </a:r>
            <a:r>
              <a:rPr lang="en-US" sz="3400" err="1">
                <a:cs typeface="Times New Roman" panose="02020603050405020304" pitchFamily="18" charset="0"/>
              </a:rPr>
              <a:t>và</a:t>
            </a:r>
            <a:r>
              <a:rPr lang="en-US" sz="3400">
                <a:cs typeface="Times New Roman" panose="02020603050405020304" pitchFamily="18" charset="0"/>
              </a:rPr>
              <a:t> </a:t>
            </a:r>
            <a:r>
              <a:rPr lang="en-US" sz="3400" err="1">
                <a:cs typeface="Times New Roman" panose="02020603050405020304" pitchFamily="18" charset="0"/>
              </a:rPr>
              <a:t>sửa</a:t>
            </a:r>
            <a:r>
              <a:rPr lang="en-US" sz="3400">
                <a:cs typeface="Times New Roman" panose="02020603050405020304" pitchFamily="18" charset="0"/>
              </a:rPr>
              <a:t> </a:t>
            </a:r>
            <a:r>
              <a:rPr lang="en-US" sz="3400" err="1" smtClean="0">
                <a:cs typeface="Times New Roman" panose="02020603050405020304" pitchFamily="18" charset="0"/>
              </a:rPr>
              <a:t>đổi</a:t>
            </a:r>
            <a:r>
              <a:rPr lang="en-US" sz="3400" smtClean="0">
                <a:cs typeface="Times New Roman" panose="02020603050405020304" pitchFamily="18" charset="0"/>
              </a:rPr>
              <a:t>.</a:t>
            </a:r>
            <a:endParaRPr lang="vi-VN" sz="3400">
              <a:cs typeface="Times New Roman" panose="02020603050405020304" pitchFamily="18" charset="0"/>
            </a:endParaRPr>
          </a:p>
          <a:p>
            <a:pPr marL="0" indent="0">
              <a:lnSpc>
                <a:spcPct val="150000"/>
              </a:lnSpc>
              <a:buNone/>
            </a:pP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8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3. </a:t>
            </a:r>
            <a:r>
              <a:rPr lang="en-US" b="1" err="1">
                <a:latin typeface="Arial" panose="020B0604020202020204" pitchFamily="34" charset="0"/>
                <a:cs typeface="Arial" panose="020B0604020202020204" pitchFamily="34" charset="0"/>
              </a:rPr>
              <a:t>Thực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hiện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dự</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án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phần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mềm</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825624"/>
            <a:ext cx="7886700" cy="4732491"/>
          </a:xfrm>
        </p:spPr>
        <p:txBody>
          <a:bodyPr/>
          <a:lstStyle/>
          <a:p>
            <a:r>
              <a:rPr lang="en-US" sz="2600" err="1">
                <a:latin typeface="Arial" panose="020B0604020202020204" pitchFamily="34" charset="0"/>
                <a:cs typeface="Arial" panose="020B0604020202020204" pitchFamily="34" charset="0"/>
              </a:rPr>
              <a:t>Thực</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hiện</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dự</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án</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bao</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gồm</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các</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bước</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sau</a:t>
            </a:r>
            <a:r>
              <a:rPr lang="en-US" sz="2600">
                <a:latin typeface="Arial" panose="020B0604020202020204" pitchFamily="34" charset="0"/>
                <a:cs typeface="Arial" panose="020B0604020202020204" pitchFamily="34" charset="0"/>
              </a:rPr>
              <a:t>: </a:t>
            </a:r>
          </a:p>
          <a:p>
            <a:pPr lvl="1">
              <a:lnSpc>
                <a:spcPct val="150000"/>
              </a:lnSpc>
              <a:buFont typeface="Wingdings" panose="05000000000000000000" pitchFamily="2" charset="2"/>
              <a:buChar char="q"/>
            </a:pPr>
            <a:r>
              <a:rPr lang="en-US" sz="2600" smtClean="0">
                <a:latin typeface="Arial" panose="020B0604020202020204" pitchFamily="34" charset="0"/>
                <a:cs typeface="Arial" panose="020B0604020202020204" pitchFamily="34" charset="0"/>
              </a:rPr>
              <a:t> Thực </a:t>
            </a:r>
            <a:r>
              <a:rPr lang="en-US" sz="2600" err="1">
                <a:latin typeface="Arial" panose="020B0604020202020204" pitchFamily="34" charset="0"/>
                <a:cs typeface="Arial" panose="020B0604020202020204" pitchFamily="34" charset="0"/>
              </a:rPr>
              <a:t>thi</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kế</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hoạch</a:t>
            </a:r>
            <a:endParaRPr lang="en-US" sz="260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US" sz="2600" smtClean="0">
                <a:latin typeface="Arial" panose="020B0604020202020204" pitchFamily="34" charset="0"/>
                <a:cs typeface="Arial" panose="020B0604020202020204" pitchFamily="34" charset="0"/>
              </a:rPr>
              <a:t> Quản </a:t>
            </a:r>
            <a:r>
              <a:rPr lang="en-US" sz="2600" err="1">
                <a:latin typeface="Arial" panose="020B0604020202020204" pitchFamily="34" charset="0"/>
                <a:cs typeface="Arial" panose="020B0604020202020204" pitchFamily="34" charset="0"/>
              </a:rPr>
              <a:t>lý</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hợp</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đồng</a:t>
            </a:r>
            <a:endParaRPr lang="en-US" sz="260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US" sz="2600" smtClean="0">
                <a:latin typeface="Arial" panose="020B0604020202020204" pitchFamily="34" charset="0"/>
                <a:cs typeface="Arial" panose="020B0604020202020204" pitchFamily="34" charset="0"/>
              </a:rPr>
              <a:t> Đo </a:t>
            </a:r>
            <a:r>
              <a:rPr lang="en-US" sz="2600" err="1">
                <a:latin typeface="Arial" panose="020B0604020202020204" pitchFamily="34" charset="0"/>
                <a:cs typeface="Arial" panose="020B0604020202020204" pitchFamily="34" charset="0"/>
              </a:rPr>
              <a:t>lường</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chất</a:t>
            </a:r>
            <a:r>
              <a:rPr lang="en-US" sz="260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lượng</a:t>
            </a:r>
            <a:r>
              <a:rPr lang="en-US" sz="2600">
                <a:latin typeface="Arial" panose="020B0604020202020204" pitchFamily="34" charset="0"/>
                <a:cs typeface="Arial" panose="020B0604020202020204" pitchFamily="34" charset="0"/>
              </a:rPr>
              <a:t> </a:t>
            </a:r>
          </a:p>
          <a:p>
            <a:pPr lvl="1">
              <a:lnSpc>
                <a:spcPct val="150000"/>
              </a:lnSpc>
              <a:buFont typeface="Wingdings" panose="05000000000000000000" pitchFamily="2" charset="2"/>
              <a:buChar char="q"/>
            </a:pPr>
            <a:r>
              <a:rPr lang="en-US" sz="2600" smtClean="0">
                <a:latin typeface="Arial" panose="020B0604020202020204" pitchFamily="34" charset="0"/>
                <a:cs typeface="Arial" panose="020B0604020202020204" pitchFamily="34" charset="0"/>
              </a:rPr>
              <a:t> Giám </a:t>
            </a:r>
            <a:r>
              <a:rPr lang="en-US" sz="2600" err="1">
                <a:latin typeface="Arial" panose="020B0604020202020204" pitchFamily="34" charset="0"/>
                <a:cs typeface="Arial" panose="020B0604020202020204" pitchFamily="34" charset="0"/>
              </a:rPr>
              <a:t>sát</a:t>
            </a:r>
            <a:endParaRPr lang="en-US" sz="260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US" sz="2600" smtClean="0">
                <a:latin typeface="Arial" panose="020B0604020202020204" pitchFamily="34" charset="0"/>
                <a:cs typeface="Arial" panose="020B0604020202020204" pitchFamily="34" charset="0"/>
              </a:rPr>
              <a:t> Kiểm </a:t>
            </a:r>
            <a:r>
              <a:rPr lang="en-US" sz="2600" err="1">
                <a:latin typeface="Arial" panose="020B0604020202020204" pitchFamily="34" charset="0"/>
                <a:cs typeface="Arial" panose="020B0604020202020204" pitchFamily="34" charset="0"/>
              </a:rPr>
              <a:t>soát</a:t>
            </a:r>
            <a:endParaRPr lang="en-US" sz="260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US" sz="2600" smtClean="0">
                <a:latin typeface="Arial" panose="020B0604020202020204" pitchFamily="34" charset="0"/>
                <a:cs typeface="Arial" panose="020B0604020202020204" pitchFamily="34" charset="0"/>
              </a:rPr>
              <a:t> Báo </a:t>
            </a:r>
            <a:r>
              <a:rPr lang="en-US" sz="2600" err="1">
                <a:latin typeface="Arial" panose="020B0604020202020204" pitchFamily="34" charset="0"/>
                <a:cs typeface="Arial" panose="020B0604020202020204" pitchFamily="34" charset="0"/>
              </a:rPr>
              <a:t>cáo</a:t>
            </a:r>
            <a:endParaRPr lang="en-US" sz="2600">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1067902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3.1 </a:t>
            </a:r>
            <a:r>
              <a:rPr lang="en-US" b="1" err="1" smtClean="0">
                <a:latin typeface="Arial" panose="020B0604020202020204" pitchFamily="34" charset="0"/>
                <a:cs typeface="Arial" panose="020B0604020202020204" pitchFamily="34" charset="0"/>
              </a:rPr>
              <a:t>Thực</a:t>
            </a:r>
            <a:r>
              <a:rPr lang="en-US" b="1" smtClean="0">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hiện</a:t>
            </a:r>
            <a:r>
              <a:rPr lang="en-US" b="1">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kế</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hoạch</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sz="2800">
                <a:cs typeface="Times New Roman" panose="02020603050405020304" pitchFamily="18" charset="0"/>
              </a:rPr>
              <a:t>Các hoạt động của dự án cần được thực hiện theo kế hoạch</a:t>
            </a:r>
          </a:p>
          <a:p>
            <a:r>
              <a:rPr lang="vi-VN" sz="2800">
                <a:cs typeface="Times New Roman" panose="02020603050405020304" pitchFamily="18" charset="0"/>
              </a:rPr>
              <a:t>Sử dụng các nguồn lực của dự án để tạo ra sản phẩm</a:t>
            </a:r>
          </a:p>
          <a:p>
            <a:r>
              <a:rPr lang="vi-VN" sz="2800">
                <a:cs typeface="Times New Roman" panose="02020603050405020304" pitchFamily="18" charset="0"/>
              </a:rPr>
              <a:t>Sản phẩm của dự án sẽ được tạo ra trong quá trình thực hiện kế hoạch</a:t>
            </a:r>
          </a:p>
          <a:p>
            <a:endParaRPr lang="en-US"/>
          </a:p>
        </p:txBody>
      </p:sp>
    </p:spTree>
    <p:extLst>
      <p:ext uri="{BB962C8B-B14F-4D97-AF65-F5344CB8AC3E}">
        <p14:creationId xmlns:p14="http://schemas.microsoft.com/office/powerpoint/2010/main" val="3632030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Arial" panose="020B0604020202020204" pitchFamily="34" charset="0"/>
                <a:cs typeface="Arial" panose="020B0604020202020204" pitchFamily="34" charset="0"/>
              </a:rPr>
              <a:t>3.1 </a:t>
            </a:r>
            <a:r>
              <a:rPr lang="en-US" b="1" err="1">
                <a:latin typeface="Arial" panose="020B0604020202020204" pitchFamily="34" charset="0"/>
                <a:cs typeface="Arial" panose="020B0604020202020204" pitchFamily="34" charset="0"/>
              </a:rPr>
              <a:t>Quản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lý</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hợp</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đồng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cung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cấp</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vi-VN" sz="2400">
                <a:cs typeface="Times New Roman" panose="02020603050405020304" pitchFamily="18" charset="0"/>
              </a:rPr>
              <a:t>Hợp đồng cung cấp bao gồm có khách hàng và nhà cung cấp phần mềm</a:t>
            </a:r>
          </a:p>
          <a:p>
            <a:r>
              <a:rPr lang="vi-VN" sz="2400">
                <a:cs typeface="Times New Roman" panose="02020603050405020304" pitchFamily="18" charset="0"/>
              </a:rPr>
              <a:t>Quy trình quản lý hợp đồng với nhà cung cấp gồm các bước sau</a:t>
            </a:r>
          </a:p>
          <a:p>
            <a:pPr lvl="1">
              <a:buFont typeface="Wingdings" panose="05000000000000000000" pitchFamily="2" charset="2"/>
              <a:buChar char="q"/>
            </a:pPr>
            <a:r>
              <a:rPr lang="en-US" sz="2800"/>
              <a:t> </a:t>
            </a:r>
            <a:r>
              <a:rPr lang="en-US" sz="2800">
                <a:latin typeface="Arial" panose="020B0604020202020204" pitchFamily="34" charset="0"/>
                <a:cs typeface="Arial" panose="020B0604020202020204" pitchFamily="34" charset="0"/>
              </a:rPr>
              <a:t>Lựa chọn loại hợp đồng</a:t>
            </a:r>
            <a:endParaRPr lang="vi-VN" sz="280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t> </a:t>
            </a:r>
            <a:r>
              <a:rPr lang="vi-VN" sz="2800" smtClean="0"/>
              <a:t>Xác </a:t>
            </a:r>
            <a:r>
              <a:rPr lang="vi-VN" sz="2800"/>
              <a:t>định yêu cầu phần </a:t>
            </a:r>
            <a:r>
              <a:rPr lang="vi-VN" sz="2800" smtClean="0"/>
              <a:t>mềm</a:t>
            </a:r>
            <a:endParaRPr lang="en-US" sz="2800" smtClean="0"/>
          </a:p>
          <a:p>
            <a:pPr lvl="1">
              <a:buFont typeface="Wingdings" panose="05000000000000000000" pitchFamily="2" charset="2"/>
              <a:buChar char="q"/>
            </a:pPr>
            <a:r>
              <a:rPr lang="en-US" sz="2800"/>
              <a:t> </a:t>
            </a:r>
            <a:r>
              <a:rPr lang="vi-VN" sz="2800"/>
              <a:t>Chuẩn bị tài liệu hợp đồng</a:t>
            </a:r>
          </a:p>
          <a:p>
            <a:pPr lvl="1">
              <a:buFont typeface="Wingdings" panose="05000000000000000000" pitchFamily="2" charset="2"/>
              <a:buChar char="q"/>
            </a:pPr>
            <a:r>
              <a:rPr lang="en-US" sz="2800" smtClean="0"/>
              <a:t> </a:t>
            </a:r>
            <a:r>
              <a:rPr lang="vi-VN" sz="2800" smtClean="0"/>
              <a:t>Chấp </a:t>
            </a:r>
            <a:r>
              <a:rPr lang="vi-VN" sz="2800"/>
              <a:t>nhận phần mềm</a:t>
            </a:r>
          </a:p>
          <a:p>
            <a:pPr lvl="1">
              <a:buFont typeface="Wingdings" panose="05000000000000000000" pitchFamily="2" charset="2"/>
              <a:buChar char="q"/>
            </a:pPr>
            <a:endParaRPr lang="vi-VN" sz="2800" smtClean="0"/>
          </a:p>
        </p:txBody>
      </p:sp>
    </p:spTree>
    <p:extLst>
      <p:ext uri="{BB962C8B-B14F-4D97-AF65-F5344CB8AC3E}">
        <p14:creationId xmlns:p14="http://schemas.microsoft.com/office/powerpoint/2010/main" val="1226481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3.2 Giám </a:t>
            </a:r>
            <a:r>
              <a:rPr lang="en-US" b="1" err="1" smtClean="0">
                <a:latin typeface="Arial" panose="020B0604020202020204" pitchFamily="34" charset="0"/>
                <a:cs typeface="Arial" panose="020B0604020202020204" pitchFamily="34" charset="0"/>
              </a:rPr>
              <a:t>sát</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385357"/>
            <a:ext cx="7886700" cy="4846109"/>
          </a:xfrm>
        </p:spPr>
        <p:txBody>
          <a:bodyPr>
            <a:normAutofit/>
          </a:bodyPr>
          <a:lstStyle/>
          <a:p>
            <a:r>
              <a:rPr lang="vi-VN" sz="2600"/>
              <a:t>Việc thực hiện dự án cần được đánh giá liên tục tại các khoảng thời gian định trước</a:t>
            </a:r>
          </a:p>
          <a:p>
            <a:r>
              <a:rPr lang="vi-VN" sz="2600"/>
              <a:t>Giám sát thành công bao gồm các hoạt động sau:</a:t>
            </a:r>
          </a:p>
          <a:p>
            <a:pPr lvl="1">
              <a:buFont typeface="Wingdings" panose="05000000000000000000" pitchFamily="2" charset="2"/>
              <a:buChar char="q"/>
            </a:pPr>
            <a:r>
              <a:rPr lang="en-US" sz="2200" smtClean="0"/>
              <a:t> </a:t>
            </a:r>
            <a:r>
              <a:rPr lang="vi-VN" sz="2200" smtClean="0"/>
              <a:t>Đánh </a:t>
            </a:r>
            <a:r>
              <a:rPr lang="vi-VN" sz="2200"/>
              <a:t>giá về yêu cầu</a:t>
            </a:r>
          </a:p>
          <a:p>
            <a:pPr lvl="1">
              <a:buFont typeface="Wingdings" panose="05000000000000000000" pitchFamily="2" charset="2"/>
              <a:buChar char="q"/>
            </a:pPr>
            <a:r>
              <a:rPr lang="en-US" sz="2200" smtClean="0"/>
              <a:t> </a:t>
            </a:r>
            <a:r>
              <a:rPr lang="vi-VN" sz="2200" smtClean="0"/>
              <a:t>Đánh </a:t>
            </a:r>
            <a:r>
              <a:rPr lang="vi-VN" sz="2200"/>
              <a:t>giá hiệu quả, tiến độ tuân thủ và chi phí cho đến thời điểm hiện tại</a:t>
            </a:r>
          </a:p>
          <a:p>
            <a:pPr lvl="1">
              <a:buFont typeface="Wingdings" panose="05000000000000000000" pitchFamily="2" charset="2"/>
              <a:buChar char="q"/>
            </a:pPr>
            <a:r>
              <a:rPr lang="en-US" sz="2200" smtClean="0"/>
              <a:t> </a:t>
            </a:r>
            <a:r>
              <a:rPr lang="vi-VN" sz="2200" smtClean="0"/>
              <a:t>Phân </a:t>
            </a:r>
            <a:r>
              <a:rPr lang="vi-VN" sz="2200"/>
              <a:t>tích các kết quả đầu ra và điều kiện hoàn thành cho từng công việc</a:t>
            </a:r>
          </a:p>
          <a:p>
            <a:pPr lvl="1">
              <a:buFont typeface="Wingdings" panose="05000000000000000000" pitchFamily="2" charset="2"/>
              <a:buChar char="q"/>
            </a:pPr>
            <a:r>
              <a:rPr lang="en-US" sz="2200" smtClean="0"/>
              <a:t> </a:t>
            </a:r>
            <a:r>
              <a:rPr lang="vi-VN" sz="2200" smtClean="0"/>
              <a:t>Kiểm </a:t>
            </a:r>
            <a:r>
              <a:rPr lang="vi-VN" sz="2200"/>
              <a:t>tra việc sử dụng tài nguyên</a:t>
            </a:r>
          </a:p>
          <a:p>
            <a:r>
              <a:rPr lang="vi-VN" sz="2600"/>
              <a:t>Một số các sai lệnh như chi phí vượt quá mức, thời gian bị lệnh, không đáp ứng được chất lượng có thể yêu cầu có các hành động.</a:t>
            </a:r>
          </a:p>
          <a:p>
            <a:endParaRPr lang="en-US"/>
          </a:p>
        </p:txBody>
      </p:sp>
    </p:spTree>
    <p:extLst>
      <p:ext uri="{BB962C8B-B14F-4D97-AF65-F5344CB8AC3E}">
        <p14:creationId xmlns:p14="http://schemas.microsoft.com/office/powerpoint/2010/main" val="2128460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3.3 Quy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soát</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800" dirty="0" err="1" smtClean="0"/>
              <a:t>Kết</a:t>
            </a:r>
            <a:r>
              <a:rPr lang="en-US" sz="2800" dirty="0" smtClean="0"/>
              <a:t> </a:t>
            </a:r>
            <a:r>
              <a:rPr lang="en-US" sz="2800" dirty="0" err="1" smtClean="0"/>
              <a:t>quả</a:t>
            </a:r>
            <a:r>
              <a:rPr lang="en-US" sz="2800" dirty="0" smtClean="0"/>
              <a:t> </a:t>
            </a:r>
            <a:r>
              <a:rPr lang="en-US" sz="2800" dirty="0" err="1" smtClean="0"/>
              <a:t>của</a:t>
            </a:r>
            <a:r>
              <a:rPr lang="en-US" sz="2800" dirty="0" smtClean="0"/>
              <a:t> </a:t>
            </a:r>
            <a:r>
              <a:rPr lang="en-US" sz="2800" dirty="0" err="1" smtClean="0"/>
              <a:t>hoạt</a:t>
            </a:r>
            <a:r>
              <a:rPr lang="en-US" sz="2800" dirty="0" smtClean="0"/>
              <a:t> </a:t>
            </a:r>
            <a:r>
              <a:rPr lang="en-US" sz="2800" dirty="0" err="1" smtClean="0"/>
              <a:t>động</a:t>
            </a:r>
            <a:r>
              <a:rPr lang="en-US" sz="2800" dirty="0" smtClean="0"/>
              <a:t> </a:t>
            </a:r>
            <a:r>
              <a:rPr lang="en-US" sz="2800" dirty="0" err="1" smtClean="0"/>
              <a:t>giám</a:t>
            </a:r>
            <a:r>
              <a:rPr lang="en-US" sz="2800" dirty="0" smtClean="0"/>
              <a:t> </a:t>
            </a:r>
            <a:r>
              <a:rPr lang="en-US" sz="2800" dirty="0" err="1" smtClean="0"/>
              <a:t>sát</a:t>
            </a:r>
            <a:r>
              <a:rPr lang="en-US" sz="2800" dirty="0" smtClean="0"/>
              <a:t> </a:t>
            </a:r>
            <a:r>
              <a:rPr lang="en-US" sz="2800" dirty="0" err="1" smtClean="0"/>
              <a:t>là</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để</a:t>
            </a:r>
            <a:r>
              <a:rPr lang="en-US" sz="2800" dirty="0" smtClean="0"/>
              <a:t> </a:t>
            </a:r>
            <a:r>
              <a:rPr lang="en-US" sz="2800" dirty="0" err="1" smtClean="0"/>
              <a:t>đưa</a:t>
            </a:r>
            <a:r>
              <a:rPr lang="en-US" sz="2800" dirty="0" smtClean="0"/>
              <a:t> </a:t>
            </a:r>
            <a:r>
              <a:rPr lang="en-US" sz="2800" dirty="0" err="1" smtClean="0"/>
              <a:t>ra</a:t>
            </a:r>
            <a:r>
              <a:rPr lang="en-US" sz="2800" dirty="0" smtClean="0"/>
              <a:t> </a:t>
            </a:r>
            <a:r>
              <a:rPr lang="en-US" sz="2800" dirty="0" err="1" smtClean="0"/>
              <a:t>các</a:t>
            </a:r>
            <a:r>
              <a:rPr lang="en-US" sz="2800" dirty="0" smtClean="0"/>
              <a:t> </a:t>
            </a:r>
            <a:r>
              <a:rPr lang="en-US" sz="2800" dirty="0" err="1" smtClean="0"/>
              <a:t>quyết</a:t>
            </a:r>
            <a:r>
              <a:rPr lang="en-US" sz="2800" dirty="0" smtClean="0"/>
              <a:t> </a:t>
            </a:r>
            <a:r>
              <a:rPr lang="en-US" sz="2800" dirty="0" err="1" smtClean="0"/>
              <a:t>định</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thực</a:t>
            </a:r>
            <a:r>
              <a:rPr lang="en-US" sz="2800" dirty="0" smtClean="0"/>
              <a:t> </a:t>
            </a:r>
            <a:r>
              <a:rPr lang="en-US" sz="2800" dirty="0" err="1" smtClean="0"/>
              <a:t>hiện</a:t>
            </a:r>
            <a:endParaRPr lang="en-US" sz="2800" dirty="0" smtClean="0"/>
          </a:p>
          <a:p>
            <a:r>
              <a:rPr lang="en-US" sz="2800" dirty="0" err="1" smtClean="0"/>
              <a:t>Các</a:t>
            </a:r>
            <a:r>
              <a:rPr lang="en-US" sz="2800" dirty="0" smtClean="0"/>
              <a:t> </a:t>
            </a:r>
            <a:r>
              <a:rPr lang="en-US" sz="2800" dirty="0" err="1" smtClean="0"/>
              <a:t>công</a:t>
            </a:r>
            <a:r>
              <a:rPr lang="en-US" sz="2800" dirty="0" smtClean="0"/>
              <a:t> </a:t>
            </a:r>
            <a:r>
              <a:rPr lang="en-US" sz="2800" dirty="0" err="1" smtClean="0"/>
              <a:t>việc</a:t>
            </a:r>
            <a:r>
              <a:rPr lang="en-US" sz="2800" dirty="0" smtClean="0"/>
              <a:t> </a:t>
            </a:r>
            <a:r>
              <a:rPr lang="en-US" sz="2800" dirty="0" err="1" smtClean="0"/>
              <a:t>cần</a:t>
            </a:r>
            <a:r>
              <a:rPr lang="en-US" sz="2800" dirty="0" smtClean="0"/>
              <a:t> </a:t>
            </a:r>
            <a:r>
              <a:rPr lang="en-US" sz="2800" dirty="0" err="1" smtClean="0"/>
              <a:t>được</a:t>
            </a:r>
            <a:r>
              <a:rPr lang="en-US" sz="2800" dirty="0" smtClean="0"/>
              <a:t> </a:t>
            </a:r>
            <a:r>
              <a:rPr lang="en-US" sz="2800" dirty="0" err="1" smtClean="0"/>
              <a:t>thực</a:t>
            </a:r>
            <a:r>
              <a:rPr lang="en-US" sz="2800" dirty="0" smtClean="0"/>
              <a:t> </a:t>
            </a:r>
            <a:r>
              <a:rPr lang="en-US" sz="2800" dirty="0" err="1" smtClean="0"/>
              <a:t>hiện</a:t>
            </a:r>
            <a:endParaRPr lang="en-US" sz="2800" dirty="0" smtClean="0"/>
          </a:p>
          <a:p>
            <a:pPr lvl="1">
              <a:buFont typeface="Wingdings" panose="05000000000000000000" pitchFamily="2" charset="2"/>
              <a:buChar char="q"/>
            </a:pPr>
            <a:r>
              <a:rPr lang="en-US" sz="2400" smtClean="0"/>
              <a:t> Đánh </a:t>
            </a:r>
            <a:r>
              <a:rPr lang="en-US" sz="2400" dirty="0" err="1"/>
              <a:t>giá</a:t>
            </a:r>
            <a:r>
              <a:rPr lang="en-US" sz="2400" dirty="0"/>
              <a:t> </a:t>
            </a:r>
            <a:r>
              <a:rPr lang="en-US" sz="2400" dirty="0" err="1"/>
              <a:t>chính</a:t>
            </a:r>
            <a:r>
              <a:rPr lang="en-US" sz="2400" dirty="0"/>
              <a:t> </a:t>
            </a:r>
            <a:r>
              <a:rPr lang="en-US" sz="2400" dirty="0" err="1"/>
              <a:t>xác</a:t>
            </a:r>
            <a:r>
              <a:rPr lang="en-US" sz="2400" dirty="0"/>
              <a:t> </a:t>
            </a:r>
            <a:r>
              <a:rPr lang="en-US" sz="2400" dirty="0" err="1"/>
              <a:t>nguyên</a:t>
            </a:r>
            <a:r>
              <a:rPr lang="en-US" sz="2400" dirty="0"/>
              <a:t> </a:t>
            </a:r>
            <a:r>
              <a:rPr lang="en-US" sz="2400" dirty="0" err="1"/>
              <a:t>nhân</a:t>
            </a:r>
            <a:r>
              <a:rPr lang="en-US" sz="2400" dirty="0"/>
              <a:t> </a:t>
            </a:r>
            <a:r>
              <a:rPr lang="en-US" sz="2400" dirty="0" err="1"/>
              <a:t>thực</a:t>
            </a:r>
            <a:r>
              <a:rPr lang="en-US" sz="2400" dirty="0"/>
              <a:t> </a:t>
            </a:r>
            <a:r>
              <a:rPr lang="en-US" sz="2400" dirty="0" err="1"/>
              <a:t>sự</a:t>
            </a:r>
            <a:r>
              <a:rPr lang="en-US" sz="2400" dirty="0"/>
              <a:t> </a:t>
            </a:r>
            <a:r>
              <a:rPr lang="en-US" sz="2400" dirty="0" err="1"/>
              <a:t>của</a:t>
            </a:r>
            <a:r>
              <a:rPr lang="en-US" sz="2400" dirty="0"/>
              <a:t> </a:t>
            </a:r>
            <a:r>
              <a:rPr lang="en-US" sz="2400" dirty="0" err="1"/>
              <a:t>vấn</a:t>
            </a:r>
            <a:r>
              <a:rPr lang="en-US" sz="2400" dirty="0"/>
              <a:t> </a:t>
            </a:r>
            <a:r>
              <a:rPr lang="en-US" sz="2400" dirty="0" err="1"/>
              <a:t>đề</a:t>
            </a:r>
            <a:endParaRPr lang="en-US" sz="2400" dirty="0"/>
          </a:p>
          <a:p>
            <a:pPr lvl="1">
              <a:buFont typeface="Wingdings" panose="05000000000000000000" pitchFamily="2" charset="2"/>
              <a:buChar char="q"/>
            </a:pPr>
            <a:r>
              <a:rPr lang="en-US" sz="2400" smtClean="0"/>
              <a:t> Xác </a:t>
            </a:r>
            <a:r>
              <a:rPr lang="en-US" sz="2400" dirty="0" err="1"/>
              <a:t>định</a:t>
            </a:r>
            <a:r>
              <a:rPr lang="en-US" sz="2400" dirty="0"/>
              <a:t> </a:t>
            </a:r>
            <a:r>
              <a:rPr lang="en-US" sz="2400" dirty="0" err="1"/>
              <a:t>các</a:t>
            </a:r>
            <a:r>
              <a:rPr lang="en-US" sz="2400" dirty="0"/>
              <a:t> </a:t>
            </a:r>
            <a:r>
              <a:rPr lang="en-US" sz="2400" dirty="0" err="1"/>
              <a:t>tác</a:t>
            </a:r>
            <a:r>
              <a:rPr lang="en-US" sz="2400" dirty="0"/>
              <a:t> </a:t>
            </a:r>
            <a:r>
              <a:rPr lang="en-US" sz="2400" dirty="0" err="1"/>
              <a:t>động</a:t>
            </a:r>
            <a:r>
              <a:rPr lang="en-US" sz="2400" dirty="0"/>
              <a:t> </a:t>
            </a:r>
            <a:r>
              <a:rPr lang="en-US" sz="2400" dirty="0" err="1"/>
              <a:t>xấu</a:t>
            </a:r>
            <a:r>
              <a:rPr lang="en-US" sz="2400" dirty="0"/>
              <a:t> </a:t>
            </a:r>
            <a:r>
              <a:rPr lang="en-US" sz="2400" dirty="0" err="1"/>
              <a:t>của</a:t>
            </a:r>
            <a:r>
              <a:rPr lang="en-US" sz="2400" dirty="0"/>
              <a:t> </a:t>
            </a:r>
            <a:r>
              <a:rPr lang="en-US" sz="2400" dirty="0" err="1"/>
              <a:t>vấn</a:t>
            </a:r>
            <a:r>
              <a:rPr lang="en-US" sz="2400" dirty="0"/>
              <a:t> </a:t>
            </a:r>
            <a:r>
              <a:rPr lang="en-US" sz="2400" dirty="0" err="1"/>
              <a:t>đề</a:t>
            </a:r>
            <a:r>
              <a:rPr lang="en-US" sz="2400" dirty="0"/>
              <a:t> </a:t>
            </a:r>
            <a:r>
              <a:rPr lang="en-US" sz="2400" dirty="0" err="1"/>
              <a:t>bằng</a:t>
            </a:r>
            <a:r>
              <a:rPr lang="en-US" sz="2400" dirty="0"/>
              <a:t> </a:t>
            </a:r>
            <a:r>
              <a:rPr lang="en-US" sz="2400" dirty="0" err="1"/>
              <a:t>cách</a:t>
            </a:r>
            <a:r>
              <a:rPr lang="en-US" sz="2400" dirty="0"/>
              <a:t> </a:t>
            </a: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sơ</a:t>
            </a:r>
            <a:r>
              <a:rPr lang="en-US" sz="2400" dirty="0"/>
              <a:t> </a:t>
            </a:r>
            <a:r>
              <a:rPr lang="en-US" sz="2400" dirty="0" err="1"/>
              <a:t>đồ</a:t>
            </a:r>
            <a:r>
              <a:rPr lang="en-US" sz="2400" dirty="0"/>
              <a:t>, </a:t>
            </a:r>
            <a:r>
              <a:rPr lang="en-US" sz="2400" dirty="0" err="1"/>
              <a:t>biểu</a:t>
            </a:r>
            <a:r>
              <a:rPr lang="en-US" sz="2400" dirty="0"/>
              <a:t> </a:t>
            </a:r>
            <a:r>
              <a:rPr lang="en-US" sz="2400" dirty="0" err="1"/>
              <a:t>đồ</a:t>
            </a:r>
            <a:r>
              <a:rPr lang="en-US" sz="2400" dirty="0"/>
              <a:t> </a:t>
            </a:r>
            <a:r>
              <a:rPr lang="en-US" sz="2400" dirty="0" err="1"/>
              <a:t>thích</a:t>
            </a:r>
            <a:r>
              <a:rPr lang="en-US" sz="2400" dirty="0"/>
              <a:t> </a:t>
            </a:r>
            <a:r>
              <a:rPr lang="en-US" sz="2400" dirty="0" err="1"/>
              <a:t>hợp</a:t>
            </a:r>
            <a:endParaRPr lang="en-US" sz="2400" dirty="0"/>
          </a:p>
          <a:p>
            <a:pPr lvl="1">
              <a:buFont typeface="Wingdings" panose="05000000000000000000" pitchFamily="2" charset="2"/>
              <a:buChar char="q"/>
            </a:pPr>
            <a:r>
              <a:rPr lang="en-US" sz="2400" smtClean="0"/>
              <a:t> Đưa </a:t>
            </a:r>
            <a:r>
              <a:rPr lang="en-US" sz="2400" dirty="0" err="1"/>
              <a:t>ra</a:t>
            </a:r>
            <a:r>
              <a:rPr lang="en-US" sz="2400" dirty="0"/>
              <a:t> </a:t>
            </a:r>
            <a:r>
              <a:rPr lang="en-US" sz="2400" dirty="0" err="1"/>
              <a:t>quyết</a:t>
            </a:r>
            <a:r>
              <a:rPr lang="en-US" sz="2400" dirty="0"/>
              <a:t> </a:t>
            </a:r>
            <a:r>
              <a:rPr lang="en-US" sz="2400" dirty="0" err="1"/>
              <a:t>định</a:t>
            </a:r>
            <a:r>
              <a:rPr lang="en-US" sz="2400" dirty="0"/>
              <a:t> </a:t>
            </a:r>
            <a:r>
              <a:rPr lang="en-US" sz="2400" dirty="0" err="1"/>
              <a:t>phù</a:t>
            </a:r>
            <a:r>
              <a:rPr lang="en-US" sz="2400" dirty="0"/>
              <a:t> </a:t>
            </a:r>
            <a:r>
              <a:rPr lang="en-US" sz="2400" dirty="0" err="1"/>
              <a:t>hợp</a:t>
            </a:r>
            <a:r>
              <a:rPr lang="en-US" sz="2400" dirty="0"/>
              <a:t> </a:t>
            </a:r>
            <a:r>
              <a:rPr lang="en-US" sz="2400" dirty="0" err="1"/>
              <a:t>để</a:t>
            </a:r>
            <a:r>
              <a:rPr lang="en-US" sz="2400" dirty="0"/>
              <a:t> </a:t>
            </a:r>
            <a:r>
              <a:rPr lang="en-US" sz="2400" dirty="0" err="1"/>
              <a:t>giải</a:t>
            </a:r>
            <a:r>
              <a:rPr lang="en-US" sz="2400" dirty="0"/>
              <a:t> </a:t>
            </a:r>
            <a:r>
              <a:rPr lang="en-US" sz="2400" dirty="0" err="1"/>
              <a:t>quyết</a:t>
            </a:r>
            <a:r>
              <a:rPr lang="en-US" sz="2400" dirty="0"/>
              <a:t> </a:t>
            </a:r>
            <a:r>
              <a:rPr lang="en-US" sz="2400" dirty="0" err="1"/>
              <a:t>các</a:t>
            </a:r>
            <a:r>
              <a:rPr lang="en-US" sz="2400" dirty="0"/>
              <a:t> </a:t>
            </a:r>
            <a:r>
              <a:rPr lang="en-US" sz="2400" dirty="0" err="1"/>
              <a:t>vấn</a:t>
            </a:r>
            <a:r>
              <a:rPr lang="en-US" sz="2400" dirty="0"/>
              <a:t> </a:t>
            </a:r>
            <a:r>
              <a:rPr lang="en-US" sz="2400" dirty="0" err="1"/>
              <a:t>đề</a:t>
            </a:r>
            <a:endParaRPr lang="en-US" sz="2400" dirty="0"/>
          </a:p>
          <a:p>
            <a:pPr lvl="1">
              <a:buFont typeface="Wingdings" panose="05000000000000000000" pitchFamily="2" charset="2"/>
              <a:buChar char="q"/>
            </a:pPr>
            <a:r>
              <a:rPr lang="en-US" sz="2400" smtClean="0"/>
              <a:t> Cập </a:t>
            </a:r>
            <a:r>
              <a:rPr lang="en-US" sz="2400" dirty="0" err="1"/>
              <a:t>nhật</a:t>
            </a:r>
            <a:r>
              <a:rPr lang="en-US" sz="2400" dirty="0"/>
              <a:t> </a:t>
            </a:r>
            <a:r>
              <a:rPr lang="en-US" sz="2400" dirty="0" err="1"/>
              <a:t>về</a:t>
            </a:r>
            <a:r>
              <a:rPr lang="en-US" sz="2400" dirty="0"/>
              <a:t> </a:t>
            </a:r>
            <a:r>
              <a:rPr lang="en-US" sz="2400" dirty="0" err="1"/>
              <a:t>tiến</a:t>
            </a:r>
            <a:r>
              <a:rPr lang="en-US" sz="2400" dirty="0"/>
              <a:t> </a:t>
            </a:r>
            <a:r>
              <a:rPr lang="en-US" sz="2400" dirty="0" err="1"/>
              <a:t>độ</a:t>
            </a:r>
            <a:r>
              <a:rPr lang="en-US" sz="2400" dirty="0"/>
              <a:t> </a:t>
            </a:r>
            <a:r>
              <a:rPr lang="en-US" sz="2400" dirty="0" err="1"/>
              <a:t>và</a:t>
            </a:r>
            <a:r>
              <a:rPr lang="en-US" sz="2400" dirty="0"/>
              <a:t> </a:t>
            </a:r>
            <a:r>
              <a:rPr lang="en-US" sz="2400" dirty="0" err="1"/>
              <a:t>ước</a:t>
            </a:r>
            <a:r>
              <a:rPr lang="en-US" sz="2400" dirty="0"/>
              <a:t> </a:t>
            </a:r>
            <a:r>
              <a:rPr lang="en-US" sz="2400" dirty="0" err="1"/>
              <a:t>lượng</a:t>
            </a:r>
            <a:r>
              <a:rPr lang="en-US" sz="2400" dirty="0"/>
              <a:t> chi </a:t>
            </a:r>
            <a:r>
              <a:rPr lang="en-US" sz="2400" dirty="0" err="1"/>
              <a:t>phí</a:t>
            </a:r>
            <a:r>
              <a:rPr lang="en-US" sz="2400" dirty="0"/>
              <a:t> </a:t>
            </a:r>
            <a:r>
              <a:rPr lang="en-US" sz="2400" dirty="0" err="1"/>
              <a:t>trên</a:t>
            </a:r>
            <a:r>
              <a:rPr lang="en-US" sz="2400" dirty="0"/>
              <a:t> </a:t>
            </a:r>
            <a:r>
              <a:rPr lang="en-US" sz="2400" dirty="0" err="1"/>
              <a:t>các</a:t>
            </a:r>
            <a:r>
              <a:rPr lang="en-US" sz="2400" dirty="0"/>
              <a:t> </a:t>
            </a:r>
            <a:r>
              <a:rPr lang="en-US" sz="2400" dirty="0" err="1"/>
              <a:t>quyết</a:t>
            </a:r>
            <a:r>
              <a:rPr lang="en-US" sz="2400" dirty="0"/>
              <a:t> </a:t>
            </a:r>
            <a:r>
              <a:rPr lang="en-US" sz="2400" dirty="0" err="1"/>
              <a:t>định</a:t>
            </a:r>
            <a:r>
              <a:rPr lang="en-US" sz="2400" dirty="0"/>
              <a:t> </a:t>
            </a:r>
            <a:r>
              <a:rPr lang="en-US" sz="2400" dirty="0" err="1"/>
              <a:t>mới</a:t>
            </a:r>
            <a:endParaRPr lang="en-US" sz="2400" dirty="0"/>
          </a:p>
          <a:p>
            <a:pPr lvl="1">
              <a:buFont typeface="Wingdings" panose="05000000000000000000" pitchFamily="2" charset="2"/>
              <a:buChar char="q"/>
            </a:pPr>
            <a:r>
              <a:rPr lang="en-US" sz="2400" smtClean="0"/>
              <a:t> Viết </a:t>
            </a:r>
            <a:r>
              <a:rPr lang="en-US" sz="2400" dirty="0" err="1"/>
              <a:t>tài</a:t>
            </a:r>
            <a:r>
              <a:rPr lang="en-US" sz="2400" dirty="0"/>
              <a:t> </a:t>
            </a:r>
            <a:r>
              <a:rPr lang="en-US" sz="2400" dirty="0" err="1"/>
              <a:t>liệu</a:t>
            </a:r>
            <a:r>
              <a:rPr lang="en-US" sz="2400" dirty="0"/>
              <a:t> </a:t>
            </a:r>
            <a:r>
              <a:rPr lang="en-US" sz="2400" dirty="0" err="1"/>
              <a:t>về</a:t>
            </a:r>
            <a:r>
              <a:rPr lang="en-US" sz="2400" dirty="0"/>
              <a:t> </a:t>
            </a:r>
            <a:r>
              <a:rPr lang="en-US" sz="2400" dirty="0" err="1"/>
              <a:t>các</a:t>
            </a:r>
            <a:r>
              <a:rPr lang="en-US" sz="2400" dirty="0"/>
              <a:t> </a:t>
            </a:r>
            <a:r>
              <a:rPr lang="en-US" sz="2400" dirty="0" err="1"/>
              <a:t>quyết</a:t>
            </a:r>
            <a:r>
              <a:rPr lang="en-US" sz="2400" dirty="0"/>
              <a:t> </a:t>
            </a:r>
            <a:r>
              <a:rPr lang="en-US" sz="2400" dirty="0" err="1"/>
              <a:t>định</a:t>
            </a:r>
            <a:r>
              <a:rPr lang="en-US" sz="2400" dirty="0"/>
              <a:t> </a:t>
            </a:r>
            <a:r>
              <a:rPr lang="en-US" sz="2400" dirty="0" err="1"/>
              <a:t>và</a:t>
            </a:r>
            <a:r>
              <a:rPr lang="en-US" sz="2400" dirty="0"/>
              <a:t> </a:t>
            </a:r>
            <a:r>
              <a:rPr lang="en-US" sz="2400" dirty="0" err="1"/>
              <a:t>giao</a:t>
            </a:r>
            <a:r>
              <a:rPr lang="en-US" sz="2400" dirty="0"/>
              <a:t> </a:t>
            </a:r>
            <a:r>
              <a:rPr lang="en-US" sz="2400" dirty="0" err="1"/>
              <a:t>chúng</a:t>
            </a:r>
            <a:r>
              <a:rPr lang="en-US" sz="2400" dirty="0"/>
              <a:t> </a:t>
            </a:r>
            <a:r>
              <a:rPr lang="en-US" sz="2400" dirty="0" err="1"/>
              <a:t>cho</a:t>
            </a:r>
            <a:r>
              <a:rPr lang="en-US" sz="2400" dirty="0"/>
              <a:t> </a:t>
            </a:r>
            <a:r>
              <a:rPr lang="en-US" sz="2400" dirty="0" err="1"/>
              <a:t>các</a:t>
            </a:r>
            <a:r>
              <a:rPr lang="en-US" sz="2400" dirty="0"/>
              <a:t> </a:t>
            </a:r>
            <a:r>
              <a:rPr lang="en-US" sz="2400" dirty="0" err="1"/>
              <a:t>bên</a:t>
            </a:r>
            <a:r>
              <a:rPr lang="en-US" sz="2400" dirty="0"/>
              <a:t> </a:t>
            </a:r>
            <a:r>
              <a:rPr lang="en-US" sz="2400" dirty="0" err="1"/>
              <a:t>liên</a:t>
            </a:r>
            <a:r>
              <a:rPr lang="en-US" sz="2400" dirty="0"/>
              <a:t> </a:t>
            </a:r>
            <a:r>
              <a:rPr lang="en-US" sz="2400" dirty="0" err="1"/>
              <a:t>quan</a:t>
            </a:r>
            <a:endParaRPr lang="en-US" sz="2400" dirty="0"/>
          </a:p>
          <a:p>
            <a:pPr marL="0" indent="0">
              <a:buNone/>
            </a:pPr>
            <a:endParaRPr lang="en-US" dirty="0"/>
          </a:p>
        </p:txBody>
      </p:sp>
    </p:spTree>
    <p:extLst>
      <p:ext uri="{BB962C8B-B14F-4D97-AF65-F5344CB8AC3E}">
        <p14:creationId xmlns:p14="http://schemas.microsoft.com/office/powerpoint/2010/main" val="235339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1121"/>
            <a:ext cx="8358034" cy="1325563"/>
          </a:xfrm>
        </p:spPr>
        <p:txBody>
          <a:bodyPr/>
          <a:lstStyle/>
          <a:p>
            <a:r>
              <a:rPr lang="vi-VN" b="1" smtClean="0">
                <a:latin typeface="+mn-lt"/>
              </a:rPr>
              <a:t>2. </a:t>
            </a:r>
            <a:r>
              <a:rPr lang="en-US" b="1">
                <a:latin typeface="+mn-lt"/>
              </a:rPr>
              <a:t>L</a:t>
            </a:r>
            <a:r>
              <a:rPr lang="en-US" b="1" smtClean="0">
                <a:latin typeface="+mn-lt"/>
              </a:rPr>
              <a:t>ập kế hoạch dự án phần mềm</a:t>
            </a:r>
            <a:endParaRPr lang="vi-VN">
              <a:latin typeface="+mn-lt"/>
            </a:endParaRPr>
          </a:p>
        </p:txBody>
      </p:sp>
      <p:sp>
        <p:nvSpPr>
          <p:cNvPr id="3" name="Content Placeholder 2"/>
          <p:cNvSpPr>
            <a:spLocks noGrp="1"/>
          </p:cNvSpPr>
          <p:nvPr>
            <p:ph idx="1"/>
          </p:nvPr>
        </p:nvSpPr>
        <p:spPr>
          <a:xfrm>
            <a:off x="628650" y="1366684"/>
            <a:ext cx="7886700" cy="5132439"/>
          </a:xfrm>
        </p:spPr>
        <p:txBody>
          <a:bodyPr>
            <a:normAutofit/>
          </a:bodyPr>
          <a:lstStyle/>
          <a:p>
            <a:r>
              <a:rPr lang="vi-VN" sz="2400" smtClean="0"/>
              <a:t>Giai đoạn này thiết lập phạm vi công việc của dự án, điều chỉnh lại mục tiêu và xác định đường đi tới mục tiêu đó. </a:t>
            </a:r>
          </a:p>
          <a:p>
            <a:pPr marL="0" indent="0">
              <a:buNone/>
            </a:pPr>
            <a:r>
              <a:rPr lang="vi-VN" sz="2400" smtClean="0"/>
              <a:t>Bao gồm các các vấn đề:</a:t>
            </a:r>
          </a:p>
          <a:p>
            <a:pPr marL="514350" indent="-514350">
              <a:buAutoNum type="arabicPeriod"/>
            </a:pPr>
            <a:r>
              <a:rPr lang="vi-VN" sz="2400" smtClean="0"/>
              <a:t>Quá trình lập kế hoạch</a:t>
            </a:r>
          </a:p>
          <a:p>
            <a:pPr marL="514350" indent="-514350">
              <a:buAutoNum type="arabicPeriod"/>
            </a:pPr>
            <a:r>
              <a:rPr lang="vi-VN" sz="2400" smtClean="0"/>
              <a:t>Quyết định phân phối</a:t>
            </a:r>
          </a:p>
          <a:p>
            <a:pPr marL="514350" indent="-514350">
              <a:buAutoNum type="arabicPeriod"/>
            </a:pPr>
            <a:r>
              <a:rPr lang="vi-VN" sz="2400" smtClean="0"/>
              <a:t>Nỗ lực, thời hạn chi phí ước tính</a:t>
            </a:r>
            <a:endParaRPr lang="en-US" sz="2400" smtClean="0"/>
          </a:p>
          <a:p>
            <a:pPr marL="514350" indent="-514350">
              <a:buAutoNum type="arabicPeriod"/>
            </a:pPr>
            <a:r>
              <a:rPr lang="vi-VN" sz="2400"/>
              <a:t>Phân phối nguồn lực tài nguyên</a:t>
            </a:r>
          </a:p>
          <a:p>
            <a:pPr marL="514350" indent="-514350">
              <a:buAutoNum type="arabicPeriod"/>
            </a:pPr>
            <a:r>
              <a:rPr lang="vi-VN" sz="2400"/>
              <a:t>Quản lý rủi ro</a:t>
            </a:r>
          </a:p>
          <a:p>
            <a:pPr marL="514350" indent="-514350">
              <a:buAutoNum type="arabicPeriod"/>
            </a:pPr>
            <a:r>
              <a:rPr lang="vi-VN" sz="2400"/>
              <a:t>Quản lý chất lượng</a:t>
            </a:r>
          </a:p>
          <a:p>
            <a:pPr marL="514350" indent="-514350">
              <a:buAutoNum type="arabicPeriod"/>
            </a:pPr>
            <a:r>
              <a:rPr lang="vi-VN" sz="2400"/>
              <a:t>Quản lý kế hoạch</a:t>
            </a:r>
          </a:p>
          <a:p>
            <a:pPr marL="514350" indent="-514350">
              <a:buAutoNum type="arabicPeriod"/>
            </a:pPr>
            <a:endParaRPr lang="vi-VN" smtClean="0"/>
          </a:p>
        </p:txBody>
      </p:sp>
    </p:spTree>
    <p:extLst>
      <p:ext uri="{BB962C8B-B14F-4D97-AF65-F5344CB8AC3E}">
        <p14:creationId xmlns:p14="http://schemas.microsoft.com/office/powerpoint/2010/main" val="3476416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3.4 </a:t>
            </a:r>
            <a:r>
              <a:rPr lang="en-US" b="1" err="1" smtClean="0">
                <a:latin typeface="Arial" panose="020B0604020202020204" pitchFamily="34" charset="0"/>
                <a:cs typeface="Arial" panose="020B0604020202020204" pitchFamily="34" charset="0"/>
              </a:rPr>
              <a:t>Báo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cáo</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vi-VN" sz="2600"/>
              <a:t>Là việc cần thiết cho giám sát và kiểm soát dự án</a:t>
            </a:r>
          </a:p>
          <a:p>
            <a:r>
              <a:rPr lang="vi-VN" sz="2600"/>
              <a:t>Quản lý dự án là người lập báo cáo</a:t>
            </a:r>
          </a:p>
          <a:p>
            <a:r>
              <a:rPr lang="vi-VN" sz="2600"/>
              <a:t>Báo cáo cần thực hiện vào các thời gian đã được thỏa thuận trước</a:t>
            </a:r>
          </a:p>
          <a:p>
            <a:r>
              <a:rPr lang="vi-VN" sz="2600"/>
              <a:t>Nội dung cần báo cáo: thời gian, tiến độ </a:t>
            </a:r>
          </a:p>
          <a:p>
            <a:r>
              <a:rPr lang="vi-VN" sz="2600"/>
              <a:t>Báo cáo cần gửi cho toàn bộ dự án và khách hàng</a:t>
            </a:r>
          </a:p>
          <a:p>
            <a:endParaRPr lang="en-US"/>
          </a:p>
        </p:txBody>
      </p:sp>
    </p:spTree>
    <p:extLst>
      <p:ext uri="{BB962C8B-B14F-4D97-AF65-F5344CB8AC3E}">
        <p14:creationId xmlns:p14="http://schemas.microsoft.com/office/powerpoint/2010/main" val="1766601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4. Xem xét và đánh giá</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2800" smtClean="0"/>
              <a:t>Xác </a:t>
            </a:r>
            <a:r>
              <a:rPr lang="en-US" sz="2800" smtClean="0"/>
              <a:t>định sự hài lòng của yêu cầu</a:t>
            </a:r>
          </a:p>
          <a:p>
            <a:r>
              <a:rPr lang="en-US" sz="2800" smtClean="0"/>
              <a:t>Rà soát và đánh giá hiệu suất</a:t>
            </a:r>
          </a:p>
          <a:p>
            <a:pPr marL="0" indent="0">
              <a:buNone/>
            </a:pPr>
            <a:endParaRPr lang="en-US"/>
          </a:p>
        </p:txBody>
      </p:sp>
    </p:spTree>
    <p:extLst>
      <p:ext uri="{BB962C8B-B14F-4D97-AF65-F5344CB8AC3E}">
        <p14:creationId xmlns:p14="http://schemas.microsoft.com/office/powerpoint/2010/main" val="1830905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79498"/>
          </a:xfrm>
        </p:spPr>
        <p:txBody>
          <a:bodyPr>
            <a:normAutofit/>
          </a:bodyPr>
          <a:lstStyle/>
          <a:p>
            <a:r>
              <a:rPr lang="en-US" b="1" smtClean="0">
                <a:latin typeface="Arial" panose="020B0604020202020204" pitchFamily="34" charset="0"/>
                <a:cs typeface="Arial" panose="020B0604020202020204" pitchFamily="34" charset="0"/>
              </a:rPr>
              <a:t>4.1 Xác định sự hài lòng của yêu cầu</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444624"/>
            <a:ext cx="7886700" cy="4720201"/>
          </a:xfrm>
        </p:spPr>
        <p:txBody>
          <a:bodyPr>
            <a:normAutofit/>
          </a:bodyPr>
          <a:lstStyle/>
          <a:p>
            <a:r>
              <a:rPr lang="vi-VN" sz="2800">
                <a:cs typeface="Times New Roman" panose="02020603050405020304" pitchFamily="18" charset="0"/>
              </a:rPr>
              <a:t>Sự hài lòng của người dùng là </a:t>
            </a:r>
            <a:r>
              <a:rPr lang="en-US" sz="2800" err="1">
                <a:cs typeface="Times New Roman" panose="02020603050405020304" pitchFamily="18" charset="0"/>
              </a:rPr>
              <a:t>mục</a:t>
            </a:r>
            <a:r>
              <a:rPr lang="en-US" sz="2800">
                <a:cs typeface="Times New Roman" panose="02020603050405020304" pitchFamily="18" charset="0"/>
              </a:rPr>
              <a:t> </a:t>
            </a:r>
            <a:r>
              <a:rPr lang="en-US" sz="2800" smtClean="0">
                <a:cs typeface="Times New Roman" panose="02020603050405020304" pitchFamily="18" charset="0"/>
              </a:rPr>
              <a:t>đích </a:t>
            </a:r>
            <a:r>
              <a:rPr lang="vi-VN" sz="2800">
                <a:cs typeface="Times New Roman" panose="02020603050405020304" pitchFamily="18" charset="0"/>
              </a:rPr>
              <a:t>cuối cùng cho sự thành công của một dự án phần mềm</a:t>
            </a:r>
          </a:p>
          <a:p>
            <a:r>
              <a:rPr lang="vi-VN" sz="2800">
                <a:cs typeface="Times New Roman" panose="02020603050405020304" pitchFamily="18" charset="0"/>
              </a:rPr>
              <a:t>Vì vậy việc đánh giá tiến độ với sự hài lòng của người dùng là điều quan trọng</a:t>
            </a:r>
          </a:p>
          <a:p>
            <a:r>
              <a:rPr lang="vi-VN" sz="2800">
                <a:cs typeface="Times New Roman" panose="02020603050405020304" pitchFamily="18" charset="0"/>
              </a:rPr>
              <a:t>Đánh giá tại các mốc chính có tác dụng:</a:t>
            </a:r>
          </a:p>
          <a:p>
            <a:pPr lvl="1">
              <a:buFont typeface="Wingdings" panose="05000000000000000000" pitchFamily="2" charset="2"/>
              <a:buChar char="q"/>
            </a:pPr>
            <a:r>
              <a:rPr lang="en-US" sz="2200" smtClean="0">
                <a:latin typeface="Arial" panose="020B0604020202020204" pitchFamily="34" charset="0"/>
                <a:cs typeface="Arial" panose="020B0604020202020204" pitchFamily="34" charset="0"/>
              </a:rPr>
              <a:t> </a:t>
            </a:r>
            <a:r>
              <a:rPr lang="vi-VN" sz="2200" smtClean="0">
                <a:latin typeface="Arial" panose="020B0604020202020204" pitchFamily="34" charset="0"/>
                <a:cs typeface="Arial" panose="020B0604020202020204" pitchFamily="34" charset="0"/>
              </a:rPr>
              <a:t>Phát </a:t>
            </a:r>
            <a:r>
              <a:rPr lang="vi-VN" sz="2200">
                <a:latin typeface="Arial" panose="020B0604020202020204" pitchFamily="34" charset="0"/>
                <a:cs typeface="Arial" panose="020B0604020202020204" pitchFamily="34" charset="0"/>
              </a:rPr>
              <a:t>hiện chênh lệch so với kế hoạch</a:t>
            </a:r>
          </a:p>
          <a:p>
            <a:pPr lvl="1">
              <a:buFont typeface="Wingdings" panose="05000000000000000000" pitchFamily="2" charset="2"/>
              <a:buChar char="q"/>
            </a:pPr>
            <a:r>
              <a:rPr lang="en-US" sz="2200" smtClean="0">
                <a:latin typeface="Arial" panose="020B0604020202020204" pitchFamily="34" charset="0"/>
                <a:cs typeface="Arial" panose="020B0604020202020204" pitchFamily="34" charset="0"/>
              </a:rPr>
              <a:t> </a:t>
            </a:r>
            <a:r>
              <a:rPr lang="vi-VN" sz="2200" smtClean="0">
                <a:latin typeface="Arial" panose="020B0604020202020204" pitchFamily="34" charset="0"/>
                <a:cs typeface="Arial" panose="020B0604020202020204" pitchFamily="34" charset="0"/>
              </a:rPr>
              <a:t>Xác </a:t>
            </a:r>
            <a:r>
              <a:rPr lang="vi-VN" sz="2200">
                <a:latin typeface="Arial" panose="020B0604020202020204" pitchFamily="34" charset="0"/>
                <a:cs typeface="Arial" panose="020B0604020202020204" pitchFamily="34" charset="0"/>
              </a:rPr>
              <a:t>định sai lệnh ở đâu</a:t>
            </a:r>
          </a:p>
          <a:p>
            <a:pPr lvl="1">
              <a:buFont typeface="Wingdings" panose="05000000000000000000" pitchFamily="2" charset="2"/>
              <a:buChar char="q"/>
            </a:pPr>
            <a:r>
              <a:rPr lang="en-US" sz="2200" smtClean="0">
                <a:latin typeface="Arial" panose="020B0604020202020204" pitchFamily="34" charset="0"/>
                <a:cs typeface="Arial" panose="020B0604020202020204" pitchFamily="34" charset="0"/>
              </a:rPr>
              <a:t> </a:t>
            </a:r>
            <a:r>
              <a:rPr lang="vi-VN" sz="2200" smtClean="0">
                <a:latin typeface="Arial" panose="020B0604020202020204" pitchFamily="34" charset="0"/>
                <a:cs typeface="Arial" panose="020B0604020202020204" pitchFamily="34" charset="0"/>
              </a:rPr>
              <a:t>Đưa </a:t>
            </a:r>
            <a:r>
              <a:rPr lang="vi-VN" sz="2200">
                <a:latin typeface="Arial" panose="020B0604020202020204" pitchFamily="34" charset="0"/>
                <a:cs typeface="Arial" panose="020B0604020202020204" pitchFamily="34" charset="0"/>
              </a:rPr>
              <a:t>ra thông tin các vấn đề và giải pháp cho các </a:t>
            </a:r>
            <a:r>
              <a:rPr lang="vi-VN" sz="2200" smtClean="0">
                <a:latin typeface="Arial" panose="020B0604020202020204" pitchFamily="34" charset="0"/>
                <a:cs typeface="Arial" panose="020B0604020202020204" pitchFamily="34" charset="0"/>
              </a:rPr>
              <a:t>bên </a:t>
            </a:r>
            <a:r>
              <a:rPr lang="vi-VN" sz="2200">
                <a:latin typeface="Arial" panose="020B0604020202020204" pitchFamily="34" charset="0"/>
                <a:cs typeface="Arial" panose="020B0604020202020204" pitchFamily="34" charset="0"/>
              </a:rPr>
              <a:t>liên quan</a:t>
            </a:r>
          </a:p>
          <a:p>
            <a:pPr lvl="1">
              <a:buFont typeface="Wingdings" panose="05000000000000000000" pitchFamily="2" charset="2"/>
              <a:buChar char="q"/>
            </a:pPr>
            <a:r>
              <a:rPr lang="en-US" sz="2200" smtClean="0">
                <a:latin typeface="Arial" panose="020B0604020202020204" pitchFamily="34" charset="0"/>
                <a:cs typeface="Arial" panose="020B0604020202020204" pitchFamily="34" charset="0"/>
              </a:rPr>
              <a:t> </a:t>
            </a:r>
            <a:r>
              <a:rPr lang="vi-VN" sz="2200" smtClean="0">
                <a:latin typeface="Arial" panose="020B0604020202020204" pitchFamily="34" charset="0"/>
                <a:cs typeface="Arial" panose="020B0604020202020204" pitchFamily="34" charset="0"/>
              </a:rPr>
              <a:t>Ghi </a:t>
            </a:r>
            <a:r>
              <a:rPr lang="vi-VN" sz="2200">
                <a:latin typeface="Arial" panose="020B0604020202020204" pitchFamily="34" charset="0"/>
                <a:cs typeface="Arial" panose="020B0604020202020204" pitchFamily="34" charset="0"/>
              </a:rPr>
              <a:t>lại dữ liệu đánh giá trong cơ sở dữ liệu</a:t>
            </a:r>
          </a:p>
          <a:p>
            <a:endParaRPr lang="en-US"/>
          </a:p>
        </p:txBody>
      </p:sp>
    </p:spTree>
    <p:extLst>
      <p:ext uri="{BB962C8B-B14F-4D97-AF65-F5344CB8AC3E}">
        <p14:creationId xmlns:p14="http://schemas.microsoft.com/office/powerpoint/2010/main" val="2081417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4.2 Rà soát và đánh giá hiệu suất</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vi-VN" sz="2800">
                <a:cs typeface="Times New Roman" panose="02020603050405020304" pitchFamily="18" charset="0"/>
              </a:rPr>
              <a:t>Định kỳ đánh giá hiệu suất sẽ có tác dụng:</a:t>
            </a:r>
          </a:p>
          <a:p>
            <a:pPr lvl="1">
              <a:buFont typeface="Wingdings" panose="05000000000000000000" pitchFamily="2" charset="2"/>
              <a:buChar char="q"/>
            </a:pPr>
            <a:r>
              <a:rPr lang="en-US" sz="2400" smtClean="0">
                <a:cs typeface="Times New Roman" panose="02020603050405020304" pitchFamily="18" charset="0"/>
              </a:rPr>
              <a:t> </a:t>
            </a:r>
            <a:r>
              <a:rPr lang="vi-VN" sz="2400" smtClean="0">
                <a:cs typeface="Times New Roman" panose="02020603050405020304" pitchFamily="18" charset="0"/>
              </a:rPr>
              <a:t>Hiệu </a:t>
            </a:r>
            <a:r>
              <a:rPr lang="vi-VN" sz="2400">
                <a:cs typeface="Times New Roman" panose="02020603050405020304" pitchFamily="18" charset="0"/>
              </a:rPr>
              <a:t>suất cá nhân đến hiện tại</a:t>
            </a:r>
          </a:p>
          <a:p>
            <a:pPr lvl="1">
              <a:buFont typeface="Wingdings" panose="05000000000000000000" pitchFamily="2" charset="2"/>
              <a:buChar char="q"/>
            </a:pPr>
            <a:r>
              <a:rPr lang="en-US" sz="2400" smtClean="0">
                <a:cs typeface="Times New Roman" panose="02020603050405020304" pitchFamily="18" charset="0"/>
              </a:rPr>
              <a:t> </a:t>
            </a:r>
            <a:r>
              <a:rPr lang="vi-VN" sz="2400" smtClean="0">
                <a:cs typeface="Times New Roman" panose="02020603050405020304" pitchFamily="18" charset="0"/>
              </a:rPr>
              <a:t>Khả </a:t>
            </a:r>
            <a:r>
              <a:rPr lang="vi-VN" sz="2400" smtClean="0">
                <a:cs typeface="Times New Roman" panose="02020603050405020304" pitchFamily="18" charset="0"/>
              </a:rPr>
              <a:t>năng </a:t>
            </a:r>
            <a:r>
              <a:rPr lang="vi-VN" sz="2400">
                <a:cs typeface="Times New Roman" panose="02020603050405020304" pitchFamily="18" charset="0"/>
              </a:rPr>
              <a:t>thực hiện công việc trong tương lai</a:t>
            </a:r>
          </a:p>
          <a:p>
            <a:pPr lvl="1">
              <a:buFont typeface="Wingdings" panose="05000000000000000000" pitchFamily="2" charset="2"/>
              <a:buChar char="q"/>
            </a:pPr>
            <a:r>
              <a:rPr lang="en-US" sz="2400" smtClean="0">
                <a:cs typeface="Times New Roman" panose="02020603050405020304" pitchFamily="18" charset="0"/>
              </a:rPr>
              <a:t> </a:t>
            </a:r>
            <a:r>
              <a:rPr lang="vi-VN" sz="2400" smtClean="0">
                <a:cs typeface="Times New Roman" panose="02020603050405020304" pitchFamily="18" charset="0"/>
              </a:rPr>
              <a:t>Các </a:t>
            </a:r>
            <a:r>
              <a:rPr lang="vi-VN" sz="2400">
                <a:cs typeface="Times New Roman" panose="02020603050405020304" pitchFamily="18" charset="0"/>
              </a:rPr>
              <a:t>mối quan hệ trong nhóm</a:t>
            </a:r>
          </a:p>
          <a:p>
            <a:r>
              <a:rPr lang="vi-VN" sz="2800">
                <a:cs typeface="Times New Roman" panose="02020603050405020304" pitchFamily="18" charset="0"/>
              </a:rPr>
              <a:t>Quy trình xem xét đánh giá này bản thân chúng cũng cần được xem xét và chỉnh </a:t>
            </a:r>
            <a:r>
              <a:rPr lang="vi-VN" sz="2800" smtClean="0">
                <a:cs typeface="Times New Roman" panose="02020603050405020304" pitchFamily="18" charset="0"/>
              </a:rPr>
              <a:t>sửa</a:t>
            </a:r>
            <a:endParaRPr lang="vi-VN" sz="2800">
              <a:cs typeface="Times New Roman" panose="02020603050405020304" pitchFamily="18" charset="0"/>
            </a:endParaRPr>
          </a:p>
        </p:txBody>
      </p:sp>
    </p:spTree>
    <p:extLst>
      <p:ext uri="{BB962C8B-B14F-4D97-AF65-F5344CB8AC3E}">
        <p14:creationId xmlns:p14="http://schemas.microsoft.com/office/powerpoint/2010/main" val="3648128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5. </a:t>
            </a:r>
            <a:r>
              <a:rPr lang="en-US" b="1" err="1" smtClean="0">
                <a:latin typeface="Arial" panose="020B0604020202020204" pitchFamily="34" charset="0"/>
                <a:cs typeface="Arial" panose="020B0604020202020204" pitchFamily="34" charset="0"/>
              </a:rPr>
              <a:t>Kết</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thúc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dự</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án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563329"/>
            <a:ext cx="7886700" cy="4613634"/>
          </a:xfrm>
        </p:spPr>
        <p:txBody>
          <a:bodyPr>
            <a:normAutofit/>
          </a:bodyPr>
          <a:lstStyle/>
          <a:p>
            <a:r>
              <a:rPr lang="en-US" sz="2800" smtClean="0">
                <a:latin typeface="Arial" panose="020B0604020202020204" pitchFamily="34" charset="0"/>
                <a:cs typeface="Arial" panose="020B0604020202020204" pitchFamily="34" charset="0"/>
              </a:rPr>
              <a:t>Các </a:t>
            </a:r>
            <a:r>
              <a:rPr lang="en-US" sz="2800" err="1" smtClean="0">
                <a:latin typeface="Arial" panose="020B0604020202020204" pitchFamily="34" charset="0"/>
                <a:cs typeface="Arial" panose="020B0604020202020204" pitchFamily="34" charset="0"/>
              </a:rPr>
              <a:t>tiêu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chuẩn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để</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thúc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r>
              <a:rPr lang="en-US" sz="2800" smtClean="0">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Tất </a:t>
            </a:r>
            <a:r>
              <a:rPr lang="en-US" sz="2800" err="1" smtClean="0">
                <a:latin typeface="Arial" panose="020B0604020202020204" pitchFamily="34" charset="0"/>
                <a:cs typeface="Arial" panose="020B0604020202020204" pitchFamily="34" charset="0"/>
              </a:rPr>
              <a:t>cả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vụ</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trong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kế</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hoạch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đều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làm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đầy</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đủ</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phải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xác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nhận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thỏa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mãn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tiêu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chuẩn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thúc</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Tất </a:t>
            </a:r>
            <a:r>
              <a:rPr lang="en-US" sz="2800" err="1" smtClean="0">
                <a:latin typeface="Arial" panose="020B0604020202020204" pitchFamily="34" charset="0"/>
                <a:cs typeface="Arial" panose="020B0604020202020204" pitchFamily="34" charset="0"/>
              </a:rPr>
              <a:t>cả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sản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phẩm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trong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kế</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hoạch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đều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chuyển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giao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với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đặc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tính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chấp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nhận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Tất </a:t>
            </a:r>
            <a:r>
              <a:rPr lang="en-US" sz="2800" err="1" smtClean="0">
                <a:latin typeface="Arial" panose="020B0604020202020204" pitchFamily="34" charset="0"/>
                <a:cs typeface="Arial" panose="020B0604020202020204" pitchFamily="34" charset="0"/>
              </a:rPr>
              <a:t>cả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yêu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cầu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đều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đánh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dấu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xác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nhận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thỏa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mãn</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Mục </a:t>
            </a:r>
            <a:r>
              <a:rPr lang="en-US" sz="2800" err="1" smtClean="0">
                <a:latin typeface="Arial" panose="020B0604020202020204" pitchFamily="34" charset="0"/>
                <a:cs typeface="Arial" panose="020B0604020202020204" pitchFamily="34" charset="0"/>
              </a:rPr>
              <a:t>tiêu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của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toàn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đạt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endParaRPr lang="en-US" sz="2800" smtClean="0">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7630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5. </a:t>
            </a:r>
            <a:r>
              <a:rPr lang="en-US" b="1" err="1" smtClean="0">
                <a:latin typeface="Arial" panose="020B0604020202020204" pitchFamily="34" charset="0"/>
                <a:cs typeface="Arial" panose="020B0604020202020204" pitchFamily="34" charset="0"/>
              </a:rPr>
              <a:t>Kết</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thúc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dự</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án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690689"/>
            <a:ext cx="7886700" cy="4739608"/>
          </a:xfrm>
        </p:spPr>
        <p:txBody>
          <a:bodyPr>
            <a:normAutofit/>
          </a:bodyPr>
          <a:lstStyle/>
          <a:p>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cũng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có</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thể</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thúc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khi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chưa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hoàn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thành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có</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một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số</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đặc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điểm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như</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sau</a:t>
            </a:r>
            <a:r>
              <a:rPr lang="en-US" sz="2800" smtClean="0">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Kinh </a:t>
            </a:r>
            <a:r>
              <a:rPr lang="en-US" sz="2800" err="1" smtClean="0">
                <a:latin typeface="Arial" panose="020B0604020202020204" pitchFamily="34" charset="0"/>
                <a:cs typeface="Arial" panose="020B0604020202020204" pitchFamily="34" charset="0"/>
              </a:rPr>
              <a:t>phí</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không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cấp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thêm</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Thời </a:t>
            </a:r>
            <a:r>
              <a:rPr lang="en-US" sz="2800" err="1" smtClean="0">
                <a:latin typeface="Arial" panose="020B0604020202020204" pitchFamily="34" charset="0"/>
                <a:cs typeface="Arial" panose="020B0604020202020204" pitchFamily="34" charset="0"/>
              </a:rPr>
              <a:t>hạn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không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phép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gia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hạn</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Ban </a:t>
            </a:r>
            <a:r>
              <a:rPr lang="en-US" sz="2800" err="1" smtClean="0">
                <a:latin typeface="Arial" panose="020B0604020202020204" pitchFamily="34" charset="0"/>
                <a:cs typeface="Arial" panose="020B0604020202020204" pitchFamily="34" charset="0"/>
              </a:rPr>
              <a:t>quản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lý</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tài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quyết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định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dừng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Những </a:t>
            </a:r>
            <a:r>
              <a:rPr lang="en-US" sz="2800" err="1" smtClean="0">
                <a:latin typeface="Arial" panose="020B0604020202020204" pitchFamily="34" charset="0"/>
                <a:cs typeface="Arial" panose="020B0604020202020204" pitchFamily="34" charset="0"/>
              </a:rPr>
              <a:t>lý</a:t>
            </a:r>
            <a:r>
              <a:rPr lang="en-US" sz="2800" smtClean="0">
                <a:latin typeface="Arial" panose="020B0604020202020204" pitchFamily="34" charset="0"/>
                <a:cs typeface="Arial" panose="020B0604020202020204" pitchFamily="34" charset="0"/>
              </a:rPr>
              <a:t> do </a:t>
            </a:r>
            <a:r>
              <a:rPr lang="en-US" sz="2800" err="1" smtClean="0">
                <a:latin typeface="Arial" panose="020B0604020202020204" pitchFamily="34" charset="0"/>
                <a:cs typeface="Arial" panose="020B0604020202020204" pitchFamily="34" charset="0"/>
              </a:rPr>
              <a:t>đặc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biệt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khác</a:t>
            </a:r>
            <a:endParaRPr 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640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5. </a:t>
            </a:r>
            <a:r>
              <a:rPr lang="en-US" b="1" err="1" smtClean="0">
                <a:latin typeface="Arial" panose="020B0604020202020204" pitchFamily="34" charset="0"/>
                <a:cs typeface="Arial" panose="020B0604020202020204" pitchFamily="34" charset="0"/>
              </a:rPr>
              <a:t>Kết</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thúc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dự</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án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690689"/>
            <a:ext cx="7886700" cy="4486274"/>
          </a:xfrm>
        </p:spPr>
        <p:txBody>
          <a:bodyPr>
            <a:noAutofit/>
          </a:bodyPr>
          <a:lstStyle/>
          <a:p>
            <a:r>
              <a:rPr lang="en-US" sz="2800" smtClean="0">
                <a:latin typeface="Arial" panose="020B0604020202020204" pitchFamily="34" charset="0"/>
                <a:cs typeface="Arial" panose="020B0604020202020204" pitchFamily="34" charset="0"/>
              </a:rPr>
              <a:t>Các </a:t>
            </a:r>
            <a:r>
              <a:rPr lang="en-US" sz="2800" err="1" smtClean="0">
                <a:latin typeface="Arial" panose="020B0604020202020204" pitchFamily="34" charset="0"/>
                <a:cs typeface="Arial" panose="020B0604020202020204" pitchFamily="34" charset="0"/>
              </a:rPr>
              <a:t>hoạt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động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để</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thúc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r>
              <a:rPr lang="en-US" sz="2800" smtClean="0">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Lưu </a:t>
            </a:r>
            <a:r>
              <a:rPr lang="en-US" sz="2800" err="1" smtClean="0">
                <a:latin typeface="Arial" panose="020B0604020202020204" pitchFamily="34" charset="0"/>
                <a:cs typeface="Arial" panose="020B0604020202020204" pitchFamily="34" charset="0"/>
              </a:rPr>
              <a:t>trữ</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tài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liệu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Cập </a:t>
            </a:r>
            <a:r>
              <a:rPr lang="en-US" sz="2800" err="1" smtClean="0">
                <a:latin typeface="Arial" panose="020B0604020202020204" pitchFamily="34" charset="0"/>
                <a:cs typeface="Arial" panose="020B0604020202020204" pitchFamily="34" charset="0"/>
              </a:rPr>
              <a:t>nhật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cơ</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sở</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dữ</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liệu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đánh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giá</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của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tổ</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chức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với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dữ</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liệu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của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phục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vụ</a:t>
            </a:r>
            <a:r>
              <a:rPr lang="en-US" sz="280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quá</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đánh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giá</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sau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Thực </a:t>
            </a:r>
            <a:r>
              <a:rPr lang="en-US" sz="2800" err="1" smtClean="0">
                <a:latin typeface="Arial" panose="020B0604020202020204" pitchFamily="34" charset="0"/>
                <a:cs typeface="Arial" panose="020B0604020202020204" pitchFamily="34" charset="0"/>
              </a:rPr>
              <a:t>hiện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đánh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giá</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sau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sao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tất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vấn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đề</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lỗi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thức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gặp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phải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trong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tiến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đặc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biệt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thông</a:t>
            </a:r>
            <a:r>
              <a:rPr lang="en-US" sz="2800" smtClean="0">
                <a:latin typeface="Arial" panose="020B0604020202020204" pitchFamily="34" charset="0"/>
                <a:cs typeface="Arial" panose="020B0604020202020204" pitchFamily="34" charset="0"/>
              </a:rPr>
              <a:t> qua </a:t>
            </a:r>
            <a:r>
              <a:rPr lang="en-US" sz="2800" err="1" smtClean="0">
                <a:latin typeface="Arial" panose="020B0604020202020204" pitchFamily="34" charset="0"/>
                <a:cs typeface="Arial" panose="020B0604020202020204" pitchFamily="34" charset="0"/>
              </a:rPr>
              <a:t>việc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xem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xét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đánh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giá</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đều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phân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tích</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Các </a:t>
            </a:r>
            <a:r>
              <a:rPr lang="en-US" sz="2800" err="1" smtClean="0">
                <a:latin typeface="Arial" panose="020B0604020202020204" pitchFamily="34" charset="0"/>
                <a:cs typeface="Arial" panose="020B0604020202020204" pitchFamily="34" charset="0"/>
              </a:rPr>
              <a:t>bài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học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sẽ</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cơ</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sở</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dữ</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liệu</a:t>
            </a:r>
            <a:r>
              <a:rPr lang="en-US" sz="2800" smtClean="0">
                <a:latin typeface="Arial" panose="020B0604020202020204" pitchFamily="34" charset="0"/>
                <a:cs typeface="Arial" panose="020B0604020202020204" pitchFamily="34" charset="0"/>
              </a:rPr>
              <a:t> tri </a:t>
            </a:r>
            <a:r>
              <a:rPr lang="en-US" sz="2800" err="1" smtClean="0">
                <a:latin typeface="Arial" panose="020B0604020202020204" pitchFamily="34" charset="0"/>
                <a:cs typeface="Arial" panose="020B0604020202020204" pitchFamily="34" charset="0"/>
              </a:rPr>
              <a:t>thức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của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tổ</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chức</a:t>
            </a:r>
            <a:endParaRPr lang="en-US" sz="28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695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Arial" panose="020B0604020202020204" pitchFamily="34" charset="0"/>
                <a:cs typeface="Arial" panose="020B0604020202020204" pitchFamily="34" charset="0"/>
              </a:rPr>
              <a:t>6</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công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nghệ</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phần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mềm</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r>
              <a:rPr lang="en-US" sz="2800" err="1" smtClean="0">
                <a:latin typeface="Arial" panose="020B0604020202020204" pitchFamily="34" charset="0"/>
                <a:cs typeface="Arial" panose="020B0604020202020204" pitchFamily="34" charset="0"/>
              </a:rPr>
              <a:t>Sự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chính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xác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cực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kỳ</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quan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trọng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việc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quản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lý</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hiệu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quả</a:t>
            </a:r>
            <a:endParaRPr lang="en-US" sz="2800" smtClean="0">
              <a:latin typeface="Arial" panose="020B0604020202020204" pitchFamily="34" charset="0"/>
              <a:cs typeface="Arial" panose="020B0604020202020204" pitchFamily="34" charset="0"/>
            </a:endParaRPr>
          </a:p>
          <a:p>
            <a:r>
              <a:rPr lang="en-US" sz="2800" smtClean="0">
                <a:latin typeface="Arial" panose="020B0604020202020204" pitchFamily="34" charset="0"/>
                <a:cs typeface="Arial" panose="020B0604020202020204" pitchFamily="34" charset="0"/>
              </a:rPr>
              <a:t>ISO/IEC 15939:2008 </a:t>
            </a:r>
            <a:r>
              <a:rPr lang="en-US" sz="2800" err="1" smtClean="0">
                <a:latin typeface="Arial" panose="020B0604020202020204" pitchFamily="34" charset="0"/>
                <a:cs typeface="Arial" panose="020B0604020202020204" pitchFamily="34" charset="0"/>
              </a:rPr>
              <a:t>đã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chỉ</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ra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bốn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bước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trong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việc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thiết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lập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dụng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hệ</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thống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r>
              <a:rPr lang="en-US" sz="280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bao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gồm</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400" smtClean="0">
                <a:latin typeface="Arial" panose="020B0604020202020204" pitchFamily="34" charset="0"/>
                <a:cs typeface="Arial" panose="020B0604020202020204" pitchFamily="34" charset="0"/>
              </a:rPr>
              <a:t> Thiết </a:t>
            </a:r>
            <a:r>
              <a:rPr lang="en-US" sz="2400" err="1" smtClean="0">
                <a:latin typeface="Arial" panose="020B0604020202020204" pitchFamily="34" charset="0"/>
                <a:cs typeface="Arial" panose="020B0604020202020204" pitchFamily="34" charset="0"/>
              </a:rPr>
              <a:t>lập</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duy</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trì</a:t>
            </a:r>
            <a:r>
              <a:rPr lang="en-US" sz="2400" smtClean="0">
                <a:latin typeface="Arial" panose="020B0604020202020204" pitchFamily="34" charset="0"/>
                <a:cs typeface="Arial" panose="020B0604020202020204" pitchFamily="34" charset="0"/>
              </a:rPr>
              <a:t> cam </a:t>
            </a:r>
            <a:r>
              <a:rPr lang="en-US" sz="2400" err="1" smtClean="0">
                <a:latin typeface="Arial" panose="020B0604020202020204" pitchFamily="34" charset="0"/>
                <a:cs typeface="Arial" panose="020B0604020202020204" pitchFamily="34" charset="0"/>
              </a:rPr>
              <a:t>kết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lường</a:t>
            </a:r>
            <a:r>
              <a:rPr lang="en-US" sz="2400" smtClean="0">
                <a:latin typeface="Arial" panose="020B0604020202020204" pitchFamily="34" charset="0"/>
                <a:cs typeface="Arial" panose="020B0604020202020204" pitchFamily="34" charset="0"/>
              </a:rPr>
              <a:t> (measurement commitment)</a:t>
            </a:r>
          </a:p>
          <a:p>
            <a:pPr lvl="1">
              <a:buFont typeface="Wingdings" panose="05000000000000000000" pitchFamily="2" charset="2"/>
              <a:buChar char="q"/>
            </a:pPr>
            <a:r>
              <a:rPr lang="en-US" sz="2400" smtClean="0">
                <a:latin typeface="Arial" panose="020B0604020202020204" pitchFamily="34" charset="0"/>
                <a:cs typeface="Arial" panose="020B0604020202020204" pitchFamily="34" charset="0"/>
              </a:rPr>
              <a:t> Lập </a:t>
            </a:r>
            <a:r>
              <a:rPr lang="en-US" sz="2400" err="1" smtClean="0">
                <a:latin typeface="Arial" panose="020B0604020202020204" pitchFamily="34" charset="0"/>
                <a:cs typeface="Arial" panose="020B0604020202020204" pitchFamily="34" charset="0"/>
              </a:rPr>
              <a:t>kế</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hoạch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tiến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trình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lường</a:t>
            </a:r>
            <a:endParaRPr lang="en-US" sz="24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400" smtClean="0">
                <a:latin typeface="Arial" panose="020B0604020202020204" pitchFamily="34" charset="0"/>
                <a:cs typeface="Arial" panose="020B0604020202020204" pitchFamily="34" charset="0"/>
              </a:rPr>
              <a:t> Thực </a:t>
            </a:r>
            <a:r>
              <a:rPr lang="en-US" sz="2400" err="1" smtClean="0">
                <a:latin typeface="Arial" panose="020B0604020202020204" pitchFamily="34" charset="0"/>
                <a:cs typeface="Arial" panose="020B0604020202020204" pitchFamily="34" charset="0"/>
              </a:rPr>
              <a:t>hiện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tiến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trình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lường</a:t>
            </a:r>
            <a:endParaRPr lang="en-US" sz="24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400" smtClean="0">
                <a:latin typeface="Arial" panose="020B0604020202020204" pitchFamily="34" charset="0"/>
                <a:cs typeface="Arial" panose="020B0604020202020204" pitchFamily="34" charset="0"/>
              </a:rPr>
              <a:t> Đánh </a:t>
            </a:r>
            <a:r>
              <a:rPr lang="en-US" sz="2400" err="1" smtClean="0">
                <a:latin typeface="Arial" panose="020B0604020202020204" pitchFamily="34" charset="0"/>
                <a:cs typeface="Arial" panose="020B0604020202020204" pitchFamily="34" charset="0"/>
              </a:rPr>
              <a:t>giá</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sự</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lường</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5428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Arial" panose="020B0604020202020204" pitchFamily="34" charset="0"/>
                <a:cs typeface="Arial" panose="020B0604020202020204" pitchFamily="34" charset="0"/>
              </a:rPr>
              <a:t>6</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công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nghệ</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phần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mềm</a:t>
            </a:r>
            <a:endParaRPr lang="en-US" b="1">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052" y="1421175"/>
            <a:ext cx="8217895" cy="5228155"/>
          </a:xfrm>
        </p:spPr>
      </p:pic>
    </p:spTree>
    <p:extLst>
      <p:ext uri="{BB962C8B-B14F-4D97-AF65-F5344CB8AC3E}">
        <p14:creationId xmlns:p14="http://schemas.microsoft.com/office/powerpoint/2010/main" val="1527223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6.1. </a:t>
            </a:r>
            <a:r>
              <a:rPr lang="en-US" b="1" err="1" smtClean="0">
                <a:latin typeface="Arial" panose="020B0604020202020204" pitchFamily="34" charset="0"/>
                <a:cs typeface="Arial" panose="020B0604020202020204" pitchFamily="34" charset="0"/>
              </a:rPr>
              <a:t>Thiết</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lập</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và</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duy</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a:t>
            </a:r>
            <a:r>
              <a:rPr lang="en-US" b="1" smtClean="0">
                <a:latin typeface="Arial" panose="020B0604020202020204" pitchFamily="34" charset="0"/>
                <a:cs typeface="Arial" panose="020B0604020202020204" pitchFamily="34" charset="0"/>
              </a:rPr>
              <a:t> cam </a:t>
            </a:r>
            <a:r>
              <a:rPr lang="en-US" b="1" err="1" smtClean="0">
                <a:latin typeface="Arial" panose="020B0604020202020204" pitchFamily="34" charset="0"/>
                <a:cs typeface="Arial" panose="020B0604020202020204" pitchFamily="34" charset="0"/>
              </a:rPr>
              <a:t>kết</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2800" err="1" smtClean="0">
                <a:latin typeface="Arial" panose="020B0604020202020204" pitchFamily="34" charset="0"/>
                <a:cs typeface="Arial" panose="020B0604020202020204" pitchFamily="34" charset="0"/>
              </a:rPr>
              <a:t>Chấp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nhận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yêu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cầu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để</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mục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tiêu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chấp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nhận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bởi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bên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liên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quan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ví</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dụ</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mục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tiêu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tổ</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chức</a:t>
            </a:r>
            <a:r>
              <a:rPr lang="en-US" sz="2800" smtClean="0">
                <a:latin typeface="Arial" panose="020B0604020202020204" pitchFamily="34" charset="0"/>
                <a:cs typeface="Arial" panose="020B0604020202020204" pitchFamily="34" charset="0"/>
              </a:rPr>
              <a:t>: </a:t>
            </a:r>
            <a:r>
              <a:rPr lang="en-US" sz="2800" err="1" smtClean="0">
                <a:solidFill>
                  <a:schemeClr val="accent1">
                    <a:lumMod val="75000"/>
                  </a:schemeClr>
                </a:solidFill>
                <a:latin typeface="Arial" panose="020B0604020202020204" pitchFamily="34" charset="0"/>
                <a:cs typeface="Arial" panose="020B0604020202020204" pitchFamily="34" charset="0"/>
              </a:rPr>
              <a:t>sản</a:t>
            </a:r>
            <a:r>
              <a:rPr lang="en-US" sz="2800" smtClean="0">
                <a:solidFill>
                  <a:schemeClr val="accent1">
                    <a:lumMod val="75000"/>
                  </a:schemeClr>
                </a:solidFill>
                <a:latin typeface="Arial" panose="020B0604020202020204" pitchFamily="34" charset="0"/>
                <a:cs typeface="Arial" panose="020B0604020202020204" pitchFamily="34" charset="0"/>
              </a:rPr>
              <a:t> </a:t>
            </a:r>
            <a:r>
              <a:rPr lang="en-US" sz="2800" err="1" smtClean="0">
                <a:solidFill>
                  <a:schemeClr val="accent1">
                    <a:lumMod val="75000"/>
                  </a:schemeClr>
                </a:solidFill>
                <a:latin typeface="Arial" panose="020B0604020202020204" pitchFamily="34" charset="0"/>
                <a:cs typeface="Arial" panose="020B0604020202020204" pitchFamily="34" charset="0"/>
              </a:rPr>
              <a:t>phẩm</a:t>
            </a:r>
            <a:r>
              <a:rPr lang="en-US" sz="2800" smtClean="0">
                <a:solidFill>
                  <a:schemeClr val="accent1">
                    <a:lumMod val="75000"/>
                  </a:schemeClr>
                </a:solidFill>
                <a:latin typeface="Arial" panose="020B0604020202020204" pitchFamily="34" charset="0"/>
                <a:cs typeface="Arial" panose="020B0604020202020204" pitchFamily="34" charset="0"/>
              </a:rPr>
              <a:t> </a:t>
            </a:r>
            <a:r>
              <a:rPr lang="en-US" sz="2800" err="1" smtClean="0">
                <a:solidFill>
                  <a:schemeClr val="accent1">
                    <a:lumMod val="75000"/>
                  </a:schemeClr>
                </a:solidFill>
                <a:latin typeface="Arial" panose="020B0604020202020204" pitchFamily="34" charset="0"/>
                <a:cs typeface="Arial" panose="020B0604020202020204" pitchFamily="34" charset="0"/>
              </a:rPr>
              <a:t>đầu</a:t>
            </a:r>
            <a:r>
              <a:rPr lang="en-US" sz="2800" smtClean="0">
                <a:solidFill>
                  <a:schemeClr val="accent1">
                    <a:lumMod val="75000"/>
                  </a:schemeClr>
                </a:solidFill>
                <a:latin typeface="Arial" panose="020B0604020202020204" pitchFamily="34" charset="0"/>
                <a:cs typeface="Arial" panose="020B0604020202020204" pitchFamily="34" charset="0"/>
              </a:rPr>
              <a:t> </a:t>
            </a:r>
            <a:r>
              <a:rPr lang="en-US" sz="2800" err="1" smtClean="0">
                <a:solidFill>
                  <a:schemeClr val="accent1">
                    <a:lumMod val="75000"/>
                  </a:schemeClr>
                </a:solidFill>
                <a:latin typeface="Arial" panose="020B0604020202020204" pitchFamily="34" charset="0"/>
                <a:cs typeface="Arial" panose="020B0604020202020204" pitchFamily="34" charset="0"/>
              </a:rPr>
              <a:t>tiên</a:t>
            </a:r>
            <a:r>
              <a:rPr lang="en-US" sz="2800" smtClean="0">
                <a:solidFill>
                  <a:schemeClr val="accent1">
                    <a:lumMod val="75000"/>
                  </a:schemeClr>
                </a:solidFill>
                <a:latin typeface="Arial" panose="020B0604020202020204" pitchFamily="34" charset="0"/>
                <a:cs typeface="Arial" panose="020B0604020202020204" pitchFamily="34" charset="0"/>
              </a:rPr>
              <a:t> </a:t>
            </a:r>
            <a:r>
              <a:rPr lang="en-US" sz="2800" err="1" smtClean="0">
                <a:solidFill>
                  <a:schemeClr val="accent1">
                    <a:lumMod val="75000"/>
                  </a:schemeClr>
                </a:solidFill>
                <a:latin typeface="Arial" panose="020B0604020202020204" pitchFamily="34" charset="0"/>
                <a:cs typeface="Arial" panose="020B0604020202020204" pitchFamily="34" charset="0"/>
              </a:rPr>
              <a:t>trên</a:t>
            </a:r>
            <a:r>
              <a:rPr lang="en-US" sz="2800" smtClean="0">
                <a:solidFill>
                  <a:schemeClr val="accent1">
                    <a:lumMod val="75000"/>
                  </a:schemeClr>
                </a:solidFill>
                <a:latin typeface="Arial" panose="020B0604020202020204" pitchFamily="34" charset="0"/>
                <a:cs typeface="Arial" panose="020B0604020202020204" pitchFamily="34" charset="0"/>
              </a:rPr>
              <a:t> </a:t>
            </a:r>
            <a:r>
              <a:rPr lang="en-US" sz="2800" err="1" smtClean="0">
                <a:solidFill>
                  <a:schemeClr val="accent1">
                    <a:lumMod val="75000"/>
                  </a:schemeClr>
                </a:solidFill>
                <a:latin typeface="Arial" panose="020B0604020202020204" pitchFamily="34" charset="0"/>
                <a:cs typeface="Arial" panose="020B0604020202020204" pitchFamily="34" charset="0"/>
              </a:rPr>
              <a:t>thị</a:t>
            </a:r>
            <a:r>
              <a:rPr lang="en-US" sz="2800" smtClean="0">
                <a:solidFill>
                  <a:schemeClr val="accent1">
                    <a:lumMod val="75000"/>
                  </a:schemeClr>
                </a:solidFill>
                <a:latin typeface="Arial" panose="020B0604020202020204" pitchFamily="34" charset="0"/>
                <a:cs typeface="Arial" panose="020B0604020202020204" pitchFamily="34" charset="0"/>
              </a:rPr>
              <a:t> </a:t>
            </a:r>
            <a:r>
              <a:rPr lang="en-US" sz="2800" err="1" smtClean="0">
                <a:solidFill>
                  <a:schemeClr val="accent1">
                    <a:lumMod val="75000"/>
                  </a:schemeClr>
                </a:solidFill>
                <a:latin typeface="Arial" panose="020B0604020202020204" pitchFamily="34" charset="0"/>
                <a:cs typeface="Arial" panose="020B0604020202020204" pitchFamily="34" charset="0"/>
              </a:rPr>
              <a:t>trường</a:t>
            </a:r>
            <a:r>
              <a:rPr lang="en-US" sz="2800" smtClean="0">
                <a:latin typeface="Arial" panose="020B0604020202020204" pitchFamily="34" charset="0"/>
                <a:cs typeface="Arial" panose="020B0604020202020204" pitchFamily="34" charset="0"/>
              </a:rPr>
              <a:t>)</a:t>
            </a:r>
          </a:p>
          <a:p>
            <a:r>
              <a:rPr lang="en-US" sz="2800" err="1" smtClean="0">
                <a:latin typeface="Arial" panose="020B0604020202020204" pitchFamily="34" charset="0"/>
                <a:cs typeface="Arial" panose="020B0604020202020204" pitchFamily="34" charset="0"/>
              </a:rPr>
              <a:t>Tạo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kế</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hoạch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tiến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r>
              <a:rPr lang="en-US" sz="280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bám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sát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mục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tiêu</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400" smtClean="0">
                <a:latin typeface="Arial" panose="020B0604020202020204" pitchFamily="34" charset="0"/>
                <a:cs typeface="Arial" panose="020B0604020202020204" pitchFamily="34" charset="0"/>
              </a:rPr>
              <a:t> Xác </a:t>
            </a:r>
            <a:r>
              <a:rPr lang="en-US" sz="2400" err="1" smtClean="0">
                <a:latin typeface="Arial" panose="020B0604020202020204" pitchFamily="34" charset="0"/>
                <a:cs typeface="Arial" panose="020B0604020202020204" pitchFamily="34" charset="0"/>
              </a:rPr>
              <a:t>định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phạm</a:t>
            </a:r>
            <a:r>
              <a:rPr lang="en-US" sz="2400" smtClean="0">
                <a:latin typeface="Arial" panose="020B0604020202020204" pitchFamily="34" charset="0"/>
                <a:cs typeface="Arial" panose="020B0604020202020204" pitchFamily="34" charset="0"/>
              </a:rPr>
              <a:t> vi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lường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chỉ</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ra</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gì</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sẽ</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được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lường</a:t>
            </a:r>
            <a:endParaRPr lang="en-US" sz="24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400" smtClean="0">
                <a:latin typeface="Arial" panose="020B0604020202020204" pitchFamily="34" charset="0"/>
                <a:cs typeface="Arial" panose="020B0604020202020204" pitchFamily="34" charset="0"/>
              </a:rPr>
              <a:t> Đạt </a:t>
            </a:r>
            <a:r>
              <a:rPr lang="en-US" sz="2400" err="1" smtClean="0">
                <a:latin typeface="Arial" panose="020B0604020202020204" pitchFamily="34" charset="0"/>
                <a:cs typeface="Arial" panose="020B0604020202020204" pitchFamily="34" charset="0"/>
              </a:rPr>
              <a:t>được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thỏa</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thuận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chính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thức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từ</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quản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lý</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nhân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viên</a:t>
            </a:r>
            <a:endParaRPr lang="en-US" sz="2400" smtClean="0">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329019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smtClean="0">
                <a:latin typeface="+mn-lt"/>
              </a:rPr>
              <a:t>2.1 Quá trình lập kế hoạch</a:t>
            </a:r>
            <a:endParaRPr lang="vi-VN" b="1">
              <a:latin typeface="+mn-lt"/>
            </a:endParaRPr>
          </a:p>
        </p:txBody>
      </p:sp>
      <p:sp>
        <p:nvSpPr>
          <p:cNvPr id="3" name="Content Placeholder 2"/>
          <p:cNvSpPr>
            <a:spLocks noGrp="1"/>
          </p:cNvSpPr>
          <p:nvPr>
            <p:ph idx="1"/>
          </p:nvPr>
        </p:nvSpPr>
        <p:spPr/>
        <p:txBody>
          <a:bodyPr>
            <a:noAutofit/>
          </a:bodyPr>
          <a:lstStyle/>
          <a:p>
            <a:r>
              <a:rPr lang="en-US" sz="2600" err="1" smtClean="0">
                <a:latin typeface="Arial" panose="020B0604020202020204" pitchFamily="34" charset="0"/>
                <a:ea typeface="Tahoma" panose="020B0604030504040204" pitchFamily="34" charset="0"/>
                <a:cs typeface="Arial" panose="020B0604020202020204" pitchFamily="34" charset="0"/>
              </a:rPr>
              <a:t>Dựa</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vào</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những</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yêu</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cầu</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dự</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án</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để</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đưa</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ra</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được</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sản</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phẩm</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cuối</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cùng</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của</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phát</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triển</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phần</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mềm</a:t>
            </a:r>
            <a:r>
              <a:rPr lang="en-US" sz="2600" smtClean="0">
                <a:latin typeface="Arial" panose="020B0604020202020204" pitchFamily="34" charset="0"/>
                <a:ea typeface="Tahoma" panose="020B0604030504040204" pitchFamily="34" charset="0"/>
                <a:cs typeface="Arial" panose="020B0604020202020204" pitchFamily="34" charset="0"/>
              </a:rPr>
              <a:t>.</a:t>
            </a:r>
          </a:p>
          <a:p>
            <a:r>
              <a:rPr lang="en-US" sz="2600" err="1" smtClean="0">
                <a:latin typeface="Arial" panose="020B0604020202020204" pitchFamily="34" charset="0"/>
                <a:ea typeface="Tahoma" panose="020B0604030504040204" pitchFamily="34" charset="0"/>
                <a:cs typeface="Arial" panose="020B0604020202020204" pitchFamily="34" charset="0"/>
              </a:rPr>
              <a:t>Quá</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trình</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lập</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kế</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hoạch</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chỉ</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ra</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cách</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làm</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như</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thế</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nào</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để</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phần</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mềm</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hoạt</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động</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được</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và</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đạt</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được</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các</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yêu</a:t>
            </a:r>
            <a:r>
              <a:rPr lang="en-US" sz="2600" smtClean="0">
                <a:latin typeface="Arial" panose="020B0604020202020204" pitchFamily="34" charset="0"/>
                <a:ea typeface="Tahoma" panose="020B0604030504040204" pitchFamily="34" charset="0"/>
                <a:cs typeface="Arial" panose="020B0604020202020204" pitchFamily="34" charset="0"/>
              </a:rPr>
              <a:t> </a:t>
            </a:r>
            <a:r>
              <a:rPr lang="en-US" sz="2600" err="1" smtClean="0">
                <a:latin typeface="Arial" panose="020B0604020202020204" pitchFamily="34" charset="0"/>
                <a:ea typeface="Tahoma" panose="020B0604030504040204" pitchFamily="34" charset="0"/>
                <a:cs typeface="Arial" panose="020B0604020202020204" pitchFamily="34" charset="0"/>
              </a:rPr>
              <a:t>cầu</a:t>
            </a:r>
            <a:r>
              <a:rPr lang="en-US" sz="2600" smtClean="0">
                <a:latin typeface="Arial" panose="020B0604020202020204" pitchFamily="34" charset="0"/>
                <a:ea typeface="Tahoma" panose="020B0604030504040204" pitchFamily="34" charset="0"/>
                <a:cs typeface="Arial" panose="020B0604020202020204" pitchFamily="34" charset="0"/>
              </a:rPr>
              <a:t>.</a:t>
            </a:r>
          </a:p>
        </p:txBody>
      </p:sp>
    </p:spTree>
    <p:extLst>
      <p:ext uri="{BB962C8B-B14F-4D97-AF65-F5344CB8AC3E}">
        <p14:creationId xmlns:p14="http://schemas.microsoft.com/office/powerpoint/2010/main" val="1177709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6.1. </a:t>
            </a:r>
            <a:r>
              <a:rPr lang="en-US" b="1" err="1" smtClean="0">
                <a:latin typeface="Arial" panose="020B0604020202020204" pitchFamily="34" charset="0"/>
                <a:cs typeface="Arial" panose="020B0604020202020204" pitchFamily="34" charset="0"/>
              </a:rPr>
              <a:t>Thiết</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lập</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và</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duy</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a:t>
            </a:r>
            <a:r>
              <a:rPr lang="en-US" b="1" smtClean="0">
                <a:latin typeface="Arial" panose="020B0604020202020204" pitchFamily="34" charset="0"/>
                <a:cs typeface="Arial" panose="020B0604020202020204" pitchFamily="34" charset="0"/>
              </a:rPr>
              <a:t> cam </a:t>
            </a:r>
            <a:r>
              <a:rPr lang="en-US" b="1" err="1" smtClean="0">
                <a:latin typeface="Arial" panose="020B0604020202020204" pitchFamily="34" charset="0"/>
                <a:cs typeface="Arial" panose="020B0604020202020204" pitchFamily="34" charset="0"/>
              </a:rPr>
              <a:t>kết</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2800" err="1" smtClean="0">
                <a:latin typeface="Arial" panose="020B0604020202020204" pitchFamily="34" charset="0"/>
                <a:cs typeface="Arial" panose="020B0604020202020204" pitchFamily="34" charset="0"/>
              </a:rPr>
              <a:t>Gán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nguồn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lực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phục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vụ</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Phân </a:t>
            </a:r>
            <a:r>
              <a:rPr lang="en-US" sz="2800" err="1" smtClean="0">
                <a:latin typeface="Arial" panose="020B0604020202020204" pitchFamily="34" charset="0"/>
                <a:cs typeface="Arial" panose="020B0604020202020204" pitchFamily="34" charset="0"/>
              </a:rPr>
              <a:t>công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người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thực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hiện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vụ</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cụ</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thể</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Cung </a:t>
            </a:r>
            <a:r>
              <a:rPr lang="en-US" sz="2800" err="1" smtClean="0">
                <a:latin typeface="Arial" panose="020B0604020202020204" pitchFamily="34" charset="0"/>
                <a:cs typeface="Arial" panose="020B0604020202020204" pitchFamily="34" charset="0"/>
              </a:rPr>
              <a:t>cấp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tài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chính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huấn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luyện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công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cụ</a:t>
            </a:r>
            <a:endParaRPr 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043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6.2. </a:t>
            </a:r>
            <a:r>
              <a:rPr lang="en-US" b="1" err="1" smtClean="0">
                <a:latin typeface="Arial" panose="020B0604020202020204" pitchFamily="34" charset="0"/>
                <a:cs typeface="Arial" panose="020B0604020202020204" pitchFamily="34" charset="0"/>
              </a:rPr>
              <a:t>Lập</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kế</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hoạch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cho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49" y="1825625"/>
            <a:ext cx="8074675" cy="4034401"/>
          </a:xfrm>
        </p:spPr>
        <p:txBody>
          <a:bodyPr>
            <a:noAutofit/>
          </a:bodyPr>
          <a:lstStyle/>
          <a:p>
            <a:r>
              <a:rPr lang="en-US" sz="2800" err="1" smtClean="0">
                <a:latin typeface="Arial" panose="020B0604020202020204" pitchFamily="34" charset="0"/>
                <a:cs typeface="Arial" panose="020B0604020202020204" pitchFamily="34" charset="0"/>
              </a:rPr>
              <a:t>Lập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kế</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hoạch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tiến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thường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bao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gồm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hoạt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động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sau</a:t>
            </a:r>
            <a:r>
              <a:rPr lang="en-US" sz="2800" smtClean="0">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sz="2400" smtClean="0">
                <a:latin typeface="Arial" panose="020B0604020202020204" pitchFamily="34" charset="0"/>
                <a:cs typeface="Arial" panose="020B0604020202020204" pitchFamily="34" charset="0"/>
              </a:rPr>
              <a:t> Đặc </a:t>
            </a:r>
            <a:r>
              <a:rPr lang="en-US" sz="2400" err="1" smtClean="0">
                <a:latin typeface="Arial" panose="020B0604020202020204" pitchFamily="34" charset="0"/>
                <a:cs typeface="Arial" panose="020B0604020202020204" pitchFamily="34" charset="0"/>
              </a:rPr>
              <a:t>tả</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đơn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vị</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tổ</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chức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về</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mặt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như</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hoạt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động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doanh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nghiệp</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lĩnh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vực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hoạt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động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công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nghệ</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cấu</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trúc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doanh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nghiệp</a:t>
            </a:r>
            <a:r>
              <a:rPr lang="en-US" sz="2400" smtClean="0">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sz="2400" smtClean="0">
                <a:latin typeface="Arial" panose="020B0604020202020204" pitchFamily="34" charset="0"/>
                <a:cs typeface="Arial" panose="020B0604020202020204" pitchFamily="34" charset="0"/>
              </a:rPr>
              <a:t> Xác </a:t>
            </a:r>
            <a:r>
              <a:rPr lang="en-US" sz="2400" err="1" smtClean="0">
                <a:latin typeface="Arial" panose="020B0604020202020204" pitchFamily="34" charset="0"/>
                <a:cs typeface="Arial" panose="020B0604020202020204" pitchFamily="34" charset="0"/>
              </a:rPr>
              <a:t>định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dành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ưu</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thông</a:t>
            </a:r>
            <a:r>
              <a:rPr lang="en-US" sz="2400" smtClean="0">
                <a:latin typeface="Arial" panose="020B0604020202020204" pitchFamily="34" charset="0"/>
                <a:cs typeface="Arial" panose="020B0604020202020204" pitchFamily="34" charset="0"/>
              </a:rPr>
              <a:t> tin </a:t>
            </a:r>
            <a:r>
              <a:rPr lang="en-US" sz="2400" err="1" smtClean="0">
                <a:latin typeface="Arial" panose="020B0604020202020204" pitchFamily="34" charset="0"/>
                <a:cs typeface="Arial" panose="020B0604020202020204" pitchFamily="34" charset="0"/>
              </a:rPr>
              <a:t>cần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thiết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dựa</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mục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tiêu</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ràng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buộc</a:t>
            </a:r>
            <a:r>
              <a:rPr lang="en-US" sz="240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hoặc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vấn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đề</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đang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tồn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tại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của</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tổ</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chức</a:t>
            </a:r>
            <a:endParaRPr lang="en-US" sz="24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400" smtClean="0">
                <a:latin typeface="Arial" panose="020B0604020202020204" pitchFamily="34" charset="0"/>
                <a:cs typeface="Arial" panose="020B0604020202020204" pitchFamily="34" charset="0"/>
              </a:rPr>
              <a:t> Lựa </a:t>
            </a:r>
            <a:r>
              <a:rPr lang="en-US" sz="2400" err="1" smtClean="0">
                <a:latin typeface="Arial" panose="020B0604020202020204" pitchFamily="34" charset="0"/>
                <a:cs typeface="Arial" panose="020B0604020202020204" pitchFamily="34" charset="0"/>
              </a:rPr>
              <a:t>chọn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độ</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từ</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danh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sách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độ</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có</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thể</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với</a:t>
            </a:r>
            <a:r>
              <a:rPr lang="en-US" sz="240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quan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hệ</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rõ</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ràng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tới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thông</a:t>
            </a:r>
            <a:r>
              <a:rPr lang="en-US" sz="2400" smtClean="0">
                <a:latin typeface="Arial" panose="020B0604020202020204" pitchFamily="34" charset="0"/>
                <a:cs typeface="Arial" panose="020B0604020202020204" pitchFamily="34" charset="0"/>
              </a:rPr>
              <a:t> tin </a:t>
            </a:r>
            <a:r>
              <a:rPr lang="en-US" sz="2400" err="1" smtClean="0">
                <a:latin typeface="Arial" panose="020B0604020202020204" pitchFamily="34" charset="0"/>
                <a:cs typeface="Arial" panose="020B0604020202020204" pitchFamily="34" charset="0"/>
              </a:rPr>
              <a:t>cần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thiết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dựa</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sự</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ưu</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của</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chúng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cũng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như</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tiêu</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chuẩn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thực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tế</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khác</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6166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6.2. </a:t>
            </a:r>
            <a:r>
              <a:rPr lang="en-US" b="1" err="1" smtClean="0">
                <a:latin typeface="Arial" panose="020B0604020202020204" pitchFamily="34" charset="0"/>
                <a:cs typeface="Arial" panose="020B0604020202020204" pitchFamily="34" charset="0"/>
              </a:rPr>
              <a:t>Lập</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kế</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hoạch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cho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825625"/>
            <a:ext cx="7886700" cy="4683330"/>
          </a:xfrm>
        </p:spPr>
        <p:txBody>
          <a:bodyPr>
            <a:normAutofit/>
          </a:bodyPr>
          <a:lstStyle/>
          <a:p>
            <a:pPr>
              <a:buFont typeface="Wingdings" panose="05000000000000000000" pitchFamily="2" charset="2"/>
              <a:buChar char="q"/>
            </a:pPr>
            <a:r>
              <a:rPr lang="en-US" sz="2400" smtClean="0">
                <a:latin typeface="Arial" panose="020B0604020202020204" pitchFamily="34" charset="0"/>
                <a:cs typeface="Arial" panose="020B0604020202020204" pitchFamily="34" charset="0"/>
              </a:rPr>
              <a:t> Định </a:t>
            </a:r>
            <a:r>
              <a:rPr lang="en-US" sz="2400" err="1" smtClean="0">
                <a:latin typeface="Arial" panose="020B0604020202020204" pitchFamily="34" charset="0"/>
                <a:cs typeface="Arial" panose="020B0604020202020204" pitchFamily="34" charset="0"/>
              </a:rPr>
              <a:t>nghĩa</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tiến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trình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thu</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thập</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dữ</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liệu</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phân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tích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báo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cáo</a:t>
            </a:r>
            <a:endParaRPr lang="en-US" sz="24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smtClean="0">
                <a:latin typeface="Arial" panose="020B0604020202020204" pitchFamily="34" charset="0"/>
                <a:cs typeface="Arial" panose="020B0604020202020204" pitchFamily="34" charset="0"/>
              </a:rPr>
              <a:t> Định </a:t>
            </a:r>
            <a:r>
              <a:rPr lang="en-US" sz="2400" err="1" smtClean="0">
                <a:latin typeface="Arial" panose="020B0604020202020204" pitchFamily="34" charset="0"/>
                <a:cs typeface="Arial" panose="020B0604020202020204" pitchFamily="34" charset="0"/>
              </a:rPr>
              <a:t>nghĩa</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tiêu</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chuẩn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để</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đánh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giá</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sản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phẩm</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cộng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tác</a:t>
            </a:r>
            <a:endParaRPr lang="en-US" sz="24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smtClean="0">
                <a:latin typeface="Arial" panose="020B0604020202020204" pitchFamily="34" charset="0"/>
                <a:cs typeface="Arial" panose="020B0604020202020204" pitchFamily="34" charset="0"/>
              </a:rPr>
              <a:t> Xem </a:t>
            </a:r>
            <a:r>
              <a:rPr lang="en-US" sz="2400" err="1" smtClean="0">
                <a:latin typeface="Arial" panose="020B0604020202020204" pitchFamily="34" charset="0"/>
                <a:cs typeface="Arial" panose="020B0604020202020204" pitchFamily="34" charset="0"/>
              </a:rPr>
              <a:t>xét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thông</a:t>
            </a:r>
            <a:r>
              <a:rPr lang="en-US" sz="2400" smtClean="0">
                <a:latin typeface="Arial" panose="020B0604020202020204" pitchFamily="34" charset="0"/>
                <a:cs typeface="Arial" panose="020B0604020202020204" pitchFamily="34" charset="0"/>
              </a:rPr>
              <a:t> qua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cung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cấp</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tài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nguyên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vụ</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lường</a:t>
            </a:r>
            <a:r>
              <a:rPr lang="en-US" sz="2400" smtClean="0">
                <a:latin typeface="Arial" panose="020B0604020202020204" pitchFamily="34" charset="0"/>
                <a:cs typeface="Arial" panose="020B0604020202020204" pitchFamily="34" charset="0"/>
              </a:rPr>
              <a:t>:</a:t>
            </a:r>
          </a:p>
          <a:p>
            <a:pPr lvl="1">
              <a:buFont typeface="Wingdings" panose="05000000000000000000" pitchFamily="2" charset="2"/>
              <a:buChar char="v"/>
            </a:pPr>
            <a:r>
              <a:rPr lang="en-US" sz="2300" err="1" smtClean="0">
                <a:latin typeface="Arial" panose="020B0604020202020204" pitchFamily="34" charset="0"/>
                <a:cs typeface="Arial" panose="020B0604020202020204" pitchFamily="34" charset="0"/>
              </a:rPr>
              <a:t>Tất</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cả</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các</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bên</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liên</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quan</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phải</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tham</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gia</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vào</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quá</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trình</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xem</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xét</a:t>
            </a:r>
            <a:endParaRPr lang="en-US" sz="2300" smtClean="0">
              <a:latin typeface="Arial" panose="020B0604020202020204" pitchFamily="34" charset="0"/>
              <a:cs typeface="Arial" panose="020B0604020202020204" pitchFamily="34" charset="0"/>
            </a:endParaRPr>
          </a:p>
          <a:p>
            <a:pPr lvl="1">
              <a:buFont typeface="Wingdings" panose="05000000000000000000" pitchFamily="2" charset="2"/>
              <a:buChar char="v"/>
            </a:pPr>
            <a:r>
              <a:rPr lang="en-US" sz="2300" smtClean="0">
                <a:latin typeface="Arial" panose="020B0604020202020204" pitchFamily="34" charset="0"/>
                <a:cs typeface="Arial" panose="020B0604020202020204" pitchFamily="34" charset="0"/>
              </a:rPr>
              <a:t>Các </a:t>
            </a:r>
            <a:r>
              <a:rPr lang="en-US" sz="2300" err="1" smtClean="0">
                <a:latin typeface="Arial" panose="020B0604020202020204" pitchFamily="34" charset="0"/>
                <a:cs typeface="Arial" panose="020B0604020202020204" pitchFamily="34" charset="0"/>
              </a:rPr>
              <a:t>tài</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nguyên</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phải</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được</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chuẩn</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bị</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sẵn</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sàng</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để</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thực</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hiện</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các</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tác</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vụ</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đã</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được</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lên</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kế</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hoạch</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và</a:t>
            </a:r>
            <a:r>
              <a:rPr lang="en-US" sz="2300" smtClean="0">
                <a:latin typeface="Arial" panose="020B0604020202020204" pitchFamily="34" charset="0"/>
                <a:cs typeface="Arial" panose="020B0604020202020204" pitchFamily="34" charset="0"/>
              </a:rPr>
              <a:t> </a:t>
            </a:r>
            <a:r>
              <a:rPr lang="en-US" sz="2300" err="1" smtClean="0">
                <a:latin typeface="Arial" panose="020B0604020202020204" pitchFamily="34" charset="0"/>
                <a:cs typeface="Arial" panose="020B0604020202020204" pitchFamily="34" charset="0"/>
              </a:rPr>
              <a:t>thông</a:t>
            </a:r>
            <a:r>
              <a:rPr lang="en-US" sz="2300" smtClean="0">
                <a:latin typeface="Arial" panose="020B0604020202020204" pitchFamily="34" charset="0"/>
                <a:cs typeface="Arial" panose="020B0604020202020204" pitchFamily="34" charset="0"/>
              </a:rPr>
              <a:t> qua</a:t>
            </a:r>
          </a:p>
          <a:p>
            <a:pPr>
              <a:buFont typeface="Wingdings" panose="05000000000000000000" pitchFamily="2" charset="2"/>
              <a:buChar char="q"/>
            </a:pPr>
            <a:r>
              <a:rPr lang="en-US" sz="2400" smtClean="0">
                <a:latin typeface="Arial" panose="020B0604020202020204" pitchFamily="34" charset="0"/>
                <a:cs typeface="Arial" panose="020B0604020202020204" pitchFamily="34" charset="0"/>
              </a:rPr>
              <a:t> Mua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triển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khai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công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nghệ</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hỗ</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trợ</a:t>
            </a:r>
            <a:endParaRPr lang="en-US" sz="24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7449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6.2. </a:t>
            </a:r>
            <a:r>
              <a:rPr lang="en-US" b="1" err="1" smtClean="0">
                <a:latin typeface="Arial" panose="020B0604020202020204" pitchFamily="34" charset="0"/>
                <a:cs typeface="Arial" panose="020B0604020202020204" pitchFamily="34" charset="0"/>
              </a:rPr>
              <a:t>Lập</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kế</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hoạch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cho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451692" y="1825625"/>
            <a:ext cx="8196549" cy="4683125"/>
          </a:xfrm>
          <a:prstGeom prst="rect">
            <a:avLst/>
          </a:prstGeom>
        </p:spPr>
      </p:pic>
    </p:spTree>
    <p:extLst>
      <p:ext uri="{BB962C8B-B14F-4D97-AF65-F5344CB8AC3E}">
        <p14:creationId xmlns:p14="http://schemas.microsoft.com/office/powerpoint/2010/main" val="647097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6.2. </a:t>
            </a:r>
            <a:r>
              <a:rPr lang="en-US" b="1" err="1" smtClean="0">
                <a:latin typeface="Arial" panose="020B0604020202020204" pitchFamily="34" charset="0"/>
                <a:cs typeface="Arial" panose="020B0604020202020204" pitchFamily="34" charset="0"/>
              </a:rPr>
              <a:t>Lập</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kế</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hoạch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cho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2242754" y="1825625"/>
            <a:ext cx="4658491" cy="4351338"/>
          </a:xfrm>
          <a:prstGeom prst="rect">
            <a:avLst/>
          </a:prstGeom>
        </p:spPr>
      </p:pic>
    </p:spTree>
    <p:extLst>
      <p:ext uri="{BB962C8B-B14F-4D97-AF65-F5344CB8AC3E}">
        <p14:creationId xmlns:p14="http://schemas.microsoft.com/office/powerpoint/2010/main" val="2229280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6.2. </a:t>
            </a:r>
            <a:r>
              <a:rPr lang="en-US" b="1" err="1" smtClean="0">
                <a:latin typeface="Arial" panose="020B0604020202020204" pitchFamily="34" charset="0"/>
                <a:cs typeface="Arial" panose="020B0604020202020204" pitchFamily="34" charset="0"/>
              </a:rPr>
              <a:t>Lập</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kế</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hoạch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cho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27113" y="1690689"/>
            <a:ext cx="7017745" cy="4688869"/>
          </a:xfrm>
          <a:prstGeom prst="rect">
            <a:avLst/>
          </a:prstGeom>
        </p:spPr>
      </p:pic>
    </p:spTree>
    <p:extLst>
      <p:ext uri="{BB962C8B-B14F-4D97-AF65-F5344CB8AC3E}">
        <p14:creationId xmlns:p14="http://schemas.microsoft.com/office/powerpoint/2010/main" val="2517859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6.2. </a:t>
            </a:r>
            <a:r>
              <a:rPr lang="en-US" b="1" err="1" smtClean="0">
                <a:latin typeface="Arial" panose="020B0604020202020204" pitchFamily="34" charset="0"/>
                <a:cs typeface="Arial" panose="020B0604020202020204" pitchFamily="34" charset="0"/>
              </a:rPr>
              <a:t>Lập</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kế</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hoạch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cho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234520" y="1690690"/>
            <a:ext cx="6959240" cy="4807044"/>
          </a:xfrm>
          <a:prstGeom prst="rect">
            <a:avLst/>
          </a:prstGeom>
        </p:spPr>
      </p:pic>
    </p:spTree>
    <p:extLst>
      <p:ext uri="{BB962C8B-B14F-4D97-AF65-F5344CB8AC3E}">
        <p14:creationId xmlns:p14="http://schemas.microsoft.com/office/powerpoint/2010/main" val="3693484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6.3. </a:t>
            </a:r>
            <a:r>
              <a:rPr lang="en-US" b="1" err="1" smtClean="0">
                <a:latin typeface="Arial" panose="020B0604020202020204" pitchFamily="34" charset="0"/>
                <a:cs typeface="Arial" panose="020B0604020202020204" pitchFamily="34" charset="0"/>
              </a:rPr>
              <a:t>Thực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hiện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Tiến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có</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thể</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chia </a:t>
            </a:r>
            <a:r>
              <a:rPr lang="en-US" sz="2800" err="1" smtClean="0">
                <a:latin typeface="Arial" panose="020B0604020202020204" pitchFamily="34" charset="0"/>
                <a:cs typeface="Arial" panose="020B0604020202020204" pitchFamily="34" charset="0"/>
              </a:rPr>
              <a:t>thành</a:t>
            </a:r>
            <a:r>
              <a:rPr lang="en-US" sz="2800" smtClean="0">
                <a:latin typeface="Arial" panose="020B0604020202020204" pitchFamily="34" charset="0"/>
                <a:cs typeface="Arial" panose="020B0604020202020204" pitchFamily="34" charset="0"/>
              </a:rPr>
              <a:t> 4 </a:t>
            </a:r>
            <a:r>
              <a:rPr lang="en-US" sz="2800" err="1" smtClean="0">
                <a:latin typeface="Arial" panose="020B0604020202020204" pitchFamily="34" charset="0"/>
                <a:cs typeface="Arial" panose="020B0604020202020204" pitchFamily="34" charset="0"/>
              </a:rPr>
              <a:t>pha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nhỏ</a:t>
            </a:r>
            <a:r>
              <a:rPr lang="en-US" sz="2800" smtClean="0">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Tích </a:t>
            </a:r>
            <a:r>
              <a:rPr lang="en-US" sz="2800" err="1" smtClean="0">
                <a:latin typeface="Arial" panose="020B0604020202020204" pitchFamily="34" charset="0"/>
                <a:cs typeface="Arial" panose="020B0604020202020204" pitchFamily="34" charset="0"/>
              </a:rPr>
              <a:t>hợp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thủ</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tục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ví</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dụ</a:t>
            </a:r>
            <a:r>
              <a:rPr lang="en-US" sz="2800" smtClean="0">
                <a:latin typeface="Arial" panose="020B0604020202020204" pitchFamily="34" charset="0"/>
                <a:cs typeface="Arial" panose="020B0604020202020204" pitchFamily="34" charset="0"/>
              </a:rPr>
              <a:t> </a:t>
            </a:r>
            <a:r>
              <a:rPr lang="en-US" sz="2800" i="1" err="1" smtClean="0">
                <a:latin typeface="Arial" panose="020B0604020202020204" pitchFamily="34" charset="0"/>
                <a:cs typeface="Arial" panose="020B0604020202020204" pitchFamily="34" charset="0"/>
              </a:rPr>
              <a:t>thu</a:t>
            </a:r>
            <a:r>
              <a:rPr lang="en-US" sz="2800" i="1" smtClean="0">
                <a:latin typeface="Arial" panose="020B0604020202020204" pitchFamily="34" charset="0"/>
                <a:cs typeface="Arial" panose="020B0604020202020204" pitchFamily="34" charset="0"/>
              </a:rPr>
              <a:t> </a:t>
            </a:r>
            <a:r>
              <a:rPr lang="en-US" sz="2800" i="1" err="1" smtClean="0">
                <a:latin typeface="Arial" panose="020B0604020202020204" pitchFamily="34" charset="0"/>
                <a:cs typeface="Arial" panose="020B0604020202020204" pitchFamily="34" charset="0"/>
              </a:rPr>
              <a:t>thập</a:t>
            </a:r>
            <a:r>
              <a:rPr lang="en-US" sz="2800" i="1" smtClean="0">
                <a:latin typeface="Arial" panose="020B0604020202020204" pitchFamily="34" charset="0"/>
                <a:cs typeface="Arial" panose="020B0604020202020204" pitchFamily="34" charset="0"/>
              </a:rPr>
              <a:t> </a:t>
            </a:r>
            <a:r>
              <a:rPr lang="en-US" sz="2800" i="1" err="1" smtClean="0">
                <a:latin typeface="Arial" panose="020B0604020202020204" pitchFamily="34" charset="0"/>
                <a:cs typeface="Arial" panose="020B0604020202020204" pitchFamily="34" charset="0"/>
              </a:rPr>
              <a:t>dữ</a:t>
            </a:r>
            <a:r>
              <a:rPr lang="en-US" sz="2800" i="1" smtClean="0">
                <a:latin typeface="Arial" panose="020B0604020202020204" pitchFamily="34" charset="0"/>
                <a:cs typeface="Arial" panose="020B0604020202020204" pitchFamily="34" charset="0"/>
              </a:rPr>
              <a:t> </a:t>
            </a:r>
            <a:r>
              <a:rPr lang="en-US" sz="2800" i="1" err="1" smtClean="0">
                <a:latin typeface="Arial" panose="020B0604020202020204" pitchFamily="34" charset="0"/>
                <a:cs typeface="Arial" panose="020B0604020202020204" pitchFamily="34" charset="0"/>
              </a:rPr>
              <a:t>liệu</a:t>
            </a:r>
            <a:r>
              <a:rPr lang="en-US" sz="2800" i="1"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với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tiến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liên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quan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Nó</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có</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thể</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bao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gồm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việc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thay</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đổi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tiến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phù</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hợp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với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hoạt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động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hoặc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giảm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công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sức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yêu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cầu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bởi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thành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viên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Thu </a:t>
            </a:r>
            <a:r>
              <a:rPr lang="en-US" sz="2800" err="1" smtClean="0">
                <a:latin typeface="Arial" panose="020B0604020202020204" pitchFamily="34" charset="0"/>
                <a:cs typeface="Arial" panose="020B0604020202020204" pitchFamily="34" charset="0"/>
              </a:rPr>
              <a:t>thập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kiểm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định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trữ</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dữ</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liệu</a:t>
            </a:r>
            <a:endParaRPr lang="en-US" sz="28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787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6.3. </a:t>
            </a:r>
            <a:r>
              <a:rPr lang="en-US" b="1" err="1" smtClean="0">
                <a:latin typeface="Arial" panose="020B0604020202020204" pitchFamily="34" charset="0"/>
                <a:cs typeface="Arial" panose="020B0604020202020204" pitchFamily="34" charset="0"/>
              </a:rPr>
              <a:t>Thực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hiện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smtClean="0">
                <a:latin typeface="Arial" panose="020B0604020202020204" pitchFamily="34" charset="0"/>
                <a:cs typeface="Arial" panose="020B0604020202020204" pitchFamily="34" charset="0"/>
              </a:rPr>
              <a:t> Phân </a:t>
            </a:r>
            <a:r>
              <a:rPr lang="en-US" sz="2800" err="1" smtClean="0">
                <a:latin typeface="Arial" panose="020B0604020202020204" pitchFamily="34" charset="0"/>
                <a:cs typeface="Arial" panose="020B0604020202020204" pitchFamily="34" charset="0"/>
              </a:rPr>
              <a:t>tích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dữ</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liệu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phát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triển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sản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phẩm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cộng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Nó</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bao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gồm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việc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tổng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hợp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chuyển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đổi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ghi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chép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dữ</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liệu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như</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một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phần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của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quá</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phân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tích</a:t>
            </a:r>
            <a:r>
              <a:rPr lang="en-US" sz="2800" smtClean="0">
                <a:latin typeface="Arial" panose="020B0604020202020204" pitchFamily="34" charset="0"/>
                <a:cs typeface="Arial" panose="020B0604020202020204" pitchFamily="34" charset="0"/>
              </a:rPr>
              <a:t>. Kết </a:t>
            </a:r>
            <a:r>
              <a:rPr lang="en-US" sz="2800" err="1" smtClean="0">
                <a:latin typeface="Arial" panose="020B0604020202020204" pitchFamily="34" charset="0"/>
                <a:cs typeface="Arial" panose="020B0604020202020204" pitchFamily="34" charset="0"/>
              </a:rPr>
              <a:t>quả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thường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biểu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đồ</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số</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liệu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sẽ</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được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giải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thích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rõ</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nhằm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tạo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ra</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luận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để</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diễn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bên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liên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quan</a:t>
            </a:r>
            <a:r>
              <a:rPr lang="en-US" sz="2800" smtClean="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800" smtClean="0">
                <a:latin typeface="Arial" panose="020B0604020202020204" pitchFamily="34" charset="0"/>
                <a:cs typeface="Arial" panose="020B0604020202020204" pitchFamily="34" charset="0"/>
              </a:rPr>
              <a:t> Truyền </a:t>
            </a:r>
            <a:r>
              <a:rPr lang="en-US" sz="2800" err="1" smtClean="0">
                <a:latin typeface="Arial" panose="020B0604020202020204" pitchFamily="34" charset="0"/>
                <a:cs typeface="Arial" panose="020B0604020202020204" pitchFamily="34" charset="0"/>
              </a:rPr>
              <a:t>đạt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quả</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người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dùng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những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người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liên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quan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khác</a:t>
            </a:r>
            <a:endParaRPr lang="en-US" sz="28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8585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6.3. </a:t>
            </a:r>
            <a:r>
              <a:rPr lang="en-US" b="1" err="1" smtClean="0">
                <a:latin typeface="Arial" panose="020B0604020202020204" pitchFamily="34" charset="0"/>
                <a:cs typeface="Arial" panose="020B0604020202020204" pitchFamily="34" charset="0"/>
              </a:rPr>
              <a:t>Thực</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hiện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trình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tiếp</a:t>
            </a:r>
            <a:r>
              <a:rPr lang="en-US" b="1"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376585" y="1825625"/>
            <a:ext cx="6390829" cy="4351338"/>
          </a:xfrm>
          <a:prstGeom prst="rect">
            <a:avLst/>
          </a:prstGeom>
        </p:spPr>
      </p:pic>
    </p:spTree>
    <p:extLst>
      <p:ext uri="{BB962C8B-B14F-4D97-AF65-F5344CB8AC3E}">
        <p14:creationId xmlns:p14="http://schemas.microsoft.com/office/powerpoint/2010/main" val="295493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latin typeface="+mn-lt"/>
              </a:rPr>
              <a:t>2.1 Quá trình lập kế hoạch</a:t>
            </a:r>
            <a:r>
              <a:rPr lang="en-US" b="1" smtClean="0">
                <a:latin typeface="+mn-lt"/>
              </a:rPr>
              <a:t> (tiếp)</a:t>
            </a:r>
            <a:endParaRPr lang="vi-VN" b="1">
              <a:latin typeface="+mn-lt"/>
            </a:endParaRPr>
          </a:p>
        </p:txBody>
      </p:sp>
      <p:sp>
        <p:nvSpPr>
          <p:cNvPr id="3" name="Content Placeholder 2"/>
          <p:cNvSpPr>
            <a:spLocks noGrp="1"/>
          </p:cNvSpPr>
          <p:nvPr>
            <p:ph idx="1"/>
          </p:nvPr>
        </p:nvSpPr>
        <p:spPr/>
        <p:txBody>
          <a:bodyPr>
            <a:noAutofit/>
          </a:bodyPr>
          <a:lstStyle/>
          <a:p>
            <a:r>
              <a:rPr lang="en-US" sz="3200" smtClean="0">
                <a:latin typeface="Arial" panose="020B0604020202020204" pitchFamily="34" charset="0"/>
                <a:ea typeface="Tahoma" panose="020B0604030504040204" pitchFamily="34" charset="0"/>
                <a:cs typeface="Arial" panose="020B0604020202020204" pitchFamily="34" charset="0"/>
              </a:rPr>
              <a:t>Các </a:t>
            </a:r>
            <a:r>
              <a:rPr lang="en-US" sz="3200" err="1" smtClean="0">
                <a:latin typeface="Arial" panose="020B0604020202020204" pitchFamily="34" charset="0"/>
                <a:ea typeface="Tahoma" panose="020B0604030504040204" pitchFamily="34" charset="0"/>
                <a:cs typeface="Arial" panose="020B0604020202020204" pitchFamily="34" charset="0"/>
              </a:rPr>
              <a:t>yếu</a:t>
            </a:r>
            <a:r>
              <a:rPr lang="en-US" sz="3200" smtClean="0">
                <a:latin typeface="Arial" panose="020B0604020202020204" pitchFamily="34" charset="0"/>
                <a:ea typeface="Tahoma" panose="020B0604030504040204" pitchFamily="34" charset="0"/>
                <a:cs typeface="Arial" panose="020B0604020202020204" pitchFamily="34" charset="0"/>
              </a:rPr>
              <a:t> </a:t>
            </a:r>
            <a:r>
              <a:rPr lang="en-US" sz="3200" err="1" smtClean="0">
                <a:latin typeface="Arial" panose="020B0604020202020204" pitchFamily="34" charset="0"/>
                <a:ea typeface="Tahoma" panose="020B0604030504040204" pitchFamily="34" charset="0"/>
                <a:cs typeface="Arial" panose="020B0604020202020204" pitchFamily="34" charset="0"/>
              </a:rPr>
              <a:t>tố</a:t>
            </a:r>
            <a:r>
              <a:rPr lang="en-US" sz="3200" smtClean="0">
                <a:latin typeface="Arial" panose="020B0604020202020204" pitchFamily="34" charset="0"/>
                <a:ea typeface="Tahoma" panose="020B0604030504040204" pitchFamily="34" charset="0"/>
                <a:cs typeface="Arial" panose="020B0604020202020204" pitchFamily="34" charset="0"/>
              </a:rPr>
              <a:t> </a:t>
            </a:r>
            <a:r>
              <a:rPr lang="en-US" sz="3200" err="1" smtClean="0">
                <a:latin typeface="Arial" panose="020B0604020202020204" pitchFamily="34" charset="0"/>
                <a:ea typeface="Tahoma" panose="020B0604030504040204" pitchFamily="34" charset="0"/>
                <a:cs typeface="Arial" panose="020B0604020202020204" pitchFamily="34" charset="0"/>
              </a:rPr>
              <a:t>lập</a:t>
            </a:r>
            <a:r>
              <a:rPr lang="en-US" sz="3200" smtClean="0">
                <a:latin typeface="Arial" panose="020B0604020202020204" pitchFamily="34" charset="0"/>
                <a:ea typeface="Tahoma" panose="020B0604030504040204" pitchFamily="34" charset="0"/>
                <a:cs typeface="Arial" panose="020B0604020202020204" pitchFamily="34" charset="0"/>
              </a:rPr>
              <a:t> </a:t>
            </a:r>
            <a:r>
              <a:rPr lang="en-US" sz="3200" err="1" smtClean="0">
                <a:latin typeface="Arial" panose="020B0604020202020204" pitchFamily="34" charset="0"/>
                <a:ea typeface="Tahoma" panose="020B0604030504040204" pitchFamily="34" charset="0"/>
                <a:cs typeface="Arial" panose="020B0604020202020204" pitchFamily="34" charset="0"/>
              </a:rPr>
              <a:t>kế</a:t>
            </a:r>
            <a:r>
              <a:rPr lang="en-US" sz="3200" smtClean="0">
                <a:latin typeface="Arial" panose="020B0604020202020204" pitchFamily="34" charset="0"/>
                <a:ea typeface="Tahoma" panose="020B0604030504040204" pitchFamily="34" charset="0"/>
                <a:cs typeface="Arial" panose="020B0604020202020204" pitchFamily="34" charset="0"/>
              </a:rPr>
              <a:t> </a:t>
            </a:r>
            <a:r>
              <a:rPr lang="en-US" sz="3200" err="1" smtClean="0">
                <a:latin typeface="Arial" panose="020B0604020202020204" pitchFamily="34" charset="0"/>
                <a:ea typeface="Tahoma" panose="020B0604030504040204" pitchFamily="34" charset="0"/>
                <a:cs typeface="Arial" panose="020B0604020202020204" pitchFamily="34" charset="0"/>
              </a:rPr>
              <a:t>hoạch</a:t>
            </a:r>
            <a:r>
              <a:rPr lang="en-US" sz="3200" smtClean="0">
                <a:latin typeface="Arial" panose="020B0604020202020204" pitchFamily="34" charset="0"/>
                <a:ea typeface="Tahoma" panose="020B0604030504040204" pitchFamily="34" charset="0"/>
                <a:cs typeface="Arial" panose="020B0604020202020204" pitchFamily="34" charset="0"/>
              </a:rPr>
              <a:t> </a:t>
            </a:r>
            <a:r>
              <a:rPr lang="en-US" sz="3200" err="1" smtClean="0">
                <a:latin typeface="Arial" panose="020B0604020202020204" pitchFamily="34" charset="0"/>
                <a:ea typeface="Tahoma" panose="020B0604030504040204" pitchFamily="34" charset="0"/>
                <a:cs typeface="Arial" panose="020B0604020202020204" pitchFamily="34" charset="0"/>
              </a:rPr>
              <a:t>bao</a:t>
            </a:r>
            <a:r>
              <a:rPr lang="en-US" sz="3200" smtClean="0">
                <a:latin typeface="Arial" panose="020B0604020202020204" pitchFamily="34" charset="0"/>
                <a:ea typeface="Tahoma" panose="020B0604030504040204" pitchFamily="34" charset="0"/>
                <a:cs typeface="Arial" panose="020B0604020202020204" pitchFamily="34" charset="0"/>
              </a:rPr>
              <a:t> </a:t>
            </a:r>
            <a:r>
              <a:rPr lang="en-US" sz="3200" err="1" smtClean="0">
                <a:latin typeface="Arial" panose="020B0604020202020204" pitchFamily="34" charset="0"/>
                <a:ea typeface="Tahoma" panose="020B0604030504040204" pitchFamily="34" charset="0"/>
                <a:cs typeface="Arial" panose="020B0604020202020204" pitchFamily="34" charset="0"/>
              </a:rPr>
              <a:t>gồm</a:t>
            </a:r>
            <a:r>
              <a:rPr lang="en-US" sz="3200" smtClean="0">
                <a:latin typeface="Arial" panose="020B0604020202020204" pitchFamily="34" charset="0"/>
                <a:ea typeface="Tahoma" panose="020B0604030504040204" pitchFamily="34" charset="0"/>
                <a:cs typeface="Arial" panose="020B0604020202020204" pitchFamily="34" charset="0"/>
              </a:rPr>
              <a:t>:</a:t>
            </a:r>
          </a:p>
          <a:p>
            <a:pPr lvl="1">
              <a:buFont typeface="Wingdings" panose="05000000000000000000" pitchFamily="2" charset="2"/>
              <a:buChar char="q"/>
            </a:pPr>
            <a:r>
              <a:rPr lang="en-US" sz="280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Nguồn</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lực</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cần</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thiết</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thể</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thực</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hiện</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các</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nhiệm</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vụ</a:t>
            </a:r>
            <a:endParaRPr lang="en-US" sz="2800" smtClean="0">
              <a:latin typeface="Arial" panose="020B0604020202020204" pitchFamily="34" charset="0"/>
              <a:ea typeface="Tahoma" panose="020B0604030504040204" pitchFamily="34" charset="0"/>
              <a:cs typeface="Arial" panose="020B0604020202020204" pitchFamily="34" charset="0"/>
            </a:endParaRPr>
          </a:p>
          <a:p>
            <a:pPr lvl="1">
              <a:buFont typeface="Wingdings" panose="05000000000000000000" pitchFamily="2" charset="2"/>
              <a:buChar char="q"/>
            </a:pPr>
            <a:r>
              <a:rPr lang="en-US" sz="280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Giao</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nhiệm</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vụ</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phân</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công</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trách</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nghiệm</a:t>
            </a:r>
            <a:r>
              <a:rPr lang="en-US" sz="2800" smtClean="0">
                <a:latin typeface="Arial" panose="020B0604020202020204" pitchFamily="34" charset="0"/>
                <a:ea typeface="Tahoma" panose="020B0604030504040204" pitchFamily="34" charset="0"/>
                <a:cs typeface="Arial" panose="020B0604020202020204" pitchFamily="34" charset="0"/>
              </a:rPr>
              <a:t>.</a:t>
            </a:r>
          </a:p>
          <a:p>
            <a:pPr lvl="1">
              <a:buFont typeface="Wingdings" panose="05000000000000000000" pitchFamily="2" charset="2"/>
              <a:buChar char="q"/>
            </a:pPr>
            <a:r>
              <a:rPr lang="en-US" sz="280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Biện</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pháp</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kiểm</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soát</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chất</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lượng</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trong</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suốt</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quá</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trình</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sử</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dụng</a:t>
            </a:r>
            <a:r>
              <a:rPr lang="en-US" sz="2800" smtClean="0">
                <a:latin typeface="Arial" panose="020B0604020202020204" pitchFamily="34" charset="0"/>
                <a:ea typeface="Tahoma" panose="020B0604030504040204" pitchFamily="34" charset="0"/>
                <a:cs typeface="Arial" panose="020B0604020202020204" pitchFamily="34" charset="0"/>
              </a:rPr>
              <a:t>.</a:t>
            </a:r>
          </a:p>
          <a:p>
            <a:pPr lvl="1">
              <a:buFont typeface="Wingdings" panose="05000000000000000000" pitchFamily="2" charset="2"/>
              <a:buChar char="q"/>
            </a:pP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Cung</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cấp</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môi</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trường</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và</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cơ</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sở</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hạ</a:t>
            </a:r>
            <a:r>
              <a:rPr lang="en-US" sz="2800" smtClean="0">
                <a:latin typeface="Arial" panose="020B0604020202020204" pitchFamily="34" charset="0"/>
                <a:ea typeface="Tahoma" panose="020B0604030504040204" pitchFamily="34" charset="0"/>
                <a:cs typeface="Arial" panose="020B0604020202020204" pitchFamily="34" charset="0"/>
              </a:rPr>
              <a:t> </a:t>
            </a:r>
            <a:r>
              <a:rPr lang="en-US" sz="2800" err="1" smtClean="0">
                <a:latin typeface="Arial" panose="020B0604020202020204" pitchFamily="34" charset="0"/>
                <a:ea typeface="Tahoma" panose="020B0604030504040204" pitchFamily="34" charset="0"/>
                <a:cs typeface="Arial" panose="020B0604020202020204" pitchFamily="34" charset="0"/>
              </a:rPr>
              <a:t>tầng</a:t>
            </a:r>
            <a:r>
              <a:rPr lang="en-US" sz="2800" smtClean="0">
                <a:latin typeface="Arial" panose="020B0604020202020204" pitchFamily="34" charset="0"/>
                <a:ea typeface="Tahoma" panose="020B0604030504040204" pitchFamily="34" charset="0"/>
                <a:cs typeface="Arial" panose="020B0604020202020204" pitchFamily="34" charset="0"/>
              </a:rPr>
              <a:t>.</a:t>
            </a:r>
            <a:endParaRPr lang="vi-VN" sz="280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624703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6.4. </a:t>
            </a:r>
            <a:r>
              <a:rPr lang="en-US" b="1" err="1" smtClean="0">
                <a:latin typeface="Arial" panose="020B0604020202020204" pitchFamily="34" charset="0"/>
                <a:cs typeface="Arial" panose="020B0604020202020204" pitchFamily="34" charset="0"/>
              </a:rPr>
              <a:t>Đánh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giá</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sự</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lường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507067"/>
            <a:ext cx="7886700" cy="4669896"/>
          </a:xfrm>
        </p:spPr>
        <p:txBody>
          <a:bodyPr/>
          <a:lstStyle/>
          <a:p>
            <a:r>
              <a:rPr lang="en-US"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Khi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dự</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án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đang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tiến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triển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sự</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lường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được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tiến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hành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hoạt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động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lường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sản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phẩm</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có</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thể</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được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đánh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giá</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cải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thiện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khi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cần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thiết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Đội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dự</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án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có</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thể</a:t>
            </a:r>
            <a:r>
              <a:rPr lang="en-US" sz="2400" smtClean="0">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sz="280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Đánh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giá</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sản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phẩm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cộng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với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tiêu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chuẩn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để</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quyết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định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mặt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mạnh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mặt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yếu</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tìm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kiếm</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phản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hồi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từ</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người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dùng</a:t>
            </a:r>
            <a:r>
              <a:rPr lang="en-US" sz="2800" smtClean="0">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Đánh giá tiến trình đo lường bao gồm cả các phản hồi từ người dùng</a:t>
            </a:r>
          </a:p>
          <a:p>
            <a:pPr lvl="1">
              <a:buFont typeface="Wingdings" panose="05000000000000000000" pitchFamily="2" charset="2"/>
              <a:buChar char="q"/>
            </a:pPr>
            <a:r>
              <a:rPr lang="en-US" sz="2800" smtClean="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Xác</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định</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các</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cải</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thiện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tiềm</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năng</a:t>
            </a:r>
            <a:endParaRPr 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460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6.4. </a:t>
            </a:r>
            <a:r>
              <a:rPr lang="en-US" b="1" err="1" smtClean="0">
                <a:latin typeface="Arial" panose="020B0604020202020204" pitchFamily="34" charset="0"/>
                <a:cs typeface="Arial" panose="020B0604020202020204" pitchFamily="34" charset="0"/>
              </a:rPr>
              <a:t>Đánh</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giá</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sự</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đo</a:t>
            </a:r>
            <a:r>
              <a:rPr lang="en-US" b="1" smtClean="0">
                <a:latin typeface="Arial" panose="020B0604020202020204" pitchFamily="34" charset="0"/>
                <a:cs typeface="Arial" panose="020B0604020202020204" pitchFamily="34" charset="0"/>
              </a:rPr>
              <a:t> lường (tiếp)</a:t>
            </a:r>
            <a:endParaRPr lang="en-US">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stretch>
            <a:fillRect/>
          </a:stretch>
        </p:blipFill>
        <p:spPr>
          <a:xfrm>
            <a:off x="628650" y="1870613"/>
            <a:ext cx="7886700" cy="4261362"/>
          </a:xfrm>
          <a:prstGeom prst="rect">
            <a:avLst/>
          </a:prstGeom>
        </p:spPr>
      </p:pic>
    </p:spTree>
    <p:extLst>
      <p:ext uri="{BB962C8B-B14F-4D97-AF65-F5344CB8AC3E}">
        <p14:creationId xmlns:p14="http://schemas.microsoft.com/office/powerpoint/2010/main" val="2613316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7. Các </a:t>
            </a:r>
            <a:r>
              <a:rPr lang="en-US" b="1" err="1" smtClean="0">
                <a:latin typeface="Arial" panose="020B0604020202020204" pitchFamily="34" charset="0"/>
                <a:cs typeface="Arial" panose="020B0604020202020204" pitchFamily="34" charset="0"/>
              </a:rPr>
              <a:t>công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cụ</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quản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lý</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công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nghệ</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phần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mềm</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smtClean="0">
                <a:latin typeface="Arial" panose="020B0604020202020204" pitchFamily="34" charset="0"/>
                <a:cs typeface="Arial" panose="020B0604020202020204" pitchFamily="34" charset="0"/>
              </a:rPr>
              <a:t>Các </a:t>
            </a:r>
            <a:r>
              <a:rPr lang="en-US" sz="2400" err="1" smtClean="0">
                <a:latin typeface="Arial" panose="020B0604020202020204" pitchFamily="34" charset="0"/>
                <a:cs typeface="Arial" panose="020B0604020202020204" pitchFamily="34" charset="0"/>
              </a:rPr>
              <a:t>công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cụ</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quản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lý</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công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nghệ</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phần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mềm</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rất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có</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ích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trong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việc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theo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dõi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và</a:t>
            </a:r>
            <a:r>
              <a:rPr lang="en-US" sz="240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đánh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giá</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tiến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trình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quản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lý</a:t>
            </a:r>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Các </a:t>
            </a:r>
            <a:r>
              <a:rPr lang="en-US" sz="2400" err="1" smtClean="0">
                <a:latin typeface="Arial" panose="020B0604020202020204" pitchFamily="34" charset="0"/>
                <a:cs typeface="Arial" panose="020B0604020202020204" pitchFamily="34" charset="0"/>
              </a:rPr>
              <a:t>công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cụ</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thuộc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loại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này</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thường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được</a:t>
            </a:r>
            <a:r>
              <a:rPr lang="en-US" sz="2400" smtClean="0">
                <a:latin typeface="Arial" panose="020B0604020202020204" pitchFamily="34" charset="0"/>
                <a:cs typeface="Arial" panose="020B0604020202020204" pitchFamily="34" charset="0"/>
              </a:rPr>
              <a:t> chia </a:t>
            </a:r>
            <a:r>
              <a:rPr lang="en-US" sz="2400" err="1" smtClean="0">
                <a:latin typeface="Arial" panose="020B0604020202020204" pitchFamily="34" charset="0"/>
                <a:cs typeface="Arial" panose="020B0604020202020204" pitchFamily="34" charset="0"/>
              </a:rPr>
              <a:t>thành</a:t>
            </a:r>
            <a:r>
              <a:rPr lang="en-US" sz="2400" smtClean="0">
                <a:latin typeface="Arial" panose="020B0604020202020204" pitchFamily="34" charset="0"/>
                <a:cs typeface="Arial" panose="020B0604020202020204" pitchFamily="34" charset="0"/>
              </a:rPr>
              <a:t> 4 </a:t>
            </a:r>
            <a:r>
              <a:rPr lang="en-US" sz="2400" err="1" smtClean="0">
                <a:latin typeface="Arial" panose="020B0604020202020204" pitchFamily="34" charset="0"/>
                <a:cs typeface="Arial" panose="020B0604020202020204" pitchFamily="34" charset="0"/>
              </a:rPr>
              <a:t>loại</a:t>
            </a:r>
            <a:r>
              <a:rPr lang="en-US" sz="2400" smtClean="0">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sz="2800">
                <a:latin typeface="Arial" panose="020B0604020202020204" pitchFamily="34" charset="0"/>
                <a:cs typeface="Arial" panose="020B0604020202020204" pitchFamily="34" charset="0"/>
              </a:rPr>
              <a:t> C</a:t>
            </a:r>
            <a:r>
              <a:rPr lang="en-US" sz="2800" smtClean="0">
                <a:latin typeface="Arial" panose="020B0604020202020204" pitchFamily="34" charset="0"/>
                <a:cs typeface="Arial" panose="020B0604020202020204" pitchFamily="34" charset="0"/>
              </a:rPr>
              <a:t>ác </a:t>
            </a:r>
            <a:r>
              <a:rPr lang="en-US" sz="2800" err="1" smtClean="0">
                <a:latin typeface="Arial" panose="020B0604020202020204" pitchFamily="34" charset="0"/>
                <a:cs typeface="Arial" panose="020B0604020202020204" pitchFamily="34" charset="0"/>
              </a:rPr>
              <a:t>công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cụ</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lập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lịch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theo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dõi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án</a:t>
            </a:r>
            <a:r>
              <a:rPr lang="en-US" sz="2800" smtClean="0">
                <a:latin typeface="Arial" panose="020B0604020202020204" pitchFamily="34" charset="0"/>
                <a:cs typeface="Arial" panose="020B0604020202020204" pitchFamily="34" charset="0"/>
              </a:rPr>
              <a:t>:</a:t>
            </a:r>
          </a:p>
          <a:p>
            <a:pPr lvl="2">
              <a:buFont typeface="Wingdings" panose="05000000000000000000" pitchFamily="2" charset="2"/>
              <a:buChar char="ü"/>
            </a:pPr>
            <a:r>
              <a:rPr lang="en-US" sz="280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Sử</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dụng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trong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việc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công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sức</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dự</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đoán</a:t>
            </a:r>
            <a:r>
              <a:rPr lang="en-US" sz="2800" smtClean="0">
                <a:latin typeface="Arial" panose="020B0604020202020204" pitchFamily="34" charset="0"/>
                <a:cs typeface="Arial" panose="020B0604020202020204" pitchFamily="34" charset="0"/>
              </a:rPr>
              <a:t> chi </a:t>
            </a:r>
            <a:r>
              <a:rPr lang="en-US" sz="2800" err="1" smtClean="0">
                <a:latin typeface="Arial" panose="020B0604020202020204" pitchFamily="34" charset="0"/>
                <a:cs typeface="Arial" panose="020B0604020202020204" pitchFamily="34" charset="0"/>
              </a:rPr>
              <a:t>phí</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và</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lập</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lịch</a:t>
            </a:r>
            <a:endParaRPr lang="en-US" sz="2800" smtClean="0">
              <a:latin typeface="Arial" panose="020B0604020202020204" pitchFamily="34" charset="0"/>
              <a:cs typeface="Arial" panose="020B0604020202020204" pitchFamily="34" charset="0"/>
            </a:endParaRPr>
          </a:p>
          <a:p>
            <a:pPr lvl="2">
              <a:buFont typeface="Wingdings" panose="05000000000000000000" pitchFamily="2" charset="2"/>
              <a:buChar char="ü"/>
            </a:pPr>
            <a:r>
              <a:rPr lang="en-US" sz="2800" smtClean="0">
                <a:latin typeface="Arial" panose="020B0604020202020204" pitchFamily="34" charset="0"/>
                <a:cs typeface="Arial" panose="020B0604020202020204" pitchFamily="34" charset="0"/>
              </a:rPr>
              <a:t> Một </a:t>
            </a:r>
            <a:r>
              <a:rPr lang="en-US" sz="2800" err="1" smtClean="0">
                <a:latin typeface="Arial" panose="020B0604020202020204" pitchFamily="34" charset="0"/>
                <a:cs typeface="Arial" panose="020B0604020202020204" pitchFamily="34" charset="0"/>
              </a:rPr>
              <a:t>số</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công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cụ</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như</a:t>
            </a:r>
            <a:r>
              <a:rPr lang="en-US" sz="2800" smtClean="0">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Primavera, Microsoft Project… </a:t>
            </a:r>
            <a:endParaRPr lang="en-US" sz="2800"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690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7. Các </a:t>
            </a:r>
            <a:r>
              <a:rPr lang="en-US" b="1" err="1" smtClean="0">
                <a:latin typeface="Arial" panose="020B0604020202020204" pitchFamily="34" charset="0"/>
                <a:cs typeface="Arial" panose="020B0604020202020204" pitchFamily="34" charset="0"/>
              </a:rPr>
              <a:t>công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cụ</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quản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lý</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công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nghệ</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phần</a:t>
            </a:r>
            <a:r>
              <a:rPr lang="en-US" b="1" smtClean="0">
                <a:latin typeface="Arial" panose="020B0604020202020204" pitchFamily="34" charset="0"/>
                <a:cs typeface="Arial" panose="020B0604020202020204" pitchFamily="34" charset="0"/>
              </a:rPr>
              <a:t> mềm (tiếp)</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smtClean="0">
                <a:latin typeface="Arial" panose="020B0604020202020204" pitchFamily="34" charset="0"/>
                <a:cs typeface="Arial" panose="020B0604020202020204" pitchFamily="34" charset="0"/>
              </a:rPr>
              <a:t> Các </a:t>
            </a:r>
            <a:r>
              <a:rPr lang="en-US" sz="2800" err="1" smtClean="0">
                <a:latin typeface="Arial" panose="020B0604020202020204" pitchFamily="34" charset="0"/>
                <a:cs typeface="Arial" panose="020B0604020202020204" pitchFamily="34" charset="0"/>
              </a:rPr>
              <a:t>công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cụ</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quản</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lý</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rủi</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ro</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2400" smtClean="0">
                <a:latin typeface="Arial" panose="020B0604020202020204" pitchFamily="34" charset="0"/>
                <a:cs typeface="Arial" panose="020B0604020202020204" pitchFamily="34" charset="0"/>
              </a:rPr>
              <a:t>  Thường </a:t>
            </a:r>
            <a:r>
              <a:rPr lang="en-US" sz="2400" err="1" smtClean="0">
                <a:latin typeface="Arial" panose="020B0604020202020204" pitchFamily="34" charset="0"/>
                <a:cs typeface="Arial" panose="020B0604020202020204" pitchFamily="34" charset="0"/>
              </a:rPr>
              <a:t>được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dùng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để</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xác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định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ước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lượng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theo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dõi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lỗi</a:t>
            </a:r>
            <a:endParaRPr lang="en-US" sz="2400" smtClean="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Một </a:t>
            </a:r>
            <a:r>
              <a:rPr lang="en-US" sz="2400" err="1" smtClean="0">
                <a:latin typeface="Arial" panose="020B0604020202020204" pitchFamily="34" charset="0"/>
                <a:cs typeface="Arial" panose="020B0604020202020204" pitchFamily="34" charset="0"/>
              </a:rPr>
              <a:t>số</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công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cụ</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như</a:t>
            </a:r>
            <a:r>
              <a:rPr lang="en-US" sz="2400">
                <a:latin typeface="Arial" panose="020B0604020202020204" pitchFamily="34" charset="0"/>
                <a:cs typeface="Arial" panose="020B0604020202020204" pitchFamily="34" charset="0"/>
              </a:rPr>
              <a:t>: </a:t>
            </a:r>
            <a:r>
              <a:rPr lang="en-US" sz="2400" i="1" err="1">
                <a:latin typeface="Arial" panose="020B0604020202020204" pitchFamily="34" charset="0"/>
                <a:cs typeface="Arial" panose="020B0604020202020204" pitchFamily="34" charset="0"/>
              </a:rPr>
              <a:t>Altova</a:t>
            </a:r>
            <a:r>
              <a:rPr lang="en-US" sz="2400" i="1">
                <a:latin typeface="Arial" panose="020B0604020202020204" pitchFamily="34" charset="0"/>
                <a:cs typeface="Arial" panose="020B0604020202020204" pitchFamily="34" charset="0"/>
              </a:rPr>
              <a:t> </a:t>
            </a:r>
            <a:r>
              <a:rPr lang="en-US" sz="2400" i="1" err="1" smtClean="0">
                <a:latin typeface="Arial" panose="020B0604020202020204" pitchFamily="34" charset="0"/>
                <a:cs typeface="Arial" panose="020B0604020202020204" pitchFamily="34" charset="0"/>
              </a:rPr>
              <a:t>MetaTeam</a:t>
            </a:r>
            <a:r>
              <a:rPr lang="en-US" sz="2400" i="1">
                <a:latin typeface="Arial" panose="020B0604020202020204" pitchFamily="34" charset="0"/>
                <a:cs typeface="Arial" panose="020B0604020202020204" pitchFamily="34" charset="0"/>
              </a:rPr>
              <a:t>, EPRI Risk and Reliability Workstation (CAFTA)</a:t>
            </a:r>
            <a:endParaRPr lang="en-US" sz="2400" i="1"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sz="2800">
                <a:latin typeface="Arial" panose="020B0604020202020204" pitchFamily="34" charset="0"/>
                <a:cs typeface="Arial" panose="020B0604020202020204" pitchFamily="34" charset="0"/>
              </a:rPr>
              <a:t> Các </a:t>
            </a:r>
            <a:r>
              <a:rPr lang="en-US" sz="2800" err="1">
                <a:latin typeface="Arial" panose="020B0604020202020204" pitchFamily="34" charset="0"/>
                <a:cs typeface="Arial" panose="020B0604020202020204" pitchFamily="34" charset="0"/>
              </a:rPr>
              <a:t>công</a:t>
            </a:r>
            <a:r>
              <a:rPr lang="en-US" sz="280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cụ</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tương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tác</a:t>
            </a:r>
            <a:endParaRPr lang="en-US" sz="280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2400" smtClean="0">
                <a:latin typeface="Arial" panose="020B0604020202020204" pitchFamily="34" charset="0"/>
                <a:cs typeface="Arial" panose="020B0604020202020204" pitchFamily="34" charset="0"/>
              </a:rPr>
              <a:t> Hỗ </a:t>
            </a:r>
            <a:r>
              <a:rPr lang="en-US" sz="2400" err="1" smtClean="0">
                <a:latin typeface="Arial" panose="020B0604020202020204" pitchFamily="34" charset="0"/>
                <a:cs typeface="Arial" panose="020B0604020202020204" pitchFamily="34" charset="0"/>
              </a:rPr>
              <a:t>trợ</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cung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cấp</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thông</a:t>
            </a:r>
            <a:r>
              <a:rPr lang="en-US" sz="2400" smtClean="0">
                <a:latin typeface="Arial" panose="020B0604020202020204" pitchFamily="34" charset="0"/>
                <a:cs typeface="Arial" panose="020B0604020202020204" pitchFamily="34" charset="0"/>
              </a:rPr>
              <a:t> tin </a:t>
            </a:r>
            <a:r>
              <a:rPr lang="en-US" sz="2400" err="1" smtClean="0">
                <a:latin typeface="Arial" panose="020B0604020202020204" pitchFamily="34" charset="0"/>
                <a:cs typeface="Arial" panose="020B0604020202020204" pitchFamily="34" charset="0"/>
              </a:rPr>
              <a:t>kịp</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thời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tới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tất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cả</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bên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liên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quan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trong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dự</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án</a:t>
            </a:r>
            <a:endParaRPr lang="en-US" sz="2400" smtClean="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2400" smtClean="0">
                <a:latin typeface="Arial" panose="020B0604020202020204" pitchFamily="34" charset="0"/>
                <a:cs typeface="Arial" panose="020B0604020202020204" pitchFamily="34" charset="0"/>
              </a:rPr>
              <a:t> Một </a:t>
            </a:r>
            <a:r>
              <a:rPr lang="en-US" sz="2400" err="1" smtClean="0">
                <a:latin typeface="Arial" panose="020B0604020202020204" pitchFamily="34" charset="0"/>
                <a:cs typeface="Arial" panose="020B0604020202020204" pitchFamily="34" charset="0"/>
              </a:rPr>
              <a:t>số</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công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cụ</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như</a:t>
            </a:r>
            <a:r>
              <a:rPr lang="en-US" sz="2400">
                <a:latin typeface="Arial" panose="020B0604020202020204" pitchFamily="34" charset="0"/>
                <a:cs typeface="Arial" panose="020B0604020202020204" pitchFamily="34" charset="0"/>
              </a:rPr>
              <a:t>: </a:t>
            </a:r>
            <a:r>
              <a:rPr lang="en-US" sz="2400" i="1">
                <a:latin typeface="Arial" panose="020B0604020202020204" pitchFamily="34" charset="0"/>
                <a:cs typeface="Arial" panose="020B0604020202020204" pitchFamily="34" charset="0"/>
              </a:rPr>
              <a:t>Trello, </a:t>
            </a:r>
            <a:r>
              <a:rPr lang="en-US" sz="2400" i="1" err="1" smtClean="0">
                <a:latin typeface="Arial" panose="020B0604020202020204" pitchFamily="34" charset="0"/>
                <a:cs typeface="Arial" panose="020B0604020202020204" pitchFamily="34" charset="0"/>
              </a:rPr>
              <a:t>PivotalTracker</a:t>
            </a:r>
            <a:r>
              <a:rPr lang="en-US" sz="2400" i="1" smtClean="0">
                <a:latin typeface="Arial" panose="020B0604020202020204" pitchFamily="34" charset="0"/>
                <a:cs typeface="Arial" panose="020B0604020202020204" pitchFamily="34" charset="0"/>
              </a:rPr>
              <a:t>, Skype…</a:t>
            </a:r>
          </a:p>
        </p:txBody>
      </p:sp>
    </p:spTree>
    <p:extLst>
      <p:ext uri="{BB962C8B-B14F-4D97-AF65-F5344CB8AC3E}">
        <p14:creationId xmlns:p14="http://schemas.microsoft.com/office/powerpoint/2010/main" val="1566545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latin typeface="Arial" panose="020B0604020202020204" pitchFamily="34" charset="0"/>
                <a:cs typeface="Arial" panose="020B0604020202020204" pitchFamily="34" charset="0"/>
              </a:rPr>
              <a:t>7. Các </a:t>
            </a:r>
            <a:r>
              <a:rPr lang="en-US" b="1" err="1" smtClean="0">
                <a:latin typeface="Arial" panose="020B0604020202020204" pitchFamily="34" charset="0"/>
                <a:cs typeface="Arial" panose="020B0604020202020204" pitchFamily="34" charset="0"/>
              </a:rPr>
              <a:t>công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cụ</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quản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lý</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công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nghệ</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phần</a:t>
            </a:r>
            <a:r>
              <a:rPr lang="en-US" b="1" smtClean="0">
                <a:latin typeface="Arial" panose="020B0604020202020204" pitchFamily="34" charset="0"/>
                <a:cs typeface="Arial" panose="020B0604020202020204" pitchFamily="34" charset="0"/>
              </a:rPr>
              <a:t> mềm (tiếp)</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smtClean="0">
                <a:latin typeface="Arial" panose="020B0604020202020204" pitchFamily="34" charset="0"/>
                <a:cs typeface="Arial" panose="020B0604020202020204" pitchFamily="34" charset="0"/>
              </a:rPr>
              <a:t> </a:t>
            </a:r>
            <a:r>
              <a:rPr lang="en-US" sz="2800" smtClean="0">
                <a:latin typeface="Arial" panose="020B0604020202020204" pitchFamily="34" charset="0"/>
                <a:cs typeface="Arial" panose="020B0604020202020204" pitchFamily="34" charset="0"/>
              </a:rPr>
              <a:t>Các </a:t>
            </a:r>
            <a:r>
              <a:rPr lang="en-US" sz="2800" err="1" smtClean="0">
                <a:latin typeface="Arial" panose="020B0604020202020204" pitchFamily="34" charset="0"/>
                <a:cs typeface="Arial" panose="020B0604020202020204" pitchFamily="34" charset="0"/>
              </a:rPr>
              <a:t>công</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cụ</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đo</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lường</a:t>
            </a:r>
            <a:endParaRPr lang="en-US" sz="2800" smtClean="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280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Hỗ</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trợ</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trong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việc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thực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hiện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các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hoạt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động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liên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quan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tới</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chương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trình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đo</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lường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phần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mềm</a:t>
            </a:r>
            <a:endParaRPr lang="en-US" sz="2400" smtClean="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2400" smtClean="0">
                <a:latin typeface="Arial" panose="020B0604020202020204" pitchFamily="34" charset="0"/>
                <a:cs typeface="Arial" panose="020B0604020202020204" pitchFamily="34" charset="0"/>
              </a:rPr>
              <a:t> Một </a:t>
            </a:r>
            <a:r>
              <a:rPr lang="en-US" sz="2400" err="1" smtClean="0">
                <a:latin typeface="Arial" panose="020B0604020202020204" pitchFamily="34" charset="0"/>
                <a:cs typeface="Arial" panose="020B0604020202020204" pitchFamily="34" charset="0"/>
              </a:rPr>
              <a:t>số</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công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cụ</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như</a:t>
            </a:r>
            <a:r>
              <a:rPr lang="en-US" sz="2400">
                <a:latin typeface="Arial" panose="020B0604020202020204" pitchFamily="34" charset="0"/>
                <a:cs typeface="Arial" panose="020B0604020202020204" pitchFamily="34" charset="0"/>
              </a:rPr>
              <a:t>: </a:t>
            </a:r>
            <a:r>
              <a:rPr lang="en-US" sz="2400" i="1">
                <a:latin typeface="Arial" panose="020B0604020202020204" pitchFamily="34" charset="0"/>
                <a:cs typeface="Arial" panose="020B0604020202020204" pitchFamily="34" charset="0"/>
              </a:rPr>
              <a:t>Software Measurement, Reporting and Estimating (</a:t>
            </a:r>
            <a:r>
              <a:rPr lang="en-US" sz="2400" i="1" smtClean="0">
                <a:latin typeface="Arial" panose="020B0604020202020204" pitchFamily="34" charset="0"/>
                <a:cs typeface="Arial" panose="020B0604020202020204" pitchFamily="34" charset="0"/>
              </a:rPr>
              <a:t>SMR</a:t>
            </a:r>
            <a:r>
              <a:rPr lang="en-US" sz="2400" i="1">
                <a:latin typeface="Arial" panose="020B0604020202020204" pitchFamily="34" charset="0"/>
                <a:cs typeface="Arial" panose="020B0604020202020204" pitchFamily="34" charset="0"/>
              </a:rPr>
              <a:t>), </a:t>
            </a:r>
            <a:r>
              <a:rPr lang="en-US" sz="2400" i="1" err="1" smtClean="0">
                <a:latin typeface="Arial" panose="020B0604020202020204" pitchFamily="34" charset="0"/>
                <a:cs typeface="Arial" panose="020B0604020202020204" pitchFamily="34" charset="0"/>
              </a:rPr>
              <a:t>PQMPlus</a:t>
            </a:r>
            <a:r>
              <a:rPr lang="en-US" sz="2400" i="1"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34248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4667"/>
            <a:ext cx="9084733" cy="6629400"/>
          </a:xfrm>
        </p:spPr>
      </p:pic>
    </p:spTree>
    <p:extLst>
      <p:ext uri="{BB962C8B-B14F-4D97-AF65-F5344CB8AC3E}">
        <p14:creationId xmlns:p14="http://schemas.microsoft.com/office/powerpoint/2010/main" val="135875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Chu trình phát triển phần mềm</a:t>
            </a:r>
            <a:endParaRPr lang="vi-VN" b="1">
              <a:latin typeface="Times New Roman" panose="02020603050405020304" pitchFamily="18" charset="0"/>
              <a:cs typeface="Times New Roman" panose="02020603050405020304" pitchFamily="18" charset="0"/>
            </a:endParaRPr>
          </a:p>
        </p:txBody>
      </p:sp>
      <p:pic>
        <p:nvPicPr>
          <p:cNvPr id="20482" name="Content Placeholder 3" descr="SDLC_-_Software_Development_Life_Cycle.jpg"/>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610" y="1549557"/>
            <a:ext cx="4280325" cy="429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01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Các mô hình chu trình phát triển phần mềm</a:t>
            </a:r>
            <a:endParaRPr lang="vi-VN" b="1" smtClean="0">
              <a:cs typeface="Times New Roman" panose="02020603050405020304" pitchFamily="18" charset="0"/>
            </a:endParaRPr>
          </a:p>
        </p:txBody>
      </p:sp>
      <p:sp>
        <p:nvSpPr>
          <p:cNvPr id="3" name="Content Placeholder 2"/>
          <p:cNvSpPr>
            <a:spLocks noGrp="1"/>
          </p:cNvSpPr>
          <p:nvPr>
            <p:ph idx="1"/>
          </p:nvPr>
        </p:nvSpPr>
        <p:spPr>
          <a:xfrm>
            <a:off x="628650" y="2045494"/>
            <a:ext cx="7886700" cy="3263504"/>
          </a:xfrm>
        </p:spPr>
        <p:txBody>
          <a:bodyPr rtlCol="0">
            <a:normAutofit/>
          </a:bodyPr>
          <a:lstStyle/>
          <a:p>
            <a:pPr>
              <a:defRPr/>
            </a:pPr>
            <a:endParaRPr lang="vi-VN" smtClean="0">
              <a:latin typeface="Times New Roman" panose="02020603050405020304" pitchFamily="18" charset="0"/>
              <a:cs typeface="Times New Roman" panose="02020603050405020304" pitchFamily="18" charset="0"/>
            </a:endParaRPr>
          </a:p>
          <a:p>
            <a:pPr>
              <a:buFontTx/>
              <a:buChar char="-"/>
              <a:defRPr/>
            </a:pPr>
            <a:r>
              <a:rPr lang="en-US" sz="2400" smtClean="0">
                <a:latin typeface="Times New Roman" panose="02020603050405020304" pitchFamily="18" charset="0"/>
                <a:cs typeface="Times New Roman" panose="02020603050405020304" pitchFamily="18" charset="0"/>
              </a:rPr>
              <a:t>Waterfall model (Mô hình thác nước)</a:t>
            </a:r>
          </a:p>
          <a:p>
            <a:pPr>
              <a:buFontTx/>
              <a:buChar char="-"/>
              <a:defRPr/>
            </a:pPr>
            <a:r>
              <a:rPr lang="vi-VN" sz="2400">
                <a:latin typeface="Times New Roman" panose="02020603050405020304" pitchFamily="18" charset="0"/>
                <a:cs typeface="Times New Roman" panose="02020603050405020304" pitchFamily="18" charset="0"/>
              </a:rPr>
              <a:t>I</a:t>
            </a:r>
            <a:r>
              <a:rPr lang="vi-VN" sz="2400" smtClean="0">
                <a:latin typeface="Times New Roman" panose="02020603050405020304" pitchFamily="18" charset="0"/>
                <a:cs typeface="Times New Roman" panose="02020603050405020304" pitchFamily="18" charset="0"/>
              </a:rPr>
              <a:t>ncremental (Mô hình gia tăng).</a:t>
            </a:r>
            <a:endParaRPr lang="en-US" sz="2400" smtClean="0">
              <a:latin typeface="Times New Roman" panose="02020603050405020304" pitchFamily="18" charset="0"/>
              <a:cs typeface="Times New Roman" panose="02020603050405020304" pitchFamily="18" charset="0"/>
            </a:endParaRPr>
          </a:p>
          <a:p>
            <a:pPr>
              <a:buFontTx/>
              <a:buChar char="-"/>
              <a:defRPr/>
            </a:pPr>
            <a:r>
              <a:rPr lang="en-US" sz="2400" smtClean="0">
                <a:latin typeface="Times New Roman" panose="02020603050405020304" pitchFamily="18" charset="0"/>
                <a:cs typeface="Times New Roman" panose="02020603050405020304" pitchFamily="18" charset="0"/>
              </a:rPr>
              <a:t>Spiral model (Mô hình xoắn ốc).</a:t>
            </a:r>
          </a:p>
          <a:p>
            <a:pPr marL="0" indent="0">
              <a:buNone/>
              <a:defRPr/>
            </a:pPr>
            <a:r>
              <a:rPr lang="en-US" sz="2400" smtClean="0">
                <a:latin typeface="Times New Roman" panose="02020603050405020304" pitchFamily="18" charset="0"/>
                <a:cs typeface="Times New Roman" panose="02020603050405020304" pitchFamily="18" charset="0"/>
              </a:rPr>
              <a:t>……</a:t>
            </a:r>
          </a:p>
          <a:p>
            <a:pPr>
              <a:defRPr/>
            </a:pPr>
            <a:endParaRPr lang="vi-VN"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41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26" y="339213"/>
            <a:ext cx="8229600" cy="762000"/>
          </a:xfrm>
        </p:spPr>
        <p:txBody>
          <a:bodyPr/>
          <a:lstStyle/>
          <a:p>
            <a:pPr algn="ctr"/>
            <a:r>
              <a:rPr lang="en-US" smtClean="0">
                <a:latin typeface="Times New Roman" panose="02020603050405020304" pitchFamily="18" charset="0"/>
                <a:cs typeface="Times New Roman" panose="02020603050405020304" pitchFamily="18" charset="0"/>
              </a:rPr>
              <a:t> </a:t>
            </a:r>
            <a:r>
              <a:rPr lang="en-US" smtClean="0">
                <a:latin typeface="Arial" panose="020B0604020202020204" pitchFamily="34" charset="0"/>
                <a:cs typeface="Arial" panose="020B0604020202020204" pitchFamily="34" charset="0"/>
              </a:rPr>
              <a:t>Waterfall model</a:t>
            </a:r>
            <a:endParaRPr lang="en-US">
              <a:latin typeface="Arial" panose="020B0604020202020204" pitchFamily="34" charset="0"/>
              <a:cs typeface="Arial" panose="020B0604020202020204" pitchFamily="34" charset="0"/>
            </a:endParaRPr>
          </a:p>
        </p:txBody>
      </p:sp>
      <p:pic>
        <p:nvPicPr>
          <p:cNvPr id="4" name="Content Placeholder 3" descr="800px-Waterfall_model.svg.png"/>
          <p:cNvPicPr>
            <a:picLocks noGrp="1" noChangeAspect="1"/>
          </p:cNvPicPr>
          <p:nvPr>
            <p:ph idx="1"/>
          </p:nvPr>
        </p:nvPicPr>
        <p:blipFill>
          <a:blip r:embed="rId2"/>
          <a:stretch>
            <a:fillRect/>
          </a:stretch>
        </p:blipFill>
        <p:spPr>
          <a:xfrm>
            <a:off x="1524000" y="1524000"/>
            <a:ext cx="6096000" cy="4572000"/>
          </a:xfrm>
        </p:spPr>
      </p:pic>
    </p:spTree>
    <p:extLst>
      <p:ext uri="{BB962C8B-B14F-4D97-AF65-F5344CB8AC3E}">
        <p14:creationId xmlns:p14="http://schemas.microsoft.com/office/powerpoint/2010/main" val="109356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699" y="0"/>
            <a:ext cx="7886700" cy="1325563"/>
          </a:xfrm>
        </p:spPr>
        <p:txBody>
          <a:bodyPr/>
          <a:lstStyle/>
          <a:p>
            <a:r>
              <a:rPr lang="en-US">
                <a:latin typeface="Arial" panose="020B0604020202020204" pitchFamily="34" charset="0"/>
                <a:cs typeface="Arial" panose="020B0604020202020204" pitchFamily="34" charset="0"/>
              </a:rPr>
              <a:t>Waterfall </a:t>
            </a:r>
            <a:r>
              <a:rPr lang="en-US" smtClean="0">
                <a:latin typeface="Arial" panose="020B0604020202020204" pitchFamily="34" charset="0"/>
                <a:cs typeface="Arial" panose="020B0604020202020204" pitchFamily="34" charset="0"/>
              </a:rPr>
              <a:t>model (tiếp)</a:t>
            </a:r>
            <a:endParaRPr lang="vi-VN"/>
          </a:p>
        </p:txBody>
      </p:sp>
      <p:sp>
        <p:nvSpPr>
          <p:cNvPr id="3" name="Content Placeholder 2"/>
          <p:cNvSpPr>
            <a:spLocks noGrp="1"/>
          </p:cNvSpPr>
          <p:nvPr>
            <p:ph idx="1"/>
          </p:nvPr>
        </p:nvSpPr>
        <p:spPr>
          <a:xfrm>
            <a:off x="460699" y="1182170"/>
            <a:ext cx="7886700" cy="4486274"/>
          </a:xfrm>
        </p:spPr>
        <p:txBody>
          <a:bodyPr>
            <a:noAutofit/>
          </a:bodyPr>
          <a:lstStyle/>
          <a:p>
            <a:pPr lvl="0">
              <a:lnSpc>
                <a:spcPct val="100000"/>
              </a:lnSpc>
            </a:pPr>
            <a:r>
              <a:rPr lang="en-US" sz="2400" i="1">
                <a:latin typeface="Times New Roman" panose="02020603050405020304" pitchFamily="18" charset="0"/>
                <a:cs typeface="Times New Roman" panose="02020603050405020304" pitchFamily="18" charset="0"/>
              </a:rPr>
              <a:t>Phân tích yêu cầu (Requirement Analysis): </a:t>
            </a:r>
            <a:r>
              <a:rPr lang="en-US" sz="2400">
                <a:latin typeface="Times New Roman" panose="02020603050405020304" pitchFamily="18" charset="0"/>
                <a:cs typeface="Times New Roman" panose="02020603050405020304" pitchFamily="18" charset="0"/>
              </a:rPr>
              <a:t>là giai đoạn xác định những yêu cầu liên quan đến chức năng và phi chức năng mà hệ thống phần mềm cần có. Giai đoạn này cần sự tham gia tích cực của khách hàng và kết thúc bằng một tài liệu được gọi là “Bản đặc tả yêu cầu phần mềm” .Tài liệu Đặc tả yêu cầu chính là nền tảng cho các hoạt động tiếp theo cho đến cuối dự án.</a:t>
            </a:r>
            <a:endParaRPr lang="vi-VN" sz="2400">
              <a:latin typeface="Times New Roman" panose="02020603050405020304" pitchFamily="18" charset="0"/>
              <a:cs typeface="Times New Roman" panose="02020603050405020304" pitchFamily="18" charset="0"/>
            </a:endParaRPr>
          </a:p>
          <a:p>
            <a:pPr lvl="0">
              <a:lnSpc>
                <a:spcPct val="100000"/>
              </a:lnSpc>
            </a:pPr>
            <a:r>
              <a:rPr lang="en-US" sz="2400" i="1">
                <a:latin typeface="Times New Roman" panose="02020603050405020304" pitchFamily="18" charset="0"/>
                <a:cs typeface="Times New Roman" panose="02020603050405020304" pitchFamily="18" charset="0"/>
              </a:rPr>
              <a:t>Phân tích hệ thống và thiết kế (System Analysis and Design): </a:t>
            </a:r>
            <a:r>
              <a:rPr lang="en-US" sz="2400">
                <a:latin typeface="Times New Roman" panose="02020603050405020304" pitchFamily="18" charset="0"/>
                <a:cs typeface="Times New Roman" panose="02020603050405020304" pitchFamily="18" charset="0"/>
              </a:rPr>
              <a:t>là giai đoạn định ra làm thế nào để hệ thống phần mềm đáp ứng những yêu cầu mà khách hàng yêu cầu trong tài liệu SRS.</a:t>
            </a:r>
            <a:endParaRPr lang="vi-VN" sz="2400">
              <a:latin typeface="Times New Roman" panose="02020603050405020304" pitchFamily="18" charset="0"/>
              <a:cs typeface="Times New Roman" panose="02020603050405020304" pitchFamily="18" charset="0"/>
            </a:endParaRPr>
          </a:p>
          <a:p>
            <a:pPr>
              <a:lnSpc>
                <a:spcPct val="100000"/>
              </a:lnSpc>
            </a:pPr>
            <a:r>
              <a:rPr lang="en-US" sz="2400">
                <a:latin typeface="Times New Roman" panose="02020603050405020304" pitchFamily="18" charset="0"/>
                <a:cs typeface="Times New Roman" panose="02020603050405020304" pitchFamily="18" charset="0"/>
              </a:rPr>
              <a:t>=&gt; Nhược điểm của mô hình waterfall: Thực tế cho thấy đến những giai đoạn cuối của dự án mới có khả năng nhận ra sai sót trong những giai đoạn trước và phải quay lại để sửa chữa.</a:t>
            </a:r>
            <a:endParaRPr lang="vi-VN" sz="2400">
              <a:latin typeface="Times New Roman" panose="02020603050405020304" pitchFamily="18" charset="0"/>
              <a:cs typeface="Times New Roman" panose="02020603050405020304" pitchFamily="18" charset="0"/>
            </a:endParaRPr>
          </a:p>
          <a:p>
            <a:pPr>
              <a:lnSpc>
                <a:spcPct val="100000"/>
              </a:lnSpc>
            </a:pP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371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770</TotalTime>
  <Words>3575</Words>
  <Application>Microsoft Office PowerPoint</Application>
  <PresentationFormat>On-screen Show (4:3)</PresentationFormat>
  <Paragraphs>264</Paragraphs>
  <Slides>55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Tahoma</vt:lpstr>
      <vt:lpstr>Times New Roman</vt:lpstr>
      <vt:lpstr>Wingdings</vt:lpstr>
      <vt:lpstr>Office Theme</vt:lpstr>
      <vt:lpstr> </vt:lpstr>
      <vt:lpstr>1. Khởi tạo và giới hạn phạm vi</vt:lpstr>
      <vt:lpstr>2. Lập kế hoạch dự án phần mềm</vt:lpstr>
      <vt:lpstr>2.1 Quá trình lập kế hoạch</vt:lpstr>
      <vt:lpstr>2.1 Quá trình lập kế hoạch (tiếp)</vt:lpstr>
      <vt:lpstr>Chu trình phát triển phần mềm</vt:lpstr>
      <vt:lpstr>Các mô hình chu trình phát triển phần mềm</vt:lpstr>
      <vt:lpstr> Waterfall model</vt:lpstr>
      <vt:lpstr>Waterfall model (tiếp)</vt:lpstr>
      <vt:lpstr>Incremental model</vt:lpstr>
      <vt:lpstr>Ưu điểm của mô hình gia tăng</vt:lpstr>
      <vt:lpstr>Nhược điểm của mô hình gia tăng</vt:lpstr>
      <vt:lpstr>Spiral Model</vt:lpstr>
      <vt:lpstr>Spiral Model</vt:lpstr>
      <vt:lpstr>Quy trình của mô hình xoắn ốc</vt:lpstr>
      <vt:lpstr>2.2 Quyết định phân phối </vt:lpstr>
      <vt:lpstr>2.3 Ước tính công sức, thời gian, chi phí</vt:lpstr>
      <vt:lpstr>2.3 Ước tính công sức, thời gian, chi phí (tiếp)</vt:lpstr>
      <vt:lpstr>2.4 Phân phối nguồn lực tài nguyên</vt:lpstr>
      <vt:lpstr>2.5 Quản lý rủi ro</vt:lpstr>
      <vt:lpstr>Quá trình xử lý rủi ro</vt:lpstr>
      <vt:lpstr>2.6 Quản lý chất lượng </vt:lpstr>
      <vt:lpstr>2.6 Quản lý chất lượng (tiếp)</vt:lpstr>
      <vt:lpstr>2.7 Quản lý kế hoạch</vt:lpstr>
      <vt:lpstr>3. Thực hiện dự án phần mềm</vt:lpstr>
      <vt:lpstr>3.1 Thực hiện kế hoạch</vt:lpstr>
      <vt:lpstr>3.1 Quản lý hợp đồng cung cấp</vt:lpstr>
      <vt:lpstr>3.2 Giám sát</vt:lpstr>
      <vt:lpstr>3.3 Quy trình kiểm soát</vt:lpstr>
      <vt:lpstr>3.4 Báo cáo</vt:lpstr>
      <vt:lpstr>4. Xem xét và đánh giá</vt:lpstr>
      <vt:lpstr>4.1 Xác định sự hài lòng của yêu cầu</vt:lpstr>
      <vt:lpstr>4.2 Rà soát và đánh giá hiệu suất</vt:lpstr>
      <vt:lpstr>5. Kết thúc dự án</vt:lpstr>
      <vt:lpstr>5. Kết thúc dự án (tiếp)</vt:lpstr>
      <vt:lpstr>5. Kết thúc dự án (tiếp)</vt:lpstr>
      <vt:lpstr>6. Đo lường công nghệ phần mềm</vt:lpstr>
      <vt:lpstr>6. Đo lường công nghệ phần mềm</vt:lpstr>
      <vt:lpstr>6.1. Thiết lập và duy trì cam kết đo lường</vt:lpstr>
      <vt:lpstr>6.1. Thiết lập và duy trì cam kết đo lường (tiếp)</vt:lpstr>
      <vt:lpstr>6.2. Lập kế hoạch cho tiến trình đo lường</vt:lpstr>
      <vt:lpstr>6.2. Lập kế hoạch cho tiến trình đo lường (tiếp)</vt:lpstr>
      <vt:lpstr>6.2. Lập kế hoạch cho tiến trình đo lường (tiếp)</vt:lpstr>
      <vt:lpstr>6.2. Lập kế hoạch cho tiến trình đo lường (tiếp)</vt:lpstr>
      <vt:lpstr>6.2. Lập kế hoạch cho tiến trình đo lường (tiếp)</vt:lpstr>
      <vt:lpstr>6.2. Lập kế hoạch cho tiến trình đo lường (tiếp)</vt:lpstr>
      <vt:lpstr>6.3. Thực hiện tiến trình đo lường</vt:lpstr>
      <vt:lpstr>6.3. Thực hiện tiến trình đo lường (tiếp)</vt:lpstr>
      <vt:lpstr>6.3. Thực hiện tiến trình đo lường (tiếp)</vt:lpstr>
      <vt:lpstr>6.4. Đánh giá sự đo lường</vt:lpstr>
      <vt:lpstr>6.4. Đánh giá sự đo lường (tiếp)</vt:lpstr>
      <vt:lpstr>7. Các công cụ quản lý công nghệ phần mềm</vt:lpstr>
      <vt:lpstr>7. Các công cụ quản lý công nghệ phần mềm (tiếp)</vt:lpstr>
      <vt:lpstr>7. Các công cụ quản lý công nghệ phần mềm (tiếp)</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and Scope Definition</dc:title>
  <dc:creator>A</dc:creator>
  <cp:lastModifiedBy>TIENTV</cp:lastModifiedBy>
  <cp:revision>245</cp:revision>
  <dcterms:created xsi:type="dcterms:W3CDTF">2015-12-07T07:15:59Z</dcterms:created>
  <dcterms:modified xsi:type="dcterms:W3CDTF">2015-12-23T11:53:18Z</dcterms:modified>
</cp:coreProperties>
</file>