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87790B-B450-404F-99FD-B47DB7990AA2}">
  <a:tblStyle styleId="{C887790B-B450-404F-99FD-B47DB7990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b517ad1e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b517ad1e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b517ad1e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b517ad1e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b3e7180ba_1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b3e7180ba_1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b3e7180ba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b3e7180ba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b517ad1e9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b517ad1e9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b517ad1e9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b517ad1e9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b3e7180ba_1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b3e7180ba_1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b3e7180ba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b3e7180ba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b3e7180ba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b3e7180ba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3e7180ba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3e7180ba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3e7180ba_1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3e7180ba_1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b517ad1e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b517ad1e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b517ad1e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b517ad1e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b3e7180ba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b3e7180ba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b517ad1e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b517ad1e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b517ad1e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b517ad1e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13125" y="1941092"/>
            <a:ext cx="8520600" cy="584745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Đề</a:t>
            </a:r>
            <a:r>
              <a:rPr lang="en-GB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cương</a:t>
            </a:r>
            <a:r>
              <a:rPr lang="en-GB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nghiên</a:t>
            </a:r>
            <a:r>
              <a:rPr lang="en-GB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cứu</a:t>
            </a:r>
            <a:r>
              <a:rPr lang="en-GB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khoa </a:t>
            </a:r>
            <a:r>
              <a:rPr lang="en-GB" sz="26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học</a:t>
            </a:r>
            <a:endParaRPr sz="2600" b="1" dirty="0">
              <a:solidFill>
                <a:schemeClr val="lt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2772199" y="4194375"/>
            <a:ext cx="2812200" cy="4926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GB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GB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GB" sz="20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413200" y="2502708"/>
            <a:ext cx="8520600" cy="1384964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ĐÁNH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GIÁ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KẾT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CỤC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ĐIỀU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TRỊ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TRUNG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HẠN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endParaRPr sz="2600" b="1" dirty="0">
              <a:solidFill>
                <a:schemeClr val="lt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VÀ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DÀI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HẠN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CỦA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TIM </a:t>
            </a:r>
            <a:endParaRPr sz="2600" b="1" dirty="0">
              <a:solidFill>
                <a:schemeClr val="lt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Ở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VIỆN TIM </a:t>
            </a:r>
            <a:r>
              <a:rPr lang="en-GB" sz="2600" b="1" dirty="0" err="1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sz="2600" b="1" dirty="0">
                <a:solidFill>
                  <a:schemeClr val="l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 GIANG</a:t>
            </a:r>
            <a:endParaRPr sz="2600" b="1" dirty="0">
              <a:solidFill>
                <a:schemeClr val="lt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ctrTitle"/>
          </p:nvPr>
        </p:nvSpPr>
        <p:spPr>
          <a:xfrm>
            <a:off x="1757125" y="552075"/>
            <a:ext cx="7176600" cy="861744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 Giang</a:t>
            </a: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Khoa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-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Gây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mê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hồi</a:t>
            </a:r>
            <a:r>
              <a:rPr lang="en-GB" sz="22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sức</a:t>
            </a:r>
            <a:endParaRPr sz="22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5" y="164250"/>
            <a:ext cx="1576050" cy="15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>
            <a:spLocks noGrp="1"/>
          </p:cNvSpPr>
          <p:nvPr>
            <p:ph type="subTitle" idx="1"/>
          </p:nvPr>
        </p:nvSpPr>
        <p:spPr>
          <a:xfrm>
            <a:off x="5584588" y="4194375"/>
            <a:ext cx="3349200" cy="20319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BS. Cao Hữu Lợi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BS. Huỳnh Anh Tiến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BS. Nguyễn Minh Tân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BS. Nguyễn Minh Chánh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BS. </a:t>
            </a:r>
            <a:r>
              <a:rPr lang="en-GB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Đỗ</a:t>
            </a: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 Quang </a:t>
            </a:r>
            <a:r>
              <a:rPr lang="en-GB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Nhựt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CN. Đoàn Quang </a:t>
            </a:r>
            <a:r>
              <a:rPr lang="en-GB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0" y="6454850"/>
            <a:ext cx="9144000" cy="4155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Năm 2025</a:t>
            </a:r>
            <a:endParaRPr sz="1500" b="1">
              <a:solidFill>
                <a:schemeClr val="lt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IV.	BIẾN SỐ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483300" y="1051975"/>
            <a:ext cx="8177400" cy="2733026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0000" tIns="91425" rIns="91425" bIns="91425" anchor="t" anchorCtr="0">
            <a:spAutoFit/>
          </a:bodyPr>
          <a:lstStyle/>
          <a:p>
            <a:pPr marL="360000" marR="159983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Nguyên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tử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vong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Tai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nạn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Nhiễm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trùng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Viêm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phổi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khác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IV.	BIẾN SỐ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83300" y="1400675"/>
            <a:ext cx="8177400" cy="3582489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80" tIns="91425" rIns="91425" bIns="91425" anchor="t" anchorCtr="0">
            <a:spAutoFit/>
          </a:bodyPr>
          <a:lstStyle/>
          <a:p>
            <a:pPr marL="360000" marR="159983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Biến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chứng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muộn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Rối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loạn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nhịp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Suy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tim.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Hẹp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/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hở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van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tạo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Huyết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khối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van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tim.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Viêm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nội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tâm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nhiễm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khuẩn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Chảy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máu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hoặc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tắc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914400" marR="159983" lvl="1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Tắc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cầu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nối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vành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V.	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NGHIÊN</a:t>
            </a:r>
            <a:r>
              <a:rPr lang="en-GB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b="1" dirty="0" err="1">
                <a:latin typeface="Arial"/>
                <a:ea typeface="Arial"/>
                <a:cs typeface="Arial"/>
                <a:sym typeface="Arial"/>
              </a:rPr>
              <a:t>CỨU</a:t>
            </a:r>
            <a:endParaRPr sz="28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 rotWithShape="1">
          <a:blip r:embed="rId3">
            <a:alphaModFix/>
          </a:blip>
          <a:srcRect t="5169" b="6311"/>
          <a:stretch/>
        </p:blipFill>
        <p:spPr>
          <a:xfrm>
            <a:off x="662925" y="964163"/>
            <a:ext cx="7818151" cy="51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VI.	THU THẬP DỮ LIỆU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582850" y="762600"/>
            <a:ext cx="8177400" cy="2308294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Phương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thập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khai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hồ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phỏng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Công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cụ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thập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phiếu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quản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câu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hỏi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EQ-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0" y="3291275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VII. XỬ LÝ SỐ LIỆU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582850" y="4120750"/>
            <a:ext cx="8177400" cy="22164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dụng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mềm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SPSS, Microsoft Excel.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tục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trung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bình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lệch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chuẩn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định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tính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Tỷ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trăm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Tỷ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sống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còn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Cox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VI.	ĐẠO ĐỨC TRONG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483300" y="2763450"/>
            <a:ext cx="8177400" cy="5541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nguyện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thông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tin.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483300" y="1316700"/>
            <a:ext cx="8177400" cy="1034099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Được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sự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chấp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thuận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Hội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đồng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đức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 Giang.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Phụ lục: TÀI LIỆU THAM KHẢO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361050" y="794750"/>
            <a:ext cx="8421900" cy="5918513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80" tIns="91425" rIns="91425" bIns="91425" anchor="t" anchorCtr="0">
            <a:spAutoFit/>
          </a:bodyPr>
          <a:lstStyle/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World Health Organization. Cardiovascular diseases (CVDs). 2021.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Greengross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S, Murphy E, Quam L, Rochon P, Smith R. Aging: a subject that must be at the top of the world agendas. BMJ. 1997;315:1029–1030.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Danh Trung.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Bước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đầu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đánh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giá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kết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tại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Đa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khoa Kiên Giang.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Tạp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chí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Y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học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Việt Nam. 2010;4:116-119.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Nguyễn Hoàng Định,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Đỗ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Trung Dũng.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Đánh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giá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kết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quả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điều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trị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rung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nhĩ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bằng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MAZE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dùng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máy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đốt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cao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tần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trên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van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tim.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Y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Dược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TP.HCM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2016.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Phạm Mạnh Hùng. Xu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gia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tăng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tại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Việt Nam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và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các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pháp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phòng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ngừa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Tạp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chí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học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Việt Nam. 2018;2(45):10-15.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Chợ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Rẫy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Báo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cáo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hoạt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động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2019-2021.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Hồ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Chí Minh: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Chợ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Rẫy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; 2021.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 Tim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TP.HCM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Tổng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kết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hoạt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động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điều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trị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lý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2015-2020.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TP.HCM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Viện Tim; 2020.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 Giang.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Thực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trạng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và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định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phát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triển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tim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tại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An Giang: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 Giang; 2022.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58775" marR="159983" lvl="0" indent="-3587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Vu Quynh Mai, Hoang Van Minh, Sun Sun, Kim Bao Giang, Klas Goran Sahlen. Valuing Health-Related Quality of Life: An EQ-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5D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-</a:t>
            </a:r>
            <a:r>
              <a:rPr lang="en-GB" sz="1800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5L</a:t>
            </a:r>
            <a:r>
              <a:rPr lang="en-GB" sz="18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Value Set for Vietnam.</a:t>
            </a:r>
            <a:endParaRPr sz="1800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V.	DỰ KIẾN KẾT QUẢ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483300" y="1151600"/>
            <a:ext cx="8177400" cy="738633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Cung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cấp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quả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trung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483300" y="2363184"/>
            <a:ext cx="8177400" cy="1292631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Xác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định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yếu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ảnh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hưởng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83300" y="4128765"/>
            <a:ext cx="8177400" cy="738633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Đề xuất giải pháp nâng cao hiệu quả điều trị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0" y="3151950"/>
            <a:ext cx="9144000" cy="554100"/>
          </a:xfrm>
          <a:prstGeom prst="rect">
            <a:avLst/>
          </a:prstGeom>
          <a:solidFill>
            <a:srgbClr val="C00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159983" algn="ctr">
              <a:lnSpc>
                <a:spcPct val="115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…!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I.	</a:t>
            </a:r>
            <a:r>
              <a:rPr lang="en-GB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ĐẶT VẤN ĐỀ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437250" y="948625"/>
            <a:ext cx="8269500" cy="1034099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một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những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nguyên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gây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437250" y="2385850"/>
            <a:ext cx="8269500" cy="1034099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giúp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cải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lượng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lượng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cuộc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sống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của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437250" y="3823075"/>
            <a:ext cx="8269500" cy="1458831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 Giang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triển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khai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từ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2017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nhưng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chưa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có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nghiên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cứu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đánh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kết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quả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trung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dài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II.	MỤC TIÊU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812400" y="1514825"/>
            <a:ext cx="7441200" cy="9789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Xác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định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tỉ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lệ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biến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chứng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1-5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5" name="Google Shape;155;p15"/>
          <p:cNvSpPr txBox="1">
            <a:spLocks noGrp="1"/>
          </p:cNvSpPr>
          <p:nvPr>
            <p:ph type="title"/>
          </p:nvPr>
        </p:nvSpPr>
        <p:spPr>
          <a:xfrm>
            <a:off x="812400" y="2854325"/>
            <a:ext cx="7519200" cy="9789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Đánh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đường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sống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còn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Kaplan-Meier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chất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lượng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cuộc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sống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EQ-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5D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III.	ĐỐI TƯỢNG VÀ PHƯƠNG PHÁP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83300" y="1214675"/>
            <a:ext cx="8177400" cy="9789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tượng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đã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 Giang.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483300" y="2567760"/>
            <a:ext cx="8177400" cy="5541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Địa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điểm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Tim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 Giang.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483300" y="3496046"/>
            <a:ext cx="8177400" cy="5541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Thời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nghiên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cứu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03/2025 - 10/2025.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III.	ĐỐI TƯỢNG VÀ PHƯƠNG PHÁP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483300" y="1362481"/>
            <a:ext cx="8177400" cy="9789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Tiêu chuẩn chọn mẫu: Bệnh nhân có thời gian phẫu thuật trên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 năm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483300" y="2715567"/>
            <a:ext cx="8177400" cy="9789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Tiêu chuẩn loại trừ: Bệnh nhân không đồng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ý tham gia nghiên cứu, mất dấu theo dõi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III.	ĐỐI TƯỢNG VÀ PHƯƠNG PHÁP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568350" y="1151600"/>
            <a:ext cx="8177400" cy="609367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Thiết kế nghiên cứu: Hồi cứu và tiến cứu mô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568350" y="2031592"/>
            <a:ext cx="8177400" cy="609367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mẫu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Chọn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toàn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bộ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đủ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điều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kiện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568350" y="2868083"/>
            <a:ext cx="8177400" cy="1034099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Phương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pháp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thập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dữ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liệu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Hồ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phỏng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bệnh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nhân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IV.	BIẾN SỐ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483300" y="935725"/>
            <a:ext cx="8177400" cy="18285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điểm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chung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854075" lvl="1" indent="-396875"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Tuổi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854075" lvl="1" indent="-396875"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Giới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tính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854075" lvl="1" indent="-396875"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Nghề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nghiệp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483300" y="3011375"/>
            <a:ext cx="8177400" cy="31032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159983" indent="-457200" algn="just">
              <a:lnSpc>
                <a:spcPct val="115000"/>
              </a:lnSpc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Loại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phẫu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thuật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Van 2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ĐMC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Van 3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Mạch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vành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Thông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nhĩ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914400" lvl="1" indent="-342900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Thông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thất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IV.	BIẾN SỐ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483300" y="1417275"/>
            <a:ext cx="8177400" cy="2733026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0000" tIns="91425" rIns="91425" bIns="91425" anchor="t" anchorCtr="0">
            <a:spAutoFit/>
          </a:bodyPr>
          <a:lstStyle/>
          <a:p>
            <a:pPr marL="360000" marR="159983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Tình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trạng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trước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mổ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: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marR="159983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Mức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suy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tim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NYHA.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marR="159983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Rung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nhĩ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marR="159983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Tăng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huyết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áp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marR="159983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ĐTĐ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marR="159983" lvl="1" indent="-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Mức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hẹp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hở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van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tim.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4100"/>
          </a:xfrm>
          <a:prstGeom prst="rect">
            <a:avLst/>
          </a:prstGeom>
          <a:solidFill>
            <a:srgbClr val="0C343D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ial"/>
                <a:ea typeface="Arial"/>
                <a:cs typeface="Arial"/>
                <a:sym typeface="Arial"/>
              </a:rPr>
              <a:t>IV.	BIẾN SỐ NGHIÊN CỨU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483300" y="802875"/>
            <a:ext cx="8177400" cy="609367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0000" tIns="91425" rIns="91425" bIns="91425" anchor="t" anchorCtr="0">
            <a:spAutoFit/>
          </a:bodyPr>
          <a:lstStyle/>
          <a:p>
            <a:pPr marL="360000" marR="159983" lvl="0" indent="-419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❖"/>
            </a:pP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Chất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lượng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cuộc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sống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theo</a:t>
            </a:r>
            <a:r>
              <a:rPr lang="en-GB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EQ-</a:t>
            </a:r>
            <a:r>
              <a:rPr lang="en-GB" dirty="0" err="1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5D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198" name="Google Shape;198;p21"/>
          <p:cNvGraphicFramePr/>
          <p:nvPr/>
        </p:nvGraphicFramePr>
        <p:xfrm>
          <a:off x="483300" y="1680075"/>
          <a:ext cx="8177400" cy="4670110"/>
        </p:xfrm>
        <a:graphic>
          <a:graphicData uri="http://schemas.openxmlformats.org/drawingml/2006/table">
            <a:tbl>
              <a:tblPr>
                <a:noFill/>
                <a:tableStyleId>{C887790B-B450-404F-99FD-B47DB7990AA2}</a:tableStyleId>
              </a:tblPr>
              <a:tblGrid>
                <a:gridCol w="154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EQ-5D Index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Mức độ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Diễn giải</a:t>
                      </a:r>
                      <a:endParaRPr sz="2000"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≥ 0.80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Tốt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17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Không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hoặc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rất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ít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vấn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đề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ở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cả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5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lĩnh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vực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bệnh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nhân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hồi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phục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tốt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hoạt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gần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như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bình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thường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0.60 - 0.79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Trung bình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17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một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vấn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đề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nhẹ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như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giảm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vận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hoặc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đau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mức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nhẹ-trung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bình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ảnh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hưởng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hoạt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nhưng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vẫn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tự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chủ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0.40 - 0.59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Kém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17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Hạn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chế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vận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đau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hoặc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khó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chịu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thường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xuyên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ảnh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hưởng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đáng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kể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đến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hoạt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và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tâm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lý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0.40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Rất kém</a:t>
                      </a:r>
                      <a:endParaRPr sz="2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5400" marR="2540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1799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Chất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lượng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cuộc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suy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giảm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nghiêm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trọng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bệnh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nhân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cần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hỗ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trợ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nhiều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trong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sinh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hoạt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hằng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ngày</a:t>
                      </a:r>
                      <a:r>
                        <a:rPr lang="en-GB" sz="2000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000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25400" marB="25400" anchor="ctr">
                    <a:lnL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On-screen Show (4:3)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 New</vt:lpstr>
      <vt:lpstr>Montserrat</vt:lpstr>
      <vt:lpstr>Lato</vt:lpstr>
      <vt:lpstr>Times New Roman</vt:lpstr>
      <vt:lpstr>Arial</vt:lpstr>
      <vt:lpstr>Focus</vt:lpstr>
      <vt:lpstr>Đề cương nghiên cứu khoa học</vt:lpstr>
      <vt:lpstr>I. ĐẶT VẤN ĐỀ</vt:lpstr>
      <vt:lpstr>II. MỤC TIÊU NGHIÊN CỨU</vt:lpstr>
      <vt:lpstr>III. ĐỐI TƯỢNG VÀ PHƯƠNG PHÁP NGHIÊN CỨU</vt:lpstr>
      <vt:lpstr>III. ĐỐI TƯỢNG VÀ PHƯƠNG PHÁP NGHIÊN CỨU</vt:lpstr>
      <vt:lpstr>III. ĐỐI TƯỢNG VÀ PHƯƠNG PHÁP NGHIÊN CỨU</vt:lpstr>
      <vt:lpstr>IV. BIẾN SỐ NGHIÊN CỨU</vt:lpstr>
      <vt:lpstr>IV. BIẾN SỐ NGHIÊN CỨU</vt:lpstr>
      <vt:lpstr>IV. BIẾN SỐ NGHIÊN CỨU</vt:lpstr>
      <vt:lpstr>IV. BIẾN SỐ NGHIÊN CỨU</vt:lpstr>
      <vt:lpstr>IV. BIẾN SỐ NGHIÊN CỨU</vt:lpstr>
      <vt:lpstr>V. SƠ ĐỒ NGHIÊN CỨU</vt:lpstr>
      <vt:lpstr>VI. THU THẬP DỮ LIỆU</vt:lpstr>
      <vt:lpstr>VI. ĐẠO ĐỨC TRONG NGHIÊN CỨU</vt:lpstr>
      <vt:lpstr>Phụ lục: TÀI LIỆU THAM KHẢO</vt:lpstr>
      <vt:lpstr>V. DỰ KIẾN KẾT QUẢ</vt:lpstr>
      <vt:lpstr>HẾT…!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Huynh AT</cp:lastModifiedBy>
  <cp:revision>1</cp:revision>
  <dcterms:modified xsi:type="dcterms:W3CDTF">2025-03-27T02:23:21Z</dcterms:modified>
</cp:coreProperties>
</file>