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8" r:id="rId2"/>
    <p:sldId id="257" r:id="rId3"/>
    <p:sldId id="289" r:id="rId4"/>
    <p:sldId id="290" r:id="rId5"/>
    <p:sldId id="291" r:id="rId6"/>
    <p:sldId id="292" r:id="rId7"/>
    <p:sldId id="293" r:id="rId8"/>
    <p:sldId id="294" r:id="rId9"/>
    <p:sldId id="295" r:id="rId10"/>
    <p:sldId id="296"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21" r:id="rId25"/>
    <p:sldId id="322" r:id="rId26"/>
    <p:sldId id="320" r:id="rId27"/>
    <p:sldId id="323" r:id="rId28"/>
  </p:sldIdLst>
  <p:sldSz cx="9144000" cy="6858000" type="screen4x3"/>
  <p:notesSz cx="6858000" cy="9144000"/>
  <p:embeddedFontLst>
    <p:embeddedFont>
      <p:font typeface="Amatic SC" charset="-79"/>
      <p:regular r:id="rId30"/>
      <p:bold r:id="rId31"/>
    </p:embeddedFont>
    <p:embeddedFont>
      <p:font typeface="Merriweather"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B48DE22-6241-451A-A9C5-E16465DEB1E6}">
  <a:tblStyle styleId="{8B48DE22-6241-451A-A9C5-E16465DEB1E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2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743121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Shape 18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0" name="Shape 18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43"/>
        <p:cNvGrpSpPr/>
        <p:nvPr/>
      </p:nvGrpSpPr>
      <p:grpSpPr>
        <a:xfrm>
          <a:off x="0" y="0"/>
          <a:ext cx="0" cy="0"/>
          <a:chOff x="0" y="0"/>
          <a:chExt cx="0" cy="0"/>
        </a:xfrm>
      </p:grpSpPr>
      <p:grpSp>
        <p:nvGrpSpPr>
          <p:cNvPr id="844" name="Shape 844"/>
          <p:cNvGrpSpPr/>
          <p:nvPr/>
        </p:nvGrpSpPr>
        <p:grpSpPr>
          <a:xfrm>
            <a:off x="138" y="104"/>
            <a:ext cx="9159994" cy="6870012"/>
            <a:chOff x="3843650" y="2891150"/>
            <a:chExt cx="3447625" cy="2585725"/>
          </a:xfrm>
        </p:grpSpPr>
        <p:sp>
          <p:nvSpPr>
            <p:cNvPr id="845" name="Shape 845"/>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46" name="Shape 846"/>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47" name="Shape 847"/>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48" name="Shape 848"/>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49" name="Shape 849"/>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0" name="Shape 850"/>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1" name="Shape 851"/>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2" name="Shape 852"/>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3" name="Shape 853"/>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4" name="Shape 854"/>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5" name="Shape 855"/>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6" name="Shape 856"/>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7" name="Shape 857"/>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8" name="Shape 858"/>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59" name="Shape 859"/>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0" name="Shape 860"/>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1" name="Shape 861"/>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2" name="Shape 862"/>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3" name="Shape 863"/>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4" name="Shape 864"/>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5" name="Shape 865"/>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6" name="Shape 866"/>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7" name="Shape 867"/>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8" name="Shape 868"/>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69" name="Shape 869"/>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0" name="Shape 870"/>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1" name="Shape 871"/>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2" name="Shape 872"/>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3" name="Shape 873"/>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4" name="Shape 874"/>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5" name="Shape 875"/>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6" name="Shape 876"/>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7" name="Shape 877"/>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8" name="Shape 878"/>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79" name="Shape 879"/>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0" name="Shape 880"/>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1" name="Shape 881"/>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2" name="Shape 882"/>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3" name="Shape 883"/>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4" name="Shape 884"/>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5" name="Shape 885"/>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6" name="Shape 886"/>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7" name="Shape 887"/>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8" name="Shape 888"/>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89" name="Shape 889"/>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0" name="Shape 890"/>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1" name="Shape 891"/>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2" name="Shape 892"/>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3" name="Shape 893"/>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4" name="Shape 894"/>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5" name="Shape 895"/>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6" name="Shape 896"/>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7" name="Shape 897"/>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8" name="Shape 898"/>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899" name="Shape 899"/>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0" name="Shape 900"/>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1" name="Shape 901"/>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2" name="Shape 902"/>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3" name="Shape 903"/>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4" name="Shape 904"/>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5" name="Shape 905"/>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6" name="Shape 906"/>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7" name="Shape 907"/>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8" name="Shape 908"/>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09" name="Shape 909"/>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0" name="Shape 910"/>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1" name="Shape 911"/>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2" name="Shape 912"/>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3" name="Shape 913"/>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4" name="Shape 914"/>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5" name="Shape 915"/>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6" name="Shape 916"/>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7" name="Shape 917"/>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8" name="Shape 918"/>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19" name="Shape 919"/>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0" name="Shape 920"/>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1" name="Shape 921"/>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2" name="Shape 922"/>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3" name="Shape 923"/>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4" name="Shape 924"/>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5" name="Shape 925"/>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6" name="Shape 926"/>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7" name="Shape 927"/>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8" name="Shape 928"/>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29" name="Shape 929"/>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0" name="Shape 930"/>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1" name="Shape 931"/>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2" name="Shape 932"/>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3" name="Shape 933"/>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4" name="Shape 934"/>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5" name="Shape 935"/>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6" name="Shape 936"/>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7" name="Shape 937"/>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8" name="Shape 938"/>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39" name="Shape 939"/>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0" name="Shape 940"/>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1" name="Shape 941"/>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2" name="Shape 942"/>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3" name="Shape 943"/>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4" name="Shape 944"/>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5" name="Shape 945"/>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6" name="Shape 946"/>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7" name="Shape 947"/>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8" name="Shape 948"/>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49" name="Shape 949"/>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0" name="Shape 950"/>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1" name="Shape 951"/>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2" name="Shape 952"/>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3" name="Shape 953"/>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4" name="Shape 954"/>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5" name="Shape 955"/>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6" name="Shape 956"/>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7" name="Shape 957"/>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8" name="Shape 958"/>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59" name="Shape 959"/>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0" name="Shape 960"/>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1" name="Shape 961"/>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2" name="Shape 962"/>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3" name="Shape 963"/>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4" name="Shape 964"/>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5" name="Shape 965"/>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6" name="Shape 966"/>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7" name="Shape 967"/>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8" name="Shape 968"/>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69" name="Shape 969"/>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0" name="Shape 970"/>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1" name="Shape 971"/>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2" name="Shape 972"/>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3" name="Shape 973"/>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4" name="Shape 974"/>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5" name="Shape 975"/>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6" name="Shape 976"/>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7" name="Shape 977"/>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8" name="Shape 978"/>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79" name="Shape 979"/>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0" name="Shape 980"/>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1" name="Shape 981"/>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2" name="Shape 982"/>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3" name="Shape 983"/>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4" name="Shape 984"/>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5" name="Shape 985"/>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6" name="Shape 986"/>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7" name="Shape 987"/>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8" name="Shape 988"/>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89" name="Shape 989"/>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0" name="Shape 990"/>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1" name="Shape 991"/>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2" name="Shape 992"/>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3" name="Shape 993"/>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4" name="Shape 994"/>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5" name="Shape 995"/>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6" name="Shape 996"/>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7" name="Shape 997"/>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8" name="Shape 998"/>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999" name="Shape 999"/>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0" name="Shape 1000"/>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1" name="Shape 1001"/>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2" name="Shape 1002"/>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3" name="Shape 1003"/>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4" name="Shape 1004"/>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5" name="Shape 1005"/>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6" name="Shape 1006"/>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7" name="Shape 1007"/>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8" name="Shape 1008"/>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09" name="Shape 1009"/>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0" name="Shape 1010"/>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1" name="Shape 1011"/>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2" name="Shape 1012"/>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3" name="Shape 1013"/>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4" name="Shape 1014"/>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5" name="Shape 1015"/>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6" name="Shape 1016"/>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7" name="Shape 1017"/>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sp>
          <p:nvSpPr>
            <p:cNvPr id="1018" name="Shape 1018"/>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a:p>
          </p:txBody>
        </p:sp>
      </p:grpSp>
      <p:sp>
        <p:nvSpPr>
          <p:cNvPr id="1019" name="Shape 1019"/>
          <p:cNvSpPr txBox="1">
            <a:spLocks noGrp="1"/>
          </p:cNvSpPr>
          <p:nvPr>
            <p:ph type="title"/>
          </p:nvPr>
        </p:nvSpPr>
        <p:spPr>
          <a:xfrm>
            <a:off x="1131750" y="830700"/>
            <a:ext cx="6880499" cy="777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20" name="Shape 1020"/>
          <p:cNvSpPr txBox="1">
            <a:spLocks noGrp="1"/>
          </p:cNvSpPr>
          <p:nvPr>
            <p:ph type="body" idx="1"/>
          </p:nvPr>
        </p:nvSpPr>
        <p:spPr>
          <a:xfrm>
            <a:off x="1131725" y="1773150"/>
            <a:ext cx="3339599" cy="4642199"/>
          </a:xfrm>
          <a:prstGeom prst="rect">
            <a:avLst/>
          </a:prstGeom>
        </p:spPr>
        <p:txBody>
          <a:bodyPr lIns="91425" tIns="91425" rIns="91425" bIns="91425" anchor="t" anchorCtr="0"/>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1021" name="Shape 1021"/>
          <p:cNvSpPr txBox="1">
            <a:spLocks noGrp="1"/>
          </p:cNvSpPr>
          <p:nvPr>
            <p:ph type="body" idx="2"/>
          </p:nvPr>
        </p:nvSpPr>
        <p:spPr>
          <a:xfrm>
            <a:off x="4672553" y="1773150"/>
            <a:ext cx="3339599" cy="4642199"/>
          </a:xfrm>
          <a:prstGeom prst="rect">
            <a:avLst/>
          </a:prstGeom>
        </p:spPr>
        <p:txBody>
          <a:bodyPr lIns="91425" tIns="91425" rIns="91425" bIns="91425" anchor="t" anchorCtr="0"/>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86"/>
        <p:cNvGrpSpPr/>
        <p:nvPr/>
      </p:nvGrpSpPr>
      <p:grpSpPr>
        <a:xfrm>
          <a:off x="0" y="0"/>
          <a:ext cx="0" cy="0"/>
          <a:chOff x="0" y="0"/>
          <a:chExt cx="0" cy="0"/>
        </a:xfrm>
      </p:grpSpPr>
      <p:grpSp>
        <p:nvGrpSpPr>
          <p:cNvPr id="1487" name="Shape 1487"/>
          <p:cNvGrpSpPr/>
          <p:nvPr/>
        </p:nvGrpSpPr>
        <p:grpSpPr>
          <a:xfrm>
            <a:off x="1" y="4"/>
            <a:ext cx="9152064" cy="6864065"/>
            <a:chOff x="328725" y="238125"/>
            <a:chExt cx="3447625" cy="2585725"/>
          </a:xfrm>
        </p:grpSpPr>
        <p:sp>
          <p:nvSpPr>
            <p:cNvPr id="1488" name="Shape 1488"/>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89" name="Shape 1489"/>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0" name="Shape 1490"/>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1" name="Shape 1491"/>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2" name="Shape 1492"/>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3" name="Shape 1493"/>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4" name="Shape 1494"/>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5" name="Shape 1495"/>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6" name="Shape 1496"/>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7" name="Shape 1497"/>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8" name="Shape 1498"/>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499" name="Shape 1499"/>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0" name="Shape 1500"/>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1" name="Shape 1501"/>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2" name="Shape 1502"/>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3" name="Shape 1503"/>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4" name="Shape 1504"/>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5" name="Shape 1505"/>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6" name="Shape 1506"/>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7" name="Shape 1507"/>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8" name="Shape 1508"/>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09" name="Shape 1509"/>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0" name="Shape 1510"/>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1" name="Shape 1511"/>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2" name="Shape 1512"/>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3" name="Shape 1513"/>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4" name="Shape 1514"/>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5" name="Shape 1515"/>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6" name="Shape 1516"/>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7" name="Shape 1517"/>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8" name="Shape 1518"/>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19" name="Shape 1519"/>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0" name="Shape 1520"/>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1" name="Shape 1521"/>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2" name="Shape 1522"/>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3" name="Shape 1523"/>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4" name="Shape 1524"/>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5" name="Shape 1525"/>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6" name="Shape 1526"/>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7" name="Shape 1527"/>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8" name="Shape 1528"/>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29" name="Shape 1529"/>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0" name="Shape 1530"/>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1" name="Shape 1531"/>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2" name="Shape 1532"/>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3" name="Shape 1533"/>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4" name="Shape 1534"/>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5" name="Shape 1535"/>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6" name="Shape 1536"/>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7" name="Shape 1537"/>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8" name="Shape 1538"/>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39" name="Shape 1539"/>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0" name="Shape 1540"/>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1" name="Shape 1541"/>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2" name="Shape 1542"/>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3" name="Shape 1543"/>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4" name="Shape 1544"/>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5" name="Shape 1545"/>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6" name="Shape 1546"/>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7" name="Shape 1547"/>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8" name="Shape 1548"/>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49" name="Shape 1549"/>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0" name="Shape 1550"/>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1" name="Shape 1551"/>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2" name="Shape 1552"/>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3" name="Shape 1553"/>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4" name="Shape 1554"/>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5" name="Shape 1555"/>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6" name="Shape 1556"/>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7" name="Shape 1557"/>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8" name="Shape 1558"/>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59" name="Shape 1559"/>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0" name="Shape 1560"/>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1" name="Shape 1561"/>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2" name="Shape 1562"/>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3" name="Shape 1563"/>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4" name="Shape 1564"/>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5" name="Shape 1565"/>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6" name="Shape 1566"/>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7" name="Shape 1567"/>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8" name="Shape 1568"/>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69" name="Shape 1569"/>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0" name="Shape 1570"/>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1" name="Shape 1571"/>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2" name="Shape 1572"/>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3" name="Shape 1573"/>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4" name="Shape 1574"/>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5" name="Shape 1575"/>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6" name="Shape 1576"/>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7" name="Shape 1577"/>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8" name="Shape 1578"/>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79" name="Shape 1579"/>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0" name="Shape 1580"/>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1" name="Shape 1581"/>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2" name="Shape 1582"/>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3" name="Shape 1583"/>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4" name="Shape 1584"/>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5" name="Shape 1585"/>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6" name="Shape 1586"/>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7" name="Shape 1587"/>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8" name="Shape 1588"/>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89" name="Shape 1589"/>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90" name="Shape 1590"/>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sp>
          <p:nvSpPr>
            <p:cNvPr id="1591" name="Shape 1591"/>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31750" y="983100"/>
            <a:ext cx="6880499" cy="777000"/>
          </a:xfrm>
          <a:prstGeom prst="rect">
            <a:avLst/>
          </a:prstGeom>
          <a:noFill/>
          <a:ln>
            <a:noFill/>
          </a:ln>
        </p:spPr>
        <p:txBody>
          <a:bodyPr lIns="91425" tIns="91425" rIns="91425" bIns="91425" anchor="b" anchorCtr="0"/>
          <a:lstStyle>
            <a:lvl1pPr lvl="0"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1pPr>
            <a:lvl2pPr lvl="1"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lvl="2"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lvl="3"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lvl="4"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lvl="5"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lvl="6"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lvl="7"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lvl="8"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1131750" y="1902800"/>
            <a:ext cx="6880499" cy="4664999"/>
          </a:xfrm>
          <a:prstGeom prst="rect">
            <a:avLst/>
          </a:prstGeom>
          <a:noFill/>
          <a:ln>
            <a:noFill/>
          </a:ln>
        </p:spPr>
        <p:txBody>
          <a:bodyPr lIns="91425" tIns="91425" rIns="91425" bIns="91425" anchor="t" anchorCtr="0"/>
          <a:lstStyle>
            <a:lvl1pPr lvl="0">
              <a:spcBef>
                <a:spcPts val="600"/>
              </a:spcBef>
              <a:buClr>
                <a:srgbClr val="2C3E50"/>
              </a:buClr>
              <a:buSzPct val="100000"/>
              <a:buFont typeface="Merriweather"/>
              <a:buChar char="✖"/>
              <a:defRPr sz="2600">
                <a:solidFill>
                  <a:srgbClr val="2C3E50"/>
                </a:solidFill>
                <a:latin typeface="Merriweather"/>
                <a:ea typeface="Merriweather"/>
                <a:cs typeface="Merriweather"/>
                <a:sym typeface="Merriweather"/>
              </a:defRPr>
            </a:lvl1pPr>
            <a:lvl2pPr lvl="1">
              <a:spcBef>
                <a:spcPts val="480"/>
              </a:spcBef>
              <a:buClr>
                <a:srgbClr val="2C3E50"/>
              </a:buClr>
              <a:buSzPct val="100000"/>
              <a:buFont typeface="Merriweather"/>
              <a:defRPr sz="2200">
                <a:solidFill>
                  <a:srgbClr val="2C3E50"/>
                </a:solidFill>
                <a:latin typeface="Merriweather"/>
                <a:ea typeface="Merriweather"/>
                <a:cs typeface="Merriweather"/>
                <a:sym typeface="Merriweather"/>
              </a:defRPr>
            </a:lvl2pPr>
            <a:lvl3pPr lvl="2">
              <a:spcBef>
                <a:spcPts val="480"/>
              </a:spcBef>
              <a:buClr>
                <a:srgbClr val="2C3E50"/>
              </a:buClr>
              <a:buSzPct val="100000"/>
              <a:buFont typeface="Merriweather"/>
              <a:defRPr sz="1800">
                <a:solidFill>
                  <a:srgbClr val="2C3E50"/>
                </a:solidFill>
                <a:latin typeface="Merriweather"/>
                <a:ea typeface="Merriweather"/>
                <a:cs typeface="Merriweather"/>
                <a:sym typeface="Merriweather"/>
              </a:defRPr>
            </a:lvl3pPr>
            <a:lvl4pPr lvl="3">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4pPr>
            <a:lvl5pPr lvl="4">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5pPr>
            <a:lvl6pPr lvl="5">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6pPr>
            <a:lvl7pPr lvl="6">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7pPr>
            <a:lvl8pPr lvl="7">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8pPr>
            <a:lvl9pPr lvl="8">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4" name="Google Shape;90;p13"/>
          <p:cNvSpPr txBox="1">
            <a:spLocks/>
          </p:cNvSpPr>
          <p:nvPr/>
        </p:nvSpPr>
        <p:spPr>
          <a:xfrm>
            <a:off x="1778000" y="2286000"/>
            <a:ext cx="5463000" cy="1543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spcBef>
                <a:spcPts val="300"/>
              </a:spcBef>
              <a:buClr>
                <a:srgbClr val="888888"/>
              </a:buClr>
              <a:buSzPts val="3000"/>
              <a:buFont typeface="Arial"/>
              <a:buNone/>
            </a:pPr>
            <a:r>
              <a:rPr lang="vi-VN" sz="3000" b="1" dirty="0" smtClean="0">
                <a:solidFill>
                  <a:srgbClr val="0070C0"/>
                </a:solidFill>
              </a:rPr>
              <a:t>TÌM HIỂU CÔNG NGHỆ BLOCKCHAIN</a:t>
            </a:r>
            <a:endParaRPr lang="vi-VN" sz="30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SMART CONTRACT</a:t>
              </a:r>
              <a:endParaRPr lang="en-US" sz="2400" b="1" dirty="0">
                <a:solidFill>
                  <a:srgbClr val="0070C0"/>
                </a:solidFill>
                <a:latin typeface="Times New Roman" pitchFamily="18" charset="0"/>
                <a:cs typeface="Times New Roman" pitchFamily="18" charset="0"/>
              </a:endParaRPr>
            </a:p>
          </p:txBody>
        </p:sp>
      </p:grpSp>
      <p:sp>
        <p:nvSpPr>
          <p:cNvPr id="10" name="Google Shape;174;p24"/>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I. KHÁI NIỆM VỀ SMART CONTRACT</a:t>
            </a:r>
            <a:endParaRPr sz="2600" b="1" dirty="0">
              <a:solidFill>
                <a:srgbClr val="0070C0"/>
              </a:solidFill>
            </a:endParaRPr>
          </a:p>
          <a:p>
            <a:pPr marL="914400" lvl="0" indent="-368300" algn="l" rtl="0">
              <a:lnSpc>
                <a:spcPct val="115000"/>
              </a:lnSpc>
              <a:spcBef>
                <a:spcPts val="0"/>
              </a:spcBef>
              <a:spcAft>
                <a:spcPts val="0"/>
              </a:spcAft>
              <a:buClr>
                <a:srgbClr val="595959"/>
              </a:buClr>
              <a:buSzPts val="2200"/>
              <a:buChar char="❖"/>
            </a:pPr>
            <a:r>
              <a:rPr lang="vi-VN" sz="2200" b="1" dirty="0">
                <a:solidFill>
                  <a:srgbClr val="595959"/>
                </a:solidFill>
                <a:highlight>
                  <a:srgbClr val="FFFFFF"/>
                </a:highlight>
              </a:rPr>
              <a:t>Smart contract</a:t>
            </a:r>
            <a:r>
              <a:rPr lang="vi-VN" sz="2200" dirty="0">
                <a:solidFill>
                  <a:srgbClr val="595959"/>
                </a:solidFill>
                <a:highlight>
                  <a:srgbClr val="FFFFFF"/>
                </a:highlight>
              </a:rPr>
              <a:t> là một bộ giao thức đặc biệt với mục tiêu là để đóng góp, xác nhận hay tiến hành quá trình đàm phán và thực hiện hợp đồng. </a:t>
            </a: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highlight>
                <a:srgbClr val="FFFFFF"/>
              </a:highlight>
            </a:endParaRPr>
          </a:p>
          <a:p>
            <a:pPr marL="914400" lvl="0" indent="-368300" algn="l" rtl="0">
              <a:lnSpc>
                <a:spcPct val="115000"/>
              </a:lnSpc>
              <a:spcBef>
                <a:spcPts val="0"/>
              </a:spcBef>
              <a:spcAft>
                <a:spcPts val="0"/>
              </a:spcAft>
              <a:buClr>
                <a:srgbClr val="595959"/>
              </a:buClr>
              <a:buSzPts val="2200"/>
              <a:buChar char="❖"/>
            </a:pPr>
            <a:r>
              <a:rPr lang="vi-VN" sz="2200" b="1" dirty="0">
                <a:solidFill>
                  <a:srgbClr val="595959"/>
                </a:solidFill>
                <a:highlight>
                  <a:srgbClr val="FFFFFF"/>
                </a:highlight>
              </a:rPr>
              <a:t>Smart contract</a:t>
            </a:r>
            <a:r>
              <a:rPr lang="vi-VN" sz="2200" dirty="0">
                <a:solidFill>
                  <a:srgbClr val="595959"/>
                </a:solidFill>
                <a:highlight>
                  <a:srgbClr val="FFFFFF"/>
                </a:highlight>
              </a:rPr>
              <a:t> cho phép chúng ta triển khai giao dịch mà không cần thông qua một bên thứ ba trung gian.</a:t>
            </a:r>
            <a:endParaRPr sz="2200" dirty="0">
              <a:solidFill>
                <a:srgbClr val="595959"/>
              </a:solidFill>
            </a:endParaRPr>
          </a:p>
          <a:p>
            <a:pPr marL="0" lvl="0" indent="0" algn="l" rtl="0">
              <a:lnSpc>
                <a:spcPct val="115000"/>
              </a:lnSpc>
              <a:spcBef>
                <a:spcPts val="0"/>
              </a:spcBef>
              <a:spcAft>
                <a:spcPts val="0"/>
              </a:spcAft>
              <a:buNone/>
            </a:pPr>
            <a:r>
              <a:rPr lang="vi-VN" sz="2200" b="1" dirty="0">
                <a:solidFill>
                  <a:srgbClr val="595959"/>
                </a:solidFill>
              </a:rPr>
              <a:t>	</a:t>
            </a:r>
            <a:endParaRPr sz="2200" dirty="0">
              <a:solidFill>
                <a:srgbClr val="595959"/>
              </a:solidFill>
            </a:endParaRPr>
          </a:p>
        </p:txBody>
      </p:sp>
      <p:pic>
        <p:nvPicPr>
          <p:cNvPr id="11" name="Google Shape;175;p24"/>
          <p:cNvPicPr preferRelativeResize="0"/>
          <p:nvPr/>
        </p:nvPicPr>
        <p:blipFill>
          <a:blip r:embed="rId3">
            <a:alphaModFix/>
          </a:blip>
          <a:stretch>
            <a:fillRect/>
          </a:stretch>
        </p:blipFill>
        <p:spPr>
          <a:xfrm>
            <a:off x="2712188" y="2885825"/>
            <a:ext cx="3213826" cy="1866900"/>
          </a:xfrm>
          <a:prstGeom prst="rect">
            <a:avLst/>
          </a:prstGeom>
          <a:noFill/>
          <a:ln>
            <a:noFill/>
          </a:ln>
        </p:spPr>
      </p:pic>
    </p:spTree>
    <p:extLst>
      <p:ext uri="{BB962C8B-B14F-4D97-AF65-F5344CB8AC3E}">
        <p14:creationId xmlns:p14="http://schemas.microsoft.com/office/powerpoint/2010/main" val="1800214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SMART CONTRACT</a:t>
              </a:r>
              <a:endParaRPr lang="en-US" sz="2400" b="1" dirty="0">
                <a:solidFill>
                  <a:srgbClr val="0070C0"/>
                </a:solidFill>
                <a:latin typeface="Times New Roman" pitchFamily="18" charset="0"/>
                <a:cs typeface="Times New Roman" pitchFamily="18" charset="0"/>
              </a:endParaRPr>
            </a:p>
          </p:txBody>
        </p:sp>
      </p:grpSp>
      <p:sp>
        <p:nvSpPr>
          <p:cNvPr id="10" name="Google Shape;182;p25"/>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II. TÌM HIỂU REMIX IDE</a:t>
            </a:r>
            <a:endParaRPr sz="2600" b="1" dirty="0">
              <a:solidFill>
                <a:srgbClr val="0070C0"/>
              </a:solidFill>
            </a:endParaRPr>
          </a:p>
          <a:p>
            <a:pPr marL="914400" lvl="0" indent="-368300" algn="l" rtl="0">
              <a:lnSpc>
                <a:spcPct val="115000"/>
              </a:lnSpc>
              <a:spcBef>
                <a:spcPts val="0"/>
              </a:spcBef>
              <a:spcAft>
                <a:spcPts val="0"/>
              </a:spcAft>
              <a:buClr>
                <a:srgbClr val="595959"/>
              </a:buClr>
              <a:buSzPts val="2200"/>
              <a:buChar char="❖"/>
            </a:pPr>
            <a:r>
              <a:rPr lang="vi-VN" sz="2200" dirty="0">
                <a:solidFill>
                  <a:srgbClr val="595959"/>
                </a:solidFill>
                <a:highlight>
                  <a:srgbClr val="FFFFFF"/>
                </a:highlight>
              </a:rPr>
              <a:t>Remix IDE là </a:t>
            </a:r>
            <a:r>
              <a:rPr lang="vi-VN" sz="2200" dirty="0">
                <a:solidFill>
                  <a:srgbClr val="595959"/>
                </a:solidFill>
                <a:highlight>
                  <a:srgbClr val="FAFAFA"/>
                </a:highlight>
              </a:rPr>
              <a:t>một web-browser IDE, hỗ trợ khá đầy đủ cho việc viết smart contract bằng </a:t>
            </a:r>
            <a:r>
              <a:rPr lang="vi-VN" sz="2200" dirty="0">
                <a:solidFill>
                  <a:srgbClr val="FF0000"/>
                </a:solidFill>
                <a:highlight>
                  <a:srgbClr val="FAFAFA"/>
                </a:highlight>
              </a:rPr>
              <a:t>Solidity</a:t>
            </a:r>
            <a:r>
              <a:rPr lang="vi-VN" sz="2200" dirty="0">
                <a:solidFill>
                  <a:srgbClr val="595959"/>
                </a:solidFill>
                <a:highlight>
                  <a:srgbClr val="FAFAFA"/>
                </a:highlight>
              </a:rPr>
              <a:t> bao gồm: tạo contract, biên dịch, chạy thử, ...</a:t>
            </a: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endParaRPr>
          </a:p>
          <a:p>
            <a:pPr marL="0" lvl="0" indent="0" algn="l" rtl="0">
              <a:lnSpc>
                <a:spcPct val="115000"/>
              </a:lnSpc>
              <a:spcBef>
                <a:spcPts val="0"/>
              </a:spcBef>
              <a:spcAft>
                <a:spcPts val="0"/>
              </a:spcAft>
              <a:buNone/>
            </a:pPr>
            <a:r>
              <a:rPr lang="vi-VN" sz="2200" b="1" dirty="0">
                <a:solidFill>
                  <a:srgbClr val="595959"/>
                </a:solidFill>
              </a:rPr>
              <a:t>	</a:t>
            </a:r>
            <a:endParaRPr sz="2200" dirty="0">
              <a:solidFill>
                <a:srgbClr val="595959"/>
              </a:solidFill>
            </a:endParaRPr>
          </a:p>
        </p:txBody>
      </p:sp>
      <p:pic>
        <p:nvPicPr>
          <p:cNvPr id="11" name="Google Shape;183;p25"/>
          <p:cNvPicPr preferRelativeResize="0"/>
          <p:nvPr/>
        </p:nvPicPr>
        <p:blipFill>
          <a:blip r:embed="rId3">
            <a:alphaModFix/>
          </a:blip>
          <a:stretch>
            <a:fillRect/>
          </a:stretch>
        </p:blipFill>
        <p:spPr>
          <a:xfrm>
            <a:off x="1652624" y="3052875"/>
            <a:ext cx="5578526" cy="3137937"/>
          </a:xfrm>
          <a:prstGeom prst="rect">
            <a:avLst/>
          </a:prstGeom>
          <a:noFill/>
          <a:ln>
            <a:noFill/>
          </a:ln>
        </p:spPr>
      </p:pic>
    </p:spTree>
    <p:extLst>
      <p:ext uri="{BB962C8B-B14F-4D97-AF65-F5344CB8AC3E}">
        <p14:creationId xmlns:p14="http://schemas.microsoft.com/office/powerpoint/2010/main" val="19916697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SMART CONTRACT</a:t>
              </a:r>
              <a:endParaRPr lang="en-US" sz="2400" b="1" dirty="0">
                <a:solidFill>
                  <a:srgbClr val="0070C0"/>
                </a:solidFill>
                <a:latin typeface="Times New Roman" pitchFamily="18" charset="0"/>
                <a:cs typeface="Times New Roman" pitchFamily="18" charset="0"/>
              </a:endParaRPr>
            </a:p>
          </p:txBody>
        </p:sp>
      </p:grpSp>
      <p:sp>
        <p:nvSpPr>
          <p:cNvPr id="12" name="Google Shape;190;p26"/>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II. TÌM HIỂU REMIX IDE</a:t>
            </a:r>
            <a:endParaRPr sz="2600" b="1" dirty="0">
              <a:solidFill>
                <a:srgbClr val="0070C0"/>
              </a:solidFill>
            </a:endParaRPr>
          </a:p>
          <a:p>
            <a:pPr marL="914400" lvl="0" indent="-368300" algn="l" rtl="0">
              <a:lnSpc>
                <a:spcPct val="115000"/>
              </a:lnSpc>
              <a:spcBef>
                <a:spcPts val="0"/>
              </a:spcBef>
              <a:spcAft>
                <a:spcPts val="0"/>
              </a:spcAft>
              <a:buClr>
                <a:srgbClr val="595959"/>
              </a:buClr>
              <a:buSzPts val="2200"/>
              <a:buChar char="❖"/>
            </a:pPr>
            <a:r>
              <a:rPr lang="vi-VN" sz="2200" dirty="0">
                <a:solidFill>
                  <a:srgbClr val="595959"/>
                </a:solidFill>
                <a:highlight>
                  <a:srgbClr val="FFFFFF"/>
                </a:highlight>
              </a:rPr>
              <a:t>Để biên dịch code, ta click vào nút </a:t>
            </a:r>
            <a:r>
              <a:rPr lang="vi-VN" sz="2200" b="1" dirty="0">
                <a:solidFill>
                  <a:srgbClr val="595959"/>
                </a:solidFill>
                <a:highlight>
                  <a:srgbClr val="FFFFFF"/>
                </a:highlight>
              </a:rPr>
              <a:t>Start to Compile </a:t>
            </a:r>
            <a:r>
              <a:rPr lang="vi-VN" sz="2200" dirty="0">
                <a:solidFill>
                  <a:srgbClr val="595959"/>
                </a:solidFill>
                <a:highlight>
                  <a:srgbClr val="FFFFFF"/>
                </a:highlight>
              </a:rPr>
              <a:t>ở tab</a:t>
            </a:r>
            <a:r>
              <a:rPr lang="vi-VN" sz="2200" b="1" dirty="0">
                <a:solidFill>
                  <a:srgbClr val="595959"/>
                </a:solidFill>
                <a:highlight>
                  <a:srgbClr val="FFFFFF"/>
                </a:highlight>
              </a:rPr>
              <a:t> Compile</a:t>
            </a:r>
            <a:r>
              <a:rPr lang="vi-VN" sz="2200" dirty="0">
                <a:solidFill>
                  <a:srgbClr val="595959"/>
                </a:solidFill>
                <a:highlight>
                  <a:srgbClr val="FFFFFF"/>
                </a:highlight>
              </a:rPr>
              <a:t>. Nếu biên dịch thành công, ta sẽ thấy thông báo màu </a:t>
            </a:r>
            <a:r>
              <a:rPr lang="vi-VN" sz="2200" b="1" dirty="0">
                <a:solidFill>
                  <a:srgbClr val="595959"/>
                </a:solidFill>
                <a:highlight>
                  <a:srgbClr val="FFFFFF"/>
                </a:highlight>
              </a:rPr>
              <a:t>xanh lá cây</a:t>
            </a:r>
            <a:r>
              <a:rPr lang="vi-VN" sz="2200" dirty="0">
                <a:solidFill>
                  <a:srgbClr val="595959"/>
                </a:solidFill>
                <a:highlight>
                  <a:srgbClr val="FFFFFF"/>
                </a:highlight>
              </a:rPr>
              <a:t> phía dưới.</a:t>
            </a: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endParaRPr>
          </a:p>
          <a:p>
            <a:pPr marL="0" lvl="0" indent="0" algn="l" rtl="0">
              <a:lnSpc>
                <a:spcPct val="115000"/>
              </a:lnSpc>
              <a:spcBef>
                <a:spcPts val="0"/>
              </a:spcBef>
              <a:spcAft>
                <a:spcPts val="0"/>
              </a:spcAft>
              <a:buNone/>
            </a:pPr>
            <a:r>
              <a:rPr lang="vi-VN" sz="2200" b="1" dirty="0">
                <a:solidFill>
                  <a:srgbClr val="595959"/>
                </a:solidFill>
              </a:rPr>
              <a:t>	</a:t>
            </a:r>
            <a:endParaRPr sz="2200" dirty="0">
              <a:solidFill>
                <a:srgbClr val="595959"/>
              </a:solidFill>
            </a:endParaRPr>
          </a:p>
        </p:txBody>
      </p:sp>
      <p:pic>
        <p:nvPicPr>
          <p:cNvPr id="13" name="Google Shape;191;p26"/>
          <p:cNvPicPr preferRelativeResize="0"/>
          <p:nvPr/>
        </p:nvPicPr>
        <p:blipFill>
          <a:blip r:embed="rId3">
            <a:alphaModFix/>
          </a:blip>
          <a:stretch>
            <a:fillRect/>
          </a:stretch>
        </p:blipFill>
        <p:spPr>
          <a:xfrm>
            <a:off x="2824150" y="2977913"/>
            <a:ext cx="3495675" cy="2962275"/>
          </a:xfrm>
          <a:prstGeom prst="rect">
            <a:avLst/>
          </a:prstGeom>
          <a:noFill/>
          <a:ln>
            <a:noFill/>
          </a:ln>
        </p:spPr>
      </p:pic>
    </p:spTree>
    <p:extLst>
      <p:ext uri="{BB962C8B-B14F-4D97-AF65-F5344CB8AC3E}">
        <p14:creationId xmlns:p14="http://schemas.microsoft.com/office/powerpoint/2010/main" val="1894000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SMART CONTRACT</a:t>
              </a:r>
              <a:endParaRPr lang="en-US" sz="2400" b="1" dirty="0">
                <a:solidFill>
                  <a:srgbClr val="0070C0"/>
                </a:solidFill>
                <a:latin typeface="Times New Roman" pitchFamily="18" charset="0"/>
                <a:cs typeface="Times New Roman" pitchFamily="18" charset="0"/>
              </a:endParaRPr>
            </a:p>
          </p:txBody>
        </p:sp>
      </p:grpSp>
      <p:sp>
        <p:nvSpPr>
          <p:cNvPr id="12" name="Google Shape;198;p27"/>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II. TÌM HIỂU REMIX IDE</a:t>
            </a:r>
            <a:endParaRPr sz="2600" b="1" dirty="0">
              <a:solidFill>
                <a:srgbClr val="0070C0"/>
              </a:solidFill>
            </a:endParaRPr>
          </a:p>
          <a:p>
            <a:pPr marL="914400" lvl="0" indent="-368300" algn="just" rtl="0">
              <a:lnSpc>
                <a:spcPct val="150000"/>
              </a:lnSpc>
              <a:spcBef>
                <a:spcPts val="800"/>
              </a:spcBef>
              <a:spcAft>
                <a:spcPts val="0"/>
              </a:spcAft>
              <a:buClr>
                <a:srgbClr val="595959"/>
              </a:buClr>
              <a:buSzPts val="2200"/>
              <a:buChar char="❖"/>
            </a:pPr>
            <a:r>
              <a:rPr lang="vi-VN" sz="2200" dirty="0">
                <a:solidFill>
                  <a:srgbClr val="595959"/>
                </a:solidFill>
              </a:rPr>
              <a:t>Điểm tuyệt vời của Remix là hỗ trợ triển khai hợp đồng thông minh. Chúng ta không cần phải cài đặt thêm bất kì thứ gì khác. Để triển khai, ta chọn tab </a:t>
            </a:r>
            <a:r>
              <a:rPr lang="vi-VN" sz="2200" b="1" dirty="0">
                <a:solidFill>
                  <a:srgbClr val="595959"/>
                </a:solidFill>
              </a:rPr>
              <a:t>Run</a:t>
            </a:r>
            <a:endParaRPr sz="2200" b="1" dirty="0">
              <a:solidFill>
                <a:srgbClr val="595959"/>
              </a:solidFill>
            </a:endParaRPr>
          </a:p>
          <a:p>
            <a:pPr marL="914400" lvl="0" indent="0" algn="l" rtl="0">
              <a:lnSpc>
                <a:spcPct val="115000"/>
              </a:lnSpc>
              <a:spcBef>
                <a:spcPts val="800"/>
              </a:spcBef>
              <a:spcAft>
                <a:spcPts val="0"/>
              </a:spcAft>
              <a:buNone/>
            </a:pP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endParaRPr>
          </a:p>
          <a:p>
            <a:pPr marL="0" lvl="0" indent="0" algn="l" rtl="0">
              <a:lnSpc>
                <a:spcPct val="115000"/>
              </a:lnSpc>
              <a:spcBef>
                <a:spcPts val="0"/>
              </a:spcBef>
              <a:spcAft>
                <a:spcPts val="0"/>
              </a:spcAft>
              <a:buNone/>
            </a:pPr>
            <a:r>
              <a:rPr lang="vi-VN" sz="2200" b="1" dirty="0">
                <a:solidFill>
                  <a:srgbClr val="595959"/>
                </a:solidFill>
              </a:rPr>
              <a:t>	</a:t>
            </a:r>
            <a:endParaRPr sz="2200" dirty="0">
              <a:solidFill>
                <a:srgbClr val="595959"/>
              </a:solidFill>
            </a:endParaRPr>
          </a:p>
        </p:txBody>
      </p:sp>
      <p:pic>
        <p:nvPicPr>
          <p:cNvPr id="13" name="Google Shape;199;p27"/>
          <p:cNvPicPr preferRelativeResize="0"/>
          <p:nvPr/>
        </p:nvPicPr>
        <p:blipFill>
          <a:blip r:embed="rId3">
            <a:alphaModFix/>
          </a:blip>
          <a:stretch>
            <a:fillRect/>
          </a:stretch>
        </p:blipFill>
        <p:spPr>
          <a:xfrm>
            <a:off x="1898350" y="3741075"/>
            <a:ext cx="5347301" cy="2945276"/>
          </a:xfrm>
          <a:prstGeom prst="rect">
            <a:avLst/>
          </a:prstGeom>
          <a:noFill/>
          <a:ln>
            <a:noFill/>
          </a:ln>
        </p:spPr>
      </p:pic>
    </p:spTree>
    <p:extLst>
      <p:ext uri="{BB962C8B-B14F-4D97-AF65-F5344CB8AC3E}">
        <p14:creationId xmlns:p14="http://schemas.microsoft.com/office/powerpoint/2010/main" val="1894000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SMART CONTRACT</a:t>
              </a:r>
              <a:endParaRPr lang="en-US" sz="2400" b="1" dirty="0">
                <a:solidFill>
                  <a:srgbClr val="0070C0"/>
                </a:solidFill>
                <a:latin typeface="Times New Roman" pitchFamily="18" charset="0"/>
                <a:cs typeface="Times New Roman" pitchFamily="18" charset="0"/>
              </a:endParaRPr>
            </a:p>
          </p:txBody>
        </p:sp>
      </p:grpSp>
      <p:sp>
        <p:nvSpPr>
          <p:cNvPr id="12" name="Google Shape;206;p28"/>
          <p:cNvSpPr txBox="1"/>
          <p:nvPr/>
        </p:nvSpPr>
        <p:spPr>
          <a:xfrm>
            <a:off x="487950" y="120673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II. TÌM HIỂU REMIX IDE</a:t>
            </a:r>
            <a:endParaRPr sz="2600" b="1" dirty="0">
              <a:solidFill>
                <a:srgbClr val="0070C0"/>
              </a:solidFill>
            </a:endParaRPr>
          </a:p>
          <a:p>
            <a:pPr marL="914400" lvl="0" indent="-368300" algn="just" rtl="0">
              <a:lnSpc>
                <a:spcPct val="150000"/>
              </a:lnSpc>
              <a:spcBef>
                <a:spcPts val="800"/>
              </a:spcBef>
              <a:spcAft>
                <a:spcPts val="0"/>
              </a:spcAft>
              <a:buClr>
                <a:srgbClr val="595959"/>
              </a:buClr>
              <a:buSzPts val="2200"/>
              <a:buChar char="❖"/>
            </a:pPr>
            <a:r>
              <a:rPr lang="vi-VN" sz="2200" dirty="0">
                <a:solidFill>
                  <a:srgbClr val="666666"/>
                </a:solidFill>
                <a:highlight>
                  <a:srgbClr val="FFFFFF"/>
                </a:highlight>
              </a:rPr>
              <a:t>Để triển khai, ta click vào nút </a:t>
            </a:r>
            <a:r>
              <a:rPr lang="vi-VN" sz="2200" b="1" dirty="0">
                <a:solidFill>
                  <a:srgbClr val="666666"/>
                </a:solidFill>
                <a:highlight>
                  <a:srgbClr val="FFFFFF"/>
                </a:highlight>
              </a:rPr>
              <a:t>Deploy</a:t>
            </a:r>
            <a:r>
              <a:rPr lang="vi-VN" sz="2200" dirty="0">
                <a:solidFill>
                  <a:srgbClr val="666666"/>
                </a:solidFill>
                <a:highlight>
                  <a:srgbClr val="FFFFFF"/>
                </a:highlight>
              </a:rPr>
              <a:t> màu đỏ.</a:t>
            </a:r>
            <a:endParaRPr sz="2200" b="1" dirty="0">
              <a:solidFill>
                <a:srgbClr val="595959"/>
              </a:solidFill>
            </a:endParaRPr>
          </a:p>
          <a:p>
            <a:pPr marL="914400" lvl="0" indent="0" algn="l" rtl="0">
              <a:lnSpc>
                <a:spcPct val="115000"/>
              </a:lnSpc>
              <a:spcBef>
                <a:spcPts val="800"/>
              </a:spcBef>
              <a:spcAft>
                <a:spcPts val="0"/>
              </a:spcAft>
              <a:buNone/>
            </a:pP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endParaRPr>
          </a:p>
          <a:p>
            <a:pPr marL="0" lvl="0" indent="0" algn="l" rtl="0">
              <a:lnSpc>
                <a:spcPct val="115000"/>
              </a:lnSpc>
              <a:spcBef>
                <a:spcPts val="0"/>
              </a:spcBef>
              <a:spcAft>
                <a:spcPts val="0"/>
              </a:spcAft>
              <a:buNone/>
            </a:pPr>
            <a:r>
              <a:rPr lang="vi-VN" sz="2200" b="1" dirty="0">
                <a:solidFill>
                  <a:srgbClr val="595959"/>
                </a:solidFill>
              </a:rPr>
              <a:t>	</a:t>
            </a:r>
            <a:endParaRPr sz="2200" dirty="0">
              <a:solidFill>
                <a:srgbClr val="595959"/>
              </a:solidFill>
            </a:endParaRPr>
          </a:p>
        </p:txBody>
      </p:sp>
      <p:pic>
        <p:nvPicPr>
          <p:cNvPr id="13" name="Google Shape;207;p28"/>
          <p:cNvPicPr preferRelativeResize="0"/>
          <p:nvPr/>
        </p:nvPicPr>
        <p:blipFill>
          <a:blip r:embed="rId3">
            <a:alphaModFix/>
          </a:blip>
          <a:stretch>
            <a:fillRect/>
          </a:stretch>
        </p:blipFill>
        <p:spPr>
          <a:xfrm>
            <a:off x="2339826" y="2336175"/>
            <a:ext cx="4464349" cy="4061025"/>
          </a:xfrm>
          <a:prstGeom prst="rect">
            <a:avLst/>
          </a:prstGeom>
          <a:noFill/>
          <a:ln>
            <a:noFill/>
          </a:ln>
        </p:spPr>
      </p:pic>
    </p:spTree>
    <p:extLst>
      <p:ext uri="{BB962C8B-B14F-4D97-AF65-F5344CB8AC3E}">
        <p14:creationId xmlns:p14="http://schemas.microsoft.com/office/powerpoint/2010/main" val="1894000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SMART CONTRACT</a:t>
              </a:r>
              <a:endParaRPr lang="en-US" sz="2400" b="1" dirty="0">
                <a:solidFill>
                  <a:srgbClr val="0070C0"/>
                </a:solidFill>
                <a:latin typeface="Times New Roman" pitchFamily="18" charset="0"/>
                <a:cs typeface="Times New Roman" pitchFamily="18" charset="0"/>
              </a:endParaRPr>
            </a:p>
          </p:txBody>
        </p:sp>
      </p:grpSp>
      <p:sp>
        <p:nvSpPr>
          <p:cNvPr id="12" name="Google Shape;214;p29"/>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II. TÌM HIỂU REMIX IDE</a:t>
            </a:r>
            <a:endParaRPr sz="2600" b="1" dirty="0">
              <a:solidFill>
                <a:srgbClr val="0070C0"/>
              </a:solidFill>
            </a:endParaRPr>
          </a:p>
          <a:p>
            <a:pPr marL="914400" lvl="0" indent="-368300" algn="just" rtl="0">
              <a:lnSpc>
                <a:spcPct val="150000"/>
              </a:lnSpc>
              <a:spcBef>
                <a:spcPts val="800"/>
              </a:spcBef>
              <a:spcAft>
                <a:spcPts val="0"/>
              </a:spcAft>
              <a:buClr>
                <a:srgbClr val="595959"/>
              </a:buClr>
              <a:buSzPts val="2200"/>
              <a:buChar char="❖"/>
            </a:pPr>
            <a:r>
              <a:rPr lang="vi-VN" sz="2200" dirty="0">
                <a:solidFill>
                  <a:srgbClr val="666666"/>
                </a:solidFill>
                <a:highlight>
                  <a:srgbClr val="FFFFFF"/>
                </a:highlight>
              </a:rPr>
              <a:t>Cuối cùng </a:t>
            </a:r>
            <a:r>
              <a:rPr lang="vi-VN" sz="2200" b="1" dirty="0">
                <a:solidFill>
                  <a:srgbClr val="666666"/>
                </a:solidFill>
                <a:highlight>
                  <a:srgbClr val="FFFFFF"/>
                </a:highlight>
              </a:rPr>
              <a:t>Test</a:t>
            </a:r>
            <a:endParaRPr sz="2200" b="1" dirty="0">
              <a:solidFill>
                <a:srgbClr val="595959"/>
              </a:solidFill>
            </a:endParaRPr>
          </a:p>
          <a:p>
            <a:pPr marL="914400" lvl="0" indent="0" algn="l" rtl="0">
              <a:lnSpc>
                <a:spcPct val="115000"/>
              </a:lnSpc>
              <a:spcBef>
                <a:spcPts val="800"/>
              </a:spcBef>
              <a:spcAft>
                <a:spcPts val="0"/>
              </a:spcAft>
              <a:buNone/>
            </a:pPr>
            <a:endParaRPr sz="2200" dirty="0">
              <a:solidFill>
                <a:srgbClr val="595959"/>
              </a:solidFill>
              <a:highlight>
                <a:srgbClr val="FFFFFF"/>
              </a:highlight>
            </a:endParaRPr>
          </a:p>
          <a:p>
            <a:pPr marL="0" lvl="0" indent="0" algn="l" rtl="0">
              <a:lnSpc>
                <a:spcPct val="115000"/>
              </a:lnSpc>
              <a:spcBef>
                <a:spcPts val="0"/>
              </a:spcBef>
              <a:spcAft>
                <a:spcPts val="0"/>
              </a:spcAft>
              <a:buNone/>
            </a:pPr>
            <a:endParaRPr sz="2200" dirty="0">
              <a:solidFill>
                <a:srgbClr val="595959"/>
              </a:solidFill>
            </a:endParaRPr>
          </a:p>
          <a:p>
            <a:pPr marL="0" lvl="0" indent="0" algn="l" rtl="0">
              <a:lnSpc>
                <a:spcPct val="115000"/>
              </a:lnSpc>
              <a:spcBef>
                <a:spcPts val="0"/>
              </a:spcBef>
              <a:spcAft>
                <a:spcPts val="0"/>
              </a:spcAft>
              <a:buNone/>
            </a:pPr>
            <a:r>
              <a:rPr lang="vi-VN" sz="2200" b="1" dirty="0">
                <a:solidFill>
                  <a:srgbClr val="595959"/>
                </a:solidFill>
              </a:rPr>
              <a:t>	</a:t>
            </a:r>
            <a:endParaRPr sz="2200" dirty="0">
              <a:solidFill>
                <a:srgbClr val="595959"/>
              </a:solidFill>
            </a:endParaRPr>
          </a:p>
        </p:txBody>
      </p:sp>
      <p:pic>
        <p:nvPicPr>
          <p:cNvPr id="13" name="Google Shape;215;p29"/>
          <p:cNvPicPr preferRelativeResize="0"/>
          <p:nvPr/>
        </p:nvPicPr>
        <p:blipFill>
          <a:blip r:embed="rId3">
            <a:alphaModFix/>
          </a:blip>
          <a:stretch>
            <a:fillRect/>
          </a:stretch>
        </p:blipFill>
        <p:spPr>
          <a:xfrm>
            <a:off x="1609725" y="2445500"/>
            <a:ext cx="5924550" cy="2057400"/>
          </a:xfrm>
          <a:prstGeom prst="rect">
            <a:avLst/>
          </a:prstGeom>
          <a:noFill/>
          <a:ln>
            <a:noFill/>
          </a:ln>
        </p:spPr>
      </p:pic>
    </p:spTree>
    <p:extLst>
      <p:ext uri="{BB962C8B-B14F-4D97-AF65-F5344CB8AC3E}">
        <p14:creationId xmlns:p14="http://schemas.microsoft.com/office/powerpoint/2010/main" val="1894000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10" name="Google Shape;222;p30"/>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rPr>
              <a:t>SOLIDITY LÀ GÌ</a:t>
            </a:r>
            <a:endParaRPr sz="2200" b="1" dirty="0">
              <a:solidFill>
                <a:srgbClr val="0070C0"/>
              </a:solidFill>
            </a:endParaRPr>
          </a:p>
          <a:p>
            <a:pPr marL="457200" lvl="0" indent="-368300" algn="l" rtl="0">
              <a:lnSpc>
                <a:spcPct val="150000"/>
              </a:lnSpc>
              <a:spcBef>
                <a:spcPts val="0"/>
              </a:spcBef>
              <a:spcAft>
                <a:spcPts val="0"/>
              </a:spcAft>
              <a:buClr>
                <a:srgbClr val="0070C0"/>
              </a:buClr>
              <a:buSzPts val="2200"/>
              <a:buAutoNum type="romanUcPeriod"/>
            </a:pPr>
            <a:r>
              <a:rPr lang="en-US" sz="2200" b="1" dirty="0" smtClean="0">
                <a:solidFill>
                  <a:srgbClr val="0070C0"/>
                </a:solidFill>
              </a:rPr>
              <a:t>CẤU TRÚC </a:t>
            </a:r>
            <a:r>
              <a:rPr lang="vi-VN" sz="2200" b="1" dirty="0" smtClean="0">
                <a:solidFill>
                  <a:srgbClr val="0070C0"/>
                </a:solidFill>
              </a:rPr>
              <a:t>CONTRACT</a:t>
            </a:r>
            <a:endParaRPr sz="2200" b="1" dirty="0" smtClean="0">
              <a:solidFill>
                <a:srgbClr val="0070C0"/>
              </a:solidFill>
            </a:endParaRPr>
          </a:p>
          <a:p>
            <a:pPr marL="457200" lvl="0" indent="-368300" algn="l" rtl="0">
              <a:lnSpc>
                <a:spcPct val="150000"/>
              </a:lnSpc>
              <a:spcBef>
                <a:spcPts val="0"/>
              </a:spcBef>
              <a:spcAft>
                <a:spcPts val="0"/>
              </a:spcAft>
              <a:buClr>
                <a:srgbClr val="0070C0"/>
              </a:buClr>
              <a:buSzPts val="2200"/>
              <a:buAutoNum type="romanUcPeriod"/>
            </a:pPr>
            <a:r>
              <a:rPr lang="vi-VN" sz="2200" b="1" dirty="0" smtClean="0">
                <a:solidFill>
                  <a:srgbClr val="0070C0"/>
                </a:solidFill>
              </a:rPr>
              <a:t>TYPE</a:t>
            </a:r>
            <a:endParaRPr sz="2200" b="1" dirty="0" smtClean="0">
              <a:solidFill>
                <a:srgbClr val="0070C0"/>
              </a:solidFill>
            </a:endParaRPr>
          </a:p>
          <a:p>
            <a:pPr marL="457200" lvl="0" indent="-368300" algn="l" rtl="0">
              <a:lnSpc>
                <a:spcPct val="150000"/>
              </a:lnSpc>
              <a:spcBef>
                <a:spcPts val="0"/>
              </a:spcBef>
              <a:spcAft>
                <a:spcPts val="0"/>
              </a:spcAft>
              <a:buClr>
                <a:srgbClr val="0070C0"/>
              </a:buClr>
              <a:buSzPts val="2200"/>
              <a:buAutoNum type="romanUcPeriod"/>
            </a:pPr>
            <a:r>
              <a:rPr lang="vi-VN" sz="2200" b="1" dirty="0" smtClean="0">
                <a:solidFill>
                  <a:srgbClr val="0070C0"/>
                </a:solidFill>
              </a:rPr>
              <a:t>UNITS </a:t>
            </a:r>
            <a:r>
              <a:rPr lang="vi-VN" sz="2200" b="1" dirty="0">
                <a:solidFill>
                  <a:srgbClr val="0070C0"/>
                </a:solidFill>
              </a:rPr>
              <a:t>AND GLOBALLY AVAILABLE VARIABLES</a:t>
            </a:r>
            <a:endParaRPr sz="2200" b="1" dirty="0">
              <a:solidFill>
                <a:srgbClr val="0070C0"/>
              </a:solidFill>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rPr>
              <a:t>FUNCTION</a:t>
            </a:r>
            <a:endParaRPr sz="2200" b="1" dirty="0">
              <a:solidFill>
                <a:srgbClr val="0070C0"/>
              </a:solidFill>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rPr>
              <a:t>MODIFIER &amp; EVENTS</a:t>
            </a:r>
            <a:endParaRPr sz="2200" b="1" dirty="0">
              <a:solidFill>
                <a:srgbClr val="0070C0"/>
              </a:solidFill>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rPr>
              <a:t>LIBRARY, INTERFACE, ABSTRACT CONTRACT</a:t>
            </a:r>
            <a:endParaRPr sz="2200" b="1" dirty="0">
              <a:solidFill>
                <a:srgbClr val="0070C0"/>
              </a:solidFill>
            </a:endParaRPr>
          </a:p>
          <a:p>
            <a:pPr marL="457200" lvl="0" indent="-368300" algn="l" rtl="0">
              <a:lnSpc>
                <a:spcPct val="150000"/>
              </a:lnSpc>
              <a:spcBef>
                <a:spcPts val="0"/>
              </a:spcBef>
              <a:spcAft>
                <a:spcPts val="0"/>
              </a:spcAft>
              <a:buClr>
                <a:srgbClr val="0070C0"/>
              </a:buClr>
              <a:buSzPts val="2200"/>
              <a:buAutoNum type="romanUcPeriod"/>
            </a:pPr>
            <a:r>
              <a:rPr lang="en-US" sz="2200" b="1" dirty="0" smtClean="0">
                <a:solidFill>
                  <a:srgbClr val="0070C0"/>
                </a:solidFill>
              </a:rPr>
              <a:t>KẾ THỪA</a:t>
            </a:r>
            <a:endParaRPr sz="2200" b="1" dirty="0">
              <a:solidFill>
                <a:srgbClr val="0070C0"/>
              </a:solidFill>
            </a:endParaRPr>
          </a:p>
          <a:p>
            <a:pPr marL="0" lvl="0" indent="0" algn="l" rtl="0">
              <a:spcBef>
                <a:spcPts val="0"/>
              </a:spcBef>
              <a:spcAft>
                <a:spcPts val="0"/>
              </a:spcAft>
              <a:buNone/>
            </a:pPr>
            <a:endParaRPr sz="2600" b="1" dirty="0">
              <a:solidFill>
                <a:srgbClr val="0070C0"/>
              </a:solidFill>
            </a:endParaRPr>
          </a:p>
        </p:txBody>
      </p:sp>
    </p:spTree>
    <p:extLst>
      <p:ext uri="{BB962C8B-B14F-4D97-AF65-F5344CB8AC3E}">
        <p14:creationId xmlns:p14="http://schemas.microsoft.com/office/powerpoint/2010/main" val="38622412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36;p32"/>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rPr>
              <a:t>SOLIDITY LÀ GÌ</a:t>
            </a:r>
            <a:endParaRPr sz="2200" b="1" dirty="0">
              <a:solidFill>
                <a:srgbClr val="0070C0"/>
              </a:solidFill>
            </a:endParaRPr>
          </a:p>
          <a:p>
            <a:pPr marL="914400" lvl="0" indent="-368300" algn="l" rtl="0">
              <a:lnSpc>
                <a:spcPct val="150000"/>
              </a:lnSpc>
              <a:spcBef>
                <a:spcPts val="0"/>
              </a:spcBef>
              <a:spcAft>
                <a:spcPts val="0"/>
              </a:spcAft>
              <a:buClr>
                <a:srgbClr val="595959"/>
              </a:buClr>
              <a:buSzPts val="2200"/>
              <a:buChar char="❖"/>
            </a:pPr>
            <a:r>
              <a:rPr lang="vi-VN" sz="2200" b="1" dirty="0">
                <a:solidFill>
                  <a:srgbClr val="595959"/>
                </a:solidFill>
                <a:highlight>
                  <a:srgbClr val="FFFFFF"/>
                </a:highlight>
              </a:rPr>
              <a:t>Solidity</a:t>
            </a:r>
            <a:r>
              <a:rPr lang="vi-VN" sz="2200" dirty="0">
                <a:solidFill>
                  <a:srgbClr val="595959"/>
                </a:solidFill>
                <a:highlight>
                  <a:srgbClr val="FFFFFF"/>
                </a:highlight>
              </a:rPr>
              <a:t> là ngôn ngữ lập trình để cài đặt hợp đồng thông minh (smart contract). Solidity khá giống Javascript, hiện tại là ngôn ngữ phổ biến nhất cho lĩnh vực này</a:t>
            </a:r>
            <a:endParaRPr sz="2200" b="1" dirty="0">
              <a:solidFill>
                <a:srgbClr val="595959"/>
              </a:solidFill>
            </a:endParaRPr>
          </a:p>
          <a:p>
            <a:pPr marL="0" lvl="0" indent="0" algn="l" rtl="0">
              <a:spcBef>
                <a:spcPts val="0"/>
              </a:spcBef>
              <a:spcAft>
                <a:spcPts val="0"/>
              </a:spcAft>
              <a:buNone/>
            </a:pPr>
            <a:endParaRPr sz="2600" b="1" dirty="0">
              <a:solidFill>
                <a:srgbClr val="595959"/>
              </a:solidFill>
            </a:endParaRPr>
          </a:p>
        </p:txBody>
      </p:sp>
      <p:pic>
        <p:nvPicPr>
          <p:cNvPr id="11" name="Google Shape;237;p32"/>
          <p:cNvPicPr preferRelativeResize="0"/>
          <p:nvPr/>
        </p:nvPicPr>
        <p:blipFill>
          <a:blip r:embed="rId3">
            <a:alphaModFix/>
          </a:blip>
          <a:stretch>
            <a:fillRect/>
          </a:stretch>
        </p:blipFill>
        <p:spPr>
          <a:xfrm>
            <a:off x="3641450" y="3288175"/>
            <a:ext cx="1861100" cy="2846975"/>
          </a:xfrm>
          <a:prstGeom prst="rect">
            <a:avLst/>
          </a:prstGeom>
          <a:noFill/>
          <a:ln>
            <a:noFill/>
          </a:ln>
        </p:spPr>
      </p:pic>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44;p33"/>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200" b="1" dirty="0">
                <a:solidFill>
                  <a:srgbClr val="0070C0"/>
                </a:solidFill>
              </a:rPr>
              <a:t>II. CONTRACT</a:t>
            </a:r>
            <a:endParaRPr sz="2200" b="1" dirty="0">
              <a:solidFill>
                <a:srgbClr val="595959"/>
              </a:solidFill>
            </a:endParaRPr>
          </a:p>
          <a:p>
            <a:pPr marL="457200" lvl="0" indent="-368300" algn="l" rtl="0">
              <a:spcBef>
                <a:spcPts val="0"/>
              </a:spcBef>
              <a:spcAft>
                <a:spcPts val="0"/>
              </a:spcAft>
              <a:buClr>
                <a:srgbClr val="595959"/>
              </a:buClr>
              <a:buSzPts val="2200"/>
              <a:buChar char="❖"/>
            </a:pPr>
            <a:r>
              <a:rPr lang="vi-VN" sz="2200" dirty="0">
                <a:solidFill>
                  <a:srgbClr val="595959"/>
                </a:solidFill>
              </a:rPr>
              <a:t>Contract trong Solidity tương tự như các Class trong các ngôn ngữ hướng đối tượng </a:t>
            </a:r>
            <a:endParaRPr sz="2200" dirty="0">
              <a:solidFill>
                <a:srgbClr val="595959"/>
              </a:solidFill>
            </a:endParaRPr>
          </a:p>
        </p:txBody>
      </p:sp>
      <p:pic>
        <p:nvPicPr>
          <p:cNvPr id="11" name="Google Shape;245;p33"/>
          <p:cNvPicPr preferRelativeResize="0"/>
          <p:nvPr/>
        </p:nvPicPr>
        <p:blipFill>
          <a:blip r:embed="rId3">
            <a:alphaModFix/>
          </a:blip>
          <a:stretch>
            <a:fillRect/>
          </a:stretch>
        </p:blipFill>
        <p:spPr>
          <a:xfrm>
            <a:off x="1681150" y="2535388"/>
            <a:ext cx="5781675" cy="3305175"/>
          </a:xfrm>
          <a:prstGeom prst="rect">
            <a:avLst/>
          </a:prstGeom>
          <a:noFill/>
          <a:ln>
            <a:noFill/>
          </a:ln>
        </p:spPr>
      </p:pic>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52;p34"/>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200" b="1" dirty="0">
                <a:solidFill>
                  <a:srgbClr val="0070C0"/>
                </a:solidFill>
              </a:rPr>
              <a:t>III. TYPE</a:t>
            </a:r>
            <a:endParaRPr sz="2200" b="1" dirty="0">
              <a:solidFill>
                <a:srgbClr val="595959"/>
              </a:solidFill>
            </a:endParaRPr>
          </a:p>
          <a:p>
            <a:pPr marL="457200" lvl="0" indent="-368300" algn="l" rtl="0">
              <a:spcBef>
                <a:spcPts val="0"/>
              </a:spcBef>
              <a:spcAft>
                <a:spcPts val="0"/>
              </a:spcAft>
              <a:buClr>
                <a:srgbClr val="595959"/>
              </a:buClr>
              <a:buSzPts val="2200"/>
              <a:buChar char="❖"/>
            </a:pPr>
            <a:r>
              <a:rPr lang="vi-VN" sz="2200" dirty="0">
                <a:solidFill>
                  <a:srgbClr val="595959"/>
                </a:solidFill>
              </a:rPr>
              <a:t>Booleans</a:t>
            </a:r>
            <a:endParaRPr sz="2200" dirty="0">
              <a:solidFill>
                <a:srgbClr val="595959"/>
              </a:solidFill>
            </a:endParaRPr>
          </a:p>
          <a:p>
            <a:pPr marL="914400" lvl="1" indent="-368300" algn="l" rtl="0">
              <a:spcBef>
                <a:spcPts val="0"/>
              </a:spcBef>
              <a:spcAft>
                <a:spcPts val="0"/>
              </a:spcAft>
              <a:buClr>
                <a:srgbClr val="595959"/>
              </a:buClr>
              <a:buSzPts val="2200"/>
              <a:buChar char="➢"/>
            </a:pPr>
            <a:r>
              <a:rPr lang="vi-VN" sz="2200" b="1" dirty="0">
                <a:solidFill>
                  <a:srgbClr val="595959"/>
                </a:solidFill>
              </a:rPr>
              <a:t>bool</a:t>
            </a:r>
            <a:r>
              <a:rPr lang="vi-VN" sz="2200" dirty="0">
                <a:solidFill>
                  <a:srgbClr val="595959"/>
                </a:solidFill>
              </a:rPr>
              <a:t>: trả về 2 giá trị </a:t>
            </a:r>
            <a:r>
              <a:rPr lang="vi-VN" sz="2200" b="1" dirty="0">
                <a:solidFill>
                  <a:srgbClr val="595959"/>
                </a:solidFill>
              </a:rPr>
              <a:t>true</a:t>
            </a:r>
            <a:r>
              <a:rPr lang="vi-VN" sz="2200" dirty="0">
                <a:solidFill>
                  <a:srgbClr val="595959"/>
                </a:solidFill>
              </a:rPr>
              <a:t> or </a:t>
            </a:r>
            <a:r>
              <a:rPr lang="vi-VN" sz="2200" b="1" dirty="0">
                <a:solidFill>
                  <a:srgbClr val="595959"/>
                </a:solidFill>
              </a:rPr>
              <a:t>false</a:t>
            </a:r>
            <a:endParaRPr sz="2200" b="1" dirty="0">
              <a:solidFill>
                <a:srgbClr val="595959"/>
              </a:solidFill>
            </a:endParaRPr>
          </a:p>
          <a:p>
            <a:pPr marL="457200" lvl="0" indent="-368300" algn="l" rtl="0">
              <a:spcBef>
                <a:spcPts val="0"/>
              </a:spcBef>
              <a:spcAft>
                <a:spcPts val="0"/>
              </a:spcAft>
              <a:buClr>
                <a:srgbClr val="595959"/>
              </a:buClr>
              <a:buSzPts val="2200"/>
              <a:buChar char="❖"/>
            </a:pPr>
            <a:r>
              <a:rPr lang="vi-VN" sz="2200" dirty="0">
                <a:solidFill>
                  <a:srgbClr val="595959"/>
                </a:solidFill>
              </a:rPr>
              <a:t>Integers</a:t>
            </a:r>
            <a:endParaRPr sz="2200" dirty="0">
              <a:solidFill>
                <a:srgbClr val="595959"/>
              </a:solidFill>
            </a:endParaRPr>
          </a:p>
          <a:p>
            <a:pPr marL="914400" lvl="1" indent="-368300" algn="l" rtl="0">
              <a:spcBef>
                <a:spcPts val="0"/>
              </a:spcBef>
              <a:spcAft>
                <a:spcPts val="0"/>
              </a:spcAft>
              <a:buClr>
                <a:srgbClr val="595959"/>
              </a:buClr>
              <a:buSzPts val="2200"/>
              <a:buChar char="➢"/>
            </a:pPr>
            <a:r>
              <a:rPr lang="vi-VN" sz="2200" b="1" dirty="0">
                <a:solidFill>
                  <a:srgbClr val="595959"/>
                </a:solidFill>
              </a:rPr>
              <a:t>int</a:t>
            </a:r>
            <a:r>
              <a:rPr lang="vi-VN" sz="2200" dirty="0">
                <a:solidFill>
                  <a:srgbClr val="595959"/>
                </a:solidFill>
              </a:rPr>
              <a:t> / </a:t>
            </a:r>
            <a:r>
              <a:rPr lang="vi-VN" sz="2200" b="1" dirty="0">
                <a:solidFill>
                  <a:srgbClr val="595959"/>
                </a:solidFill>
              </a:rPr>
              <a:t>uint: </a:t>
            </a:r>
            <a:r>
              <a:rPr lang="vi-VN" sz="2200" dirty="0">
                <a:solidFill>
                  <a:srgbClr val="595959"/>
                </a:solidFill>
              </a:rPr>
              <a:t>số nguyên</a:t>
            </a:r>
            <a:endParaRPr sz="2200" dirty="0">
              <a:solidFill>
                <a:srgbClr val="595959"/>
              </a:solidFill>
            </a:endParaRPr>
          </a:p>
          <a:p>
            <a:pPr marL="457200" lvl="0" indent="-368300" algn="l" rtl="0">
              <a:spcBef>
                <a:spcPts val="0"/>
              </a:spcBef>
              <a:spcAft>
                <a:spcPts val="0"/>
              </a:spcAft>
              <a:buClr>
                <a:srgbClr val="595959"/>
              </a:buClr>
              <a:buSzPts val="2200"/>
              <a:buChar char="❖"/>
            </a:pPr>
            <a:r>
              <a:rPr lang="vi-VN" sz="2200" dirty="0">
                <a:solidFill>
                  <a:srgbClr val="595959"/>
                </a:solidFill>
              </a:rPr>
              <a:t>Address</a:t>
            </a:r>
            <a:endParaRPr sz="2200" dirty="0">
              <a:solidFill>
                <a:srgbClr val="595959"/>
              </a:solidFill>
            </a:endParaRPr>
          </a:p>
          <a:p>
            <a:pPr marL="914400" lvl="1" indent="-368300" algn="l" rtl="0">
              <a:spcBef>
                <a:spcPts val="0"/>
              </a:spcBef>
              <a:spcAft>
                <a:spcPts val="0"/>
              </a:spcAft>
              <a:buClr>
                <a:srgbClr val="595959"/>
              </a:buClr>
              <a:buSzPts val="2200"/>
              <a:buChar char="➢"/>
            </a:pPr>
            <a:r>
              <a:rPr lang="vi-VN" sz="2200" b="1" dirty="0" smtClean="0">
                <a:solidFill>
                  <a:srgbClr val="595959"/>
                </a:solidFill>
              </a:rPr>
              <a:t>address</a:t>
            </a:r>
            <a:r>
              <a:rPr lang="vi-VN" sz="2200" dirty="0" smtClean="0">
                <a:solidFill>
                  <a:srgbClr val="595959"/>
                </a:solidFill>
              </a:rPr>
              <a:t>:</a:t>
            </a:r>
            <a:r>
              <a:rPr lang="en-US" sz="2200" dirty="0" smtClean="0">
                <a:solidFill>
                  <a:srgbClr val="595959"/>
                </a:solidFill>
              </a:rPr>
              <a:t> </a:t>
            </a:r>
            <a:r>
              <a:rPr lang="en-US" sz="2200" dirty="0" err="1" smtClean="0">
                <a:solidFill>
                  <a:srgbClr val="595959"/>
                </a:solidFill>
              </a:rPr>
              <a:t>kích</a:t>
            </a:r>
            <a:r>
              <a:rPr lang="en-US" sz="2200" dirty="0" smtClean="0">
                <a:solidFill>
                  <a:srgbClr val="595959"/>
                </a:solidFill>
              </a:rPr>
              <a:t> </a:t>
            </a:r>
            <a:r>
              <a:rPr lang="en-US" sz="2200" dirty="0" err="1" smtClean="0">
                <a:solidFill>
                  <a:srgbClr val="595959"/>
                </a:solidFill>
              </a:rPr>
              <a:t>thước</a:t>
            </a:r>
            <a:r>
              <a:rPr lang="en-US" sz="2200" dirty="0" smtClean="0">
                <a:solidFill>
                  <a:srgbClr val="595959"/>
                </a:solidFill>
              </a:rPr>
              <a:t> 20byte</a:t>
            </a:r>
            <a:endParaRPr sz="2200" dirty="0">
              <a:solidFill>
                <a:srgbClr val="595959"/>
              </a:solidFill>
            </a:endParaRPr>
          </a:p>
          <a:p>
            <a:pPr marL="457200" lvl="0" indent="-368300" algn="l" rtl="0">
              <a:spcBef>
                <a:spcPts val="0"/>
              </a:spcBef>
              <a:spcAft>
                <a:spcPts val="0"/>
              </a:spcAft>
              <a:buClr>
                <a:srgbClr val="595959"/>
              </a:buClr>
              <a:buSzPts val="2200"/>
              <a:buChar char="❖"/>
            </a:pPr>
            <a:r>
              <a:rPr lang="vi-VN" sz="2200" dirty="0" smtClean="0">
                <a:solidFill>
                  <a:srgbClr val="595959"/>
                </a:solidFill>
              </a:rPr>
              <a:t>String</a:t>
            </a:r>
            <a:endParaRPr sz="2200" dirty="0">
              <a:solidFill>
                <a:srgbClr val="595959"/>
              </a:solidFill>
            </a:endParaRPr>
          </a:p>
          <a:p>
            <a:pPr marL="914400" lvl="1" indent="-368300" algn="l" rtl="0">
              <a:spcBef>
                <a:spcPts val="0"/>
              </a:spcBef>
              <a:spcAft>
                <a:spcPts val="0"/>
              </a:spcAft>
              <a:buClr>
                <a:srgbClr val="595959"/>
              </a:buClr>
              <a:buSzPts val="2200"/>
              <a:buChar char="➢"/>
            </a:pPr>
            <a:r>
              <a:rPr lang="vi-VN" sz="2200" b="1" dirty="0">
                <a:solidFill>
                  <a:srgbClr val="595959"/>
                </a:solidFill>
              </a:rPr>
              <a:t>string</a:t>
            </a:r>
            <a:endParaRPr sz="2200" b="1" dirty="0">
              <a:solidFill>
                <a:srgbClr val="595959"/>
              </a:solidFill>
            </a:endParaRPr>
          </a:p>
          <a:p>
            <a:pPr marL="457200" lvl="0" indent="-368300">
              <a:buClr>
                <a:srgbClr val="595959"/>
              </a:buClr>
              <a:buSzPts val="2200"/>
              <a:buChar char="❖"/>
            </a:pPr>
            <a:r>
              <a:rPr lang="vi-VN" sz="2200" dirty="0" smtClean="0">
                <a:solidFill>
                  <a:srgbClr val="595959"/>
                </a:solidFill>
              </a:rPr>
              <a:t>Enum</a:t>
            </a:r>
            <a:r>
              <a:rPr lang="en-US" sz="2200" dirty="0" smtClean="0">
                <a:solidFill>
                  <a:srgbClr val="595959"/>
                </a:solidFill>
              </a:rPr>
              <a:t> : </a:t>
            </a:r>
            <a:r>
              <a:rPr lang="en-US" sz="2200" dirty="0" err="1" smtClean="0">
                <a:solidFill>
                  <a:srgbClr val="595959"/>
                </a:solidFill>
              </a:rPr>
              <a:t>kiểu</a:t>
            </a:r>
            <a:r>
              <a:rPr lang="en-US" sz="2200" dirty="0" smtClean="0">
                <a:solidFill>
                  <a:srgbClr val="595959"/>
                </a:solidFill>
              </a:rPr>
              <a:t> do </a:t>
            </a:r>
            <a:r>
              <a:rPr lang="en-US" sz="2200" dirty="0" err="1" smtClean="0">
                <a:solidFill>
                  <a:srgbClr val="595959"/>
                </a:solidFill>
              </a:rPr>
              <a:t>người</a:t>
            </a:r>
            <a:r>
              <a:rPr lang="en-US" sz="2200" dirty="0" smtClean="0">
                <a:solidFill>
                  <a:srgbClr val="595959"/>
                </a:solidFill>
              </a:rPr>
              <a:t> </a:t>
            </a:r>
            <a:r>
              <a:rPr lang="en-US" sz="2200" dirty="0" err="1" smtClean="0">
                <a:solidFill>
                  <a:srgbClr val="595959"/>
                </a:solidFill>
              </a:rPr>
              <a:t>dùng</a:t>
            </a:r>
            <a:r>
              <a:rPr lang="en-US" sz="2200" dirty="0" smtClean="0">
                <a:solidFill>
                  <a:srgbClr val="595959"/>
                </a:solidFill>
              </a:rPr>
              <a:t> </a:t>
            </a:r>
            <a:r>
              <a:rPr lang="en-US" sz="2200" dirty="0" err="1" smtClean="0">
                <a:solidFill>
                  <a:srgbClr val="595959"/>
                </a:solidFill>
              </a:rPr>
              <a:t>tự</a:t>
            </a:r>
            <a:r>
              <a:rPr lang="en-US" sz="2200" dirty="0" smtClean="0">
                <a:solidFill>
                  <a:srgbClr val="595959"/>
                </a:solidFill>
              </a:rPr>
              <a:t> </a:t>
            </a:r>
            <a:r>
              <a:rPr lang="en-US" sz="2200" dirty="0" err="1" smtClean="0">
                <a:solidFill>
                  <a:srgbClr val="595959"/>
                </a:solidFill>
              </a:rPr>
              <a:t>định</a:t>
            </a:r>
            <a:r>
              <a:rPr lang="en-US" sz="2200" dirty="0" smtClean="0">
                <a:solidFill>
                  <a:srgbClr val="595959"/>
                </a:solidFill>
              </a:rPr>
              <a:t> </a:t>
            </a:r>
            <a:r>
              <a:rPr lang="en-US" sz="2200" dirty="0" err="1" smtClean="0">
                <a:solidFill>
                  <a:srgbClr val="595959"/>
                </a:solidFill>
              </a:rPr>
              <a:t>nghĩa</a:t>
            </a:r>
            <a:r>
              <a:rPr lang="en-US" sz="2200" dirty="0" smtClean="0">
                <a:solidFill>
                  <a:srgbClr val="595959"/>
                </a:solidFill>
              </a:rPr>
              <a:t>.</a:t>
            </a:r>
            <a:br>
              <a:rPr lang="en-US" sz="2200" dirty="0" smtClean="0">
                <a:solidFill>
                  <a:srgbClr val="595959"/>
                </a:solidFill>
              </a:rPr>
            </a:br>
            <a:r>
              <a:rPr lang="en-US" sz="2200" dirty="0" err="1" smtClean="0">
                <a:solidFill>
                  <a:srgbClr val="595959"/>
                </a:solidFill>
              </a:rPr>
              <a:t>Vd</a:t>
            </a:r>
            <a:r>
              <a:rPr lang="en-US" sz="2200" dirty="0" smtClean="0">
                <a:solidFill>
                  <a:srgbClr val="595959"/>
                </a:solidFill>
              </a:rPr>
              <a:t>: </a:t>
            </a:r>
            <a:r>
              <a:rPr lang="en-US" sz="2200" dirty="0" err="1" smtClean="0">
                <a:solidFill>
                  <a:srgbClr val="595959"/>
                </a:solidFill>
              </a:rPr>
              <a:t>enum</a:t>
            </a:r>
            <a:r>
              <a:rPr lang="en-US" sz="2200" dirty="0" smtClean="0">
                <a:solidFill>
                  <a:srgbClr val="595959"/>
                </a:solidFill>
              </a:rPr>
              <a:t> a {</a:t>
            </a:r>
            <a:r>
              <a:rPr lang="en-US" sz="2200" dirty="0" err="1" smtClean="0">
                <a:solidFill>
                  <a:srgbClr val="595959"/>
                </a:solidFill>
              </a:rPr>
              <a:t>one,two</a:t>
            </a:r>
            <a:r>
              <a:rPr lang="en-US" sz="2200" dirty="0" smtClean="0">
                <a:solidFill>
                  <a:srgbClr val="595959"/>
                </a:solidFill>
              </a:rPr>
              <a:t>}</a:t>
            </a:r>
            <a:endParaRPr sz="2200" b="1" dirty="0">
              <a:solidFill>
                <a:srgbClr val="595959"/>
              </a:solidFill>
            </a:endParaRPr>
          </a:p>
        </p:txBody>
      </p:sp>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23" name="Google Shape;97;p14"/>
          <p:cNvSpPr txBox="1"/>
          <p:nvPr/>
        </p:nvSpPr>
        <p:spPr>
          <a:xfrm>
            <a:off x="762000" y="1524000"/>
            <a:ext cx="7662300" cy="44547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latin typeface="+mn-lt"/>
              </a:rPr>
              <a:t>BLOCKCHAIN LÀ GÌ</a:t>
            </a:r>
            <a:endParaRPr sz="2200" b="1" dirty="0">
              <a:solidFill>
                <a:srgbClr val="0070C0"/>
              </a:solidFill>
              <a:latin typeface="+mn-lt"/>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latin typeface="+mn-lt"/>
              </a:rPr>
              <a:t>LỊCH SỬ CỦA BLOCKCHAIN</a:t>
            </a:r>
            <a:endParaRPr sz="2200" b="1" dirty="0">
              <a:solidFill>
                <a:srgbClr val="0070C0"/>
              </a:solidFill>
              <a:latin typeface="+mn-lt"/>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latin typeface="+mn-lt"/>
              </a:rPr>
              <a:t>ĐẶC ĐIỂM CỦA BLOCKCHAIN</a:t>
            </a:r>
            <a:endParaRPr sz="2200" b="1" dirty="0">
              <a:solidFill>
                <a:srgbClr val="0070C0"/>
              </a:solidFill>
              <a:latin typeface="+mn-lt"/>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latin typeface="+mn-lt"/>
              </a:rPr>
              <a:t>CẤU TRÚC CỦA BLOCKCHAIN</a:t>
            </a:r>
            <a:endParaRPr sz="2200" b="1" dirty="0">
              <a:solidFill>
                <a:srgbClr val="0070C0"/>
              </a:solidFill>
              <a:latin typeface="+mn-lt"/>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latin typeface="+mn-lt"/>
              </a:rPr>
              <a:t>KHỐI,GIAO DỊCH, SỰ ĐỒNG THUẬN</a:t>
            </a:r>
            <a:endParaRPr sz="2200" b="1" dirty="0">
              <a:solidFill>
                <a:srgbClr val="0070C0"/>
              </a:solidFill>
              <a:latin typeface="+mn-lt"/>
            </a:endParaRPr>
          </a:p>
          <a:p>
            <a:pPr marL="457200" lvl="0" indent="-368300" algn="l" rtl="0">
              <a:lnSpc>
                <a:spcPct val="150000"/>
              </a:lnSpc>
              <a:spcBef>
                <a:spcPts val="0"/>
              </a:spcBef>
              <a:spcAft>
                <a:spcPts val="0"/>
              </a:spcAft>
              <a:buClr>
                <a:srgbClr val="0070C0"/>
              </a:buClr>
              <a:buSzPts val="2200"/>
              <a:buAutoNum type="romanUcPeriod"/>
            </a:pPr>
            <a:r>
              <a:rPr lang="vi-VN" sz="2200" b="1" dirty="0">
                <a:solidFill>
                  <a:srgbClr val="0070C0"/>
                </a:solidFill>
                <a:latin typeface="+mn-lt"/>
              </a:rPr>
              <a:t>GIỚI THIỆU VỀ ETHEREUM</a:t>
            </a:r>
            <a:endParaRPr sz="2200" b="1" dirty="0">
              <a:solidFill>
                <a:srgbClr val="0070C0"/>
              </a:solidFill>
              <a:latin typeface="+mn-lt"/>
            </a:endParaRPr>
          </a:p>
          <a:p>
            <a:pPr marL="0" lvl="0" indent="0" algn="l" rtl="0">
              <a:spcBef>
                <a:spcPts val="0"/>
              </a:spcBef>
              <a:spcAft>
                <a:spcPts val="0"/>
              </a:spcAft>
              <a:buNone/>
            </a:pPr>
            <a:endParaRPr sz="26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59;p35"/>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200" b="1" dirty="0">
                <a:solidFill>
                  <a:srgbClr val="0070C0"/>
                </a:solidFill>
              </a:rPr>
              <a:t>III. TYPE</a:t>
            </a:r>
            <a:endParaRPr sz="2200" b="1" dirty="0">
              <a:solidFill>
                <a:srgbClr val="595959"/>
              </a:solidFill>
            </a:endParaRPr>
          </a:p>
          <a:p>
            <a:pPr marL="457200" marR="0" lvl="0" indent="-368300" algn="l" rtl="0">
              <a:lnSpc>
                <a:spcPct val="100000"/>
              </a:lnSpc>
              <a:spcBef>
                <a:spcPts val="0"/>
              </a:spcBef>
              <a:spcAft>
                <a:spcPts val="0"/>
              </a:spcAft>
              <a:buClr>
                <a:srgbClr val="595959"/>
              </a:buClr>
              <a:buSzPts val="2200"/>
              <a:buChar char="❖"/>
            </a:pPr>
            <a:r>
              <a:rPr lang="vi-VN" sz="2200" dirty="0">
                <a:solidFill>
                  <a:srgbClr val="595959"/>
                </a:solidFill>
              </a:rPr>
              <a:t>Data location:</a:t>
            </a:r>
            <a:endParaRPr sz="2200" dirty="0">
              <a:solidFill>
                <a:srgbClr val="595959"/>
              </a:solidFill>
            </a:endParaRPr>
          </a:p>
          <a:p>
            <a:pPr marL="914400" lvl="1" indent="-368300">
              <a:buClr>
                <a:srgbClr val="595959"/>
              </a:buClr>
              <a:buSzPts val="2200"/>
              <a:buChar char="➢"/>
            </a:pPr>
            <a:r>
              <a:rPr lang="vi-VN" sz="2200" b="1" dirty="0">
                <a:solidFill>
                  <a:srgbClr val="595959"/>
                </a:solidFill>
              </a:rPr>
              <a:t>storage</a:t>
            </a:r>
            <a:r>
              <a:rPr lang="vi-VN" sz="2200" dirty="0">
                <a:solidFill>
                  <a:srgbClr val="595959"/>
                </a:solidFill>
              </a:rPr>
              <a:t> </a:t>
            </a:r>
            <a:r>
              <a:rPr lang="en-US" sz="2200" dirty="0" smtClean="0">
                <a:solidFill>
                  <a:srgbClr val="595959"/>
                </a:solidFill>
              </a:rPr>
              <a:t>:</a:t>
            </a:r>
            <a:r>
              <a:rPr lang="vi-VN" sz="2200" dirty="0">
                <a:solidFill>
                  <a:srgbClr val="595959"/>
                </a:solidFill>
              </a:rPr>
              <a:t>nơi </a:t>
            </a:r>
            <a:r>
              <a:rPr lang="en-US" sz="2200" dirty="0" err="1" smtClean="0">
                <a:solidFill>
                  <a:srgbClr val="595959"/>
                </a:solidFill>
              </a:rPr>
              <a:t>lưu</a:t>
            </a:r>
            <a:r>
              <a:rPr lang="en-US" sz="2200" dirty="0" smtClean="0">
                <a:solidFill>
                  <a:srgbClr val="595959"/>
                </a:solidFill>
              </a:rPr>
              <a:t> </a:t>
            </a:r>
            <a:r>
              <a:rPr lang="en-US" sz="2200" dirty="0" err="1" smtClean="0">
                <a:solidFill>
                  <a:srgbClr val="595959"/>
                </a:solidFill>
              </a:rPr>
              <a:t>tất</a:t>
            </a:r>
            <a:r>
              <a:rPr lang="en-US" sz="2200" dirty="0" smtClean="0">
                <a:solidFill>
                  <a:srgbClr val="595959"/>
                </a:solidFill>
              </a:rPr>
              <a:t> </a:t>
            </a:r>
            <a:r>
              <a:rPr lang="en-US" sz="2200" dirty="0" err="1" smtClean="0">
                <a:solidFill>
                  <a:srgbClr val="595959"/>
                </a:solidFill>
              </a:rPr>
              <a:t>cả</a:t>
            </a:r>
            <a:r>
              <a:rPr lang="en-US" sz="2200" dirty="0" smtClean="0">
                <a:solidFill>
                  <a:srgbClr val="595959"/>
                </a:solidFill>
              </a:rPr>
              <a:t> </a:t>
            </a:r>
            <a:r>
              <a:rPr lang="en-US" sz="2200" dirty="0" err="1" smtClean="0">
                <a:solidFill>
                  <a:srgbClr val="595959"/>
                </a:solidFill>
              </a:rPr>
              <a:t>các</a:t>
            </a:r>
            <a:r>
              <a:rPr lang="en-US" sz="2200" dirty="0" smtClean="0">
                <a:solidFill>
                  <a:srgbClr val="595959"/>
                </a:solidFill>
              </a:rPr>
              <a:t> </a:t>
            </a:r>
            <a:r>
              <a:rPr lang="en-US" sz="2200" dirty="0" err="1" smtClean="0">
                <a:solidFill>
                  <a:srgbClr val="595959"/>
                </a:solidFill>
              </a:rPr>
              <a:t>biến</a:t>
            </a:r>
            <a:r>
              <a:rPr lang="en-US" sz="2200" dirty="0" smtClean="0">
                <a:solidFill>
                  <a:srgbClr val="595959"/>
                </a:solidFill>
              </a:rPr>
              <a:t> </a:t>
            </a:r>
            <a:r>
              <a:rPr lang="en-US" sz="2200" dirty="0" err="1" smtClean="0">
                <a:solidFill>
                  <a:srgbClr val="595959"/>
                </a:solidFill>
              </a:rPr>
              <a:t>trạng</a:t>
            </a:r>
            <a:r>
              <a:rPr lang="en-US" sz="2200" dirty="0" smtClean="0">
                <a:solidFill>
                  <a:srgbClr val="595959"/>
                </a:solidFill>
              </a:rPr>
              <a:t> </a:t>
            </a:r>
            <a:r>
              <a:rPr lang="en-US" sz="2200" dirty="0" err="1" smtClean="0">
                <a:solidFill>
                  <a:srgbClr val="595959"/>
                </a:solidFill>
              </a:rPr>
              <a:t>thái</a:t>
            </a:r>
            <a:r>
              <a:rPr lang="en-US" sz="2200" dirty="0" smtClean="0">
                <a:solidFill>
                  <a:srgbClr val="595959"/>
                </a:solidFill>
              </a:rPr>
              <a:t> </a:t>
            </a:r>
            <a:r>
              <a:rPr lang="en-US" sz="2200" dirty="0" err="1" smtClean="0">
                <a:solidFill>
                  <a:srgbClr val="595959"/>
                </a:solidFill>
              </a:rPr>
              <a:t>của</a:t>
            </a:r>
            <a:r>
              <a:rPr lang="en-US" sz="2200" dirty="0" smtClean="0">
                <a:solidFill>
                  <a:srgbClr val="595959"/>
                </a:solidFill>
              </a:rPr>
              <a:t> </a:t>
            </a:r>
            <a:r>
              <a:rPr lang="en-US" sz="2200" dirty="0" err="1" smtClean="0">
                <a:solidFill>
                  <a:srgbClr val="595959"/>
                </a:solidFill>
              </a:rPr>
              <a:t>hợp</a:t>
            </a:r>
            <a:r>
              <a:rPr lang="en-US" sz="2200" dirty="0" smtClean="0">
                <a:solidFill>
                  <a:srgbClr val="595959"/>
                </a:solidFill>
              </a:rPr>
              <a:t> </a:t>
            </a:r>
            <a:r>
              <a:rPr lang="en-US" sz="2200" dirty="0" err="1" smtClean="0">
                <a:solidFill>
                  <a:srgbClr val="595959"/>
                </a:solidFill>
              </a:rPr>
              <a:t>đồng</a:t>
            </a:r>
            <a:r>
              <a:rPr lang="en-US" sz="2200" dirty="0" smtClean="0">
                <a:solidFill>
                  <a:srgbClr val="595959"/>
                </a:solidFill>
              </a:rPr>
              <a:t>, </a:t>
            </a:r>
            <a:r>
              <a:rPr lang="en-US" sz="2200" dirty="0" err="1" smtClean="0">
                <a:solidFill>
                  <a:srgbClr val="595959"/>
                </a:solidFill>
              </a:rPr>
              <a:t>khá</a:t>
            </a:r>
            <a:r>
              <a:rPr lang="en-US" sz="2200" dirty="0" smtClean="0">
                <a:solidFill>
                  <a:srgbClr val="595959"/>
                </a:solidFill>
              </a:rPr>
              <a:t> </a:t>
            </a:r>
            <a:r>
              <a:rPr lang="en-US" sz="2200" dirty="0" err="1" smtClean="0">
                <a:solidFill>
                  <a:srgbClr val="595959"/>
                </a:solidFill>
              </a:rPr>
              <a:t>tốn</a:t>
            </a:r>
            <a:r>
              <a:rPr lang="en-US" sz="2200" dirty="0" smtClean="0">
                <a:solidFill>
                  <a:srgbClr val="595959"/>
                </a:solidFill>
              </a:rPr>
              <a:t> </a:t>
            </a:r>
            <a:r>
              <a:rPr lang="en-US" sz="2200" dirty="0" err="1" smtClean="0">
                <a:solidFill>
                  <a:srgbClr val="595959"/>
                </a:solidFill>
              </a:rPr>
              <a:t>kém</a:t>
            </a:r>
            <a:r>
              <a:rPr lang="en-US" sz="2200" dirty="0" smtClean="0">
                <a:solidFill>
                  <a:srgbClr val="595959"/>
                </a:solidFill>
              </a:rPr>
              <a:t> </a:t>
            </a:r>
            <a:r>
              <a:rPr lang="en-US" sz="2200" dirty="0" err="1" smtClean="0">
                <a:solidFill>
                  <a:srgbClr val="595959"/>
                </a:solidFill>
              </a:rPr>
              <a:t>khi</a:t>
            </a:r>
            <a:r>
              <a:rPr lang="en-US" sz="2200" dirty="0" smtClean="0">
                <a:solidFill>
                  <a:srgbClr val="595959"/>
                </a:solidFill>
              </a:rPr>
              <a:t> </a:t>
            </a:r>
            <a:r>
              <a:rPr lang="en-US" sz="2200" dirty="0" err="1" smtClean="0">
                <a:solidFill>
                  <a:srgbClr val="595959"/>
                </a:solidFill>
              </a:rPr>
              <a:t>sử</a:t>
            </a:r>
            <a:r>
              <a:rPr lang="en-US" sz="2200" dirty="0" smtClean="0">
                <a:solidFill>
                  <a:srgbClr val="595959"/>
                </a:solidFill>
              </a:rPr>
              <a:t> </a:t>
            </a:r>
            <a:r>
              <a:rPr lang="en-US" sz="2200" dirty="0" err="1" smtClean="0">
                <a:solidFill>
                  <a:srgbClr val="595959"/>
                </a:solidFill>
              </a:rPr>
              <a:t>dụng</a:t>
            </a:r>
            <a:r>
              <a:rPr lang="en-US" sz="2200" dirty="0" smtClean="0">
                <a:solidFill>
                  <a:srgbClr val="595959"/>
                </a:solidFill>
              </a:rPr>
              <a:t>.</a:t>
            </a:r>
            <a:endParaRPr lang="en-US" sz="2200" dirty="0" smtClean="0">
              <a:solidFill>
                <a:srgbClr val="595959"/>
              </a:solidFill>
            </a:endParaRPr>
          </a:p>
          <a:p>
            <a:pPr marL="914400" lvl="1" indent="-368300">
              <a:buClr>
                <a:srgbClr val="595959"/>
              </a:buClr>
              <a:buSzPts val="2200"/>
              <a:buChar char="➢"/>
            </a:pPr>
            <a:r>
              <a:rPr lang="vi-VN" sz="2200" b="1" dirty="0" smtClean="0">
                <a:solidFill>
                  <a:srgbClr val="595959"/>
                </a:solidFill>
              </a:rPr>
              <a:t>Memory</a:t>
            </a:r>
            <a:r>
              <a:rPr lang="en-US" sz="2200" b="1" dirty="0" smtClean="0">
                <a:solidFill>
                  <a:srgbClr val="595959"/>
                </a:solidFill>
              </a:rPr>
              <a:t> :</a:t>
            </a:r>
            <a:r>
              <a:rPr lang="vi-VN" sz="2200" dirty="0">
                <a:solidFill>
                  <a:srgbClr val="595959"/>
                </a:solidFill>
              </a:rPr>
              <a:t>sử dụng để giữ các giá trị tạm </a:t>
            </a:r>
            <a:r>
              <a:rPr lang="vi-VN" sz="2200" dirty="0" smtClean="0">
                <a:solidFill>
                  <a:srgbClr val="595959"/>
                </a:solidFill>
              </a:rPr>
              <a:t>thời</a:t>
            </a:r>
            <a:r>
              <a:rPr lang="en-US" sz="2200" dirty="0" smtClean="0">
                <a:solidFill>
                  <a:srgbClr val="595959"/>
                </a:solidFill>
              </a:rPr>
              <a:t>,</a:t>
            </a:r>
            <a:r>
              <a:rPr lang="vi-VN" sz="2200" dirty="0">
                <a:solidFill>
                  <a:srgbClr val="595959"/>
                </a:solidFill>
              </a:rPr>
              <a:t> </a:t>
            </a:r>
            <a:r>
              <a:rPr lang="en-US" sz="2200" dirty="0" smtClean="0">
                <a:solidFill>
                  <a:srgbClr val="595959"/>
                </a:solidFill>
              </a:rPr>
              <a:t>n</a:t>
            </a:r>
            <a:r>
              <a:rPr lang="vi-VN" sz="2200" dirty="0" smtClean="0">
                <a:solidFill>
                  <a:srgbClr val="595959"/>
                </a:solidFill>
              </a:rPr>
              <a:t>ó </a:t>
            </a:r>
            <a:r>
              <a:rPr lang="vi-VN" sz="2200" dirty="0">
                <a:solidFill>
                  <a:srgbClr val="595959"/>
                </a:solidFill>
              </a:rPr>
              <a:t>bị xóa giữa các cuộc gọi hàm (bên ngoài) và rẻ hơn để sử dụng.</a:t>
            </a:r>
            <a:endParaRPr sz="2200" dirty="0">
              <a:solidFill>
                <a:srgbClr val="595959"/>
              </a:solidFill>
            </a:endParaRPr>
          </a:p>
          <a:p>
            <a:pPr marL="457200" marR="0" lvl="0" indent="-368300" algn="l" rtl="0">
              <a:lnSpc>
                <a:spcPct val="100000"/>
              </a:lnSpc>
              <a:spcBef>
                <a:spcPts val="0"/>
              </a:spcBef>
              <a:spcAft>
                <a:spcPts val="0"/>
              </a:spcAft>
              <a:buClr>
                <a:srgbClr val="595959"/>
              </a:buClr>
              <a:buSzPts val="2200"/>
              <a:buChar char="❖"/>
            </a:pPr>
            <a:r>
              <a:rPr lang="vi-VN" sz="2200" dirty="0">
                <a:solidFill>
                  <a:srgbClr val="595959"/>
                </a:solidFill>
              </a:rPr>
              <a:t>Array:</a:t>
            </a:r>
            <a:endParaRPr sz="2200" dirty="0">
              <a:solidFill>
                <a:srgbClr val="595959"/>
              </a:solidFill>
            </a:endParaRPr>
          </a:p>
          <a:p>
            <a:pPr marL="457200" marR="0" lvl="0" indent="-368300" algn="l" rtl="0">
              <a:lnSpc>
                <a:spcPct val="100000"/>
              </a:lnSpc>
              <a:spcBef>
                <a:spcPts val="0"/>
              </a:spcBef>
              <a:spcAft>
                <a:spcPts val="0"/>
              </a:spcAft>
              <a:buClr>
                <a:srgbClr val="595959"/>
              </a:buClr>
              <a:buSzPts val="2200"/>
              <a:buChar char="❖"/>
            </a:pPr>
            <a:r>
              <a:rPr lang="vi-VN" sz="2200" dirty="0" smtClean="0">
                <a:solidFill>
                  <a:srgbClr val="595959"/>
                </a:solidFill>
              </a:rPr>
              <a:t>Struct:</a:t>
            </a:r>
            <a:endParaRPr sz="2200" dirty="0" smtClean="0">
              <a:solidFill>
                <a:srgbClr val="595959"/>
              </a:solidFill>
            </a:endParaRPr>
          </a:p>
          <a:p>
            <a:pPr marL="457200" marR="0" lvl="0" indent="-368300" algn="l" rtl="0">
              <a:lnSpc>
                <a:spcPct val="100000"/>
              </a:lnSpc>
              <a:spcBef>
                <a:spcPts val="0"/>
              </a:spcBef>
              <a:spcAft>
                <a:spcPts val="0"/>
              </a:spcAft>
              <a:buClr>
                <a:srgbClr val="595959"/>
              </a:buClr>
              <a:buSzPts val="2200"/>
              <a:buChar char="❖"/>
            </a:pPr>
            <a:r>
              <a:rPr lang="vi-VN" sz="2200" dirty="0" smtClean="0">
                <a:solidFill>
                  <a:srgbClr val="595959"/>
                </a:solidFill>
              </a:rPr>
              <a:t>Mappings</a:t>
            </a:r>
            <a:endParaRPr sz="2200" dirty="0">
              <a:solidFill>
                <a:srgbClr val="595959"/>
              </a:solidFill>
            </a:endParaRPr>
          </a:p>
          <a:p>
            <a:pPr marL="914400" marR="0" lvl="1" indent="-368300" algn="l" rtl="0">
              <a:lnSpc>
                <a:spcPct val="100000"/>
              </a:lnSpc>
              <a:spcBef>
                <a:spcPts val="0"/>
              </a:spcBef>
              <a:spcAft>
                <a:spcPts val="0"/>
              </a:spcAft>
              <a:buClr>
                <a:srgbClr val="595959"/>
              </a:buClr>
              <a:buSzPts val="2200"/>
              <a:buChar char="➢"/>
            </a:pPr>
            <a:r>
              <a:rPr lang="vi-VN" sz="2200" dirty="0">
                <a:solidFill>
                  <a:srgbClr val="595959"/>
                </a:solidFill>
              </a:rPr>
              <a:t>Cấu trúc: </a:t>
            </a:r>
            <a:r>
              <a:rPr lang="vi-VN" sz="2200" dirty="0">
                <a:solidFill>
                  <a:srgbClr val="FF0000"/>
                </a:solidFill>
              </a:rPr>
              <a:t>mapping(_keyType =&gt; _valueType)</a:t>
            </a:r>
            <a:endParaRPr sz="2200" dirty="0">
              <a:solidFill>
                <a:srgbClr val="FF0000"/>
              </a:solidFill>
            </a:endParaRPr>
          </a:p>
        </p:txBody>
      </p:sp>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66;p36"/>
          <p:cNvSpPr txBox="1"/>
          <p:nvPr/>
        </p:nvSpPr>
        <p:spPr>
          <a:xfrm>
            <a:off x="487950" y="120165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200" b="1" dirty="0">
                <a:solidFill>
                  <a:srgbClr val="0070C0"/>
                </a:solidFill>
              </a:rPr>
              <a:t>III. UNITS AND GLOBALLY AVAILABLE VARIABLES</a:t>
            </a:r>
            <a:endParaRPr sz="2200" b="1" dirty="0">
              <a:solidFill>
                <a:srgbClr val="595959"/>
              </a:solidFill>
            </a:endParaRPr>
          </a:p>
          <a:p>
            <a:pPr marL="457200" marR="0" lvl="0" indent="-368300" algn="l" rtl="0">
              <a:lnSpc>
                <a:spcPct val="100000"/>
              </a:lnSpc>
              <a:spcBef>
                <a:spcPts val="0"/>
              </a:spcBef>
              <a:spcAft>
                <a:spcPts val="0"/>
              </a:spcAft>
              <a:buClr>
                <a:srgbClr val="595959"/>
              </a:buClr>
              <a:buSzPts val="2200"/>
              <a:buChar char="❖"/>
            </a:pPr>
            <a:r>
              <a:rPr lang="vi-VN" sz="2200" dirty="0">
                <a:solidFill>
                  <a:srgbClr val="595959"/>
                </a:solidFill>
              </a:rPr>
              <a:t>Ether units: có 4 đơn ether</a:t>
            </a:r>
            <a:endParaRPr sz="2200" dirty="0">
              <a:solidFill>
                <a:srgbClr val="595959"/>
              </a:solidFill>
            </a:endParaRPr>
          </a:p>
          <a:p>
            <a:pPr marL="914400" marR="0" lvl="1" indent="-368300" algn="l" rtl="0">
              <a:lnSpc>
                <a:spcPct val="100000"/>
              </a:lnSpc>
              <a:spcBef>
                <a:spcPts val="0"/>
              </a:spcBef>
              <a:spcAft>
                <a:spcPts val="0"/>
              </a:spcAft>
              <a:buClr>
                <a:srgbClr val="595959"/>
              </a:buClr>
              <a:buSzPts val="2200"/>
              <a:buChar char="➢"/>
            </a:pPr>
            <a:r>
              <a:rPr lang="vi-VN" sz="2200" dirty="0">
                <a:solidFill>
                  <a:srgbClr val="595959"/>
                </a:solidFill>
                <a:highlight>
                  <a:srgbClr val="FFFFFF"/>
                </a:highlight>
              </a:rPr>
              <a:t>wei</a:t>
            </a:r>
            <a:r>
              <a:rPr lang="vi-VN" sz="2200" dirty="0">
                <a:solidFill>
                  <a:srgbClr val="595959"/>
                </a:solidFill>
                <a:highlight>
                  <a:srgbClr val="FCFCFC"/>
                </a:highlight>
              </a:rPr>
              <a:t>, </a:t>
            </a:r>
            <a:r>
              <a:rPr lang="vi-VN" sz="2200" dirty="0">
                <a:solidFill>
                  <a:srgbClr val="595959"/>
                </a:solidFill>
                <a:highlight>
                  <a:srgbClr val="FFFFFF"/>
                </a:highlight>
              </a:rPr>
              <a:t>finney</a:t>
            </a:r>
            <a:r>
              <a:rPr lang="vi-VN" sz="2200" dirty="0">
                <a:solidFill>
                  <a:srgbClr val="595959"/>
                </a:solidFill>
                <a:highlight>
                  <a:srgbClr val="FCFCFC"/>
                </a:highlight>
              </a:rPr>
              <a:t>, </a:t>
            </a:r>
            <a:r>
              <a:rPr lang="vi-VN" sz="2200" dirty="0">
                <a:solidFill>
                  <a:srgbClr val="595959"/>
                </a:solidFill>
                <a:highlight>
                  <a:srgbClr val="FFFFFF"/>
                </a:highlight>
              </a:rPr>
              <a:t>szabo</a:t>
            </a:r>
            <a:r>
              <a:rPr lang="vi-VN" sz="2200" dirty="0">
                <a:solidFill>
                  <a:srgbClr val="595959"/>
                </a:solidFill>
                <a:highlight>
                  <a:srgbClr val="FCFCFC"/>
                </a:highlight>
              </a:rPr>
              <a:t>, </a:t>
            </a:r>
            <a:r>
              <a:rPr lang="vi-VN" sz="2200" dirty="0" smtClean="0">
                <a:solidFill>
                  <a:srgbClr val="595959"/>
                </a:solidFill>
                <a:highlight>
                  <a:srgbClr val="FFFFFF"/>
                </a:highlight>
              </a:rPr>
              <a:t>ether</a:t>
            </a:r>
            <a:endParaRPr lang="en-US" sz="2200" dirty="0" smtClean="0">
              <a:solidFill>
                <a:srgbClr val="595959"/>
              </a:solidFill>
              <a:highlight>
                <a:srgbClr val="FFFFFF"/>
              </a:highlight>
            </a:endParaRPr>
          </a:p>
          <a:p>
            <a:pPr marL="914400" marR="0" lvl="1" indent="-368300" algn="l" rtl="0">
              <a:lnSpc>
                <a:spcPct val="100000"/>
              </a:lnSpc>
              <a:spcBef>
                <a:spcPts val="0"/>
              </a:spcBef>
              <a:spcAft>
                <a:spcPts val="0"/>
              </a:spcAft>
              <a:buClr>
                <a:srgbClr val="595959"/>
              </a:buClr>
              <a:buSzPts val="2200"/>
              <a:buChar char="➢"/>
            </a:pPr>
            <a:endParaRPr lang="en-US" sz="2200" dirty="0">
              <a:solidFill>
                <a:srgbClr val="595959"/>
              </a:solidFill>
              <a:highlight>
                <a:srgbClr val="FFFFFF"/>
              </a:highlight>
            </a:endParaRPr>
          </a:p>
          <a:p>
            <a:pPr marL="457200" lvl="0" indent="-368300">
              <a:buClr>
                <a:srgbClr val="595959"/>
              </a:buClr>
              <a:buSzPts val="2200"/>
              <a:buChar char="❖"/>
            </a:pPr>
            <a:r>
              <a:rPr lang="en-US" sz="2200" dirty="0" smtClean="0">
                <a:solidFill>
                  <a:srgbClr val="595959"/>
                </a:solidFill>
              </a:rPr>
              <a:t>Time </a:t>
            </a:r>
            <a:r>
              <a:rPr lang="vi-VN" sz="2200" dirty="0" smtClean="0">
                <a:solidFill>
                  <a:srgbClr val="595959"/>
                </a:solidFill>
              </a:rPr>
              <a:t>units</a:t>
            </a:r>
            <a:r>
              <a:rPr lang="vi-VN" sz="2200" dirty="0">
                <a:solidFill>
                  <a:srgbClr val="595959"/>
                </a:solidFill>
              </a:rPr>
              <a:t>: có </a:t>
            </a:r>
            <a:r>
              <a:rPr lang="en-US" sz="2200" dirty="0" smtClean="0">
                <a:solidFill>
                  <a:srgbClr val="595959"/>
                </a:solidFill>
              </a:rPr>
              <a:t>6</a:t>
            </a:r>
            <a:r>
              <a:rPr lang="vi-VN" sz="2200" dirty="0" smtClean="0">
                <a:solidFill>
                  <a:srgbClr val="595959"/>
                </a:solidFill>
              </a:rPr>
              <a:t> đơn</a:t>
            </a:r>
            <a:r>
              <a:rPr lang="en-US" sz="2200" dirty="0" smtClean="0">
                <a:solidFill>
                  <a:srgbClr val="595959"/>
                </a:solidFill>
              </a:rPr>
              <a:t> time</a:t>
            </a:r>
          </a:p>
          <a:p>
            <a:pPr marL="914400" lvl="1" indent="-368300">
              <a:buClr>
                <a:srgbClr val="595959"/>
              </a:buClr>
              <a:buSzPts val="2200"/>
              <a:buChar char="➢"/>
            </a:pPr>
            <a:r>
              <a:rPr lang="en-US" sz="2200" dirty="0" smtClean="0">
                <a:solidFill>
                  <a:srgbClr val="595959"/>
                </a:solidFill>
                <a:highlight>
                  <a:srgbClr val="FFFFFF"/>
                </a:highlight>
              </a:rPr>
              <a:t>seconds</a:t>
            </a:r>
            <a:r>
              <a:rPr lang="vi-VN" sz="2200" dirty="0" smtClean="0">
                <a:solidFill>
                  <a:srgbClr val="595959"/>
                </a:solidFill>
                <a:highlight>
                  <a:srgbClr val="FCFCFC"/>
                </a:highlight>
              </a:rPr>
              <a:t>, </a:t>
            </a:r>
            <a:r>
              <a:rPr lang="en-US" sz="2200" dirty="0" smtClean="0">
                <a:solidFill>
                  <a:srgbClr val="595959"/>
                </a:solidFill>
                <a:highlight>
                  <a:srgbClr val="FFFFFF"/>
                </a:highlight>
              </a:rPr>
              <a:t>minutes</a:t>
            </a:r>
            <a:r>
              <a:rPr lang="vi-VN" sz="2200" dirty="0" smtClean="0">
                <a:solidFill>
                  <a:srgbClr val="595959"/>
                </a:solidFill>
                <a:highlight>
                  <a:srgbClr val="FCFCFC"/>
                </a:highlight>
              </a:rPr>
              <a:t>, </a:t>
            </a:r>
            <a:r>
              <a:rPr lang="en-US" sz="2200" dirty="0" smtClean="0">
                <a:solidFill>
                  <a:srgbClr val="595959"/>
                </a:solidFill>
                <a:highlight>
                  <a:srgbClr val="FFFFFF"/>
                </a:highlight>
              </a:rPr>
              <a:t>hours</a:t>
            </a:r>
            <a:r>
              <a:rPr lang="vi-VN" sz="2200" dirty="0" smtClean="0">
                <a:solidFill>
                  <a:srgbClr val="595959"/>
                </a:solidFill>
                <a:highlight>
                  <a:srgbClr val="FCFCFC"/>
                </a:highlight>
              </a:rPr>
              <a:t>, </a:t>
            </a:r>
            <a:r>
              <a:rPr lang="en-US" sz="2200" dirty="0" err="1" smtClean="0">
                <a:solidFill>
                  <a:srgbClr val="595959"/>
                </a:solidFill>
                <a:highlight>
                  <a:srgbClr val="FFFFFF"/>
                </a:highlight>
              </a:rPr>
              <a:t>days,weeks</a:t>
            </a:r>
            <a:r>
              <a:rPr lang="en-US" sz="2200" dirty="0" smtClean="0">
                <a:solidFill>
                  <a:srgbClr val="595959"/>
                </a:solidFill>
                <a:highlight>
                  <a:srgbClr val="FFFFFF"/>
                </a:highlight>
              </a:rPr>
              <a:t> </a:t>
            </a:r>
            <a:r>
              <a:rPr lang="en-US" sz="2200" dirty="0" err="1" smtClean="0">
                <a:solidFill>
                  <a:srgbClr val="595959"/>
                </a:solidFill>
                <a:highlight>
                  <a:srgbClr val="FFFFFF"/>
                </a:highlight>
              </a:rPr>
              <a:t>và</a:t>
            </a:r>
            <a:r>
              <a:rPr lang="en-US" sz="2200" dirty="0" smtClean="0">
                <a:solidFill>
                  <a:srgbClr val="595959"/>
                </a:solidFill>
                <a:highlight>
                  <a:srgbClr val="FFFFFF"/>
                </a:highlight>
              </a:rPr>
              <a:t>  years</a:t>
            </a:r>
            <a:endParaRPr lang="vi-VN" sz="2200" dirty="0" smtClean="0">
              <a:solidFill>
                <a:srgbClr val="595959"/>
              </a:solidFill>
              <a:highlight>
                <a:srgbClr val="FFFFFF"/>
              </a:highlight>
            </a:endParaRPr>
          </a:p>
          <a:p>
            <a:pPr marL="546100" marR="0" lvl="1" algn="l" rtl="0">
              <a:lnSpc>
                <a:spcPct val="100000"/>
              </a:lnSpc>
              <a:spcBef>
                <a:spcPts val="0"/>
              </a:spcBef>
              <a:spcAft>
                <a:spcPts val="0"/>
              </a:spcAft>
              <a:buClr>
                <a:srgbClr val="595959"/>
              </a:buClr>
              <a:buSzPts val="2200"/>
            </a:pPr>
            <a:endParaRPr sz="2200" dirty="0" smtClean="0">
              <a:solidFill>
                <a:srgbClr val="595959"/>
              </a:solidFill>
              <a:highlight>
                <a:srgbClr val="FFFFFF"/>
              </a:highlight>
            </a:endParaRPr>
          </a:p>
          <a:p>
            <a:pPr marL="457200" marR="0" lvl="0" indent="-368300" algn="l" rtl="0">
              <a:lnSpc>
                <a:spcPct val="100000"/>
              </a:lnSpc>
              <a:spcBef>
                <a:spcPts val="0"/>
              </a:spcBef>
              <a:spcAft>
                <a:spcPts val="0"/>
              </a:spcAft>
              <a:buClr>
                <a:srgbClr val="595959"/>
              </a:buClr>
              <a:buSzPts val="2200"/>
              <a:buChar char="❖"/>
            </a:pPr>
            <a:endParaRPr sz="2200" dirty="0">
              <a:solidFill>
                <a:srgbClr val="595959"/>
              </a:solidFill>
              <a:highlight>
                <a:srgbClr val="FFFFFF"/>
              </a:highlight>
            </a:endParaRPr>
          </a:p>
        </p:txBody>
      </p:sp>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66;p36"/>
          <p:cNvSpPr txBox="1"/>
          <p:nvPr/>
        </p:nvSpPr>
        <p:spPr>
          <a:xfrm>
            <a:off x="487950" y="1201650"/>
            <a:ext cx="7662300" cy="497055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200" b="1" dirty="0" smtClean="0">
                <a:solidFill>
                  <a:srgbClr val="0070C0"/>
                </a:solidFill>
              </a:rPr>
              <a:t>I</a:t>
            </a:r>
            <a:r>
              <a:rPr lang="en-US" sz="2200" b="1" dirty="0" smtClean="0">
                <a:solidFill>
                  <a:srgbClr val="0070C0"/>
                </a:solidFill>
              </a:rPr>
              <a:t>V</a:t>
            </a:r>
            <a:r>
              <a:rPr lang="vi-VN" sz="2200" b="1" dirty="0" smtClean="0">
                <a:solidFill>
                  <a:srgbClr val="0070C0"/>
                </a:solidFill>
              </a:rPr>
              <a:t>. </a:t>
            </a:r>
            <a:r>
              <a:rPr lang="en-US" sz="2200" b="1" dirty="0" smtClean="0">
                <a:solidFill>
                  <a:srgbClr val="0070C0"/>
                </a:solidFill>
              </a:rPr>
              <a:t>FUNCTION</a:t>
            </a:r>
            <a:endParaRPr sz="2200" b="1" dirty="0">
              <a:solidFill>
                <a:srgbClr val="595959"/>
              </a:solidFill>
            </a:endParaRPr>
          </a:p>
          <a:p>
            <a:pPr marL="546100" lvl="1">
              <a:buClr>
                <a:srgbClr val="595959"/>
              </a:buClr>
              <a:buSzPts val="2200"/>
            </a:pPr>
            <a:r>
              <a:rPr lang="vi-VN" sz="2400" dirty="0">
                <a:solidFill>
                  <a:schemeClr val="tx1">
                    <a:lumMod val="65000"/>
                    <a:lumOff val="35000"/>
                  </a:schemeClr>
                </a:solidFill>
              </a:rPr>
              <a:t>Các hàm được định nghĩa với cú pháp như sau:</a:t>
            </a:r>
            <a:r>
              <a:rPr lang="vi-VN" sz="2400" dirty="0">
                <a:solidFill>
                  <a:schemeClr val="tx1">
                    <a:lumMod val="65000"/>
                    <a:lumOff val="35000"/>
                  </a:schemeClr>
                </a:solidFill>
              </a:rPr>
              <a:t/>
            </a:r>
            <a:br>
              <a:rPr lang="vi-VN" sz="2400" dirty="0">
                <a:solidFill>
                  <a:schemeClr val="tx1">
                    <a:lumMod val="65000"/>
                    <a:lumOff val="35000"/>
                  </a:schemeClr>
                </a:solidFill>
              </a:rPr>
            </a:br>
            <a:r>
              <a:rPr lang="vi-VN" sz="2400" dirty="0">
                <a:solidFill>
                  <a:schemeClr val="tx1">
                    <a:lumMod val="65000"/>
                    <a:lumOff val="35000"/>
                  </a:schemeClr>
                </a:solidFill>
              </a:rPr>
              <a:t>function FunctionName([parameters]) [public|private|internal|external] [pure|constant|view|payable</a:t>
            </a:r>
            <a:r>
              <a:rPr lang="vi-VN" sz="2400" dirty="0" smtClean="0">
                <a:solidFill>
                  <a:schemeClr val="tx1">
                    <a:lumMod val="65000"/>
                    <a:lumOff val="35000"/>
                  </a:schemeClr>
                </a:solidFill>
              </a:rPr>
              <a:t>]</a:t>
            </a:r>
            <a:endParaRPr lang="en-US" sz="2400" dirty="0" smtClean="0">
              <a:solidFill>
                <a:schemeClr val="tx1">
                  <a:lumMod val="65000"/>
                  <a:lumOff val="35000"/>
                </a:schemeClr>
              </a:solidFill>
            </a:endParaRPr>
          </a:p>
          <a:p>
            <a:pPr marL="546100" lvl="1">
              <a:buClr>
                <a:srgbClr val="595959"/>
              </a:buClr>
              <a:buSzPts val="2200"/>
            </a:pPr>
            <a:r>
              <a:rPr lang="vi-VN" sz="2400" dirty="0" smtClean="0">
                <a:solidFill>
                  <a:schemeClr val="tx1">
                    <a:lumMod val="65000"/>
                    <a:lumOff val="35000"/>
                  </a:schemeClr>
                </a:solidFill>
              </a:rPr>
              <a:t>[</a:t>
            </a:r>
            <a:r>
              <a:rPr lang="vi-VN" sz="2400" dirty="0">
                <a:solidFill>
                  <a:schemeClr val="tx1">
                    <a:lumMod val="65000"/>
                    <a:lumOff val="35000"/>
                  </a:schemeClr>
                </a:solidFill>
              </a:rPr>
              <a:t>modifiers] </a:t>
            </a:r>
            <a:endParaRPr lang="en-US" sz="2400" dirty="0" smtClean="0">
              <a:solidFill>
                <a:schemeClr val="tx1">
                  <a:lumMod val="65000"/>
                  <a:lumOff val="35000"/>
                </a:schemeClr>
              </a:solidFill>
            </a:endParaRPr>
          </a:p>
          <a:p>
            <a:pPr marL="546100" lvl="1">
              <a:buClr>
                <a:srgbClr val="595959"/>
              </a:buClr>
              <a:buSzPts val="2200"/>
            </a:pPr>
            <a:r>
              <a:rPr lang="vi-VN" sz="2400" dirty="0" smtClean="0">
                <a:solidFill>
                  <a:schemeClr val="tx1">
                    <a:lumMod val="65000"/>
                    <a:lumOff val="35000"/>
                  </a:schemeClr>
                </a:solidFill>
              </a:rPr>
              <a:t>[</a:t>
            </a:r>
            <a:r>
              <a:rPr lang="vi-VN" sz="2400" dirty="0">
                <a:solidFill>
                  <a:schemeClr val="tx1">
                    <a:lumMod val="65000"/>
                    <a:lumOff val="35000"/>
                  </a:schemeClr>
                </a:solidFill>
              </a:rPr>
              <a:t>returns (&lt;return types&gt;)] {</a:t>
            </a:r>
            <a:br>
              <a:rPr lang="vi-VN" sz="2400" dirty="0">
                <a:solidFill>
                  <a:schemeClr val="tx1">
                    <a:lumMod val="65000"/>
                    <a:lumOff val="35000"/>
                  </a:schemeClr>
                </a:solidFill>
              </a:rPr>
            </a:br>
            <a:r>
              <a:rPr lang="vi-VN" sz="2400" dirty="0">
                <a:solidFill>
                  <a:schemeClr val="tx1">
                    <a:lumMod val="65000"/>
                    <a:lumOff val="35000"/>
                  </a:schemeClr>
                </a:solidFill>
              </a:rPr>
              <a:t>// define</a:t>
            </a:r>
            <a:br>
              <a:rPr lang="vi-VN" sz="2400" dirty="0">
                <a:solidFill>
                  <a:schemeClr val="tx1">
                    <a:lumMod val="65000"/>
                    <a:lumOff val="35000"/>
                  </a:schemeClr>
                </a:solidFill>
              </a:rPr>
            </a:br>
            <a:r>
              <a:rPr lang="vi-VN" sz="2400" dirty="0" smtClean="0">
                <a:solidFill>
                  <a:schemeClr val="tx1">
                    <a:lumMod val="65000"/>
                    <a:lumOff val="35000"/>
                  </a:schemeClr>
                </a:solidFill>
              </a:rPr>
              <a:t>}</a:t>
            </a:r>
            <a:endParaRPr lang="en-US" sz="2400" dirty="0" smtClean="0">
              <a:solidFill>
                <a:schemeClr val="tx1">
                  <a:lumMod val="65000"/>
                  <a:lumOff val="35000"/>
                </a:schemeClr>
              </a:solidFill>
            </a:endParaRPr>
          </a:p>
          <a:p>
            <a:pPr marL="546100" lvl="1">
              <a:buClr>
                <a:srgbClr val="595959"/>
              </a:buClr>
              <a:buSzPts val="2200"/>
            </a:pPr>
            <a:r>
              <a:rPr lang="en-US" sz="2400" dirty="0" err="1">
                <a:solidFill>
                  <a:schemeClr val="tx1">
                    <a:lumMod val="65000"/>
                    <a:lumOff val="35000"/>
                  </a:schemeClr>
                </a:solidFill>
              </a:rPr>
              <a:t>Ví</a:t>
            </a:r>
            <a:r>
              <a:rPr lang="en-US" sz="2400" dirty="0">
                <a:solidFill>
                  <a:schemeClr val="tx1">
                    <a:lumMod val="65000"/>
                    <a:lumOff val="35000"/>
                  </a:schemeClr>
                </a:solidFill>
              </a:rPr>
              <a:t> </a:t>
            </a:r>
            <a:r>
              <a:rPr lang="en-US" sz="2400" dirty="0" err="1">
                <a:solidFill>
                  <a:schemeClr val="tx1">
                    <a:lumMod val="65000"/>
                    <a:lumOff val="35000"/>
                  </a:schemeClr>
                </a:solidFill>
              </a:rPr>
              <a:t>dụ</a:t>
            </a:r>
            <a:r>
              <a:rPr lang="en-US" sz="2400" dirty="0">
                <a:solidFill>
                  <a:schemeClr val="tx1">
                    <a:lumMod val="65000"/>
                    <a:lumOff val="35000"/>
                  </a:schemeClr>
                </a:solidFill>
              </a:rPr>
              <a:t> 1 function:</a:t>
            </a:r>
            <a:r>
              <a:rPr lang="en-US" sz="2400" dirty="0">
                <a:solidFill>
                  <a:schemeClr val="tx1">
                    <a:lumMod val="65000"/>
                    <a:lumOff val="35000"/>
                  </a:schemeClr>
                </a:solidFill>
              </a:rPr>
              <a:t/>
            </a:r>
            <a:br>
              <a:rPr lang="en-US" sz="2400" dirty="0">
                <a:solidFill>
                  <a:schemeClr val="tx1">
                    <a:lumMod val="65000"/>
                    <a:lumOff val="35000"/>
                  </a:schemeClr>
                </a:solidFill>
              </a:rPr>
            </a:br>
            <a:r>
              <a:rPr lang="en-US" sz="2400" dirty="0">
                <a:solidFill>
                  <a:schemeClr val="tx1">
                    <a:lumMod val="65000"/>
                    <a:lumOff val="35000"/>
                  </a:schemeClr>
                </a:solidFill>
              </a:rPr>
              <a:t>function </a:t>
            </a:r>
            <a:r>
              <a:rPr lang="en-US" sz="2400" dirty="0" err="1">
                <a:solidFill>
                  <a:schemeClr val="tx1">
                    <a:lumMod val="65000"/>
                    <a:lumOff val="35000"/>
                  </a:schemeClr>
                </a:solidFill>
              </a:rPr>
              <a:t>buyToken</a:t>
            </a:r>
            <a:r>
              <a:rPr lang="en-US" sz="2400" dirty="0">
                <a:solidFill>
                  <a:schemeClr val="tx1">
                    <a:lumMod val="65000"/>
                    <a:lumOff val="35000"/>
                  </a:schemeClr>
                </a:solidFill>
              </a:rPr>
              <a:t>(address _beneficiary) public payable {</a:t>
            </a:r>
            <a:br>
              <a:rPr lang="en-US" sz="2400" dirty="0">
                <a:solidFill>
                  <a:schemeClr val="tx1">
                    <a:lumMod val="65000"/>
                    <a:lumOff val="35000"/>
                  </a:schemeClr>
                </a:solidFill>
              </a:rPr>
            </a:br>
            <a:r>
              <a:rPr lang="en-US" sz="2400" dirty="0">
                <a:solidFill>
                  <a:schemeClr val="tx1">
                    <a:lumMod val="65000"/>
                    <a:lumOff val="35000"/>
                  </a:schemeClr>
                </a:solidFill>
              </a:rPr>
              <a:t>}</a:t>
            </a:r>
            <a:endParaRPr sz="2200" dirty="0" smtClean="0">
              <a:solidFill>
                <a:schemeClr val="tx1">
                  <a:lumMod val="65000"/>
                  <a:lumOff val="35000"/>
                </a:schemeClr>
              </a:solidFill>
              <a:highlight>
                <a:srgbClr val="FFFFFF"/>
              </a:highlight>
            </a:endParaRPr>
          </a:p>
          <a:p>
            <a:pPr marL="457200" marR="0" lvl="0" indent="-368300" algn="l" rtl="0">
              <a:lnSpc>
                <a:spcPct val="100000"/>
              </a:lnSpc>
              <a:spcBef>
                <a:spcPts val="0"/>
              </a:spcBef>
              <a:spcAft>
                <a:spcPts val="0"/>
              </a:spcAft>
              <a:buClr>
                <a:srgbClr val="595959"/>
              </a:buClr>
              <a:buSzPts val="2200"/>
              <a:buChar char="❖"/>
            </a:pPr>
            <a:endParaRPr sz="2200" dirty="0">
              <a:solidFill>
                <a:srgbClr val="595959"/>
              </a:solidFill>
              <a:highlight>
                <a:srgbClr val="FFFFFF"/>
              </a:highlight>
            </a:endParaRPr>
          </a:p>
        </p:txBody>
      </p:sp>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66;p36"/>
          <p:cNvSpPr txBox="1"/>
          <p:nvPr/>
        </p:nvSpPr>
        <p:spPr>
          <a:xfrm>
            <a:off x="487950" y="1201650"/>
            <a:ext cx="7662300" cy="497055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200" b="1" dirty="0" smtClean="0">
                <a:solidFill>
                  <a:srgbClr val="0070C0"/>
                </a:solidFill>
              </a:rPr>
              <a:t>I</a:t>
            </a:r>
            <a:r>
              <a:rPr lang="en-US" sz="2200" b="1" dirty="0" smtClean="0">
                <a:solidFill>
                  <a:srgbClr val="0070C0"/>
                </a:solidFill>
              </a:rPr>
              <a:t>V</a:t>
            </a:r>
            <a:r>
              <a:rPr lang="vi-VN" sz="2200" b="1" dirty="0" smtClean="0">
                <a:solidFill>
                  <a:srgbClr val="0070C0"/>
                </a:solidFill>
              </a:rPr>
              <a:t>. </a:t>
            </a:r>
            <a:r>
              <a:rPr lang="en-US" sz="2200" b="1" dirty="0" smtClean="0">
                <a:solidFill>
                  <a:srgbClr val="0070C0"/>
                </a:solidFill>
              </a:rPr>
              <a:t>FUNCTION</a:t>
            </a:r>
            <a:endParaRPr sz="2200" b="1" dirty="0">
              <a:solidFill>
                <a:srgbClr val="595959"/>
              </a:solidFill>
            </a:endParaRPr>
          </a:p>
          <a:p>
            <a:r>
              <a:rPr lang="vi-VN" sz="2400" b="1" dirty="0" smtClean="0">
                <a:solidFill>
                  <a:schemeClr val="tx1">
                    <a:lumMod val="65000"/>
                    <a:lumOff val="35000"/>
                  </a:schemeClr>
                </a:solidFill>
              </a:rPr>
              <a:t>Public</a:t>
            </a:r>
            <a:r>
              <a:rPr lang="en-US" sz="2400" b="1" dirty="0" smtClean="0">
                <a:solidFill>
                  <a:schemeClr val="tx1">
                    <a:lumMod val="65000"/>
                    <a:lumOff val="35000"/>
                  </a:schemeClr>
                </a:solidFill>
              </a:rPr>
              <a:t> :</a:t>
            </a:r>
            <a:r>
              <a:rPr lang="en-US" sz="2400" dirty="0">
                <a:solidFill>
                  <a:schemeClr val="tx1">
                    <a:lumMod val="65000"/>
                    <a:lumOff val="35000"/>
                  </a:schemeClr>
                </a:solidFill>
              </a:rPr>
              <a:t>C</a:t>
            </a:r>
            <a:r>
              <a:rPr lang="vi-VN" sz="2400" dirty="0" smtClean="0">
                <a:solidFill>
                  <a:schemeClr val="tx1">
                    <a:lumMod val="65000"/>
                    <a:lumOff val="35000"/>
                  </a:schemeClr>
                </a:solidFill>
              </a:rPr>
              <a:t>ó </a:t>
            </a:r>
            <a:r>
              <a:rPr lang="vi-VN" sz="2400" dirty="0">
                <a:solidFill>
                  <a:schemeClr val="tx1">
                    <a:lumMod val="65000"/>
                    <a:lumOff val="35000"/>
                  </a:schemeClr>
                </a:solidFill>
              </a:rPr>
              <a:t>thể gọi hàm từ trong hoặc ngoài hợp </a:t>
            </a:r>
            <a:r>
              <a:rPr lang="vi-VN" sz="2400" dirty="0" smtClean="0">
                <a:solidFill>
                  <a:schemeClr val="tx1">
                    <a:lumMod val="65000"/>
                    <a:lumOff val="35000"/>
                  </a:schemeClr>
                </a:solidFill>
              </a:rPr>
              <a:t>đồng </a:t>
            </a:r>
            <a:r>
              <a:rPr lang="vi-VN" sz="2400" b="1" dirty="0" smtClean="0">
                <a:solidFill>
                  <a:schemeClr val="tx1">
                    <a:lumMod val="65000"/>
                    <a:lumOff val="35000"/>
                  </a:schemeClr>
                </a:solidFill>
              </a:rPr>
              <a:t>external</a:t>
            </a:r>
            <a:r>
              <a:rPr lang="en-US" sz="2400" b="1" dirty="0" smtClean="0">
                <a:solidFill>
                  <a:schemeClr val="tx1">
                    <a:lumMod val="65000"/>
                    <a:lumOff val="35000"/>
                  </a:schemeClr>
                </a:solidFill>
              </a:rPr>
              <a:t>: </a:t>
            </a:r>
            <a:r>
              <a:rPr lang="vi-VN" sz="2400" dirty="0" smtClean="0">
                <a:solidFill>
                  <a:schemeClr val="tx1">
                    <a:lumMod val="65000"/>
                    <a:lumOff val="35000"/>
                  </a:schemeClr>
                </a:solidFill>
              </a:rPr>
              <a:t>Giống </a:t>
            </a:r>
            <a:r>
              <a:rPr lang="vi-VN" sz="2400" dirty="0">
                <a:solidFill>
                  <a:schemeClr val="tx1">
                    <a:lumMod val="65000"/>
                    <a:lumOff val="35000"/>
                  </a:schemeClr>
                </a:solidFill>
              </a:rPr>
              <a:t>public nhưng nếu muốn gọi từ bên trong hợp đồng phải dùng từ khóa this.</a:t>
            </a:r>
          </a:p>
          <a:p>
            <a:r>
              <a:rPr lang="vi-VN" sz="2400" b="1" dirty="0" smtClean="0">
                <a:solidFill>
                  <a:schemeClr val="tx1">
                    <a:lumMod val="65000"/>
                    <a:lumOff val="35000"/>
                  </a:schemeClr>
                </a:solidFill>
              </a:rPr>
              <a:t>Internal</a:t>
            </a:r>
            <a:r>
              <a:rPr lang="en-US" sz="2400" b="1" dirty="0" smtClean="0">
                <a:solidFill>
                  <a:schemeClr val="tx1">
                    <a:lumMod val="65000"/>
                    <a:lumOff val="35000"/>
                  </a:schemeClr>
                </a:solidFill>
              </a:rPr>
              <a:t> :</a:t>
            </a:r>
            <a:r>
              <a:rPr lang="vi-VN" sz="2400" dirty="0" smtClean="0">
                <a:solidFill>
                  <a:schemeClr val="tx1">
                    <a:lumMod val="65000"/>
                    <a:lumOff val="35000"/>
                  </a:schemeClr>
                </a:solidFill>
              </a:rPr>
              <a:t>Chỉ </a:t>
            </a:r>
            <a:r>
              <a:rPr lang="vi-VN" sz="2400" dirty="0">
                <a:solidFill>
                  <a:schemeClr val="tx1">
                    <a:lumMod val="65000"/>
                    <a:lumOff val="35000"/>
                  </a:schemeClr>
                </a:solidFill>
              </a:rPr>
              <a:t>có thể gọi từ bên trong hợp đồng và các hợp đồng kế thừa nó.</a:t>
            </a:r>
          </a:p>
          <a:p>
            <a:r>
              <a:rPr lang="vi-VN" sz="2400" b="1" dirty="0" smtClean="0">
                <a:solidFill>
                  <a:schemeClr val="tx1">
                    <a:lumMod val="65000"/>
                    <a:lumOff val="35000"/>
                  </a:schemeClr>
                </a:solidFill>
              </a:rPr>
              <a:t>Private</a:t>
            </a:r>
            <a:r>
              <a:rPr lang="en-US" sz="2400" b="1" dirty="0" smtClean="0">
                <a:solidFill>
                  <a:schemeClr val="tx1">
                    <a:lumMod val="65000"/>
                    <a:lumOff val="35000"/>
                  </a:schemeClr>
                </a:solidFill>
              </a:rPr>
              <a:t>:</a:t>
            </a:r>
            <a:r>
              <a:rPr lang="vi-VN" sz="2400" dirty="0" smtClean="0">
                <a:solidFill>
                  <a:schemeClr val="tx1">
                    <a:lumMod val="65000"/>
                    <a:lumOff val="35000"/>
                  </a:schemeClr>
                </a:solidFill>
              </a:rPr>
              <a:t>Chỉ </a:t>
            </a:r>
            <a:r>
              <a:rPr lang="vi-VN" sz="2400" dirty="0">
                <a:solidFill>
                  <a:schemeClr val="tx1">
                    <a:lumMod val="65000"/>
                    <a:lumOff val="35000"/>
                  </a:schemeClr>
                </a:solidFill>
              </a:rPr>
              <a:t>có thể gọi từ chính hợp đồng đó</a:t>
            </a:r>
            <a:r>
              <a:rPr lang="vi-VN" sz="2400" dirty="0" smtClean="0">
                <a:solidFill>
                  <a:schemeClr val="tx1">
                    <a:lumMod val="65000"/>
                    <a:lumOff val="35000"/>
                  </a:schemeClr>
                </a:solidFill>
              </a:rPr>
              <a:t>.</a:t>
            </a:r>
            <a:endParaRPr lang="en-US" sz="2400" dirty="0" smtClean="0">
              <a:solidFill>
                <a:schemeClr val="tx1">
                  <a:lumMod val="65000"/>
                  <a:lumOff val="35000"/>
                </a:schemeClr>
              </a:solidFill>
            </a:endParaRPr>
          </a:p>
          <a:p>
            <a:r>
              <a:rPr lang="vi-VN" sz="2400" b="1" dirty="0" smtClean="0">
                <a:solidFill>
                  <a:schemeClr val="tx1">
                    <a:lumMod val="65000"/>
                    <a:lumOff val="35000"/>
                  </a:schemeClr>
                </a:solidFill>
              </a:rPr>
              <a:t>View</a:t>
            </a:r>
            <a:r>
              <a:rPr lang="en-US" sz="2400" b="1" dirty="0" smtClean="0">
                <a:solidFill>
                  <a:schemeClr val="tx1">
                    <a:lumMod val="65000"/>
                    <a:lumOff val="35000"/>
                  </a:schemeClr>
                </a:solidFill>
              </a:rPr>
              <a:t> :</a:t>
            </a:r>
            <a:r>
              <a:rPr lang="vi-VN" sz="2400" dirty="0" smtClean="0">
                <a:solidFill>
                  <a:schemeClr val="tx1">
                    <a:lumMod val="65000"/>
                    <a:lumOff val="35000"/>
                  </a:schemeClr>
                </a:solidFill>
              </a:rPr>
              <a:t>Hàm </a:t>
            </a:r>
            <a:r>
              <a:rPr lang="en-US" sz="2400" dirty="0" err="1" smtClean="0">
                <a:solidFill>
                  <a:schemeClr val="tx1">
                    <a:lumMod val="65000"/>
                    <a:lumOff val="35000"/>
                  </a:schemeClr>
                </a:solidFill>
              </a:rPr>
              <a:t>được</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đọc</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nhưng</a:t>
            </a:r>
            <a:r>
              <a:rPr lang="en-US" sz="2400" dirty="0" smtClean="0">
                <a:solidFill>
                  <a:schemeClr val="tx1">
                    <a:lumMod val="65000"/>
                    <a:lumOff val="35000"/>
                  </a:schemeClr>
                </a:solidFill>
              </a:rPr>
              <a:t> </a:t>
            </a:r>
            <a:r>
              <a:rPr lang="vi-VN" sz="2400" dirty="0" smtClean="0">
                <a:solidFill>
                  <a:schemeClr val="tx1">
                    <a:lumMod val="65000"/>
                    <a:lumOff val="35000"/>
                  </a:schemeClr>
                </a:solidFill>
              </a:rPr>
              <a:t>không </a:t>
            </a:r>
            <a:r>
              <a:rPr lang="vi-VN" sz="2400" dirty="0">
                <a:solidFill>
                  <a:schemeClr val="tx1">
                    <a:lumMod val="65000"/>
                    <a:lumOff val="35000"/>
                  </a:schemeClr>
                </a:solidFill>
              </a:rPr>
              <a:t>thay đổi trạng thái của hợp </a:t>
            </a:r>
            <a:r>
              <a:rPr lang="vi-VN" sz="2400" dirty="0" smtClean="0">
                <a:solidFill>
                  <a:schemeClr val="tx1">
                    <a:lumMod val="65000"/>
                    <a:lumOff val="35000"/>
                  </a:schemeClr>
                </a:solidFill>
              </a:rPr>
              <a:t>đồng</a:t>
            </a:r>
            <a:r>
              <a:rPr lang="en-US" sz="2400" dirty="0" smtClean="0">
                <a:solidFill>
                  <a:schemeClr val="tx1">
                    <a:lumMod val="65000"/>
                    <a:lumOff val="35000"/>
                  </a:schemeClr>
                </a:solidFill>
              </a:rPr>
              <a:t>.</a:t>
            </a:r>
          </a:p>
          <a:p>
            <a:r>
              <a:rPr lang="vi-VN" sz="2400" b="1" dirty="0" smtClean="0">
                <a:solidFill>
                  <a:schemeClr val="tx1">
                    <a:lumMod val="65000"/>
                    <a:lumOff val="35000"/>
                  </a:schemeClr>
                </a:solidFill>
              </a:rPr>
              <a:t>Pure</a:t>
            </a:r>
            <a:r>
              <a:rPr lang="en-US" sz="2400" b="1" dirty="0" smtClean="0">
                <a:solidFill>
                  <a:schemeClr val="tx1">
                    <a:lumMod val="65000"/>
                    <a:lumOff val="35000"/>
                  </a:schemeClr>
                </a:solidFill>
              </a:rPr>
              <a:t>:</a:t>
            </a:r>
            <a:r>
              <a:rPr lang="vi-VN" sz="2400" dirty="0" smtClean="0">
                <a:solidFill>
                  <a:schemeClr val="tx1">
                    <a:lumMod val="65000"/>
                    <a:lumOff val="35000"/>
                  </a:schemeClr>
                </a:solidFill>
              </a:rPr>
              <a:t>Hàm </a:t>
            </a:r>
            <a:r>
              <a:rPr lang="vi-VN" sz="2400" dirty="0">
                <a:solidFill>
                  <a:schemeClr val="tx1">
                    <a:lumMod val="65000"/>
                    <a:lumOff val="35000"/>
                  </a:schemeClr>
                </a:solidFill>
              </a:rPr>
              <a:t>không đọc hoặc thay đổi trạng thái của hợp </a:t>
            </a:r>
            <a:r>
              <a:rPr lang="vi-VN" sz="2400" dirty="0" smtClean="0">
                <a:solidFill>
                  <a:schemeClr val="tx1">
                    <a:lumMod val="65000"/>
                    <a:lumOff val="35000"/>
                  </a:schemeClr>
                </a:solidFill>
              </a:rPr>
              <a:t>đồng</a:t>
            </a:r>
            <a:r>
              <a:rPr lang="en-US" sz="2400" dirty="0" smtClean="0">
                <a:solidFill>
                  <a:schemeClr val="tx1">
                    <a:lumMod val="65000"/>
                    <a:lumOff val="35000"/>
                  </a:schemeClr>
                </a:solidFill>
              </a:rPr>
              <a:t>.</a:t>
            </a:r>
            <a:endParaRPr lang="vi-VN" sz="2400" dirty="0">
              <a:solidFill>
                <a:schemeClr val="tx1">
                  <a:lumMod val="65000"/>
                  <a:lumOff val="35000"/>
                </a:schemeClr>
              </a:solidFill>
            </a:endParaRPr>
          </a:p>
          <a:p>
            <a:r>
              <a:rPr lang="en-US" sz="2400" b="1" dirty="0">
                <a:solidFill>
                  <a:schemeClr val="tx1">
                    <a:lumMod val="65000"/>
                    <a:lumOff val="35000"/>
                  </a:schemeClr>
                </a:solidFill>
              </a:rPr>
              <a:t>Payable :</a:t>
            </a:r>
            <a:r>
              <a:rPr lang="en-US" sz="2400" dirty="0" err="1">
                <a:solidFill>
                  <a:schemeClr val="tx1">
                    <a:lumMod val="65000"/>
                    <a:lumOff val="35000"/>
                  </a:schemeClr>
                </a:solidFill>
              </a:rPr>
              <a:t>Hàm</a:t>
            </a:r>
            <a:r>
              <a:rPr lang="en-US" sz="2400" dirty="0">
                <a:solidFill>
                  <a:schemeClr val="tx1">
                    <a:lumMod val="65000"/>
                    <a:lumOff val="35000"/>
                  </a:schemeClr>
                </a:solidFill>
              </a:rPr>
              <a:t> </a:t>
            </a:r>
            <a:r>
              <a:rPr lang="en-US" sz="2400" dirty="0" err="1">
                <a:solidFill>
                  <a:schemeClr val="tx1">
                    <a:lumMod val="65000"/>
                    <a:lumOff val="35000"/>
                  </a:schemeClr>
                </a:solidFill>
              </a:rPr>
              <a:t>chấp</a:t>
            </a:r>
            <a:r>
              <a:rPr lang="en-US" sz="2400" dirty="0">
                <a:solidFill>
                  <a:schemeClr val="tx1">
                    <a:lumMod val="65000"/>
                    <a:lumOff val="35000"/>
                  </a:schemeClr>
                </a:solidFill>
              </a:rPr>
              <a:t> </a:t>
            </a:r>
            <a:r>
              <a:rPr lang="en-US" sz="2400" dirty="0" err="1">
                <a:solidFill>
                  <a:schemeClr val="tx1">
                    <a:lumMod val="65000"/>
                    <a:lumOff val="35000"/>
                  </a:schemeClr>
                </a:solidFill>
              </a:rPr>
              <a:t>nhận</a:t>
            </a:r>
            <a:r>
              <a:rPr lang="en-US" sz="2400" dirty="0">
                <a:solidFill>
                  <a:schemeClr val="tx1">
                    <a:lumMod val="65000"/>
                    <a:lumOff val="35000"/>
                  </a:schemeClr>
                </a:solidFill>
              </a:rPr>
              <a:t> </a:t>
            </a:r>
            <a:r>
              <a:rPr lang="en-US" sz="2400" dirty="0" err="1">
                <a:solidFill>
                  <a:schemeClr val="tx1">
                    <a:lumMod val="65000"/>
                    <a:lumOff val="35000"/>
                  </a:schemeClr>
                </a:solidFill>
              </a:rPr>
              <a:t>nhận</a:t>
            </a:r>
            <a:r>
              <a:rPr lang="en-US" sz="2400" dirty="0">
                <a:solidFill>
                  <a:schemeClr val="tx1">
                    <a:lumMod val="65000"/>
                    <a:lumOff val="35000"/>
                  </a:schemeClr>
                </a:solidFill>
              </a:rPr>
              <a:t> ether.</a:t>
            </a:r>
          </a:p>
          <a:p>
            <a:endParaRPr lang="vi-VN" sz="2400" dirty="0"/>
          </a:p>
          <a:p>
            <a:endParaRPr lang="vi-VN" sz="2400" dirty="0">
              <a:solidFill>
                <a:schemeClr val="tx1">
                  <a:lumMod val="65000"/>
                  <a:lumOff val="35000"/>
                </a:schemeClr>
              </a:solidFill>
            </a:endParaRPr>
          </a:p>
          <a:p>
            <a:pPr marL="457200" marR="0" lvl="0" indent="-368300" algn="l" rtl="0">
              <a:lnSpc>
                <a:spcPct val="100000"/>
              </a:lnSpc>
              <a:spcBef>
                <a:spcPts val="0"/>
              </a:spcBef>
              <a:spcAft>
                <a:spcPts val="0"/>
              </a:spcAft>
              <a:buClr>
                <a:srgbClr val="595959"/>
              </a:buClr>
              <a:buSzPts val="2200"/>
              <a:buChar char="❖"/>
            </a:pPr>
            <a:endParaRPr sz="2200" dirty="0">
              <a:solidFill>
                <a:srgbClr val="595959"/>
              </a:solidFill>
              <a:highlight>
                <a:srgbClr val="FFFFFF"/>
              </a:highlight>
            </a:endParaRPr>
          </a:p>
        </p:txBody>
      </p:sp>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66;p36"/>
          <p:cNvSpPr txBox="1"/>
          <p:nvPr/>
        </p:nvSpPr>
        <p:spPr>
          <a:xfrm>
            <a:off x="487950" y="1201650"/>
            <a:ext cx="7662300" cy="4970550"/>
          </a:xfrm>
          <a:prstGeom prst="rect">
            <a:avLst/>
          </a:prstGeom>
          <a:noFill/>
          <a:ln>
            <a:noFill/>
          </a:ln>
        </p:spPr>
        <p:txBody>
          <a:bodyPr spcFirstLastPara="1" wrap="square" lIns="91425" tIns="91425" rIns="91425" bIns="91425" anchor="t" anchorCtr="0">
            <a:noAutofit/>
          </a:bodyPr>
          <a:lstStyle/>
          <a:p>
            <a:pPr marL="88900" lvl="0">
              <a:lnSpc>
                <a:spcPct val="150000"/>
              </a:lnSpc>
              <a:buClr>
                <a:srgbClr val="0070C0"/>
              </a:buClr>
              <a:buSzPts val="2200"/>
            </a:pPr>
            <a:r>
              <a:rPr lang="en-US" sz="2200" b="1" dirty="0" smtClean="0">
                <a:solidFill>
                  <a:srgbClr val="0070C0"/>
                </a:solidFill>
              </a:rPr>
              <a:t>V</a:t>
            </a:r>
            <a:r>
              <a:rPr lang="vi-VN" sz="2200" b="1" dirty="0">
                <a:solidFill>
                  <a:srgbClr val="0070C0"/>
                </a:solidFill>
              </a:rPr>
              <a:t>. MODIFIER &amp; EVENTS</a:t>
            </a:r>
          </a:p>
          <a:p>
            <a:r>
              <a:rPr lang="en-US" sz="2400" b="1" dirty="0">
                <a:solidFill>
                  <a:schemeClr val="tx1">
                    <a:lumMod val="65000"/>
                    <a:lumOff val="35000"/>
                  </a:schemeClr>
                </a:solidFill>
              </a:rPr>
              <a:t>Function </a:t>
            </a:r>
            <a:r>
              <a:rPr lang="en-US" sz="2400" b="1" dirty="0" smtClean="0">
                <a:solidFill>
                  <a:schemeClr val="tx1">
                    <a:lumMod val="65000"/>
                    <a:lumOff val="35000"/>
                  </a:schemeClr>
                </a:solidFill>
              </a:rPr>
              <a:t>modifiers :</a:t>
            </a:r>
            <a:r>
              <a:rPr lang="en-US" sz="2400" dirty="0">
                <a:solidFill>
                  <a:schemeClr val="tx1">
                    <a:lumMod val="65000"/>
                    <a:lumOff val="35000"/>
                  </a:schemeClr>
                </a:solidFill>
              </a:rPr>
              <a:t>T</a:t>
            </a:r>
            <a:r>
              <a:rPr lang="vi-VN" sz="2400" dirty="0" smtClean="0">
                <a:solidFill>
                  <a:schemeClr val="tx1">
                    <a:lumMod val="65000"/>
                    <a:lumOff val="35000"/>
                  </a:schemeClr>
                </a:solidFill>
              </a:rPr>
              <a:t>ự </a:t>
            </a:r>
            <a:r>
              <a:rPr lang="vi-VN" sz="2400" dirty="0">
                <a:solidFill>
                  <a:schemeClr val="tx1">
                    <a:lumMod val="65000"/>
                    <a:lumOff val="35000"/>
                  </a:schemeClr>
                </a:solidFill>
              </a:rPr>
              <a:t>động kiểm tra một điều kiện trước khi thực hiện chức năng</a:t>
            </a:r>
            <a:r>
              <a:rPr lang="vi-VN" sz="2400" dirty="0" smtClean="0"/>
              <a:t>.</a:t>
            </a:r>
            <a:endParaRPr lang="en-US" sz="2400" dirty="0" smtClean="0"/>
          </a:p>
          <a:p>
            <a:r>
              <a:rPr lang="en-US" sz="2400" dirty="0" smtClean="0">
                <a:solidFill>
                  <a:schemeClr val="tx1">
                    <a:lumMod val="65000"/>
                    <a:lumOff val="35000"/>
                  </a:schemeClr>
                </a:solidFill>
              </a:rPr>
              <a:t>Event : </a:t>
            </a:r>
            <a:r>
              <a:rPr lang="en-US" sz="2400" dirty="0" err="1" smtClean="0">
                <a:solidFill>
                  <a:schemeClr val="tx1">
                    <a:lumMod val="65000"/>
                    <a:lumOff val="35000"/>
                  </a:schemeClr>
                </a:solidFill>
              </a:rPr>
              <a:t>lắng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nghe</a:t>
            </a:r>
            <a:r>
              <a:rPr lang="en-US" sz="2400" dirty="0" smtClean="0">
                <a:solidFill>
                  <a:schemeClr val="tx1">
                    <a:lumMod val="65000"/>
                    <a:lumOff val="35000"/>
                  </a:schemeClr>
                </a:solidFill>
              </a:rPr>
              <a:t> </a:t>
            </a:r>
            <a:r>
              <a:rPr lang="vi-VN" sz="2400" dirty="0" smtClean="0">
                <a:solidFill>
                  <a:schemeClr val="tx1">
                    <a:lumMod val="65000"/>
                    <a:lumOff val="35000"/>
                  </a:schemeClr>
                </a:solidFill>
              </a:rPr>
              <a:t>các </a:t>
            </a:r>
            <a:r>
              <a:rPr lang="vi-VN" sz="2400" dirty="0">
                <a:solidFill>
                  <a:schemeClr val="tx1">
                    <a:lumMod val="65000"/>
                    <a:lumOff val="35000"/>
                  </a:schemeClr>
                </a:solidFill>
              </a:rPr>
              <a:t>cuộc gọi </a:t>
            </a:r>
            <a:r>
              <a:rPr lang="vi-VN" sz="2400" dirty="0" smtClean="0">
                <a:solidFill>
                  <a:schemeClr val="tx1">
                    <a:lumMod val="65000"/>
                    <a:lumOff val="35000"/>
                  </a:schemeClr>
                </a:solidFill>
              </a:rPr>
              <a:t>giao </a:t>
            </a:r>
            <a:r>
              <a:rPr lang="vi-VN" sz="2400" dirty="0">
                <a:solidFill>
                  <a:schemeClr val="tx1">
                    <a:lumMod val="65000"/>
                    <a:lumOff val="35000"/>
                  </a:schemeClr>
                </a:solidFill>
              </a:rPr>
              <a:t>diện người dùng của một </a:t>
            </a:r>
            <a:r>
              <a:rPr lang="vi-VN" sz="2400" dirty="0" smtClean="0">
                <a:solidFill>
                  <a:schemeClr val="tx1">
                    <a:lumMod val="65000"/>
                    <a:lumOff val="35000"/>
                  </a:schemeClr>
                </a:solidFill>
              </a:rPr>
              <a:t>dapp</a:t>
            </a:r>
            <a:r>
              <a:rPr lang="en-US" sz="2400" dirty="0" smtClean="0">
                <a:solidFill>
                  <a:schemeClr val="tx1">
                    <a:lumMod val="65000"/>
                    <a:lumOff val="35000"/>
                  </a:schemeClr>
                </a:solidFill>
              </a:rPr>
              <a:t>.</a:t>
            </a:r>
            <a:endParaRPr lang="vi-VN" sz="2400" dirty="0">
              <a:solidFill>
                <a:schemeClr val="tx1">
                  <a:lumMod val="65000"/>
                  <a:lumOff val="35000"/>
                </a:schemeClr>
              </a:solidFill>
            </a:endParaRPr>
          </a:p>
          <a:p>
            <a:endParaRPr lang="vi-VN" sz="2400" dirty="0"/>
          </a:p>
          <a:p>
            <a:endParaRPr lang="vi-VN" sz="2400" dirty="0">
              <a:solidFill>
                <a:schemeClr val="tx1">
                  <a:lumMod val="65000"/>
                  <a:lumOff val="35000"/>
                </a:schemeClr>
              </a:solidFill>
            </a:endParaRPr>
          </a:p>
          <a:p>
            <a:pPr marL="457200" marR="0" lvl="0" indent="-368300" algn="l" rtl="0">
              <a:lnSpc>
                <a:spcPct val="100000"/>
              </a:lnSpc>
              <a:spcBef>
                <a:spcPts val="0"/>
              </a:spcBef>
              <a:spcAft>
                <a:spcPts val="0"/>
              </a:spcAft>
              <a:buClr>
                <a:srgbClr val="595959"/>
              </a:buClr>
              <a:buSzPts val="2200"/>
              <a:buChar char="❖"/>
            </a:pPr>
            <a:endParaRPr sz="2200" dirty="0">
              <a:solidFill>
                <a:srgbClr val="595959"/>
              </a:solidFill>
              <a:highlight>
                <a:srgbClr val="FFFFFF"/>
              </a:highlight>
            </a:endParaRPr>
          </a:p>
        </p:txBody>
      </p:sp>
    </p:spTree>
    <p:extLst>
      <p:ext uri="{BB962C8B-B14F-4D97-AF65-F5344CB8AC3E}">
        <p14:creationId xmlns:p14="http://schemas.microsoft.com/office/powerpoint/2010/main" val="37105640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66;p36"/>
          <p:cNvSpPr txBox="1"/>
          <p:nvPr/>
        </p:nvSpPr>
        <p:spPr>
          <a:xfrm>
            <a:off x="487950" y="1201650"/>
            <a:ext cx="7662300" cy="4970550"/>
          </a:xfrm>
          <a:prstGeom prst="rect">
            <a:avLst/>
          </a:prstGeom>
          <a:noFill/>
          <a:ln>
            <a:noFill/>
          </a:ln>
        </p:spPr>
        <p:txBody>
          <a:bodyPr spcFirstLastPara="1" wrap="square" lIns="91425" tIns="91425" rIns="91425" bIns="91425" anchor="t" anchorCtr="0">
            <a:noAutofit/>
          </a:bodyPr>
          <a:lstStyle/>
          <a:p>
            <a:pPr marL="88900" lvl="0">
              <a:lnSpc>
                <a:spcPct val="150000"/>
              </a:lnSpc>
              <a:buClr>
                <a:srgbClr val="0070C0"/>
              </a:buClr>
              <a:buSzPts val="2200"/>
            </a:pPr>
            <a:r>
              <a:rPr lang="en-US" sz="2200" b="1" dirty="0" smtClean="0">
                <a:solidFill>
                  <a:srgbClr val="0070C0"/>
                </a:solidFill>
              </a:rPr>
              <a:t>VI</a:t>
            </a:r>
            <a:r>
              <a:rPr lang="vi-VN" sz="2200" b="1" dirty="0" smtClean="0">
                <a:solidFill>
                  <a:srgbClr val="0070C0"/>
                </a:solidFill>
              </a:rPr>
              <a:t>. </a:t>
            </a:r>
            <a:r>
              <a:rPr lang="vi-VN" sz="2200" b="1" dirty="0">
                <a:solidFill>
                  <a:srgbClr val="0070C0"/>
                </a:solidFill>
              </a:rPr>
              <a:t>LIBRARY, INTERFACE, ABSTRACT CONTRACT</a:t>
            </a:r>
          </a:p>
          <a:p>
            <a:r>
              <a:rPr lang="en-US" sz="2400" dirty="0" smtClean="0">
                <a:solidFill>
                  <a:schemeClr val="tx1">
                    <a:lumMod val="65000"/>
                    <a:lumOff val="35000"/>
                  </a:schemeClr>
                </a:solidFill>
              </a:rPr>
              <a:t>Library: </a:t>
            </a:r>
            <a:r>
              <a:rPr lang="vi-VN" sz="2400" dirty="0" smtClean="0">
                <a:solidFill>
                  <a:schemeClr val="tx1">
                    <a:lumMod val="65000"/>
                    <a:lumOff val="35000"/>
                  </a:schemeClr>
                </a:solidFill>
              </a:rPr>
              <a:t>Deploy 1 lần và được sử dụng bởi các hợp đồng khác thông qua DELEGATECALL.</a:t>
            </a:r>
            <a:endParaRPr lang="en-US" sz="2400" dirty="0" smtClean="0">
              <a:solidFill>
                <a:schemeClr val="tx1">
                  <a:lumMod val="65000"/>
                  <a:lumOff val="35000"/>
                </a:schemeClr>
              </a:solidFill>
            </a:endParaRPr>
          </a:p>
          <a:p>
            <a:endParaRPr lang="vi-VN" sz="2400" dirty="0" smtClean="0">
              <a:solidFill>
                <a:schemeClr val="tx1">
                  <a:lumMod val="65000"/>
                  <a:lumOff val="35000"/>
                </a:schemeClr>
              </a:solidFill>
            </a:endParaRPr>
          </a:p>
          <a:p>
            <a:r>
              <a:rPr lang="en-US" sz="2400" dirty="0" smtClean="0">
                <a:solidFill>
                  <a:schemeClr val="tx1">
                    <a:lumMod val="65000"/>
                    <a:lumOff val="35000"/>
                  </a:schemeClr>
                </a:solidFill>
              </a:rPr>
              <a:t>Interface contract: </a:t>
            </a:r>
            <a:r>
              <a:rPr lang="en-US" sz="2400" dirty="0" err="1" smtClean="0">
                <a:solidFill>
                  <a:schemeClr val="tx1">
                    <a:lumMod val="65000"/>
                    <a:lumOff val="35000"/>
                  </a:schemeClr>
                </a:solidFill>
              </a:rPr>
              <a:t>là</a:t>
            </a:r>
            <a:r>
              <a:rPr lang="en-US" sz="2400" dirty="0" smtClean="0">
                <a:solidFill>
                  <a:schemeClr val="tx1">
                    <a:lumMod val="65000"/>
                    <a:lumOff val="35000"/>
                  </a:schemeClr>
                </a:solidFill>
              </a:rPr>
              <a:t> 1 </a:t>
            </a:r>
            <a:r>
              <a:rPr lang="en-US" sz="2400" dirty="0" err="1" smtClean="0">
                <a:solidFill>
                  <a:schemeClr val="tx1">
                    <a:lumMod val="65000"/>
                    <a:lumOff val="35000"/>
                  </a:schemeClr>
                </a:solidFill>
              </a:rPr>
              <a:t>hợp</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đồng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trừu</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tượng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nhưng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không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thể</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xác</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định</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biến,hàm</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tạo</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chỉ</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có</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tên</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hàm</a:t>
            </a:r>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
            </a:r>
            <a:br>
              <a:rPr lang="en-US" sz="2400" dirty="0" smtClean="0">
                <a:solidFill>
                  <a:schemeClr val="tx1">
                    <a:lumMod val="65000"/>
                    <a:lumOff val="35000"/>
                  </a:schemeClr>
                </a:solidFill>
              </a:rPr>
            </a:br>
            <a:r>
              <a:rPr lang="en-US" sz="2400" dirty="0" smtClean="0">
                <a:solidFill>
                  <a:schemeClr val="tx1">
                    <a:lumMod val="65000"/>
                    <a:lumOff val="35000"/>
                  </a:schemeClr>
                </a:solidFill>
              </a:rPr>
              <a:t>Abstract contract : </a:t>
            </a:r>
            <a:r>
              <a:rPr lang="en-US" sz="2400" dirty="0" err="1" smtClean="0">
                <a:solidFill>
                  <a:schemeClr val="tx1">
                    <a:lumMod val="65000"/>
                    <a:lumOff val="35000"/>
                  </a:schemeClr>
                </a:solidFill>
              </a:rPr>
              <a:t>là</a:t>
            </a:r>
            <a:r>
              <a:rPr lang="en-US" sz="2400" dirty="0" smtClean="0">
                <a:solidFill>
                  <a:schemeClr val="tx1">
                    <a:lumMod val="65000"/>
                    <a:lumOff val="35000"/>
                  </a:schemeClr>
                </a:solidFill>
              </a:rPr>
              <a:t> 1 </a:t>
            </a:r>
            <a:r>
              <a:rPr lang="en-US" sz="2400" dirty="0" err="1" smtClean="0">
                <a:solidFill>
                  <a:schemeClr val="tx1">
                    <a:lumMod val="65000"/>
                    <a:lumOff val="35000"/>
                  </a:schemeClr>
                </a:solidFill>
              </a:rPr>
              <a:t>hợp</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đồng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trừu</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tượng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nhưng</a:t>
            </a:r>
            <a:r>
              <a:rPr lang="en-US" sz="2400" dirty="0">
                <a:solidFill>
                  <a:schemeClr val="tx1">
                    <a:lumMod val="65000"/>
                    <a:lumOff val="35000"/>
                  </a:schemeClr>
                </a:solidFill>
              </a:rPr>
              <a:t> </a:t>
            </a:r>
            <a:r>
              <a:rPr lang="en-US" sz="2400" dirty="0" err="1" smtClean="0">
                <a:solidFill>
                  <a:schemeClr val="tx1">
                    <a:lumMod val="65000"/>
                    <a:lumOff val="35000"/>
                  </a:schemeClr>
                </a:solidFill>
              </a:rPr>
              <a:t>khác</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hợp</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đồng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thường</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là</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chỉ</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cần</a:t>
            </a:r>
            <a:r>
              <a:rPr lang="en-US" sz="2400" dirty="0" smtClean="0">
                <a:solidFill>
                  <a:schemeClr val="tx1">
                    <a:lumMod val="65000"/>
                    <a:lumOff val="35000"/>
                  </a:schemeClr>
                </a:solidFill>
              </a:rPr>
              <a:t> 1 </a:t>
            </a:r>
            <a:r>
              <a:rPr lang="en-US" sz="2400" dirty="0" err="1" smtClean="0">
                <a:solidFill>
                  <a:schemeClr val="tx1">
                    <a:lumMod val="65000"/>
                    <a:lumOff val="35000"/>
                  </a:schemeClr>
                </a:solidFill>
              </a:rPr>
              <a:t>hàm</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trừu</a:t>
            </a:r>
            <a:r>
              <a:rPr lang="en-US" sz="2400" dirty="0" smtClean="0">
                <a:solidFill>
                  <a:schemeClr val="tx1">
                    <a:lumMod val="65000"/>
                    <a:lumOff val="35000"/>
                  </a:schemeClr>
                </a:solidFill>
              </a:rPr>
              <a:t> </a:t>
            </a:r>
            <a:r>
              <a:rPr lang="en-US" sz="2400" dirty="0" err="1" smtClean="0">
                <a:solidFill>
                  <a:schemeClr val="tx1">
                    <a:lumMod val="65000"/>
                    <a:lumOff val="35000"/>
                  </a:schemeClr>
                </a:solidFill>
              </a:rPr>
              <a:t>tượng</a:t>
            </a:r>
            <a:r>
              <a:rPr lang="en-US" sz="2400" dirty="0" smtClean="0">
                <a:solidFill>
                  <a:schemeClr val="tx1">
                    <a:lumMod val="65000"/>
                    <a:lumOff val="35000"/>
                  </a:schemeClr>
                </a:solidFill>
              </a:rPr>
              <a:t>.</a:t>
            </a:r>
            <a:endParaRPr lang="vi-VN" sz="2400" dirty="0" smtClean="0">
              <a:solidFill>
                <a:schemeClr val="tx1">
                  <a:lumMod val="65000"/>
                  <a:lumOff val="35000"/>
                </a:schemeClr>
              </a:solidFill>
            </a:endParaRPr>
          </a:p>
          <a:p>
            <a:pPr marL="457200" marR="0" lvl="0" indent="-368300" algn="l" rtl="0">
              <a:lnSpc>
                <a:spcPct val="100000"/>
              </a:lnSpc>
              <a:spcBef>
                <a:spcPts val="0"/>
              </a:spcBef>
              <a:spcAft>
                <a:spcPts val="0"/>
              </a:spcAft>
              <a:buClr>
                <a:srgbClr val="595959"/>
              </a:buClr>
              <a:buSzPts val="2200"/>
              <a:buChar char="❖"/>
            </a:pPr>
            <a:endParaRPr sz="2200" dirty="0">
              <a:solidFill>
                <a:srgbClr val="595959"/>
              </a:solidFill>
              <a:highlight>
                <a:srgbClr val="FFFFFF"/>
              </a:highlight>
            </a:endParaRPr>
          </a:p>
        </p:txBody>
      </p:sp>
    </p:spTree>
    <p:extLst>
      <p:ext uri="{BB962C8B-B14F-4D97-AF65-F5344CB8AC3E}">
        <p14:creationId xmlns:p14="http://schemas.microsoft.com/office/powerpoint/2010/main" val="931617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a:t>
              </a:r>
              <a:r>
                <a:rPr lang="en-US" sz="2400" b="1" dirty="0">
                  <a:solidFill>
                    <a:srgbClr val="0070C0"/>
                  </a:solidFill>
                  <a:latin typeface="Times New Roman" pitchFamily="18" charset="0"/>
                  <a:cs typeface="Times New Roman" pitchFamily="18" charset="0"/>
                </a:rPr>
                <a:t>THIỆU </a:t>
              </a:r>
              <a:r>
                <a:rPr lang="en-US" sz="2400" b="1" dirty="0" smtClean="0">
                  <a:solidFill>
                    <a:srgbClr val="0070C0"/>
                  </a:solidFill>
                  <a:latin typeface="Times New Roman" pitchFamily="18" charset="0"/>
                  <a:cs typeface="Times New Roman" pitchFamily="18" charset="0"/>
                </a:rPr>
                <a:t>SOLIDITY</a:t>
              </a:r>
              <a:endParaRPr lang="en-US" sz="2400" b="1" dirty="0">
                <a:solidFill>
                  <a:srgbClr val="0070C0"/>
                </a:solidFill>
                <a:latin typeface="Times New Roman" pitchFamily="18" charset="0"/>
                <a:cs typeface="Times New Roman" pitchFamily="18" charset="0"/>
              </a:endParaRPr>
            </a:p>
          </p:txBody>
        </p:sp>
      </p:grpSp>
      <p:sp>
        <p:nvSpPr>
          <p:cNvPr id="9" name="Google Shape;266;p36"/>
          <p:cNvSpPr txBox="1"/>
          <p:nvPr/>
        </p:nvSpPr>
        <p:spPr>
          <a:xfrm>
            <a:off x="487950" y="1201650"/>
            <a:ext cx="7662300" cy="4970550"/>
          </a:xfrm>
          <a:prstGeom prst="rect">
            <a:avLst/>
          </a:prstGeom>
          <a:noFill/>
          <a:ln>
            <a:noFill/>
          </a:ln>
        </p:spPr>
        <p:txBody>
          <a:bodyPr spcFirstLastPara="1" wrap="square" lIns="91425" tIns="91425" rIns="91425" bIns="91425" anchor="t" anchorCtr="0">
            <a:noAutofit/>
          </a:bodyPr>
          <a:lstStyle/>
          <a:p>
            <a:pPr marL="88900" lvl="0">
              <a:lnSpc>
                <a:spcPct val="150000"/>
              </a:lnSpc>
              <a:buClr>
                <a:srgbClr val="0070C0"/>
              </a:buClr>
              <a:buSzPts val="2200"/>
            </a:pPr>
            <a:r>
              <a:rPr lang="en-US" sz="2200" b="1" dirty="0" smtClean="0">
                <a:solidFill>
                  <a:srgbClr val="0070C0"/>
                </a:solidFill>
              </a:rPr>
              <a:t>VII</a:t>
            </a:r>
            <a:r>
              <a:rPr lang="vi-VN" sz="2200" b="1" dirty="0" smtClean="0">
                <a:solidFill>
                  <a:srgbClr val="0070C0"/>
                </a:solidFill>
              </a:rPr>
              <a:t>. </a:t>
            </a:r>
            <a:r>
              <a:rPr lang="en-US" sz="2200" b="1" dirty="0" smtClean="0">
                <a:solidFill>
                  <a:srgbClr val="0070C0"/>
                </a:solidFill>
              </a:rPr>
              <a:t>KẾ THỪA</a:t>
            </a:r>
          </a:p>
          <a:p>
            <a:pPr marL="88900" lvl="0">
              <a:lnSpc>
                <a:spcPct val="150000"/>
              </a:lnSpc>
              <a:buClr>
                <a:srgbClr val="0070C0"/>
              </a:buClr>
              <a:buSzPts val="2200"/>
            </a:pPr>
            <a:r>
              <a:rPr lang="en-US" sz="2200" b="1" dirty="0" err="1" smtClean="0">
                <a:solidFill>
                  <a:schemeClr val="tx1">
                    <a:lumMod val="65000"/>
                    <a:lumOff val="35000"/>
                  </a:schemeClr>
                </a:solidFill>
              </a:rPr>
              <a:t>Một</a:t>
            </a:r>
            <a:r>
              <a:rPr lang="en-US" sz="2200" b="1" dirty="0" smtClean="0">
                <a:solidFill>
                  <a:schemeClr val="tx1">
                    <a:lumMod val="65000"/>
                    <a:lumOff val="35000"/>
                  </a:schemeClr>
                </a:solidFill>
              </a:rPr>
              <a:t> contract </a:t>
            </a:r>
            <a:r>
              <a:rPr lang="en-US" sz="2200" b="1" dirty="0" err="1" smtClean="0">
                <a:solidFill>
                  <a:schemeClr val="tx1">
                    <a:lumMod val="65000"/>
                    <a:lumOff val="35000"/>
                  </a:schemeClr>
                </a:solidFill>
              </a:rPr>
              <a:t>có</a:t>
            </a:r>
            <a:r>
              <a:rPr lang="en-US" sz="2200" b="1" dirty="0" smtClean="0">
                <a:solidFill>
                  <a:schemeClr val="tx1">
                    <a:lumMod val="65000"/>
                    <a:lumOff val="35000"/>
                  </a:schemeClr>
                </a:solidFill>
              </a:rPr>
              <a:t> </a:t>
            </a:r>
            <a:r>
              <a:rPr lang="en-US" sz="2200" b="1" dirty="0" err="1" smtClean="0">
                <a:solidFill>
                  <a:schemeClr val="tx1">
                    <a:lumMod val="65000"/>
                    <a:lumOff val="35000"/>
                  </a:schemeClr>
                </a:solidFill>
              </a:rPr>
              <a:t>thể</a:t>
            </a:r>
            <a:r>
              <a:rPr lang="en-US" sz="2200" b="1" dirty="0" smtClean="0">
                <a:solidFill>
                  <a:schemeClr val="tx1">
                    <a:lumMod val="65000"/>
                    <a:lumOff val="35000"/>
                  </a:schemeClr>
                </a:solidFill>
              </a:rPr>
              <a:t> </a:t>
            </a:r>
            <a:r>
              <a:rPr lang="en-US" sz="2200" b="1" dirty="0" err="1" smtClean="0">
                <a:solidFill>
                  <a:schemeClr val="tx1">
                    <a:lumMod val="65000"/>
                    <a:lumOff val="35000"/>
                  </a:schemeClr>
                </a:solidFill>
              </a:rPr>
              <a:t>kế</a:t>
            </a:r>
            <a:r>
              <a:rPr lang="en-US" sz="2200" b="1" dirty="0" smtClean="0">
                <a:solidFill>
                  <a:schemeClr val="tx1">
                    <a:lumMod val="65000"/>
                    <a:lumOff val="35000"/>
                  </a:schemeClr>
                </a:solidFill>
              </a:rPr>
              <a:t> </a:t>
            </a:r>
            <a:r>
              <a:rPr lang="en-US" sz="2200" b="1" dirty="0" err="1" smtClean="0">
                <a:solidFill>
                  <a:schemeClr val="tx1">
                    <a:lumMod val="65000"/>
                    <a:lumOff val="35000"/>
                  </a:schemeClr>
                </a:solidFill>
              </a:rPr>
              <a:t>thừa</a:t>
            </a:r>
            <a:r>
              <a:rPr lang="en-US" sz="2200" b="1" dirty="0" smtClean="0">
                <a:solidFill>
                  <a:schemeClr val="tx1">
                    <a:lumMod val="65000"/>
                    <a:lumOff val="35000"/>
                  </a:schemeClr>
                </a:solidFill>
              </a:rPr>
              <a:t> </a:t>
            </a:r>
            <a:r>
              <a:rPr lang="en-US" sz="2200" b="1" dirty="0" err="1" smtClean="0">
                <a:solidFill>
                  <a:schemeClr val="tx1">
                    <a:lumMod val="65000"/>
                    <a:lumOff val="35000"/>
                  </a:schemeClr>
                </a:solidFill>
              </a:rPr>
              <a:t>từ</a:t>
            </a:r>
            <a:r>
              <a:rPr lang="en-US" sz="2200" b="1" dirty="0" smtClean="0">
                <a:solidFill>
                  <a:schemeClr val="tx1">
                    <a:lumMod val="65000"/>
                    <a:lumOff val="35000"/>
                  </a:schemeClr>
                </a:solidFill>
              </a:rPr>
              <a:t> 1 </a:t>
            </a:r>
            <a:r>
              <a:rPr lang="en-US" sz="2200" b="1" dirty="0" err="1" smtClean="0">
                <a:solidFill>
                  <a:schemeClr val="tx1">
                    <a:lumMod val="65000"/>
                    <a:lumOff val="35000"/>
                  </a:schemeClr>
                </a:solidFill>
              </a:rPr>
              <a:t>hoặc</a:t>
            </a:r>
            <a:r>
              <a:rPr lang="en-US" sz="2200" b="1" dirty="0" smtClean="0">
                <a:solidFill>
                  <a:schemeClr val="tx1">
                    <a:lumMod val="65000"/>
                    <a:lumOff val="35000"/>
                  </a:schemeClr>
                </a:solidFill>
              </a:rPr>
              <a:t> </a:t>
            </a:r>
            <a:r>
              <a:rPr lang="en-US" sz="2200" b="1" dirty="0" err="1" smtClean="0">
                <a:solidFill>
                  <a:schemeClr val="tx1">
                    <a:lumMod val="65000"/>
                    <a:lumOff val="35000"/>
                  </a:schemeClr>
                </a:solidFill>
              </a:rPr>
              <a:t>nhiều</a:t>
            </a:r>
            <a:r>
              <a:rPr lang="en-US" sz="2200" b="1" dirty="0" smtClean="0">
                <a:solidFill>
                  <a:schemeClr val="tx1">
                    <a:lumMod val="65000"/>
                    <a:lumOff val="35000"/>
                  </a:schemeClr>
                </a:solidFill>
              </a:rPr>
              <a:t> contract </a:t>
            </a:r>
            <a:r>
              <a:rPr lang="en-US" sz="2200" b="1" dirty="0" err="1" smtClean="0">
                <a:solidFill>
                  <a:schemeClr val="tx1">
                    <a:lumMod val="65000"/>
                    <a:lumOff val="35000"/>
                  </a:schemeClr>
                </a:solidFill>
              </a:rPr>
              <a:t>khác</a:t>
            </a:r>
            <a:r>
              <a:rPr lang="en-US" sz="2200" b="1" dirty="0" smtClean="0">
                <a:solidFill>
                  <a:schemeClr val="tx1">
                    <a:lumMod val="65000"/>
                    <a:lumOff val="35000"/>
                  </a:schemeClr>
                </a:solidFill>
              </a:rPr>
              <a:t> </a:t>
            </a:r>
            <a:r>
              <a:rPr lang="en-US" sz="2200" b="1" dirty="0" smtClean="0">
                <a:solidFill>
                  <a:srgbClr val="0070C0"/>
                </a:solidFill>
              </a:rPr>
              <a:t>.</a:t>
            </a:r>
          </a:p>
          <a:p>
            <a:pPr marL="88900" lvl="0">
              <a:lnSpc>
                <a:spcPct val="150000"/>
              </a:lnSpc>
              <a:buClr>
                <a:srgbClr val="0070C0"/>
              </a:buClr>
              <a:buSzPts val="2200"/>
            </a:pPr>
            <a:r>
              <a:rPr lang="en-US" sz="2200" b="1" dirty="0" err="1" smtClean="0">
                <a:solidFill>
                  <a:schemeClr val="tx1">
                    <a:lumMod val="65000"/>
                    <a:lumOff val="35000"/>
                  </a:schemeClr>
                </a:solidFill>
              </a:rPr>
              <a:t>Vd</a:t>
            </a:r>
            <a:r>
              <a:rPr lang="en-US" sz="2200" b="1" dirty="0" smtClean="0">
                <a:solidFill>
                  <a:schemeClr val="tx1">
                    <a:lumMod val="65000"/>
                    <a:lumOff val="35000"/>
                  </a:schemeClr>
                </a:solidFill>
              </a:rPr>
              <a:t> :contract </a:t>
            </a:r>
            <a:r>
              <a:rPr lang="en-US" sz="2200" b="1" dirty="0">
                <a:solidFill>
                  <a:schemeClr val="tx1">
                    <a:lumMod val="65000"/>
                    <a:lumOff val="35000"/>
                  </a:schemeClr>
                </a:solidFill>
              </a:rPr>
              <a:t>Children is Parent1, Parent2 {} </a:t>
            </a:r>
            <a:endParaRPr lang="vi-VN" sz="2200" b="1" dirty="0">
              <a:solidFill>
                <a:schemeClr val="tx1">
                  <a:lumMod val="65000"/>
                  <a:lumOff val="35000"/>
                </a:schemeClr>
              </a:solidFill>
            </a:endParaRPr>
          </a:p>
        </p:txBody>
      </p:sp>
    </p:spTree>
    <p:extLst>
      <p:ext uri="{BB962C8B-B14F-4D97-AF65-F5344CB8AC3E}">
        <p14:creationId xmlns:p14="http://schemas.microsoft.com/office/powerpoint/2010/main" val="1120161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9" name="Google Shape;266;p36"/>
          <p:cNvSpPr txBox="1"/>
          <p:nvPr/>
        </p:nvSpPr>
        <p:spPr>
          <a:xfrm>
            <a:off x="1828800" y="2895600"/>
            <a:ext cx="5867400" cy="1219200"/>
          </a:xfrm>
          <a:prstGeom prst="rect">
            <a:avLst/>
          </a:prstGeom>
          <a:noFill/>
          <a:ln>
            <a:noFill/>
          </a:ln>
        </p:spPr>
        <p:txBody>
          <a:bodyPr spcFirstLastPara="1" wrap="square" lIns="91425" tIns="91425" rIns="91425" bIns="91425" anchor="t" anchorCtr="0">
            <a:noAutofit/>
          </a:bodyPr>
          <a:lstStyle/>
          <a:p>
            <a:pPr marL="88900" lvl="0">
              <a:lnSpc>
                <a:spcPct val="150000"/>
              </a:lnSpc>
              <a:buClr>
                <a:srgbClr val="0070C0"/>
              </a:buClr>
              <a:buSzPts val="2200"/>
            </a:pPr>
            <a:r>
              <a:rPr lang="en-US" sz="2800" b="1" dirty="0" smtClean="0">
                <a:solidFill>
                  <a:srgbClr val="0070C0"/>
                </a:solidFill>
              </a:rPr>
              <a:t>THANKS YOU FOR WATCHING</a:t>
            </a:r>
            <a:r>
              <a:rPr lang="en-US" sz="2800" b="1" dirty="0">
                <a:solidFill>
                  <a:srgbClr val="0070C0"/>
                </a:solidFill>
              </a:rPr>
              <a:t>!</a:t>
            </a:r>
            <a:endParaRPr lang="vi-VN" sz="2800" b="1" dirty="0">
              <a:solidFill>
                <a:schemeClr val="tx1">
                  <a:lumMod val="65000"/>
                  <a:lumOff val="35000"/>
                </a:schemeClr>
              </a:solidFill>
            </a:endParaRPr>
          </a:p>
        </p:txBody>
      </p:sp>
    </p:spTree>
    <p:extLst>
      <p:ext uri="{BB962C8B-B14F-4D97-AF65-F5344CB8AC3E}">
        <p14:creationId xmlns:p14="http://schemas.microsoft.com/office/powerpoint/2010/main" val="12763515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9" name="Google Shape;111;p16"/>
          <p:cNvSpPr txBox="1"/>
          <p:nvPr/>
        </p:nvSpPr>
        <p:spPr>
          <a:xfrm>
            <a:off x="487950" y="1447800"/>
            <a:ext cx="7662300" cy="44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600" b="1" dirty="0">
                <a:solidFill>
                  <a:srgbClr val="0070C0"/>
                </a:solidFill>
              </a:rPr>
              <a:t>I. KHÁI NIỆM BLOCKCHAIN?</a:t>
            </a:r>
            <a:endParaRPr sz="2600" b="1" dirty="0">
              <a:solidFill>
                <a:srgbClr val="0070C0"/>
              </a:solidFill>
            </a:endParaRPr>
          </a:p>
          <a:p>
            <a:pPr marL="457200" lvl="0" indent="-368300" algn="l" rtl="0">
              <a:spcBef>
                <a:spcPts val="0"/>
              </a:spcBef>
              <a:spcAft>
                <a:spcPts val="0"/>
              </a:spcAft>
              <a:buClr>
                <a:srgbClr val="595959"/>
              </a:buClr>
              <a:buSzPts val="2200"/>
              <a:buChar char="●"/>
            </a:pPr>
            <a:r>
              <a:rPr lang="vi-VN" sz="2200" dirty="0">
                <a:solidFill>
                  <a:srgbClr val="595959"/>
                </a:solidFill>
              </a:rPr>
              <a:t>Blockchain(chuỗi khối): Là công nghệ lưu trữ và truyền tải thông tin bằng các khối được liên kết với nhau và mở rộng theo thời gian</a:t>
            </a:r>
            <a:endParaRPr sz="2200" dirty="0">
              <a:solidFill>
                <a:srgbClr val="595959"/>
              </a:solidFill>
            </a:endParaRPr>
          </a:p>
          <a:p>
            <a:pPr marL="0" lvl="0" indent="0" algn="l" rtl="0">
              <a:spcBef>
                <a:spcPts val="0"/>
              </a:spcBef>
              <a:spcAft>
                <a:spcPts val="0"/>
              </a:spcAft>
              <a:buNone/>
            </a:pPr>
            <a:endParaRPr sz="2200" dirty="0"/>
          </a:p>
        </p:txBody>
      </p:sp>
    </p:spTree>
    <p:extLst>
      <p:ext uri="{BB962C8B-B14F-4D97-AF65-F5344CB8AC3E}">
        <p14:creationId xmlns:p14="http://schemas.microsoft.com/office/powerpoint/2010/main" val="2376561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10" name="Google Shape;118;p17"/>
          <p:cNvSpPr txBox="1"/>
          <p:nvPr/>
        </p:nvSpPr>
        <p:spPr>
          <a:xfrm>
            <a:off x="685800" y="1447800"/>
            <a:ext cx="5827500" cy="44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600" b="1" dirty="0">
                <a:solidFill>
                  <a:srgbClr val="0070C0"/>
                </a:solidFill>
              </a:rPr>
              <a:t>II. LỊCH SỬ BLOCKCHAIN?</a:t>
            </a:r>
            <a:endParaRPr sz="2600" b="1" dirty="0">
              <a:solidFill>
                <a:srgbClr val="0070C0"/>
              </a:solidFill>
            </a:endParaRPr>
          </a:p>
          <a:p>
            <a:pPr marL="457200" lvl="0" indent="-381000" algn="l" rtl="0">
              <a:spcBef>
                <a:spcPts val="0"/>
              </a:spcBef>
              <a:spcAft>
                <a:spcPts val="0"/>
              </a:spcAft>
              <a:buClr>
                <a:srgbClr val="595959"/>
              </a:buClr>
              <a:buSzPts val="2400"/>
              <a:buChar char="❖"/>
            </a:pPr>
            <a:r>
              <a:rPr lang="vi-VN" sz="2400" dirty="0">
                <a:solidFill>
                  <a:srgbClr val="595959"/>
                </a:solidFill>
              </a:rPr>
              <a:t>Blockchain đầu tiên được phát minh và thiết kế bởi Satoshi Nakamoto vào năm 2008</a:t>
            </a:r>
            <a:endParaRPr sz="2400" dirty="0">
              <a:solidFill>
                <a:srgbClr val="595959"/>
              </a:solidFill>
            </a:endParaRPr>
          </a:p>
          <a:p>
            <a:pPr marL="457200" lvl="0" indent="-381000" algn="l" rtl="0">
              <a:spcBef>
                <a:spcPts val="0"/>
              </a:spcBef>
              <a:spcAft>
                <a:spcPts val="0"/>
              </a:spcAft>
              <a:buClr>
                <a:srgbClr val="595959"/>
              </a:buClr>
              <a:buSzPts val="2400"/>
              <a:buChar char="❖"/>
            </a:pPr>
            <a:r>
              <a:rPr lang="vi-VN" sz="2400" dirty="0">
                <a:solidFill>
                  <a:srgbClr val="595959"/>
                </a:solidFill>
              </a:rPr>
              <a:t>Các hình thức BlockChain:</a:t>
            </a:r>
            <a:endParaRPr sz="2400" dirty="0">
              <a:solidFill>
                <a:srgbClr val="595959"/>
              </a:solidFill>
            </a:endParaRPr>
          </a:p>
          <a:p>
            <a:pPr marL="914400" lvl="1" indent="-368300" algn="l" rtl="0">
              <a:lnSpc>
                <a:spcPct val="115000"/>
              </a:lnSpc>
              <a:spcBef>
                <a:spcPts val="0"/>
              </a:spcBef>
              <a:spcAft>
                <a:spcPts val="0"/>
              </a:spcAft>
              <a:buClr>
                <a:srgbClr val="595959"/>
              </a:buClr>
              <a:buSzPts val="2200"/>
              <a:buChar char="➢"/>
            </a:pPr>
            <a:r>
              <a:rPr lang="vi-VN" sz="2200" dirty="0">
                <a:solidFill>
                  <a:srgbClr val="595959"/>
                </a:solidFill>
              </a:rPr>
              <a:t>Blockchain 1.0: Tiền ảo và thanh toán</a:t>
            </a:r>
            <a:endParaRPr sz="2200" dirty="0">
              <a:solidFill>
                <a:srgbClr val="595959"/>
              </a:solidFill>
            </a:endParaRPr>
          </a:p>
          <a:p>
            <a:pPr marL="914400" lvl="1" indent="-368300" algn="l" rtl="0">
              <a:lnSpc>
                <a:spcPct val="115000"/>
              </a:lnSpc>
              <a:spcBef>
                <a:spcPts val="0"/>
              </a:spcBef>
              <a:spcAft>
                <a:spcPts val="0"/>
              </a:spcAft>
              <a:buClr>
                <a:srgbClr val="595959"/>
              </a:buClr>
              <a:buSzPts val="2200"/>
              <a:buChar char="➢"/>
            </a:pPr>
            <a:r>
              <a:rPr lang="vi-VN" sz="2200" dirty="0">
                <a:solidFill>
                  <a:srgbClr val="595959"/>
                </a:solidFill>
              </a:rPr>
              <a:t>Blockchain 2.0: Ứng dụng tài chính và thị trường</a:t>
            </a:r>
            <a:endParaRPr sz="2200" dirty="0">
              <a:solidFill>
                <a:srgbClr val="595959"/>
              </a:solidFill>
            </a:endParaRPr>
          </a:p>
          <a:p>
            <a:pPr marL="914400" lvl="1" indent="-368300" algn="l" rtl="0">
              <a:lnSpc>
                <a:spcPct val="115000"/>
              </a:lnSpc>
              <a:spcBef>
                <a:spcPts val="0"/>
              </a:spcBef>
              <a:spcAft>
                <a:spcPts val="0"/>
              </a:spcAft>
              <a:buClr>
                <a:srgbClr val="595959"/>
              </a:buClr>
              <a:buSzPts val="2200"/>
              <a:buChar char="➢"/>
            </a:pPr>
            <a:r>
              <a:rPr lang="vi-VN" sz="2200" dirty="0">
                <a:solidFill>
                  <a:srgbClr val="595959"/>
                </a:solidFill>
              </a:rPr>
              <a:t>Blockchain 3.0: Thiết kế giám sát hoạt động</a:t>
            </a:r>
            <a:endParaRPr sz="2400" dirty="0">
              <a:solidFill>
                <a:srgbClr val="595959"/>
              </a:solidFill>
            </a:endParaRPr>
          </a:p>
          <a:p>
            <a:pPr marL="0" lvl="0" indent="0" algn="l" rtl="0">
              <a:spcBef>
                <a:spcPts val="0"/>
              </a:spcBef>
              <a:spcAft>
                <a:spcPts val="0"/>
              </a:spcAft>
              <a:buNone/>
            </a:pPr>
            <a:endParaRPr sz="2200" dirty="0"/>
          </a:p>
        </p:txBody>
      </p:sp>
      <p:pic>
        <p:nvPicPr>
          <p:cNvPr id="11" name="Google Shape;119;p17"/>
          <p:cNvPicPr preferRelativeResize="0"/>
          <p:nvPr/>
        </p:nvPicPr>
        <p:blipFill>
          <a:blip r:embed="rId3">
            <a:alphaModFix/>
          </a:blip>
          <a:stretch>
            <a:fillRect/>
          </a:stretch>
        </p:blipFill>
        <p:spPr>
          <a:xfrm>
            <a:off x="6732626" y="1981200"/>
            <a:ext cx="2119875" cy="3062800"/>
          </a:xfrm>
          <a:prstGeom prst="rect">
            <a:avLst/>
          </a:prstGeom>
          <a:noFill/>
          <a:ln>
            <a:noFill/>
          </a:ln>
        </p:spPr>
      </p:pic>
    </p:spTree>
    <p:extLst>
      <p:ext uri="{BB962C8B-B14F-4D97-AF65-F5344CB8AC3E}">
        <p14:creationId xmlns:p14="http://schemas.microsoft.com/office/powerpoint/2010/main" val="2376561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9" name="Google Shape;126;p18"/>
          <p:cNvSpPr txBox="1"/>
          <p:nvPr/>
        </p:nvSpPr>
        <p:spPr>
          <a:xfrm>
            <a:off x="487950" y="1600200"/>
            <a:ext cx="8135100" cy="445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600" b="1" dirty="0">
                <a:solidFill>
                  <a:srgbClr val="0070C0"/>
                </a:solidFill>
              </a:rPr>
              <a:t>III. ĐẶC ĐIỂM BLOCKCHAIN</a:t>
            </a:r>
            <a:endParaRPr sz="2600" b="1" dirty="0">
              <a:solidFill>
                <a:srgbClr val="0070C0"/>
              </a:solidFill>
            </a:endParaRPr>
          </a:p>
          <a:p>
            <a:pPr marL="457200" lvl="0" indent="-368300" algn="l" rtl="0">
              <a:lnSpc>
                <a:spcPct val="150000"/>
              </a:lnSpc>
              <a:spcBef>
                <a:spcPts val="0"/>
              </a:spcBef>
              <a:spcAft>
                <a:spcPts val="0"/>
              </a:spcAft>
              <a:buClr>
                <a:srgbClr val="595959"/>
              </a:buClr>
              <a:buSzPts val="2200"/>
              <a:buChar char="❖"/>
            </a:pPr>
            <a:r>
              <a:rPr lang="vi-VN" sz="2200" dirty="0">
                <a:solidFill>
                  <a:srgbClr val="595959"/>
                </a:solidFill>
              </a:rPr>
              <a:t>Không thể làm giả, không thể phá hủy các chuỗi Blockchain</a:t>
            </a:r>
            <a:endParaRPr sz="2200" dirty="0">
              <a:solidFill>
                <a:srgbClr val="595959"/>
              </a:solidFill>
            </a:endParaRPr>
          </a:p>
          <a:p>
            <a:pPr marL="457200" lvl="0" indent="-368300" algn="l" rtl="0">
              <a:lnSpc>
                <a:spcPct val="150000"/>
              </a:lnSpc>
              <a:spcBef>
                <a:spcPts val="0"/>
              </a:spcBef>
              <a:spcAft>
                <a:spcPts val="0"/>
              </a:spcAft>
              <a:buClr>
                <a:srgbClr val="595959"/>
              </a:buClr>
              <a:buSzPts val="2200"/>
              <a:buChar char="❖"/>
            </a:pPr>
            <a:r>
              <a:rPr lang="vi-VN" sz="2200" dirty="0">
                <a:solidFill>
                  <a:srgbClr val="595959"/>
                </a:solidFill>
              </a:rPr>
              <a:t>Bất biến</a:t>
            </a:r>
            <a:endParaRPr sz="2200" dirty="0">
              <a:solidFill>
                <a:srgbClr val="595959"/>
              </a:solidFill>
            </a:endParaRPr>
          </a:p>
          <a:p>
            <a:pPr marL="457200" lvl="0" indent="-368300" algn="l" rtl="0">
              <a:lnSpc>
                <a:spcPct val="150000"/>
              </a:lnSpc>
              <a:spcBef>
                <a:spcPts val="0"/>
              </a:spcBef>
              <a:spcAft>
                <a:spcPts val="0"/>
              </a:spcAft>
              <a:buClr>
                <a:srgbClr val="595959"/>
              </a:buClr>
              <a:buSzPts val="2200"/>
              <a:buChar char="❖"/>
            </a:pPr>
            <a:r>
              <a:rPr lang="vi-VN" sz="2200" dirty="0">
                <a:solidFill>
                  <a:srgbClr val="595959"/>
                </a:solidFill>
              </a:rPr>
              <a:t>Bảo mật</a:t>
            </a:r>
            <a:endParaRPr sz="2200" dirty="0">
              <a:solidFill>
                <a:srgbClr val="595959"/>
              </a:solidFill>
            </a:endParaRPr>
          </a:p>
          <a:p>
            <a:pPr marL="457200" lvl="0" indent="-368300" algn="l" rtl="0">
              <a:lnSpc>
                <a:spcPct val="150000"/>
              </a:lnSpc>
              <a:spcBef>
                <a:spcPts val="0"/>
              </a:spcBef>
              <a:spcAft>
                <a:spcPts val="0"/>
              </a:spcAft>
              <a:buClr>
                <a:srgbClr val="595959"/>
              </a:buClr>
              <a:buSzPts val="2200"/>
              <a:buChar char="❖"/>
            </a:pPr>
            <a:r>
              <a:rPr lang="vi-VN" sz="2200" dirty="0">
                <a:solidFill>
                  <a:srgbClr val="595959"/>
                </a:solidFill>
              </a:rPr>
              <a:t>Minh bạch</a:t>
            </a:r>
            <a:endParaRPr sz="2200" dirty="0">
              <a:solidFill>
                <a:srgbClr val="595959"/>
              </a:solidFill>
            </a:endParaRPr>
          </a:p>
          <a:p>
            <a:pPr marL="457200" lvl="0" indent="-368300" algn="l" rtl="0">
              <a:lnSpc>
                <a:spcPct val="150000"/>
              </a:lnSpc>
              <a:spcBef>
                <a:spcPts val="0"/>
              </a:spcBef>
              <a:spcAft>
                <a:spcPts val="0"/>
              </a:spcAft>
              <a:buClr>
                <a:srgbClr val="595959"/>
              </a:buClr>
              <a:buSzPts val="2200"/>
              <a:buChar char="❖"/>
            </a:pPr>
            <a:r>
              <a:rPr lang="vi-VN" sz="2200" dirty="0">
                <a:solidFill>
                  <a:srgbClr val="595959"/>
                </a:solidFill>
              </a:rPr>
              <a:t>Hợp đồng thông minh</a:t>
            </a:r>
            <a:endParaRPr sz="2200" dirty="0">
              <a:solidFill>
                <a:srgbClr val="595959"/>
              </a:solidFill>
            </a:endParaRPr>
          </a:p>
          <a:p>
            <a:pPr marL="0" lvl="0" indent="0" algn="l" rtl="0">
              <a:spcBef>
                <a:spcPts val="0"/>
              </a:spcBef>
              <a:spcAft>
                <a:spcPts val="0"/>
              </a:spcAft>
              <a:buNone/>
            </a:pPr>
            <a:endParaRPr sz="2200" dirty="0"/>
          </a:p>
        </p:txBody>
      </p:sp>
    </p:spTree>
    <p:extLst>
      <p:ext uri="{BB962C8B-B14F-4D97-AF65-F5344CB8AC3E}">
        <p14:creationId xmlns:p14="http://schemas.microsoft.com/office/powerpoint/2010/main" val="2376561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10" name="Google Shape;134;p19"/>
          <p:cNvSpPr txBox="1"/>
          <p:nvPr/>
        </p:nvSpPr>
        <p:spPr>
          <a:xfrm>
            <a:off x="429880" y="1676400"/>
            <a:ext cx="8135100" cy="445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600" b="1" dirty="0">
                <a:solidFill>
                  <a:srgbClr val="0070C0"/>
                </a:solidFill>
              </a:rPr>
              <a:t>IV. NGUYÊN LÝ HOẠT ĐỘNG CỦA BLOCKCHAIN</a:t>
            </a:r>
            <a:endParaRPr sz="2600" b="1" dirty="0">
              <a:solidFill>
                <a:srgbClr val="0070C0"/>
              </a:solidFill>
            </a:endParaRPr>
          </a:p>
          <a:p>
            <a:pPr marL="457200" lvl="0" indent="-368300" algn="l" rtl="0">
              <a:lnSpc>
                <a:spcPct val="150000"/>
              </a:lnSpc>
              <a:spcBef>
                <a:spcPts val="0"/>
              </a:spcBef>
              <a:spcAft>
                <a:spcPts val="0"/>
              </a:spcAft>
              <a:buClr>
                <a:srgbClr val="595959"/>
              </a:buClr>
              <a:buSzPts val="2200"/>
              <a:buChar char="❖"/>
            </a:pPr>
            <a:r>
              <a:rPr lang="vi-VN" sz="2200" dirty="0">
                <a:solidFill>
                  <a:srgbClr val="595959"/>
                </a:solidFill>
              </a:rPr>
              <a:t>Có thể coi Blockchain như cuốn sổ kế toán</a:t>
            </a:r>
            <a:endParaRPr sz="2200" dirty="0">
              <a:solidFill>
                <a:srgbClr val="595959"/>
              </a:solidFill>
            </a:endParaRPr>
          </a:p>
          <a:p>
            <a:pPr marL="914400" lvl="1" indent="-368300" algn="l" rtl="0">
              <a:lnSpc>
                <a:spcPct val="150000"/>
              </a:lnSpc>
              <a:spcBef>
                <a:spcPts val="0"/>
              </a:spcBef>
              <a:spcAft>
                <a:spcPts val="0"/>
              </a:spcAft>
              <a:buClr>
                <a:srgbClr val="595959"/>
              </a:buClr>
              <a:buSzPts val="2200"/>
              <a:buChar char="➢"/>
            </a:pPr>
            <a:r>
              <a:rPr lang="vi-VN" sz="2200" dirty="0">
                <a:solidFill>
                  <a:srgbClr val="595959"/>
                </a:solidFill>
              </a:rPr>
              <a:t>Tất cả các giao dịch sẽ được ghi lại trong cuốn sổ này</a:t>
            </a:r>
            <a:endParaRPr sz="2200" dirty="0">
              <a:solidFill>
                <a:srgbClr val="595959"/>
              </a:solidFill>
            </a:endParaRPr>
          </a:p>
          <a:p>
            <a:pPr marL="914400" lvl="1" indent="-368300" algn="l" rtl="0">
              <a:lnSpc>
                <a:spcPct val="150000"/>
              </a:lnSpc>
              <a:spcBef>
                <a:spcPts val="0"/>
              </a:spcBef>
              <a:spcAft>
                <a:spcPts val="0"/>
              </a:spcAft>
              <a:buClr>
                <a:srgbClr val="595959"/>
              </a:buClr>
              <a:buSzPts val="2200"/>
              <a:buChar char="➢"/>
            </a:pPr>
            <a:r>
              <a:rPr lang="vi-VN" sz="2200" dirty="0">
                <a:solidFill>
                  <a:srgbClr val="595959"/>
                </a:solidFill>
              </a:rPr>
              <a:t>Mỗi nút trong mạng sở hữu một bản sao đầy đủ của blockchain</a:t>
            </a:r>
            <a:endParaRPr sz="2200" dirty="0">
              <a:solidFill>
                <a:srgbClr val="595959"/>
              </a:solidFill>
            </a:endParaRPr>
          </a:p>
          <a:p>
            <a:pPr marL="914400" lvl="1" indent="-368300" algn="l" rtl="0">
              <a:lnSpc>
                <a:spcPct val="150000"/>
              </a:lnSpc>
              <a:spcBef>
                <a:spcPts val="0"/>
              </a:spcBef>
              <a:spcAft>
                <a:spcPts val="0"/>
              </a:spcAft>
              <a:buClr>
                <a:srgbClr val="595959"/>
              </a:buClr>
              <a:buSzPts val="2200"/>
              <a:buChar char="➢"/>
            </a:pPr>
            <a:r>
              <a:rPr lang="vi-VN" sz="2200" dirty="0">
                <a:solidFill>
                  <a:srgbClr val="595959"/>
                </a:solidFill>
              </a:rPr>
              <a:t>Các giao dịch được xác nhận nhờ các thợ mỏ</a:t>
            </a:r>
            <a:endParaRPr sz="2200" dirty="0">
              <a:solidFill>
                <a:srgbClr val="595959"/>
              </a:solidFill>
            </a:endParaRPr>
          </a:p>
          <a:p>
            <a:pPr marL="0" lvl="0" indent="0" algn="l" rtl="0">
              <a:spcBef>
                <a:spcPts val="0"/>
              </a:spcBef>
              <a:spcAft>
                <a:spcPts val="0"/>
              </a:spcAft>
              <a:buNone/>
            </a:pPr>
            <a:endParaRPr sz="2200" dirty="0">
              <a:solidFill>
                <a:srgbClr val="595959"/>
              </a:solidFill>
            </a:endParaRPr>
          </a:p>
        </p:txBody>
      </p:sp>
    </p:spTree>
    <p:extLst>
      <p:ext uri="{BB962C8B-B14F-4D97-AF65-F5344CB8AC3E}">
        <p14:creationId xmlns:p14="http://schemas.microsoft.com/office/powerpoint/2010/main" val="1800214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10" name="Google Shape;142;p20"/>
          <p:cNvSpPr txBox="1"/>
          <p:nvPr/>
        </p:nvSpPr>
        <p:spPr>
          <a:xfrm>
            <a:off x="487950" y="1447800"/>
            <a:ext cx="7662300" cy="10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V. KHỐI, GIAO DỊCH, SỰ ĐỒNG THUẬN</a:t>
            </a:r>
            <a:endParaRPr sz="2600" b="1" dirty="0">
              <a:solidFill>
                <a:srgbClr val="0070C0"/>
              </a:solidFill>
            </a:endParaRPr>
          </a:p>
          <a:p>
            <a:pPr marL="0" lvl="0" indent="0" algn="l" rtl="0">
              <a:lnSpc>
                <a:spcPct val="115000"/>
              </a:lnSpc>
              <a:spcBef>
                <a:spcPts val="0"/>
              </a:spcBef>
              <a:spcAft>
                <a:spcPts val="0"/>
              </a:spcAft>
              <a:buNone/>
            </a:pPr>
            <a:r>
              <a:rPr lang="vi-VN" sz="2600" b="1" dirty="0">
                <a:solidFill>
                  <a:srgbClr val="0070C0"/>
                </a:solidFill>
              </a:rPr>
              <a:t>	1. Block</a:t>
            </a:r>
            <a:endParaRPr sz="2200" dirty="0">
              <a:solidFill>
                <a:srgbClr val="595959"/>
              </a:solidFill>
            </a:endParaRPr>
          </a:p>
          <a:p>
            <a:pPr marL="0" lvl="0" indent="0" algn="l" rtl="0">
              <a:spcBef>
                <a:spcPts val="0"/>
              </a:spcBef>
              <a:spcAft>
                <a:spcPts val="0"/>
              </a:spcAft>
              <a:buNone/>
            </a:pPr>
            <a:endParaRPr sz="2200" dirty="0"/>
          </a:p>
        </p:txBody>
      </p:sp>
      <p:sp>
        <p:nvSpPr>
          <p:cNvPr id="11" name="Google Shape;143;p20"/>
          <p:cNvSpPr txBox="1"/>
          <p:nvPr/>
        </p:nvSpPr>
        <p:spPr>
          <a:xfrm>
            <a:off x="685800" y="2493240"/>
            <a:ext cx="4942500" cy="3695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595959"/>
              </a:buClr>
              <a:buSzPts val="2200"/>
              <a:buChar char="❖"/>
            </a:pPr>
            <a:r>
              <a:rPr lang="vi-VN" sz="2200" dirty="0">
                <a:solidFill>
                  <a:srgbClr val="595959"/>
                </a:solidFill>
              </a:rPr>
              <a:t>Block cơ bản bao gồm một tiêu đề chứa siêu dữ liệu và theo sau đó là một danh sách trải dài các giao dịch và nó được tham chiếu với các block trước đó (block mẹ)</a:t>
            </a:r>
            <a:endParaRPr sz="2200" dirty="0">
              <a:solidFill>
                <a:srgbClr val="595959"/>
              </a:solidFill>
            </a:endParaRPr>
          </a:p>
          <a:p>
            <a:pPr marL="457200" lvl="0" indent="0" algn="l" rtl="0">
              <a:lnSpc>
                <a:spcPct val="115000"/>
              </a:lnSpc>
              <a:spcBef>
                <a:spcPts val="0"/>
              </a:spcBef>
              <a:spcAft>
                <a:spcPts val="0"/>
              </a:spcAft>
              <a:buClr>
                <a:schemeClr val="dk1"/>
              </a:buClr>
              <a:buSzPts val="1100"/>
              <a:buFont typeface="Arial"/>
              <a:buNone/>
            </a:pPr>
            <a:r>
              <a:rPr lang="vi-VN" sz="2200" dirty="0">
                <a:solidFill>
                  <a:srgbClr val="595959"/>
                </a:solidFill>
              </a:rPr>
              <a:t>=&gt; Điều này khiến cho blockchain rất khó có thể sửa, xóa khi đã được lưu vào</a:t>
            </a:r>
            <a:endParaRPr dirty="0"/>
          </a:p>
        </p:txBody>
      </p:sp>
      <p:pic>
        <p:nvPicPr>
          <p:cNvPr id="12" name="Google Shape;144;p20"/>
          <p:cNvPicPr preferRelativeResize="0"/>
          <p:nvPr/>
        </p:nvPicPr>
        <p:blipFill>
          <a:blip r:embed="rId3">
            <a:alphaModFix/>
          </a:blip>
          <a:stretch>
            <a:fillRect/>
          </a:stretch>
        </p:blipFill>
        <p:spPr>
          <a:xfrm>
            <a:off x="5867400" y="2743200"/>
            <a:ext cx="2974625" cy="2876550"/>
          </a:xfrm>
          <a:prstGeom prst="rect">
            <a:avLst/>
          </a:prstGeom>
          <a:noFill/>
          <a:ln>
            <a:noFill/>
          </a:ln>
        </p:spPr>
      </p:pic>
    </p:spTree>
    <p:extLst>
      <p:ext uri="{BB962C8B-B14F-4D97-AF65-F5344CB8AC3E}">
        <p14:creationId xmlns:p14="http://schemas.microsoft.com/office/powerpoint/2010/main" val="1800214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10" name="Google Shape;151;p21"/>
          <p:cNvSpPr txBox="1"/>
          <p:nvPr/>
        </p:nvSpPr>
        <p:spPr>
          <a:xfrm>
            <a:off x="609600" y="137160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V. KHỐI, GIAO DỊCH, SỰ ĐỒNG THUẬN</a:t>
            </a:r>
            <a:endParaRPr sz="2600" b="1" dirty="0">
              <a:solidFill>
                <a:srgbClr val="0070C0"/>
              </a:solidFill>
            </a:endParaRPr>
          </a:p>
          <a:p>
            <a:pPr marL="0" lvl="0" indent="0" algn="l" rtl="0">
              <a:lnSpc>
                <a:spcPct val="115000"/>
              </a:lnSpc>
              <a:spcBef>
                <a:spcPts val="0"/>
              </a:spcBef>
              <a:spcAft>
                <a:spcPts val="0"/>
              </a:spcAft>
              <a:buNone/>
            </a:pPr>
            <a:r>
              <a:rPr lang="vi-VN" sz="2600" b="1" dirty="0">
                <a:solidFill>
                  <a:srgbClr val="0070C0"/>
                </a:solidFill>
              </a:rPr>
              <a:t>	2. Giao dịch</a:t>
            </a:r>
            <a:endParaRPr sz="2600" b="1" dirty="0">
              <a:solidFill>
                <a:srgbClr val="0070C0"/>
              </a:solidFill>
            </a:endParaRPr>
          </a:p>
          <a:p>
            <a:pPr marL="0" lvl="0" indent="0" algn="l" rtl="0">
              <a:spcBef>
                <a:spcPts val="0"/>
              </a:spcBef>
              <a:spcAft>
                <a:spcPts val="0"/>
              </a:spcAft>
              <a:buNone/>
            </a:pPr>
            <a:endParaRPr sz="2200" dirty="0"/>
          </a:p>
        </p:txBody>
      </p:sp>
      <p:pic>
        <p:nvPicPr>
          <p:cNvPr id="11" name="Google Shape;152;p21"/>
          <p:cNvPicPr preferRelativeResize="0"/>
          <p:nvPr/>
        </p:nvPicPr>
        <p:blipFill>
          <a:blip r:embed="rId3">
            <a:alphaModFix/>
          </a:blip>
          <a:stretch>
            <a:fillRect/>
          </a:stretch>
        </p:blipFill>
        <p:spPr>
          <a:xfrm>
            <a:off x="1082365" y="2945712"/>
            <a:ext cx="6105525" cy="2105025"/>
          </a:xfrm>
          <a:prstGeom prst="rect">
            <a:avLst/>
          </a:prstGeom>
          <a:noFill/>
          <a:ln>
            <a:noFill/>
          </a:ln>
        </p:spPr>
      </p:pic>
    </p:spTree>
    <p:extLst>
      <p:ext uri="{BB962C8B-B14F-4D97-AF65-F5344CB8AC3E}">
        <p14:creationId xmlns:p14="http://schemas.microsoft.com/office/powerpoint/2010/main" val="1800214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grpSp>
        <p:nvGrpSpPr>
          <p:cNvPr id="16" name="Group 15"/>
          <p:cNvGrpSpPr/>
          <p:nvPr/>
        </p:nvGrpSpPr>
        <p:grpSpPr>
          <a:xfrm>
            <a:off x="-1066800" y="49499"/>
            <a:ext cx="9662260" cy="1056967"/>
            <a:chOff x="600072" y="2226256"/>
            <a:chExt cx="8661399" cy="2382257"/>
          </a:xfrm>
        </p:grpSpPr>
        <p:sp>
          <p:nvSpPr>
            <p:cNvPr id="17" name="Rectangle 16"/>
            <p:cNvSpPr/>
            <p:nvPr/>
          </p:nvSpPr>
          <p:spPr>
            <a:xfrm>
              <a:off x="600072" y="3020111"/>
              <a:ext cx="8217036" cy="1351742"/>
            </a:xfrm>
            <a:prstGeom prst="rect">
              <a:avLst/>
            </a:prstGeom>
            <a:gradFill flip="none" rotWithShape="1">
              <a:gsLst>
                <a:gs pos="0">
                  <a:srgbClr val="EEEBE6">
                    <a:shade val="30000"/>
                    <a:satMod val="115000"/>
                    <a:alpha val="0"/>
                    <a:lumMod val="48000"/>
                    <a:lumOff val="52000"/>
                  </a:srgbClr>
                </a:gs>
                <a:gs pos="25000">
                  <a:srgbClr val="E7E2E5">
                    <a:lumMod val="63000"/>
                    <a:lumOff val="37000"/>
                  </a:srgbClr>
                </a:gs>
                <a:gs pos="50000">
                  <a:srgbClr val="EEE6EB"/>
                </a:gs>
                <a:gs pos="97917">
                  <a:srgbClr val="EEEBE6">
                    <a:shade val="100000"/>
                    <a:satMod val="115000"/>
                    <a:lumMod val="100000"/>
                    <a:alpha val="0"/>
                  </a:srgbClr>
                </a:gs>
                <a:gs pos="85000">
                  <a:srgbClr val="EEEBE6">
                    <a:shade val="100000"/>
                    <a:satMod val="115000"/>
                    <a:alpha val="52000"/>
                    <a:lumMod val="93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Freeform 17"/>
            <p:cNvSpPr/>
            <p:nvPr/>
          </p:nvSpPr>
          <p:spPr>
            <a:xfrm>
              <a:off x="1633538" y="28606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Freeform 18"/>
            <p:cNvSpPr/>
            <p:nvPr/>
          </p:nvSpPr>
          <p:spPr>
            <a:xfrm flipV="1">
              <a:off x="1633538" y="4410075"/>
              <a:ext cx="1711325"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Freeform 19"/>
            <p:cNvSpPr/>
            <p:nvPr/>
          </p:nvSpPr>
          <p:spPr>
            <a:xfrm>
              <a:off x="1631950" y="286067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Rectangle 21"/>
            <p:cNvSpPr>
              <a:spLocks noChangeArrowheads="1"/>
            </p:cNvSpPr>
            <p:nvPr/>
          </p:nvSpPr>
          <p:spPr bwMode="auto">
            <a:xfrm>
              <a:off x="3282950" y="2226256"/>
              <a:ext cx="5978521" cy="20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800" b="1" dirty="0">
                <a:solidFill>
                  <a:schemeClr val="accent6">
                    <a:lumMod val="75000"/>
                  </a:schemeClr>
                </a:solidFill>
                <a:latin typeface="Times New Roman" pitchFamily="18" charset="0"/>
                <a:cs typeface="Times New Roman" pitchFamily="18" charset="0"/>
              </a:endParaRPr>
            </a:p>
            <a:p>
              <a:pPr lvl="0"/>
              <a:r>
                <a:rPr lang="en-US" sz="2400" b="1" dirty="0" smtClean="0">
                  <a:solidFill>
                    <a:srgbClr val="0070C0"/>
                  </a:solidFill>
                  <a:latin typeface="Times New Roman" pitchFamily="18" charset="0"/>
                  <a:cs typeface="Times New Roman" pitchFamily="18" charset="0"/>
                </a:rPr>
                <a:t>GIỚI THIỆU CÔNG NGHỆ BLOCKCHAIN</a:t>
              </a:r>
              <a:endParaRPr lang="en-US" sz="2400" b="1" dirty="0">
                <a:solidFill>
                  <a:srgbClr val="0070C0"/>
                </a:solidFill>
                <a:latin typeface="Times New Roman" pitchFamily="18" charset="0"/>
                <a:cs typeface="Times New Roman" pitchFamily="18" charset="0"/>
              </a:endParaRPr>
            </a:p>
          </p:txBody>
        </p:sp>
      </p:grpSp>
      <p:sp>
        <p:nvSpPr>
          <p:cNvPr id="10" name="Google Shape;166;p23"/>
          <p:cNvSpPr txBox="1"/>
          <p:nvPr/>
        </p:nvSpPr>
        <p:spPr>
          <a:xfrm>
            <a:off x="762000" y="1447800"/>
            <a:ext cx="7662300" cy="44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2600" b="1" dirty="0">
                <a:solidFill>
                  <a:srgbClr val="0070C0"/>
                </a:solidFill>
              </a:rPr>
              <a:t>VI. GIỚI THIỆU VỀ ETHEREUM</a:t>
            </a:r>
            <a:endParaRPr sz="2600" b="1" dirty="0">
              <a:solidFill>
                <a:srgbClr val="0070C0"/>
              </a:solidFill>
            </a:endParaRPr>
          </a:p>
          <a:p>
            <a:pPr marL="914400" lvl="0" indent="-368300" algn="l" rtl="0">
              <a:lnSpc>
                <a:spcPct val="115000"/>
              </a:lnSpc>
              <a:spcBef>
                <a:spcPts val="0"/>
              </a:spcBef>
              <a:spcAft>
                <a:spcPts val="0"/>
              </a:spcAft>
              <a:buClr>
                <a:srgbClr val="595959"/>
              </a:buClr>
              <a:buSzPts val="2200"/>
              <a:buChar char="❖"/>
            </a:pPr>
            <a:r>
              <a:rPr lang="vi-VN" sz="2200" dirty="0">
                <a:solidFill>
                  <a:srgbClr val="595959"/>
                </a:solidFill>
              </a:rPr>
              <a:t>Ethereum (ETH) </a:t>
            </a:r>
            <a:r>
              <a:rPr lang="vi-VN" sz="2200" dirty="0">
                <a:solidFill>
                  <a:srgbClr val="595959"/>
                </a:solidFill>
                <a:highlight>
                  <a:srgbClr val="FFFFFF"/>
                </a:highlight>
              </a:rPr>
              <a:t>hay còn được gọi là Bitcoin 2.0 là một nền tảng điện toán phân tán khối chuỗi chạy trên công nghệ blockchain, thông qua việc sử dụng chức năng </a:t>
            </a:r>
            <a:r>
              <a:rPr lang="vi-VN" sz="2200" dirty="0">
                <a:solidFill>
                  <a:srgbClr val="FF0000"/>
                </a:solidFill>
                <a:highlight>
                  <a:srgbClr val="FFFFFF"/>
                </a:highlight>
              </a:rPr>
              <a:t>Hợp đồng thông minh</a:t>
            </a:r>
            <a:r>
              <a:rPr lang="vi-VN" sz="2200" dirty="0">
                <a:solidFill>
                  <a:srgbClr val="595959"/>
                </a:solidFill>
                <a:highlight>
                  <a:srgbClr val="FFFFFF"/>
                </a:highlight>
              </a:rPr>
              <a:t> (Smart Contract). </a:t>
            </a:r>
            <a:endParaRPr sz="2200" dirty="0">
              <a:solidFill>
                <a:srgbClr val="595959"/>
              </a:solidFill>
            </a:endParaRPr>
          </a:p>
          <a:p>
            <a:pPr marL="0" lvl="0" indent="0" algn="l" rtl="0">
              <a:lnSpc>
                <a:spcPct val="115000"/>
              </a:lnSpc>
              <a:spcBef>
                <a:spcPts val="0"/>
              </a:spcBef>
              <a:spcAft>
                <a:spcPts val="0"/>
              </a:spcAft>
              <a:buNone/>
            </a:pPr>
            <a:r>
              <a:rPr lang="vi-VN" sz="2200" b="1" dirty="0">
                <a:solidFill>
                  <a:srgbClr val="595959"/>
                </a:solidFill>
              </a:rPr>
              <a:t>	</a:t>
            </a:r>
            <a:endParaRPr sz="2200" dirty="0">
              <a:solidFill>
                <a:srgbClr val="595959"/>
              </a:solidFill>
            </a:endParaRPr>
          </a:p>
        </p:txBody>
      </p:sp>
      <p:pic>
        <p:nvPicPr>
          <p:cNvPr id="11" name="Google Shape;167;p23"/>
          <p:cNvPicPr preferRelativeResize="0"/>
          <p:nvPr/>
        </p:nvPicPr>
        <p:blipFill>
          <a:blip r:embed="rId3">
            <a:alphaModFix/>
          </a:blip>
          <a:stretch>
            <a:fillRect/>
          </a:stretch>
        </p:blipFill>
        <p:spPr>
          <a:xfrm>
            <a:off x="2250724" y="3675150"/>
            <a:ext cx="4642550" cy="2598500"/>
          </a:xfrm>
          <a:prstGeom prst="rect">
            <a:avLst/>
          </a:prstGeom>
          <a:noFill/>
          <a:ln>
            <a:noFill/>
          </a:ln>
        </p:spPr>
      </p:pic>
    </p:spTree>
    <p:extLst>
      <p:ext uri="{BB962C8B-B14F-4D97-AF65-F5344CB8AC3E}">
        <p14:creationId xmlns:p14="http://schemas.microsoft.com/office/powerpoint/2010/main" val="1800214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1091</Words>
  <Application>Microsoft Office PowerPoint</Application>
  <PresentationFormat>On-screen Show (4:3)</PresentationFormat>
  <Paragraphs>179</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Amatic SC</vt:lpstr>
      <vt:lpstr>Merriweather</vt:lpstr>
      <vt:lpstr>Times New Roman</vt:lpstr>
      <vt:lpstr>Nathaniel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User</dc:creator>
  <cp:lastModifiedBy>User</cp:lastModifiedBy>
  <cp:revision>44</cp:revision>
  <dcterms:modified xsi:type="dcterms:W3CDTF">2018-10-25T17:43:48Z</dcterms:modified>
</cp:coreProperties>
</file>