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65" r:id="rId2"/>
    <p:sldId id="273" r:id="rId3"/>
    <p:sldId id="266" r:id="rId4"/>
    <p:sldId id="274" r:id="rId5"/>
    <p:sldId id="275" r:id="rId6"/>
    <p:sldId id="267" r:id="rId7"/>
    <p:sldId id="289" r:id="rId8"/>
    <p:sldId id="294" r:id="rId9"/>
    <p:sldId id="295" r:id="rId10"/>
    <p:sldId id="278" r:id="rId11"/>
    <p:sldId id="279" r:id="rId12"/>
    <p:sldId id="291" r:id="rId13"/>
    <p:sldId id="292" r:id="rId14"/>
    <p:sldId id="293" r:id="rId15"/>
    <p:sldId id="280" r:id="rId16"/>
    <p:sldId id="281" r:id="rId17"/>
    <p:sldId id="269" r:id="rId18"/>
    <p:sldId id="282" r:id="rId19"/>
    <p:sldId id="288" r:id="rId20"/>
    <p:sldId id="283" r:id="rId21"/>
    <p:sldId id="286" r:id="rId22"/>
    <p:sldId id="284" r:id="rId23"/>
    <p:sldId id="285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A11C6C-7FF4-4EDE-8218-2E3DCD1F644A}">
          <p14:sldIdLst>
            <p14:sldId id="265"/>
            <p14:sldId id="273"/>
            <p14:sldId id="266"/>
            <p14:sldId id="274"/>
            <p14:sldId id="275"/>
            <p14:sldId id="267"/>
            <p14:sldId id="289"/>
            <p14:sldId id="294"/>
            <p14:sldId id="295"/>
            <p14:sldId id="278"/>
            <p14:sldId id="279"/>
            <p14:sldId id="291"/>
            <p14:sldId id="292"/>
            <p14:sldId id="293"/>
            <p14:sldId id="280"/>
            <p14:sldId id="281"/>
            <p14:sldId id="269"/>
            <p14:sldId id="282"/>
            <p14:sldId id="288"/>
            <p14:sldId id="283"/>
            <p14:sldId id="286"/>
            <p14:sldId id="284"/>
            <p14:sldId id="28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CC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66" d="100"/>
          <a:sy n="66" d="100"/>
        </p:scale>
        <p:origin x="-142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D31F-ADAE-499F-AEEC-D66713C91EC4}" type="datetimeFigureOut">
              <a:rPr lang="en-US" smtClean="0"/>
              <a:t>2019-06-18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E1BD-77C4-467A-BDED-6699CA45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96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9FC9-19FB-481D-B997-A3FF1FB12BD0}" type="datetimeFigureOut">
              <a:rPr lang="en-US" smtClean="0"/>
              <a:t>2019-06-18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F8BA-393B-43BB-B9C1-5FEBB4AF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65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A3D1589-AAD0-4535-B5D5-3A706371DDDB}" type="datetime1">
              <a:rPr lang="en-US" smtClean="0"/>
              <a:t>2019-06-18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F8BA-393B-43BB-B9C1-5FEBB4AFBDE8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258CD-8258-4B92-92F7-89733C4C2D07}" type="datetime1">
              <a:rPr lang="en-US" smtClean="0"/>
              <a:t>2019-06-18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2"/>
          <p:cNvSpPr>
            <a:spLocks noGrp="1"/>
          </p:cNvSpPr>
          <p:nvPr>
            <p:ph idx="1"/>
          </p:nvPr>
        </p:nvSpPr>
        <p:spPr>
          <a:xfrm>
            <a:off x="423205" y="1676400"/>
            <a:ext cx="8682695" cy="4343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smtClean="0">
                <a:solidFill>
                  <a:schemeClr val="accent3"/>
                </a:solidFill>
                <a:latin typeface="Times New Roman" pitchFamily="18" charset="0"/>
              </a:rPr>
              <a:t>KHÓA LUẬN TỐT NGHIỆP</a:t>
            </a:r>
          </a:p>
          <a:p>
            <a:pPr marL="0" indent="0" algn="ctr">
              <a:buNone/>
            </a:pPr>
            <a:r>
              <a:rPr lang="en-US" sz="3600" b="1" smtClean="0">
                <a:solidFill>
                  <a:srgbClr val="92D050"/>
                </a:solidFill>
                <a:latin typeface="Times New Roman" pitchFamily="18" charset="0"/>
              </a:rPr>
              <a:t>XÂY DỰNG WEBSITE </a:t>
            </a:r>
          </a:p>
          <a:p>
            <a:pPr marL="0" indent="0" algn="ctr">
              <a:buNone/>
            </a:pPr>
            <a:r>
              <a:rPr lang="en-US" sz="3600" b="1" smtClean="0">
                <a:solidFill>
                  <a:srgbClr val="92D050"/>
                </a:solidFill>
                <a:latin typeface="Times New Roman" pitchFamily="18" charset="0"/>
              </a:rPr>
              <a:t>QUẢN LÝ KÝ TÚC XÁ SINH VIÊN</a:t>
            </a:r>
            <a:r>
              <a:rPr lang="en-US" sz="3600" b="1" smtClean="0">
                <a:solidFill>
                  <a:schemeClr val="accent3"/>
                </a:solidFill>
                <a:latin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b="1" smtClean="0">
                <a:solidFill>
                  <a:schemeClr val="accent3"/>
                </a:solidFill>
                <a:latin typeface="Times" pitchFamily="18" charset="0"/>
                <a:cs typeface="Calibri" pitchFamily="34" charset="0"/>
              </a:rPr>
              <a:t>TRƯỜNG ĐẠI HỌC KIÊN GIANG</a:t>
            </a:r>
          </a:p>
          <a:p>
            <a:pPr marL="0" indent="0">
              <a:buNone/>
            </a:pPr>
            <a:endParaRPr lang="en-US" sz="2400" smtClean="0">
              <a:solidFill>
                <a:schemeClr val="accent3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sz="2400">
              <a:solidFill>
                <a:schemeClr val="accent3"/>
              </a:solidFill>
              <a:latin typeface="Times New Roman" pitchFamily="18" charset="0"/>
            </a:endParaRPr>
          </a:p>
          <a:p>
            <a:pPr marL="0" indent="0">
              <a:buNone/>
              <a:tabLst>
                <a:tab pos="347663" algn="l"/>
              </a:tabLst>
            </a:pPr>
            <a:r>
              <a:rPr lang="en-US" sz="2400" smtClean="0">
                <a:solidFill>
                  <a:schemeClr val="accent3"/>
                </a:solidFill>
                <a:latin typeface="Times New Roman" pitchFamily="18" charset="0"/>
              </a:rPr>
              <a:t>	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0" y="1813"/>
            <a:ext cx="9144000" cy="1369787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marL="1262063"/>
            <a:r>
              <a:rPr lang="en-US" sz="3200">
                <a:solidFill>
                  <a:srgbClr val="FFC000"/>
                </a:solidFill>
              </a:rPr>
              <a:t>TRƯỜNG ĐẠI HỌC KIÊN GIANG</a:t>
            </a:r>
          </a:p>
          <a:p>
            <a:pPr marL="1262063">
              <a:lnSpc>
                <a:spcPct val="150000"/>
              </a:lnSpc>
            </a:pPr>
            <a:r>
              <a:rPr lang="en-US" sz="3200"/>
              <a:t> KHOA THÔNG TIN VÀ TRUYỀN </a:t>
            </a:r>
            <a:r>
              <a:rPr lang="en-US" sz="3200" smtClean="0"/>
              <a:t>THÔNG</a:t>
            </a:r>
            <a:endParaRPr lang="en-US" sz="3200" dirty="0"/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299"/>
            <a:ext cx="1016309" cy="85453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63252"/>
              </p:ext>
            </p:extLst>
          </p:nvPr>
        </p:nvGraphicFramePr>
        <p:xfrm>
          <a:off x="609600" y="4694735"/>
          <a:ext cx="792480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157305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500" smtClean="0">
                          <a:solidFill>
                            <a:schemeClr val="accent3"/>
                          </a:solidFill>
                          <a:latin typeface="Times New Roman" pitchFamily="18" charset="0"/>
                        </a:rPr>
                        <a:t>SV: </a:t>
                      </a:r>
                      <a:r>
                        <a:rPr lang="en-US" sz="3200" smtClean="0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Võ Thiện Tiên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500" smtClean="0">
                          <a:solidFill>
                            <a:schemeClr val="accent3"/>
                          </a:solidFill>
                          <a:latin typeface="Times New Roman" pitchFamily="18" charset="0"/>
                        </a:rPr>
                        <a:t>MSSV: 1501206121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smtClean="0">
                          <a:solidFill>
                            <a:schemeClr val="accent3"/>
                          </a:solidFill>
                          <a:latin typeface="Times New Roman" pitchFamily="18" charset="0"/>
                        </a:rPr>
                        <a:t>Lớp: B15TT3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smtClean="0">
                          <a:solidFill>
                            <a:schemeClr val="accent3"/>
                          </a:solidFill>
                          <a:latin typeface="Times New Roman" pitchFamily="18" charset="0"/>
                        </a:rPr>
                        <a:t>GVHD: TS. Phạm Thị Xuân Lộc</a:t>
                      </a:r>
                      <a:endParaRPr lang="en-US" sz="25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gray">
          <a:xfrm rot="1757062">
            <a:off x="2660845" y="3455282"/>
            <a:ext cx="1501727" cy="126544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1" name="Rectangle 11"/>
          <p:cNvSpPr>
            <a:spLocks noChangeArrowheads="1"/>
          </p:cNvSpPr>
          <p:nvPr/>
        </p:nvSpPr>
        <p:spPr bwMode="gray">
          <a:xfrm rot="18394650">
            <a:off x="4504708" y="3279345"/>
            <a:ext cx="1015326" cy="104375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gray">
          <a:xfrm rot="12161391">
            <a:off x="4713981" y="4770249"/>
            <a:ext cx="1558279" cy="11677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gray">
          <a:xfrm rot="19688684" flipV="1">
            <a:off x="2927958" y="4714963"/>
            <a:ext cx="1167218" cy="107583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3671665" y="3480879"/>
            <a:ext cx="1609725" cy="1590675"/>
            <a:chOff x="3671665" y="3480879"/>
            <a:chExt cx="1609725" cy="1590675"/>
          </a:xfrm>
        </p:grpSpPr>
        <p:grpSp>
          <p:nvGrpSpPr>
            <p:cNvPr id="102" name="Group 12"/>
            <p:cNvGrpSpPr>
              <a:grpSpLocks/>
            </p:cNvGrpSpPr>
            <p:nvPr/>
          </p:nvGrpSpPr>
          <p:grpSpPr bwMode="auto">
            <a:xfrm>
              <a:off x="3671665" y="3480879"/>
              <a:ext cx="1609725" cy="1590675"/>
              <a:chOff x="2016" y="1920"/>
              <a:chExt cx="1680" cy="1680"/>
            </a:xfrm>
          </p:grpSpPr>
          <p:sp>
            <p:nvSpPr>
              <p:cNvPr id="104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Text Box 15"/>
            <p:cNvSpPr txBox="1">
              <a:spLocks noChangeArrowheads="1"/>
            </p:cNvSpPr>
            <p:nvPr/>
          </p:nvSpPr>
          <p:spPr bwMode="gray">
            <a:xfrm>
              <a:off x="3976011" y="3824363"/>
              <a:ext cx="1000125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Người</a:t>
              </a:r>
            </a:p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dùng</a:t>
              </a:r>
              <a:endParaRPr lang="en-US" sz="2400" b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21"/>
          <p:cNvGrpSpPr>
            <a:grpSpLocks/>
          </p:cNvGrpSpPr>
          <p:nvPr/>
        </p:nvGrpSpPr>
        <p:grpSpPr bwMode="auto">
          <a:xfrm>
            <a:off x="1423266" y="4590910"/>
            <a:ext cx="1744663" cy="1790700"/>
            <a:chOff x="912" y="1651"/>
            <a:chExt cx="1099" cy="1128"/>
          </a:xfrm>
        </p:grpSpPr>
        <p:grpSp>
          <p:nvGrpSpPr>
            <p:cNvPr id="92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94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" name="Text Box 25"/>
            <p:cNvSpPr txBox="1">
              <a:spLocks noChangeArrowheads="1"/>
            </p:cNvSpPr>
            <p:nvPr/>
          </p:nvSpPr>
          <p:spPr bwMode="gray">
            <a:xfrm>
              <a:off x="1010" y="1958"/>
              <a:ext cx="8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>
                <a:defRPr/>
              </a:pPr>
              <a:r>
                <a:rPr lang="en-US" sz="2800" b="1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2800" b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uản lý</a:t>
              </a:r>
              <a:endParaRPr lang="en-US" sz="28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Group 26"/>
          <p:cNvGrpSpPr>
            <a:grpSpLocks/>
          </p:cNvGrpSpPr>
          <p:nvPr/>
        </p:nvGrpSpPr>
        <p:grpSpPr bwMode="auto">
          <a:xfrm>
            <a:off x="6189439" y="4188479"/>
            <a:ext cx="2012950" cy="1989138"/>
            <a:chOff x="3278" y="2445"/>
            <a:chExt cx="1268" cy="1253"/>
          </a:xfrm>
        </p:grpSpPr>
        <p:grpSp>
          <p:nvGrpSpPr>
            <p:cNvPr id="88" name="Group 27"/>
            <p:cNvGrpSpPr>
              <a:grpSpLocks/>
            </p:cNvGrpSpPr>
            <p:nvPr/>
          </p:nvGrpSpPr>
          <p:grpSpPr bwMode="auto">
            <a:xfrm>
              <a:off x="3278" y="2445"/>
              <a:ext cx="1268" cy="1253"/>
              <a:chOff x="2016" y="1920"/>
              <a:chExt cx="1680" cy="1680"/>
            </a:xfrm>
          </p:grpSpPr>
          <p:sp>
            <p:nvSpPr>
              <p:cNvPr id="90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51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" name="Text Box 30"/>
            <p:cNvSpPr txBox="1">
              <a:spLocks noChangeArrowheads="1"/>
            </p:cNvSpPr>
            <p:nvPr/>
          </p:nvSpPr>
          <p:spPr bwMode="gray">
            <a:xfrm>
              <a:off x="3498" y="2733"/>
              <a:ext cx="82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kế toán</a:t>
              </a:r>
              <a:endPara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7" name="Group 21"/>
          <p:cNvGrpSpPr>
            <a:grpSpLocks/>
          </p:cNvGrpSpPr>
          <p:nvPr/>
        </p:nvGrpSpPr>
        <p:grpSpPr bwMode="auto">
          <a:xfrm>
            <a:off x="1332777" y="1979612"/>
            <a:ext cx="1744663" cy="1790700"/>
            <a:chOff x="912" y="1651"/>
            <a:chExt cx="1099" cy="1128"/>
          </a:xfrm>
        </p:grpSpPr>
        <p:grpSp>
          <p:nvGrpSpPr>
            <p:cNvPr id="108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110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" name="Text Box 25"/>
            <p:cNvSpPr txBox="1">
              <a:spLocks noChangeArrowheads="1"/>
            </p:cNvSpPr>
            <p:nvPr/>
          </p:nvSpPr>
          <p:spPr bwMode="gray">
            <a:xfrm>
              <a:off x="932" y="1857"/>
              <a:ext cx="10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Ban 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Giám đốc</a:t>
              </a:r>
              <a:endParaRPr lang="en-US" sz="2800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4976136" y="1400588"/>
            <a:ext cx="1881864" cy="1930944"/>
            <a:chOff x="3278" y="2445"/>
            <a:chExt cx="1268" cy="1253"/>
          </a:xfrm>
        </p:grpSpPr>
        <p:grpSp>
          <p:nvGrpSpPr>
            <p:cNvPr id="40" name="Group 27"/>
            <p:cNvGrpSpPr>
              <a:grpSpLocks/>
            </p:cNvGrpSpPr>
            <p:nvPr/>
          </p:nvGrpSpPr>
          <p:grpSpPr bwMode="auto">
            <a:xfrm>
              <a:off x="3278" y="2445"/>
              <a:ext cx="1268" cy="1253"/>
              <a:chOff x="2016" y="1920"/>
              <a:chExt cx="1680" cy="1680"/>
            </a:xfrm>
          </p:grpSpPr>
          <p:sp>
            <p:nvSpPr>
              <p:cNvPr id="42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51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" name="Text Box 30"/>
            <p:cNvSpPr txBox="1">
              <a:spLocks noChangeArrowheads="1"/>
            </p:cNvSpPr>
            <p:nvPr/>
          </p:nvSpPr>
          <p:spPr bwMode="gray">
            <a:xfrm>
              <a:off x="3629" y="2812"/>
              <a:ext cx="55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Sinh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viên</a:t>
              </a:r>
              <a:endPara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1" grpId="0" animBg="1"/>
      <p:bldP spid="82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544" y="228600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45680" y="6391749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3430" y="1354765"/>
            <a:ext cx="9144000" cy="46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rIns="0" bIns="0" anchor="b">
            <a:normAutofit fontScale="92500" lnSpcReduction="10000"/>
          </a:bodyPr>
          <a:lstStyle>
            <a:defPPr>
              <a:defRPr lang="en-US"/>
            </a:defPPr>
            <a:lvl1pPr marL="739775">
              <a:spcBef>
                <a:spcPct val="0"/>
              </a:spcBef>
              <a:buNone/>
              <a:defRPr kumimoji="0" sz="3200" b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Sinh viên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40103" y="2830941"/>
            <a:ext cx="2160588" cy="2160588"/>
            <a:chOff x="740103" y="2830941"/>
            <a:chExt cx="2160588" cy="2160588"/>
          </a:xfrm>
        </p:grpSpPr>
        <p:sp>
          <p:nvSpPr>
            <p:cNvPr id="86" name="Oval 10"/>
            <p:cNvSpPr>
              <a:spLocks noChangeArrowheads="1"/>
            </p:cNvSpPr>
            <p:nvPr/>
          </p:nvSpPr>
          <p:spPr bwMode="gray">
            <a:xfrm>
              <a:off x="740103" y="2830941"/>
              <a:ext cx="2160588" cy="21605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gray">
            <a:xfrm>
              <a:off x="740103" y="2830941"/>
              <a:ext cx="2160588" cy="21605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8" name="Oval 12"/>
            <p:cNvSpPr>
              <a:spLocks noChangeArrowheads="1"/>
            </p:cNvSpPr>
            <p:nvPr/>
          </p:nvSpPr>
          <p:spPr bwMode="gray">
            <a:xfrm>
              <a:off x="881391" y="2972229"/>
              <a:ext cx="1878012" cy="187801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9" name="Oval 13"/>
            <p:cNvSpPr>
              <a:spLocks noChangeArrowheads="1"/>
            </p:cNvSpPr>
            <p:nvPr/>
          </p:nvSpPr>
          <p:spPr bwMode="gray">
            <a:xfrm>
              <a:off x="882978" y="2975404"/>
              <a:ext cx="1878013" cy="187801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0" name="Oval 14"/>
            <p:cNvSpPr>
              <a:spLocks noChangeArrowheads="1"/>
            </p:cNvSpPr>
            <p:nvPr/>
          </p:nvSpPr>
          <p:spPr bwMode="gray">
            <a:xfrm>
              <a:off x="975053" y="3065891"/>
              <a:ext cx="1690688" cy="16906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grpSp>
          <p:nvGrpSpPr>
            <p:cNvPr id="91" name="Group 15"/>
            <p:cNvGrpSpPr>
              <a:grpSpLocks/>
            </p:cNvGrpSpPr>
            <p:nvPr/>
          </p:nvGrpSpPr>
          <p:grpSpPr bwMode="auto">
            <a:xfrm>
              <a:off x="1002041" y="3091291"/>
              <a:ext cx="1636712" cy="1636713"/>
              <a:chOff x="4166" y="1706"/>
              <a:chExt cx="1252" cy="1252"/>
            </a:xfrm>
          </p:grpSpPr>
          <p:sp>
            <p:nvSpPr>
              <p:cNvPr id="11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2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3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209" cy="120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8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00" name="Text Box 38"/>
            <p:cNvSpPr txBox="1">
              <a:spLocks noChangeArrowheads="1"/>
            </p:cNvSpPr>
            <p:nvPr/>
          </p:nvSpPr>
          <p:spPr bwMode="gray">
            <a:xfrm>
              <a:off x="1321624" y="3407405"/>
              <a:ext cx="955711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smtClean="0">
                  <a:solidFill>
                    <a:srgbClr val="000000"/>
                  </a:solidFill>
                </a:rPr>
                <a:t>Xem</a:t>
              </a:r>
            </a:p>
            <a:p>
              <a:pPr algn="ctr"/>
              <a:r>
                <a:rPr lang="en-US" sz="2400" smtClean="0">
                  <a:solidFill>
                    <a:srgbClr val="000000"/>
                  </a:solidFill>
                </a:rPr>
                <a:t>thông</a:t>
              </a:r>
            </a:p>
            <a:p>
              <a:pPr algn="ctr"/>
              <a:r>
                <a:rPr lang="en-US" sz="2400" smtClean="0">
                  <a:solidFill>
                    <a:srgbClr val="000000"/>
                  </a:solidFill>
                </a:rPr>
                <a:t>tin</a:t>
              </a:r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76953" y="2837291"/>
            <a:ext cx="2160588" cy="2160588"/>
            <a:chOff x="3476953" y="2837291"/>
            <a:chExt cx="2160588" cy="2160588"/>
          </a:xfrm>
        </p:grpSpPr>
        <p:sp>
          <p:nvSpPr>
            <p:cNvPr id="92" name="Oval 20"/>
            <p:cNvSpPr>
              <a:spLocks noChangeArrowheads="1"/>
            </p:cNvSpPr>
            <p:nvPr/>
          </p:nvSpPr>
          <p:spPr bwMode="gray">
            <a:xfrm>
              <a:off x="3476953" y="2837291"/>
              <a:ext cx="2160588" cy="21605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" name="Oval 21"/>
            <p:cNvSpPr>
              <a:spLocks noChangeArrowheads="1"/>
            </p:cNvSpPr>
            <p:nvPr/>
          </p:nvSpPr>
          <p:spPr bwMode="gray">
            <a:xfrm>
              <a:off x="3476953" y="2837291"/>
              <a:ext cx="2160588" cy="216058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4" name="Oval 22"/>
            <p:cNvSpPr>
              <a:spLocks noChangeArrowheads="1"/>
            </p:cNvSpPr>
            <p:nvPr/>
          </p:nvSpPr>
          <p:spPr bwMode="gray">
            <a:xfrm>
              <a:off x="3618241" y="2978579"/>
              <a:ext cx="1878012" cy="18780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6" name="Oval 23"/>
            <p:cNvSpPr>
              <a:spLocks noChangeArrowheads="1"/>
            </p:cNvSpPr>
            <p:nvPr/>
          </p:nvSpPr>
          <p:spPr bwMode="gray">
            <a:xfrm>
              <a:off x="3619828" y="2981754"/>
              <a:ext cx="1878013" cy="18780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7" name="Oval 24"/>
            <p:cNvSpPr>
              <a:spLocks noChangeArrowheads="1"/>
            </p:cNvSpPr>
            <p:nvPr/>
          </p:nvSpPr>
          <p:spPr bwMode="gray">
            <a:xfrm>
              <a:off x="3711903" y="3072241"/>
              <a:ext cx="1690688" cy="16906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3738891" y="3091291"/>
              <a:ext cx="1636712" cy="1636713"/>
              <a:chOff x="4166" y="1706"/>
              <a:chExt cx="1252" cy="1252"/>
            </a:xfrm>
          </p:grpSpPr>
          <p:sp>
            <p:nvSpPr>
              <p:cNvPr id="10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8" name="Oval 2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9" name="Oval 2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223" cy="1233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Oval 2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01" name="Text Box 39"/>
            <p:cNvSpPr txBox="1">
              <a:spLocks noChangeArrowheads="1"/>
            </p:cNvSpPr>
            <p:nvPr/>
          </p:nvSpPr>
          <p:spPr bwMode="gray">
            <a:xfrm>
              <a:off x="4157144" y="3509230"/>
              <a:ext cx="79861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smtClean="0">
                  <a:solidFill>
                    <a:srgbClr val="FF0000"/>
                  </a:solidFill>
                </a:rPr>
                <a:t>Tìm </a:t>
              </a:r>
            </a:p>
            <a:p>
              <a:pPr algn="ctr"/>
              <a:r>
                <a:rPr lang="en-US" sz="2400" smtClean="0">
                  <a:solidFill>
                    <a:srgbClr val="FF0000"/>
                  </a:solidFill>
                </a:rPr>
                <a:t>bạn</a:t>
              </a:r>
              <a:endParaRPr 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12216" y="2837291"/>
            <a:ext cx="2160587" cy="2160588"/>
            <a:chOff x="6212216" y="2837291"/>
            <a:chExt cx="2160587" cy="2160588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gray">
            <a:xfrm>
              <a:off x="6212216" y="2837291"/>
              <a:ext cx="2160587" cy="216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gray">
            <a:xfrm>
              <a:off x="6212216" y="2837291"/>
              <a:ext cx="2160587" cy="21605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gray">
            <a:xfrm>
              <a:off x="6353503" y="2978579"/>
              <a:ext cx="1878013" cy="18780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gray">
            <a:xfrm>
              <a:off x="6385253" y="2989691"/>
              <a:ext cx="1878013" cy="18780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83" name="Oval 9"/>
            <p:cNvSpPr>
              <a:spLocks noChangeArrowheads="1"/>
            </p:cNvSpPr>
            <p:nvPr/>
          </p:nvSpPr>
          <p:spPr bwMode="gray">
            <a:xfrm>
              <a:off x="6455103" y="3072241"/>
              <a:ext cx="1690688" cy="16906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grpSp>
          <p:nvGrpSpPr>
            <p:cNvPr id="99" name="Group 30"/>
            <p:cNvGrpSpPr>
              <a:grpSpLocks/>
            </p:cNvGrpSpPr>
            <p:nvPr/>
          </p:nvGrpSpPr>
          <p:grpSpPr bwMode="auto">
            <a:xfrm>
              <a:off x="6429053" y="3059916"/>
              <a:ext cx="1674623" cy="1703384"/>
              <a:chOff x="4123" y="1682"/>
              <a:chExt cx="1281" cy="1303"/>
            </a:xfrm>
          </p:grpSpPr>
          <p:sp>
            <p:nvSpPr>
              <p:cNvPr id="103" name="Oval 31"/>
              <p:cNvSpPr>
                <a:spLocks noChangeArrowheads="1"/>
              </p:cNvSpPr>
              <p:nvPr/>
            </p:nvSpPr>
            <p:spPr bwMode="gray">
              <a:xfrm>
                <a:off x="4123" y="1682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4" name="Oval 3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5" name="Oval 3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80" cy="126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6" name="Oval 3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102" name="Text Box 40"/>
            <p:cNvSpPr txBox="1">
              <a:spLocks noChangeArrowheads="1"/>
            </p:cNvSpPr>
            <p:nvPr/>
          </p:nvSpPr>
          <p:spPr bwMode="gray">
            <a:xfrm>
              <a:off x="6886742" y="3298370"/>
              <a:ext cx="886782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smtClean="0">
                  <a:solidFill>
                    <a:srgbClr val="000000"/>
                  </a:solidFill>
                </a:rPr>
                <a:t>Xem</a:t>
              </a:r>
            </a:p>
            <a:p>
              <a:pPr algn="ctr"/>
              <a:r>
                <a:rPr lang="en-US" sz="2400">
                  <a:solidFill>
                    <a:srgbClr val="000000"/>
                  </a:solidFill>
                </a:rPr>
                <a:t>t</a:t>
              </a:r>
              <a:r>
                <a:rPr lang="en-US" sz="2400" smtClean="0">
                  <a:solidFill>
                    <a:srgbClr val="000000"/>
                  </a:solidFill>
                </a:rPr>
                <a:t>ình</a:t>
              </a:r>
            </a:p>
            <a:p>
              <a:pPr algn="ctr"/>
              <a:r>
                <a:rPr lang="en-US" sz="2400">
                  <a:solidFill>
                    <a:srgbClr val="000000"/>
                  </a:solidFill>
                </a:rPr>
                <a:t>t</a:t>
              </a:r>
              <a:r>
                <a:rPr lang="en-US" sz="2400" smtClean="0">
                  <a:solidFill>
                    <a:srgbClr val="000000"/>
                  </a:solidFill>
                </a:rPr>
                <a:t>rạng</a:t>
              </a:r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2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544" y="228600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III: Kết quả ứng dụng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903177"/>
            <a:ext cx="9144000" cy="46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rIns="0" bIns="0" anchor="b">
            <a:normAutofit fontScale="92500" lnSpcReduction="10000"/>
          </a:bodyPr>
          <a:lstStyle>
            <a:defPPr>
              <a:defRPr lang="en-US"/>
            </a:defPPr>
            <a:lvl1pPr marL="739775">
              <a:spcBef>
                <a:spcPct val="0"/>
              </a:spcBef>
              <a:buNone/>
              <a:defRPr kumimoji="0" sz="3200" b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Cán bộ kế toán</a:t>
            </a:r>
            <a:endParaRPr lang="en-US"/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gray">
          <a:xfrm rot="1757062">
            <a:off x="2660845" y="3455282"/>
            <a:ext cx="1501727" cy="126544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gray">
          <a:xfrm rot="12161391">
            <a:off x="4913504" y="4607342"/>
            <a:ext cx="1558279" cy="11677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gray">
          <a:xfrm rot="19688684" flipV="1">
            <a:off x="2927958" y="4714963"/>
            <a:ext cx="1167218" cy="107583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671665" y="3480879"/>
            <a:ext cx="1609725" cy="1590675"/>
            <a:chOff x="3671665" y="3480879"/>
            <a:chExt cx="1609725" cy="1590675"/>
          </a:xfrm>
        </p:grpSpPr>
        <p:grpSp>
          <p:nvGrpSpPr>
            <p:cNvPr id="80" name="Group 12"/>
            <p:cNvGrpSpPr>
              <a:grpSpLocks/>
            </p:cNvGrpSpPr>
            <p:nvPr/>
          </p:nvGrpSpPr>
          <p:grpSpPr bwMode="auto">
            <a:xfrm>
              <a:off x="3671665" y="3480879"/>
              <a:ext cx="1609725" cy="1590675"/>
              <a:chOff x="2016" y="1920"/>
              <a:chExt cx="1680" cy="1680"/>
            </a:xfrm>
          </p:grpSpPr>
          <p:sp>
            <p:nvSpPr>
              <p:cNvPr id="83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Text Box 15"/>
            <p:cNvSpPr txBox="1">
              <a:spLocks noChangeArrowheads="1"/>
            </p:cNvSpPr>
            <p:nvPr/>
          </p:nvSpPr>
          <p:spPr bwMode="gray">
            <a:xfrm>
              <a:off x="3866774" y="3824363"/>
              <a:ext cx="121860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Kế toán</a:t>
              </a:r>
              <a:endParaRPr lang="en-US" sz="2400" b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Group 21"/>
          <p:cNvGrpSpPr>
            <a:grpSpLocks/>
          </p:cNvGrpSpPr>
          <p:nvPr/>
        </p:nvGrpSpPr>
        <p:grpSpPr bwMode="auto">
          <a:xfrm>
            <a:off x="1412154" y="4590910"/>
            <a:ext cx="1755776" cy="1790700"/>
            <a:chOff x="905" y="1651"/>
            <a:chExt cx="1106" cy="1128"/>
          </a:xfrm>
        </p:grpSpPr>
        <p:grpSp>
          <p:nvGrpSpPr>
            <p:cNvPr id="88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90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" name="Text Box 25"/>
            <p:cNvSpPr txBox="1">
              <a:spLocks noChangeArrowheads="1"/>
            </p:cNvSpPr>
            <p:nvPr/>
          </p:nvSpPr>
          <p:spPr bwMode="gray">
            <a:xfrm>
              <a:off x="905" y="1958"/>
              <a:ext cx="105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Tìm kiếm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biên lại</a:t>
              </a:r>
              <a:endParaRPr lang="en-US" sz="28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2" name="Group 26"/>
          <p:cNvGrpSpPr>
            <a:grpSpLocks/>
          </p:cNvGrpSpPr>
          <p:nvPr/>
        </p:nvGrpSpPr>
        <p:grpSpPr bwMode="auto">
          <a:xfrm>
            <a:off x="6189439" y="4188479"/>
            <a:ext cx="2012950" cy="1989138"/>
            <a:chOff x="3278" y="2445"/>
            <a:chExt cx="1268" cy="1253"/>
          </a:xfrm>
        </p:grpSpPr>
        <p:grpSp>
          <p:nvGrpSpPr>
            <p:cNvPr id="93" name="Group 27"/>
            <p:cNvGrpSpPr>
              <a:grpSpLocks/>
            </p:cNvGrpSpPr>
            <p:nvPr/>
          </p:nvGrpSpPr>
          <p:grpSpPr bwMode="auto">
            <a:xfrm>
              <a:off x="3278" y="2445"/>
              <a:ext cx="1268" cy="1253"/>
              <a:chOff x="2016" y="1920"/>
              <a:chExt cx="1680" cy="1680"/>
            </a:xfrm>
          </p:grpSpPr>
          <p:sp>
            <p:nvSpPr>
              <p:cNvPr id="96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51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4" name="Text Box 30"/>
            <p:cNvSpPr txBox="1">
              <a:spLocks noChangeArrowheads="1"/>
            </p:cNvSpPr>
            <p:nvPr/>
          </p:nvSpPr>
          <p:spPr bwMode="gray">
            <a:xfrm>
              <a:off x="3394" y="2733"/>
              <a:ext cx="102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Thống kê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biên lai</a:t>
              </a:r>
              <a:endPara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Group 21"/>
          <p:cNvGrpSpPr>
            <a:grpSpLocks/>
          </p:cNvGrpSpPr>
          <p:nvPr/>
        </p:nvGrpSpPr>
        <p:grpSpPr bwMode="auto">
          <a:xfrm>
            <a:off x="1332777" y="1979612"/>
            <a:ext cx="1744663" cy="1790700"/>
            <a:chOff x="912" y="1651"/>
            <a:chExt cx="1099" cy="1128"/>
          </a:xfrm>
        </p:grpSpPr>
        <p:grpSp>
          <p:nvGrpSpPr>
            <p:cNvPr id="99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101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Text Box 25"/>
            <p:cNvSpPr txBox="1">
              <a:spLocks noChangeArrowheads="1"/>
            </p:cNvSpPr>
            <p:nvPr/>
          </p:nvSpPr>
          <p:spPr bwMode="gray">
            <a:xfrm>
              <a:off x="1033" y="1857"/>
              <a:ext cx="85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TT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Biên lại</a:t>
              </a:r>
              <a:endParaRPr lang="en-US" sz="2800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8" name="Title 1"/>
          <p:cNvSpPr txBox="1">
            <a:spLocks/>
          </p:cNvSpPr>
          <p:nvPr/>
        </p:nvSpPr>
        <p:spPr bwMode="auto">
          <a:xfrm>
            <a:off x="7345680" y="6391749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49974" y="0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45679" y="6292589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2544" y="667512"/>
            <a:ext cx="9144000" cy="46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rIns="0" bIns="0" anchor="b">
            <a:normAutofit fontScale="92500" lnSpcReduction="10000"/>
          </a:bodyPr>
          <a:lstStyle>
            <a:defPPr>
              <a:defRPr lang="en-US"/>
            </a:defPPr>
            <a:lvl1pPr marL="739775">
              <a:spcBef>
                <a:spcPct val="0"/>
              </a:spcBef>
              <a:buNone/>
              <a:defRPr kumimoji="0" sz="3200" b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Cán bộ quản lý phòng</a:t>
            </a:r>
            <a:endParaRPr lang="en-US"/>
          </a:p>
        </p:txBody>
      </p:sp>
      <p:sp>
        <p:nvSpPr>
          <p:cNvPr id="63" name="AutoShape 15"/>
          <p:cNvSpPr>
            <a:spLocks noChangeArrowheads="1"/>
          </p:cNvSpPr>
          <p:nvPr/>
        </p:nvSpPr>
        <p:spPr bwMode="gray">
          <a:xfrm rot="7912546">
            <a:off x="5546049" y="2487012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4" name="AutoShape 16"/>
          <p:cNvSpPr>
            <a:spLocks noChangeArrowheads="1"/>
          </p:cNvSpPr>
          <p:nvPr/>
        </p:nvSpPr>
        <p:spPr bwMode="gray">
          <a:xfrm rot="20398560">
            <a:off x="2874385" y="4285332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5" name="AutoShape 17"/>
          <p:cNvSpPr>
            <a:spLocks noChangeArrowheads="1"/>
          </p:cNvSpPr>
          <p:nvPr/>
        </p:nvSpPr>
        <p:spPr bwMode="gray">
          <a:xfrm rot="2540916">
            <a:off x="3344124" y="2358587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gray">
          <a:xfrm rot="12269937">
            <a:off x="5996908" y="4316859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1" name="AutoShape 18"/>
          <p:cNvSpPr>
            <a:spLocks noChangeArrowheads="1"/>
          </p:cNvSpPr>
          <p:nvPr/>
        </p:nvSpPr>
        <p:spPr bwMode="gray">
          <a:xfrm rot="16200000">
            <a:off x="4634721" y="5388678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564432" y="2803643"/>
            <a:ext cx="2362200" cy="2438400"/>
            <a:chOff x="3498183" y="1842318"/>
            <a:chExt cx="2362200" cy="2438400"/>
          </a:xfrm>
        </p:grpSpPr>
        <p:grpSp>
          <p:nvGrpSpPr>
            <p:cNvPr id="82" name="Group 3"/>
            <p:cNvGrpSpPr>
              <a:grpSpLocks/>
            </p:cNvGrpSpPr>
            <p:nvPr/>
          </p:nvGrpSpPr>
          <p:grpSpPr bwMode="auto">
            <a:xfrm>
              <a:off x="3498183" y="1842318"/>
              <a:ext cx="2362200" cy="2438400"/>
              <a:chOff x="4071" y="1584"/>
              <a:chExt cx="1092" cy="1097"/>
            </a:xfrm>
          </p:grpSpPr>
          <p:sp>
            <p:nvSpPr>
              <p:cNvPr id="86" name="Oval 4"/>
              <p:cNvSpPr>
                <a:spLocks noChangeArrowheads="1"/>
              </p:cNvSpPr>
              <p:nvPr/>
            </p:nvSpPr>
            <p:spPr bwMode="gray">
              <a:xfrm>
                <a:off x="4071" y="1584"/>
                <a:ext cx="1090" cy="108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D8755A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7" name="Oval 5"/>
              <p:cNvSpPr>
                <a:spLocks noChangeArrowheads="1"/>
              </p:cNvSpPr>
              <p:nvPr/>
            </p:nvSpPr>
            <p:spPr bwMode="gray">
              <a:xfrm>
                <a:off x="4073" y="1593"/>
                <a:ext cx="1090" cy="1088"/>
              </a:xfrm>
              <a:prstGeom prst="ellipse">
                <a:avLst/>
              </a:prstGeom>
              <a:gradFill rotWithShape="1">
                <a:gsLst>
                  <a:gs pos="0">
                    <a:srgbClr val="D8755A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8" name="Oval 6"/>
              <p:cNvSpPr>
                <a:spLocks noChangeArrowheads="1"/>
              </p:cNvSpPr>
              <p:nvPr/>
            </p:nvSpPr>
            <p:spPr bwMode="gray">
              <a:xfrm>
                <a:off x="4131" y="1655"/>
                <a:ext cx="946" cy="945"/>
              </a:xfrm>
              <a:prstGeom prst="ellipse">
                <a:avLst/>
              </a:prstGeom>
              <a:gradFill rotWithShape="1">
                <a:gsLst>
                  <a:gs pos="0">
                    <a:srgbClr val="753F31"/>
                  </a:gs>
                  <a:gs pos="50000">
                    <a:srgbClr val="D8755A"/>
                  </a:gs>
                  <a:gs pos="100000">
                    <a:srgbClr val="753F31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9" name="Oval 7"/>
              <p:cNvSpPr>
                <a:spLocks noChangeArrowheads="1"/>
              </p:cNvSpPr>
              <p:nvPr/>
            </p:nvSpPr>
            <p:spPr bwMode="gray">
              <a:xfrm>
                <a:off x="4128" y="1650"/>
                <a:ext cx="946" cy="945"/>
              </a:xfrm>
              <a:prstGeom prst="ellipse">
                <a:avLst/>
              </a:prstGeom>
              <a:gradFill rotWithShape="1">
                <a:gsLst>
                  <a:gs pos="0">
                    <a:srgbClr val="894A39"/>
                  </a:gs>
                  <a:gs pos="100000">
                    <a:srgbClr val="D8755A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0" name="Oval 8"/>
              <p:cNvSpPr>
                <a:spLocks noChangeArrowheads="1"/>
              </p:cNvSpPr>
              <p:nvPr/>
            </p:nvSpPr>
            <p:spPr bwMode="gray">
              <a:xfrm>
                <a:off x="4178" y="1703"/>
                <a:ext cx="852" cy="8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91" name="Group 9"/>
              <p:cNvGrpSpPr>
                <a:grpSpLocks/>
              </p:cNvGrpSpPr>
              <p:nvPr/>
            </p:nvGrpSpPr>
            <p:grpSpPr bwMode="auto">
              <a:xfrm>
                <a:off x="4197" y="1716"/>
                <a:ext cx="826" cy="825"/>
                <a:chOff x="4166" y="1706"/>
                <a:chExt cx="1252" cy="1252"/>
              </a:xfrm>
            </p:grpSpPr>
            <p:sp>
              <p:nvSpPr>
                <p:cNvPr id="92" name="Oval 10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93" name="Oval 11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94" name="Oval 12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96" name="Oval 13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83" name="Text Box 19"/>
            <p:cNvSpPr txBox="1">
              <a:spLocks noChangeArrowheads="1"/>
            </p:cNvSpPr>
            <p:nvPr/>
          </p:nvSpPr>
          <p:spPr bwMode="gray">
            <a:xfrm>
              <a:off x="4045712" y="2451350"/>
              <a:ext cx="1168911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/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uản lý</a:t>
              </a:r>
            </a:p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phòng</a:t>
              </a:r>
              <a:endPara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7" name="Text Box 39"/>
          <p:cNvSpPr txBox="1">
            <a:spLocks noChangeArrowheads="1"/>
          </p:cNvSpPr>
          <p:nvPr/>
        </p:nvSpPr>
        <p:spPr bwMode="auto">
          <a:xfrm>
            <a:off x="1143000" y="1641819"/>
            <a:ext cx="2135677" cy="7078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QL SV: TT SV, </a:t>
            </a:r>
          </a:p>
          <a:p>
            <a:pPr algn="ct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Khoa, Lớp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346744" y="3996646"/>
            <a:ext cx="2467790" cy="1015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QL phòng: Tòa nhà, </a:t>
            </a:r>
          </a:p>
          <a:p>
            <a:pPr algn="ctr"/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Phòng, Loại phòng, </a:t>
            </a:r>
          </a:p>
          <a:p>
            <a:pPr algn="ctr"/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quá trình ở</a:t>
            </a:r>
            <a:endParaRPr lang="en-US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 Box 39"/>
          <p:cNvSpPr txBox="1">
            <a:spLocks noChangeArrowheads="1"/>
          </p:cNvSpPr>
          <p:nvPr/>
        </p:nvSpPr>
        <p:spPr bwMode="auto">
          <a:xfrm>
            <a:off x="3569315" y="5938646"/>
            <a:ext cx="2892395" cy="70788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QL thiết bị: loại thiết bị, </a:t>
            </a:r>
          </a:p>
          <a:p>
            <a:pPr algn="ctr"/>
            <a:r>
              <a:rPr 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ình trạng thiết bị</a:t>
            </a:r>
            <a:endParaRPr lang="en-US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185398" y="1643524"/>
            <a:ext cx="2241319" cy="7078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 kê hữu ích, </a:t>
            </a:r>
          </a:p>
          <a:p>
            <a:pPr algn="ctr"/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chính xác</a:t>
            </a:r>
            <a:endParaRPr 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 Box 39"/>
          <p:cNvSpPr txBox="1">
            <a:spLocks noChangeArrowheads="1"/>
          </p:cNvSpPr>
          <p:nvPr/>
        </p:nvSpPr>
        <p:spPr bwMode="auto">
          <a:xfrm>
            <a:off x="6857999" y="4442157"/>
            <a:ext cx="1778051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Tìm kiếm theo</a:t>
            </a:r>
          </a:p>
          <a:p>
            <a:pPr algn="ctr"/>
            <a:r>
              <a:rPr 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hiều tiêu chí</a:t>
            </a:r>
            <a:endParaRPr lang="en-US" sz="20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70" grpId="0" animBg="1"/>
      <p:bldP spid="71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544" y="228600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III: Kết quả ứng dụng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903177"/>
            <a:ext cx="9144000" cy="46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rIns="0" bIns="0" anchor="b">
            <a:normAutofit fontScale="92500" lnSpcReduction="10000"/>
          </a:bodyPr>
          <a:lstStyle>
            <a:defPPr>
              <a:defRPr lang="en-US"/>
            </a:defPPr>
            <a:lvl1pPr marL="739775">
              <a:spcBef>
                <a:spcPct val="0"/>
              </a:spcBef>
              <a:buNone/>
              <a:defRPr kumimoji="0" sz="3200" b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Ban Giám đốc</a:t>
            </a:r>
            <a:endParaRPr lang="en-US"/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gray">
          <a:xfrm rot="1757062">
            <a:off x="2660845" y="3455282"/>
            <a:ext cx="1501727" cy="126544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gray">
          <a:xfrm rot="12161391">
            <a:off x="4913504" y="4607342"/>
            <a:ext cx="1558279" cy="116770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gray">
          <a:xfrm rot="19688684" flipV="1">
            <a:off x="2927958" y="4714963"/>
            <a:ext cx="1167218" cy="107583"/>
          </a:xfrm>
          <a:prstGeom prst="rect">
            <a:avLst/>
          </a:prstGeom>
          <a:gradFill rotWithShape="1">
            <a:gsLst>
              <a:gs pos="0">
                <a:srgbClr val="454545"/>
              </a:gs>
              <a:gs pos="5000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671665" y="3480879"/>
            <a:ext cx="1609725" cy="1590675"/>
            <a:chOff x="3671665" y="3480879"/>
            <a:chExt cx="1609725" cy="1590675"/>
          </a:xfrm>
        </p:grpSpPr>
        <p:grpSp>
          <p:nvGrpSpPr>
            <p:cNvPr id="71" name="Group 12"/>
            <p:cNvGrpSpPr>
              <a:grpSpLocks/>
            </p:cNvGrpSpPr>
            <p:nvPr/>
          </p:nvGrpSpPr>
          <p:grpSpPr bwMode="auto">
            <a:xfrm>
              <a:off x="3671665" y="3480879"/>
              <a:ext cx="1609725" cy="1590675"/>
              <a:chOff x="2016" y="1920"/>
              <a:chExt cx="1680" cy="1680"/>
            </a:xfrm>
          </p:grpSpPr>
          <p:sp>
            <p:nvSpPr>
              <p:cNvPr id="82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Text Box 15"/>
            <p:cNvSpPr txBox="1">
              <a:spLocks noChangeArrowheads="1"/>
            </p:cNvSpPr>
            <p:nvPr/>
          </p:nvSpPr>
          <p:spPr bwMode="gray">
            <a:xfrm>
              <a:off x="3747351" y="3824363"/>
              <a:ext cx="14574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Cán bộ</a:t>
              </a:r>
            </a:p>
            <a:p>
              <a:pPr algn="ctr">
                <a:defRPr/>
              </a:pPr>
              <a:r>
                <a:rPr lang="en-US" sz="2400" b="1" smtClean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Giám đốc</a:t>
              </a:r>
              <a:endParaRPr lang="en-US" sz="2400" b="1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21"/>
          <p:cNvGrpSpPr>
            <a:grpSpLocks/>
          </p:cNvGrpSpPr>
          <p:nvPr/>
        </p:nvGrpSpPr>
        <p:grpSpPr bwMode="auto">
          <a:xfrm>
            <a:off x="1423266" y="4590910"/>
            <a:ext cx="1744663" cy="1790700"/>
            <a:chOff x="912" y="1651"/>
            <a:chExt cx="1099" cy="1128"/>
          </a:xfrm>
        </p:grpSpPr>
        <p:grpSp>
          <p:nvGrpSpPr>
            <p:cNvPr id="87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89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 Box 25"/>
            <p:cNvSpPr txBox="1">
              <a:spLocks noChangeArrowheads="1"/>
            </p:cNvSpPr>
            <p:nvPr/>
          </p:nvSpPr>
          <p:spPr bwMode="gray">
            <a:xfrm>
              <a:off x="1054" y="1958"/>
              <a:ext cx="75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QL </a:t>
              </a:r>
            </a:p>
            <a:p>
              <a:pPr algn="ctr">
                <a:defRPr/>
              </a:pPr>
              <a:r>
                <a:rPr lang="en-US" sz="2800" b="1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800" b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án bộ</a:t>
              </a:r>
              <a:endParaRPr lang="en-US" sz="28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1" name="Group 26"/>
          <p:cNvGrpSpPr>
            <a:grpSpLocks/>
          </p:cNvGrpSpPr>
          <p:nvPr/>
        </p:nvGrpSpPr>
        <p:grpSpPr bwMode="auto">
          <a:xfrm>
            <a:off x="6189439" y="4188479"/>
            <a:ext cx="2012950" cy="1989138"/>
            <a:chOff x="3278" y="2445"/>
            <a:chExt cx="1268" cy="1253"/>
          </a:xfrm>
        </p:grpSpPr>
        <p:grpSp>
          <p:nvGrpSpPr>
            <p:cNvPr id="92" name="Group 27"/>
            <p:cNvGrpSpPr>
              <a:grpSpLocks/>
            </p:cNvGrpSpPr>
            <p:nvPr/>
          </p:nvGrpSpPr>
          <p:grpSpPr bwMode="auto">
            <a:xfrm>
              <a:off x="3278" y="2445"/>
              <a:ext cx="1268" cy="1253"/>
              <a:chOff x="2016" y="1920"/>
              <a:chExt cx="1680" cy="1680"/>
            </a:xfrm>
          </p:grpSpPr>
          <p:sp>
            <p:nvSpPr>
              <p:cNvPr id="94" name="Oval 2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451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2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" name="Text Box 30"/>
            <p:cNvSpPr txBox="1">
              <a:spLocks noChangeArrowheads="1"/>
            </p:cNvSpPr>
            <p:nvPr/>
          </p:nvSpPr>
          <p:spPr bwMode="gray">
            <a:xfrm>
              <a:off x="3431" y="2733"/>
              <a:ext cx="95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Lịch sử 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Xóa, sửa</a:t>
              </a:r>
              <a:endParaRPr lang="en-US" sz="28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7" name="Group 21"/>
          <p:cNvGrpSpPr>
            <a:grpSpLocks/>
          </p:cNvGrpSpPr>
          <p:nvPr/>
        </p:nvGrpSpPr>
        <p:grpSpPr bwMode="auto">
          <a:xfrm>
            <a:off x="1261339" y="1979612"/>
            <a:ext cx="1868488" cy="1790700"/>
            <a:chOff x="867" y="1651"/>
            <a:chExt cx="1177" cy="1128"/>
          </a:xfrm>
        </p:grpSpPr>
        <p:grpSp>
          <p:nvGrpSpPr>
            <p:cNvPr id="98" name="Group 22"/>
            <p:cNvGrpSpPr>
              <a:grpSpLocks/>
            </p:cNvGrpSpPr>
            <p:nvPr/>
          </p:nvGrpSpPr>
          <p:grpSpPr bwMode="auto">
            <a:xfrm>
              <a:off x="912" y="1651"/>
              <a:ext cx="1099" cy="1128"/>
              <a:chOff x="2016" y="1920"/>
              <a:chExt cx="1680" cy="1680"/>
            </a:xfrm>
          </p:grpSpPr>
          <p:sp>
            <p:nvSpPr>
              <p:cNvPr id="100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28 w 1321"/>
                  <a:gd name="T1" fmla="*/ 283 h 712"/>
                  <a:gd name="T2" fmla="*/ 1244 w 1321"/>
                  <a:gd name="T3" fmla="*/ 313 h 712"/>
                  <a:gd name="T4" fmla="*/ 1247 w 1321"/>
                  <a:gd name="T5" fmla="*/ 339 h 712"/>
                  <a:gd name="T6" fmla="*/ 1242 w 1321"/>
                  <a:gd name="T7" fmla="*/ 364 h 712"/>
                  <a:gd name="T8" fmla="*/ 1225 w 1321"/>
                  <a:gd name="T9" fmla="*/ 388 h 712"/>
                  <a:gd name="T10" fmla="*/ 1201 w 1321"/>
                  <a:gd name="T11" fmla="*/ 409 h 712"/>
                  <a:gd name="T12" fmla="*/ 1170 w 1321"/>
                  <a:gd name="T13" fmla="*/ 427 h 712"/>
                  <a:gd name="T14" fmla="*/ 1129 w 1321"/>
                  <a:gd name="T15" fmla="*/ 443 h 712"/>
                  <a:gd name="T16" fmla="*/ 1083 w 1321"/>
                  <a:gd name="T17" fmla="*/ 459 h 712"/>
                  <a:gd name="T18" fmla="*/ 1031 w 1321"/>
                  <a:gd name="T19" fmla="*/ 471 h 712"/>
                  <a:gd name="T20" fmla="*/ 973 w 1321"/>
                  <a:gd name="T21" fmla="*/ 482 h 712"/>
                  <a:gd name="T22" fmla="*/ 913 w 1321"/>
                  <a:gd name="T23" fmla="*/ 490 h 712"/>
                  <a:gd name="T24" fmla="*/ 846 w 1321"/>
                  <a:gd name="T25" fmla="*/ 497 h 712"/>
                  <a:gd name="T26" fmla="*/ 778 w 1321"/>
                  <a:gd name="T27" fmla="*/ 501 h 712"/>
                  <a:gd name="T28" fmla="*/ 751 w 1321"/>
                  <a:gd name="T29" fmla="*/ 503 h 712"/>
                  <a:gd name="T30" fmla="*/ 449 w 1321"/>
                  <a:gd name="T31" fmla="*/ 503 h 712"/>
                  <a:gd name="T32" fmla="*/ 445 w 1321"/>
                  <a:gd name="T33" fmla="*/ 503 h 712"/>
                  <a:gd name="T34" fmla="*/ 386 w 1321"/>
                  <a:gd name="T35" fmla="*/ 500 h 712"/>
                  <a:gd name="T36" fmla="*/ 329 w 1321"/>
                  <a:gd name="T37" fmla="*/ 497 h 712"/>
                  <a:gd name="T38" fmla="*/ 275 w 1321"/>
                  <a:gd name="T39" fmla="*/ 492 h 712"/>
                  <a:gd name="T40" fmla="*/ 223 w 1321"/>
                  <a:gd name="T41" fmla="*/ 487 h 712"/>
                  <a:gd name="T42" fmla="*/ 176 w 1321"/>
                  <a:gd name="T43" fmla="*/ 478 h 712"/>
                  <a:gd name="T44" fmla="*/ 132 w 1321"/>
                  <a:gd name="T45" fmla="*/ 467 h 712"/>
                  <a:gd name="T46" fmla="*/ 96 w 1321"/>
                  <a:gd name="T47" fmla="*/ 458 h 712"/>
                  <a:gd name="T48" fmla="*/ 64 w 1321"/>
                  <a:gd name="T49" fmla="*/ 445 h 712"/>
                  <a:gd name="T50" fmla="*/ 36 w 1321"/>
                  <a:gd name="T51" fmla="*/ 429 h 712"/>
                  <a:gd name="T52" fmla="*/ 18 w 1321"/>
                  <a:gd name="T53" fmla="*/ 411 h 712"/>
                  <a:gd name="T54" fmla="*/ 6 w 1321"/>
                  <a:gd name="T55" fmla="*/ 391 h 712"/>
                  <a:gd name="T56" fmla="*/ 0 w 1321"/>
                  <a:gd name="T57" fmla="*/ 370 h 712"/>
                  <a:gd name="T58" fmla="*/ 0 w 1321"/>
                  <a:gd name="T59" fmla="*/ 367 h 712"/>
                  <a:gd name="T60" fmla="*/ 4 w 1321"/>
                  <a:gd name="T61" fmla="*/ 344 h 712"/>
                  <a:gd name="T62" fmla="*/ 16 w 1321"/>
                  <a:gd name="T63" fmla="*/ 315 h 712"/>
                  <a:gd name="T64" fmla="*/ 48 w 1321"/>
                  <a:gd name="T65" fmla="*/ 261 h 712"/>
                  <a:gd name="T66" fmla="*/ 88 w 1321"/>
                  <a:gd name="T67" fmla="*/ 211 h 712"/>
                  <a:gd name="T68" fmla="*/ 138 w 1321"/>
                  <a:gd name="T69" fmla="*/ 166 h 712"/>
                  <a:gd name="T70" fmla="*/ 192 w 1321"/>
                  <a:gd name="T71" fmla="*/ 125 h 712"/>
                  <a:gd name="T72" fmla="*/ 255 w 1321"/>
                  <a:gd name="T73" fmla="*/ 88 h 712"/>
                  <a:gd name="T74" fmla="*/ 323 w 1321"/>
                  <a:gd name="T75" fmla="*/ 58 h 712"/>
                  <a:gd name="T76" fmla="*/ 391 w 1321"/>
                  <a:gd name="T77" fmla="*/ 33 h 712"/>
                  <a:gd name="T78" fmla="*/ 470 w 1321"/>
                  <a:gd name="T79" fmla="*/ 15 h 712"/>
                  <a:gd name="T80" fmla="*/ 548 w 1321"/>
                  <a:gd name="T81" fmla="*/ 4 h 712"/>
                  <a:gd name="T82" fmla="*/ 630 w 1321"/>
                  <a:gd name="T83" fmla="*/ 0 h 712"/>
                  <a:gd name="T84" fmla="*/ 630 w 1321"/>
                  <a:gd name="T85" fmla="*/ 0 h 712"/>
                  <a:gd name="T86" fmla="*/ 717 w 1321"/>
                  <a:gd name="T87" fmla="*/ 4 h 712"/>
                  <a:gd name="T88" fmla="*/ 800 w 1321"/>
                  <a:gd name="T89" fmla="*/ 16 h 712"/>
                  <a:gd name="T90" fmla="*/ 880 w 1321"/>
                  <a:gd name="T91" fmla="*/ 37 h 712"/>
                  <a:gd name="T92" fmla="*/ 954 w 1321"/>
                  <a:gd name="T93" fmla="*/ 63 h 712"/>
                  <a:gd name="T94" fmla="*/ 1022 w 1321"/>
                  <a:gd name="T95" fmla="*/ 97 h 712"/>
                  <a:gd name="T96" fmla="*/ 1085 w 1321"/>
                  <a:gd name="T97" fmla="*/ 137 h 712"/>
                  <a:gd name="T98" fmla="*/ 1141 w 1321"/>
                  <a:gd name="T99" fmla="*/ 181 h 712"/>
                  <a:gd name="T100" fmla="*/ 1188 w 1321"/>
                  <a:gd name="T101" fmla="*/ 229 h 712"/>
                  <a:gd name="T102" fmla="*/ 1228 w 1321"/>
                  <a:gd name="T103" fmla="*/ 283 h 712"/>
                  <a:gd name="T104" fmla="*/ 1228 w 1321"/>
                  <a:gd name="T105" fmla="*/ 28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" name="Text Box 25"/>
            <p:cNvSpPr txBox="1">
              <a:spLocks noChangeArrowheads="1"/>
            </p:cNvSpPr>
            <p:nvPr/>
          </p:nvSpPr>
          <p:spPr bwMode="gray">
            <a:xfrm>
              <a:off x="867" y="1857"/>
              <a:ext cx="117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Tất cả</a:t>
              </a:r>
            </a:p>
            <a:p>
              <a:pPr algn="ctr">
                <a:defRPr/>
              </a:pPr>
              <a:r>
                <a:rPr lang="en-US" sz="2800" b="1" smtClean="0">
                  <a:solidFill>
                    <a:schemeClr val="accent5">
                      <a:lumMod val="1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Chức năng</a:t>
              </a:r>
              <a:endParaRPr lang="en-US" sz="2800" b="1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" name="Title 1"/>
          <p:cNvSpPr txBox="1">
            <a:spLocks/>
          </p:cNvSpPr>
          <p:nvPr/>
        </p:nvSpPr>
        <p:spPr bwMode="auto">
          <a:xfrm>
            <a:off x="7345680" y="6391749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42969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00317" y="6445884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896112"/>
            <a:ext cx="9144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marL="739775">
              <a:spcBef>
                <a:spcPct val="0"/>
              </a:spcBef>
              <a:buNone/>
              <a:defRPr kumimoji="0" sz="3200" b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Giao diện dành cho sinh viên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645284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5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83" y="94488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III: Kết quả ứng dụng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366477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762000"/>
            <a:ext cx="9144000" cy="667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739775"/>
            <a:r>
              <a:rPr lang="en-US"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 diện chính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962"/>
            <a:ext cx="853856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6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54088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6350" lvl="1" indent="0">
              <a:buClr>
                <a:schemeClr val="tx1"/>
              </a:buClr>
              <a:buNone/>
            </a:pPr>
            <a:r>
              <a:rPr lang="en-US" sz="4800">
                <a:solidFill>
                  <a:srgbClr val="00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Kết quả đạt được</a:t>
            </a:r>
          </a:p>
          <a:p>
            <a:pPr marL="571500" lvl="1" indent="0">
              <a:buClr>
                <a:schemeClr val="tx1"/>
              </a:buCl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* Xây dựng được một </a:t>
            </a:r>
            <a:r>
              <a:rPr lang="en-US" sz="4000" b="1" i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 quản lý </a:t>
            </a:r>
            <a:r>
              <a:rPr lang="en-US" sz="4000" b="1" i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ký túc xá sinh viên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lvl="1" indent="0">
              <a:buClr>
                <a:schemeClr val="tx1"/>
              </a:buCl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* Sử dựng được trên các thiết bị </a:t>
            </a:r>
            <a:r>
              <a:rPr lang="en-US" sz="40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 động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 có kết nối internet.</a:t>
            </a:r>
          </a:p>
          <a:p>
            <a:pPr marL="977900" lvl="1" indent="-406400">
              <a:buClr>
                <a:schemeClr val="tx1"/>
              </a:buCl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* Xuất 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được kết quả </a:t>
            </a:r>
            <a:r>
              <a:rPr lang="en-US" sz="4000" b="1" i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từng chức năng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ra file </a:t>
            </a:r>
            <a:r>
              <a:rPr lang="en-US" sz="4000" b="1" i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IV: Kết luận và hướng phát triển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676401"/>
            <a:ext cx="8915400" cy="3505200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en-US" sz="4000">
                <a:solidFill>
                  <a:srgbClr val="00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Ưu điểm</a:t>
            </a:r>
          </a:p>
          <a:p>
            <a:pPr marL="1028700" lvl="1" indent="-571500">
              <a:buClr>
                <a:schemeClr val="tx1"/>
              </a:buClr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Kiểm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tra </a:t>
            </a:r>
            <a:r>
              <a:rPr lang="en-US" sz="32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kỹ lưỡng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sz="3200" b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ràng buộc toàn vẹn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marL="1028700" lvl="1" indent="-571500">
              <a:buClr>
                <a:schemeClr val="tx1"/>
              </a:buClr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2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Đầy </a:t>
            </a:r>
            <a:r>
              <a:rPr lang="en-US" sz="32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đủ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chức năng dành cho </a:t>
            </a:r>
            <a:r>
              <a:rPr lang="en-US" sz="3200" b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từng người dùng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cụ thể.</a:t>
            </a:r>
          </a:p>
          <a:p>
            <a:pPr marL="800100" lvl="1" indent="-342900">
              <a:buClr>
                <a:schemeClr val="tx1"/>
              </a:buClr>
              <a:buFont typeface="Symbol" pitchFamily="18" charset="2"/>
              <a:buChar char=""/>
              <a:tabLst>
                <a:tab pos="749300" algn="l"/>
              </a:tabLst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Có các tìm kiếm </a:t>
            </a:r>
            <a:r>
              <a:rPr lang="en-US" sz="32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đa dạng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3200" b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nhiều tiêu </a:t>
            </a:r>
            <a:r>
              <a:rPr lang="en-US" sz="32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tx1"/>
              </a:buClr>
              <a:buFont typeface="Symbol" pitchFamily="18" charset="2"/>
              <a:buChar char=""/>
            </a:pPr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IV: Kết luận và hướng phát triển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4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798931"/>
            <a:ext cx="8915400" cy="4419601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en-US" sz="4000">
                <a:solidFill>
                  <a:srgbClr val="00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Ưu điểm</a:t>
            </a:r>
          </a:p>
          <a:p>
            <a:pPr marL="1028700" lvl="1" indent="-571500">
              <a:buClr>
                <a:schemeClr val="tx1"/>
              </a:buClr>
              <a:buNone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+ Có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các thống kê </a:t>
            </a:r>
            <a:r>
              <a:rPr lang="en-US" sz="32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hữu ích, nhanh chóng và chính xác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Clr>
                <a:schemeClr val="tx1"/>
              </a:buClr>
              <a:buFont typeface="Symbol" pitchFamily="18" charset="2"/>
              <a:buChar char="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Tăng tính bảo mật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bằng cách mã hóa dữ liệu bởi </a:t>
            </a:r>
            <a:r>
              <a:rPr lang="en-US" sz="32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thuật toán MD5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Clr>
                <a:schemeClr val="tx1"/>
              </a:buClr>
              <a:buFont typeface="Symbol" pitchFamily="18" charset="2"/>
              <a:buChar char=""/>
            </a:pPr>
            <a:r>
              <a:rPr lang="en-US" sz="32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Linh hoạt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trên nhiều </a:t>
            </a:r>
            <a:r>
              <a:rPr lang="en-US" sz="32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nền tảng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Website, điện thoại thông minh, máy tính bảng, …</a:t>
            </a:r>
          </a:p>
          <a:p>
            <a:pPr marL="800100" lvl="1" indent="-342900">
              <a:buClr>
                <a:schemeClr val="tx1"/>
              </a:buClr>
              <a:buFont typeface="Symbol" pitchFamily="18" charset="2"/>
              <a:buChar char=""/>
            </a:pPr>
            <a:endParaRPr lang="en-US" sz="320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tx1"/>
              </a:buClr>
              <a:buFont typeface="Symbol" pitchFamily="18" charset="2"/>
              <a:buChar char=""/>
            </a:pPr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IV: Kết luận và hướng phát triển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715962"/>
          </a:xfrm>
          <a:solidFill>
            <a:srgbClr val="0070C0"/>
          </a:solidFill>
        </p:spPr>
        <p:txBody>
          <a:bodyPr vert="horz" lIns="0" rIns="0" bIns="0" anchor="b">
            <a:normAutofit/>
          </a:bodyPr>
          <a:lstStyle/>
          <a:p>
            <a:pPr algn="ctr"/>
            <a:r>
              <a:rPr lang="en-US" sz="4000" b="1" kern="12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NỘI DUNG CỦA ĐỀ TÀI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2222500" y="1600200"/>
            <a:ext cx="4770438" cy="4824413"/>
            <a:chOff x="-2222500" y="1600200"/>
            <a:chExt cx="4770438" cy="4824413"/>
          </a:xfrm>
        </p:grpSpPr>
        <p:sp>
          <p:nvSpPr>
            <p:cNvPr id="44" name="AutoShape 41"/>
            <p:cNvSpPr>
              <a:spLocks noChangeArrowheads="1"/>
            </p:cNvSpPr>
            <p:nvPr/>
          </p:nvSpPr>
          <p:spPr bwMode="ltGray">
            <a:xfrm rot="5400000">
              <a:off x="-2249488" y="1627188"/>
              <a:ext cx="4824413" cy="4770438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2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0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ltGray">
            <a:xfrm rot="5400000" flipH="1">
              <a:off x="-1843881" y="2062956"/>
              <a:ext cx="4032250" cy="3929063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4"/>
                    <a:pt x="10856" y="10769"/>
                    <a:pt x="10856" y="10800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47" name="AutoShape 44"/>
          <p:cNvSpPr>
            <a:spLocks noChangeArrowheads="1"/>
          </p:cNvSpPr>
          <p:nvPr/>
        </p:nvSpPr>
        <p:spPr bwMode="gray">
          <a:xfrm>
            <a:off x="2467932" y="5007074"/>
            <a:ext cx="5685468" cy="681038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IV: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Kết luận và hướng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phát</a:t>
            </a:r>
          </a:p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	         		 triển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của chương trình</a:t>
            </a: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gray">
          <a:xfrm>
            <a:off x="2734725" y="4177849"/>
            <a:ext cx="4932362" cy="65563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III: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Nội dung và </a:t>
            </a: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kết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quả nghiên cứu </a:t>
            </a:r>
          </a:p>
        </p:txBody>
      </p:sp>
      <p:sp>
        <p:nvSpPr>
          <p:cNvPr id="49" name="AutoShape 46"/>
          <p:cNvSpPr>
            <a:spLocks noChangeArrowheads="1"/>
          </p:cNvSpPr>
          <p:nvPr/>
        </p:nvSpPr>
        <p:spPr bwMode="gray">
          <a:xfrm>
            <a:off x="2734725" y="3197452"/>
            <a:ext cx="4419600" cy="6858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II: Cơ sở Lý thuyết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gray">
          <a:xfrm>
            <a:off x="2433958" y="2252308"/>
            <a:ext cx="4419600" cy="693737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Chương I: Tổng quan đề tài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1940029" y="2443163"/>
            <a:ext cx="381000" cy="381000"/>
            <a:chOff x="2078" y="1680"/>
            <a:chExt cx="1615" cy="1615"/>
          </a:xfrm>
        </p:grpSpPr>
        <p:sp>
          <p:nvSpPr>
            <p:cNvPr id="52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57" name="Oval 5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2226660" y="3338626"/>
            <a:ext cx="381000" cy="381000"/>
            <a:chOff x="2078" y="1680"/>
            <a:chExt cx="1615" cy="1615"/>
          </a:xfrm>
        </p:grpSpPr>
        <p:sp>
          <p:nvSpPr>
            <p:cNvPr id="59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2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63" name="Oval 6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2278140" y="4315050"/>
            <a:ext cx="381000" cy="381000"/>
            <a:chOff x="2078" y="1680"/>
            <a:chExt cx="1615" cy="1615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1918063" y="5208962"/>
            <a:ext cx="381000" cy="381000"/>
            <a:chOff x="2078" y="1680"/>
            <a:chExt cx="1615" cy="1615"/>
          </a:xfrm>
        </p:grpSpPr>
        <p:sp>
          <p:nvSpPr>
            <p:cNvPr id="73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4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7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8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</p:grpSp>
      <p:sp>
        <p:nvSpPr>
          <p:cNvPr id="37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828800"/>
            <a:ext cx="8610600" cy="4301332"/>
          </a:xfrm>
          <a:ln>
            <a:noFill/>
          </a:ln>
        </p:spPr>
        <p:txBody>
          <a:bodyPr>
            <a:noAutofit/>
          </a:bodyPr>
          <a:lstStyle/>
          <a:p>
            <a:pPr marL="457200" lvl="1" indent="0">
              <a:buClr>
                <a:schemeClr val="tx1"/>
              </a:buClr>
              <a:buNone/>
            </a:pPr>
            <a:r>
              <a:rPr lang="en-US" sz="4000">
                <a:solidFill>
                  <a:srgbClr val="00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 Hạn chế</a:t>
            </a:r>
          </a:p>
          <a:p>
            <a:pPr lvl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số chức năng </a:t>
            </a:r>
            <a:r>
              <a:rPr lang="en-US" sz="3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 kê </a:t>
            </a:r>
            <a:r>
              <a:rPr lang="en-US" sz="36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chưa đầy đủ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3600">
                <a:latin typeface="Times New Roman" pitchFamily="18" charset="0"/>
                <a:cs typeface="Times New Roman" pitchFamily="18" charset="0"/>
              </a:rPr>
              <a:t>Một vài chức năng tìm kiếm </a:t>
            </a:r>
            <a:r>
              <a:rPr lang="en-US" sz="36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chưa đáp ứng </a:t>
            </a:r>
            <a:r>
              <a:rPr lang="en-US" sz="36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được nhu cầu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của người dùng.</a:t>
            </a:r>
          </a:p>
          <a:p>
            <a:pPr lvl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Sản phẩm có </a:t>
            </a:r>
            <a:r>
              <a:rPr lang="en-US" sz="3600" smtClean="0">
                <a:solidFill>
                  <a:srgbClr val="FFCC66"/>
                </a:solidFill>
                <a:latin typeface="Times New Roman" pitchFamily="18" charset="0"/>
                <a:cs typeface="Times New Roman" pitchFamily="18" charset="0"/>
              </a:rPr>
              <a:t>bố cục và màu sắc </a:t>
            </a:r>
            <a:r>
              <a:rPr lang="en-US" sz="36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chưa được như ý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IV: Kết luận và hướng phát triển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981200"/>
            <a:ext cx="8610600" cy="4259103"/>
          </a:xfrm>
          <a:ln>
            <a:noFill/>
          </a:ln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000">
                <a:solidFill>
                  <a:srgbClr val="00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* Chức năng chưa làm được</a:t>
            </a:r>
          </a:p>
          <a:p>
            <a:pPr lvl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Quản lý </a:t>
            </a:r>
            <a:r>
              <a:rPr lang="en-US" sz="32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điện nước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Đăng ký và duyệt đơn đăng ký </a:t>
            </a:r>
            <a:r>
              <a:rPr lang="en-US" sz="32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Quản lý </a:t>
            </a:r>
            <a:r>
              <a:rPr lang="en-US" sz="32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thiết bị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chưa chi tiết tài sản, mất hoặc chuyển từ phòng này sang phòng khác.</a:t>
            </a:r>
          </a:p>
          <a:p>
            <a:pPr lvl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Quản lý </a:t>
            </a:r>
            <a:r>
              <a:rPr lang="en-US" sz="32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SV đang ở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: chưa quản lý được SV đó sử dụng gường, tủ đồ nào khi đang ở KTX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IV: Kết luận và hướng phát triển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8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8780"/>
            <a:ext cx="8610600" cy="479250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40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4000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. Nguyên nhân hạn chế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smtClean="0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400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400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kinh nghiệm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sz="400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kiến thức 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của bản thân vẫn còn </a:t>
            </a:r>
            <a:r>
              <a:rPr lang="en-US" sz="40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hạn chế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400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400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thời gian 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thực hiện </a:t>
            </a:r>
            <a:r>
              <a:rPr lang="en-US" sz="40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8100" y="361188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Chương IV: Kết luận và hướng phát triển</a:t>
            </a:r>
            <a:endParaRPr lang="en-US" sz="40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" y="1981200"/>
            <a:ext cx="8896350" cy="394817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400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5. Hướng phát triển</a:t>
            </a:r>
          </a:p>
          <a:p>
            <a:pPr lvl="1">
              <a:buFontTx/>
              <a:buChar char="-"/>
            </a:pPr>
            <a:r>
              <a:rPr lang="en-US" sz="40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Hoàn thiện, bổ </a:t>
            </a:r>
            <a:r>
              <a:rPr lang="en-US" sz="400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sung 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thêm các chức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năng và </a:t>
            </a:r>
            <a:r>
              <a:rPr lang="en-US" sz="40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khắc </a:t>
            </a:r>
            <a:r>
              <a:rPr lang="en-US" sz="400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phục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sz="4000">
                <a:latin typeface="Times New Roman" pitchFamily="18" charset="0"/>
                <a:cs typeface="Times New Roman" pitchFamily="18" charset="0"/>
              </a:rPr>
              <a:t>hạn chế đã nói ở mục 4.3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Tx/>
              <a:buChar char="-"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Cố gắng thực hiện theo các góp ý của các Thầy Cô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050" y="342138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IV: Kết luận và hướng phát triển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3416" y="2743200"/>
            <a:ext cx="92453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“XIN CHÂN THÀNH CẢM </a:t>
            </a:r>
            <a:r>
              <a:rPr 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ƠN</a:t>
            </a:r>
          </a:p>
          <a:p>
            <a:pPr algn="ctr">
              <a:defRPr/>
            </a:pPr>
            <a:r>
              <a:rPr lang="en-US" sz="4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 QUÍ THẦY CÔ ĐÃ LẮNG NGHE”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514" y="381000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I: Tổng quan đề tài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 rot="17973186">
            <a:off x="4615657" y="267573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 rot="3465783">
            <a:off x="4615656" y="483949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 rot="14369022">
            <a:off x="3396457" y="275193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 rot="7535209">
            <a:off x="3358357" y="48061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5194300" y="380365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 rot="10800000">
            <a:off x="2784475" y="37973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2505075" y="2046288"/>
            <a:ext cx="3743325" cy="3744912"/>
          </a:xfrm>
          <a:prstGeom prst="ellipse">
            <a:avLst/>
          </a:prstGeom>
          <a:noFill/>
          <a:ln w="38100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en-US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267075" y="2093913"/>
            <a:ext cx="360363" cy="360362"/>
            <a:chOff x="1973" y="1706"/>
            <a:chExt cx="227" cy="227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322513" y="3749675"/>
            <a:ext cx="360362" cy="360363"/>
            <a:chOff x="1565" y="2659"/>
            <a:chExt cx="227" cy="227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3186113" y="5292725"/>
            <a:ext cx="360362" cy="360363"/>
            <a:chOff x="2109" y="3612"/>
            <a:chExt cx="227" cy="227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116513" y="2073275"/>
            <a:ext cx="360362" cy="360363"/>
            <a:chOff x="3470" y="1706"/>
            <a:chExt cx="227" cy="227"/>
          </a:xfrm>
        </p:grpSpPr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6065838" y="3749675"/>
            <a:ext cx="360362" cy="360363"/>
            <a:chOff x="3923" y="2659"/>
            <a:chExt cx="227" cy="227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172075" y="5349875"/>
            <a:ext cx="360363" cy="360363"/>
            <a:chOff x="3515" y="3521"/>
            <a:chExt cx="227" cy="227"/>
          </a:xfrm>
        </p:grpSpPr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30" name="Oval 28"/>
          <p:cNvSpPr>
            <a:spLocks noChangeArrowheads="1"/>
          </p:cNvSpPr>
          <p:nvPr/>
        </p:nvSpPr>
        <p:spPr bwMode="gray">
          <a:xfrm>
            <a:off x="3462338" y="2987675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gray">
          <a:xfrm>
            <a:off x="3455988" y="2971800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gray">
          <a:xfrm>
            <a:off x="3589338" y="3114675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gray">
          <a:xfrm>
            <a:off x="3571875" y="3087688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gray">
          <a:xfrm>
            <a:off x="3673475" y="3198813"/>
            <a:ext cx="1522413" cy="1522412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gray">
          <a:xfrm>
            <a:off x="3695700" y="3217863"/>
            <a:ext cx="1471613" cy="1473200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gray">
          <a:xfrm>
            <a:off x="3713163" y="3227388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gray">
          <a:xfrm>
            <a:off x="3729038" y="3241675"/>
            <a:ext cx="1366837" cy="1341438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gray">
          <a:xfrm>
            <a:off x="3810000" y="3278188"/>
            <a:ext cx="1214438" cy="10906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eaLnBrk="1" hangingPunct="1"/>
            <a:endParaRPr 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gray">
          <a:xfrm>
            <a:off x="3896768" y="3687763"/>
            <a:ext cx="1064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smtClean="0">
                <a:solidFill>
                  <a:srgbClr val="FF0000"/>
                </a:solidFill>
              </a:rPr>
              <a:t>Lý do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553075" y="2020888"/>
            <a:ext cx="207140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Quản lý thủ công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513587" y="1933679"/>
            <a:ext cx="2672526" cy="7078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Nhu cầu ở KTX </a:t>
            </a:r>
          </a:p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&gt; 500 sinh viên/ học kỳ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437086" y="3564801"/>
            <a:ext cx="2747868" cy="7078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 yêu cầu báo cáo</a:t>
            </a:r>
          </a:p>
          <a:p>
            <a:r>
              <a:rPr lang="en-US" sz="20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ìm nhanh, chính xác,.. 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553075" y="5373688"/>
            <a:ext cx="2792752" cy="40011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Đội ngũ nhân viên đông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562110" y="3640643"/>
            <a:ext cx="1758815" cy="70788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Cơ sở vật chất</a:t>
            </a:r>
          </a:p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tăng cường 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55766" y="5311775"/>
            <a:ext cx="2903359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Phần mềm hiện tại Excel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I: Tổng quan đề tài</a:t>
            </a:r>
          </a:p>
        </p:txBody>
      </p:sp>
      <p:sp>
        <p:nvSpPr>
          <p:cNvPr id="48" name="Oval 4"/>
          <p:cNvSpPr>
            <a:spLocks noChangeArrowheads="1"/>
          </p:cNvSpPr>
          <p:nvPr/>
        </p:nvSpPr>
        <p:spPr bwMode="gray">
          <a:xfrm rot="20601703">
            <a:off x="1484312" y="2200275"/>
            <a:ext cx="5762624" cy="3016250"/>
          </a:xfrm>
          <a:prstGeom prst="ellipse">
            <a:avLst/>
          </a:prstGeom>
          <a:gradFill rotWithShape="0">
            <a:gsLst>
              <a:gs pos="0">
                <a:srgbClr val="808080"/>
              </a:gs>
              <a:gs pos="50000">
                <a:srgbClr val="AEAEAE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gray">
          <a:xfrm rot="20601703">
            <a:off x="1541462" y="2038350"/>
            <a:ext cx="5562599" cy="2922588"/>
          </a:xfrm>
          <a:prstGeom prst="ellipse">
            <a:avLst/>
          </a:prstGeom>
          <a:gradFill rotWithShape="1">
            <a:gsLst>
              <a:gs pos="0">
                <a:srgbClr val="2791BB"/>
              </a:gs>
              <a:gs pos="100000">
                <a:srgbClr val="0000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0" name="Arc 6"/>
          <p:cNvSpPr>
            <a:spLocks/>
          </p:cNvSpPr>
          <p:nvPr/>
        </p:nvSpPr>
        <p:spPr bwMode="gray">
          <a:xfrm rot="20601703">
            <a:off x="4197349" y="1927225"/>
            <a:ext cx="2849562" cy="1966913"/>
          </a:xfrm>
          <a:custGeom>
            <a:avLst/>
            <a:gdLst>
              <a:gd name="G0" fmla="+- 0 0 0"/>
              <a:gd name="G1" fmla="+- 17105 0 0"/>
              <a:gd name="G2" fmla="+- 21600 0 0"/>
              <a:gd name="T0" fmla="*/ 13190 w 21600"/>
              <a:gd name="T1" fmla="*/ 0 h 29046"/>
              <a:gd name="T2" fmla="*/ 17999 w 21600"/>
              <a:gd name="T3" fmla="*/ 29046 h 29046"/>
              <a:gd name="T4" fmla="*/ 0 w 21600"/>
              <a:gd name="T5" fmla="*/ 17105 h 29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46" fill="none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</a:path>
              <a:path w="21600" h="29046" stroke="0" extrusionOk="0">
                <a:moveTo>
                  <a:pt x="13190" y="-1"/>
                </a:moveTo>
                <a:cubicBezTo>
                  <a:pt x="18493" y="4089"/>
                  <a:pt x="21600" y="10407"/>
                  <a:pt x="21600" y="17105"/>
                </a:cubicBezTo>
                <a:cubicBezTo>
                  <a:pt x="21600" y="21352"/>
                  <a:pt x="20347" y="25506"/>
                  <a:pt x="17999" y="29046"/>
                </a:cubicBezTo>
                <a:lnTo>
                  <a:pt x="0" y="17105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3529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1" name="Arc 7"/>
          <p:cNvSpPr>
            <a:spLocks/>
          </p:cNvSpPr>
          <p:nvPr/>
        </p:nvSpPr>
        <p:spPr bwMode="gray">
          <a:xfrm rot="20601703" flipH="1">
            <a:off x="1785937" y="3802063"/>
            <a:ext cx="3281362" cy="1476375"/>
          </a:xfrm>
          <a:custGeom>
            <a:avLst/>
            <a:gdLst>
              <a:gd name="G0" fmla="+- 3659 0 0"/>
              <a:gd name="G1" fmla="+- 0 0 0"/>
              <a:gd name="G2" fmla="+- 21600 0 0"/>
              <a:gd name="T0" fmla="*/ 25114 w 25114"/>
              <a:gd name="T1" fmla="*/ 2497 h 21600"/>
              <a:gd name="T2" fmla="*/ 0 w 25114"/>
              <a:gd name="T3" fmla="*/ 21288 h 21600"/>
              <a:gd name="T4" fmla="*/ 3659 w 251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14" h="21600" fill="none" extrusionOk="0">
                <a:moveTo>
                  <a:pt x="25114" y="2497"/>
                </a:moveTo>
                <a:cubicBezTo>
                  <a:pt x="23846" y="13386"/>
                  <a:pt x="14622" y="21600"/>
                  <a:pt x="3659" y="21600"/>
                </a:cubicBezTo>
                <a:cubicBezTo>
                  <a:pt x="2432" y="21600"/>
                  <a:pt x="1208" y="21495"/>
                  <a:pt x="0" y="21287"/>
                </a:cubicBezTo>
              </a:path>
              <a:path w="25114" h="21600" stroke="0" extrusionOk="0">
                <a:moveTo>
                  <a:pt x="25114" y="2497"/>
                </a:moveTo>
                <a:cubicBezTo>
                  <a:pt x="23846" y="13386"/>
                  <a:pt x="14622" y="21600"/>
                  <a:pt x="3659" y="21600"/>
                </a:cubicBezTo>
                <a:cubicBezTo>
                  <a:pt x="2432" y="21600"/>
                  <a:pt x="1208" y="21495"/>
                  <a:pt x="0" y="21287"/>
                </a:cubicBezTo>
                <a:lnTo>
                  <a:pt x="365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2" name="Arc 8"/>
          <p:cNvSpPr>
            <a:spLocks/>
          </p:cNvSpPr>
          <p:nvPr/>
        </p:nvSpPr>
        <p:spPr bwMode="gray">
          <a:xfrm rot="20601703">
            <a:off x="2793999" y="1973263"/>
            <a:ext cx="3228974" cy="1417638"/>
          </a:xfrm>
          <a:custGeom>
            <a:avLst/>
            <a:gdLst>
              <a:gd name="G0" fmla="+- 9843 0 0"/>
              <a:gd name="G1" fmla="+- 21600 0 0"/>
              <a:gd name="G2" fmla="+- 21600 0 0"/>
              <a:gd name="T0" fmla="*/ 0 w 24549"/>
              <a:gd name="T1" fmla="*/ 2373 h 21600"/>
              <a:gd name="T2" fmla="*/ 24549 w 24549"/>
              <a:gd name="T3" fmla="*/ 5780 h 21600"/>
              <a:gd name="T4" fmla="*/ 9843 w 245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49" h="21600" fill="none" extrusionOk="0">
                <a:moveTo>
                  <a:pt x="0" y="2373"/>
                </a:moveTo>
                <a:cubicBezTo>
                  <a:pt x="3046" y="813"/>
                  <a:pt x="6420" y="0"/>
                  <a:pt x="9843" y="0"/>
                </a:cubicBezTo>
                <a:cubicBezTo>
                  <a:pt x="15299" y="0"/>
                  <a:pt x="20553" y="2064"/>
                  <a:pt x="24549" y="5779"/>
                </a:cubicBezTo>
              </a:path>
              <a:path w="24549" h="21600" stroke="0" extrusionOk="0">
                <a:moveTo>
                  <a:pt x="0" y="2373"/>
                </a:moveTo>
                <a:cubicBezTo>
                  <a:pt x="3046" y="813"/>
                  <a:pt x="6420" y="0"/>
                  <a:pt x="9843" y="0"/>
                </a:cubicBezTo>
                <a:cubicBezTo>
                  <a:pt x="15299" y="0"/>
                  <a:pt x="20553" y="2064"/>
                  <a:pt x="24549" y="5779"/>
                </a:cubicBezTo>
                <a:lnTo>
                  <a:pt x="9843" y="2160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3" name="Arc 9"/>
          <p:cNvSpPr>
            <a:spLocks/>
          </p:cNvSpPr>
          <p:nvPr/>
        </p:nvSpPr>
        <p:spPr bwMode="gray">
          <a:xfrm rot="20601703" flipH="1">
            <a:off x="1443037" y="2566988"/>
            <a:ext cx="2851149" cy="2066925"/>
          </a:xfrm>
          <a:custGeom>
            <a:avLst/>
            <a:gdLst>
              <a:gd name="G0" fmla="+- 0 0 0"/>
              <a:gd name="G1" fmla="+- 19945 0 0"/>
              <a:gd name="G2" fmla="+- 21600 0 0"/>
              <a:gd name="T0" fmla="*/ 8292 w 21600"/>
              <a:gd name="T1" fmla="*/ 0 h 30468"/>
              <a:gd name="T2" fmla="*/ 18863 w 21600"/>
              <a:gd name="T3" fmla="*/ 30468 h 30468"/>
              <a:gd name="T4" fmla="*/ 0 w 21600"/>
              <a:gd name="T5" fmla="*/ 19945 h 30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468" fill="none" extrusionOk="0">
                <a:moveTo>
                  <a:pt x="8291" y="0"/>
                </a:moveTo>
                <a:cubicBezTo>
                  <a:pt x="16349" y="3349"/>
                  <a:pt x="21600" y="11218"/>
                  <a:pt x="21600" y="19945"/>
                </a:cubicBezTo>
                <a:cubicBezTo>
                  <a:pt x="21600" y="23628"/>
                  <a:pt x="20657" y="27251"/>
                  <a:pt x="18863" y="30468"/>
                </a:cubicBezTo>
              </a:path>
              <a:path w="21600" h="30468" stroke="0" extrusionOk="0">
                <a:moveTo>
                  <a:pt x="8291" y="0"/>
                </a:moveTo>
                <a:cubicBezTo>
                  <a:pt x="16349" y="3349"/>
                  <a:pt x="21600" y="11218"/>
                  <a:pt x="21600" y="19945"/>
                </a:cubicBezTo>
                <a:cubicBezTo>
                  <a:pt x="21600" y="23628"/>
                  <a:pt x="20657" y="27251"/>
                  <a:pt x="18863" y="30468"/>
                </a:cubicBezTo>
                <a:lnTo>
                  <a:pt x="0" y="1994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4" name="Freeform 10"/>
          <p:cNvSpPr>
            <a:spLocks/>
          </p:cNvSpPr>
          <p:nvPr/>
        </p:nvSpPr>
        <p:spPr bwMode="gray">
          <a:xfrm>
            <a:off x="5535611" y="3470275"/>
            <a:ext cx="1754187" cy="1778000"/>
          </a:xfrm>
          <a:custGeom>
            <a:avLst/>
            <a:gdLst>
              <a:gd name="T0" fmla="*/ 9 w 1105"/>
              <a:gd name="T1" fmla="*/ 888 h 1120"/>
              <a:gd name="T2" fmla="*/ 1105 w 1105"/>
              <a:gd name="T3" fmla="*/ 0 h 1120"/>
              <a:gd name="T4" fmla="*/ 1081 w 1105"/>
              <a:gd name="T5" fmla="*/ 256 h 1120"/>
              <a:gd name="T6" fmla="*/ 705 w 1105"/>
              <a:gd name="T7" fmla="*/ 704 h 1120"/>
              <a:gd name="T8" fmla="*/ 17 w 1105"/>
              <a:gd name="T9" fmla="*/ 1120 h 1120"/>
              <a:gd name="T10" fmla="*/ 9 w 1105"/>
              <a:gd name="T11" fmla="*/ 8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5" h="1120">
                <a:moveTo>
                  <a:pt x="9" y="888"/>
                </a:moveTo>
                <a:lnTo>
                  <a:pt x="1105" y="0"/>
                </a:lnTo>
                <a:lnTo>
                  <a:pt x="1081" y="256"/>
                </a:lnTo>
                <a:cubicBezTo>
                  <a:pt x="1014" y="373"/>
                  <a:pt x="882" y="560"/>
                  <a:pt x="705" y="704"/>
                </a:cubicBezTo>
                <a:cubicBezTo>
                  <a:pt x="528" y="848"/>
                  <a:pt x="133" y="1089"/>
                  <a:pt x="17" y="1120"/>
                </a:cubicBezTo>
                <a:cubicBezTo>
                  <a:pt x="0" y="1038"/>
                  <a:pt x="9" y="888"/>
                  <a:pt x="9" y="8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5" name="Arc 11"/>
          <p:cNvSpPr>
            <a:spLocks/>
          </p:cNvSpPr>
          <p:nvPr/>
        </p:nvSpPr>
        <p:spPr bwMode="gray">
          <a:xfrm rot="20539205">
            <a:off x="4579936" y="2859088"/>
            <a:ext cx="2728912" cy="185896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016 w 18016"/>
              <a:gd name="T1" fmla="*/ 11915 h 21282"/>
              <a:gd name="T2" fmla="*/ 3695 w 18016"/>
              <a:gd name="T3" fmla="*/ 21282 h 21282"/>
              <a:gd name="T4" fmla="*/ 0 w 18016"/>
              <a:gd name="T5" fmla="*/ 0 h 2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16" h="21282" fill="none" extrusionOk="0">
                <a:moveTo>
                  <a:pt x="18016" y="11915"/>
                </a:moveTo>
                <a:cubicBezTo>
                  <a:pt x="14735" y="16875"/>
                  <a:pt x="9554" y="20264"/>
                  <a:pt x="3694" y="21281"/>
                </a:cubicBezTo>
              </a:path>
              <a:path w="18016" h="21282" stroke="0" extrusionOk="0">
                <a:moveTo>
                  <a:pt x="18016" y="11915"/>
                </a:moveTo>
                <a:cubicBezTo>
                  <a:pt x="14735" y="16875"/>
                  <a:pt x="9554" y="20264"/>
                  <a:pt x="3694" y="21281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6" name="Freeform 12"/>
          <p:cNvSpPr>
            <a:spLocks/>
          </p:cNvSpPr>
          <p:nvPr/>
        </p:nvSpPr>
        <p:spPr bwMode="gray">
          <a:xfrm>
            <a:off x="4546599" y="3810000"/>
            <a:ext cx="1028700" cy="1473200"/>
          </a:xfrm>
          <a:custGeom>
            <a:avLst/>
            <a:gdLst>
              <a:gd name="T0" fmla="*/ 648 w 648"/>
              <a:gd name="T1" fmla="*/ 632 h 928"/>
              <a:gd name="T2" fmla="*/ 648 w 648"/>
              <a:gd name="T3" fmla="*/ 928 h 928"/>
              <a:gd name="T4" fmla="*/ 0 w 648"/>
              <a:gd name="T5" fmla="*/ 64 h 928"/>
              <a:gd name="T6" fmla="*/ 96 w 648"/>
              <a:gd name="T7" fmla="*/ 0 h 928"/>
              <a:gd name="T8" fmla="*/ 648 w 648"/>
              <a:gd name="T9" fmla="*/ 63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8" h="928">
                <a:moveTo>
                  <a:pt x="648" y="632"/>
                </a:moveTo>
                <a:lnTo>
                  <a:pt x="648" y="928"/>
                </a:lnTo>
                <a:lnTo>
                  <a:pt x="0" y="64"/>
                </a:lnTo>
                <a:lnTo>
                  <a:pt x="96" y="0"/>
                </a:lnTo>
                <a:lnTo>
                  <a:pt x="648" y="632"/>
                </a:lnTo>
                <a:close/>
              </a:path>
            </a:pathLst>
          </a:custGeom>
          <a:solidFill>
            <a:schemeClr val="accent3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gray">
          <a:xfrm rot="20601703">
            <a:off x="3001962" y="2752725"/>
            <a:ext cx="2695574" cy="133985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C1C1C1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8" name="Text Box 14"/>
          <p:cNvSpPr txBox="1">
            <a:spLocks noChangeArrowheads="1"/>
          </p:cNvSpPr>
          <p:nvPr/>
        </p:nvSpPr>
        <p:spPr bwMode="gray">
          <a:xfrm>
            <a:off x="1793456" y="3432175"/>
            <a:ext cx="12025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Sinh viên</a:t>
            </a: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gray">
          <a:xfrm>
            <a:off x="3425890" y="2212975"/>
            <a:ext cx="1758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Cơ sở vật chất</a:t>
            </a:r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gray">
          <a:xfrm>
            <a:off x="5642648" y="2517775"/>
            <a:ext cx="976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Cán bộ</a:t>
            </a:r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gray">
          <a:xfrm>
            <a:off x="5065302" y="3736975"/>
            <a:ext cx="15295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Thời gian ít </a:t>
            </a:r>
          </a:p>
          <a:p>
            <a:pPr algn="ctr"/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(~ 6 tuần)</a:t>
            </a:r>
            <a:endParaRPr lang="en-US" sz="20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gray">
          <a:xfrm>
            <a:off x="2590677" y="4360863"/>
            <a:ext cx="19623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Chức năng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hông thực hiện</a:t>
            </a:r>
            <a:endParaRPr lang="en-US" sz="20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Freeform 19"/>
          <p:cNvSpPr>
            <a:spLocks/>
          </p:cNvSpPr>
          <p:nvPr/>
        </p:nvSpPr>
        <p:spPr bwMode="gray">
          <a:xfrm>
            <a:off x="4465636" y="4025900"/>
            <a:ext cx="863600" cy="1079500"/>
          </a:xfrm>
          <a:custGeom>
            <a:avLst/>
            <a:gdLst>
              <a:gd name="T0" fmla="*/ 0 w 544"/>
              <a:gd name="T1" fmla="*/ 16 h 680"/>
              <a:gd name="T2" fmla="*/ 256 w 544"/>
              <a:gd name="T3" fmla="*/ 528 h 680"/>
              <a:gd name="T4" fmla="*/ 264 w 544"/>
              <a:gd name="T5" fmla="*/ 680 h 680"/>
              <a:gd name="T6" fmla="*/ 448 w 544"/>
              <a:gd name="T7" fmla="*/ 624 h 680"/>
              <a:gd name="T8" fmla="*/ 544 w 544"/>
              <a:gd name="T9" fmla="*/ 576 h 680"/>
              <a:gd name="T10" fmla="*/ 112 w 544"/>
              <a:gd name="T11" fmla="*/ 0 h 680"/>
              <a:gd name="T12" fmla="*/ 0 w 544"/>
              <a:gd name="T13" fmla="*/ 16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680">
                <a:moveTo>
                  <a:pt x="0" y="16"/>
                </a:moveTo>
                <a:lnTo>
                  <a:pt x="256" y="528"/>
                </a:lnTo>
                <a:lnTo>
                  <a:pt x="264" y="680"/>
                </a:lnTo>
                <a:lnTo>
                  <a:pt x="448" y="624"/>
                </a:lnTo>
                <a:lnTo>
                  <a:pt x="544" y="576"/>
                </a:lnTo>
                <a:lnTo>
                  <a:pt x="112" y="0"/>
                </a:lnTo>
                <a:lnTo>
                  <a:pt x="0" y="16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19000"/>
                </a:schemeClr>
              </a:gs>
              <a:gs pos="100000">
                <a:schemeClr val="hlink">
                  <a:gamma/>
                  <a:tint val="66667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4" name="Oval 20"/>
          <p:cNvSpPr>
            <a:spLocks noChangeArrowheads="1"/>
          </p:cNvSpPr>
          <p:nvPr/>
        </p:nvSpPr>
        <p:spPr bwMode="gray">
          <a:xfrm rot="20601703">
            <a:off x="3103562" y="3005138"/>
            <a:ext cx="2586037" cy="10906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200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gray">
          <a:xfrm rot="20365330">
            <a:off x="3189287" y="3133725"/>
            <a:ext cx="23542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accent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Đối tượng và </a:t>
            </a:r>
          </a:p>
          <a:p>
            <a:pPr algn="ctr"/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phạm </a:t>
            </a:r>
            <a:r>
              <a:rPr lang="en-US" sz="200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nghiên cứu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37312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I: Tổng quan đề tài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6144" y="2177551"/>
            <a:ext cx="4110038" cy="931863"/>
            <a:chOff x="686144" y="2177551"/>
            <a:chExt cx="4110038" cy="931863"/>
          </a:xfrm>
        </p:grpSpPr>
        <p:grpSp>
          <p:nvGrpSpPr>
            <p:cNvPr id="147" name="Group 60"/>
            <p:cNvGrpSpPr>
              <a:grpSpLocks/>
            </p:cNvGrpSpPr>
            <p:nvPr/>
          </p:nvGrpSpPr>
          <p:grpSpPr bwMode="auto">
            <a:xfrm>
              <a:off x="686144" y="2177551"/>
              <a:ext cx="4110038" cy="931863"/>
              <a:chOff x="-1" y="864"/>
              <a:chExt cx="3554" cy="802"/>
            </a:xfrm>
          </p:grpSpPr>
          <p:sp>
            <p:nvSpPr>
              <p:cNvPr id="153" name="Rectangle 61"/>
              <p:cNvSpPr>
                <a:spLocks noChangeArrowheads="1"/>
              </p:cNvSpPr>
              <p:nvPr/>
            </p:nvSpPr>
            <p:spPr bwMode="gray">
              <a:xfrm>
                <a:off x="-1" y="1084"/>
                <a:ext cx="3148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9893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54" name="Group 62"/>
              <p:cNvGrpSpPr>
                <a:grpSpLocks/>
              </p:cNvGrpSpPr>
              <p:nvPr/>
            </p:nvGrpSpPr>
            <p:grpSpPr bwMode="auto">
              <a:xfrm>
                <a:off x="2734" y="864"/>
                <a:ext cx="819" cy="802"/>
                <a:chOff x="1488" y="1968"/>
                <a:chExt cx="432" cy="432"/>
              </a:xfrm>
            </p:grpSpPr>
            <p:grpSp>
              <p:nvGrpSpPr>
                <p:cNvPr id="155" name="Group 6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157" name="Oval 6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9900"/>
                      </a:gs>
                      <a:gs pos="100000">
                        <a:srgbClr val="643C00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58" name="Freeform 6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9900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Text Box 66"/>
                <p:cNvSpPr txBox="1">
                  <a:spLocks noChangeArrowheads="1"/>
                </p:cNvSpPr>
                <p:nvPr/>
              </p:nvSpPr>
              <p:spPr bwMode="gray">
                <a:xfrm>
                  <a:off x="1637" y="2085"/>
                  <a:ext cx="154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48" name="Text Box 67"/>
            <p:cNvSpPr txBox="1">
              <a:spLocks noChangeArrowheads="1"/>
            </p:cNvSpPr>
            <p:nvPr/>
          </p:nvSpPr>
          <p:spPr bwMode="gray">
            <a:xfrm>
              <a:off x="1027457" y="2603001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nghiệp vụ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6144" y="3052263"/>
            <a:ext cx="4657725" cy="936625"/>
            <a:chOff x="686144" y="3052263"/>
            <a:chExt cx="4657725" cy="936625"/>
          </a:xfrm>
        </p:grpSpPr>
        <p:grpSp>
          <p:nvGrpSpPr>
            <p:cNvPr id="145" name="Group 46"/>
            <p:cNvGrpSpPr>
              <a:grpSpLocks/>
            </p:cNvGrpSpPr>
            <p:nvPr/>
          </p:nvGrpSpPr>
          <p:grpSpPr bwMode="auto">
            <a:xfrm>
              <a:off x="686144" y="3052263"/>
              <a:ext cx="4657725" cy="936625"/>
              <a:chOff x="0" y="1666"/>
              <a:chExt cx="4028" cy="806"/>
            </a:xfrm>
          </p:grpSpPr>
          <p:sp>
            <p:nvSpPr>
              <p:cNvPr id="165" name="Rectangle 47"/>
              <p:cNvSpPr>
                <a:spLocks noChangeArrowheads="1"/>
              </p:cNvSpPr>
              <p:nvPr/>
            </p:nvSpPr>
            <p:spPr bwMode="gray">
              <a:xfrm>
                <a:off x="0" y="1868"/>
                <a:ext cx="3478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18AE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66" name="Group 48"/>
              <p:cNvGrpSpPr>
                <a:grpSpLocks/>
              </p:cNvGrpSpPr>
              <p:nvPr/>
            </p:nvGrpSpPr>
            <p:grpSpPr bwMode="auto">
              <a:xfrm>
                <a:off x="3217" y="1666"/>
                <a:ext cx="811" cy="806"/>
                <a:chOff x="3938" y="1968"/>
                <a:chExt cx="430" cy="437"/>
              </a:xfrm>
            </p:grpSpPr>
            <p:grpSp>
              <p:nvGrpSpPr>
                <p:cNvPr id="167" name="Group 49"/>
                <p:cNvGrpSpPr>
                  <a:grpSpLocks/>
                </p:cNvGrpSpPr>
                <p:nvPr/>
              </p:nvGrpSpPr>
              <p:grpSpPr bwMode="auto">
                <a:xfrm>
                  <a:off x="3938" y="1968"/>
                  <a:ext cx="430" cy="437"/>
                  <a:chOff x="2016" y="1920"/>
                  <a:chExt cx="1680" cy="1680"/>
                </a:xfrm>
              </p:grpSpPr>
              <p:sp>
                <p:nvSpPr>
                  <p:cNvPr id="169" name="Oval 50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4996E3"/>
                      </a:gs>
                      <a:gs pos="100000">
                        <a:srgbClr val="162D45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70" name="Freeform 51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66A7E8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BBF6EE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8" name="Text Box 52"/>
                <p:cNvSpPr txBox="1">
                  <a:spLocks noChangeArrowheads="1"/>
                </p:cNvSpPr>
                <p:nvPr/>
              </p:nvSpPr>
              <p:spPr bwMode="gray">
                <a:xfrm>
                  <a:off x="4091" y="2082"/>
                  <a:ext cx="155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49" name="Text Box 68"/>
            <p:cNvSpPr txBox="1">
              <a:spLocks noChangeArrowheads="1"/>
            </p:cNvSpPr>
            <p:nvPr/>
          </p:nvSpPr>
          <p:spPr bwMode="gray">
            <a:xfrm>
              <a:off x="1552919" y="3477713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kinh tế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6144" y="3903163"/>
            <a:ext cx="5275263" cy="941388"/>
            <a:chOff x="686144" y="3903163"/>
            <a:chExt cx="5275263" cy="941388"/>
          </a:xfrm>
        </p:grpSpPr>
        <p:grpSp>
          <p:nvGrpSpPr>
            <p:cNvPr id="146" name="Group 53"/>
            <p:cNvGrpSpPr>
              <a:grpSpLocks/>
            </p:cNvGrpSpPr>
            <p:nvPr/>
          </p:nvGrpSpPr>
          <p:grpSpPr bwMode="auto">
            <a:xfrm>
              <a:off x="686144" y="3903163"/>
              <a:ext cx="5275263" cy="941388"/>
              <a:chOff x="0" y="2426"/>
              <a:chExt cx="4563" cy="811"/>
            </a:xfrm>
          </p:grpSpPr>
          <p:sp>
            <p:nvSpPr>
              <p:cNvPr id="159" name="Rectangle 54"/>
              <p:cNvSpPr>
                <a:spLocks noChangeArrowheads="1"/>
              </p:cNvSpPr>
              <p:nvPr/>
            </p:nvSpPr>
            <p:spPr bwMode="gray">
              <a:xfrm>
                <a:off x="0" y="2651"/>
                <a:ext cx="4240" cy="577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56B0CC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0" name="Group 55"/>
              <p:cNvGrpSpPr>
                <a:grpSpLocks/>
              </p:cNvGrpSpPr>
              <p:nvPr/>
            </p:nvGrpSpPr>
            <p:grpSpPr bwMode="auto">
              <a:xfrm>
                <a:off x="3744" y="2426"/>
                <a:ext cx="819" cy="811"/>
                <a:chOff x="3552" y="3339"/>
                <a:chExt cx="412" cy="392"/>
              </a:xfrm>
            </p:grpSpPr>
            <p:grpSp>
              <p:nvGrpSpPr>
                <p:cNvPr id="161" name="Group 56"/>
                <p:cNvGrpSpPr>
                  <a:grpSpLocks/>
                </p:cNvGrpSpPr>
                <p:nvPr/>
              </p:nvGrpSpPr>
              <p:grpSpPr bwMode="auto">
                <a:xfrm>
                  <a:off x="3552" y="3339"/>
                  <a:ext cx="412" cy="392"/>
                  <a:chOff x="2013" y="1920"/>
                  <a:chExt cx="1680" cy="1680"/>
                </a:xfrm>
              </p:grpSpPr>
              <p:sp>
                <p:nvSpPr>
                  <p:cNvPr id="1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2013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56B0CC"/>
                      </a:gs>
                      <a:gs pos="100000">
                        <a:srgbClr val="152B32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164" name="Freeform 58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228 w 1321"/>
                      <a:gd name="T1" fmla="*/ 283 h 712"/>
                      <a:gd name="T2" fmla="*/ 1244 w 1321"/>
                      <a:gd name="T3" fmla="*/ 313 h 712"/>
                      <a:gd name="T4" fmla="*/ 1247 w 1321"/>
                      <a:gd name="T5" fmla="*/ 339 h 712"/>
                      <a:gd name="T6" fmla="*/ 1242 w 1321"/>
                      <a:gd name="T7" fmla="*/ 364 h 712"/>
                      <a:gd name="T8" fmla="*/ 1225 w 1321"/>
                      <a:gd name="T9" fmla="*/ 388 h 712"/>
                      <a:gd name="T10" fmla="*/ 1201 w 1321"/>
                      <a:gd name="T11" fmla="*/ 409 h 712"/>
                      <a:gd name="T12" fmla="*/ 1170 w 1321"/>
                      <a:gd name="T13" fmla="*/ 427 h 712"/>
                      <a:gd name="T14" fmla="*/ 1129 w 1321"/>
                      <a:gd name="T15" fmla="*/ 443 h 712"/>
                      <a:gd name="T16" fmla="*/ 1083 w 1321"/>
                      <a:gd name="T17" fmla="*/ 459 h 712"/>
                      <a:gd name="T18" fmla="*/ 1031 w 1321"/>
                      <a:gd name="T19" fmla="*/ 471 h 712"/>
                      <a:gd name="T20" fmla="*/ 973 w 1321"/>
                      <a:gd name="T21" fmla="*/ 482 h 712"/>
                      <a:gd name="T22" fmla="*/ 913 w 1321"/>
                      <a:gd name="T23" fmla="*/ 490 h 712"/>
                      <a:gd name="T24" fmla="*/ 846 w 1321"/>
                      <a:gd name="T25" fmla="*/ 497 h 712"/>
                      <a:gd name="T26" fmla="*/ 778 w 1321"/>
                      <a:gd name="T27" fmla="*/ 501 h 712"/>
                      <a:gd name="T28" fmla="*/ 751 w 1321"/>
                      <a:gd name="T29" fmla="*/ 503 h 712"/>
                      <a:gd name="T30" fmla="*/ 449 w 1321"/>
                      <a:gd name="T31" fmla="*/ 503 h 712"/>
                      <a:gd name="T32" fmla="*/ 445 w 1321"/>
                      <a:gd name="T33" fmla="*/ 503 h 712"/>
                      <a:gd name="T34" fmla="*/ 386 w 1321"/>
                      <a:gd name="T35" fmla="*/ 500 h 712"/>
                      <a:gd name="T36" fmla="*/ 329 w 1321"/>
                      <a:gd name="T37" fmla="*/ 497 h 712"/>
                      <a:gd name="T38" fmla="*/ 275 w 1321"/>
                      <a:gd name="T39" fmla="*/ 492 h 712"/>
                      <a:gd name="T40" fmla="*/ 223 w 1321"/>
                      <a:gd name="T41" fmla="*/ 487 h 712"/>
                      <a:gd name="T42" fmla="*/ 176 w 1321"/>
                      <a:gd name="T43" fmla="*/ 478 h 712"/>
                      <a:gd name="T44" fmla="*/ 132 w 1321"/>
                      <a:gd name="T45" fmla="*/ 467 h 712"/>
                      <a:gd name="T46" fmla="*/ 96 w 1321"/>
                      <a:gd name="T47" fmla="*/ 458 h 712"/>
                      <a:gd name="T48" fmla="*/ 64 w 1321"/>
                      <a:gd name="T49" fmla="*/ 445 h 712"/>
                      <a:gd name="T50" fmla="*/ 36 w 1321"/>
                      <a:gd name="T51" fmla="*/ 429 h 712"/>
                      <a:gd name="T52" fmla="*/ 18 w 1321"/>
                      <a:gd name="T53" fmla="*/ 411 h 712"/>
                      <a:gd name="T54" fmla="*/ 6 w 1321"/>
                      <a:gd name="T55" fmla="*/ 391 h 712"/>
                      <a:gd name="T56" fmla="*/ 0 w 1321"/>
                      <a:gd name="T57" fmla="*/ 370 h 712"/>
                      <a:gd name="T58" fmla="*/ 0 w 1321"/>
                      <a:gd name="T59" fmla="*/ 367 h 712"/>
                      <a:gd name="T60" fmla="*/ 4 w 1321"/>
                      <a:gd name="T61" fmla="*/ 344 h 712"/>
                      <a:gd name="T62" fmla="*/ 16 w 1321"/>
                      <a:gd name="T63" fmla="*/ 315 h 712"/>
                      <a:gd name="T64" fmla="*/ 48 w 1321"/>
                      <a:gd name="T65" fmla="*/ 261 h 712"/>
                      <a:gd name="T66" fmla="*/ 88 w 1321"/>
                      <a:gd name="T67" fmla="*/ 211 h 712"/>
                      <a:gd name="T68" fmla="*/ 138 w 1321"/>
                      <a:gd name="T69" fmla="*/ 166 h 712"/>
                      <a:gd name="T70" fmla="*/ 192 w 1321"/>
                      <a:gd name="T71" fmla="*/ 125 h 712"/>
                      <a:gd name="T72" fmla="*/ 255 w 1321"/>
                      <a:gd name="T73" fmla="*/ 88 h 712"/>
                      <a:gd name="T74" fmla="*/ 323 w 1321"/>
                      <a:gd name="T75" fmla="*/ 58 h 712"/>
                      <a:gd name="T76" fmla="*/ 391 w 1321"/>
                      <a:gd name="T77" fmla="*/ 33 h 712"/>
                      <a:gd name="T78" fmla="*/ 470 w 1321"/>
                      <a:gd name="T79" fmla="*/ 15 h 712"/>
                      <a:gd name="T80" fmla="*/ 548 w 1321"/>
                      <a:gd name="T81" fmla="*/ 4 h 712"/>
                      <a:gd name="T82" fmla="*/ 630 w 1321"/>
                      <a:gd name="T83" fmla="*/ 0 h 712"/>
                      <a:gd name="T84" fmla="*/ 630 w 1321"/>
                      <a:gd name="T85" fmla="*/ 0 h 712"/>
                      <a:gd name="T86" fmla="*/ 717 w 1321"/>
                      <a:gd name="T87" fmla="*/ 4 h 712"/>
                      <a:gd name="T88" fmla="*/ 800 w 1321"/>
                      <a:gd name="T89" fmla="*/ 16 h 712"/>
                      <a:gd name="T90" fmla="*/ 880 w 1321"/>
                      <a:gd name="T91" fmla="*/ 37 h 712"/>
                      <a:gd name="T92" fmla="*/ 954 w 1321"/>
                      <a:gd name="T93" fmla="*/ 63 h 712"/>
                      <a:gd name="T94" fmla="*/ 1022 w 1321"/>
                      <a:gd name="T95" fmla="*/ 97 h 712"/>
                      <a:gd name="T96" fmla="*/ 1085 w 1321"/>
                      <a:gd name="T97" fmla="*/ 137 h 712"/>
                      <a:gd name="T98" fmla="*/ 1141 w 1321"/>
                      <a:gd name="T99" fmla="*/ 181 h 712"/>
                      <a:gd name="T100" fmla="*/ 1188 w 1321"/>
                      <a:gd name="T101" fmla="*/ 229 h 712"/>
                      <a:gd name="T102" fmla="*/ 1228 w 1321"/>
                      <a:gd name="T103" fmla="*/ 283 h 712"/>
                      <a:gd name="T104" fmla="*/ 1228 w 1321"/>
                      <a:gd name="T105" fmla="*/ 283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56B0CC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chemeClr val="bg2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2" name="Text Box 59"/>
                <p:cNvSpPr txBox="1">
                  <a:spLocks noChangeArrowheads="1"/>
                </p:cNvSpPr>
                <p:nvPr/>
              </p:nvSpPr>
              <p:spPr bwMode="gray">
                <a:xfrm>
                  <a:off x="3684" y="3438"/>
                  <a:ext cx="14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2400" b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150" name="Text Box 69"/>
            <p:cNvSpPr txBox="1">
              <a:spLocks noChangeArrowheads="1"/>
            </p:cNvSpPr>
            <p:nvPr/>
          </p:nvSpPr>
          <p:spPr bwMode="gray">
            <a:xfrm>
              <a:off x="2210144" y="4328613"/>
              <a:ext cx="26797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Lợi ích sử dụng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144" y="4823913"/>
            <a:ext cx="5846763" cy="947738"/>
            <a:chOff x="686144" y="4823913"/>
            <a:chExt cx="5846763" cy="947738"/>
          </a:xfrm>
        </p:grpSpPr>
        <p:grpSp>
          <p:nvGrpSpPr>
            <p:cNvPr id="144" name="Group 40"/>
            <p:cNvGrpSpPr>
              <a:grpSpLocks/>
            </p:cNvGrpSpPr>
            <p:nvPr/>
          </p:nvGrpSpPr>
          <p:grpSpPr bwMode="auto">
            <a:xfrm>
              <a:off x="686144" y="4823913"/>
              <a:ext cx="5846763" cy="947738"/>
              <a:chOff x="0" y="3198"/>
              <a:chExt cx="5056" cy="816"/>
            </a:xfrm>
          </p:grpSpPr>
          <p:sp>
            <p:nvSpPr>
              <p:cNvPr id="171" name="Rectangle 41"/>
              <p:cNvSpPr>
                <a:spLocks noChangeArrowheads="1"/>
              </p:cNvSpPr>
              <p:nvPr/>
            </p:nvSpPr>
            <p:spPr bwMode="gray">
              <a:xfrm>
                <a:off x="0" y="3408"/>
                <a:ext cx="4766" cy="57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CC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72" name="Group 42"/>
              <p:cNvGrpSpPr>
                <a:grpSpLocks/>
              </p:cNvGrpSpPr>
              <p:nvPr/>
            </p:nvGrpSpPr>
            <p:grpSpPr bwMode="auto">
              <a:xfrm>
                <a:off x="4233" y="3198"/>
                <a:ext cx="823" cy="816"/>
                <a:chOff x="2017" y="1921"/>
                <a:chExt cx="1680" cy="1681"/>
              </a:xfrm>
            </p:grpSpPr>
            <p:sp>
              <p:nvSpPr>
                <p:cNvPr id="174" name="Oval 43"/>
                <p:cNvSpPr>
                  <a:spLocks noChangeArrowheads="1"/>
                </p:cNvSpPr>
                <p:nvPr/>
              </p:nvSpPr>
              <p:spPr bwMode="gray">
                <a:xfrm>
                  <a:off x="2017" y="1921"/>
                  <a:ext cx="1680" cy="16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/>
                    </a:gs>
                    <a:gs pos="100000">
                      <a:srgbClr val="00322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75" name="Freeform 4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28 w 1321"/>
                    <a:gd name="T1" fmla="*/ 283 h 712"/>
                    <a:gd name="T2" fmla="*/ 1244 w 1321"/>
                    <a:gd name="T3" fmla="*/ 313 h 712"/>
                    <a:gd name="T4" fmla="*/ 1247 w 1321"/>
                    <a:gd name="T5" fmla="*/ 339 h 712"/>
                    <a:gd name="T6" fmla="*/ 1242 w 1321"/>
                    <a:gd name="T7" fmla="*/ 364 h 712"/>
                    <a:gd name="T8" fmla="*/ 1225 w 1321"/>
                    <a:gd name="T9" fmla="*/ 388 h 712"/>
                    <a:gd name="T10" fmla="*/ 1201 w 1321"/>
                    <a:gd name="T11" fmla="*/ 409 h 712"/>
                    <a:gd name="T12" fmla="*/ 1170 w 1321"/>
                    <a:gd name="T13" fmla="*/ 427 h 712"/>
                    <a:gd name="T14" fmla="*/ 1129 w 1321"/>
                    <a:gd name="T15" fmla="*/ 443 h 712"/>
                    <a:gd name="T16" fmla="*/ 1083 w 1321"/>
                    <a:gd name="T17" fmla="*/ 459 h 712"/>
                    <a:gd name="T18" fmla="*/ 1031 w 1321"/>
                    <a:gd name="T19" fmla="*/ 471 h 712"/>
                    <a:gd name="T20" fmla="*/ 973 w 1321"/>
                    <a:gd name="T21" fmla="*/ 482 h 712"/>
                    <a:gd name="T22" fmla="*/ 913 w 1321"/>
                    <a:gd name="T23" fmla="*/ 490 h 712"/>
                    <a:gd name="T24" fmla="*/ 846 w 1321"/>
                    <a:gd name="T25" fmla="*/ 497 h 712"/>
                    <a:gd name="T26" fmla="*/ 778 w 1321"/>
                    <a:gd name="T27" fmla="*/ 501 h 712"/>
                    <a:gd name="T28" fmla="*/ 751 w 1321"/>
                    <a:gd name="T29" fmla="*/ 503 h 712"/>
                    <a:gd name="T30" fmla="*/ 449 w 1321"/>
                    <a:gd name="T31" fmla="*/ 503 h 712"/>
                    <a:gd name="T32" fmla="*/ 445 w 1321"/>
                    <a:gd name="T33" fmla="*/ 503 h 712"/>
                    <a:gd name="T34" fmla="*/ 386 w 1321"/>
                    <a:gd name="T35" fmla="*/ 500 h 712"/>
                    <a:gd name="T36" fmla="*/ 329 w 1321"/>
                    <a:gd name="T37" fmla="*/ 497 h 712"/>
                    <a:gd name="T38" fmla="*/ 275 w 1321"/>
                    <a:gd name="T39" fmla="*/ 492 h 712"/>
                    <a:gd name="T40" fmla="*/ 223 w 1321"/>
                    <a:gd name="T41" fmla="*/ 487 h 712"/>
                    <a:gd name="T42" fmla="*/ 176 w 1321"/>
                    <a:gd name="T43" fmla="*/ 478 h 712"/>
                    <a:gd name="T44" fmla="*/ 132 w 1321"/>
                    <a:gd name="T45" fmla="*/ 467 h 712"/>
                    <a:gd name="T46" fmla="*/ 96 w 1321"/>
                    <a:gd name="T47" fmla="*/ 458 h 712"/>
                    <a:gd name="T48" fmla="*/ 64 w 1321"/>
                    <a:gd name="T49" fmla="*/ 445 h 712"/>
                    <a:gd name="T50" fmla="*/ 36 w 1321"/>
                    <a:gd name="T51" fmla="*/ 429 h 712"/>
                    <a:gd name="T52" fmla="*/ 18 w 1321"/>
                    <a:gd name="T53" fmla="*/ 411 h 712"/>
                    <a:gd name="T54" fmla="*/ 6 w 1321"/>
                    <a:gd name="T55" fmla="*/ 391 h 712"/>
                    <a:gd name="T56" fmla="*/ 0 w 1321"/>
                    <a:gd name="T57" fmla="*/ 370 h 712"/>
                    <a:gd name="T58" fmla="*/ 0 w 1321"/>
                    <a:gd name="T59" fmla="*/ 367 h 712"/>
                    <a:gd name="T60" fmla="*/ 4 w 1321"/>
                    <a:gd name="T61" fmla="*/ 344 h 712"/>
                    <a:gd name="T62" fmla="*/ 16 w 1321"/>
                    <a:gd name="T63" fmla="*/ 315 h 712"/>
                    <a:gd name="T64" fmla="*/ 48 w 1321"/>
                    <a:gd name="T65" fmla="*/ 261 h 712"/>
                    <a:gd name="T66" fmla="*/ 88 w 1321"/>
                    <a:gd name="T67" fmla="*/ 211 h 712"/>
                    <a:gd name="T68" fmla="*/ 138 w 1321"/>
                    <a:gd name="T69" fmla="*/ 166 h 712"/>
                    <a:gd name="T70" fmla="*/ 192 w 1321"/>
                    <a:gd name="T71" fmla="*/ 125 h 712"/>
                    <a:gd name="T72" fmla="*/ 255 w 1321"/>
                    <a:gd name="T73" fmla="*/ 88 h 712"/>
                    <a:gd name="T74" fmla="*/ 323 w 1321"/>
                    <a:gd name="T75" fmla="*/ 58 h 712"/>
                    <a:gd name="T76" fmla="*/ 391 w 1321"/>
                    <a:gd name="T77" fmla="*/ 33 h 712"/>
                    <a:gd name="T78" fmla="*/ 470 w 1321"/>
                    <a:gd name="T79" fmla="*/ 15 h 712"/>
                    <a:gd name="T80" fmla="*/ 548 w 1321"/>
                    <a:gd name="T81" fmla="*/ 4 h 712"/>
                    <a:gd name="T82" fmla="*/ 630 w 1321"/>
                    <a:gd name="T83" fmla="*/ 0 h 712"/>
                    <a:gd name="T84" fmla="*/ 630 w 1321"/>
                    <a:gd name="T85" fmla="*/ 0 h 712"/>
                    <a:gd name="T86" fmla="*/ 717 w 1321"/>
                    <a:gd name="T87" fmla="*/ 4 h 712"/>
                    <a:gd name="T88" fmla="*/ 800 w 1321"/>
                    <a:gd name="T89" fmla="*/ 16 h 712"/>
                    <a:gd name="T90" fmla="*/ 880 w 1321"/>
                    <a:gd name="T91" fmla="*/ 37 h 712"/>
                    <a:gd name="T92" fmla="*/ 954 w 1321"/>
                    <a:gd name="T93" fmla="*/ 63 h 712"/>
                    <a:gd name="T94" fmla="*/ 1022 w 1321"/>
                    <a:gd name="T95" fmla="*/ 97 h 712"/>
                    <a:gd name="T96" fmla="*/ 1085 w 1321"/>
                    <a:gd name="T97" fmla="*/ 137 h 712"/>
                    <a:gd name="T98" fmla="*/ 1141 w 1321"/>
                    <a:gd name="T99" fmla="*/ 181 h 712"/>
                    <a:gd name="T100" fmla="*/ 1188 w 1321"/>
                    <a:gd name="T101" fmla="*/ 229 h 712"/>
                    <a:gd name="T102" fmla="*/ 1228 w 1321"/>
                    <a:gd name="T103" fmla="*/ 283 h 712"/>
                    <a:gd name="T104" fmla="*/ 1228 w 1321"/>
                    <a:gd name="T105" fmla="*/ 283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00CC9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" name="Text Box 45"/>
              <p:cNvSpPr txBox="1">
                <a:spLocks noChangeArrowheads="1"/>
              </p:cNvSpPr>
              <p:nvPr/>
            </p:nvSpPr>
            <p:spPr bwMode="gray">
              <a:xfrm>
                <a:off x="4498" y="3434"/>
                <a:ext cx="293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151" name="Text Box 70"/>
            <p:cNvSpPr txBox="1">
              <a:spLocks noChangeArrowheads="1"/>
            </p:cNvSpPr>
            <p:nvPr/>
          </p:nvSpPr>
          <p:spPr bwMode="gray">
            <a:xfrm>
              <a:off x="816319" y="5244601"/>
              <a:ext cx="46720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2"/>
                  </a:solidFill>
                  <a:latin typeface="Arial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800" b="1" smtClean="0">
                  <a:solidFill>
                    <a:schemeClr val="accent4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Khắc phục các khuyết điểm hệ thống cũ</a:t>
              </a:r>
              <a:endParaRPr lang="en-US" sz="18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" name="AutoShape 71"/>
          <p:cNvSpPr>
            <a:spLocks noChangeArrowheads="1"/>
          </p:cNvSpPr>
          <p:nvPr/>
        </p:nvSpPr>
        <p:spPr bwMode="gray">
          <a:xfrm>
            <a:off x="6137619" y="2131513"/>
            <a:ext cx="2168525" cy="1843088"/>
          </a:xfrm>
          <a:prstGeom prst="wedgeRoundRectCallout">
            <a:avLst>
              <a:gd name="adj1" fmla="val -48858"/>
              <a:gd name="adj2" fmla="val 85383"/>
              <a:gd name="adj3" fmla="val 16667"/>
            </a:avLst>
          </a:prstGeom>
          <a:gradFill rotWithShape="1">
            <a:gsLst>
              <a:gs pos="0">
                <a:srgbClr val="63ECEF"/>
              </a:gs>
              <a:gs pos="100000">
                <a:srgbClr val="FFFFFF"/>
              </a:gs>
            </a:gsLst>
            <a:lin ang="5400000" scaled="1"/>
          </a:gradFill>
          <a:ln w="381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Mục tiêu khóa luận</a:t>
            </a:r>
            <a:endParaRPr 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8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9144000" cy="667512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/>
              <a:t>Chương II: Cơ sở lý thuyết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gray">
          <a:xfrm rot="9557655">
            <a:off x="5855272" y="2358839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 rot="19161868">
            <a:off x="3132709" y="393046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gray">
          <a:xfrm rot="1136487">
            <a:off x="2869184" y="2430277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gray">
          <a:xfrm rot="12269937">
            <a:off x="5677251" y="3658420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80" name="AutoShape 18"/>
          <p:cNvSpPr>
            <a:spLocks noChangeArrowheads="1"/>
          </p:cNvSpPr>
          <p:nvPr/>
        </p:nvSpPr>
        <p:spPr bwMode="gray">
          <a:xfrm rot="16200000">
            <a:off x="4409059" y="442735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6699"/>
              </a:gs>
              <a:gs pos="100000">
                <a:srgbClr val="BEBED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98183" y="1842318"/>
            <a:ext cx="2362200" cy="2438400"/>
            <a:chOff x="3498183" y="1842318"/>
            <a:chExt cx="2362200" cy="243840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498183" y="1842318"/>
              <a:ext cx="2362200" cy="2438400"/>
              <a:chOff x="4071" y="1584"/>
              <a:chExt cx="1092" cy="1097"/>
            </a:xfrm>
          </p:grpSpPr>
          <p:sp>
            <p:nvSpPr>
              <p:cNvPr id="6" name="Oval 4"/>
              <p:cNvSpPr>
                <a:spLocks noChangeArrowheads="1"/>
              </p:cNvSpPr>
              <p:nvPr/>
            </p:nvSpPr>
            <p:spPr bwMode="gray">
              <a:xfrm>
                <a:off x="4071" y="1584"/>
                <a:ext cx="1090" cy="108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D8755A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7" name="Oval 5"/>
              <p:cNvSpPr>
                <a:spLocks noChangeArrowheads="1"/>
              </p:cNvSpPr>
              <p:nvPr/>
            </p:nvSpPr>
            <p:spPr bwMode="gray">
              <a:xfrm>
                <a:off x="4073" y="1593"/>
                <a:ext cx="1090" cy="1088"/>
              </a:xfrm>
              <a:prstGeom prst="ellipse">
                <a:avLst/>
              </a:prstGeom>
              <a:gradFill rotWithShape="1">
                <a:gsLst>
                  <a:gs pos="0">
                    <a:srgbClr val="D8755A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gray">
              <a:xfrm>
                <a:off x="4131" y="1655"/>
                <a:ext cx="946" cy="945"/>
              </a:xfrm>
              <a:prstGeom prst="ellipse">
                <a:avLst/>
              </a:prstGeom>
              <a:gradFill rotWithShape="1">
                <a:gsLst>
                  <a:gs pos="0">
                    <a:srgbClr val="753F31"/>
                  </a:gs>
                  <a:gs pos="50000">
                    <a:srgbClr val="D8755A"/>
                  </a:gs>
                  <a:gs pos="100000">
                    <a:srgbClr val="753F31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gray">
              <a:xfrm>
                <a:off x="4128" y="1650"/>
                <a:ext cx="946" cy="945"/>
              </a:xfrm>
              <a:prstGeom prst="ellipse">
                <a:avLst/>
              </a:prstGeom>
              <a:gradFill rotWithShape="1">
                <a:gsLst>
                  <a:gs pos="0">
                    <a:srgbClr val="894A39"/>
                  </a:gs>
                  <a:gs pos="100000">
                    <a:srgbClr val="D8755A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gray">
              <a:xfrm>
                <a:off x="4178" y="1703"/>
                <a:ext cx="852" cy="8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97" y="1716"/>
                <a:ext cx="826" cy="825"/>
                <a:chOff x="4166" y="1706"/>
                <a:chExt cx="1252" cy="1252"/>
              </a:xfrm>
            </p:grpSpPr>
            <p:sp>
              <p:nvSpPr>
                <p:cNvPr id="12" name="Oval 10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3" name="Oval 11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4" name="Oval 12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15" name="Oval 13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21" name="Text Box 19"/>
            <p:cNvSpPr txBox="1">
              <a:spLocks noChangeArrowheads="1"/>
            </p:cNvSpPr>
            <p:nvPr/>
          </p:nvSpPr>
          <p:spPr bwMode="gray">
            <a:xfrm>
              <a:off x="3979989" y="2451350"/>
              <a:ext cx="1300356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Phương </a:t>
              </a:r>
            </a:p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pháp </a:t>
              </a:r>
            </a:p>
            <a:p>
              <a:pPr algn="ctr"/>
              <a:r>
                <a:rPr lang="en-US" sz="2400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sử dụng</a:t>
              </a:r>
              <a:endPara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83233" y="1576934"/>
            <a:ext cx="1439862" cy="1439863"/>
            <a:chOff x="6483233" y="1576934"/>
            <a:chExt cx="1439862" cy="1439863"/>
          </a:xfrm>
        </p:grpSpPr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6483233" y="1576934"/>
              <a:ext cx="1439862" cy="1439863"/>
              <a:chOff x="2789" y="1625"/>
              <a:chExt cx="907" cy="907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gray">
              <a:xfrm>
                <a:off x="2789" y="1625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gray">
              <a:xfrm>
                <a:off x="2849" y="168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6" name="Oval 24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9" cy="70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28" name="Group 26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29" name="Oval 27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0" name="Oval 28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1" name="Oval 29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32" name="Oval 30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33" name="Text Box 31"/>
            <p:cNvSpPr txBox="1">
              <a:spLocks noChangeArrowheads="1"/>
            </p:cNvSpPr>
            <p:nvPr/>
          </p:nvSpPr>
          <p:spPr bwMode="gray">
            <a:xfrm>
              <a:off x="6953736" y="2114089"/>
              <a:ext cx="49885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JS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6256794" y="3608012"/>
            <a:ext cx="1444625" cy="1524000"/>
            <a:chOff x="864" y="1680"/>
            <a:chExt cx="910" cy="960"/>
          </a:xfrm>
        </p:grpSpPr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A24161"/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gray">
            <a:xfrm>
              <a:off x="1102" y="2054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CSS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303242" y="1636525"/>
            <a:ext cx="1476693" cy="1524884"/>
            <a:chOff x="1303242" y="1636525"/>
            <a:chExt cx="1476693" cy="152488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gray">
            <a:xfrm>
              <a:off x="1303242" y="1637409"/>
              <a:ext cx="1446213" cy="15240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gray">
            <a:xfrm>
              <a:off x="1333722" y="1636525"/>
              <a:ext cx="1446213" cy="152400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gray">
            <a:xfrm>
              <a:off x="1427676" y="1735532"/>
              <a:ext cx="1258306" cy="1325986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gray">
            <a:xfrm>
              <a:off x="1496463" y="1802715"/>
              <a:ext cx="1130798" cy="119161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gray">
            <a:xfrm>
              <a:off x="1514918" y="1822163"/>
              <a:ext cx="1095565" cy="1154492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gray">
            <a:xfrm>
              <a:off x="1528340" y="1829235"/>
              <a:ext cx="1068721" cy="11244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gray">
            <a:xfrm>
              <a:off x="1540084" y="1839843"/>
              <a:ext cx="1016711" cy="1051949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1598805" y="1869899"/>
              <a:ext cx="904303" cy="85393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29353" y="1735532"/>
              <a:ext cx="1256628" cy="1325986"/>
              <a:chOff x="1429353" y="1735532"/>
              <a:chExt cx="1256628" cy="1325986"/>
            </a:xfrm>
          </p:grpSpPr>
          <p:sp>
            <p:nvSpPr>
              <p:cNvPr id="49" name="Oval 47"/>
              <p:cNvSpPr>
                <a:spLocks noChangeArrowheads="1"/>
              </p:cNvSpPr>
              <p:nvPr/>
            </p:nvSpPr>
            <p:spPr bwMode="gray">
              <a:xfrm>
                <a:off x="1429353" y="1735532"/>
                <a:ext cx="1256628" cy="1325986"/>
              </a:xfrm>
              <a:prstGeom prst="ellipse">
                <a:avLst/>
              </a:prstGeom>
              <a:gradFill rotWithShape="1">
                <a:gsLst>
                  <a:gs pos="0">
                    <a:srgbClr val="008241"/>
                  </a:gs>
                  <a:gs pos="100000">
                    <a:srgbClr val="00CC66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55" name="Text Box 53"/>
              <p:cNvSpPr txBox="1">
                <a:spLocks noChangeArrowheads="1"/>
              </p:cNvSpPr>
              <p:nvPr/>
            </p:nvSpPr>
            <p:spPr bwMode="gray">
              <a:xfrm>
                <a:off x="1659075" y="2191398"/>
                <a:ext cx="71365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sz="2000" b="1" smtClean="0">
                    <a:solidFill>
                      <a:srgbClr val="000000"/>
                    </a:solidFill>
                  </a:rPr>
                  <a:t>PHP</a:t>
                </a:r>
                <a:endParaRPr lang="en-US" sz="2000" b="1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1734122" y="3971738"/>
            <a:ext cx="1439862" cy="1439863"/>
            <a:chOff x="1685" y="3125"/>
            <a:chExt cx="907" cy="907"/>
          </a:xfrm>
        </p:grpSpPr>
        <p:grpSp>
          <p:nvGrpSpPr>
            <p:cNvPr id="57" name="Group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59" name="Oval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965E1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0" name="Oval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1" name="Oval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1F377A"/>
                  </a:gs>
                  <a:gs pos="50000">
                    <a:srgbClr val="3965E1"/>
                  </a:gs>
                  <a:gs pos="100000">
                    <a:srgbClr val="1F377A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2" name="Oval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264396"/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sp>
            <p:nvSpPr>
              <p:cNvPr id="63" name="Oval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03060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/>
              </a:p>
            </p:txBody>
          </p:sp>
          <p:grpSp>
            <p:nvGrpSpPr>
              <p:cNvPr id="64" name="Group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65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6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7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  <p:sp>
              <p:nvSpPr>
                <p:cNvPr id="68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 eaLnBrk="1" hangingPunct="1"/>
                  <a:endParaRPr lang="en-US"/>
                </a:p>
              </p:txBody>
            </p:sp>
          </p:grpSp>
        </p:grpSp>
        <p:sp>
          <p:nvSpPr>
            <p:cNvPr id="58" name="Text Box 66"/>
            <p:cNvSpPr txBox="1">
              <a:spLocks noChangeArrowheads="1"/>
            </p:cNvSpPr>
            <p:nvPr/>
          </p:nvSpPr>
          <p:spPr bwMode="gray">
            <a:xfrm>
              <a:off x="1847" y="3456"/>
              <a:ext cx="5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HTML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3979989" y="5040742"/>
            <a:ext cx="1444625" cy="1524000"/>
            <a:chOff x="864" y="1680"/>
            <a:chExt cx="910" cy="960"/>
          </a:xfrm>
        </p:grpSpPr>
        <p:sp>
          <p:nvSpPr>
            <p:cNvPr id="70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1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2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8A3753"/>
                </a:gs>
                <a:gs pos="50000">
                  <a:srgbClr val="FF6699"/>
                </a:gs>
                <a:gs pos="100000">
                  <a:srgbClr val="8A375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4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75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6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7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8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79" name="Text Box 42"/>
            <p:cNvSpPr txBox="1">
              <a:spLocks noChangeArrowheads="1"/>
            </p:cNvSpPr>
            <p:nvPr/>
          </p:nvSpPr>
          <p:spPr bwMode="gray">
            <a:xfrm>
              <a:off x="984" y="2054"/>
              <a:ext cx="6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2000" b="1" smtClean="0">
                  <a:solidFill>
                    <a:srgbClr val="000000"/>
                  </a:solidFill>
                </a:rPr>
                <a:t>MYSQL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</p:grp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49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10764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Thiết kế cơ sở dữ liệu</a:t>
            </a:r>
            <a:endParaRPr lang="en-US"/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-22780" y="710764"/>
            <a:ext cx="9166779" cy="667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566738" algn="l"/>
            <a:r>
              <a:rPr lang="en-US" smtClean="0">
                <a:solidFill>
                  <a:schemeClr val="tx2"/>
                </a:solidFill>
              </a:rPr>
              <a:t>Sơ đồ CDM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82" name="Picture 81"/>
          <p:cNvPicPr/>
          <p:nvPr/>
        </p:nvPicPr>
        <p:blipFill rotWithShape="1">
          <a:blip r:embed="rId2"/>
          <a:srcRect t="9343" b="8038"/>
          <a:stretch/>
        </p:blipFill>
        <p:spPr bwMode="auto">
          <a:xfrm>
            <a:off x="90487" y="1828800"/>
            <a:ext cx="8963025" cy="384651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86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10764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Thiết kế cơ sở dữ liệu</a:t>
            </a:r>
            <a:endParaRPr lang="en-US"/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-22780" y="710764"/>
            <a:ext cx="9166779" cy="667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566738" algn="l"/>
            <a:r>
              <a:rPr lang="en-US" smtClean="0">
                <a:solidFill>
                  <a:schemeClr val="tx2"/>
                </a:solidFill>
              </a:rPr>
              <a:t>Sơ </a:t>
            </a:r>
            <a:r>
              <a:rPr lang="en-US" smtClean="0">
                <a:solidFill>
                  <a:schemeClr val="tx2"/>
                </a:solidFill>
              </a:rPr>
              <a:t>đồ ngữ cảnh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382000" cy="492188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8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10764"/>
          </a:xfrm>
          <a:prstGeom prst="rect">
            <a:avLst/>
          </a:prstGeom>
          <a:solidFill>
            <a:srgbClr val="0070C0"/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Thiết kế cơ sở dữ liệu</a:t>
            </a:r>
            <a:endParaRPr lang="en-US"/>
          </a:p>
        </p:txBody>
      </p:sp>
      <p:sp>
        <p:nvSpPr>
          <p:cNvPr id="95" name="Title 1"/>
          <p:cNvSpPr txBox="1">
            <a:spLocks/>
          </p:cNvSpPr>
          <p:nvPr/>
        </p:nvSpPr>
        <p:spPr bwMode="auto">
          <a:xfrm>
            <a:off x="7391400" y="6240303"/>
            <a:ext cx="16002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algn="r"/>
            <a:r>
              <a:rPr lang="en-US" sz="200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-22780" y="710764"/>
            <a:ext cx="9166779" cy="667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0" rIns="0" bIns="0"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4000" b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566738" algn="l"/>
            <a:r>
              <a:rPr lang="en-US" smtClean="0">
                <a:solidFill>
                  <a:schemeClr val="tx2"/>
                </a:solidFill>
              </a:rPr>
              <a:t>Sơ </a:t>
            </a:r>
            <a:r>
              <a:rPr lang="en-US" smtClean="0">
                <a:solidFill>
                  <a:schemeClr val="tx2"/>
                </a:solidFill>
              </a:rPr>
              <a:t>đồ DFD bậc 0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382000" cy="49218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5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FFFFFF"/>
      </a:dk1>
      <a:lt1>
        <a:srgbClr val="FFFFFF"/>
      </a:lt1>
      <a:dk2>
        <a:srgbClr val="FFFFFF"/>
      </a:dk2>
      <a:lt2>
        <a:srgbClr val="0289C6"/>
      </a:lt2>
      <a:accent1>
        <a:srgbClr val="07B1F5"/>
      </a:accent1>
      <a:accent2>
        <a:srgbClr val="3BC3FF"/>
      </a:accent2>
      <a:accent3>
        <a:srgbClr val="FFFFFF"/>
      </a:accent3>
      <a:accent4>
        <a:srgbClr val="DADADA"/>
      </a:accent4>
      <a:accent5>
        <a:srgbClr val="AAD5F9"/>
      </a:accent5>
      <a:accent6>
        <a:srgbClr val="35B0E7"/>
      </a:accent6>
      <a:hlink>
        <a:srgbClr val="04DDEE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FFFFFF"/>
    </a:lt1>
    <a:dk2>
      <a:srgbClr val="FFFFFF"/>
    </a:dk2>
    <a:lt2>
      <a:srgbClr val="0289C6"/>
    </a:lt2>
    <a:accent1>
      <a:srgbClr val="07B1F5"/>
    </a:accent1>
    <a:accent2>
      <a:srgbClr val="3BC3FF"/>
    </a:accent2>
    <a:accent3>
      <a:srgbClr val="FFFFFF"/>
    </a:accent3>
    <a:accent4>
      <a:srgbClr val="DADADA"/>
    </a:accent4>
    <a:accent5>
      <a:srgbClr val="AAD5F9"/>
    </a:accent5>
    <a:accent6>
      <a:srgbClr val="35B0E7"/>
    </a:accent6>
    <a:hlink>
      <a:srgbClr val="04DDEE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848</Words>
  <Application>Microsoft Office PowerPoint</Application>
  <PresentationFormat>On-screen Show (4:3)</PresentationFormat>
  <Paragraphs>211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powerpoint-template</vt:lpstr>
      <vt:lpstr>PowerPoint Presentation</vt:lpstr>
      <vt:lpstr>NỘI DUNG CỦA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LÀM GAME CỜ CARÔ</dc:title>
  <dc:creator>Nguyen Dang</dc:creator>
  <cp:lastModifiedBy>ADMIN</cp:lastModifiedBy>
  <cp:revision>175</cp:revision>
  <dcterms:created xsi:type="dcterms:W3CDTF">2017-05-16T06:50:44Z</dcterms:created>
  <dcterms:modified xsi:type="dcterms:W3CDTF">2019-06-18T15:22:31Z</dcterms:modified>
</cp:coreProperties>
</file>