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65" r:id="rId2"/>
    <p:sldId id="273" r:id="rId3"/>
    <p:sldId id="266" r:id="rId4"/>
    <p:sldId id="274" r:id="rId5"/>
    <p:sldId id="275" r:id="rId6"/>
    <p:sldId id="267" r:id="rId7"/>
    <p:sldId id="278" r:id="rId8"/>
    <p:sldId id="279" r:id="rId9"/>
    <p:sldId id="280" r:id="rId10"/>
    <p:sldId id="281" r:id="rId11"/>
    <p:sldId id="269" r:id="rId12"/>
    <p:sldId id="282" r:id="rId13"/>
    <p:sldId id="283" r:id="rId14"/>
    <p:sldId id="286" r:id="rId15"/>
    <p:sldId id="284" r:id="rId16"/>
    <p:sldId id="285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6A11C6C-7FF4-4EDE-8218-2E3DCD1F644A}">
          <p14:sldIdLst>
            <p14:sldId id="265"/>
            <p14:sldId id="273"/>
            <p14:sldId id="266"/>
            <p14:sldId id="274"/>
            <p14:sldId id="275"/>
            <p14:sldId id="267"/>
            <p14:sldId id="278"/>
            <p14:sldId id="279"/>
            <p14:sldId id="280"/>
            <p14:sldId id="281"/>
            <p14:sldId id="269"/>
            <p14:sldId id="282"/>
            <p14:sldId id="283"/>
            <p14:sldId id="286"/>
            <p14:sldId id="284"/>
            <p14:sldId id="285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75" d="100"/>
          <a:sy n="75" d="100"/>
        </p:scale>
        <p:origin x="-1152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D31F-ADAE-499F-AEEC-D66713C91EC4}" type="datetimeFigureOut">
              <a:rPr lang="en-US" smtClean="0"/>
              <a:t>2019-06-17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E1BD-77C4-467A-BDED-6699CA45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8961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99FC9-19FB-481D-B997-A3FF1FB12BD0}" type="datetimeFigureOut">
              <a:rPr lang="en-US" smtClean="0"/>
              <a:t>2019-06-17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7F8BA-393B-43BB-B9C1-5FEBB4AF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650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ontent Placeholder 2"/>
          <p:cNvSpPr>
            <a:spLocks noGrp="1"/>
          </p:cNvSpPr>
          <p:nvPr>
            <p:ph idx="1"/>
          </p:nvPr>
        </p:nvSpPr>
        <p:spPr>
          <a:xfrm>
            <a:off x="230652" y="2362200"/>
            <a:ext cx="8682695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smtClean="0">
                <a:solidFill>
                  <a:schemeClr val="accent3"/>
                </a:solidFill>
                <a:latin typeface="Times New Roman" pitchFamily="18" charset="0"/>
              </a:rPr>
              <a:t>KHÓA LUẬN TỐT NGHIỆP</a:t>
            </a:r>
          </a:p>
          <a:p>
            <a:pPr marL="0" indent="0" algn="ctr">
              <a:buNone/>
            </a:pPr>
            <a:r>
              <a:rPr lang="en-US" sz="2800" b="1" smtClean="0">
                <a:solidFill>
                  <a:schemeClr val="accent3"/>
                </a:solidFill>
                <a:latin typeface="Times New Roman" pitchFamily="18" charset="0"/>
              </a:rPr>
              <a:t>XÂY DỰNG WEBSITE </a:t>
            </a:r>
          </a:p>
          <a:p>
            <a:pPr marL="0" indent="0" algn="ctr">
              <a:buNone/>
            </a:pPr>
            <a:r>
              <a:rPr lang="en-US" sz="2800" b="1" smtClean="0">
                <a:solidFill>
                  <a:schemeClr val="accent3"/>
                </a:solidFill>
                <a:latin typeface="Times New Roman" pitchFamily="18" charset="0"/>
              </a:rPr>
              <a:t>QUẢN LÝ KÝ TÚC XÁ SINH VIÊN </a:t>
            </a:r>
          </a:p>
          <a:p>
            <a:pPr marL="0" indent="0" algn="ctr">
              <a:buNone/>
            </a:pPr>
            <a:r>
              <a:rPr lang="en-US" sz="2800" b="1" smtClean="0">
                <a:solidFill>
                  <a:schemeClr val="accent3"/>
                </a:solidFill>
                <a:latin typeface="Times New Roman" pitchFamily="18" charset="0"/>
              </a:rPr>
              <a:t>TRƯỜNG ĐẠI HỌC KIÊN GIANG</a:t>
            </a:r>
          </a:p>
          <a:p>
            <a:pPr marL="0" indent="0">
              <a:buNone/>
            </a:pPr>
            <a:endParaRPr lang="en-US" sz="2800" smtClean="0">
              <a:solidFill>
                <a:schemeClr val="accent3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sz="2800" smtClean="0">
                <a:solidFill>
                  <a:schemeClr val="accent3"/>
                </a:solidFill>
                <a:latin typeface="Times New Roman" pitchFamily="18" charset="0"/>
              </a:rPr>
              <a:t>Giảng </a:t>
            </a:r>
            <a:r>
              <a:rPr lang="en-US" sz="2800">
                <a:solidFill>
                  <a:schemeClr val="accent3"/>
                </a:solidFill>
                <a:latin typeface="Times New Roman" pitchFamily="18" charset="0"/>
              </a:rPr>
              <a:t>viên hướng dẫn: TS. Phạm Thị Xuân Lộc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accent3"/>
                </a:solidFill>
                <a:latin typeface="Times New Roman" pitchFamily="18" charset="0"/>
              </a:rPr>
              <a:t>Sinh viên thực hiện: Võ Thiện Tiên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accent3"/>
                </a:solidFill>
                <a:latin typeface="Times New Roman" pitchFamily="18" charset="0"/>
              </a:rPr>
              <a:t>MSSV: 1501206121			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accent3"/>
                </a:solidFill>
                <a:latin typeface="Times New Roman" pitchFamily="18" charset="0"/>
              </a:rPr>
              <a:t>Lớp</a:t>
            </a:r>
            <a:r>
              <a:rPr lang="en-US" sz="2400">
                <a:solidFill>
                  <a:schemeClr val="accent3"/>
                </a:solidFill>
                <a:latin typeface="Times New Roman" pitchFamily="18" charset="0"/>
              </a:rPr>
              <a:t>: B15TT3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400" smtClean="0">
                <a:solidFill>
                  <a:schemeClr val="accent3"/>
                </a:solidFill>
                <a:latin typeface="Times New Roman" pitchFamily="18" charset="0"/>
              </a:rPr>
              <a:t>	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87" name="Content Placeholder 2"/>
          <p:cNvSpPr txBox="1">
            <a:spLocks/>
          </p:cNvSpPr>
          <p:nvPr/>
        </p:nvSpPr>
        <p:spPr bwMode="auto">
          <a:xfrm>
            <a:off x="0" y="114300"/>
            <a:ext cx="9144000" cy="123734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TRƯỜNG ĐẠI HỌC KIÊN GIANG</a:t>
            </a:r>
          </a:p>
          <a:p>
            <a:pPr marL="0" indent="0" algn="ctr">
              <a:buFontTx/>
              <a:buNone/>
            </a:pPr>
            <a:r>
              <a:rPr lang="en-US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 KHOA THÔNG TIN VÀ TRUYỀN THÔNG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074" y="1409700"/>
            <a:ext cx="1016309" cy="85453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67640" y="228600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Chương III: Kết quả ứng dụng</a:t>
            </a:r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7391400" y="6366477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81000" y="762000"/>
            <a:ext cx="86106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Giao diện chính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962"/>
            <a:ext cx="853856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6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86800" cy="4114800"/>
          </a:xfrm>
          <a:ln>
            <a:noFill/>
          </a:ln>
        </p:spPr>
        <p:txBody>
          <a:bodyPr>
            <a:normAutofit/>
          </a:bodyPr>
          <a:lstStyle/>
          <a:p>
            <a:pPr marL="292100" indent="-292100">
              <a:buClr>
                <a:schemeClr val="tx1"/>
              </a:buClr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Kết quả đạt được</a:t>
            </a:r>
          </a:p>
          <a:p>
            <a:pPr marL="863600" lvl="1" indent="-292100">
              <a:buClr>
                <a:schemeClr val="tx1"/>
              </a:buCl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Xây dựng được một Website quản lý ký túc xá.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Có các chức năng dành cho từng người dùng cụ thể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Có các tìm kiếm theo nhiều tiêu chí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Có các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thống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kê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Xuất được file Excel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50" y="342138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Chương IV: Kết luận và hướng phát triển</a:t>
            </a:r>
            <a:endParaRPr lang="en-US" sz="40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915400" cy="41148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2. Ưu điểm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Có các chức năng dành cho từng người dùng cụ thể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Mã hóa dữ liệu bằng thuật toán MD5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Kiểm tra các ràng buộc toàn vẹn.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Tìm kiếm kết hợp nhiều tiêu chí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Thống kê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50" y="342138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Chương IV: Kết luận và hướng phát triển</a:t>
            </a:r>
            <a:endParaRPr lang="en-US" sz="40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4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676400"/>
            <a:ext cx="8610600" cy="430133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3. Hạn chế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Một số thuật toán chưa tối ưu.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Một số chức năng thống kê chưa đầy đủ.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Một vài chức năng tìm kiếm chưa đáp ứng được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50" y="342138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Chương IV: Kết luận và hướng phát triển</a:t>
            </a:r>
            <a:endParaRPr lang="en-US" sz="40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261268"/>
            <a:ext cx="8610600" cy="520366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3. Hạn chế</a:t>
            </a:r>
          </a:p>
          <a:p>
            <a:pPr marL="457200" lvl="1" indent="0">
              <a:buNone/>
            </a:pPr>
            <a:r>
              <a:rPr lang="en-US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Chức năng chưa làm được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Quản lý điện nước.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Đăng ký online, duyệt đơn đăng ký.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Quản lý thiết bị: chưa chi tiết tài sản, mất hoặc chuyển từ phòng này sang phòng khác.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Quản lý sinh viên ở phòng: chưa quản lý được sinh viên đó sử dụng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gường,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tủ đồ nào khi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đang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ở KTX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50" y="342138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Chương IV: Kết luận và hướng phát triển</a:t>
            </a:r>
            <a:endParaRPr lang="en-US" sz="40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799"/>
            <a:ext cx="8610600" cy="24765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. Nguyên nhân hạn chế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Do kinh nghiệm và kiến thức của bản thân vẫn còn hạn chế.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Do thời gian thực hiện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ngắn.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8100" y="361188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Chương IV: Kết luận và hướng phát triển</a:t>
            </a:r>
            <a:endParaRPr lang="en-US" sz="40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2219"/>
            <a:ext cx="8896350" cy="540924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 Hướng phát triển</a:t>
            </a:r>
          </a:p>
          <a:p>
            <a:pPr lvl="1">
              <a:buFontTx/>
              <a:buChar char="-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Cải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thiện và tối ưu hóa các thuật toán để tối ưu hóa trang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Website.</a:t>
            </a:r>
          </a:p>
          <a:p>
            <a:pPr lvl="1">
              <a:buFontTx/>
              <a:buChar char="-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Hoàn thiệu đầy đủ và bổ sung thêm các chức năng </a:t>
            </a:r>
            <a:endParaRPr lang="en-US" sz="32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Char char="-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Khắc phục và hoàn thiện các hạn chế đã nói ở mục 4.3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Tx/>
              <a:buChar char="-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Hoàn thiện các góp ý của các Thầy phản biện và Cô hướng dẫn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Char char="-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Đưa lên internet</a:t>
            </a:r>
          </a:p>
          <a:p>
            <a:pPr marL="457200" lvl="1" indent="0">
              <a:buNone/>
            </a:pPr>
            <a:endParaRPr lang="en-US" sz="32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50" y="342138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Chương IV: Kết luận và hướng phát triển</a:t>
            </a:r>
            <a:endParaRPr lang="en-US" sz="40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3416" y="2743200"/>
            <a:ext cx="924535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“XIN CHÂN THÀNH CẢM </a:t>
            </a:r>
            <a:r>
              <a:rPr lang="en-US" sz="4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ƠN</a:t>
            </a:r>
          </a:p>
          <a:p>
            <a:pPr algn="ctr">
              <a:defRPr/>
            </a:pPr>
            <a:r>
              <a:rPr lang="en-US" sz="4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 QUÍ THẦY CÔ ĐÃ LẮNG NGHE”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715962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NỘI DUNG CỦA ĐỀ TÀI</a:t>
            </a:r>
            <a:endParaRPr lang="en-US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2222500" y="1600200"/>
            <a:ext cx="4770438" cy="4824413"/>
            <a:chOff x="-2222500" y="1600200"/>
            <a:chExt cx="4770438" cy="4824413"/>
          </a:xfrm>
        </p:grpSpPr>
        <p:sp>
          <p:nvSpPr>
            <p:cNvPr id="44" name="AutoShape 41"/>
            <p:cNvSpPr>
              <a:spLocks noChangeArrowheads="1"/>
            </p:cNvSpPr>
            <p:nvPr/>
          </p:nvSpPr>
          <p:spPr bwMode="ltGray">
            <a:xfrm rot="5400000">
              <a:off x="-2249488" y="1627188"/>
              <a:ext cx="4824413" cy="4770438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2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0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ltGray">
            <a:xfrm rot="5400000" flipH="1">
              <a:off x="-1843881" y="2062956"/>
              <a:ext cx="4032250" cy="3929063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4"/>
                    <a:pt x="10856" y="10769"/>
                    <a:pt x="10856" y="10800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79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47" name="AutoShape 44"/>
          <p:cNvSpPr>
            <a:spLocks noChangeArrowheads="1"/>
          </p:cNvSpPr>
          <p:nvPr/>
        </p:nvSpPr>
        <p:spPr bwMode="gray">
          <a:xfrm>
            <a:off x="2467932" y="5007074"/>
            <a:ext cx="5685468" cy="681038"/>
          </a:xfrm>
          <a:prstGeom prst="roundRect">
            <a:avLst>
              <a:gd name="adj" fmla="val 50000"/>
            </a:avLst>
          </a:prstGeom>
          <a:noFill/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Chương IV: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Kết luận và hướng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phát</a:t>
            </a:r>
          </a:p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	         		 triển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của chương trình</a:t>
            </a: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gray">
          <a:xfrm>
            <a:off x="2734725" y="4177849"/>
            <a:ext cx="4932362" cy="655637"/>
          </a:xfrm>
          <a:prstGeom prst="roundRect">
            <a:avLst>
              <a:gd name="adj" fmla="val 50000"/>
            </a:avLst>
          </a:prstGeom>
          <a:noFill/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Chương III: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Nội dung và </a:t>
            </a: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kết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quả nghiên cứu </a:t>
            </a:r>
          </a:p>
        </p:txBody>
      </p:sp>
      <p:sp>
        <p:nvSpPr>
          <p:cNvPr id="49" name="AutoShape 46"/>
          <p:cNvSpPr>
            <a:spLocks noChangeArrowheads="1"/>
          </p:cNvSpPr>
          <p:nvPr/>
        </p:nvSpPr>
        <p:spPr bwMode="gray">
          <a:xfrm>
            <a:off x="2734725" y="3197452"/>
            <a:ext cx="4419600" cy="685800"/>
          </a:xfrm>
          <a:prstGeom prst="roundRect">
            <a:avLst>
              <a:gd name="adj" fmla="val 50000"/>
            </a:avLst>
          </a:prstGeom>
          <a:noFill/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Chương II: Cơ sở Lý thuyết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AutoShape 47"/>
          <p:cNvSpPr>
            <a:spLocks noChangeArrowheads="1"/>
          </p:cNvSpPr>
          <p:nvPr/>
        </p:nvSpPr>
        <p:spPr bwMode="gray">
          <a:xfrm>
            <a:off x="2433958" y="2252308"/>
            <a:ext cx="4419600" cy="693737"/>
          </a:xfrm>
          <a:prstGeom prst="roundRect">
            <a:avLst>
              <a:gd name="adj" fmla="val 50000"/>
            </a:avLst>
          </a:prstGeom>
          <a:noFill/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Chương I: Tổng quan đề tài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1940029" y="2443163"/>
            <a:ext cx="381000" cy="381000"/>
            <a:chOff x="2078" y="1680"/>
            <a:chExt cx="1615" cy="1615"/>
          </a:xfrm>
        </p:grpSpPr>
        <p:sp>
          <p:nvSpPr>
            <p:cNvPr id="52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57" name="Oval 5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  <p:grpSp>
        <p:nvGrpSpPr>
          <p:cNvPr id="58" name="Group 55"/>
          <p:cNvGrpSpPr>
            <a:grpSpLocks/>
          </p:cNvGrpSpPr>
          <p:nvPr/>
        </p:nvGrpSpPr>
        <p:grpSpPr bwMode="auto">
          <a:xfrm>
            <a:off x="2226660" y="3338626"/>
            <a:ext cx="381000" cy="381000"/>
            <a:chOff x="2078" y="1680"/>
            <a:chExt cx="1615" cy="1615"/>
          </a:xfrm>
        </p:grpSpPr>
        <p:sp>
          <p:nvSpPr>
            <p:cNvPr id="59" name="Oval 5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0" name="Oval 5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" name="Oval 5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2" name="Oval 5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63" name="Oval 6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4" name="Oval 6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  <p:grpSp>
        <p:nvGrpSpPr>
          <p:cNvPr id="65" name="Group 62"/>
          <p:cNvGrpSpPr>
            <a:grpSpLocks/>
          </p:cNvGrpSpPr>
          <p:nvPr/>
        </p:nvGrpSpPr>
        <p:grpSpPr bwMode="auto">
          <a:xfrm>
            <a:off x="2278140" y="4315050"/>
            <a:ext cx="381000" cy="381000"/>
            <a:chOff x="2078" y="1680"/>
            <a:chExt cx="1615" cy="1615"/>
          </a:xfrm>
        </p:grpSpPr>
        <p:sp>
          <p:nvSpPr>
            <p:cNvPr id="66" name="Oval 6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7" name="Oval 6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8" name="Oval 6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9" name="Oval 6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0" name="Oval 6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1" name="Oval 6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  <p:grpSp>
        <p:nvGrpSpPr>
          <p:cNvPr id="72" name="Group 69"/>
          <p:cNvGrpSpPr>
            <a:grpSpLocks/>
          </p:cNvGrpSpPr>
          <p:nvPr/>
        </p:nvGrpSpPr>
        <p:grpSpPr bwMode="auto">
          <a:xfrm>
            <a:off x="1918063" y="5208962"/>
            <a:ext cx="381000" cy="381000"/>
            <a:chOff x="2078" y="1680"/>
            <a:chExt cx="1615" cy="1615"/>
          </a:xfrm>
        </p:grpSpPr>
        <p:sp>
          <p:nvSpPr>
            <p:cNvPr id="73" name="Oval 7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4" name="Oval 7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6" name="Oval 7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7" name="Oval 7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8" name="Oval 7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  <p:sp>
        <p:nvSpPr>
          <p:cNvPr id="37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9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52400" y="533400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Chương I: Tổng quan đề tài</a:t>
            </a:r>
            <a:endParaRPr lang="en-US" sz="40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 rot="17973186">
            <a:off x="4615657" y="267573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 rot="3465783">
            <a:off x="4615656" y="483949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 rot="14369022">
            <a:off x="3396457" y="275193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 rot="7535209">
            <a:off x="3358357" y="480615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5194300" y="3803650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 rot="10800000">
            <a:off x="2784475" y="3797300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505075" y="2046288"/>
            <a:ext cx="3743325" cy="3744912"/>
          </a:xfrm>
          <a:prstGeom prst="ellipse">
            <a:avLst/>
          </a:prstGeom>
          <a:noFill/>
          <a:ln w="38100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endParaRPr lang="en-US"/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267075" y="2093913"/>
            <a:ext cx="360363" cy="360362"/>
            <a:chOff x="1973" y="1706"/>
            <a:chExt cx="227" cy="227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322513" y="3749675"/>
            <a:ext cx="360362" cy="360363"/>
            <a:chOff x="1565" y="2659"/>
            <a:chExt cx="227" cy="227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3186113" y="5292725"/>
            <a:ext cx="360362" cy="360363"/>
            <a:chOff x="2109" y="3612"/>
            <a:chExt cx="227" cy="227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5116513" y="2073275"/>
            <a:ext cx="360362" cy="360363"/>
            <a:chOff x="3470" y="1706"/>
            <a:chExt cx="227" cy="227"/>
          </a:xfrm>
        </p:grpSpPr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6065838" y="3749675"/>
            <a:ext cx="360362" cy="360363"/>
            <a:chOff x="3923" y="2659"/>
            <a:chExt cx="227" cy="227"/>
          </a:xfrm>
        </p:grpSpPr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5172075" y="5349875"/>
            <a:ext cx="360363" cy="360363"/>
            <a:chOff x="3515" y="3521"/>
            <a:chExt cx="227" cy="227"/>
          </a:xfrm>
        </p:grpSpPr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30" name="Oval 28"/>
          <p:cNvSpPr>
            <a:spLocks noChangeArrowheads="1"/>
          </p:cNvSpPr>
          <p:nvPr/>
        </p:nvSpPr>
        <p:spPr bwMode="gray">
          <a:xfrm>
            <a:off x="3462338" y="2987675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gray">
          <a:xfrm>
            <a:off x="3455988" y="2971800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gray">
          <a:xfrm>
            <a:off x="3589338" y="3114675"/>
            <a:ext cx="1690687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gray">
          <a:xfrm>
            <a:off x="3571875" y="3087688"/>
            <a:ext cx="1690688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gray">
          <a:xfrm>
            <a:off x="3673475" y="3198813"/>
            <a:ext cx="1522413" cy="1522412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gray">
          <a:xfrm>
            <a:off x="3695700" y="3217863"/>
            <a:ext cx="1471613" cy="1473200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/>
            <a:endParaRPr lang="en-US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gray">
          <a:xfrm>
            <a:off x="3713163" y="3227388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/>
            <a:endParaRPr lang="en-US"/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gray">
          <a:xfrm>
            <a:off x="3729038" y="3241675"/>
            <a:ext cx="1366837" cy="1341438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/>
            <a:endParaRPr lang="en-US"/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gray">
          <a:xfrm>
            <a:off x="3810000" y="3278188"/>
            <a:ext cx="1214438" cy="10906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/>
            <a:endParaRPr lang="en-US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gray">
          <a:xfrm>
            <a:off x="3896768" y="3687763"/>
            <a:ext cx="10647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smtClean="0">
                <a:solidFill>
                  <a:srgbClr val="FF0000"/>
                </a:solidFill>
              </a:rPr>
              <a:t>Lý do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553075" y="2020888"/>
            <a:ext cx="2071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Quản lý thủ công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513587" y="1933679"/>
            <a:ext cx="26725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Nhu cầu ở KTX </a:t>
            </a:r>
          </a:p>
          <a:p>
            <a:pPr algn="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&gt; 500 sinh viên/ học kỳ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437086" y="3564801"/>
            <a:ext cx="27478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Các yêu cầu báo cáo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ìm nhanh, chính xác,.. 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5553075" y="5373688"/>
            <a:ext cx="27927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Đội ngũ nhân viên đông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562110" y="3640643"/>
            <a:ext cx="17588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Cơ sở vật chất</a:t>
            </a:r>
          </a:p>
          <a:p>
            <a:pPr algn="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tăng cương 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26298" y="5311775"/>
            <a:ext cx="2832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Phần mền hiện tại Excel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52400" y="533400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Chương I: Tổng quan đề tài</a:t>
            </a:r>
            <a:endParaRPr lang="en-US" sz="40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gray">
          <a:xfrm rot="20601703">
            <a:off x="1484312" y="2200275"/>
            <a:ext cx="5762624" cy="3016250"/>
          </a:xfrm>
          <a:prstGeom prst="ellipse">
            <a:avLst/>
          </a:prstGeom>
          <a:gradFill rotWithShape="0">
            <a:gsLst>
              <a:gs pos="0">
                <a:srgbClr val="808080"/>
              </a:gs>
              <a:gs pos="50000">
                <a:srgbClr val="AEAEAE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gray">
          <a:xfrm rot="20601703">
            <a:off x="1541462" y="2038350"/>
            <a:ext cx="5562599" cy="2922588"/>
          </a:xfrm>
          <a:prstGeom prst="ellipse">
            <a:avLst/>
          </a:prstGeom>
          <a:gradFill rotWithShape="1">
            <a:gsLst>
              <a:gs pos="0">
                <a:srgbClr val="2791BB"/>
              </a:gs>
              <a:gs pos="100000">
                <a:srgbClr val="000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0" name="Arc 6"/>
          <p:cNvSpPr>
            <a:spLocks/>
          </p:cNvSpPr>
          <p:nvPr/>
        </p:nvSpPr>
        <p:spPr bwMode="gray">
          <a:xfrm rot="20601703">
            <a:off x="4197349" y="1927225"/>
            <a:ext cx="2849562" cy="1966913"/>
          </a:xfrm>
          <a:custGeom>
            <a:avLst/>
            <a:gdLst>
              <a:gd name="G0" fmla="+- 0 0 0"/>
              <a:gd name="G1" fmla="+- 17105 0 0"/>
              <a:gd name="G2" fmla="+- 21600 0 0"/>
              <a:gd name="T0" fmla="*/ 13190 w 21600"/>
              <a:gd name="T1" fmla="*/ 0 h 29046"/>
              <a:gd name="T2" fmla="*/ 17999 w 21600"/>
              <a:gd name="T3" fmla="*/ 29046 h 29046"/>
              <a:gd name="T4" fmla="*/ 0 w 21600"/>
              <a:gd name="T5" fmla="*/ 17105 h 29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046" fill="none" extrusionOk="0">
                <a:moveTo>
                  <a:pt x="13190" y="-1"/>
                </a:moveTo>
                <a:cubicBezTo>
                  <a:pt x="18493" y="4089"/>
                  <a:pt x="21600" y="10407"/>
                  <a:pt x="21600" y="17105"/>
                </a:cubicBezTo>
                <a:cubicBezTo>
                  <a:pt x="21600" y="21352"/>
                  <a:pt x="20347" y="25506"/>
                  <a:pt x="17999" y="29046"/>
                </a:cubicBezTo>
              </a:path>
              <a:path w="21600" h="29046" stroke="0" extrusionOk="0">
                <a:moveTo>
                  <a:pt x="13190" y="-1"/>
                </a:moveTo>
                <a:cubicBezTo>
                  <a:pt x="18493" y="4089"/>
                  <a:pt x="21600" y="10407"/>
                  <a:pt x="21600" y="17105"/>
                </a:cubicBezTo>
                <a:cubicBezTo>
                  <a:pt x="21600" y="21352"/>
                  <a:pt x="20347" y="25506"/>
                  <a:pt x="17999" y="29046"/>
                </a:cubicBezTo>
                <a:lnTo>
                  <a:pt x="0" y="17105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3529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1" name="Arc 7"/>
          <p:cNvSpPr>
            <a:spLocks/>
          </p:cNvSpPr>
          <p:nvPr/>
        </p:nvSpPr>
        <p:spPr bwMode="gray">
          <a:xfrm rot="20601703" flipH="1">
            <a:off x="1785937" y="3802063"/>
            <a:ext cx="3281362" cy="1476375"/>
          </a:xfrm>
          <a:custGeom>
            <a:avLst/>
            <a:gdLst>
              <a:gd name="G0" fmla="+- 3659 0 0"/>
              <a:gd name="G1" fmla="+- 0 0 0"/>
              <a:gd name="G2" fmla="+- 21600 0 0"/>
              <a:gd name="T0" fmla="*/ 25114 w 25114"/>
              <a:gd name="T1" fmla="*/ 2497 h 21600"/>
              <a:gd name="T2" fmla="*/ 0 w 25114"/>
              <a:gd name="T3" fmla="*/ 21288 h 21600"/>
              <a:gd name="T4" fmla="*/ 3659 w 251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14" h="21600" fill="none" extrusionOk="0">
                <a:moveTo>
                  <a:pt x="25114" y="2497"/>
                </a:moveTo>
                <a:cubicBezTo>
                  <a:pt x="23846" y="13386"/>
                  <a:pt x="14622" y="21600"/>
                  <a:pt x="3659" y="21600"/>
                </a:cubicBezTo>
                <a:cubicBezTo>
                  <a:pt x="2432" y="21600"/>
                  <a:pt x="1208" y="21495"/>
                  <a:pt x="0" y="21287"/>
                </a:cubicBezTo>
              </a:path>
              <a:path w="25114" h="21600" stroke="0" extrusionOk="0">
                <a:moveTo>
                  <a:pt x="25114" y="2497"/>
                </a:moveTo>
                <a:cubicBezTo>
                  <a:pt x="23846" y="13386"/>
                  <a:pt x="14622" y="21600"/>
                  <a:pt x="3659" y="21600"/>
                </a:cubicBezTo>
                <a:cubicBezTo>
                  <a:pt x="2432" y="21600"/>
                  <a:pt x="1208" y="21495"/>
                  <a:pt x="0" y="21287"/>
                </a:cubicBezTo>
                <a:lnTo>
                  <a:pt x="365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2" name="Arc 8"/>
          <p:cNvSpPr>
            <a:spLocks/>
          </p:cNvSpPr>
          <p:nvPr/>
        </p:nvSpPr>
        <p:spPr bwMode="gray">
          <a:xfrm rot="20601703">
            <a:off x="2793999" y="1973263"/>
            <a:ext cx="3228974" cy="1417638"/>
          </a:xfrm>
          <a:custGeom>
            <a:avLst/>
            <a:gdLst>
              <a:gd name="G0" fmla="+- 9843 0 0"/>
              <a:gd name="G1" fmla="+- 21600 0 0"/>
              <a:gd name="G2" fmla="+- 21600 0 0"/>
              <a:gd name="T0" fmla="*/ 0 w 24549"/>
              <a:gd name="T1" fmla="*/ 2373 h 21600"/>
              <a:gd name="T2" fmla="*/ 24549 w 24549"/>
              <a:gd name="T3" fmla="*/ 5780 h 21600"/>
              <a:gd name="T4" fmla="*/ 9843 w 2454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49" h="21600" fill="none" extrusionOk="0">
                <a:moveTo>
                  <a:pt x="0" y="2373"/>
                </a:moveTo>
                <a:cubicBezTo>
                  <a:pt x="3046" y="813"/>
                  <a:pt x="6420" y="0"/>
                  <a:pt x="9843" y="0"/>
                </a:cubicBezTo>
                <a:cubicBezTo>
                  <a:pt x="15299" y="0"/>
                  <a:pt x="20553" y="2064"/>
                  <a:pt x="24549" y="5779"/>
                </a:cubicBezTo>
              </a:path>
              <a:path w="24549" h="21600" stroke="0" extrusionOk="0">
                <a:moveTo>
                  <a:pt x="0" y="2373"/>
                </a:moveTo>
                <a:cubicBezTo>
                  <a:pt x="3046" y="813"/>
                  <a:pt x="6420" y="0"/>
                  <a:pt x="9843" y="0"/>
                </a:cubicBezTo>
                <a:cubicBezTo>
                  <a:pt x="15299" y="0"/>
                  <a:pt x="20553" y="2064"/>
                  <a:pt x="24549" y="5779"/>
                </a:cubicBezTo>
                <a:lnTo>
                  <a:pt x="9843" y="216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3" name="Arc 9"/>
          <p:cNvSpPr>
            <a:spLocks/>
          </p:cNvSpPr>
          <p:nvPr/>
        </p:nvSpPr>
        <p:spPr bwMode="gray">
          <a:xfrm rot="20601703" flipH="1">
            <a:off x="1443037" y="2566988"/>
            <a:ext cx="2851149" cy="2066925"/>
          </a:xfrm>
          <a:custGeom>
            <a:avLst/>
            <a:gdLst>
              <a:gd name="G0" fmla="+- 0 0 0"/>
              <a:gd name="G1" fmla="+- 19945 0 0"/>
              <a:gd name="G2" fmla="+- 21600 0 0"/>
              <a:gd name="T0" fmla="*/ 8292 w 21600"/>
              <a:gd name="T1" fmla="*/ 0 h 30468"/>
              <a:gd name="T2" fmla="*/ 18863 w 21600"/>
              <a:gd name="T3" fmla="*/ 30468 h 30468"/>
              <a:gd name="T4" fmla="*/ 0 w 21600"/>
              <a:gd name="T5" fmla="*/ 19945 h 30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468" fill="none" extrusionOk="0">
                <a:moveTo>
                  <a:pt x="8291" y="0"/>
                </a:moveTo>
                <a:cubicBezTo>
                  <a:pt x="16349" y="3349"/>
                  <a:pt x="21600" y="11218"/>
                  <a:pt x="21600" y="19945"/>
                </a:cubicBezTo>
                <a:cubicBezTo>
                  <a:pt x="21600" y="23628"/>
                  <a:pt x="20657" y="27251"/>
                  <a:pt x="18863" y="30468"/>
                </a:cubicBezTo>
              </a:path>
              <a:path w="21600" h="30468" stroke="0" extrusionOk="0">
                <a:moveTo>
                  <a:pt x="8291" y="0"/>
                </a:moveTo>
                <a:cubicBezTo>
                  <a:pt x="16349" y="3349"/>
                  <a:pt x="21600" y="11218"/>
                  <a:pt x="21600" y="19945"/>
                </a:cubicBezTo>
                <a:cubicBezTo>
                  <a:pt x="21600" y="23628"/>
                  <a:pt x="20657" y="27251"/>
                  <a:pt x="18863" y="30468"/>
                </a:cubicBezTo>
                <a:lnTo>
                  <a:pt x="0" y="1994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4" name="Freeform 10"/>
          <p:cNvSpPr>
            <a:spLocks/>
          </p:cNvSpPr>
          <p:nvPr/>
        </p:nvSpPr>
        <p:spPr bwMode="gray">
          <a:xfrm>
            <a:off x="5535611" y="3470275"/>
            <a:ext cx="1754187" cy="1778000"/>
          </a:xfrm>
          <a:custGeom>
            <a:avLst/>
            <a:gdLst>
              <a:gd name="T0" fmla="*/ 9 w 1105"/>
              <a:gd name="T1" fmla="*/ 888 h 1120"/>
              <a:gd name="T2" fmla="*/ 1105 w 1105"/>
              <a:gd name="T3" fmla="*/ 0 h 1120"/>
              <a:gd name="T4" fmla="*/ 1081 w 1105"/>
              <a:gd name="T5" fmla="*/ 256 h 1120"/>
              <a:gd name="T6" fmla="*/ 705 w 1105"/>
              <a:gd name="T7" fmla="*/ 704 h 1120"/>
              <a:gd name="T8" fmla="*/ 17 w 1105"/>
              <a:gd name="T9" fmla="*/ 1120 h 1120"/>
              <a:gd name="T10" fmla="*/ 9 w 1105"/>
              <a:gd name="T11" fmla="*/ 888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5" h="1120">
                <a:moveTo>
                  <a:pt x="9" y="888"/>
                </a:moveTo>
                <a:lnTo>
                  <a:pt x="1105" y="0"/>
                </a:lnTo>
                <a:lnTo>
                  <a:pt x="1081" y="256"/>
                </a:lnTo>
                <a:cubicBezTo>
                  <a:pt x="1014" y="373"/>
                  <a:pt x="882" y="560"/>
                  <a:pt x="705" y="704"/>
                </a:cubicBezTo>
                <a:cubicBezTo>
                  <a:pt x="528" y="848"/>
                  <a:pt x="133" y="1089"/>
                  <a:pt x="17" y="1120"/>
                </a:cubicBezTo>
                <a:cubicBezTo>
                  <a:pt x="0" y="1038"/>
                  <a:pt x="9" y="888"/>
                  <a:pt x="9" y="8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5" name="Arc 11"/>
          <p:cNvSpPr>
            <a:spLocks/>
          </p:cNvSpPr>
          <p:nvPr/>
        </p:nvSpPr>
        <p:spPr bwMode="gray">
          <a:xfrm rot="20539205">
            <a:off x="4579936" y="2859088"/>
            <a:ext cx="2728912" cy="185896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8016 w 18016"/>
              <a:gd name="T1" fmla="*/ 11915 h 21282"/>
              <a:gd name="T2" fmla="*/ 3695 w 18016"/>
              <a:gd name="T3" fmla="*/ 21282 h 21282"/>
              <a:gd name="T4" fmla="*/ 0 w 18016"/>
              <a:gd name="T5" fmla="*/ 0 h 2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16" h="21282" fill="none" extrusionOk="0">
                <a:moveTo>
                  <a:pt x="18016" y="11915"/>
                </a:moveTo>
                <a:cubicBezTo>
                  <a:pt x="14735" y="16875"/>
                  <a:pt x="9554" y="20264"/>
                  <a:pt x="3694" y="21281"/>
                </a:cubicBezTo>
              </a:path>
              <a:path w="18016" h="21282" stroke="0" extrusionOk="0">
                <a:moveTo>
                  <a:pt x="18016" y="11915"/>
                </a:moveTo>
                <a:cubicBezTo>
                  <a:pt x="14735" y="16875"/>
                  <a:pt x="9554" y="20264"/>
                  <a:pt x="3694" y="21281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6" name="Freeform 12"/>
          <p:cNvSpPr>
            <a:spLocks/>
          </p:cNvSpPr>
          <p:nvPr/>
        </p:nvSpPr>
        <p:spPr bwMode="gray">
          <a:xfrm>
            <a:off x="4546599" y="3810000"/>
            <a:ext cx="1028700" cy="1473200"/>
          </a:xfrm>
          <a:custGeom>
            <a:avLst/>
            <a:gdLst>
              <a:gd name="T0" fmla="*/ 648 w 648"/>
              <a:gd name="T1" fmla="*/ 632 h 928"/>
              <a:gd name="T2" fmla="*/ 648 w 648"/>
              <a:gd name="T3" fmla="*/ 928 h 928"/>
              <a:gd name="T4" fmla="*/ 0 w 648"/>
              <a:gd name="T5" fmla="*/ 64 h 928"/>
              <a:gd name="T6" fmla="*/ 96 w 648"/>
              <a:gd name="T7" fmla="*/ 0 h 928"/>
              <a:gd name="T8" fmla="*/ 648 w 648"/>
              <a:gd name="T9" fmla="*/ 632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8" h="928">
                <a:moveTo>
                  <a:pt x="648" y="632"/>
                </a:moveTo>
                <a:lnTo>
                  <a:pt x="648" y="928"/>
                </a:lnTo>
                <a:lnTo>
                  <a:pt x="0" y="64"/>
                </a:lnTo>
                <a:lnTo>
                  <a:pt x="96" y="0"/>
                </a:lnTo>
                <a:lnTo>
                  <a:pt x="648" y="632"/>
                </a:lnTo>
                <a:close/>
              </a:path>
            </a:pathLst>
          </a:custGeom>
          <a:solidFill>
            <a:schemeClr val="accent3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7" name="Oval 13"/>
          <p:cNvSpPr>
            <a:spLocks noChangeArrowheads="1"/>
          </p:cNvSpPr>
          <p:nvPr/>
        </p:nvSpPr>
        <p:spPr bwMode="gray">
          <a:xfrm rot="20601703">
            <a:off x="3001962" y="2752725"/>
            <a:ext cx="2695574" cy="1339850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50000">
                <a:srgbClr val="C1C1C1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8" name="Text Box 14"/>
          <p:cNvSpPr txBox="1">
            <a:spLocks noChangeArrowheads="1"/>
          </p:cNvSpPr>
          <p:nvPr/>
        </p:nvSpPr>
        <p:spPr bwMode="gray">
          <a:xfrm>
            <a:off x="1754187" y="3432175"/>
            <a:ext cx="12811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Quản lý </a:t>
            </a:r>
          </a:p>
          <a:p>
            <a:pPr algn="ctr"/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 bộ mã</a:t>
            </a:r>
            <a:endParaRPr lang="en-US" sz="200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 Box 15"/>
          <p:cNvSpPr txBox="1">
            <a:spLocks noChangeArrowheads="1"/>
          </p:cNvSpPr>
          <p:nvPr/>
        </p:nvSpPr>
        <p:spPr bwMode="gray">
          <a:xfrm>
            <a:off x="3682999" y="2212975"/>
            <a:ext cx="1244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Tìm kiếm</a:t>
            </a:r>
            <a:endParaRPr lang="en-US" sz="200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gray">
          <a:xfrm>
            <a:off x="5521323" y="2517775"/>
            <a:ext cx="1219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Thống kê</a:t>
            </a:r>
            <a:endParaRPr lang="en-US" sz="200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gray">
          <a:xfrm>
            <a:off x="5175249" y="3736975"/>
            <a:ext cx="130968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Thời gian </a:t>
            </a:r>
          </a:p>
          <a:p>
            <a:pPr algn="ctr"/>
            <a:r>
              <a:rPr lang="en-US" sz="20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&gt; 6 tuần</a:t>
            </a:r>
            <a:endParaRPr lang="en-US" sz="200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gray">
          <a:xfrm>
            <a:off x="2663824" y="4360863"/>
            <a:ext cx="18161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Chức năng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hưa làm được</a:t>
            </a:r>
            <a:endParaRPr lang="en-US" sz="20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Freeform 19"/>
          <p:cNvSpPr>
            <a:spLocks/>
          </p:cNvSpPr>
          <p:nvPr/>
        </p:nvSpPr>
        <p:spPr bwMode="gray">
          <a:xfrm>
            <a:off x="4465636" y="4025900"/>
            <a:ext cx="863600" cy="1079500"/>
          </a:xfrm>
          <a:custGeom>
            <a:avLst/>
            <a:gdLst>
              <a:gd name="T0" fmla="*/ 0 w 544"/>
              <a:gd name="T1" fmla="*/ 16 h 680"/>
              <a:gd name="T2" fmla="*/ 256 w 544"/>
              <a:gd name="T3" fmla="*/ 528 h 680"/>
              <a:gd name="T4" fmla="*/ 264 w 544"/>
              <a:gd name="T5" fmla="*/ 680 h 680"/>
              <a:gd name="T6" fmla="*/ 448 w 544"/>
              <a:gd name="T7" fmla="*/ 624 h 680"/>
              <a:gd name="T8" fmla="*/ 544 w 544"/>
              <a:gd name="T9" fmla="*/ 576 h 680"/>
              <a:gd name="T10" fmla="*/ 112 w 544"/>
              <a:gd name="T11" fmla="*/ 0 h 680"/>
              <a:gd name="T12" fmla="*/ 0 w 544"/>
              <a:gd name="T13" fmla="*/ 16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" h="680">
                <a:moveTo>
                  <a:pt x="0" y="16"/>
                </a:moveTo>
                <a:lnTo>
                  <a:pt x="256" y="528"/>
                </a:lnTo>
                <a:lnTo>
                  <a:pt x="264" y="680"/>
                </a:lnTo>
                <a:lnTo>
                  <a:pt x="448" y="624"/>
                </a:lnTo>
                <a:lnTo>
                  <a:pt x="544" y="576"/>
                </a:lnTo>
                <a:lnTo>
                  <a:pt x="112" y="0"/>
                </a:lnTo>
                <a:lnTo>
                  <a:pt x="0" y="16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19000"/>
                </a:schemeClr>
              </a:gs>
              <a:gs pos="100000">
                <a:schemeClr val="hlink">
                  <a:gamma/>
                  <a:tint val="66667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64" name="Oval 20"/>
          <p:cNvSpPr>
            <a:spLocks noChangeArrowheads="1"/>
          </p:cNvSpPr>
          <p:nvPr/>
        </p:nvSpPr>
        <p:spPr bwMode="gray">
          <a:xfrm rot="20601703">
            <a:off x="3103562" y="3005138"/>
            <a:ext cx="2586037" cy="10906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200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gray">
          <a:xfrm rot="20365330">
            <a:off x="3189287" y="3133725"/>
            <a:ext cx="235426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Đối tượng và </a:t>
            </a:r>
          </a:p>
          <a:p>
            <a:pPr algn="ctr"/>
            <a:r>
              <a:rPr lang="en-US"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phạm 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 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nghiên cứu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37312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Chương I: Tổng quan đề tài</a:t>
            </a:r>
            <a:endParaRPr lang="en-US" sz="40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6144" y="2177551"/>
            <a:ext cx="4110038" cy="931863"/>
            <a:chOff x="686144" y="2177551"/>
            <a:chExt cx="4110038" cy="931863"/>
          </a:xfrm>
        </p:grpSpPr>
        <p:grpSp>
          <p:nvGrpSpPr>
            <p:cNvPr id="147" name="Group 60"/>
            <p:cNvGrpSpPr>
              <a:grpSpLocks/>
            </p:cNvGrpSpPr>
            <p:nvPr/>
          </p:nvGrpSpPr>
          <p:grpSpPr bwMode="auto">
            <a:xfrm>
              <a:off x="686144" y="2177551"/>
              <a:ext cx="4110038" cy="931863"/>
              <a:chOff x="-1" y="864"/>
              <a:chExt cx="3554" cy="802"/>
            </a:xfrm>
          </p:grpSpPr>
          <p:sp>
            <p:nvSpPr>
              <p:cNvPr id="153" name="Rectangle 61"/>
              <p:cNvSpPr>
                <a:spLocks noChangeArrowheads="1"/>
              </p:cNvSpPr>
              <p:nvPr/>
            </p:nvSpPr>
            <p:spPr bwMode="gray">
              <a:xfrm>
                <a:off x="-1" y="1084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893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154" name="Group 62"/>
              <p:cNvGrpSpPr>
                <a:grpSpLocks/>
              </p:cNvGrpSpPr>
              <p:nvPr/>
            </p:nvGrpSpPr>
            <p:grpSpPr bwMode="auto">
              <a:xfrm>
                <a:off x="2734" y="864"/>
                <a:ext cx="819" cy="802"/>
                <a:chOff x="1488" y="1968"/>
                <a:chExt cx="432" cy="432"/>
              </a:xfrm>
            </p:grpSpPr>
            <p:grpSp>
              <p:nvGrpSpPr>
                <p:cNvPr id="155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157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643C00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158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228 w 1321"/>
                      <a:gd name="T1" fmla="*/ 283 h 712"/>
                      <a:gd name="T2" fmla="*/ 1244 w 1321"/>
                      <a:gd name="T3" fmla="*/ 313 h 712"/>
                      <a:gd name="T4" fmla="*/ 1247 w 1321"/>
                      <a:gd name="T5" fmla="*/ 339 h 712"/>
                      <a:gd name="T6" fmla="*/ 1242 w 1321"/>
                      <a:gd name="T7" fmla="*/ 364 h 712"/>
                      <a:gd name="T8" fmla="*/ 1225 w 1321"/>
                      <a:gd name="T9" fmla="*/ 388 h 712"/>
                      <a:gd name="T10" fmla="*/ 1201 w 1321"/>
                      <a:gd name="T11" fmla="*/ 409 h 712"/>
                      <a:gd name="T12" fmla="*/ 1170 w 1321"/>
                      <a:gd name="T13" fmla="*/ 427 h 712"/>
                      <a:gd name="T14" fmla="*/ 1129 w 1321"/>
                      <a:gd name="T15" fmla="*/ 443 h 712"/>
                      <a:gd name="T16" fmla="*/ 1083 w 1321"/>
                      <a:gd name="T17" fmla="*/ 459 h 712"/>
                      <a:gd name="T18" fmla="*/ 1031 w 1321"/>
                      <a:gd name="T19" fmla="*/ 471 h 712"/>
                      <a:gd name="T20" fmla="*/ 973 w 1321"/>
                      <a:gd name="T21" fmla="*/ 482 h 712"/>
                      <a:gd name="T22" fmla="*/ 913 w 1321"/>
                      <a:gd name="T23" fmla="*/ 490 h 712"/>
                      <a:gd name="T24" fmla="*/ 846 w 1321"/>
                      <a:gd name="T25" fmla="*/ 497 h 712"/>
                      <a:gd name="T26" fmla="*/ 778 w 1321"/>
                      <a:gd name="T27" fmla="*/ 501 h 712"/>
                      <a:gd name="T28" fmla="*/ 751 w 1321"/>
                      <a:gd name="T29" fmla="*/ 503 h 712"/>
                      <a:gd name="T30" fmla="*/ 449 w 1321"/>
                      <a:gd name="T31" fmla="*/ 503 h 712"/>
                      <a:gd name="T32" fmla="*/ 445 w 1321"/>
                      <a:gd name="T33" fmla="*/ 503 h 712"/>
                      <a:gd name="T34" fmla="*/ 386 w 1321"/>
                      <a:gd name="T35" fmla="*/ 500 h 712"/>
                      <a:gd name="T36" fmla="*/ 329 w 1321"/>
                      <a:gd name="T37" fmla="*/ 497 h 712"/>
                      <a:gd name="T38" fmla="*/ 275 w 1321"/>
                      <a:gd name="T39" fmla="*/ 492 h 712"/>
                      <a:gd name="T40" fmla="*/ 223 w 1321"/>
                      <a:gd name="T41" fmla="*/ 487 h 712"/>
                      <a:gd name="T42" fmla="*/ 176 w 1321"/>
                      <a:gd name="T43" fmla="*/ 478 h 712"/>
                      <a:gd name="T44" fmla="*/ 132 w 1321"/>
                      <a:gd name="T45" fmla="*/ 467 h 712"/>
                      <a:gd name="T46" fmla="*/ 96 w 1321"/>
                      <a:gd name="T47" fmla="*/ 458 h 712"/>
                      <a:gd name="T48" fmla="*/ 64 w 1321"/>
                      <a:gd name="T49" fmla="*/ 445 h 712"/>
                      <a:gd name="T50" fmla="*/ 36 w 1321"/>
                      <a:gd name="T51" fmla="*/ 429 h 712"/>
                      <a:gd name="T52" fmla="*/ 18 w 1321"/>
                      <a:gd name="T53" fmla="*/ 411 h 712"/>
                      <a:gd name="T54" fmla="*/ 6 w 1321"/>
                      <a:gd name="T55" fmla="*/ 391 h 712"/>
                      <a:gd name="T56" fmla="*/ 0 w 1321"/>
                      <a:gd name="T57" fmla="*/ 370 h 712"/>
                      <a:gd name="T58" fmla="*/ 0 w 1321"/>
                      <a:gd name="T59" fmla="*/ 367 h 712"/>
                      <a:gd name="T60" fmla="*/ 4 w 1321"/>
                      <a:gd name="T61" fmla="*/ 344 h 712"/>
                      <a:gd name="T62" fmla="*/ 16 w 1321"/>
                      <a:gd name="T63" fmla="*/ 315 h 712"/>
                      <a:gd name="T64" fmla="*/ 48 w 1321"/>
                      <a:gd name="T65" fmla="*/ 261 h 712"/>
                      <a:gd name="T66" fmla="*/ 88 w 1321"/>
                      <a:gd name="T67" fmla="*/ 211 h 712"/>
                      <a:gd name="T68" fmla="*/ 138 w 1321"/>
                      <a:gd name="T69" fmla="*/ 166 h 712"/>
                      <a:gd name="T70" fmla="*/ 192 w 1321"/>
                      <a:gd name="T71" fmla="*/ 125 h 712"/>
                      <a:gd name="T72" fmla="*/ 255 w 1321"/>
                      <a:gd name="T73" fmla="*/ 88 h 712"/>
                      <a:gd name="T74" fmla="*/ 323 w 1321"/>
                      <a:gd name="T75" fmla="*/ 58 h 712"/>
                      <a:gd name="T76" fmla="*/ 391 w 1321"/>
                      <a:gd name="T77" fmla="*/ 33 h 712"/>
                      <a:gd name="T78" fmla="*/ 470 w 1321"/>
                      <a:gd name="T79" fmla="*/ 15 h 712"/>
                      <a:gd name="T80" fmla="*/ 548 w 1321"/>
                      <a:gd name="T81" fmla="*/ 4 h 712"/>
                      <a:gd name="T82" fmla="*/ 630 w 1321"/>
                      <a:gd name="T83" fmla="*/ 0 h 712"/>
                      <a:gd name="T84" fmla="*/ 630 w 1321"/>
                      <a:gd name="T85" fmla="*/ 0 h 712"/>
                      <a:gd name="T86" fmla="*/ 717 w 1321"/>
                      <a:gd name="T87" fmla="*/ 4 h 712"/>
                      <a:gd name="T88" fmla="*/ 800 w 1321"/>
                      <a:gd name="T89" fmla="*/ 16 h 712"/>
                      <a:gd name="T90" fmla="*/ 880 w 1321"/>
                      <a:gd name="T91" fmla="*/ 37 h 712"/>
                      <a:gd name="T92" fmla="*/ 954 w 1321"/>
                      <a:gd name="T93" fmla="*/ 63 h 712"/>
                      <a:gd name="T94" fmla="*/ 1022 w 1321"/>
                      <a:gd name="T95" fmla="*/ 97 h 712"/>
                      <a:gd name="T96" fmla="*/ 1085 w 1321"/>
                      <a:gd name="T97" fmla="*/ 137 h 712"/>
                      <a:gd name="T98" fmla="*/ 1141 w 1321"/>
                      <a:gd name="T99" fmla="*/ 181 h 712"/>
                      <a:gd name="T100" fmla="*/ 1188 w 1321"/>
                      <a:gd name="T101" fmla="*/ 229 h 712"/>
                      <a:gd name="T102" fmla="*/ 1228 w 1321"/>
                      <a:gd name="T103" fmla="*/ 283 h 712"/>
                      <a:gd name="T104" fmla="*/ 1228 w 1321"/>
                      <a:gd name="T105" fmla="*/ 283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6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37" y="2085"/>
                  <a:ext cx="154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2400" b="1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48" name="Text Box 67"/>
            <p:cNvSpPr txBox="1">
              <a:spLocks noChangeArrowheads="1"/>
            </p:cNvSpPr>
            <p:nvPr/>
          </p:nvSpPr>
          <p:spPr bwMode="gray">
            <a:xfrm>
              <a:off x="1027457" y="2603001"/>
              <a:ext cx="2679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2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800" b="1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Lợi ích nghiệp vụ</a:t>
              </a:r>
              <a:endParaRPr lang="en-US" sz="1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86144" y="3052263"/>
            <a:ext cx="4657725" cy="936625"/>
            <a:chOff x="686144" y="3052263"/>
            <a:chExt cx="4657725" cy="936625"/>
          </a:xfrm>
        </p:grpSpPr>
        <p:grpSp>
          <p:nvGrpSpPr>
            <p:cNvPr id="145" name="Group 46"/>
            <p:cNvGrpSpPr>
              <a:grpSpLocks/>
            </p:cNvGrpSpPr>
            <p:nvPr/>
          </p:nvGrpSpPr>
          <p:grpSpPr bwMode="auto">
            <a:xfrm>
              <a:off x="686144" y="3052263"/>
              <a:ext cx="4657725" cy="936625"/>
              <a:chOff x="0" y="1666"/>
              <a:chExt cx="4028" cy="806"/>
            </a:xfrm>
          </p:grpSpPr>
          <p:sp>
            <p:nvSpPr>
              <p:cNvPr id="165" name="Rectangle 47"/>
              <p:cNvSpPr>
                <a:spLocks noChangeArrowheads="1"/>
              </p:cNvSpPr>
              <p:nvPr/>
            </p:nvSpPr>
            <p:spPr bwMode="gray">
              <a:xfrm>
                <a:off x="0" y="1868"/>
                <a:ext cx="3478" cy="57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418AEB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166" name="Group 48"/>
              <p:cNvGrpSpPr>
                <a:grpSpLocks/>
              </p:cNvGrpSpPr>
              <p:nvPr/>
            </p:nvGrpSpPr>
            <p:grpSpPr bwMode="auto">
              <a:xfrm>
                <a:off x="3217" y="1666"/>
                <a:ext cx="811" cy="806"/>
                <a:chOff x="3938" y="1968"/>
                <a:chExt cx="430" cy="437"/>
              </a:xfrm>
            </p:grpSpPr>
            <p:grpSp>
              <p:nvGrpSpPr>
                <p:cNvPr id="167" name="Group 49"/>
                <p:cNvGrpSpPr>
                  <a:grpSpLocks/>
                </p:cNvGrpSpPr>
                <p:nvPr/>
              </p:nvGrpSpPr>
              <p:grpSpPr bwMode="auto">
                <a:xfrm>
                  <a:off x="3938" y="1968"/>
                  <a:ext cx="430" cy="437"/>
                  <a:chOff x="2016" y="1920"/>
                  <a:chExt cx="1680" cy="1680"/>
                </a:xfrm>
              </p:grpSpPr>
              <p:sp>
                <p:nvSpPr>
                  <p:cNvPr id="169" name="Oval 50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996E3"/>
                      </a:gs>
                      <a:gs pos="100000">
                        <a:srgbClr val="162D45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170" name="Freeform 51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228 w 1321"/>
                      <a:gd name="T1" fmla="*/ 283 h 712"/>
                      <a:gd name="T2" fmla="*/ 1244 w 1321"/>
                      <a:gd name="T3" fmla="*/ 313 h 712"/>
                      <a:gd name="T4" fmla="*/ 1247 w 1321"/>
                      <a:gd name="T5" fmla="*/ 339 h 712"/>
                      <a:gd name="T6" fmla="*/ 1242 w 1321"/>
                      <a:gd name="T7" fmla="*/ 364 h 712"/>
                      <a:gd name="T8" fmla="*/ 1225 w 1321"/>
                      <a:gd name="T9" fmla="*/ 388 h 712"/>
                      <a:gd name="T10" fmla="*/ 1201 w 1321"/>
                      <a:gd name="T11" fmla="*/ 409 h 712"/>
                      <a:gd name="T12" fmla="*/ 1170 w 1321"/>
                      <a:gd name="T13" fmla="*/ 427 h 712"/>
                      <a:gd name="T14" fmla="*/ 1129 w 1321"/>
                      <a:gd name="T15" fmla="*/ 443 h 712"/>
                      <a:gd name="T16" fmla="*/ 1083 w 1321"/>
                      <a:gd name="T17" fmla="*/ 459 h 712"/>
                      <a:gd name="T18" fmla="*/ 1031 w 1321"/>
                      <a:gd name="T19" fmla="*/ 471 h 712"/>
                      <a:gd name="T20" fmla="*/ 973 w 1321"/>
                      <a:gd name="T21" fmla="*/ 482 h 712"/>
                      <a:gd name="T22" fmla="*/ 913 w 1321"/>
                      <a:gd name="T23" fmla="*/ 490 h 712"/>
                      <a:gd name="T24" fmla="*/ 846 w 1321"/>
                      <a:gd name="T25" fmla="*/ 497 h 712"/>
                      <a:gd name="T26" fmla="*/ 778 w 1321"/>
                      <a:gd name="T27" fmla="*/ 501 h 712"/>
                      <a:gd name="T28" fmla="*/ 751 w 1321"/>
                      <a:gd name="T29" fmla="*/ 503 h 712"/>
                      <a:gd name="T30" fmla="*/ 449 w 1321"/>
                      <a:gd name="T31" fmla="*/ 503 h 712"/>
                      <a:gd name="T32" fmla="*/ 445 w 1321"/>
                      <a:gd name="T33" fmla="*/ 503 h 712"/>
                      <a:gd name="T34" fmla="*/ 386 w 1321"/>
                      <a:gd name="T35" fmla="*/ 500 h 712"/>
                      <a:gd name="T36" fmla="*/ 329 w 1321"/>
                      <a:gd name="T37" fmla="*/ 497 h 712"/>
                      <a:gd name="T38" fmla="*/ 275 w 1321"/>
                      <a:gd name="T39" fmla="*/ 492 h 712"/>
                      <a:gd name="T40" fmla="*/ 223 w 1321"/>
                      <a:gd name="T41" fmla="*/ 487 h 712"/>
                      <a:gd name="T42" fmla="*/ 176 w 1321"/>
                      <a:gd name="T43" fmla="*/ 478 h 712"/>
                      <a:gd name="T44" fmla="*/ 132 w 1321"/>
                      <a:gd name="T45" fmla="*/ 467 h 712"/>
                      <a:gd name="T46" fmla="*/ 96 w 1321"/>
                      <a:gd name="T47" fmla="*/ 458 h 712"/>
                      <a:gd name="T48" fmla="*/ 64 w 1321"/>
                      <a:gd name="T49" fmla="*/ 445 h 712"/>
                      <a:gd name="T50" fmla="*/ 36 w 1321"/>
                      <a:gd name="T51" fmla="*/ 429 h 712"/>
                      <a:gd name="T52" fmla="*/ 18 w 1321"/>
                      <a:gd name="T53" fmla="*/ 411 h 712"/>
                      <a:gd name="T54" fmla="*/ 6 w 1321"/>
                      <a:gd name="T55" fmla="*/ 391 h 712"/>
                      <a:gd name="T56" fmla="*/ 0 w 1321"/>
                      <a:gd name="T57" fmla="*/ 370 h 712"/>
                      <a:gd name="T58" fmla="*/ 0 w 1321"/>
                      <a:gd name="T59" fmla="*/ 367 h 712"/>
                      <a:gd name="T60" fmla="*/ 4 w 1321"/>
                      <a:gd name="T61" fmla="*/ 344 h 712"/>
                      <a:gd name="T62" fmla="*/ 16 w 1321"/>
                      <a:gd name="T63" fmla="*/ 315 h 712"/>
                      <a:gd name="T64" fmla="*/ 48 w 1321"/>
                      <a:gd name="T65" fmla="*/ 261 h 712"/>
                      <a:gd name="T66" fmla="*/ 88 w 1321"/>
                      <a:gd name="T67" fmla="*/ 211 h 712"/>
                      <a:gd name="T68" fmla="*/ 138 w 1321"/>
                      <a:gd name="T69" fmla="*/ 166 h 712"/>
                      <a:gd name="T70" fmla="*/ 192 w 1321"/>
                      <a:gd name="T71" fmla="*/ 125 h 712"/>
                      <a:gd name="T72" fmla="*/ 255 w 1321"/>
                      <a:gd name="T73" fmla="*/ 88 h 712"/>
                      <a:gd name="T74" fmla="*/ 323 w 1321"/>
                      <a:gd name="T75" fmla="*/ 58 h 712"/>
                      <a:gd name="T76" fmla="*/ 391 w 1321"/>
                      <a:gd name="T77" fmla="*/ 33 h 712"/>
                      <a:gd name="T78" fmla="*/ 470 w 1321"/>
                      <a:gd name="T79" fmla="*/ 15 h 712"/>
                      <a:gd name="T80" fmla="*/ 548 w 1321"/>
                      <a:gd name="T81" fmla="*/ 4 h 712"/>
                      <a:gd name="T82" fmla="*/ 630 w 1321"/>
                      <a:gd name="T83" fmla="*/ 0 h 712"/>
                      <a:gd name="T84" fmla="*/ 630 w 1321"/>
                      <a:gd name="T85" fmla="*/ 0 h 712"/>
                      <a:gd name="T86" fmla="*/ 717 w 1321"/>
                      <a:gd name="T87" fmla="*/ 4 h 712"/>
                      <a:gd name="T88" fmla="*/ 800 w 1321"/>
                      <a:gd name="T89" fmla="*/ 16 h 712"/>
                      <a:gd name="T90" fmla="*/ 880 w 1321"/>
                      <a:gd name="T91" fmla="*/ 37 h 712"/>
                      <a:gd name="T92" fmla="*/ 954 w 1321"/>
                      <a:gd name="T93" fmla="*/ 63 h 712"/>
                      <a:gd name="T94" fmla="*/ 1022 w 1321"/>
                      <a:gd name="T95" fmla="*/ 97 h 712"/>
                      <a:gd name="T96" fmla="*/ 1085 w 1321"/>
                      <a:gd name="T97" fmla="*/ 137 h 712"/>
                      <a:gd name="T98" fmla="*/ 1141 w 1321"/>
                      <a:gd name="T99" fmla="*/ 181 h 712"/>
                      <a:gd name="T100" fmla="*/ 1188 w 1321"/>
                      <a:gd name="T101" fmla="*/ 229 h 712"/>
                      <a:gd name="T102" fmla="*/ 1228 w 1321"/>
                      <a:gd name="T103" fmla="*/ 283 h 712"/>
                      <a:gd name="T104" fmla="*/ 1228 w 1321"/>
                      <a:gd name="T105" fmla="*/ 283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66A7E8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8" name="Text Box 52"/>
                <p:cNvSpPr txBox="1">
                  <a:spLocks noChangeArrowheads="1"/>
                </p:cNvSpPr>
                <p:nvPr/>
              </p:nvSpPr>
              <p:spPr bwMode="gray">
                <a:xfrm>
                  <a:off x="4091" y="2082"/>
                  <a:ext cx="155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2400" b="1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49" name="Text Box 68"/>
            <p:cNvSpPr txBox="1">
              <a:spLocks noChangeArrowheads="1"/>
            </p:cNvSpPr>
            <p:nvPr/>
          </p:nvSpPr>
          <p:spPr bwMode="gray">
            <a:xfrm>
              <a:off x="1552919" y="3477713"/>
              <a:ext cx="2679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2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800" b="1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Lợi ích kinh tế</a:t>
              </a:r>
              <a:endParaRPr lang="en-US" sz="1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6144" y="3903163"/>
            <a:ext cx="5275263" cy="941388"/>
            <a:chOff x="686144" y="3903163"/>
            <a:chExt cx="5275263" cy="941388"/>
          </a:xfrm>
        </p:grpSpPr>
        <p:grpSp>
          <p:nvGrpSpPr>
            <p:cNvPr id="146" name="Group 53"/>
            <p:cNvGrpSpPr>
              <a:grpSpLocks/>
            </p:cNvGrpSpPr>
            <p:nvPr/>
          </p:nvGrpSpPr>
          <p:grpSpPr bwMode="auto">
            <a:xfrm>
              <a:off x="686144" y="3903163"/>
              <a:ext cx="5275263" cy="941388"/>
              <a:chOff x="0" y="2426"/>
              <a:chExt cx="4563" cy="811"/>
            </a:xfrm>
          </p:grpSpPr>
          <p:sp>
            <p:nvSpPr>
              <p:cNvPr id="159" name="Rectangle 54"/>
              <p:cNvSpPr>
                <a:spLocks noChangeArrowheads="1"/>
              </p:cNvSpPr>
              <p:nvPr/>
            </p:nvSpPr>
            <p:spPr bwMode="gray">
              <a:xfrm>
                <a:off x="0" y="2651"/>
                <a:ext cx="4240" cy="577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56B0CC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60" name="Group 55"/>
              <p:cNvGrpSpPr>
                <a:grpSpLocks/>
              </p:cNvGrpSpPr>
              <p:nvPr/>
            </p:nvGrpSpPr>
            <p:grpSpPr bwMode="auto">
              <a:xfrm>
                <a:off x="3744" y="2426"/>
                <a:ext cx="819" cy="811"/>
                <a:chOff x="3552" y="3339"/>
                <a:chExt cx="412" cy="392"/>
              </a:xfrm>
            </p:grpSpPr>
            <p:grpSp>
              <p:nvGrpSpPr>
                <p:cNvPr id="161" name="Group 56"/>
                <p:cNvGrpSpPr>
                  <a:grpSpLocks/>
                </p:cNvGrpSpPr>
                <p:nvPr/>
              </p:nvGrpSpPr>
              <p:grpSpPr bwMode="auto">
                <a:xfrm>
                  <a:off x="3552" y="3339"/>
                  <a:ext cx="412" cy="392"/>
                  <a:chOff x="2013" y="1920"/>
                  <a:chExt cx="1680" cy="1680"/>
                </a:xfrm>
              </p:grpSpPr>
              <p:sp>
                <p:nvSpPr>
                  <p:cNvPr id="1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2013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6B0CC"/>
                      </a:gs>
                      <a:gs pos="100000">
                        <a:srgbClr val="152B3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164" name="Freeform 58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228 w 1321"/>
                      <a:gd name="T1" fmla="*/ 283 h 712"/>
                      <a:gd name="T2" fmla="*/ 1244 w 1321"/>
                      <a:gd name="T3" fmla="*/ 313 h 712"/>
                      <a:gd name="T4" fmla="*/ 1247 w 1321"/>
                      <a:gd name="T5" fmla="*/ 339 h 712"/>
                      <a:gd name="T6" fmla="*/ 1242 w 1321"/>
                      <a:gd name="T7" fmla="*/ 364 h 712"/>
                      <a:gd name="T8" fmla="*/ 1225 w 1321"/>
                      <a:gd name="T9" fmla="*/ 388 h 712"/>
                      <a:gd name="T10" fmla="*/ 1201 w 1321"/>
                      <a:gd name="T11" fmla="*/ 409 h 712"/>
                      <a:gd name="T12" fmla="*/ 1170 w 1321"/>
                      <a:gd name="T13" fmla="*/ 427 h 712"/>
                      <a:gd name="T14" fmla="*/ 1129 w 1321"/>
                      <a:gd name="T15" fmla="*/ 443 h 712"/>
                      <a:gd name="T16" fmla="*/ 1083 w 1321"/>
                      <a:gd name="T17" fmla="*/ 459 h 712"/>
                      <a:gd name="T18" fmla="*/ 1031 w 1321"/>
                      <a:gd name="T19" fmla="*/ 471 h 712"/>
                      <a:gd name="T20" fmla="*/ 973 w 1321"/>
                      <a:gd name="T21" fmla="*/ 482 h 712"/>
                      <a:gd name="T22" fmla="*/ 913 w 1321"/>
                      <a:gd name="T23" fmla="*/ 490 h 712"/>
                      <a:gd name="T24" fmla="*/ 846 w 1321"/>
                      <a:gd name="T25" fmla="*/ 497 h 712"/>
                      <a:gd name="T26" fmla="*/ 778 w 1321"/>
                      <a:gd name="T27" fmla="*/ 501 h 712"/>
                      <a:gd name="T28" fmla="*/ 751 w 1321"/>
                      <a:gd name="T29" fmla="*/ 503 h 712"/>
                      <a:gd name="T30" fmla="*/ 449 w 1321"/>
                      <a:gd name="T31" fmla="*/ 503 h 712"/>
                      <a:gd name="T32" fmla="*/ 445 w 1321"/>
                      <a:gd name="T33" fmla="*/ 503 h 712"/>
                      <a:gd name="T34" fmla="*/ 386 w 1321"/>
                      <a:gd name="T35" fmla="*/ 500 h 712"/>
                      <a:gd name="T36" fmla="*/ 329 w 1321"/>
                      <a:gd name="T37" fmla="*/ 497 h 712"/>
                      <a:gd name="T38" fmla="*/ 275 w 1321"/>
                      <a:gd name="T39" fmla="*/ 492 h 712"/>
                      <a:gd name="T40" fmla="*/ 223 w 1321"/>
                      <a:gd name="T41" fmla="*/ 487 h 712"/>
                      <a:gd name="T42" fmla="*/ 176 w 1321"/>
                      <a:gd name="T43" fmla="*/ 478 h 712"/>
                      <a:gd name="T44" fmla="*/ 132 w 1321"/>
                      <a:gd name="T45" fmla="*/ 467 h 712"/>
                      <a:gd name="T46" fmla="*/ 96 w 1321"/>
                      <a:gd name="T47" fmla="*/ 458 h 712"/>
                      <a:gd name="T48" fmla="*/ 64 w 1321"/>
                      <a:gd name="T49" fmla="*/ 445 h 712"/>
                      <a:gd name="T50" fmla="*/ 36 w 1321"/>
                      <a:gd name="T51" fmla="*/ 429 h 712"/>
                      <a:gd name="T52" fmla="*/ 18 w 1321"/>
                      <a:gd name="T53" fmla="*/ 411 h 712"/>
                      <a:gd name="T54" fmla="*/ 6 w 1321"/>
                      <a:gd name="T55" fmla="*/ 391 h 712"/>
                      <a:gd name="T56" fmla="*/ 0 w 1321"/>
                      <a:gd name="T57" fmla="*/ 370 h 712"/>
                      <a:gd name="T58" fmla="*/ 0 w 1321"/>
                      <a:gd name="T59" fmla="*/ 367 h 712"/>
                      <a:gd name="T60" fmla="*/ 4 w 1321"/>
                      <a:gd name="T61" fmla="*/ 344 h 712"/>
                      <a:gd name="T62" fmla="*/ 16 w 1321"/>
                      <a:gd name="T63" fmla="*/ 315 h 712"/>
                      <a:gd name="T64" fmla="*/ 48 w 1321"/>
                      <a:gd name="T65" fmla="*/ 261 h 712"/>
                      <a:gd name="T66" fmla="*/ 88 w 1321"/>
                      <a:gd name="T67" fmla="*/ 211 h 712"/>
                      <a:gd name="T68" fmla="*/ 138 w 1321"/>
                      <a:gd name="T69" fmla="*/ 166 h 712"/>
                      <a:gd name="T70" fmla="*/ 192 w 1321"/>
                      <a:gd name="T71" fmla="*/ 125 h 712"/>
                      <a:gd name="T72" fmla="*/ 255 w 1321"/>
                      <a:gd name="T73" fmla="*/ 88 h 712"/>
                      <a:gd name="T74" fmla="*/ 323 w 1321"/>
                      <a:gd name="T75" fmla="*/ 58 h 712"/>
                      <a:gd name="T76" fmla="*/ 391 w 1321"/>
                      <a:gd name="T77" fmla="*/ 33 h 712"/>
                      <a:gd name="T78" fmla="*/ 470 w 1321"/>
                      <a:gd name="T79" fmla="*/ 15 h 712"/>
                      <a:gd name="T80" fmla="*/ 548 w 1321"/>
                      <a:gd name="T81" fmla="*/ 4 h 712"/>
                      <a:gd name="T82" fmla="*/ 630 w 1321"/>
                      <a:gd name="T83" fmla="*/ 0 h 712"/>
                      <a:gd name="T84" fmla="*/ 630 w 1321"/>
                      <a:gd name="T85" fmla="*/ 0 h 712"/>
                      <a:gd name="T86" fmla="*/ 717 w 1321"/>
                      <a:gd name="T87" fmla="*/ 4 h 712"/>
                      <a:gd name="T88" fmla="*/ 800 w 1321"/>
                      <a:gd name="T89" fmla="*/ 16 h 712"/>
                      <a:gd name="T90" fmla="*/ 880 w 1321"/>
                      <a:gd name="T91" fmla="*/ 37 h 712"/>
                      <a:gd name="T92" fmla="*/ 954 w 1321"/>
                      <a:gd name="T93" fmla="*/ 63 h 712"/>
                      <a:gd name="T94" fmla="*/ 1022 w 1321"/>
                      <a:gd name="T95" fmla="*/ 97 h 712"/>
                      <a:gd name="T96" fmla="*/ 1085 w 1321"/>
                      <a:gd name="T97" fmla="*/ 137 h 712"/>
                      <a:gd name="T98" fmla="*/ 1141 w 1321"/>
                      <a:gd name="T99" fmla="*/ 181 h 712"/>
                      <a:gd name="T100" fmla="*/ 1188 w 1321"/>
                      <a:gd name="T101" fmla="*/ 229 h 712"/>
                      <a:gd name="T102" fmla="*/ 1228 w 1321"/>
                      <a:gd name="T103" fmla="*/ 283 h 712"/>
                      <a:gd name="T104" fmla="*/ 1228 w 1321"/>
                      <a:gd name="T105" fmla="*/ 283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56B0CC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chemeClr val="bg2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2" name="Text Box 59"/>
                <p:cNvSpPr txBox="1">
                  <a:spLocks noChangeArrowheads="1"/>
                </p:cNvSpPr>
                <p:nvPr/>
              </p:nvSpPr>
              <p:spPr bwMode="gray">
                <a:xfrm>
                  <a:off x="3684" y="3438"/>
                  <a:ext cx="14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2400" b="1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50" name="Text Box 69"/>
            <p:cNvSpPr txBox="1">
              <a:spLocks noChangeArrowheads="1"/>
            </p:cNvSpPr>
            <p:nvPr/>
          </p:nvSpPr>
          <p:spPr bwMode="gray">
            <a:xfrm>
              <a:off x="2210144" y="4328613"/>
              <a:ext cx="2679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2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800" b="1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Lợi ích sử dụng</a:t>
              </a:r>
              <a:endParaRPr lang="en-US" sz="1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6144" y="4823913"/>
            <a:ext cx="5846763" cy="947738"/>
            <a:chOff x="686144" y="4823913"/>
            <a:chExt cx="5846763" cy="947738"/>
          </a:xfrm>
        </p:grpSpPr>
        <p:grpSp>
          <p:nvGrpSpPr>
            <p:cNvPr id="144" name="Group 40"/>
            <p:cNvGrpSpPr>
              <a:grpSpLocks/>
            </p:cNvGrpSpPr>
            <p:nvPr/>
          </p:nvGrpSpPr>
          <p:grpSpPr bwMode="auto">
            <a:xfrm>
              <a:off x="686144" y="4823913"/>
              <a:ext cx="5846763" cy="947738"/>
              <a:chOff x="0" y="3198"/>
              <a:chExt cx="5056" cy="816"/>
            </a:xfrm>
          </p:grpSpPr>
          <p:sp>
            <p:nvSpPr>
              <p:cNvPr id="171" name="Rectangle 41"/>
              <p:cNvSpPr>
                <a:spLocks noChangeArrowheads="1"/>
              </p:cNvSpPr>
              <p:nvPr/>
            </p:nvSpPr>
            <p:spPr bwMode="gray">
              <a:xfrm>
                <a:off x="0" y="3408"/>
                <a:ext cx="4766" cy="57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CC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172" name="Group 42"/>
              <p:cNvGrpSpPr>
                <a:grpSpLocks/>
              </p:cNvGrpSpPr>
              <p:nvPr/>
            </p:nvGrpSpPr>
            <p:grpSpPr bwMode="auto">
              <a:xfrm>
                <a:off x="4233" y="3198"/>
                <a:ext cx="823" cy="816"/>
                <a:chOff x="2017" y="1921"/>
                <a:chExt cx="1680" cy="1681"/>
              </a:xfrm>
            </p:grpSpPr>
            <p:sp>
              <p:nvSpPr>
                <p:cNvPr id="174" name="Oval 43"/>
                <p:cNvSpPr>
                  <a:spLocks noChangeArrowheads="1"/>
                </p:cNvSpPr>
                <p:nvPr/>
              </p:nvSpPr>
              <p:spPr bwMode="gray">
                <a:xfrm>
                  <a:off x="2017" y="1921"/>
                  <a:ext cx="1680" cy="16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322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75" name="Freeform 4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28 w 1321"/>
                    <a:gd name="T1" fmla="*/ 283 h 712"/>
                    <a:gd name="T2" fmla="*/ 1244 w 1321"/>
                    <a:gd name="T3" fmla="*/ 313 h 712"/>
                    <a:gd name="T4" fmla="*/ 1247 w 1321"/>
                    <a:gd name="T5" fmla="*/ 339 h 712"/>
                    <a:gd name="T6" fmla="*/ 1242 w 1321"/>
                    <a:gd name="T7" fmla="*/ 364 h 712"/>
                    <a:gd name="T8" fmla="*/ 1225 w 1321"/>
                    <a:gd name="T9" fmla="*/ 388 h 712"/>
                    <a:gd name="T10" fmla="*/ 1201 w 1321"/>
                    <a:gd name="T11" fmla="*/ 409 h 712"/>
                    <a:gd name="T12" fmla="*/ 1170 w 1321"/>
                    <a:gd name="T13" fmla="*/ 427 h 712"/>
                    <a:gd name="T14" fmla="*/ 1129 w 1321"/>
                    <a:gd name="T15" fmla="*/ 443 h 712"/>
                    <a:gd name="T16" fmla="*/ 1083 w 1321"/>
                    <a:gd name="T17" fmla="*/ 459 h 712"/>
                    <a:gd name="T18" fmla="*/ 1031 w 1321"/>
                    <a:gd name="T19" fmla="*/ 471 h 712"/>
                    <a:gd name="T20" fmla="*/ 973 w 1321"/>
                    <a:gd name="T21" fmla="*/ 482 h 712"/>
                    <a:gd name="T22" fmla="*/ 913 w 1321"/>
                    <a:gd name="T23" fmla="*/ 490 h 712"/>
                    <a:gd name="T24" fmla="*/ 846 w 1321"/>
                    <a:gd name="T25" fmla="*/ 497 h 712"/>
                    <a:gd name="T26" fmla="*/ 778 w 1321"/>
                    <a:gd name="T27" fmla="*/ 501 h 712"/>
                    <a:gd name="T28" fmla="*/ 751 w 1321"/>
                    <a:gd name="T29" fmla="*/ 503 h 712"/>
                    <a:gd name="T30" fmla="*/ 449 w 1321"/>
                    <a:gd name="T31" fmla="*/ 503 h 712"/>
                    <a:gd name="T32" fmla="*/ 445 w 1321"/>
                    <a:gd name="T33" fmla="*/ 503 h 712"/>
                    <a:gd name="T34" fmla="*/ 386 w 1321"/>
                    <a:gd name="T35" fmla="*/ 500 h 712"/>
                    <a:gd name="T36" fmla="*/ 329 w 1321"/>
                    <a:gd name="T37" fmla="*/ 497 h 712"/>
                    <a:gd name="T38" fmla="*/ 275 w 1321"/>
                    <a:gd name="T39" fmla="*/ 492 h 712"/>
                    <a:gd name="T40" fmla="*/ 223 w 1321"/>
                    <a:gd name="T41" fmla="*/ 487 h 712"/>
                    <a:gd name="T42" fmla="*/ 176 w 1321"/>
                    <a:gd name="T43" fmla="*/ 478 h 712"/>
                    <a:gd name="T44" fmla="*/ 132 w 1321"/>
                    <a:gd name="T45" fmla="*/ 467 h 712"/>
                    <a:gd name="T46" fmla="*/ 96 w 1321"/>
                    <a:gd name="T47" fmla="*/ 458 h 712"/>
                    <a:gd name="T48" fmla="*/ 64 w 1321"/>
                    <a:gd name="T49" fmla="*/ 445 h 712"/>
                    <a:gd name="T50" fmla="*/ 36 w 1321"/>
                    <a:gd name="T51" fmla="*/ 429 h 712"/>
                    <a:gd name="T52" fmla="*/ 18 w 1321"/>
                    <a:gd name="T53" fmla="*/ 411 h 712"/>
                    <a:gd name="T54" fmla="*/ 6 w 1321"/>
                    <a:gd name="T55" fmla="*/ 391 h 712"/>
                    <a:gd name="T56" fmla="*/ 0 w 1321"/>
                    <a:gd name="T57" fmla="*/ 370 h 712"/>
                    <a:gd name="T58" fmla="*/ 0 w 1321"/>
                    <a:gd name="T59" fmla="*/ 367 h 712"/>
                    <a:gd name="T60" fmla="*/ 4 w 1321"/>
                    <a:gd name="T61" fmla="*/ 344 h 712"/>
                    <a:gd name="T62" fmla="*/ 16 w 1321"/>
                    <a:gd name="T63" fmla="*/ 315 h 712"/>
                    <a:gd name="T64" fmla="*/ 48 w 1321"/>
                    <a:gd name="T65" fmla="*/ 261 h 712"/>
                    <a:gd name="T66" fmla="*/ 88 w 1321"/>
                    <a:gd name="T67" fmla="*/ 211 h 712"/>
                    <a:gd name="T68" fmla="*/ 138 w 1321"/>
                    <a:gd name="T69" fmla="*/ 166 h 712"/>
                    <a:gd name="T70" fmla="*/ 192 w 1321"/>
                    <a:gd name="T71" fmla="*/ 125 h 712"/>
                    <a:gd name="T72" fmla="*/ 255 w 1321"/>
                    <a:gd name="T73" fmla="*/ 88 h 712"/>
                    <a:gd name="T74" fmla="*/ 323 w 1321"/>
                    <a:gd name="T75" fmla="*/ 58 h 712"/>
                    <a:gd name="T76" fmla="*/ 391 w 1321"/>
                    <a:gd name="T77" fmla="*/ 33 h 712"/>
                    <a:gd name="T78" fmla="*/ 470 w 1321"/>
                    <a:gd name="T79" fmla="*/ 15 h 712"/>
                    <a:gd name="T80" fmla="*/ 548 w 1321"/>
                    <a:gd name="T81" fmla="*/ 4 h 712"/>
                    <a:gd name="T82" fmla="*/ 630 w 1321"/>
                    <a:gd name="T83" fmla="*/ 0 h 712"/>
                    <a:gd name="T84" fmla="*/ 630 w 1321"/>
                    <a:gd name="T85" fmla="*/ 0 h 712"/>
                    <a:gd name="T86" fmla="*/ 717 w 1321"/>
                    <a:gd name="T87" fmla="*/ 4 h 712"/>
                    <a:gd name="T88" fmla="*/ 800 w 1321"/>
                    <a:gd name="T89" fmla="*/ 16 h 712"/>
                    <a:gd name="T90" fmla="*/ 880 w 1321"/>
                    <a:gd name="T91" fmla="*/ 37 h 712"/>
                    <a:gd name="T92" fmla="*/ 954 w 1321"/>
                    <a:gd name="T93" fmla="*/ 63 h 712"/>
                    <a:gd name="T94" fmla="*/ 1022 w 1321"/>
                    <a:gd name="T95" fmla="*/ 97 h 712"/>
                    <a:gd name="T96" fmla="*/ 1085 w 1321"/>
                    <a:gd name="T97" fmla="*/ 137 h 712"/>
                    <a:gd name="T98" fmla="*/ 1141 w 1321"/>
                    <a:gd name="T99" fmla="*/ 181 h 712"/>
                    <a:gd name="T100" fmla="*/ 1188 w 1321"/>
                    <a:gd name="T101" fmla="*/ 229 h 712"/>
                    <a:gd name="T102" fmla="*/ 1228 w 1321"/>
                    <a:gd name="T103" fmla="*/ 283 h 712"/>
                    <a:gd name="T104" fmla="*/ 1228 w 1321"/>
                    <a:gd name="T105" fmla="*/ 28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00CC99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3" name="Text Box 45"/>
              <p:cNvSpPr txBox="1">
                <a:spLocks noChangeArrowheads="1"/>
              </p:cNvSpPr>
              <p:nvPr/>
            </p:nvSpPr>
            <p:spPr bwMode="gray">
              <a:xfrm>
                <a:off x="4498" y="3434"/>
                <a:ext cx="293" cy="3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151" name="Text Box 70"/>
            <p:cNvSpPr txBox="1">
              <a:spLocks noChangeArrowheads="1"/>
            </p:cNvSpPr>
            <p:nvPr/>
          </p:nvSpPr>
          <p:spPr bwMode="gray">
            <a:xfrm>
              <a:off x="816319" y="5244601"/>
              <a:ext cx="4672013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2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800" b="1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Khắc phục các khuyết điểm hệ thống cũ</a:t>
              </a:r>
              <a:endParaRPr lang="en-US" sz="1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2" name="AutoShape 71"/>
          <p:cNvSpPr>
            <a:spLocks noChangeArrowheads="1"/>
          </p:cNvSpPr>
          <p:nvPr/>
        </p:nvSpPr>
        <p:spPr bwMode="gray">
          <a:xfrm>
            <a:off x="6137619" y="2131513"/>
            <a:ext cx="2168525" cy="1843088"/>
          </a:xfrm>
          <a:prstGeom prst="wedgeRoundRectCallout">
            <a:avLst>
              <a:gd name="adj1" fmla="val -48858"/>
              <a:gd name="adj2" fmla="val 85383"/>
              <a:gd name="adj3" fmla="val 16667"/>
            </a:avLst>
          </a:prstGeom>
          <a:gradFill rotWithShape="1">
            <a:gsLst>
              <a:gs pos="0">
                <a:srgbClr val="63ECEF"/>
              </a:gs>
              <a:gs pos="100000">
                <a:srgbClr val="FFFFFF"/>
              </a:gs>
            </a:gsLst>
            <a:lin ang="5400000" scaled="1"/>
          </a:gradFill>
          <a:ln w="381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Mục tiêu khóa luân</a:t>
            </a:r>
            <a:endParaRPr lang="en-US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8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86741" y="381000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Chương II: Cơ sở lý thuyết</a:t>
            </a:r>
            <a:endParaRPr lang="en-US" sz="40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gray">
          <a:xfrm rot="9557655">
            <a:off x="5855272" y="2358839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gray">
          <a:xfrm rot="19161868">
            <a:off x="3132709" y="3930465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gray">
          <a:xfrm rot="1136487">
            <a:off x="2869184" y="2430277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gray">
          <a:xfrm rot="12269937">
            <a:off x="5677251" y="3658420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0" name="AutoShape 18"/>
          <p:cNvSpPr>
            <a:spLocks noChangeArrowheads="1"/>
          </p:cNvSpPr>
          <p:nvPr/>
        </p:nvSpPr>
        <p:spPr bwMode="gray">
          <a:xfrm rot="16200000">
            <a:off x="4409059" y="4427353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498183" y="1842318"/>
            <a:ext cx="2362200" cy="2438400"/>
            <a:chOff x="3498183" y="1842318"/>
            <a:chExt cx="2362200" cy="243840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498183" y="1842318"/>
              <a:ext cx="2362200" cy="2438400"/>
              <a:chOff x="4071" y="1584"/>
              <a:chExt cx="1092" cy="1097"/>
            </a:xfrm>
          </p:grpSpPr>
          <p:sp>
            <p:nvSpPr>
              <p:cNvPr id="6" name="Oval 4"/>
              <p:cNvSpPr>
                <a:spLocks noChangeArrowheads="1"/>
              </p:cNvSpPr>
              <p:nvPr/>
            </p:nvSpPr>
            <p:spPr bwMode="gray">
              <a:xfrm>
                <a:off x="4071" y="1584"/>
                <a:ext cx="1090" cy="108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D8755A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" name="Oval 5"/>
              <p:cNvSpPr>
                <a:spLocks noChangeArrowheads="1"/>
              </p:cNvSpPr>
              <p:nvPr/>
            </p:nvSpPr>
            <p:spPr bwMode="gray">
              <a:xfrm>
                <a:off x="4073" y="1593"/>
                <a:ext cx="1090" cy="1088"/>
              </a:xfrm>
              <a:prstGeom prst="ellipse">
                <a:avLst/>
              </a:prstGeom>
              <a:gradFill rotWithShape="1">
                <a:gsLst>
                  <a:gs pos="0">
                    <a:srgbClr val="D8755A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" name="Oval 6"/>
              <p:cNvSpPr>
                <a:spLocks noChangeArrowheads="1"/>
              </p:cNvSpPr>
              <p:nvPr/>
            </p:nvSpPr>
            <p:spPr bwMode="gray">
              <a:xfrm>
                <a:off x="4131" y="1655"/>
                <a:ext cx="946" cy="945"/>
              </a:xfrm>
              <a:prstGeom prst="ellipse">
                <a:avLst/>
              </a:prstGeom>
              <a:gradFill rotWithShape="1">
                <a:gsLst>
                  <a:gs pos="0">
                    <a:srgbClr val="753F31"/>
                  </a:gs>
                  <a:gs pos="50000">
                    <a:srgbClr val="D8755A"/>
                  </a:gs>
                  <a:gs pos="100000">
                    <a:srgbClr val="753F31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9" name="Oval 7"/>
              <p:cNvSpPr>
                <a:spLocks noChangeArrowheads="1"/>
              </p:cNvSpPr>
              <p:nvPr/>
            </p:nvSpPr>
            <p:spPr bwMode="gray">
              <a:xfrm>
                <a:off x="4128" y="1650"/>
                <a:ext cx="946" cy="945"/>
              </a:xfrm>
              <a:prstGeom prst="ellipse">
                <a:avLst/>
              </a:prstGeom>
              <a:gradFill rotWithShape="1">
                <a:gsLst>
                  <a:gs pos="0">
                    <a:srgbClr val="894A39"/>
                  </a:gs>
                  <a:gs pos="100000">
                    <a:srgbClr val="D8755A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gray">
              <a:xfrm>
                <a:off x="4178" y="1703"/>
                <a:ext cx="852" cy="85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4197" y="1716"/>
                <a:ext cx="826" cy="825"/>
                <a:chOff x="4166" y="1706"/>
                <a:chExt cx="1252" cy="1252"/>
              </a:xfrm>
            </p:grpSpPr>
            <p:sp>
              <p:nvSpPr>
                <p:cNvPr id="12" name="Oval 10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3" name="Oval 11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4" name="Oval 12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5" name="Oval 13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gray">
            <a:xfrm>
              <a:off x="3979989" y="2451350"/>
              <a:ext cx="1300356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Phương </a:t>
              </a:r>
            </a:p>
            <a:p>
              <a:pPr algn="ctr"/>
              <a:r>
                <a:rPr lang="en-US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pháp </a:t>
              </a:r>
            </a:p>
            <a:p>
              <a:pPr algn="ctr"/>
              <a:r>
                <a:rPr lang="en-US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sử dụng</a:t>
              </a:r>
              <a:endParaRPr 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83233" y="1576934"/>
            <a:ext cx="1439862" cy="1439863"/>
            <a:chOff x="6483233" y="1576934"/>
            <a:chExt cx="1439862" cy="1439863"/>
          </a:xfrm>
        </p:grpSpPr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6483233" y="1576934"/>
              <a:ext cx="1439862" cy="1439863"/>
              <a:chOff x="2789" y="1625"/>
              <a:chExt cx="907" cy="907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gray">
              <a:xfrm>
                <a:off x="2789" y="1625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4" name="Oval 22"/>
              <p:cNvSpPr>
                <a:spLocks noChangeArrowheads="1"/>
              </p:cNvSpPr>
              <p:nvPr/>
            </p:nvSpPr>
            <p:spPr bwMode="gray">
              <a:xfrm>
                <a:off x="2789" y="1625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gray">
              <a:xfrm>
                <a:off x="2849" y="1684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6" name="Oval 24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28" name="Group 26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29" name="Oval 27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0" name="Oval 28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1" name="Oval 29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2" name="Oval 30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</p:grpSp>
        <p:sp>
          <p:nvSpPr>
            <p:cNvPr id="33" name="Text Box 31"/>
            <p:cNvSpPr txBox="1">
              <a:spLocks noChangeArrowheads="1"/>
            </p:cNvSpPr>
            <p:nvPr/>
          </p:nvSpPr>
          <p:spPr bwMode="gray">
            <a:xfrm>
              <a:off x="6953736" y="2114089"/>
              <a:ext cx="49885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 smtClean="0">
                  <a:solidFill>
                    <a:srgbClr val="000000"/>
                  </a:solidFill>
                </a:rPr>
                <a:t>JS</a:t>
              </a:r>
              <a:endParaRPr lang="en-US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6256794" y="3608012"/>
            <a:ext cx="1444625" cy="1524000"/>
            <a:chOff x="864" y="1680"/>
            <a:chExt cx="910" cy="960"/>
          </a:xfrm>
        </p:grpSpPr>
        <p:sp>
          <p:nvSpPr>
            <p:cNvPr id="35" name="Oval 33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66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gray">
            <a:xfrm>
              <a:off x="923" y="1742"/>
              <a:ext cx="792" cy="836"/>
            </a:xfrm>
            <a:prstGeom prst="ellipse">
              <a:avLst/>
            </a:prstGeom>
            <a:gradFill rotWithShape="1">
              <a:gsLst>
                <a:gs pos="0">
                  <a:srgbClr val="8A3753"/>
                </a:gs>
                <a:gs pos="50000">
                  <a:srgbClr val="FF6699"/>
                </a:gs>
                <a:gs pos="100000">
                  <a:srgbClr val="8A3753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gray">
            <a:xfrm>
              <a:off x="912" y="1728"/>
              <a:ext cx="791" cy="836"/>
            </a:xfrm>
            <a:prstGeom prst="ellipse">
              <a:avLst/>
            </a:prstGeom>
            <a:gradFill rotWithShape="1">
              <a:gsLst>
                <a:gs pos="0">
                  <a:srgbClr val="A24161"/>
                </a:gs>
                <a:gs pos="100000">
                  <a:srgbClr val="FF6699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gray">
            <a:xfrm>
              <a:off x="966" y="1785"/>
              <a:ext cx="712" cy="7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gray">
            <a:xfrm>
              <a:off x="960" y="1776"/>
              <a:ext cx="689" cy="727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gray">
            <a:xfrm>
              <a:off x="986" y="1801"/>
              <a:ext cx="673" cy="709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gray">
            <a:xfrm>
              <a:off x="994" y="1808"/>
              <a:ext cx="640" cy="663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gray">
            <a:xfrm>
              <a:off x="1031" y="1827"/>
              <a:ext cx="569" cy="5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gray">
            <a:xfrm>
              <a:off x="1102" y="2054"/>
              <a:ext cx="4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 smtClean="0">
                  <a:solidFill>
                    <a:srgbClr val="000000"/>
                  </a:solidFill>
                </a:rPr>
                <a:t>CSS</a:t>
              </a:r>
              <a:endParaRPr lang="en-US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303242" y="1636525"/>
            <a:ext cx="1476693" cy="1524884"/>
            <a:chOff x="1303242" y="1636525"/>
            <a:chExt cx="1476693" cy="1524884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gray">
            <a:xfrm>
              <a:off x="1303242" y="1637409"/>
              <a:ext cx="1446213" cy="15240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CC6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gray">
            <a:xfrm>
              <a:off x="1333722" y="1636525"/>
              <a:ext cx="1446213" cy="152400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gray">
            <a:xfrm>
              <a:off x="1427676" y="1735532"/>
              <a:ext cx="1258306" cy="1325986"/>
            </a:xfrm>
            <a:prstGeom prst="ellipse">
              <a:avLst/>
            </a:prstGeom>
            <a:gradFill rotWithShape="1">
              <a:gsLst>
                <a:gs pos="0">
                  <a:srgbClr val="006E37"/>
                </a:gs>
                <a:gs pos="50000">
                  <a:srgbClr val="00CC66"/>
                </a:gs>
                <a:gs pos="100000">
                  <a:srgbClr val="006E3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gray">
            <a:xfrm>
              <a:off x="1496463" y="1802715"/>
              <a:ext cx="1130798" cy="119161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gray">
            <a:xfrm>
              <a:off x="1514918" y="1822163"/>
              <a:ext cx="1095565" cy="1154492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gray">
            <a:xfrm>
              <a:off x="1528340" y="1829235"/>
              <a:ext cx="1068721" cy="11244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gray">
            <a:xfrm>
              <a:off x="1540084" y="1839843"/>
              <a:ext cx="1016711" cy="1051949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gray">
            <a:xfrm>
              <a:off x="1598805" y="1869899"/>
              <a:ext cx="904303" cy="85393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429353" y="1735532"/>
              <a:ext cx="1256628" cy="1325986"/>
              <a:chOff x="1429353" y="1735532"/>
              <a:chExt cx="1256628" cy="1325986"/>
            </a:xfrm>
          </p:grpSpPr>
          <p:sp>
            <p:nvSpPr>
              <p:cNvPr id="49" name="Oval 47"/>
              <p:cNvSpPr>
                <a:spLocks noChangeArrowheads="1"/>
              </p:cNvSpPr>
              <p:nvPr/>
            </p:nvSpPr>
            <p:spPr bwMode="gray">
              <a:xfrm>
                <a:off x="1429353" y="1735532"/>
                <a:ext cx="1256628" cy="1325986"/>
              </a:xfrm>
              <a:prstGeom prst="ellipse">
                <a:avLst/>
              </a:prstGeom>
              <a:gradFill rotWithShape="1">
                <a:gsLst>
                  <a:gs pos="0">
                    <a:srgbClr val="008241"/>
                  </a:gs>
                  <a:gs pos="100000">
                    <a:srgbClr val="00CC66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5" name="Text Box 53"/>
              <p:cNvSpPr txBox="1">
                <a:spLocks noChangeArrowheads="1"/>
              </p:cNvSpPr>
              <p:nvPr/>
            </p:nvSpPr>
            <p:spPr bwMode="gray">
              <a:xfrm>
                <a:off x="1659075" y="2191398"/>
                <a:ext cx="71365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2000" b="1" smtClean="0">
                    <a:solidFill>
                      <a:srgbClr val="000000"/>
                    </a:solidFill>
                  </a:rPr>
                  <a:t>PHP</a:t>
                </a:r>
                <a:endParaRPr lang="en-US" sz="2000" b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6" name="Group 54"/>
          <p:cNvGrpSpPr>
            <a:grpSpLocks/>
          </p:cNvGrpSpPr>
          <p:nvPr/>
        </p:nvGrpSpPr>
        <p:grpSpPr bwMode="auto">
          <a:xfrm>
            <a:off x="1734122" y="3971738"/>
            <a:ext cx="1439862" cy="1439863"/>
            <a:chOff x="1685" y="3125"/>
            <a:chExt cx="907" cy="907"/>
          </a:xfrm>
        </p:grpSpPr>
        <p:grpSp>
          <p:nvGrpSpPr>
            <p:cNvPr id="57" name="Group 55"/>
            <p:cNvGrpSpPr>
              <a:grpSpLocks/>
            </p:cNvGrpSpPr>
            <p:nvPr/>
          </p:nvGrpSpPr>
          <p:grpSpPr bwMode="auto">
            <a:xfrm>
              <a:off x="1685" y="3125"/>
              <a:ext cx="907" cy="907"/>
              <a:chOff x="2832" y="1728"/>
              <a:chExt cx="907" cy="907"/>
            </a:xfrm>
          </p:grpSpPr>
          <p:sp>
            <p:nvSpPr>
              <p:cNvPr id="59" name="Oval 56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965E1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0" name="Oval 57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1" name="Oval 58"/>
              <p:cNvSpPr>
                <a:spLocks noChangeArrowheads="1"/>
              </p:cNvSpPr>
              <p:nvPr/>
            </p:nvSpPr>
            <p:spPr bwMode="gray">
              <a:xfrm>
                <a:off x="2889" y="1788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1F377A"/>
                  </a:gs>
                  <a:gs pos="50000">
                    <a:srgbClr val="3965E1"/>
                  </a:gs>
                  <a:gs pos="100000">
                    <a:srgbClr val="1F377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2" name="Oval 59"/>
              <p:cNvSpPr>
                <a:spLocks noChangeArrowheads="1"/>
              </p:cNvSpPr>
              <p:nvPr/>
            </p:nvSpPr>
            <p:spPr bwMode="gray">
              <a:xfrm>
                <a:off x="2889" y="1794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264396"/>
                  </a:gs>
                  <a:gs pos="100000">
                    <a:srgbClr val="3965E1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3" name="Oval 60"/>
              <p:cNvSpPr>
                <a:spLocks noChangeArrowheads="1"/>
              </p:cNvSpPr>
              <p:nvPr/>
            </p:nvSpPr>
            <p:spPr bwMode="gray">
              <a:xfrm>
                <a:off x="2928" y="1833"/>
                <a:ext cx="709" cy="709"/>
              </a:xfrm>
              <a:prstGeom prst="ellipse">
                <a:avLst/>
              </a:prstGeom>
              <a:gradFill rotWithShape="1">
                <a:gsLst>
                  <a:gs pos="0">
                    <a:srgbClr val="3965E1"/>
                  </a:gs>
                  <a:gs pos="100000">
                    <a:srgbClr val="03060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64" name="Group 61"/>
              <p:cNvGrpSpPr>
                <a:grpSpLocks/>
              </p:cNvGrpSpPr>
              <p:nvPr/>
            </p:nvGrpSpPr>
            <p:grpSpPr bwMode="auto">
              <a:xfrm>
                <a:off x="2946" y="1842"/>
                <a:ext cx="687" cy="688"/>
                <a:chOff x="4166" y="1706"/>
                <a:chExt cx="1252" cy="1252"/>
              </a:xfrm>
            </p:grpSpPr>
            <p:sp>
              <p:nvSpPr>
                <p:cNvPr id="65" name="Oval 6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6" name="Oval 63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7" name="Oval 64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8" name="Oval 65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</p:grpSp>
        <p:sp>
          <p:nvSpPr>
            <p:cNvPr id="58" name="Text Box 66"/>
            <p:cNvSpPr txBox="1">
              <a:spLocks noChangeArrowheads="1"/>
            </p:cNvSpPr>
            <p:nvPr/>
          </p:nvSpPr>
          <p:spPr bwMode="gray">
            <a:xfrm>
              <a:off x="1847" y="3456"/>
              <a:ext cx="5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 smtClean="0">
                  <a:solidFill>
                    <a:srgbClr val="000000"/>
                  </a:solidFill>
                </a:rPr>
                <a:t>HTML</a:t>
              </a:r>
              <a:endParaRPr lang="en-US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69" name="Group 32"/>
          <p:cNvGrpSpPr>
            <a:grpSpLocks/>
          </p:cNvGrpSpPr>
          <p:nvPr/>
        </p:nvGrpSpPr>
        <p:grpSpPr bwMode="auto">
          <a:xfrm>
            <a:off x="3979989" y="5040742"/>
            <a:ext cx="1444625" cy="1524000"/>
            <a:chOff x="864" y="1680"/>
            <a:chExt cx="910" cy="960"/>
          </a:xfrm>
        </p:grpSpPr>
        <p:sp>
          <p:nvSpPr>
            <p:cNvPr id="70" name="Oval 33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66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1" name="Oval 34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2" name="Oval 35"/>
            <p:cNvSpPr>
              <a:spLocks noChangeArrowheads="1"/>
            </p:cNvSpPr>
            <p:nvPr/>
          </p:nvSpPr>
          <p:spPr bwMode="gray">
            <a:xfrm>
              <a:off x="923" y="1742"/>
              <a:ext cx="792" cy="836"/>
            </a:xfrm>
            <a:prstGeom prst="ellipse">
              <a:avLst/>
            </a:prstGeom>
            <a:gradFill rotWithShape="1">
              <a:gsLst>
                <a:gs pos="0">
                  <a:srgbClr val="8A3753"/>
                </a:gs>
                <a:gs pos="50000">
                  <a:srgbClr val="FF6699"/>
                </a:gs>
                <a:gs pos="100000">
                  <a:srgbClr val="8A3753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4" name="Oval 37"/>
            <p:cNvSpPr>
              <a:spLocks noChangeArrowheads="1"/>
            </p:cNvSpPr>
            <p:nvPr/>
          </p:nvSpPr>
          <p:spPr bwMode="gray">
            <a:xfrm>
              <a:off x="966" y="1785"/>
              <a:ext cx="712" cy="7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5" name="Oval 38"/>
            <p:cNvSpPr>
              <a:spLocks noChangeArrowheads="1"/>
            </p:cNvSpPr>
            <p:nvPr/>
          </p:nvSpPr>
          <p:spPr bwMode="gray">
            <a:xfrm>
              <a:off x="960" y="1776"/>
              <a:ext cx="689" cy="727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6" name="Oval 39"/>
            <p:cNvSpPr>
              <a:spLocks noChangeArrowheads="1"/>
            </p:cNvSpPr>
            <p:nvPr/>
          </p:nvSpPr>
          <p:spPr bwMode="gray">
            <a:xfrm>
              <a:off x="986" y="1801"/>
              <a:ext cx="673" cy="709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7" name="Oval 40"/>
            <p:cNvSpPr>
              <a:spLocks noChangeArrowheads="1"/>
            </p:cNvSpPr>
            <p:nvPr/>
          </p:nvSpPr>
          <p:spPr bwMode="gray">
            <a:xfrm>
              <a:off x="994" y="1808"/>
              <a:ext cx="640" cy="663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8" name="Oval 41"/>
            <p:cNvSpPr>
              <a:spLocks noChangeArrowheads="1"/>
            </p:cNvSpPr>
            <p:nvPr/>
          </p:nvSpPr>
          <p:spPr bwMode="gray">
            <a:xfrm>
              <a:off x="1031" y="1827"/>
              <a:ext cx="569" cy="5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9" name="Text Box 42"/>
            <p:cNvSpPr txBox="1">
              <a:spLocks noChangeArrowheads="1"/>
            </p:cNvSpPr>
            <p:nvPr/>
          </p:nvSpPr>
          <p:spPr bwMode="gray">
            <a:xfrm>
              <a:off x="984" y="2054"/>
              <a:ext cx="6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 smtClean="0">
                  <a:solidFill>
                    <a:srgbClr val="000000"/>
                  </a:solidFill>
                </a:rPr>
                <a:t>MYSQL</a:t>
              </a:r>
              <a:endParaRPr lang="en-US" sz="2000" b="1">
                <a:solidFill>
                  <a:srgbClr val="000000"/>
                </a:solidFill>
              </a:endParaRPr>
            </a:p>
          </p:txBody>
        </p:sp>
      </p:grpSp>
      <p:sp>
        <p:nvSpPr>
          <p:cNvPr id="9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49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Chương III: Kết quả ứng dụng</a:t>
            </a:r>
            <a:endParaRPr lang="en-US" sz="40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gray">
          <a:xfrm rot="1757062">
            <a:off x="2660845" y="3455282"/>
            <a:ext cx="1501727" cy="126544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1" name="Rectangle 11"/>
          <p:cNvSpPr>
            <a:spLocks noChangeArrowheads="1"/>
          </p:cNvSpPr>
          <p:nvPr/>
        </p:nvSpPr>
        <p:spPr bwMode="gray">
          <a:xfrm rot="18394650">
            <a:off x="4504708" y="3279345"/>
            <a:ext cx="1015326" cy="10437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gray">
          <a:xfrm rot="12161391">
            <a:off x="4713981" y="4770249"/>
            <a:ext cx="1558279" cy="116770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3" name="Rectangle 9"/>
          <p:cNvSpPr>
            <a:spLocks noChangeArrowheads="1"/>
          </p:cNvSpPr>
          <p:nvPr/>
        </p:nvSpPr>
        <p:spPr bwMode="gray">
          <a:xfrm rot="19688684" flipV="1">
            <a:off x="2927958" y="4714963"/>
            <a:ext cx="1167218" cy="107583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4976073" y="1895875"/>
            <a:ext cx="1338195" cy="1308089"/>
            <a:chOff x="4976073" y="1895875"/>
            <a:chExt cx="1338195" cy="1308089"/>
          </a:xfrm>
        </p:grpSpPr>
        <p:grpSp>
          <p:nvGrpSpPr>
            <p:cNvPr id="97" name="Group 17"/>
            <p:cNvGrpSpPr>
              <a:grpSpLocks/>
            </p:cNvGrpSpPr>
            <p:nvPr/>
          </p:nvGrpSpPr>
          <p:grpSpPr bwMode="auto">
            <a:xfrm>
              <a:off x="4976073" y="1895875"/>
              <a:ext cx="1338195" cy="1308089"/>
              <a:chOff x="1813" y="1307"/>
              <a:chExt cx="2580" cy="2549"/>
            </a:xfrm>
          </p:grpSpPr>
          <p:sp>
            <p:nvSpPr>
              <p:cNvPr id="99" name="Oval 18"/>
              <p:cNvSpPr>
                <a:spLocks noChangeArrowheads="1"/>
              </p:cNvSpPr>
              <p:nvPr/>
            </p:nvSpPr>
            <p:spPr bwMode="gray">
              <a:xfrm>
                <a:off x="1813" y="1307"/>
                <a:ext cx="2580" cy="2549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0" name="Freeform 19"/>
              <p:cNvSpPr>
                <a:spLocks/>
              </p:cNvSpPr>
              <p:nvPr/>
            </p:nvSpPr>
            <p:spPr bwMode="gray">
              <a:xfrm>
                <a:off x="2502" y="1470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" name="Text Box 20"/>
            <p:cNvSpPr txBox="1">
              <a:spLocks noChangeArrowheads="1"/>
            </p:cNvSpPr>
            <p:nvPr/>
          </p:nvSpPr>
          <p:spPr bwMode="gray">
            <a:xfrm>
              <a:off x="5065524" y="2302038"/>
              <a:ext cx="11592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Sinh viên</a:t>
              </a:r>
              <a:endParaRPr lang="en-US" sz="200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71665" y="3480879"/>
            <a:ext cx="1609725" cy="1590675"/>
            <a:chOff x="3671665" y="3480879"/>
            <a:chExt cx="1609725" cy="1590675"/>
          </a:xfrm>
        </p:grpSpPr>
        <p:grpSp>
          <p:nvGrpSpPr>
            <p:cNvPr id="102" name="Group 12"/>
            <p:cNvGrpSpPr>
              <a:grpSpLocks/>
            </p:cNvGrpSpPr>
            <p:nvPr/>
          </p:nvGrpSpPr>
          <p:grpSpPr bwMode="auto">
            <a:xfrm>
              <a:off x="3671665" y="3480879"/>
              <a:ext cx="1609725" cy="1590675"/>
              <a:chOff x="2016" y="1920"/>
              <a:chExt cx="1680" cy="1680"/>
            </a:xfrm>
          </p:grpSpPr>
          <p:sp>
            <p:nvSpPr>
              <p:cNvPr id="104" name="Oval 1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Freeform 1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" name="Text Box 15"/>
            <p:cNvSpPr txBox="1">
              <a:spLocks noChangeArrowheads="1"/>
            </p:cNvSpPr>
            <p:nvPr/>
          </p:nvSpPr>
          <p:spPr bwMode="gray">
            <a:xfrm>
              <a:off x="3976011" y="3824363"/>
              <a:ext cx="1000125" cy="83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b="1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Người</a:t>
              </a:r>
            </a:p>
            <a:p>
              <a:pPr algn="ctr">
                <a:defRPr/>
              </a:pPr>
              <a:r>
                <a:rPr lang="en-US" sz="2400" b="1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dùng</a:t>
              </a:r>
              <a:endParaRPr lang="en-US" sz="2400" b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6" name="Group 21"/>
          <p:cNvGrpSpPr>
            <a:grpSpLocks/>
          </p:cNvGrpSpPr>
          <p:nvPr/>
        </p:nvGrpSpPr>
        <p:grpSpPr bwMode="auto">
          <a:xfrm>
            <a:off x="1423266" y="4590910"/>
            <a:ext cx="1744663" cy="1790700"/>
            <a:chOff x="912" y="1651"/>
            <a:chExt cx="1099" cy="1128"/>
          </a:xfrm>
        </p:grpSpPr>
        <p:grpSp>
          <p:nvGrpSpPr>
            <p:cNvPr id="92" name="Group 22"/>
            <p:cNvGrpSpPr>
              <a:grpSpLocks/>
            </p:cNvGrpSpPr>
            <p:nvPr/>
          </p:nvGrpSpPr>
          <p:grpSpPr bwMode="auto">
            <a:xfrm>
              <a:off x="912" y="1651"/>
              <a:ext cx="1099" cy="1128"/>
              <a:chOff x="2016" y="1920"/>
              <a:chExt cx="1680" cy="1680"/>
            </a:xfrm>
          </p:grpSpPr>
          <p:sp>
            <p:nvSpPr>
              <p:cNvPr id="94" name="Oval 2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6" name="Freeform 2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" name="Text Box 25"/>
            <p:cNvSpPr txBox="1">
              <a:spLocks noChangeArrowheads="1"/>
            </p:cNvSpPr>
            <p:nvPr/>
          </p:nvSpPr>
          <p:spPr bwMode="gray">
            <a:xfrm>
              <a:off x="1010" y="1958"/>
              <a:ext cx="84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Cán bộ</a:t>
              </a:r>
            </a:p>
            <a:p>
              <a:pPr algn="ctr">
                <a:defRPr/>
              </a:pPr>
              <a:r>
                <a:rPr lang="en-US" sz="2800" b="1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sz="2800" b="1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uản lý</a:t>
              </a:r>
              <a:endParaRPr lang="en-US" sz="2800" b="1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7" name="Group 26"/>
          <p:cNvGrpSpPr>
            <a:grpSpLocks/>
          </p:cNvGrpSpPr>
          <p:nvPr/>
        </p:nvGrpSpPr>
        <p:grpSpPr bwMode="auto">
          <a:xfrm>
            <a:off x="6189439" y="4188479"/>
            <a:ext cx="2012950" cy="1989138"/>
            <a:chOff x="3278" y="2445"/>
            <a:chExt cx="1268" cy="1253"/>
          </a:xfrm>
        </p:grpSpPr>
        <p:grpSp>
          <p:nvGrpSpPr>
            <p:cNvPr id="88" name="Group 27"/>
            <p:cNvGrpSpPr>
              <a:grpSpLocks/>
            </p:cNvGrpSpPr>
            <p:nvPr/>
          </p:nvGrpSpPr>
          <p:grpSpPr bwMode="auto">
            <a:xfrm>
              <a:off x="3278" y="2445"/>
              <a:ext cx="1268" cy="1253"/>
              <a:chOff x="2016" y="1920"/>
              <a:chExt cx="1680" cy="1680"/>
            </a:xfrm>
          </p:grpSpPr>
          <p:sp>
            <p:nvSpPr>
              <p:cNvPr id="90" name="Oval 2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451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Freeform 2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" name="Text Box 30"/>
            <p:cNvSpPr txBox="1">
              <a:spLocks noChangeArrowheads="1"/>
            </p:cNvSpPr>
            <p:nvPr/>
          </p:nvSpPr>
          <p:spPr bwMode="gray">
            <a:xfrm>
              <a:off x="3498" y="2733"/>
              <a:ext cx="82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Cán bộ</a:t>
              </a:r>
            </a:p>
            <a:p>
              <a:pPr algn="ctr">
                <a:defRPr/>
              </a:pPr>
              <a:r>
                <a:rPr lang="en-US" sz="2800" b="1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kế toán</a:t>
              </a:r>
              <a:endParaRPr lang="en-US" sz="2800" b="1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7" name="Group 21"/>
          <p:cNvGrpSpPr>
            <a:grpSpLocks/>
          </p:cNvGrpSpPr>
          <p:nvPr/>
        </p:nvGrpSpPr>
        <p:grpSpPr bwMode="auto">
          <a:xfrm>
            <a:off x="1332777" y="1979612"/>
            <a:ext cx="1744663" cy="1790700"/>
            <a:chOff x="912" y="1651"/>
            <a:chExt cx="1099" cy="1128"/>
          </a:xfrm>
        </p:grpSpPr>
        <p:grpSp>
          <p:nvGrpSpPr>
            <p:cNvPr id="108" name="Group 22"/>
            <p:cNvGrpSpPr>
              <a:grpSpLocks/>
            </p:cNvGrpSpPr>
            <p:nvPr/>
          </p:nvGrpSpPr>
          <p:grpSpPr bwMode="auto">
            <a:xfrm>
              <a:off x="912" y="1651"/>
              <a:ext cx="1099" cy="1128"/>
              <a:chOff x="2016" y="1920"/>
              <a:chExt cx="1680" cy="1680"/>
            </a:xfrm>
          </p:grpSpPr>
          <p:sp>
            <p:nvSpPr>
              <p:cNvPr id="110" name="Oval 2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Freeform 2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" name="Text Box 25"/>
            <p:cNvSpPr txBox="1">
              <a:spLocks noChangeArrowheads="1"/>
            </p:cNvSpPr>
            <p:nvPr/>
          </p:nvSpPr>
          <p:spPr bwMode="gray">
            <a:xfrm>
              <a:off x="932" y="1857"/>
              <a:ext cx="105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Ban </a:t>
              </a:r>
            </a:p>
            <a:p>
              <a:pPr algn="ctr">
                <a:defRPr/>
              </a:pPr>
              <a:r>
                <a:rPr lang="en-US" sz="2800" b="1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Giám đốc</a:t>
              </a:r>
              <a:endParaRPr lang="en-US" sz="2800" b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84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1" grpId="0" animBg="1"/>
      <p:bldP spid="82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67640" y="228600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Chương III: Kết quả ứng dụng</a:t>
            </a:r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7345680" y="6391749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81000" y="762000"/>
            <a:ext cx="86106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 chức năng </a:t>
            </a:r>
          </a:p>
        </p:txBody>
      </p: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75836" y="1539401"/>
            <a:ext cx="2153436" cy="3319462"/>
            <a:chOff x="720" y="1296"/>
            <a:chExt cx="1363" cy="1994"/>
          </a:xfrm>
        </p:grpSpPr>
        <p:sp>
          <p:nvSpPr>
            <p:cNvPr id="6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8" name="AutoShape 6"/>
            <p:cNvSpPr>
              <a:spLocks noChangeArrowheads="1"/>
            </p:cNvSpPr>
            <p:nvPr/>
          </p:nvSpPr>
          <p:spPr bwMode="gray">
            <a:xfrm>
              <a:off x="742" y="2767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9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72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75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6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7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8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9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3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4" name="Text Box 17"/>
            <p:cNvSpPr txBox="1">
              <a:spLocks noChangeArrowheads="1"/>
            </p:cNvSpPr>
            <p:nvPr/>
          </p:nvSpPr>
          <p:spPr bwMode="gray">
            <a:xfrm>
              <a:off x="767" y="1992"/>
              <a:ext cx="1296" cy="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Xem thông tin cá nhân sinh viên 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Xem thông tin</a:t>
              </a:r>
              <a:r>
                <a:rPr lang="en-US" sz="2000" b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tìm bạn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Xem tình trạng 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phòng</a:t>
              </a:r>
              <a:endParaRPr lang="en-US" sz="2000" b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Text Box 17"/>
            <p:cNvSpPr txBox="1">
              <a:spLocks noChangeArrowheads="1"/>
            </p:cNvSpPr>
            <p:nvPr/>
          </p:nvSpPr>
          <p:spPr bwMode="gray">
            <a:xfrm>
              <a:off x="740" y="1723"/>
              <a:ext cx="1296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b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Sinh viên</a:t>
              </a:r>
              <a:endParaRPr lang="en-US" sz="2000" b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90524" y="2074769"/>
            <a:ext cx="2150875" cy="3319462"/>
            <a:chOff x="2319917" y="1785939"/>
            <a:chExt cx="2150875" cy="3319462"/>
          </a:xfrm>
        </p:grpSpPr>
        <p:grpSp>
          <p:nvGrpSpPr>
            <p:cNvPr id="37" name="Group 18"/>
            <p:cNvGrpSpPr>
              <a:grpSpLocks/>
            </p:cNvGrpSpPr>
            <p:nvPr/>
          </p:nvGrpSpPr>
          <p:grpSpPr bwMode="auto">
            <a:xfrm>
              <a:off x="2319917" y="1785939"/>
              <a:ext cx="2084443" cy="3319462"/>
              <a:chOff x="2208" y="1296"/>
              <a:chExt cx="1363" cy="1994"/>
            </a:xfrm>
          </p:grpSpPr>
          <p:sp>
            <p:nvSpPr>
              <p:cNvPr id="53" name="AutoShape 19"/>
              <p:cNvSpPr>
                <a:spLocks noChangeArrowheads="1"/>
              </p:cNvSpPr>
              <p:nvPr/>
            </p:nvSpPr>
            <p:spPr bwMode="gray">
              <a:xfrm>
                <a:off x="2208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4" name="AutoShape 20"/>
              <p:cNvSpPr>
                <a:spLocks noChangeArrowheads="1"/>
              </p:cNvSpPr>
              <p:nvPr/>
            </p:nvSpPr>
            <p:spPr bwMode="gray">
              <a:xfrm>
                <a:off x="2229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5" name="AutoShape 21"/>
              <p:cNvSpPr>
                <a:spLocks noChangeArrowheads="1"/>
              </p:cNvSpPr>
              <p:nvPr/>
            </p:nvSpPr>
            <p:spPr bwMode="gray">
              <a:xfrm>
                <a:off x="2240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B3F2B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6" name="AutoShape 22"/>
              <p:cNvSpPr>
                <a:spLocks noChangeArrowheads="1"/>
              </p:cNvSpPr>
              <p:nvPr/>
            </p:nvSpPr>
            <p:spPr bwMode="gray">
              <a:xfrm>
                <a:off x="2240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0F7D4"/>
                  </a:gs>
                  <a:gs pos="100000">
                    <a:srgbClr val="73E77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7" name="Oval 23"/>
              <p:cNvSpPr>
                <a:spLocks noChangeArrowheads="1"/>
              </p:cNvSpPr>
              <p:nvPr/>
            </p:nvSpPr>
            <p:spPr bwMode="gray">
              <a:xfrm>
                <a:off x="2677" y="1296"/>
                <a:ext cx="405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8" name="Oval 24"/>
              <p:cNvSpPr>
                <a:spLocks noChangeArrowheads="1"/>
              </p:cNvSpPr>
              <p:nvPr/>
            </p:nvSpPr>
            <p:spPr bwMode="gray">
              <a:xfrm>
                <a:off x="2681" y="1299"/>
                <a:ext cx="392" cy="39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9" name="Oval 25"/>
              <p:cNvSpPr>
                <a:spLocks noChangeArrowheads="1"/>
              </p:cNvSpPr>
              <p:nvPr/>
            </p:nvSpPr>
            <p:spPr bwMode="gray">
              <a:xfrm>
                <a:off x="2686" y="1301"/>
                <a:ext cx="383" cy="38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0" name="Oval 26"/>
              <p:cNvSpPr>
                <a:spLocks noChangeArrowheads="1"/>
              </p:cNvSpPr>
              <p:nvPr/>
            </p:nvSpPr>
            <p:spPr bwMode="gray">
              <a:xfrm>
                <a:off x="2690" y="1305"/>
                <a:ext cx="364" cy="35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1" name="Oval 27"/>
              <p:cNvSpPr>
                <a:spLocks noChangeArrowheads="1"/>
              </p:cNvSpPr>
              <p:nvPr/>
            </p:nvSpPr>
            <p:spPr bwMode="gray">
              <a:xfrm>
                <a:off x="2712" y="1315"/>
                <a:ext cx="323" cy="2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2" name="Text Box 28"/>
              <p:cNvSpPr txBox="1">
                <a:spLocks noChangeArrowheads="1"/>
              </p:cNvSpPr>
              <p:nvPr/>
            </p:nvSpPr>
            <p:spPr bwMode="gray">
              <a:xfrm>
                <a:off x="2764" y="135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hlink"/>
                    </a:solidFill>
                    <a:latin typeface="Verdan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2400" b="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800" b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25" name="Text Box 17"/>
            <p:cNvSpPr txBox="1">
              <a:spLocks noChangeArrowheads="1"/>
            </p:cNvSpPr>
            <p:nvPr/>
          </p:nvSpPr>
          <p:spPr bwMode="gray">
            <a:xfrm>
              <a:off x="2423211" y="2972963"/>
              <a:ext cx="2047581" cy="1631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Quản lý các mã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Quản lý quá trình ở.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Tìm kiếm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Thống kê</a:t>
              </a:r>
              <a:endParaRPr lang="en-US" sz="2000" b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 Box 17"/>
            <p:cNvSpPr txBox="1">
              <a:spLocks noChangeArrowheads="1"/>
            </p:cNvSpPr>
            <p:nvPr/>
          </p:nvSpPr>
          <p:spPr bwMode="gray">
            <a:xfrm>
              <a:off x="2319917" y="2492112"/>
              <a:ext cx="2047581" cy="3995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Cán bộ quản lý</a:t>
              </a:r>
              <a:endParaRPr lang="en-US" sz="2000" b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08541" y="2347281"/>
            <a:ext cx="2143584" cy="3319462"/>
            <a:chOff x="4469336" y="1706032"/>
            <a:chExt cx="2143584" cy="3319462"/>
          </a:xfrm>
        </p:grpSpPr>
        <p:grpSp>
          <p:nvGrpSpPr>
            <p:cNvPr id="38" name="Group 32"/>
            <p:cNvGrpSpPr>
              <a:grpSpLocks/>
            </p:cNvGrpSpPr>
            <p:nvPr/>
          </p:nvGrpSpPr>
          <p:grpSpPr bwMode="auto">
            <a:xfrm>
              <a:off x="4469336" y="1706032"/>
              <a:ext cx="2132213" cy="3319462"/>
              <a:chOff x="3696" y="1296"/>
              <a:chExt cx="1363" cy="1994"/>
            </a:xfrm>
          </p:grpSpPr>
          <p:sp>
            <p:nvSpPr>
              <p:cNvPr id="39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40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41" name="AutoShape 3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42" name="AutoShape 3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43" name="Group 37"/>
              <p:cNvGrpSpPr>
                <a:grpSpLocks/>
              </p:cNvGrpSpPr>
              <p:nvPr/>
            </p:nvGrpSpPr>
            <p:grpSpPr bwMode="auto">
              <a:xfrm>
                <a:off x="4165" y="1296"/>
                <a:ext cx="405" cy="405"/>
                <a:chOff x="1289" y="582"/>
                <a:chExt cx="668" cy="668"/>
              </a:xfrm>
            </p:grpSpPr>
            <p:sp>
              <p:nvSpPr>
                <p:cNvPr id="48" name="Oval 38"/>
                <p:cNvSpPr>
                  <a:spLocks noChangeArrowheads="1"/>
                </p:cNvSpPr>
                <p:nvPr/>
              </p:nvSpPr>
              <p:spPr bwMode="gray"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9" name="Oval 39"/>
                <p:cNvSpPr>
                  <a:spLocks noChangeArrowheads="1"/>
                </p:cNvSpPr>
                <p:nvPr/>
              </p:nvSpPr>
              <p:spPr bwMode="gray"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50" name="Oval 40"/>
                <p:cNvSpPr>
                  <a:spLocks noChangeArrowheads="1"/>
                </p:cNvSpPr>
                <p:nvPr/>
              </p:nvSpPr>
              <p:spPr bwMode="gray"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51" name="Oval 41"/>
                <p:cNvSpPr>
                  <a:spLocks noChangeArrowheads="1"/>
                </p:cNvSpPr>
                <p:nvPr/>
              </p:nvSpPr>
              <p:spPr bwMode="gray"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52" name="Oval 42"/>
                <p:cNvSpPr>
                  <a:spLocks noChangeArrowheads="1"/>
                </p:cNvSpPr>
                <p:nvPr/>
              </p:nvSpPr>
              <p:spPr bwMode="gray"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44" name="Text Box 43"/>
              <p:cNvSpPr txBox="1">
                <a:spLocks noChangeArrowheads="1"/>
              </p:cNvSpPr>
              <p:nvPr/>
            </p:nvSpPr>
            <p:spPr bwMode="gray">
              <a:xfrm>
                <a:off x="4252" y="135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hlink"/>
                    </a:solidFill>
                    <a:latin typeface="Verdan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2400" b="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800" b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27" name="Text Box 17"/>
            <p:cNvSpPr txBox="1">
              <a:spLocks noChangeArrowheads="1"/>
            </p:cNvSpPr>
            <p:nvPr/>
          </p:nvSpPr>
          <p:spPr bwMode="gray">
            <a:xfrm>
              <a:off x="4565339" y="2896311"/>
              <a:ext cx="2047581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Xem thông tin biên lai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Tìm kiếm biên lai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Thống kê biên lai</a:t>
              </a:r>
              <a:endParaRPr lang="en-US" sz="2000" b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 Box 17"/>
            <p:cNvSpPr txBox="1">
              <a:spLocks noChangeArrowheads="1"/>
            </p:cNvSpPr>
            <p:nvPr/>
          </p:nvSpPr>
          <p:spPr bwMode="gray">
            <a:xfrm>
              <a:off x="4469336" y="2448500"/>
              <a:ext cx="2047581" cy="3995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Cán bộ kế toán</a:t>
              </a:r>
              <a:endParaRPr lang="en-US" sz="2000" b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56737" y="2684388"/>
            <a:ext cx="2090239" cy="3372875"/>
            <a:chOff x="6705261" y="1688235"/>
            <a:chExt cx="2090239" cy="3372875"/>
          </a:xfrm>
        </p:grpSpPr>
        <p:grpSp>
          <p:nvGrpSpPr>
            <p:cNvPr id="81" name="Group 32"/>
            <p:cNvGrpSpPr>
              <a:grpSpLocks/>
            </p:cNvGrpSpPr>
            <p:nvPr/>
          </p:nvGrpSpPr>
          <p:grpSpPr bwMode="auto">
            <a:xfrm>
              <a:off x="6705600" y="1688235"/>
              <a:ext cx="2059564" cy="3319462"/>
              <a:chOff x="3696" y="1296"/>
              <a:chExt cx="1363" cy="1994"/>
            </a:xfrm>
          </p:grpSpPr>
          <p:sp>
            <p:nvSpPr>
              <p:cNvPr id="84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5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4" name="AutoShape 3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5" name="AutoShape 3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116" name="Group 37"/>
              <p:cNvGrpSpPr>
                <a:grpSpLocks/>
              </p:cNvGrpSpPr>
              <p:nvPr/>
            </p:nvGrpSpPr>
            <p:grpSpPr bwMode="auto">
              <a:xfrm>
                <a:off x="4165" y="1296"/>
                <a:ext cx="405" cy="405"/>
                <a:chOff x="1289" y="582"/>
                <a:chExt cx="668" cy="668"/>
              </a:xfrm>
            </p:grpSpPr>
            <p:sp>
              <p:nvSpPr>
                <p:cNvPr id="119" name="Oval 38"/>
                <p:cNvSpPr>
                  <a:spLocks noChangeArrowheads="1"/>
                </p:cNvSpPr>
                <p:nvPr/>
              </p:nvSpPr>
              <p:spPr bwMode="gray"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20" name="Oval 39"/>
                <p:cNvSpPr>
                  <a:spLocks noChangeArrowheads="1"/>
                </p:cNvSpPr>
                <p:nvPr/>
              </p:nvSpPr>
              <p:spPr bwMode="gray"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21" name="Oval 40"/>
                <p:cNvSpPr>
                  <a:spLocks noChangeArrowheads="1"/>
                </p:cNvSpPr>
                <p:nvPr/>
              </p:nvSpPr>
              <p:spPr bwMode="gray"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22" name="Oval 41"/>
                <p:cNvSpPr>
                  <a:spLocks noChangeArrowheads="1"/>
                </p:cNvSpPr>
                <p:nvPr/>
              </p:nvSpPr>
              <p:spPr bwMode="gray"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23" name="Oval 42"/>
                <p:cNvSpPr>
                  <a:spLocks noChangeArrowheads="1"/>
                </p:cNvSpPr>
                <p:nvPr/>
              </p:nvSpPr>
              <p:spPr bwMode="gray"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17" name="Text Box 43"/>
              <p:cNvSpPr txBox="1">
                <a:spLocks noChangeArrowheads="1"/>
              </p:cNvSpPr>
              <p:nvPr/>
            </p:nvSpPr>
            <p:spPr bwMode="gray">
              <a:xfrm>
                <a:off x="4245" y="1354"/>
                <a:ext cx="236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hlink"/>
                    </a:solidFill>
                    <a:latin typeface="Verdan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2400" b="0" smtClean="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sz="1800" b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29" name="Text Box 17"/>
            <p:cNvSpPr txBox="1">
              <a:spLocks noChangeArrowheads="1"/>
            </p:cNvSpPr>
            <p:nvPr/>
          </p:nvSpPr>
          <p:spPr bwMode="gray">
            <a:xfrm>
              <a:off x="6747919" y="2814341"/>
              <a:ext cx="2047581" cy="2246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Có đầy đủ chức năng của cán bộ kế toán và quản lý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Quản lý cán bộ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Xem quá trình xóa, sửa.</a:t>
              </a:r>
            </a:p>
            <a:p>
              <a:pPr eaLnBrk="1" hangingPunct="1"/>
              <a:endParaRPr lang="en-US" sz="2000" b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 Box 17"/>
            <p:cNvSpPr txBox="1">
              <a:spLocks noChangeArrowheads="1"/>
            </p:cNvSpPr>
            <p:nvPr/>
          </p:nvSpPr>
          <p:spPr bwMode="gray">
            <a:xfrm>
              <a:off x="6705261" y="2366530"/>
              <a:ext cx="2047581" cy="3995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Ban Giám đốc</a:t>
              </a:r>
              <a:endParaRPr lang="en-US" sz="2000" b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20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53340" y="266700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Chương III: Kết quả ứng dụng</a:t>
            </a:r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7300317" y="6445884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89917" y="896112"/>
            <a:ext cx="8610600" cy="533400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Giao diện dành cho sinh viên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645284"/>
            <a:ext cx="853856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5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">
      <a:dk1>
        <a:srgbClr val="FFFFFF"/>
      </a:dk1>
      <a:lt1>
        <a:srgbClr val="FFFFFF"/>
      </a:lt1>
      <a:dk2>
        <a:srgbClr val="FFFFFF"/>
      </a:dk2>
      <a:lt2>
        <a:srgbClr val="0289C6"/>
      </a:lt2>
      <a:accent1>
        <a:srgbClr val="07B1F5"/>
      </a:accent1>
      <a:accent2>
        <a:srgbClr val="3BC3FF"/>
      </a:accent2>
      <a:accent3>
        <a:srgbClr val="FFFFFF"/>
      </a:accent3>
      <a:accent4>
        <a:srgbClr val="DADADA"/>
      </a:accent4>
      <a:accent5>
        <a:srgbClr val="AAD5F9"/>
      </a:accent5>
      <a:accent6>
        <a:srgbClr val="35B0E7"/>
      </a:accent6>
      <a:hlink>
        <a:srgbClr val="04DDEE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930</TotalTime>
  <Words>741</Words>
  <Application>Microsoft Office PowerPoint</Application>
  <PresentationFormat>On-screen Show (4:3)</PresentationFormat>
  <Paragraphs>165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powerpoint-template</vt:lpstr>
      <vt:lpstr>PowerPoint Presentation</vt:lpstr>
      <vt:lpstr>NỘI DUNG CỦA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LÀM GAME CỜ CARÔ</dc:title>
  <dc:creator>Nguyen Dang</dc:creator>
  <cp:lastModifiedBy>ADMIN</cp:lastModifiedBy>
  <cp:revision>131</cp:revision>
  <dcterms:created xsi:type="dcterms:W3CDTF">2017-05-16T06:50:44Z</dcterms:created>
  <dcterms:modified xsi:type="dcterms:W3CDTF">2019-06-17T12:52:12Z</dcterms:modified>
</cp:coreProperties>
</file>