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302"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3" r:id="rId50"/>
    <p:sldId id="305" r:id="rId51"/>
    <p:sldId id="301" r:id="rId5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6"/>
        <p:cNvGrpSpPr/>
        <p:nvPr/>
      </p:nvGrpSpPr>
      <p:grpSpPr>
        <a:xfrm>
          <a:off x="0" y="0"/>
          <a:ext cx="0" cy="0"/>
          <a:chOff x="0" y="0"/>
          <a:chExt cx="0" cy="0"/>
        </a:xfrm>
      </p:grpSpPr>
      <p:sp>
        <p:nvSpPr>
          <p:cNvPr id="207" name="Google Shape;20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8" name="Google Shape;20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8"/>
        <p:cNvGrpSpPr/>
        <p:nvPr/>
      </p:nvGrpSpPr>
      <p:grpSpPr>
        <a:xfrm>
          <a:off x="0" y="0"/>
          <a:ext cx="0" cy="0"/>
          <a:chOff x="0" y="0"/>
          <a:chExt cx="0" cy="0"/>
        </a:xfrm>
      </p:grpSpPr>
      <p:sp>
        <p:nvSpPr>
          <p:cNvPr id="199" name="Google Shape;19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0" name="Google Shape;20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6"/>
        <p:cNvGrpSpPr/>
        <p:nvPr/>
      </p:nvGrpSpPr>
      <p:grpSpPr>
        <a:xfrm>
          <a:off x="0" y="0"/>
          <a:ext cx="0" cy="0"/>
          <a:chOff x="0" y="0"/>
          <a:chExt cx="0" cy="0"/>
        </a:xfrm>
      </p:grpSpPr>
      <p:sp>
        <p:nvSpPr>
          <p:cNvPr id="217" name="Google Shape;21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8" name="Google Shape;21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6"/>
        <p:cNvGrpSpPr/>
        <p:nvPr/>
      </p:nvGrpSpPr>
      <p:grpSpPr>
        <a:xfrm>
          <a:off x="0" y="0"/>
          <a:ext cx="0" cy="0"/>
          <a:chOff x="0" y="0"/>
          <a:chExt cx="0" cy="0"/>
        </a:xfrm>
      </p:grpSpPr>
      <p:sp>
        <p:nvSpPr>
          <p:cNvPr id="227" name="Google Shape;22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28" name="Google Shape;22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8"/>
        <p:cNvGrpSpPr/>
        <p:nvPr/>
      </p:nvGrpSpPr>
      <p:grpSpPr>
        <a:xfrm>
          <a:off x="0" y="0"/>
          <a:ext cx="0" cy="0"/>
          <a:chOff x="0" y="0"/>
          <a:chExt cx="0" cy="0"/>
        </a:xfrm>
      </p:grpSpPr>
      <p:sp>
        <p:nvSpPr>
          <p:cNvPr id="239" name="Google Shape;23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0" name="Google Shape;24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6"/>
        <p:cNvGrpSpPr/>
        <p:nvPr/>
      </p:nvGrpSpPr>
      <p:grpSpPr>
        <a:xfrm>
          <a:off x="0" y="0"/>
          <a:ext cx="0" cy="0"/>
          <a:chOff x="0" y="0"/>
          <a:chExt cx="0" cy="0"/>
        </a:xfrm>
      </p:grpSpPr>
      <p:sp>
        <p:nvSpPr>
          <p:cNvPr id="247" name="Google Shape;247;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48" name="Google Shape;248;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4"/>
        <p:cNvGrpSpPr/>
        <p:nvPr/>
      </p:nvGrpSpPr>
      <p:grpSpPr>
        <a:xfrm>
          <a:off x="0" y="0"/>
          <a:ext cx="0" cy="0"/>
          <a:chOff x="0" y="0"/>
          <a:chExt cx="0" cy="0"/>
        </a:xfrm>
      </p:grpSpPr>
      <p:sp>
        <p:nvSpPr>
          <p:cNvPr id="255" name="Google Shape;25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6" name="Google Shape;25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5"/>
        <p:cNvGrpSpPr/>
        <p:nvPr/>
      </p:nvGrpSpPr>
      <p:grpSpPr>
        <a:xfrm>
          <a:off x="0" y="0"/>
          <a:ext cx="0" cy="0"/>
          <a:chOff x="0" y="0"/>
          <a:chExt cx="0" cy="0"/>
        </a:xfrm>
      </p:grpSpPr>
      <p:sp>
        <p:nvSpPr>
          <p:cNvPr id="266" name="Google Shape;266;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7" name="Google Shape;267;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7"/>
        <p:cNvGrpSpPr/>
        <p:nvPr/>
      </p:nvGrpSpPr>
      <p:grpSpPr>
        <a:xfrm>
          <a:off x="0" y="0"/>
          <a:ext cx="0" cy="0"/>
          <a:chOff x="0" y="0"/>
          <a:chExt cx="0" cy="0"/>
        </a:xfrm>
      </p:grpSpPr>
      <p:sp>
        <p:nvSpPr>
          <p:cNvPr id="278" name="Google Shape;278;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9" name="Google Shape;27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7"/>
        <p:cNvGrpSpPr/>
        <p:nvPr/>
      </p:nvGrpSpPr>
      <p:grpSpPr>
        <a:xfrm>
          <a:off x="0" y="0"/>
          <a:ext cx="0" cy="0"/>
          <a:chOff x="0" y="0"/>
          <a:chExt cx="0" cy="0"/>
        </a:xfrm>
      </p:grpSpPr>
      <p:sp>
        <p:nvSpPr>
          <p:cNvPr id="288" name="Google Shape;288;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9" name="Google Shape;28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7" name="Google Shape;29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3"/>
        <p:cNvGrpSpPr/>
        <p:nvPr/>
      </p:nvGrpSpPr>
      <p:grpSpPr>
        <a:xfrm>
          <a:off x="0" y="0"/>
          <a:ext cx="0" cy="0"/>
          <a:chOff x="0" y="0"/>
          <a:chExt cx="0" cy="0"/>
        </a:xfrm>
      </p:grpSpPr>
      <p:sp>
        <p:nvSpPr>
          <p:cNvPr id="304" name="Google Shape;30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5" name="Google Shape;30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2"/>
        <p:cNvGrpSpPr/>
        <p:nvPr/>
      </p:nvGrpSpPr>
      <p:grpSpPr>
        <a:xfrm>
          <a:off x="0" y="0"/>
          <a:ext cx="0" cy="0"/>
          <a:chOff x="0" y="0"/>
          <a:chExt cx="0" cy="0"/>
        </a:xfrm>
      </p:grpSpPr>
      <p:sp>
        <p:nvSpPr>
          <p:cNvPr id="313" name="Google Shape;31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4" name="Google Shape;31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3"/>
        <p:cNvGrpSpPr/>
        <p:nvPr/>
      </p:nvGrpSpPr>
      <p:grpSpPr>
        <a:xfrm>
          <a:off x="0" y="0"/>
          <a:ext cx="0" cy="0"/>
          <a:chOff x="0" y="0"/>
          <a:chExt cx="0" cy="0"/>
        </a:xfrm>
      </p:grpSpPr>
      <p:sp>
        <p:nvSpPr>
          <p:cNvPr id="324" name="Google Shape;324;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25" name="Google Shape;325;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3"/>
        <p:cNvGrpSpPr/>
        <p:nvPr/>
      </p:nvGrpSpPr>
      <p:grpSpPr>
        <a:xfrm>
          <a:off x="0" y="0"/>
          <a:ext cx="0" cy="0"/>
          <a:chOff x="0" y="0"/>
          <a:chExt cx="0" cy="0"/>
        </a:xfrm>
      </p:grpSpPr>
      <p:sp>
        <p:nvSpPr>
          <p:cNvPr id="334" name="Google Shape;33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335" name="Google Shape;33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3"/>
        <p:cNvGrpSpPr/>
        <p:nvPr/>
      </p:nvGrpSpPr>
      <p:grpSpPr>
        <a:xfrm>
          <a:off x="0" y="0"/>
          <a:ext cx="0" cy="0"/>
          <a:chOff x="0" y="0"/>
          <a:chExt cx="0" cy="0"/>
        </a:xfrm>
      </p:grpSpPr>
      <p:sp>
        <p:nvSpPr>
          <p:cNvPr id="344" name="Google Shape;34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5" name="Google Shape;34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1"/>
        <p:cNvGrpSpPr/>
        <p:nvPr/>
      </p:nvGrpSpPr>
      <p:grpSpPr>
        <a:xfrm>
          <a:off x="0" y="0"/>
          <a:ext cx="0" cy="0"/>
          <a:chOff x="0" y="0"/>
          <a:chExt cx="0" cy="0"/>
        </a:xfrm>
      </p:grpSpPr>
      <p:sp>
        <p:nvSpPr>
          <p:cNvPr id="352" name="Google Shape;35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3" name="Google Shape;353;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1"/>
        <p:cNvGrpSpPr/>
        <p:nvPr/>
      </p:nvGrpSpPr>
      <p:grpSpPr>
        <a:xfrm>
          <a:off x="0" y="0"/>
          <a:ext cx="0" cy="0"/>
          <a:chOff x="0" y="0"/>
          <a:chExt cx="0" cy="0"/>
        </a:xfrm>
      </p:grpSpPr>
      <p:sp>
        <p:nvSpPr>
          <p:cNvPr id="362" name="Google Shape;362;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3" name="Google Shape;363;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9"/>
        <p:cNvGrpSpPr/>
        <p:nvPr/>
      </p:nvGrpSpPr>
      <p:grpSpPr>
        <a:xfrm>
          <a:off x="0" y="0"/>
          <a:ext cx="0" cy="0"/>
          <a:chOff x="0" y="0"/>
          <a:chExt cx="0" cy="0"/>
        </a:xfrm>
      </p:grpSpPr>
      <p:sp>
        <p:nvSpPr>
          <p:cNvPr id="370" name="Google Shape;370;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1" name="Google Shape;371;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8"/>
        <p:cNvGrpSpPr/>
        <p:nvPr/>
      </p:nvGrpSpPr>
      <p:grpSpPr>
        <a:xfrm>
          <a:off x="0" y="0"/>
          <a:ext cx="0" cy="0"/>
          <a:chOff x="0" y="0"/>
          <a:chExt cx="0" cy="0"/>
        </a:xfrm>
      </p:grpSpPr>
      <p:sp>
        <p:nvSpPr>
          <p:cNvPr id="379" name="Google Shape;37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0" name="Google Shape;38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6"/>
        <p:cNvGrpSpPr/>
        <p:nvPr/>
      </p:nvGrpSpPr>
      <p:grpSpPr>
        <a:xfrm>
          <a:off x="0" y="0"/>
          <a:ext cx="0" cy="0"/>
          <a:chOff x="0" y="0"/>
          <a:chExt cx="0" cy="0"/>
        </a:xfrm>
      </p:grpSpPr>
      <p:sp>
        <p:nvSpPr>
          <p:cNvPr id="387" name="Google Shape;387;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8" name="Google Shape;38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04"/>
        <p:cNvGrpSpPr/>
        <p:nvPr/>
      </p:nvGrpSpPr>
      <p:grpSpPr>
        <a:xfrm>
          <a:off x="0" y="0"/>
          <a:ext cx="0" cy="0"/>
          <a:chOff x="0" y="0"/>
          <a:chExt cx="0" cy="0"/>
        </a:xfrm>
      </p:grpSpPr>
      <p:sp>
        <p:nvSpPr>
          <p:cNvPr id="405" name="Google Shape;405;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06" name="Google Shape;406;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2"/>
        <p:cNvGrpSpPr/>
        <p:nvPr/>
      </p:nvGrpSpPr>
      <p:grpSpPr>
        <a:xfrm>
          <a:off x="0" y="0"/>
          <a:ext cx="0" cy="0"/>
          <a:chOff x="0" y="0"/>
          <a:chExt cx="0" cy="0"/>
        </a:xfrm>
      </p:grpSpPr>
      <p:sp>
        <p:nvSpPr>
          <p:cNvPr id="413" name="Google Shape;413;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14" name="Google Shape;414;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0"/>
        <p:cNvGrpSpPr/>
        <p:nvPr/>
      </p:nvGrpSpPr>
      <p:grpSpPr>
        <a:xfrm>
          <a:off x="0" y="0"/>
          <a:ext cx="0" cy="0"/>
          <a:chOff x="0" y="0"/>
          <a:chExt cx="0" cy="0"/>
        </a:xfrm>
      </p:grpSpPr>
      <p:sp>
        <p:nvSpPr>
          <p:cNvPr id="421" name="Google Shape;42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22" name="Google Shape;42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9"/>
        <p:cNvGrpSpPr/>
        <p:nvPr/>
      </p:nvGrpSpPr>
      <p:grpSpPr>
        <a:xfrm>
          <a:off x="0" y="0"/>
          <a:ext cx="0" cy="0"/>
          <a:chOff x="0" y="0"/>
          <a:chExt cx="0" cy="0"/>
        </a:xfrm>
      </p:grpSpPr>
      <p:sp>
        <p:nvSpPr>
          <p:cNvPr id="430" name="Google Shape;430;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1" name="Google Shape;431;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38"/>
        <p:cNvGrpSpPr/>
        <p:nvPr/>
      </p:nvGrpSpPr>
      <p:grpSpPr>
        <a:xfrm>
          <a:off x="0" y="0"/>
          <a:ext cx="0" cy="0"/>
          <a:chOff x="0" y="0"/>
          <a:chExt cx="0" cy="0"/>
        </a:xfrm>
      </p:grpSpPr>
      <p:sp>
        <p:nvSpPr>
          <p:cNvPr id="439" name="Google Shape;439;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40" name="Google Shape;440;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8"/>
        <p:cNvGrpSpPr/>
        <p:nvPr/>
      </p:nvGrpSpPr>
      <p:grpSpPr>
        <a:xfrm>
          <a:off x="0" y="0"/>
          <a:ext cx="0" cy="0"/>
          <a:chOff x="0" y="0"/>
          <a:chExt cx="0" cy="0"/>
        </a:xfrm>
      </p:grpSpPr>
      <p:sp>
        <p:nvSpPr>
          <p:cNvPr id="449" name="Google Shape;449;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0" name="Google Shape;450;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57"/>
        <p:cNvGrpSpPr/>
        <p:nvPr/>
      </p:nvGrpSpPr>
      <p:grpSpPr>
        <a:xfrm>
          <a:off x="0" y="0"/>
          <a:ext cx="0" cy="0"/>
          <a:chOff x="0" y="0"/>
          <a:chExt cx="0" cy="0"/>
        </a:xfrm>
      </p:grpSpPr>
      <p:sp>
        <p:nvSpPr>
          <p:cNvPr id="458" name="Google Shape;45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9" name="Google Shape;45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5"/>
        <p:cNvGrpSpPr/>
        <p:nvPr/>
      </p:nvGrpSpPr>
      <p:grpSpPr>
        <a:xfrm>
          <a:off x="0" y="0"/>
          <a:ext cx="0" cy="0"/>
          <a:chOff x="0" y="0"/>
          <a:chExt cx="0" cy="0"/>
        </a:xfrm>
      </p:grpSpPr>
      <p:sp>
        <p:nvSpPr>
          <p:cNvPr id="466" name="Google Shape;466;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67" name="Google Shape;467;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0" name="Google Shape;11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77"/>
        <p:cNvGrpSpPr/>
        <p:nvPr/>
      </p:nvGrpSpPr>
      <p:grpSpPr>
        <a:xfrm>
          <a:off x="0" y="0"/>
          <a:ext cx="0" cy="0"/>
          <a:chOff x="0" y="0"/>
          <a:chExt cx="0" cy="0"/>
        </a:xfrm>
      </p:grpSpPr>
      <p:sp>
        <p:nvSpPr>
          <p:cNvPr id="478" name="Google Shape;478;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79" name="Google Shape;479;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87"/>
        <p:cNvGrpSpPr/>
        <p:nvPr/>
      </p:nvGrpSpPr>
      <p:grpSpPr>
        <a:xfrm>
          <a:off x="0" y="0"/>
          <a:ext cx="0" cy="0"/>
          <a:chOff x="0" y="0"/>
          <a:chExt cx="0" cy="0"/>
        </a:xfrm>
      </p:grpSpPr>
      <p:sp>
        <p:nvSpPr>
          <p:cNvPr id="488" name="Google Shape;48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89" name="Google Shape;48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5"/>
        <p:cNvGrpSpPr/>
        <p:nvPr/>
      </p:nvGrpSpPr>
      <p:grpSpPr>
        <a:xfrm>
          <a:off x="0" y="0"/>
          <a:ext cx="0" cy="0"/>
          <a:chOff x="0" y="0"/>
          <a:chExt cx="0" cy="0"/>
        </a:xfrm>
      </p:grpSpPr>
      <p:sp>
        <p:nvSpPr>
          <p:cNvPr id="496" name="Google Shape;496;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97" name="Google Shape;497;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4"/>
        <p:cNvGrpSpPr/>
        <p:nvPr/>
      </p:nvGrpSpPr>
      <p:grpSpPr>
        <a:xfrm>
          <a:off x="0" y="0"/>
          <a:ext cx="0" cy="0"/>
          <a:chOff x="0" y="0"/>
          <a:chExt cx="0" cy="0"/>
        </a:xfrm>
      </p:grpSpPr>
      <p:sp>
        <p:nvSpPr>
          <p:cNvPr id="505" name="Google Shape;505;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06" name="Google Shape;506;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15"/>
        <p:cNvGrpSpPr/>
        <p:nvPr/>
      </p:nvGrpSpPr>
      <p:grpSpPr>
        <a:xfrm>
          <a:off x="0" y="0"/>
          <a:ext cx="0" cy="0"/>
          <a:chOff x="0" y="0"/>
          <a:chExt cx="0" cy="0"/>
        </a:xfrm>
      </p:grpSpPr>
      <p:sp>
        <p:nvSpPr>
          <p:cNvPr id="516" name="Google Shape;516;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7" name="Google Shape;517;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30"/>
        <p:cNvGrpSpPr/>
        <p:nvPr/>
      </p:nvGrpSpPr>
      <p:grpSpPr>
        <a:xfrm>
          <a:off x="0" y="0"/>
          <a:ext cx="0" cy="0"/>
          <a:chOff x="0" y="0"/>
          <a:chExt cx="0" cy="0"/>
        </a:xfrm>
      </p:grpSpPr>
      <p:sp>
        <p:nvSpPr>
          <p:cNvPr id="531" name="Google Shape;531;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32" name="Google Shape;532;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43"/>
        <p:cNvGrpSpPr/>
        <p:nvPr/>
      </p:nvGrpSpPr>
      <p:grpSpPr>
        <a:xfrm>
          <a:off x="0" y="0"/>
          <a:ext cx="0" cy="0"/>
          <a:chOff x="0" y="0"/>
          <a:chExt cx="0" cy="0"/>
        </a:xfrm>
      </p:grpSpPr>
      <p:sp>
        <p:nvSpPr>
          <p:cNvPr id="544" name="Google Shape;544;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45" name="Google Shape;545;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56"/>
        <p:cNvGrpSpPr/>
        <p:nvPr/>
      </p:nvGrpSpPr>
      <p:grpSpPr>
        <a:xfrm>
          <a:off x="0" y="0"/>
          <a:ext cx="0" cy="0"/>
          <a:chOff x="0" y="0"/>
          <a:chExt cx="0" cy="0"/>
        </a:xfrm>
      </p:grpSpPr>
      <p:sp>
        <p:nvSpPr>
          <p:cNvPr id="557" name="Google Shape;557;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58" name="Google Shape;558;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7" name="Google Shape;11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3"/>
        <p:cNvGrpSpPr/>
        <p:nvPr/>
      </p:nvGrpSpPr>
      <p:grpSpPr>
        <a:xfrm>
          <a:off x="0" y="0"/>
          <a:ext cx="0" cy="0"/>
          <a:chOff x="0" y="0"/>
          <a:chExt cx="0" cy="0"/>
        </a:xfrm>
      </p:grpSpPr>
      <p:sp>
        <p:nvSpPr>
          <p:cNvPr id="134" name="Google Shape;13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5" name="Google Shape;13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 name="Google Shape;15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
        <p:cNvGrpSpPr/>
        <p:nvPr/>
      </p:nvGrpSpPr>
      <p:grpSpPr>
        <a:xfrm>
          <a:off x="0" y="0"/>
          <a:ext cx="0" cy="0"/>
          <a:chOff x="0" y="0"/>
          <a:chExt cx="0" cy="0"/>
        </a:xfrm>
      </p:grpSpPr>
      <p:sp>
        <p:nvSpPr>
          <p:cNvPr id="172" name="Google Shape;17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3" name="Google Shape;17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0"/>
        <p:cNvGrpSpPr/>
        <p:nvPr/>
      </p:nvGrpSpPr>
      <p:grpSpPr>
        <a:xfrm>
          <a:off x="0" y="0"/>
          <a:ext cx="0" cy="0"/>
          <a:chOff x="0" y="0"/>
          <a:chExt cx="0" cy="0"/>
        </a:xfrm>
      </p:grpSpPr>
      <p:sp>
        <p:nvSpPr>
          <p:cNvPr id="181" name="Google Shape;18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82" name="Google Shape;18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8"/>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19" name="Google Shape;19;p48" descr="NET Exceptions - System.Data.ObjectNotFoundException"/>
          <p:cNvPicPr preferRelativeResize="0"/>
          <p:nvPr/>
        </p:nvPicPr>
        <p:blipFill rotWithShape="1">
          <a:blip r:embed="rId2"/>
          <a:srcRect/>
          <a:stretch>
            <a:fillRect/>
          </a:stretch>
        </p:blipFill>
        <p:spPr>
          <a:xfrm>
            <a:off x="10277178" y="0"/>
            <a:ext cx="1953088" cy="781235"/>
          </a:xfrm>
          <a:prstGeom prst="rect">
            <a:avLst/>
          </a:prstGeom>
          <a:noFill/>
          <a:ln>
            <a:noFill/>
          </a:ln>
        </p:spPr>
      </p:pic>
      <p:pic>
        <p:nvPicPr>
          <p:cNvPr id="20" name="Google Shape;20;p48"/>
          <p:cNvPicPr preferRelativeResize="0"/>
          <p:nvPr/>
        </p:nvPicPr>
        <p:blipFill rotWithShape="1">
          <a:blip r:embed="rId3"/>
          <a:srcRect/>
          <a:stretch>
            <a:fillRect/>
          </a:stretch>
        </p:blipFill>
        <p:spPr>
          <a:xfrm>
            <a:off x="45757" y="25370"/>
            <a:ext cx="2078984" cy="575433"/>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5"/>
        <p:cNvGrpSpPr/>
        <p:nvPr/>
      </p:nvGrpSpPr>
      <p:grpSpPr>
        <a:xfrm>
          <a:off x="0" y="0"/>
          <a:ext cx="0" cy="0"/>
          <a:chOff x="0" y="0"/>
          <a:chExt cx="0" cy="0"/>
        </a:xfrm>
      </p:grpSpPr>
      <p:sp>
        <p:nvSpPr>
          <p:cNvPr id="76" name="Google Shape;76;p5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5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8" name="Google Shape;78;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1"/>
        <p:cNvGrpSpPr/>
        <p:nvPr/>
      </p:nvGrpSpPr>
      <p:grpSpPr>
        <a:xfrm>
          <a:off x="0" y="0"/>
          <a:ext cx="0" cy="0"/>
          <a:chOff x="0" y="0"/>
          <a:chExt cx="0" cy="0"/>
        </a:xfrm>
      </p:grpSpPr>
      <p:sp>
        <p:nvSpPr>
          <p:cNvPr id="82" name="Google Shape;82;p5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5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4" name="Google Shape;8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4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23" name="Google Shape;23;p49"/>
          <p:cNvSpPr txBox="1">
            <a:spLocks noGrp="1"/>
          </p:cNvSpPr>
          <p:nvPr>
            <p:ph type="title"/>
          </p:nvPr>
        </p:nvSpPr>
        <p:spPr>
          <a:xfrm>
            <a:off x="838200" y="365125"/>
            <a:ext cx="10515600" cy="132556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9"/>
          <p:cNvSpPr txBox="1">
            <a:spLocks noGrp="1"/>
          </p:cNvSpPr>
          <p:nvPr>
            <p:ph type="body" idx="1"/>
          </p:nvPr>
        </p:nvSpPr>
        <p:spPr>
          <a:xfrm>
            <a:off x="864093" y="1900322"/>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5" name="Google Shape;25;p4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2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26" name="Google Shape;26;p49"/>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27" name="Google Shape;27;p49" descr="NET Exceptions - System.Data.ObjectNotFoundException"/>
          <p:cNvPicPr preferRelativeResize="0"/>
          <p:nvPr/>
        </p:nvPicPr>
        <p:blipFill rotWithShape="1">
          <a:blip r:embed="rId2"/>
          <a:srcRect/>
          <a:stretch>
            <a:fillRect/>
          </a:stretch>
        </p:blipFill>
        <p:spPr>
          <a:xfrm>
            <a:off x="10277178" y="0"/>
            <a:ext cx="1953088" cy="781235"/>
          </a:xfrm>
          <a:prstGeom prst="rect">
            <a:avLst/>
          </a:prstGeom>
          <a:noFill/>
          <a:ln>
            <a:noFill/>
          </a:ln>
        </p:spPr>
      </p:pic>
      <p:pic>
        <p:nvPicPr>
          <p:cNvPr id="28" name="Google Shape;28;p49"/>
          <p:cNvPicPr preferRelativeResize="0"/>
          <p:nvPr/>
        </p:nvPicPr>
        <p:blipFill rotWithShape="1">
          <a:blip r:embed="rId3"/>
          <a:srcRect/>
          <a:stretch>
            <a:fillRect/>
          </a:stretch>
        </p:blipFill>
        <p:spPr>
          <a:xfrm>
            <a:off x="45757" y="25370"/>
            <a:ext cx="2078984" cy="575433"/>
          </a:xfrm>
          <a:prstGeom prst="rect">
            <a:avLst/>
          </a:prstGeom>
          <a:noFill/>
          <a:ln>
            <a:noFill/>
          </a:ln>
        </p:spPr>
      </p:pic>
      <p:sp>
        <p:nvSpPr>
          <p:cNvPr id="29" name="Google Shape;29;p4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0"/>
        <p:cNvGrpSpPr/>
        <p:nvPr/>
      </p:nvGrpSpPr>
      <p:grpSpPr>
        <a:xfrm>
          <a:off x="0" y="0"/>
          <a:ext cx="0" cy="0"/>
          <a:chOff x="0" y="0"/>
          <a:chExt cx="0" cy="0"/>
        </a:xfrm>
      </p:grpSpPr>
      <p:sp>
        <p:nvSpPr>
          <p:cNvPr id="31" name="Google Shape;31;p5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panose="020B060402020202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6"/>
        <p:cNvGrpSpPr/>
        <p:nvPr/>
      </p:nvGrpSpPr>
      <p:grpSpPr>
        <a:xfrm>
          <a:off x="0" y="0"/>
          <a:ext cx="0" cy="0"/>
          <a:chOff x="0" y="0"/>
          <a:chExt cx="0" cy="0"/>
        </a:xfrm>
      </p:grpSpPr>
      <p:sp>
        <p:nvSpPr>
          <p:cNvPr id="37" name="Google Shape;37;p5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9" name="Google Shape;39;p5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0" name="Google Shape;40;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3"/>
        <p:cNvGrpSpPr/>
        <p:nvPr/>
      </p:nvGrpSpPr>
      <p:grpSpPr>
        <a:xfrm>
          <a:off x="0" y="0"/>
          <a:ext cx="0" cy="0"/>
          <a:chOff x="0" y="0"/>
          <a:chExt cx="0" cy="0"/>
        </a:xfrm>
      </p:grpSpPr>
      <p:sp>
        <p:nvSpPr>
          <p:cNvPr id="44" name="Google Shape;44;p5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5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6" name="Google Shape;46;p5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7" name="Google Shape;47;p5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8" name="Google Shape;48;p5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9" name="Google Shape;4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2"/>
        <p:cNvGrpSpPr/>
        <p:nvPr/>
      </p:nvGrpSpPr>
      <p:grpSpPr>
        <a:xfrm>
          <a:off x="0" y="0"/>
          <a:ext cx="0" cy="0"/>
          <a:chOff x="0" y="0"/>
          <a:chExt cx="0" cy="0"/>
        </a:xfrm>
      </p:grpSpPr>
      <p:sp>
        <p:nvSpPr>
          <p:cNvPr id="53" name="Google Shape;5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7"/>
        <p:cNvGrpSpPr/>
        <p:nvPr/>
      </p:nvGrpSpPr>
      <p:grpSpPr>
        <a:xfrm>
          <a:off x="0" y="0"/>
          <a:ext cx="0" cy="0"/>
          <a:chOff x="0" y="0"/>
          <a:chExt cx="0" cy="0"/>
        </a:xfrm>
      </p:grpSpPr>
      <p:sp>
        <p:nvSpPr>
          <p:cNvPr id="58" name="Google Shape;58;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1"/>
        <p:cNvGrpSpPr/>
        <p:nvPr/>
      </p:nvGrpSpPr>
      <p:grpSpPr>
        <a:xfrm>
          <a:off x="0" y="0"/>
          <a:ext cx="0" cy="0"/>
          <a:chOff x="0" y="0"/>
          <a:chExt cx="0" cy="0"/>
        </a:xfrm>
      </p:grpSpPr>
      <p:sp>
        <p:nvSpPr>
          <p:cNvPr id="62" name="Google Shape;62;p5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5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4" name="Google Shape;64;p5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5" name="Google Shape;65;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8"/>
        <p:cNvGrpSpPr/>
        <p:nvPr/>
      </p:nvGrpSpPr>
      <p:grpSpPr>
        <a:xfrm>
          <a:off x="0" y="0"/>
          <a:ext cx="0" cy="0"/>
          <a:chOff x="0" y="0"/>
          <a:chExt cx="0" cy="0"/>
        </a:xfrm>
      </p:grpSpPr>
      <p:sp>
        <p:nvSpPr>
          <p:cNvPr id="69" name="Google Shape;69;p5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panose="020B060402020202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56"/>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panose="020B0604020202020204"/>
              <a:buNone/>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90000"/>
              </a:lnSpc>
              <a:spcBef>
                <a:spcPts val="500"/>
              </a:spcBef>
              <a:spcAft>
                <a:spcPts val="0"/>
              </a:spcAft>
              <a:buClr>
                <a:schemeClr val="dk1"/>
              </a:buClr>
              <a:buSzPts val="2800"/>
              <a:buFont typeface="Arial" panose="020B0604020202020204"/>
              <a:buNone/>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90000"/>
              </a:lnSpc>
              <a:spcBef>
                <a:spcPts val="500"/>
              </a:spcBef>
              <a:spcAft>
                <a:spcPts val="0"/>
              </a:spcAft>
              <a:buClr>
                <a:schemeClr val="dk1"/>
              </a:buClr>
              <a:buSzPts val="2400"/>
              <a:buFont typeface="Arial" panose="020B0604020202020204"/>
              <a:buNone/>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90000"/>
              </a:lnSpc>
              <a:spcBef>
                <a:spcPts val="500"/>
              </a:spcBef>
              <a:spcAft>
                <a:spcPts val="0"/>
              </a:spcAft>
              <a:buClr>
                <a:schemeClr val="dk1"/>
              </a:buClr>
              <a:buSzPts val="2000"/>
              <a:buFont typeface="Arial" panose="020B0604020202020204"/>
              <a:buNone/>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71" name="Google Shape;71;p5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2" name="Google Shape;72;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panose="020B0604020202020204"/>
              <a:buNone/>
              <a:defRPr sz="4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2.xml"/><Relationship Id="rId2" Type="http://schemas.openxmlformats.org/officeDocument/2006/relationships/image" Target="../media/image45.png"/><Relationship Id="rId1" Type="http://schemas.openxmlformats.org/officeDocument/2006/relationships/image" Target="../media/image44.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39.xml"/><Relationship Id="rId3" Type="http://schemas.openxmlformats.org/officeDocument/2006/relationships/slideLayout" Target="../slideLayouts/slideLayout2.xml"/><Relationship Id="rId2" Type="http://schemas.openxmlformats.org/officeDocument/2006/relationships/image" Target="../media/image49.png"/><Relationship Id="rId1"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image" Target="../media/image52.jpeg"/></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43.xml"/><Relationship Id="rId5" Type="http://schemas.openxmlformats.org/officeDocument/2006/relationships/slideLayout" Target="../slideLayouts/slideLayout2.xml"/><Relationship Id="rId4" Type="http://schemas.openxmlformats.org/officeDocument/2006/relationships/image" Target="../media/image56.jpeg"/><Relationship Id="rId3" Type="http://schemas.openxmlformats.org/officeDocument/2006/relationships/image" Target="../media/image55.jpeg"/><Relationship Id="rId2" Type="http://schemas.openxmlformats.org/officeDocument/2006/relationships/image" Target="../media/image54.jpeg"/><Relationship Id="rId1" Type="http://schemas.openxmlformats.org/officeDocument/2006/relationships/image" Target="../media/image53.jpeg"/></Relationships>
</file>

<file path=ppt/slides/_rels/slide44.xml.rels><?xml version="1.0" encoding="UTF-8" standalone="yes"?>
<Relationships xmlns="http://schemas.openxmlformats.org/package/2006/relationships"><Relationship Id="rId4" Type="http://schemas.openxmlformats.org/officeDocument/2006/relationships/notesSlide" Target="../notesSlides/notesSlide44.xml"/><Relationship Id="rId3" Type="http://schemas.openxmlformats.org/officeDocument/2006/relationships/slideLayout" Target="../slideLayouts/slideLayout2.xml"/><Relationship Id="rId2" Type="http://schemas.openxmlformats.org/officeDocument/2006/relationships/image" Target="../media/image58.jpeg"/><Relationship Id="rId1" Type="http://schemas.openxmlformats.org/officeDocument/2006/relationships/image" Target="../media/image57.jpeg"/></Relationships>
</file>

<file path=ppt/slides/_rels/slide45.xml.rels><?xml version="1.0" encoding="UTF-8" standalone="yes"?>
<Relationships xmlns="http://schemas.openxmlformats.org/package/2006/relationships"><Relationship Id="rId5" Type="http://schemas.openxmlformats.org/officeDocument/2006/relationships/notesSlide" Target="../notesSlides/notesSlide45.xml"/><Relationship Id="rId4" Type="http://schemas.openxmlformats.org/officeDocument/2006/relationships/slideLayout" Target="../slideLayouts/slideLayout2.xml"/><Relationship Id="rId3" Type="http://schemas.openxmlformats.org/officeDocument/2006/relationships/image" Target="../media/image61.jpeg"/><Relationship Id="rId2" Type="http://schemas.openxmlformats.org/officeDocument/2006/relationships/image" Target="../media/image60.jpeg"/><Relationship Id="rId1" Type="http://schemas.openxmlformats.org/officeDocument/2006/relationships/image" Target="../media/image59.jpe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6.xml"/><Relationship Id="rId3" Type="http://schemas.openxmlformats.org/officeDocument/2006/relationships/slideLayout" Target="../slideLayouts/slideLayout2.xml"/><Relationship Id="rId2" Type="http://schemas.openxmlformats.org/officeDocument/2006/relationships/image" Target="../media/image63.jpeg"/><Relationship Id="rId1" Type="http://schemas.openxmlformats.org/officeDocument/2006/relationships/image" Target="../media/image62.jpe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xml"/><Relationship Id="rId1" Type="http://schemas.openxmlformats.org/officeDocument/2006/relationships/image" Target="../media/image64.jpe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65.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panose="020B0604020202020204"/>
              <a:buNone/>
            </a:pPr>
            <a:r>
              <a:rPr lang="en-US" sz="4400" b="1">
                <a:latin typeface="Arial" panose="020B0604020202020204"/>
                <a:ea typeface="Arial" panose="020B0604020202020204"/>
                <a:cs typeface="Arial" panose="020B0604020202020204"/>
                <a:sym typeface="Arial" panose="020B0604020202020204"/>
              </a:rPr>
              <a:t>Lập trình C#.NET</a:t>
            </a:r>
            <a:endParaRPr sz="4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181982" y="628785"/>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dirty="0"/>
              <a:t>Không gian tên trong C#</a:t>
            </a:r>
            <a:endParaRPr dirty="0"/>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05" name="Google Shape;205;p10"/>
          <p:cNvSpPr txBox="1"/>
          <p:nvPr/>
        </p:nvSpPr>
        <p:spPr>
          <a:xfrm>
            <a:off x="181982" y="1370504"/>
            <a:ext cx="11639903" cy="419704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dirty="0">
                <a:solidFill>
                  <a:schemeClr val="dk1"/>
                </a:solidFill>
                <a:latin typeface="Arial" panose="020B0604020202020204"/>
                <a:ea typeface="Arial" panose="020B0604020202020204"/>
                <a:cs typeface="Arial" panose="020B0604020202020204"/>
                <a:sym typeface="Arial" panose="020B0604020202020204"/>
              </a:rPr>
              <a:t>Không gian tên được sử dụng để tổ chức các lớp. Nó giúp kiểm soát phạm vi của các phương thức và lớp trong </a:t>
            </a:r>
            <a:r>
              <a:rPr lang="en-US" sz="2600" dirty="0">
                <a:solidFill>
                  <a:schemeClr val="dk1"/>
                </a:solidFill>
                <a:latin typeface="Arial" panose="020B0604020202020204"/>
                <a:ea typeface="Arial" panose="020B0604020202020204"/>
                <a:cs typeface="Arial" panose="020B0604020202020204"/>
                <a:sym typeface="Arial" panose="020B0604020202020204"/>
              </a:rPr>
              <a:t>các dự án lập trình </a:t>
            </a:r>
            <a:r>
              <a:rPr lang="en-US" sz="2600" dirty="0" err="1">
                <a:solidFill>
                  <a:schemeClr val="dk1"/>
                </a:solidFill>
                <a:latin typeface="Arial" panose="020B0604020202020204"/>
                <a:ea typeface="Arial" panose="020B0604020202020204"/>
                <a:cs typeface="Arial" panose="020B0604020202020204"/>
                <a:sym typeface="Arial" panose="020B0604020202020204"/>
              </a:rPr>
              <a:t>.Net lớn hơn</a:t>
            </a:r>
            <a:endParaRPr dirty="0"/>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dirty="0">
                <a:solidFill>
                  <a:schemeClr val="dk1"/>
                </a:solidFill>
                <a:latin typeface="Arial" panose="020B0604020202020204"/>
                <a:ea typeface="Arial" panose="020B0604020202020204"/>
                <a:cs typeface="Arial" panose="020B0604020202020204"/>
                <a:sym typeface="Arial" panose="020B0604020202020204"/>
              </a:rPr>
              <a:t>Ưu điểm lớn nhất của việc sử dụng không gian tên là các tên lớp được khai báo trong một không gian tên sẽ không xung đột với các tên lớp tương tự được khai báo trong một không gian tên khác. Nó còn được gọi là nhóm được đặt tên của các lớp có đặc điểm chung</a:t>
            </a:r>
            <a:endParaRPr dirty="0"/>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dirty="0">
                <a:solidFill>
                  <a:schemeClr val="dk1"/>
                </a:solidFill>
                <a:latin typeface="Arial" panose="020B0604020202020204"/>
                <a:ea typeface="Arial" panose="020B0604020202020204"/>
                <a:cs typeface="Arial" panose="020B0604020202020204"/>
                <a:sym typeface="Arial" panose="020B0604020202020204"/>
              </a:rPr>
              <a:t>Các thành viên của một không gian tên có thể là không gian tên, giao diện, cấu trúc và đại biểu.</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1"/>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Không gian tên trong C#</a:t>
            </a:r>
            <a:endParaRPr lang="en-US" sz="4000" b="1"/>
          </a:p>
        </p:txBody>
      </p:sp>
      <p:sp>
        <p:nvSpPr>
          <p:cNvPr id="211" name="Google Shape;211;p1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12" name="Google Shape;212;p1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13" name="Google Shape;213;p11"/>
          <p:cNvSpPr txBox="1"/>
          <p:nvPr/>
        </p:nvSpPr>
        <p:spPr>
          <a:xfrm>
            <a:off x="98005" y="1500212"/>
            <a:ext cx="11639903"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Để định nghĩa một namespace trong C#, chúng ta sẽ sử dụng từ khóa namespace theo sau là tên của namespace và dấu ngoặc nhọn chứa nội dung của namespace như sau:</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pic>
        <p:nvPicPr>
          <p:cNvPr id="214" name="Google Shape;214;p11"/>
          <p:cNvPicPr preferRelativeResize="0"/>
          <p:nvPr/>
        </p:nvPicPr>
        <p:blipFill rotWithShape="1">
          <a:blip r:embed="rId1"/>
          <a:srcRect/>
          <a:stretch>
            <a:fillRect/>
          </a:stretch>
        </p:blipFill>
        <p:spPr>
          <a:xfrm>
            <a:off x="181982" y="3279842"/>
            <a:ext cx="4949855" cy="2427875"/>
          </a:xfrm>
          <a:prstGeom prst="rect">
            <a:avLst/>
          </a:prstGeom>
          <a:noFill/>
          <a:ln>
            <a:noFill/>
          </a:ln>
        </p:spPr>
      </p:pic>
      <p:pic>
        <p:nvPicPr>
          <p:cNvPr id="215" name="Google Shape;215;p11"/>
          <p:cNvPicPr preferRelativeResize="0"/>
          <p:nvPr/>
        </p:nvPicPr>
        <p:blipFill rotWithShape="1">
          <a:blip r:embed="rId2"/>
          <a:srcRect/>
          <a:stretch>
            <a:fillRect/>
          </a:stretch>
        </p:blipFill>
        <p:spPr>
          <a:xfrm>
            <a:off x="5652176" y="3242518"/>
            <a:ext cx="6320518" cy="23207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0"/>
          <p:cNvSpPr txBox="1">
            <a:spLocks noGrp="1"/>
          </p:cNvSpPr>
          <p:nvPr>
            <p:ph type="title"/>
          </p:nvPr>
        </p:nvSpPr>
        <p:spPr>
          <a:xfrm>
            <a:off x="314960" y="638907"/>
            <a:ext cx="10860355"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dirty="0"/>
              <a:t>Không gian tên trong C#</a:t>
            </a:r>
            <a:endParaRPr dirty="0"/>
          </a:p>
        </p:txBody>
      </p:sp>
      <p:sp>
        <p:nvSpPr>
          <p:cNvPr id="203" name="Google Shape;203;p1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4" name="Google Shape;204;p1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05" name="Google Shape;205;p10"/>
          <p:cNvSpPr txBox="1"/>
          <p:nvPr/>
        </p:nvSpPr>
        <p:spPr>
          <a:xfrm>
            <a:off x="192142" y="1380664"/>
            <a:ext cx="11639903" cy="4745874"/>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800" dirty="0"/>
              <a:t>Đối với các ứng dụng bảng điều khiển, </a:t>
            </a:r>
            <a:r>
              <a:rPr lang="en-US" sz="2800" dirty="0" smtClean="0"/>
              <a:t>.NET 8, </a:t>
            </a:r>
            <a:r>
              <a:rPr lang="en-US" sz="2800" dirty="0"/>
              <a:t>các lệnh sau được ngầm đưa vào ứng dụng </a:t>
            </a:r>
            <a:r>
              <a:rPr lang="en-US" sz="2800" dirty="0" smtClean="0"/>
              <a:t>:</a:t>
            </a:r>
            <a:endParaRPr lang="en-US" sz="2800" dirty="0" smtClean="0"/>
          </a:p>
          <a:p>
            <a:pPr marL="342900" lvl="2" indent="-342900" algn="just">
              <a:lnSpc>
                <a:spcPct val="120000"/>
              </a:lnSpc>
              <a:buClr>
                <a:srgbClr val="973735"/>
              </a:buClr>
              <a:buSzPts val="1300"/>
              <a:buFont typeface="Noto Sans Symbols"/>
              <a:buChar char="◆"/>
            </a:pPr>
            <a:r>
              <a:rPr lang="en-US" sz="2600" dirty="0" smtClean="0">
                <a:solidFill>
                  <a:schemeClr val="dk1"/>
                </a:solidFill>
              </a:rPr>
              <a:t>sử dụng </a:t>
            </a:r>
            <a:r>
              <a:rPr lang="en-US" sz="2600" dirty="0">
                <a:solidFill>
                  <a:schemeClr val="dk1"/>
                </a:solidFill>
              </a:rPr>
              <a:t>Hệ thống;</a:t>
            </a:r>
            <a:endParaRPr lang="en-US" sz="2600" dirty="0">
              <a:solidFill>
                <a:schemeClr val="dk1"/>
              </a:solidFill>
            </a:endParaRPr>
          </a:p>
          <a:p>
            <a:pPr marL="342900" lvl="2" indent="-342900" algn="just">
              <a:lnSpc>
                <a:spcPct val="120000"/>
              </a:lnSpc>
              <a:buClr>
                <a:srgbClr val="973735"/>
              </a:buClr>
              <a:buSzPts val="1300"/>
              <a:buFont typeface="Noto Sans Symbols"/>
              <a:buChar char="◆"/>
            </a:pPr>
            <a:r>
              <a:rPr lang="en-US" sz="2600" dirty="0" smtClean="0">
                <a:solidFill>
                  <a:schemeClr val="dk1"/>
                </a:solidFill>
              </a:rPr>
              <a:t>sử dụng </a:t>
            </a:r>
            <a:r>
              <a:rPr lang="en-US" sz="2600" dirty="0">
                <a:solidFill>
                  <a:schemeClr val="dk1"/>
                </a:solidFill>
              </a:rPr>
              <a:t>System.IO;</a:t>
            </a:r>
            <a:endParaRPr lang="en-US" sz="2600" dirty="0">
              <a:solidFill>
                <a:schemeClr val="dk1"/>
              </a:solidFill>
            </a:endParaRPr>
          </a:p>
          <a:p>
            <a:pPr marL="342900" lvl="2" indent="-342900" algn="just">
              <a:lnSpc>
                <a:spcPct val="120000"/>
              </a:lnSpc>
              <a:buClr>
                <a:srgbClr val="973735"/>
              </a:buClr>
              <a:buSzPts val="1300"/>
              <a:buFont typeface="Noto Sans Symbols"/>
              <a:buChar char="◆"/>
            </a:pPr>
            <a:r>
              <a:rPr lang="en-US" sz="2600" dirty="0" smtClean="0">
                <a:solidFill>
                  <a:schemeClr val="dk1"/>
                </a:solidFill>
              </a:rPr>
              <a:t>sử dụng </a:t>
            </a:r>
            <a:r>
              <a:rPr lang="en-US" sz="2600" dirty="0" err="1">
                <a:solidFill>
                  <a:schemeClr val="dk1"/>
                </a:solidFill>
              </a:rPr>
              <a:t>System.Collections.Generic </a:t>
            </a:r>
            <a:r>
              <a:rPr lang="en-US" sz="2600" dirty="0">
                <a:solidFill>
                  <a:schemeClr val="dk1"/>
                </a:solidFill>
              </a:rPr>
              <a:t>;</a:t>
            </a:r>
            <a:endParaRPr lang="en-US" sz="2600" dirty="0">
              <a:solidFill>
                <a:schemeClr val="dk1"/>
              </a:solidFill>
            </a:endParaRPr>
          </a:p>
          <a:p>
            <a:pPr marL="342900" lvl="2" indent="-342900" algn="just">
              <a:lnSpc>
                <a:spcPct val="120000"/>
              </a:lnSpc>
              <a:buClr>
                <a:srgbClr val="973735"/>
              </a:buClr>
              <a:buSzPts val="1300"/>
              <a:buFont typeface="Noto Sans Symbols"/>
              <a:buChar char="◆"/>
            </a:pPr>
            <a:r>
              <a:rPr lang="en-US" sz="2600" dirty="0" smtClean="0">
                <a:solidFill>
                  <a:schemeClr val="dk1"/>
                </a:solidFill>
              </a:rPr>
              <a:t>sử dụng </a:t>
            </a:r>
            <a:r>
              <a:rPr lang="en-US" sz="2600" dirty="0" err="1">
                <a:solidFill>
                  <a:schemeClr val="dk1"/>
                </a:solidFill>
              </a:rPr>
              <a:t>System.Linq </a:t>
            </a:r>
            <a:r>
              <a:rPr lang="en-US" sz="2600" dirty="0">
                <a:solidFill>
                  <a:schemeClr val="dk1"/>
                </a:solidFill>
              </a:rPr>
              <a:t>;</a:t>
            </a:r>
            <a:endParaRPr lang="en-US" sz="2600" dirty="0">
              <a:solidFill>
                <a:schemeClr val="dk1"/>
              </a:solidFill>
            </a:endParaRPr>
          </a:p>
          <a:p>
            <a:pPr marL="342900" lvl="2" indent="-342900" algn="just">
              <a:lnSpc>
                <a:spcPct val="120000"/>
              </a:lnSpc>
              <a:buClr>
                <a:srgbClr val="973735"/>
              </a:buClr>
              <a:buSzPts val="1300"/>
              <a:buFont typeface="Noto Sans Symbols"/>
              <a:buChar char="◆"/>
            </a:pPr>
            <a:r>
              <a:rPr lang="en-US" sz="2600" dirty="0" smtClean="0">
                <a:solidFill>
                  <a:schemeClr val="dk1"/>
                </a:solidFill>
              </a:rPr>
              <a:t>sử dụng </a:t>
            </a:r>
            <a:r>
              <a:rPr lang="en-US" sz="2600" dirty="0" err="1">
                <a:solidFill>
                  <a:schemeClr val="dk1"/>
                </a:solidFill>
              </a:rPr>
              <a:t>System.Net.Http </a:t>
            </a:r>
            <a:r>
              <a:rPr lang="en-US" sz="2600" dirty="0">
                <a:solidFill>
                  <a:schemeClr val="dk1"/>
                </a:solidFill>
              </a:rPr>
              <a:t>;</a:t>
            </a:r>
            <a:endParaRPr lang="en-US" sz="2600" dirty="0">
              <a:solidFill>
                <a:schemeClr val="dk1"/>
              </a:solidFill>
            </a:endParaRPr>
          </a:p>
          <a:p>
            <a:pPr marL="342900" lvl="2" indent="-342900" algn="just">
              <a:lnSpc>
                <a:spcPct val="120000"/>
              </a:lnSpc>
              <a:buClr>
                <a:srgbClr val="973735"/>
              </a:buClr>
              <a:buSzPts val="1300"/>
              <a:buFont typeface="Noto Sans Symbols"/>
              <a:buChar char="◆"/>
            </a:pPr>
            <a:r>
              <a:rPr lang="en-US" sz="2600" dirty="0" smtClean="0">
                <a:solidFill>
                  <a:schemeClr val="dk1"/>
                </a:solidFill>
              </a:rPr>
              <a:t>sử dụng </a:t>
            </a:r>
            <a:r>
              <a:rPr lang="en-US" sz="2600" dirty="0" err="1">
                <a:solidFill>
                  <a:schemeClr val="dk1"/>
                </a:solidFill>
              </a:rPr>
              <a:t>System.Threading </a:t>
            </a:r>
            <a:r>
              <a:rPr lang="en-US" sz="2600" dirty="0">
                <a:solidFill>
                  <a:schemeClr val="dk1"/>
                </a:solidFill>
              </a:rPr>
              <a:t>;</a:t>
            </a:r>
            <a:endParaRPr lang="en-US" sz="2600" dirty="0">
              <a:solidFill>
                <a:schemeClr val="dk1"/>
              </a:solidFill>
            </a:endParaRPr>
          </a:p>
          <a:p>
            <a:pPr marL="342900" lvl="2" indent="-342900" algn="just">
              <a:lnSpc>
                <a:spcPct val="120000"/>
              </a:lnSpc>
              <a:buClr>
                <a:srgbClr val="973735"/>
              </a:buClr>
              <a:buSzPts val="1300"/>
              <a:buFont typeface="Noto Sans Symbols"/>
              <a:buChar char="◆"/>
            </a:pPr>
            <a:r>
              <a:rPr lang="en-US" sz="2600" dirty="0" smtClean="0">
                <a:solidFill>
                  <a:schemeClr val="dk1"/>
                </a:solidFill>
              </a:rPr>
              <a:t>sử dụng </a:t>
            </a:r>
            <a:r>
              <a:rPr lang="en-US" sz="2600" dirty="0" err="1">
                <a:solidFill>
                  <a:schemeClr val="dk1"/>
                </a:solidFill>
              </a:rPr>
              <a:t>System.Threading.Tasks </a:t>
            </a:r>
            <a:r>
              <a:rPr lang="en-US" sz="2600" dirty="0" smtClean="0">
                <a:solidFill>
                  <a:schemeClr val="dk1"/>
                </a:solidFill>
              </a:rPr>
              <a:t>;</a:t>
            </a:r>
            <a:endParaRPr lang="en-US" sz="2600" dirty="0" smtClean="0">
              <a:solidFill>
                <a:schemeClr val="dk1"/>
              </a:solidFill>
            </a:endParaRPr>
          </a:p>
          <a:p>
            <a:pPr marL="342900" lvl="0" indent="-342900" algn="just">
              <a:lnSpc>
                <a:spcPct val="120000"/>
              </a:lnSpc>
              <a:buClr>
                <a:srgbClr val="973735"/>
              </a:buClr>
              <a:buSzPts val="1300"/>
              <a:buFont typeface="Noto Sans Symbols"/>
              <a:buChar char="◆"/>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2"/>
          <p:cNvSpPr txBox="1">
            <a:spLocks noGrp="1"/>
          </p:cNvSpPr>
          <p:nvPr>
            <p:ph type="title"/>
          </p:nvPr>
        </p:nvSpPr>
        <p:spPr>
          <a:xfrm>
            <a:off x="219299" y="629576"/>
            <a:ext cx="8159589"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Các biến thể của phương thức Main()</a:t>
            </a:r>
            <a:endParaRPr lang="en-US" sz="4000" b="1"/>
          </a:p>
        </p:txBody>
      </p:sp>
      <p:sp>
        <p:nvSpPr>
          <p:cNvPr id="221" name="Google Shape;221;p1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22" name="Google Shape;222;p1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23" name="Google Shape;223;p12"/>
          <p:cNvSpPr txBox="1"/>
          <p:nvPr/>
        </p:nvSpPr>
        <p:spPr>
          <a:xfrm>
            <a:off x="125993" y="1208207"/>
            <a:ext cx="11966480" cy="1369606"/>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Theo mặc định, Visual Studio sẽ tạo phương thức Main() có giá trị trả về void và một mảng các kiểu chuỗi làm tham số đầu vào duy nhất</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3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Để xây dựng điểm vào của ứng dụng bằng cách sử dụng bất kỳ chữ ký nào sau đây:</a:t>
            </a:r>
            <a:endParaRPr sz="2300">
              <a:solidFill>
                <a:schemeClr val="dk1"/>
              </a:solidFill>
              <a:latin typeface="Arial" panose="020B0604020202020204"/>
              <a:ea typeface="Arial" panose="020B0604020202020204"/>
              <a:cs typeface="Arial" panose="020B0604020202020204"/>
              <a:sym typeface="Arial" panose="020B0604020202020204"/>
            </a:endParaRPr>
          </a:p>
        </p:txBody>
      </p:sp>
      <p:sp>
        <p:nvSpPr>
          <p:cNvPr id="224" name="Google Shape;224;p12"/>
          <p:cNvSpPr txBox="1"/>
          <p:nvPr/>
        </p:nvSpPr>
        <p:spPr>
          <a:xfrm>
            <a:off x="247291" y="2577813"/>
            <a:ext cx="6068008" cy="378565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rgbClr val="0000FF"/>
                </a:solidFill>
                <a:latin typeface="Consolas" panose="020B0609020204030204"/>
                <a:ea typeface="Consolas" panose="020B0609020204030204"/>
                <a:cs typeface="Consolas" panose="020B0609020204030204"/>
                <a:sym typeface="Consolas" panose="020B0609020204030204"/>
              </a:rPr>
              <a:t>tĩnh</a:t>
            </a:r>
            <a:r>
              <a:rPr lang="en-US" sz="2000">
                <a:solidFill>
                  <a:srgbClr val="000000"/>
                </a:solidFill>
                <a:latin typeface="Consolas" panose="020B0609020204030204"/>
                <a:ea typeface="Consolas" panose="020B0609020204030204"/>
                <a:cs typeface="Consolas" panose="020B0609020204030204"/>
                <a:sym typeface="Consolas" panose="020B0609020204030204"/>
              </a:rPr>
              <a:t> </a:t>
            </a:r>
            <a:r>
              <a:rPr lang="en-US" sz="2000">
                <a:solidFill>
                  <a:srgbClr val="0000FF"/>
                </a:solidFill>
                <a:latin typeface="Consolas" panose="020B0609020204030204"/>
                <a:ea typeface="Consolas" panose="020B0609020204030204"/>
                <a:cs typeface="Consolas" panose="020B0609020204030204"/>
                <a:sym typeface="Consolas" panose="020B0609020204030204"/>
              </a:rPr>
              <a:t>int </a:t>
            </a:r>
            <a:r>
              <a:rPr lang="en-US" sz="2000">
                <a:solidFill>
                  <a:srgbClr val="000000"/>
                </a:solidFill>
                <a:latin typeface="Consolas" panose="020B0609020204030204"/>
                <a:ea typeface="Consolas" panose="020B0609020204030204"/>
                <a:cs typeface="Consolas" panose="020B0609020204030204"/>
                <a:sym typeface="Consolas" panose="020B0609020204030204"/>
              </a:rPr>
              <a:t>Main( </a:t>
            </a:r>
            <a:r>
              <a:rPr lang="en-US" sz="2000">
                <a:solidFill>
                  <a:srgbClr val="0000FF"/>
                </a:solidFill>
                <a:latin typeface="Consolas" panose="020B0609020204030204"/>
                <a:ea typeface="Consolas" panose="020B0609020204030204"/>
                <a:cs typeface="Consolas" panose="020B0609020204030204"/>
                <a:sym typeface="Consolas" panose="020B0609020204030204"/>
              </a:rPr>
              <a:t>chuỗi </a:t>
            </a:r>
            <a:r>
              <a:rPr lang="en-US" sz="2000">
                <a:solidFill>
                  <a:srgbClr val="000000"/>
                </a:solidFill>
                <a:latin typeface="Consolas" panose="020B0609020204030204"/>
                <a:ea typeface="Consolas" panose="020B0609020204030204"/>
                <a:cs typeface="Consolas" panose="020B0609020204030204"/>
                <a:sym typeface="Consolas" panose="020B0609020204030204"/>
              </a:rPr>
              <a:t>[] args){</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00"/>
                </a:solidFill>
                <a:latin typeface="Consolas" panose="020B0609020204030204"/>
                <a:ea typeface="Consolas" panose="020B0609020204030204"/>
                <a:cs typeface="Consolas" panose="020B0609020204030204"/>
                <a:sym typeface="Consolas" panose="020B0609020204030204"/>
              </a:rPr>
              <a:t>  </a:t>
            </a:r>
            <a:r>
              <a:rPr lang="en-US" sz="2000">
                <a:solidFill>
                  <a:srgbClr val="008000"/>
                </a:solidFill>
                <a:latin typeface="Consolas" panose="020B0609020204030204"/>
                <a:ea typeface="Consolas" panose="020B0609020204030204"/>
                <a:cs typeface="Consolas" panose="020B0609020204030204"/>
                <a:sym typeface="Consolas" panose="020B0609020204030204"/>
              </a:rPr>
              <a:t>// Phải trả về một giá trị trước khi thoát!</a:t>
            </a:r>
            <a:endParaRPr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00"/>
                </a:solidFill>
                <a:latin typeface="Consolas" panose="020B0609020204030204"/>
                <a:ea typeface="Consolas" panose="020B0609020204030204"/>
                <a:cs typeface="Consolas" panose="020B0609020204030204"/>
                <a:sym typeface="Consolas" panose="020B0609020204030204"/>
              </a:rPr>
              <a:t>  </a:t>
            </a:r>
            <a:r>
              <a:rPr lang="en-US" sz="2000">
                <a:solidFill>
                  <a:srgbClr val="0000FF"/>
                </a:solidFill>
                <a:latin typeface="Consolas" panose="020B0609020204030204"/>
                <a:ea typeface="Consolas" panose="020B0609020204030204"/>
                <a:cs typeface="Consolas" panose="020B0609020204030204"/>
                <a:sym typeface="Consolas" panose="020B0609020204030204"/>
              </a:rPr>
              <a:t>trả về </a:t>
            </a:r>
            <a:r>
              <a:rPr lang="en-US" sz="2000">
                <a:solidFill>
                  <a:srgbClr val="000000"/>
                </a:solidFill>
                <a:latin typeface="Consolas" panose="020B0609020204030204"/>
                <a:ea typeface="Consolas" panose="020B0609020204030204"/>
                <a:cs typeface="Consolas" panose="020B0609020204030204"/>
                <a:sym typeface="Consolas" panose="020B0609020204030204"/>
              </a:rPr>
              <a:t>0;</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00"/>
                </a:solidFill>
                <a:latin typeface="Consolas" panose="020B0609020204030204"/>
                <a:ea typeface="Consolas" panose="020B0609020204030204"/>
                <a:cs typeface="Consolas" panose="020B0609020204030204"/>
                <a:sym typeface="Consolas" panose="020B0609020204030204"/>
              </a:rPr>
              <a:t>}</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8000"/>
                </a:solidFill>
                <a:latin typeface="Consolas" panose="020B0609020204030204"/>
                <a:ea typeface="Consolas" panose="020B0609020204030204"/>
                <a:cs typeface="Consolas" panose="020B0609020204030204"/>
                <a:sym typeface="Consolas" panose="020B0609020204030204"/>
              </a:rPr>
              <a:t>// Không có kiểu trả về, không có tham số.</a:t>
            </a:r>
            <a:endParaRPr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FF"/>
                </a:solidFill>
                <a:latin typeface="Consolas" panose="020B0609020204030204"/>
                <a:ea typeface="Consolas" panose="020B0609020204030204"/>
                <a:cs typeface="Consolas" panose="020B0609020204030204"/>
                <a:sym typeface="Consolas" panose="020B0609020204030204"/>
              </a:rPr>
              <a:t>tĩnh</a:t>
            </a:r>
            <a:r>
              <a:rPr lang="en-US" sz="2000">
                <a:solidFill>
                  <a:srgbClr val="000000"/>
                </a:solidFill>
                <a:latin typeface="Consolas" panose="020B0609020204030204"/>
                <a:ea typeface="Consolas" panose="020B0609020204030204"/>
                <a:cs typeface="Consolas" panose="020B0609020204030204"/>
                <a:sym typeface="Consolas" panose="020B0609020204030204"/>
              </a:rPr>
              <a:t> </a:t>
            </a:r>
            <a:r>
              <a:rPr lang="en-US" sz="2000">
                <a:solidFill>
                  <a:srgbClr val="0000FF"/>
                </a:solidFill>
                <a:latin typeface="Consolas" panose="020B0609020204030204"/>
                <a:ea typeface="Consolas" panose="020B0609020204030204"/>
                <a:cs typeface="Consolas" panose="020B0609020204030204"/>
                <a:sym typeface="Consolas" panose="020B0609020204030204"/>
              </a:rPr>
              <a:t>khoảng trống </a:t>
            </a:r>
            <a:r>
              <a:rPr lang="en-US" sz="2000">
                <a:solidFill>
                  <a:srgbClr val="000000"/>
                </a:solidFill>
                <a:latin typeface="Consolas" panose="020B0609020204030204"/>
                <a:ea typeface="Consolas" panose="020B0609020204030204"/>
                <a:cs typeface="Consolas" panose="020B0609020204030204"/>
                <a:sym typeface="Consolas" panose="020B0609020204030204"/>
              </a:rPr>
              <a:t>Chính(){</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00"/>
                </a:solidFill>
                <a:latin typeface="Consolas" panose="020B0609020204030204"/>
                <a:ea typeface="Consolas" panose="020B0609020204030204"/>
                <a:cs typeface="Consolas" panose="020B0609020204030204"/>
                <a:sym typeface="Consolas" panose="020B0609020204030204"/>
              </a:rPr>
              <a:t>}</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8000"/>
                </a:solidFill>
                <a:latin typeface="Consolas" panose="020B0609020204030204"/>
                <a:ea typeface="Consolas" panose="020B0609020204030204"/>
                <a:cs typeface="Consolas" panose="020B0609020204030204"/>
                <a:sym typeface="Consolas" panose="020B0609020204030204"/>
              </a:rPr>
              <a:t>// kiểu trả về int, không có tham số.</a:t>
            </a:r>
            <a:endParaRPr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FF"/>
                </a:solidFill>
                <a:latin typeface="Consolas" panose="020B0609020204030204"/>
                <a:ea typeface="Consolas" panose="020B0609020204030204"/>
                <a:cs typeface="Consolas" panose="020B0609020204030204"/>
                <a:sym typeface="Consolas" panose="020B0609020204030204"/>
              </a:rPr>
              <a:t>tĩnh</a:t>
            </a:r>
            <a:r>
              <a:rPr lang="en-US" sz="2000">
                <a:solidFill>
                  <a:srgbClr val="000000"/>
                </a:solidFill>
                <a:latin typeface="Consolas" panose="020B0609020204030204"/>
                <a:ea typeface="Consolas" panose="020B0609020204030204"/>
                <a:cs typeface="Consolas" panose="020B0609020204030204"/>
                <a:sym typeface="Consolas" panose="020B0609020204030204"/>
              </a:rPr>
              <a:t> </a:t>
            </a:r>
            <a:r>
              <a:rPr lang="en-US" sz="2000">
                <a:solidFill>
                  <a:srgbClr val="0000FF"/>
                </a:solidFill>
                <a:latin typeface="Consolas" panose="020B0609020204030204"/>
                <a:ea typeface="Consolas" panose="020B0609020204030204"/>
                <a:cs typeface="Consolas" panose="020B0609020204030204"/>
                <a:sym typeface="Consolas" panose="020B0609020204030204"/>
              </a:rPr>
              <a:t>int </a:t>
            </a:r>
            <a:r>
              <a:rPr lang="en-US" sz="2000">
                <a:solidFill>
                  <a:srgbClr val="000000"/>
                </a:solidFill>
                <a:latin typeface="Consolas" panose="020B0609020204030204"/>
                <a:ea typeface="Consolas" panose="020B0609020204030204"/>
                <a:cs typeface="Consolas" panose="020B0609020204030204"/>
                <a:sym typeface="Consolas" panose="020B0609020204030204"/>
              </a:rPr>
              <a:t>Chính(){</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8000"/>
                </a:solidFill>
                <a:latin typeface="Consolas" panose="020B0609020204030204"/>
                <a:ea typeface="Consolas" panose="020B0609020204030204"/>
                <a:cs typeface="Consolas" panose="020B0609020204030204"/>
                <a:sym typeface="Consolas" panose="020B0609020204030204"/>
              </a:rPr>
              <a:t>// Phải trả về một giá trị trước khi thoát!</a:t>
            </a:r>
            <a:endParaRPr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00"/>
                </a:solidFill>
                <a:latin typeface="Consolas" panose="020B0609020204030204"/>
                <a:ea typeface="Consolas" panose="020B0609020204030204"/>
                <a:cs typeface="Consolas" panose="020B0609020204030204"/>
                <a:sym typeface="Consolas" panose="020B0609020204030204"/>
              </a:rPr>
              <a:t>  </a:t>
            </a:r>
            <a:r>
              <a:rPr lang="en-US" sz="2000">
                <a:solidFill>
                  <a:srgbClr val="0000FF"/>
                </a:solidFill>
                <a:latin typeface="Consolas" panose="020B0609020204030204"/>
                <a:ea typeface="Consolas" panose="020B0609020204030204"/>
                <a:cs typeface="Consolas" panose="020B0609020204030204"/>
                <a:sym typeface="Consolas" panose="020B0609020204030204"/>
              </a:rPr>
              <a:t>trả về </a:t>
            </a:r>
            <a:r>
              <a:rPr lang="en-US" sz="2000">
                <a:solidFill>
                  <a:srgbClr val="000000"/>
                </a:solidFill>
                <a:latin typeface="Consolas" panose="020B0609020204030204"/>
                <a:ea typeface="Consolas" panose="020B0609020204030204"/>
                <a:cs typeface="Consolas" panose="020B0609020204030204"/>
                <a:sym typeface="Consolas" panose="020B0609020204030204"/>
              </a:rPr>
              <a:t>0;</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0"/>
              </a:spcBef>
              <a:spcAft>
                <a:spcPts val="0"/>
              </a:spcAft>
              <a:buNone/>
            </a:pPr>
            <a:r>
              <a:rPr lang="en-US" sz="2000">
                <a:solidFill>
                  <a:srgbClr val="000000"/>
                </a:solidFill>
                <a:latin typeface="Consolas" panose="020B0609020204030204"/>
                <a:ea typeface="Consolas" panose="020B0609020204030204"/>
                <a:cs typeface="Consolas" panose="020B0609020204030204"/>
                <a:sym typeface="Consolas" panose="020B0609020204030204"/>
              </a:rPr>
              <a:t>}</a:t>
            </a:r>
            <a:endParaRPr sz="2000">
              <a:solidFill>
                <a:schemeClr val="dk1"/>
              </a:solidFill>
              <a:latin typeface="Consolas" panose="020B0609020204030204"/>
              <a:ea typeface="Consolas" panose="020B0609020204030204"/>
              <a:cs typeface="Consolas" panose="020B0609020204030204"/>
              <a:sym typeface="Consolas" panose="020B0609020204030204"/>
            </a:endParaRPr>
          </a:p>
        </p:txBody>
      </p:sp>
      <p:sp>
        <p:nvSpPr>
          <p:cNvPr id="225" name="Google Shape;225;p12"/>
          <p:cNvSpPr txBox="1"/>
          <p:nvPr/>
        </p:nvSpPr>
        <p:spPr>
          <a:xfrm>
            <a:off x="6447451" y="2577813"/>
            <a:ext cx="5697894" cy="1985159"/>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chemeClr val="dk1"/>
                </a:solidFill>
                <a:latin typeface="Arial" panose="020B0604020202020204"/>
                <a:ea typeface="Arial" panose="020B0604020202020204"/>
                <a:cs typeface="Arial" panose="020B0604020202020204"/>
                <a:sym typeface="Arial" panose="020B0604020202020204"/>
              </a:rPr>
              <a:t>Phương thức Main() có thể </a:t>
            </a:r>
            <a:r>
              <a:rPr lang="en-US" sz="2300" b="1">
                <a:solidFill>
                  <a:schemeClr val="dk1"/>
                </a:solidFill>
                <a:latin typeface="Arial" panose="020B0604020202020204"/>
                <a:ea typeface="Arial" panose="020B0604020202020204"/>
                <a:cs typeface="Arial" panose="020B0604020202020204"/>
                <a:sym typeface="Arial" panose="020B0604020202020204"/>
              </a:rPr>
              <a:t>không đồng bộ</a:t>
            </a:r>
            <a:endParaRPr lang="en-US" sz="23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600"/>
              </a:spcBef>
              <a:spcAft>
                <a:spcPts val="0"/>
              </a:spcAft>
              <a:buNone/>
            </a:pPr>
            <a:r>
              <a:rPr lang="en-US" sz="2000">
                <a:solidFill>
                  <a:srgbClr val="0000FF"/>
                </a:solidFill>
                <a:latin typeface="Consolas" panose="020B0609020204030204"/>
                <a:ea typeface="Consolas" panose="020B0609020204030204"/>
                <a:cs typeface="Consolas" panose="020B0609020204030204"/>
                <a:sym typeface="Consolas" panose="020B0609020204030204"/>
              </a:rPr>
              <a:t>tĩnh </a:t>
            </a:r>
            <a:r>
              <a:rPr lang="en-US" sz="2000">
                <a:solidFill>
                  <a:srgbClr val="000000"/>
                </a:solidFill>
                <a:latin typeface="Consolas" panose="020B0609020204030204"/>
                <a:ea typeface="Consolas" panose="020B0609020204030204"/>
                <a:cs typeface="Consolas" panose="020B0609020204030204"/>
                <a:sym typeface="Consolas" panose="020B0609020204030204"/>
              </a:rPr>
              <a:t>chính()</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600"/>
              </a:spcBef>
              <a:spcAft>
                <a:spcPts val="0"/>
              </a:spcAft>
              <a:buNone/>
            </a:pPr>
            <a:r>
              <a:rPr lang="en-US" sz="2000">
                <a:solidFill>
                  <a:srgbClr val="0000FF"/>
                </a:solidFill>
                <a:latin typeface="Consolas" panose="020B0609020204030204"/>
                <a:ea typeface="Consolas" panose="020B0609020204030204"/>
                <a:cs typeface="Consolas" panose="020B0609020204030204"/>
                <a:sym typeface="Consolas" panose="020B0609020204030204"/>
              </a:rPr>
              <a:t>tĩnh </a:t>
            </a:r>
            <a:r>
              <a:rPr lang="en-US" sz="2000">
                <a:solidFill>
                  <a:srgbClr val="000000"/>
                </a:solidFill>
                <a:latin typeface="Consolas" panose="020B0609020204030204"/>
                <a:ea typeface="Consolas" panose="020B0609020204030204"/>
                <a:cs typeface="Consolas" panose="020B0609020204030204"/>
                <a:sym typeface="Consolas" panose="020B0609020204030204"/>
              </a:rPr>
              <a:t>&lt; </a:t>
            </a:r>
            <a:r>
              <a:rPr lang="en-US" sz="2000">
                <a:solidFill>
                  <a:srgbClr val="0000FF"/>
                </a:solidFill>
                <a:latin typeface="Consolas" panose="020B0609020204030204"/>
                <a:ea typeface="Consolas" panose="020B0609020204030204"/>
                <a:cs typeface="Consolas" panose="020B0609020204030204"/>
                <a:sym typeface="Consolas" panose="020B0609020204030204"/>
              </a:rPr>
              <a:t>int </a:t>
            </a:r>
            <a:r>
              <a:rPr lang="en-US" sz="2000">
                <a:solidFill>
                  <a:srgbClr val="000000"/>
                </a:solidFill>
                <a:latin typeface="Consolas" panose="020B0609020204030204"/>
                <a:ea typeface="Consolas" panose="020B0609020204030204"/>
                <a:cs typeface="Consolas" panose="020B0609020204030204"/>
                <a:sym typeface="Consolas" panose="020B0609020204030204"/>
              </a:rPr>
              <a:t>&gt; Main()</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600"/>
              </a:spcBef>
              <a:spcAft>
                <a:spcPts val="0"/>
              </a:spcAft>
              <a:buNone/>
            </a:pPr>
            <a:r>
              <a:rPr lang="en-US" sz="2000">
                <a:solidFill>
                  <a:srgbClr val="0000FF"/>
                </a:solidFill>
                <a:latin typeface="Consolas" panose="020B0609020204030204"/>
                <a:ea typeface="Consolas" panose="020B0609020204030204"/>
                <a:cs typeface="Consolas" panose="020B0609020204030204"/>
                <a:sym typeface="Consolas" panose="020B0609020204030204"/>
              </a:rPr>
              <a:t>tĩnh </a:t>
            </a:r>
            <a:r>
              <a:rPr lang="en-US" sz="2000">
                <a:solidFill>
                  <a:srgbClr val="000000"/>
                </a:solidFill>
                <a:latin typeface="Consolas" panose="020B0609020204030204"/>
                <a:ea typeface="Consolas" panose="020B0609020204030204"/>
                <a:cs typeface="Consolas" panose="020B0609020204030204"/>
                <a:sym typeface="Consolas" panose="020B0609020204030204"/>
              </a:rPr>
              <a:t>chính( </a:t>
            </a:r>
            <a:r>
              <a:rPr lang="en-US" sz="2000">
                <a:solidFill>
                  <a:srgbClr val="0000FF"/>
                </a:solidFill>
                <a:latin typeface="Consolas" panose="020B0609020204030204"/>
                <a:ea typeface="Consolas" panose="020B0609020204030204"/>
                <a:cs typeface="Consolas" panose="020B0609020204030204"/>
                <a:sym typeface="Consolas" panose="020B0609020204030204"/>
              </a:rPr>
              <a:t>chuỗi </a:t>
            </a:r>
            <a:r>
              <a:rPr lang="en-US" sz="2000">
                <a:solidFill>
                  <a:srgbClr val="000000"/>
                </a:solidFill>
                <a:latin typeface="Consolas" panose="020B0609020204030204"/>
                <a:ea typeface="Consolas" panose="020B0609020204030204"/>
                <a:cs typeface="Consolas" panose="020B0609020204030204"/>
                <a:sym typeface="Consolas" panose="020B0609020204030204"/>
              </a:rPr>
              <a:t>[])</a:t>
            </a:r>
            <a:endParaRPr lang="en-US" sz="2000">
              <a:solidFill>
                <a:srgbClr val="000000"/>
              </a:solidFill>
              <a:latin typeface="Consolas" panose="020B0609020204030204"/>
              <a:ea typeface="Consolas" panose="020B0609020204030204"/>
              <a:cs typeface="Consolas" panose="020B0609020204030204"/>
              <a:sym typeface="Consolas" panose="020B0609020204030204"/>
            </a:endParaRPr>
          </a:p>
          <a:p>
            <a:pPr marL="0" marR="0" lvl="0" indent="0" algn="l" rtl="0">
              <a:spcBef>
                <a:spcPts val="600"/>
              </a:spcBef>
              <a:spcAft>
                <a:spcPts val="0"/>
              </a:spcAft>
              <a:buNone/>
            </a:pPr>
            <a:r>
              <a:rPr lang="en-US" sz="2000">
                <a:solidFill>
                  <a:srgbClr val="0000FF"/>
                </a:solidFill>
                <a:latin typeface="Consolas" panose="020B0609020204030204"/>
                <a:ea typeface="Consolas" panose="020B0609020204030204"/>
                <a:cs typeface="Consolas" panose="020B0609020204030204"/>
                <a:sym typeface="Consolas" panose="020B0609020204030204"/>
              </a:rPr>
              <a:t>tĩnh </a:t>
            </a:r>
            <a:r>
              <a:rPr lang="en-US" sz="2000">
                <a:solidFill>
                  <a:srgbClr val="000000"/>
                </a:solidFill>
                <a:latin typeface="Consolas" panose="020B0609020204030204"/>
                <a:ea typeface="Consolas" panose="020B0609020204030204"/>
                <a:cs typeface="Consolas" panose="020B0609020204030204"/>
                <a:sym typeface="Consolas" panose="020B0609020204030204"/>
              </a:rPr>
              <a:t>&lt; </a:t>
            </a:r>
            <a:r>
              <a:rPr lang="en-US" sz="2000">
                <a:solidFill>
                  <a:srgbClr val="0000FF"/>
                </a:solidFill>
                <a:latin typeface="Consolas" panose="020B0609020204030204"/>
                <a:ea typeface="Consolas" panose="020B0609020204030204"/>
                <a:cs typeface="Consolas" panose="020B0609020204030204"/>
                <a:sym typeface="Consolas" panose="020B0609020204030204"/>
              </a:rPr>
              <a:t>int </a:t>
            </a:r>
            <a:r>
              <a:rPr lang="en-US" sz="2000">
                <a:solidFill>
                  <a:srgbClr val="000000"/>
                </a:solidFill>
                <a:latin typeface="Consolas" panose="020B0609020204030204"/>
                <a:ea typeface="Consolas" panose="020B0609020204030204"/>
                <a:cs typeface="Consolas" panose="020B0609020204030204"/>
                <a:sym typeface="Consolas" panose="020B0609020204030204"/>
              </a:rPr>
              <a:t>&gt; Chính( </a:t>
            </a:r>
            <a:r>
              <a:rPr lang="en-US" sz="2000">
                <a:solidFill>
                  <a:srgbClr val="0000FF"/>
                </a:solidFill>
                <a:latin typeface="Consolas" panose="020B0609020204030204"/>
                <a:ea typeface="Consolas" panose="020B0609020204030204"/>
                <a:cs typeface="Consolas" panose="020B0609020204030204"/>
                <a:sym typeface="Consolas" panose="020B0609020204030204"/>
              </a:rPr>
              <a:t>chuỗi </a:t>
            </a:r>
            <a:r>
              <a:rPr lang="en-US" sz="2000">
                <a:solidFill>
                  <a:srgbClr val="000000"/>
                </a:solidFill>
                <a:latin typeface="Consolas" panose="020B0609020204030204"/>
                <a:ea typeface="Consolas" panose="020B0609020204030204"/>
                <a:cs typeface="Consolas" panose="020B0609020204030204"/>
                <a:sym typeface="Consolas" panose="020B0609020204030204"/>
              </a:rPr>
              <a:t>[])</a:t>
            </a:r>
            <a:endParaRPr sz="20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11994" y="717895"/>
            <a:ext cx="1051560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Xử lý các đối số dòng lệnh</a:t>
            </a:r>
            <a:endParaRPr lang="en-US" sz="4000" b="1"/>
          </a:p>
        </p:txBody>
      </p:sp>
      <p:sp>
        <p:nvSpPr>
          <p:cNvPr id="231" name="Google Shape;231;p13"/>
          <p:cNvSpPr txBox="1">
            <a:spLocks noGrp="1"/>
          </p:cNvSpPr>
          <p:nvPr>
            <p:ph type="body" idx="1"/>
          </p:nvPr>
        </p:nvSpPr>
        <p:spPr>
          <a:xfrm>
            <a:off x="229368" y="1238127"/>
            <a:ext cx="10258395" cy="477118"/>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a:t>Tạo ứng dụng C# Console như sau và chạy nó bằng </a:t>
            </a:r>
            <a:r>
              <a:rPr lang="en-US" sz="2600" b="1"/>
              <a:t>dotnet </a:t>
            </a:r>
            <a:r>
              <a:rPr lang="en-US" sz="2600"/>
              <a:t>CLI</a:t>
            </a:r>
            <a:endParaRPr lang="en-US" sz="2600"/>
          </a:p>
        </p:txBody>
      </p:sp>
      <p:sp>
        <p:nvSpPr>
          <p:cNvPr id="232" name="Google Shape;232;p1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33" name="Google Shape;233;p1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pic>
        <p:nvPicPr>
          <p:cNvPr id="234" name="Google Shape;234;p13"/>
          <p:cNvPicPr preferRelativeResize="0"/>
          <p:nvPr/>
        </p:nvPicPr>
        <p:blipFill rotWithShape="1">
          <a:blip r:embed="rId1"/>
          <a:srcRect/>
          <a:stretch>
            <a:fillRect/>
          </a:stretch>
        </p:blipFill>
        <p:spPr>
          <a:xfrm>
            <a:off x="207294" y="1906876"/>
            <a:ext cx="8771380" cy="3749365"/>
          </a:xfrm>
          <a:prstGeom prst="rect">
            <a:avLst/>
          </a:prstGeom>
          <a:noFill/>
          <a:ln>
            <a:noFill/>
          </a:ln>
        </p:spPr>
      </p:pic>
      <p:grpSp>
        <p:nvGrpSpPr>
          <p:cNvPr id="235" name="Google Shape;235;p13"/>
          <p:cNvGrpSpPr/>
          <p:nvPr/>
        </p:nvGrpSpPr>
        <p:grpSpPr>
          <a:xfrm>
            <a:off x="5469794" y="4951124"/>
            <a:ext cx="6514912" cy="1337498"/>
            <a:chOff x="5515708" y="5066196"/>
            <a:chExt cx="6514912" cy="1337498"/>
          </a:xfrm>
        </p:grpSpPr>
        <p:pic>
          <p:nvPicPr>
            <p:cNvPr id="236" name="Google Shape;236;p13"/>
            <p:cNvPicPr preferRelativeResize="0"/>
            <p:nvPr/>
          </p:nvPicPr>
          <p:blipFill rotWithShape="1">
            <a:blip r:embed="rId2"/>
            <a:srcRect/>
            <a:stretch>
              <a:fillRect/>
            </a:stretch>
          </p:blipFill>
          <p:spPr>
            <a:xfrm>
              <a:off x="5515708" y="5066196"/>
              <a:ext cx="6514912" cy="1337498"/>
            </a:xfrm>
            <a:prstGeom prst="rect">
              <a:avLst/>
            </a:prstGeom>
            <a:noFill/>
            <a:ln>
              <a:noFill/>
            </a:ln>
          </p:spPr>
        </p:pic>
        <p:sp>
          <p:nvSpPr>
            <p:cNvPr id="237" name="Google Shape;237;p13"/>
            <p:cNvSpPr/>
            <p:nvPr/>
          </p:nvSpPr>
          <p:spPr>
            <a:xfrm>
              <a:off x="10636898" y="5261203"/>
              <a:ext cx="1393722"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Loại giá trị và loại tham chiếu</a:t>
            </a:r>
            <a:endParaRPr lang="en-US" sz="4000" b="1"/>
          </a:p>
        </p:txBody>
      </p:sp>
      <p:sp>
        <p:nvSpPr>
          <p:cNvPr id="243" name="Google Shape;243;p14"/>
          <p:cNvSpPr txBox="1">
            <a:spLocks noGrp="1"/>
          </p:cNvSpPr>
          <p:nvPr>
            <p:ph type="body" idx="1"/>
          </p:nvPr>
        </p:nvSpPr>
        <p:spPr>
          <a:xfrm>
            <a:off x="147457" y="1348752"/>
            <a:ext cx="11897085" cy="5009956"/>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300"/>
              <a:buFont typeface="Noto Sans Symbols"/>
              <a:buChar char="◆"/>
            </a:pPr>
            <a:r>
              <a:rPr lang="en-US" sz="2600" b="1"/>
              <a:t>Các loại giá trị </a:t>
            </a:r>
            <a:r>
              <a:rPr lang="en-US" sz="2600"/>
              <a:t>bắt nguồn từ System.ValueType, bắt nguồn từ System.Object. Các loại xuất phát từ System.ValueType có hành vi đặc biệt trong CLR (Thời gian chạy ngôn ngữ chung).</a:t>
            </a:r>
            <a:endParaRPr lang="en-US" sz="2600"/>
          </a:p>
          <a:p>
            <a:pPr marL="513080" lvl="0" indent="-223520" algn="just" rtl="0">
              <a:lnSpc>
                <a:spcPct val="120000"/>
              </a:lnSpc>
              <a:spcBef>
                <a:spcPts val="600"/>
              </a:spcBef>
              <a:spcAft>
                <a:spcPts val="0"/>
              </a:spcAft>
              <a:buClr>
                <a:srgbClr val="C00000"/>
              </a:buClr>
              <a:buSzPts val="1820"/>
              <a:buFont typeface="Noto Sans Symbols"/>
              <a:buChar char="▪"/>
            </a:pPr>
            <a:r>
              <a:rPr lang="en-US" sz="2600"/>
              <a:t>Có hai loại loại giá trị: </a:t>
            </a:r>
            <a:r>
              <a:rPr lang="en-US" sz="2600" b="1"/>
              <a:t>struct </a:t>
            </a:r>
            <a:r>
              <a:rPr lang="en-US" sz="2600"/>
              <a:t>và </a:t>
            </a:r>
            <a:r>
              <a:rPr lang="en-US" sz="2600" b="1"/>
              <a:t>enum</a:t>
            </a:r>
            <a:endParaRPr lang="en-US" sz="2600" b="1"/>
          </a:p>
          <a:p>
            <a:pPr marL="342900" lvl="0" indent="-342900" algn="just" rtl="0">
              <a:lnSpc>
                <a:spcPct val="120000"/>
              </a:lnSpc>
              <a:spcBef>
                <a:spcPts val="600"/>
              </a:spcBef>
              <a:spcAft>
                <a:spcPts val="0"/>
              </a:spcAft>
              <a:buClr>
                <a:srgbClr val="973735"/>
              </a:buClr>
              <a:buSzPts val="1300"/>
              <a:buFont typeface="Noto Sans Symbols"/>
              <a:buChar char="◆"/>
            </a:pPr>
            <a:r>
              <a:rPr lang="en-US" sz="2600" b="1"/>
              <a:t>Loại tham chiếu </a:t>
            </a:r>
            <a:r>
              <a:rPr lang="en-US" sz="2600"/>
              <a:t>: Loại được định nghĩa là lớp, đại biểu, mảng hoặc giao diện là loại tham chiếu.</a:t>
            </a:r>
            <a:endParaRPr lang="en-US" sz="2600"/>
          </a:p>
          <a:p>
            <a:pPr marL="513080" lvl="0" indent="-223520" algn="just" rtl="0">
              <a:lnSpc>
                <a:spcPct val="120000"/>
              </a:lnSpc>
              <a:spcBef>
                <a:spcPts val="600"/>
              </a:spcBef>
              <a:spcAft>
                <a:spcPts val="0"/>
              </a:spcAft>
              <a:buClr>
                <a:srgbClr val="C00000"/>
              </a:buClr>
              <a:buSzPts val="1820"/>
              <a:buFont typeface="Noto Sans Symbols"/>
              <a:buChar char="▪"/>
            </a:pPr>
            <a:r>
              <a:rPr lang="en-US" sz="2600"/>
              <a:t>Trong thời gian chạy, khi khai báo một biến thuộc kiểu tham chiếu, biến đó chứa giá trị </a:t>
            </a:r>
            <a:r>
              <a:rPr lang="en-US" sz="2600" b="1"/>
              <a:t>null </a:t>
            </a:r>
            <a:r>
              <a:rPr lang="en-US" sz="2600"/>
              <a:t>cho đến khi bạn tạo một đối tượng một cách rõ ràng bằng cách sử dụng toán tử mới hoặc gán cho nó một đối tượng đã được tạo ở nơi khác bằng cách sử dụng toán tử </a:t>
            </a:r>
            <a:r>
              <a:rPr lang="en-US" sz="2600" b="1"/>
              <a:t>new</a:t>
            </a:r>
            <a:endParaRPr lang="en-US" sz="2600" b="1"/>
          </a:p>
        </p:txBody>
      </p:sp>
      <p:sp>
        <p:nvSpPr>
          <p:cNvPr id="244" name="Google Shape;244;p1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45" name="Google Shape;245;p1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5"/>
          <p:cNvSpPr txBox="1">
            <a:spLocks noGrp="1"/>
          </p:cNvSpPr>
          <p:nvPr>
            <p:ph type="title"/>
          </p:nvPr>
        </p:nvSpPr>
        <p:spPr>
          <a:xfrm>
            <a:off x="209643" y="749644"/>
            <a:ext cx="12069443"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Loại giá trị và loại tham chiếu</a:t>
            </a:r>
            <a:endParaRPr lang="en-US" sz="4000" b="1"/>
          </a:p>
        </p:txBody>
      </p:sp>
      <p:sp>
        <p:nvSpPr>
          <p:cNvPr id="251" name="Google Shape;251;p1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52" name="Google Shape;252;p1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pic>
        <p:nvPicPr>
          <p:cNvPr id="253" name="Google Shape;253;p15" descr="Screenshot that shows CTS value types and reference types."/>
          <p:cNvPicPr preferRelativeResize="0"/>
          <p:nvPr/>
        </p:nvPicPr>
        <p:blipFill rotWithShape="1">
          <a:blip r:embed="rId1"/>
          <a:srcRect/>
          <a:stretch>
            <a:fillRect/>
          </a:stretch>
        </p:blipFill>
        <p:spPr>
          <a:xfrm>
            <a:off x="2776350" y="1364833"/>
            <a:ext cx="6395648" cy="507110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59" name="Google Shape;259;p1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60" name="Google Shape;260;p1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Quyền anh và mở hộp</a:t>
            </a:r>
            <a:endParaRPr lang="en-US" sz="4000" b="1"/>
          </a:p>
        </p:txBody>
      </p:sp>
      <p:sp>
        <p:nvSpPr>
          <p:cNvPr id="261" name="Google Shape;261;p16"/>
          <p:cNvSpPr txBox="1"/>
          <p:nvPr/>
        </p:nvSpPr>
        <p:spPr>
          <a:xfrm>
            <a:off x="209644" y="1315531"/>
            <a:ext cx="11702438"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panose="020B0604020202020204"/>
                <a:ea typeface="Arial" panose="020B0604020202020204"/>
                <a:cs typeface="Arial" panose="020B0604020202020204"/>
                <a:sym typeface="Arial" panose="020B0604020202020204"/>
              </a:rPr>
              <a:t>Quyền anh </a:t>
            </a:r>
            <a:r>
              <a:rPr lang="en-US" sz="2300">
                <a:solidFill>
                  <a:schemeClr val="dk1"/>
                </a:solidFill>
                <a:latin typeface="Arial" panose="020B0604020202020204"/>
                <a:ea typeface="Arial" panose="020B0604020202020204"/>
                <a:cs typeface="Arial" panose="020B0604020202020204"/>
                <a:sym typeface="Arial" panose="020B0604020202020204"/>
              </a:rPr>
              <a:t>là quá trình chuyển đổi một loại giá trị thành đối tượng loại hoặc bất kỳ loại giao diện nào được loại giá trị này triển khai. Khi thời gian chạy ngôn ngữ chung (CLR) đóng hộp một loại giá trị, nó sẽ bao bọc giá trị đó bên trong một phiên bản System.Object và lưu trữ nó trên vùng nhớ được quản lý</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pic>
        <p:nvPicPr>
          <p:cNvPr id="262" name="Google Shape;262;p16"/>
          <p:cNvPicPr preferRelativeResize="0"/>
          <p:nvPr/>
        </p:nvPicPr>
        <p:blipFill rotWithShape="1">
          <a:blip r:embed="rId1"/>
          <a:srcRect/>
          <a:stretch>
            <a:fillRect/>
          </a:stretch>
        </p:blipFill>
        <p:spPr>
          <a:xfrm>
            <a:off x="548951" y="3156511"/>
            <a:ext cx="6942506" cy="2834176"/>
          </a:xfrm>
          <a:prstGeom prst="rect">
            <a:avLst/>
          </a:prstGeom>
          <a:noFill/>
          <a:ln>
            <a:noFill/>
          </a:ln>
        </p:spPr>
      </p:pic>
      <p:pic>
        <p:nvPicPr>
          <p:cNvPr id="263" name="Google Shape;263;p16"/>
          <p:cNvPicPr preferRelativeResize="0"/>
          <p:nvPr/>
        </p:nvPicPr>
        <p:blipFill rotWithShape="1">
          <a:blip r:embed="rId2"/>
          <a:srcRect/>
          <a:stretch>
            <a:fillRect/>
          </a:stretch>
        </p:blipFill>
        <p:spPr>
          <a:xfrm>
            <a:off x="4108516" y="5747957"/>
            <a:ext cx="3261643" cy="662997"/>
          </a:xfrm>
          <a:prstGeom prst="rect">
            <a:avLst/>
          </a:prstGeom>
          <a:noFill/>
          <a:ln>
            <a:noFill/>
          </a:ln>
        </p:spPr>
      </p:pic>
      <p:pic>
        <p:nvPicPr>
          <p:cNvPr id="264" name="Google Shape;264;p16"/>
          <p:cNvPicPr preferRelativeResize="0"/>
          <p:nvPr/>
        </p:nvPicPr>
        <p:blipFill rotWithShape="1">
          <a:blip r:embed="rId3"/>
          <a:srcRect/>
          <a:stretch>
            <a:fillRect/>
          </a:stretch>
        </p:blipFill>
        <p:spPr>
          <a:xfrm>
            <a:off x="8289900" y="2780611"/>
            <a:ext cx="3709562" cy="24730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70" name="Google Shape;270;p1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71" name="Google Shape;271;p17"/>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Quyền anh và mở hộp</a:t>
            </a:r>
            <a:endParaRPr lang="en-US" sz="4000" b="1"/>
          </a:p>
        </p:txBody>
      </p:sp>
      <p:sp>
        <p:nvSpPr>
          <p:cNvPr id="272" name="Google Shape;272;p17"/>
          <p:cNvSpPr txBox="1"/>
          <p:nvPr/>
        </p:nvSpPr>
        <p:spPr>
          <a:xfrm>
            <a:off x="139961" y="1287200"/>
            <a:ext cx="12070702" cy="217694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b="1">
                <a:solidFill>
                  <a:schemeClr val="dk1"/>
                </a:solidFill>
                <a:latin typeface="Arial" panose="020B0604020202020204"/>
                <a:ea typeface="Arial" panose="020B0604020202020204"/>
                <a:cs typeface="Arial" panose="020B0604020202020204"/>
                <a:sym typeface="Arial" panose="020B0604020202020204"/>
              </a:rPr>
              <a:t>Bỏ hộp </a:t>
            </a:r>
            <a:r>
              <a:rPr lang="en-US" sz="2300">
                <a:solidFill>
                  <a:schemeClr val="dk1"/>
                </a:solidFill>
                <a:latin typeface="Arial" panose="020B0604020202020204"/>
                <a:ea typeface="Arial" panose="020B0604020202020204"/>
                <a:cs typeface="Arial" panose="020B0604020202020204"/>
                <a:sym typeface="Arial" panose="020B0604020202020204"/>
              </a:rPr>
              <a:t>là một chuyển đổi rõ ràng từ đối tượng loại sang loại giá trị hoặc từ loại giao diện sang loại giá trị thực hiện giao diện</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Thao tác mở hộp bao gồm: </a:t>
            </a:r>
            <a:r>
              <a:rPr lang="en-US" sz="2300" b="1">
                <a:solidFill>
                  <a:schemeClr val="dk1"/>
                </a:solidFill>
                <a:latin typeface="Arial" panose="020B0604020202020204"/>
                <a:ea typeface="Arial" panose="020B0604020202020204"/>
                <a:cs typeface="Arial" panose="020B0604020202020204"/>
                <a:sym typeface="Arial" panose="020B0604020202020204"/>
              </a:rPr>
              <a:t>Kiểm tra </a:t>
            </a:r>
            <a:r>
              <a:rPr lang="en-US" sz="2300">
                <a:solidFill>
                  <a:schemeClr val="dk1"/>
                </a:solidFill>
                <a:latin typeface="Arial" panose="020B0604020202020204"/>
                <a:ea typeface="Arial" panose="020B0604020202020204"/>
                <a:cs typeface="Arial" panose="020B0604020202020204"/>
                <a:sym typeface="Arial" panose="020B0604020202020204"/>
              </a:rPr>
              <a:t>phiên bản đối tượng để đảm bảo rằng đó là giá trị được đóng hộp của loại giá trị đã cho và </a:t>
            </a:r>
            <a:r>
              <a:rPr lang="en-US" sz="2300" b="1">
                <a:solidFill>
                  <a:schemeClr val="dk1"/>
                </a:solidFill>
                <a:latin typeface="Arial" panose="020B0604020202020204"/>
                <a:ea typeface="Arial" panose="020B0604020202020204"/>
                <a:cs typeface="Arial" panose="020B0604020202020204"/>
                <a:sym typeface="Arial" panose="020B0604020202020204"/>
              </a:rPr>
              <a:t>Sao chép </a:t>
            </a:r>
            <a:r>
              <a:rPr lang="en-US" sz="2300">
                <a:solidFill>
                  <a:schemeClr val="dk1"/>
                </a:solidFill>
                <a:latin typeface="Arial" panose="020B0604020202020204"/>
                <a:ea typeface="Arial" panose="020B0604020202020204"/>
                <a:cs typeface="Arial" panose="020B0604020202020204"/>
                <a:sym typeface="Arial" panose="020B0604020202020204"/>
              </a:rPr>
              <a:t>giá trị từ phiên bản vào biến loại giá trị</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pic>
        <p:nvPicPr>
          <p:cNvPr id="273" name="Google Shape;273;p17"/>
          <p:cNvPicPr preferRelativeResize="0"/>
          <p:nvPr/>
        </p:nvPicPr>
        <p:blipFill rotWithShape="1">
          <a:blip r:embed="rId1"/>
          <a:srcRect/>
          <a:stretch>
            <a:fillRect/>
          </a:stretch>
        </p:blipFill>
        <p:spPr>
          <a:xfrm>
            <a:off x="8803599" y="3139752"/>
            <a:ext cx="3318722" cy="3205065"/>
          </a:xfrm>
          <a:prstGeom prst="rect">
            <a:avLst/>
          </a:prstGeom>
          <a:noFill/>
          <a:ln>
            <a:noFill/>
          </a:ln>
        </p:spPr>
      </p:pic>
      <p:pic>
        <p:nvPicPr>
          <p:cNvPr id="274" name="Google Shape;274;p17"/>
          <p:cNvPicPr preferRelativeResize="0"/>
          <p:nvPr/>
        </p:nvPicPr>
        <p:blipFill rotWithShape="1">
          <a:blip r:embed="rId2"/>
          <a:srcRect/>
          <a:stretch>
            <a:fillRect/>
          </a:stretch>
        </p:blipFill>
        <p:spPr>
          <a:xfrm>
            <a:off x="454593" y="3510711"/>
            <a:ext cx="7145133" cy="2013466"/>
          </a:xfrm>
          <a:prstGeom prst="rect">
            <a:avLst/>
          </a:prstGeom>
          <a:noFill/>
          <a:ln>
            <a:noFill/>
          </a:ln>
        </p:spPr>
      </p:pic>
      <p:pic>
        <p:nvPicPr>
          <p:cNvPr id="275" name="Google Shape;275;p17"/>
          <p:cNvPicPr preferRelativeResize="0"/>
          <p:nvPr/>
        </p:nvPicPr>
        <p:blipFill rotWithShape="1">
          <a:blip r:embed="rId3"/>
          <a:srcRect/>
          <a:stretch>
            <a:fillRect/>
          </a:stretch>
        </p:blipFill>
        <p:spPr>
          <a:xfrm>
            <a:off x="454593" y="5570745"/>
            <a:ext cx="4237087" cy="624894"/>
          </a:xfrm>
          <a:prstGeom prst="rect">
            <a:avLst/>
          </a:prstGeom>
          <a:noFill/>
          <a:ln>
            <a:noFill/>
          </a:ln>
        </p:spPr>
      </p:pic>
      <p:sp>
        <p:nvSpPr>
          <p:cNvPr id="276" name="Google Shape;276;p17"/>
          <p:cNvSpPr txBox="1"/>
          <p:nvPr/>
        </p:nvSpPr>
        <p:spPr>
          <a:xfrm>
            <a:off x="5444483" y="5266293"/>
            <a:ext cx="3241577" cy="1165127"/>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1800" i="1">
                <a:solidFill>
                  <a:schemeClr val="dk1"/>
                </a:solidFill>
                <a:latin typeface="Arial" panose="020B0604020202020204"/>
                <a:ea typeface="Arial" panose="020B0604020202020204"/>
                <a:cs typeface="Arial" panose="020B0604020202020204"/>
                <a:sym typeface="Arial" panose="020B0604020202020204"/>
              </a:rPr>
              <a:t>Nếu chúng ta thay đổi dòng mã:</a:t>
            </a:r>
            <a:r>
              <a:rPr lang="en-US" sz="1800" i="1">
                <a:solidFill>
                  <a:srgbClr val="0000FF"/>
                </a:solidFill>
                <a:latin typeface="Arial" panose="020B0604020202020204"/>
                <a:ea typeface="Arial" panose="020B0604020202020204"/>
                <a:cs typeface="Arial" panose="020B0604020202020204"/>
                <a:sym typeface="Arial" panose="020B0604020202020204"/>
              </a:rPr>
              <a:t> </a:t>
            </a:r>
            <a:endParaRPr lang="en-US" sz="1800" i="1">
              <a:solidFill>
                <a:srgbClr val="0000FF"/>
              </a:solidFill>
              <a:latin typeface="Arial" panose="020B0604020202020204"/>
              <a:ea typeface="Arial" panose="020B0604020202020204"/>
              <a:cs typeface="Arial" panose="020B0604020202020204"/>
              <a:sym typeface="Arial" panose="020B0604020202020204"/>
            </a:endParaRPr>
          </a:p>
          <a:p>
            <a:pPr marL="0" marR="0" lvl="0" indent="0" algn="l" rtl="0">
              <a:lnSpc>
                <a:spcPct val="107000"/>
              </a:lnSpc>
              <a:spcBef>
                <a:spcPts val="800"/>
              </a:spcBef>
              <a:spcAft>
                <a:spcPts val="0"/>
              </a:spcAft>
              <a:buNone/>
            </a:pPr>
            <a:r>
              <a:rPr lang="en-US" sz="1800" i="1">
                <a:solidFill>
                  <a:srgbClr val="0000FF"/>
                </a:solidFill>
                <a:latin typeface="Arial" panose="020B0604020202020204"/>
                <a:ea typeface="Arial" panose="020B0604020202020204"/>
                <a:cs typeface="Arial" panose="020B0604020202020204"/>
                <a:sym typeface="Arial" panose="020B0604020202020204"/>
              </a:rPr>
              <a:t>int </a:t>
            </a:r>
            <a:r>
              <a:rPr lang="en-US" sz="1800" i="1">
                <a:solidFill>
                  <a:srgbClr val="000000"/>
                </a:solidFill>
                <a:latin typeface="Arial" panose="020B0604020202020204"/>
                <a:ea typeface="Arial" panose="020B0604020202020204"/>
                <a:cs typeface="Arial" panose="020B0604020202020204"/>
                <a:sym typeface="Arial" panose="020B0604020202020204"/>
              </a:rPr>
              <a:t>j = ( </a:t>
            </a:r>
            <a:r>
              <a:rPr lang="en-US" sz="1800" i="1">
                <a:solidFill>
                  <a:srgbClr val="0000FF"/>
                </a:solidFill>
                <a:latin typeface="Arial" panose="020B0604020202020204"/>
                <a:ea typeface="Arial" panose="020B0604020202020204"/>
                <a:cs typeface="Arial" panose="020B0604020202020204"/>
                <a:sym typeface="Arial" panose="020B0604020202020204"/>
              </a:rPr>
              <a:t>int </a:t>
            </a:r>
            <a:r>
              <a:rPr lang="en-US" sz="1800" i="1">
                <a:solidFill>
                  <a:srgbClr val="000000"/>
                </a:solidFill>
                <a:latin typeface="Arial" panose="020B0604020202020204"/>
                <a:ea typeface="Arial" panose="020B0604020202020204"/>
                <a:cs typeface="Arial" panose="020B0604020202020204"/>
                <a:sym typeface="Arial" panose="020B0604020202020204"/>
              </a:rPr>
              <a:t>)o tới</a:t>
            </a:r>
            <a:r>
              <a:rPr lang="en-US" sz="1800" i="1">
                <a:solidFill>
                  <a:schemeClr val="dk1"/>
                </a:solidFill>
                <a:latin typeface="Arial" panose="020B0604020202020204"/>
                <a:ea typeface="Arial" panose="020B0604020202020204"/>
                <a:cs typeface="Arial" panose="020B0604020202020204"/>
                <a:sym typeface="Arial" panose="020B0604020202020204"/>
              </a:rPr>
              <a:t> </a:t>
            </a:r>
            <a:r>
              <a:rPr lang="en-US" sz="1800" i="1">
                <a:solidFill>
                  <a:srgbClr val="0000FF"/>
                </a:solidFill>
                <a:latin typeface="Arial" panose="020B0604020202020204"/>
                <a:ea typeface="Arial" panose="020B0604020202020204"/>
                <a:cs typeface="Arial" panose="020B0604020202020204"/>
                <a:sym typeface="Arial" panose="020B0604020202020204"/>
              </a:rPr>
              <a:t>int </a:t>
            </a:r>
            <a:r>
              <a:rPr lang="en-US" sz="1800" i="1">
                <a:solidFill>
                  <a:srgbClr val="000000"/>
                </a:solidFill>
                <a:latin typeface="Arial" panose="020B0604020202020204"/>
                <a:ea typeface="Arial" panose="020B0604020202020204"/>
                <a:cs typeface="Arial" panose="020B0604020202020204"/>
                <a:sym typeface="Arial" panose="020B0604020202020204"/>
              </a:rPr>
              <a:t>j = ( </a:t>
            </a:r>
            <a:r>
              <a:rPr lang="en-US" sz="1800" i="1">
                <a:solidFill>
                  <a:srgbClr val="0000FF"/>
                </a:solidFill>
                <a:latin typeface="Arial" panose="020B0604020202020204"/>
                <a:ea typeface="Arial" panose="020B0604020202020204"/>
                <a:cs typeface="Arial" panose="020B0604020202020204"/>
                <a:sym typeface="Arial" panose="020B0604020202020204"/>
              </a:rPr>
              <a:t>ngắn </a:t>
            </a:r>
            <a:r>
              <a:rPr lang="en-US" sz="1800" i="1">
                <a:solidFill>
                  <a:srgbClr val="000000"/>
                </a:solidFill>
                <a:latin typeface="Arial" panose="020B0604020202020204"/>
                <a:ea typeface="Arial" panose="020B0604020202020204"/>
                <a:cs typeface="Arial" panose="020B0604020202020204"/>
                <a:sym typeface="Arial" panose="020B0604020202020204"/>
              </a:rPr>
              <a:t>)o</a:t>
            </a:r>
            <a:endParaRPr sz="1800" i="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7000"/>
              </a:lnSpc>
              <a:spcBef>
                <a:spcPts val="800"/>
              </a:spcBef>
              <a:spcAft>
                <a:spcPts val="0"/>
              </a:spcAft>
              <a:buNone/>
            </a:pPr>
            <a:r>
              <a:rPr lang="en-US" sz="1800" i="1">
                <a:solidFill>
                  <a:srgbClr val="000000"/>
                </a:solidFill>
                <a:latin typeface="Arial" panose="020B0604020202020204"/>
                <a:ea typeface="Arial" panose="020B0604020202020204"/>
                <a:cs typeface="Arial" panose="020B0604020202020204"/>
                <a:sym typeface="Arial" panose="020B0604020202020204"/>
              </a:rPr>
              <a:t>chuyện gì xảy ra?</a:t>
            </a:r>
            <a:endParaRPr sz="1800" i="1">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82" name="Google Shape;282;p1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83" name="Google Shape;283;p18"/>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từ khóa var</a:t>
            </a:r>
            <a:endParaRPr lang="en-US" sz="4000" b="1"/>
          </a:p>
        </p:txBody>
      </p:sp>
      <p:sp>
        <p:nvSpPr>
          <p:cNvPr id="284" name="Google Shape;284;p18"/>
          <p:cNvSpPr txBox="1"/>
          <p:nvPr/>
        </p:nvSpPr>
        <p:spPr>
          <a:xfrm>
            <a:off x="249130" y="1275287"/>
            <a:ext cx="11942869"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Từ khóa var có thể được sử dụng thay cho việc chỉ định một kiểu dữ liệu cụ thể (chẳng hạn như int, bool hoặc string) và trình biên dịch sẽ tự động suy ra kiểu dữ liệu cơ bản dựa trên giá trị ban đầu được sử dụng để khởi tạo điểm dữ liệu cục bộ.</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pic>
        <p:nvPicPr>
          <p:cNvPr id="285" name="Google Shape;285;p18"/>
          <p:cNvPicPr preferRelativeResize="0"/>
          <p:nvPr/>
        </p:nvPicPr>
        <p:blipFill rotWithShape="1">
          <a:blip r:embed="rId1"/>
          <a:srcRect/>
          <a:stretch>
            <a:fillRect/>
          </a:stretch>
        </p:blipFill>
        <p:spPr>
          <a:xfrm>
            <a:off x="520188" y="2921504"/>
            <a:ext cx="8165872" cy="3457024"/>
          </a:xfrm>
          <a:prstGeom prst="rect">
            <a:avLst/>
          </a:prstGeom>
          <a:noFill/>
          <a:ln>
            <a:noFill/>
          </a:ln>
        </p:spPr>
      </p:pic>
      <p:pic>
        <p:nvPicPr>
          <p:cNvPr id="286" name="Google Shape;286;p18"/>
          <p:cNvPicPr preferRelativeResize="0"/>
          <p:nvPr/>
        </p:nvPicPr>
        <p:blipFill rotWithShape="1">
          <a:blip r:embed="rId2"/>
          <a:srcRect/>
          <a:stretch>
            <a:fillRect/>
          </a:stretch>
        </p:blipFill>
        <p:spPr>
          <a:xfrm>
            <a:off x="8658067" y="4786898"/>
            <a:ext cx="3513132" cy="159163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97" name="Google Shape;97;p2"/>
          <p:cNvSpPr txBox="1">
            <a:spLocks noGrp="1"/>
          </p:cNvSpPr>
          <p:nvPr>
            <p:ph type="body" idx="1"/>
          </p:nvPr>
        </p:nvSpPr>
        <p:spPr>
          <a:xfrm>
            <a:off x="319045" y="1325686"/>
            <a:ext cx="11535248" cy="5149762"/>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100"/>
              <a:t>Giải thích về đầu vào/đầu ra trong C#</a:t>
            </a:r>
            <a:endParaRPr lang="en-US" sz="3100"/>
          </a:p>
          <a:p>
            <a:pPr marL="342900" lvl="0" indent="-342900" algn="just" rtl="0">
              <a:lnSpc>
                <a:spcPct val="110000"/>
              </a:lnSpc>
              <a:spcBef>
                <a:spcPts val="600"/>
              </a:spcBef>
              <a:spcAft>
                <a:spcPts val="0"/>
              </a:spcAft>
              <a:buClr>
                <a:srgbClr val="973735"/>
              </a:buClr>
              <a:buSzPct val="50000"/>
              <a:buFont typeface="Noto Sans Symbols"/>
              <a:buChar char="◆"/>
            </a:pPr>
            <a:r>
              <a:rPr lang="en-US" sz="3100"/>
              <a:t>Tạo ứng dụng bảng điều khiển C# bằng Visual Studio.NET</a:t>
            </a:r>
            <a:endParaRPr lang="en-US" sz="3100"/>
          </a:p>
          <a:p>
            <a:pPr marL="342900" lvl="0" indent="-342900" algn="just" rtl="0">
              <a:lnSpc>
                <a:spcPct val="110000"/>
              </a:lnSpc>
              <a:spcBef>
                <a:spcPts val="600"/>
              </a:spcBef>
              <a:spcAft>
                <a:spcPts val="0"/>
              </a:spcAft>
              <a:buClr>
                <a:srgbClr val="973735"/>
              </a:buClr>
              <a:buSzPct val="50000"/>
              <a:buFont typeface="Noto Sans Symbols"/>
              <a:buChar char="◆"/>
            </a:pPr>
            <a:r>
              <a:rPr lang="en-US" sz="3100"/>
              <a:t>Mô tả thêm các tính năng mới của C#:</a:t>
            </a:r>
            <a:endParaRPr lang="en-US" sz="3100"/>
          </a:p>
          <a:p>
            <a:pPr marL="798830" lvl="0" indent="-457200" algn="just" rtl="0">
              <a:lnSpc>
                <a:spcPct val="110000"/>
              </a:lnSpc>
              <a:spcBef>
                <a:spcPts val="600"/>
              </a:spcBef>
              <a:spcAft>
                <a:spcPts val="0"/>
              </a:spcAft>
              <a:buClr>
                <a:srgbClr val="973735"/>
              </a:buClr>
              <a:buSzPct val="70000"/>
              <a:buFont typeface="Noto Sans Symbols"/>
              <a:buChar char="▪"/>
            </a:pPr>
            <a:r>
              <a:rPr lang="en-US" sz="2700"/>
              <a:t>var và kiểu động</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ref, out và thông số</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Hàm cục bộ và hàm cục bộ tĩnh</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Nội suy chuỗi</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Toán tử có điều kiện null</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Giới thiệu người dân địa phương và trả về Ref</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Loại bỏ và khớp mẫu</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Cú pháp chữ số</a:t>
            </a:r>
            <a:endParaRPr lang="en-US" sz="2700"/>
          </a:p>
          <a:p>
            <a:pPr marL="798830" lvl="0" indent="-457200" algn="just" rtl="0">
              <a:lnSpc>
                <a:spcPct val="110000"/>
              </a:lnSpc>
              <a:spcBef>
                <a:spcPts val="600"/>
              </a:spcBef>
              <a:spcAft>
                <a:spcPts val="0"/>
              </a:spcAft>
              <a:buClr>
                <a:srgbClr val="973735"/>
              </a:buClr>
              <a:buSzPct val="70000"/>
              <a:buFont typeface="Noto Sans Symbols"/>
              <a:buChar char="▪"/>
            </a:pPr>
            <a:r>
              <a:rPr lang="en-US" sz="2700"/>
              <a:t>Bộ dữ liệu</a:t>
            </a:r>
            <a:endParaRPr lang="en-US" sz="2700"/>
          </a:p>
        </p:txBody>
      </p:sp>
      <p:sp>
        <p:nvSpPr>
          <p:cNvPr id="98" name="Google Shape;98;p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99" name="Google Shape;99;p2"/>
          <p:cNvSpPr txBox="1">
            <a:spLocks noGrp="1"/>
          </p:cNvSpPr>
          <p:nvPr>
            <p:ph type="title"/>
          </p:nvPr>
        </p:nvSpPr>
        <p:spPr>
          <a:xfrm>
            <a:off x="328376" y="677051"/>
            <a:ext cx="3762848" cy="5833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Mục tiêu</a:t>
            </a:r>
            <a:endParaRPr lang="en-US" sz="4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92" name="Google Shape;292;p1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293" name="Google Shape;293;p19"/>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từ khóa var</a:t>
            </a:r>
            <a:endParaRPr lang="en-US" sz="4000" b="1"/>
          </a:p>
        </p:txBody>
      </p:sp>
      <p:sp>
        <p:nvSpPr>
          <p:cNvPr id="294" name="Google Shape;294;p19"/>
          <p:cNvSpPr txBox="1"/>
          <p:nvPr/>
        </p:nvSpPr>
        <p:spPr>
          <a:xfrm>
            <a:off x="209644" y="1463365"/>
            <a:ext cx="11942869" cy="467717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Các hạn chế sau đây áp dụng cho việc khai báo biến được gõ ngầm:</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690880" marR="0" lvl="0" indent="-233045"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panose="020B0604020202020204"/>
                <a:ea typeface="Arial" panose="020B0604020202020204"/>
                <a:cs typeface="Arial" panose="020B0604020202020204"/>
                <a:sym typeface="Arial" panose="020B0604020202020204"/>
              </a:rPr>
              <a:t>var </a:t>
            </a:r>
            <a:r>
              <a:rPr lang="en-US" sz="2600">
                <a:solidFill>
                  <a:schemeClr val="dk1"/>
                </a:solidFill>
                <a:latin typeface="Arial" panose="020B0604020202020204"/>
                <a:ea typeface="Arial" panose="020B0604020202020204"/>
                <a:cs typeface="Arial" panose="020B0604020202020204"/>
                <a:sym typeface="Arial" panose="020B0604020202020204"/>
              </a:rPr>
              <a:t>chỉ có thể được sử dụng khi một biến cục bộ được khai báo và khởi tạo trong cùng một câu lệnh; biến không thể được khởi tạo thành null hoặc thành nhóm phương thức hoặc hàm ẩn danh</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690880" marR="0" lvl="0" indent="-233045" algn="just" rtl="0">
              <a:lnSpc>
                <a:spcPct val="120000"/>
              </a:lnSpc>
              <a:spcBef>
                <a:spcPts val="600"/>
              </a:spcBef>
              <a:spcAft>
                <a:spcPts val="0"/>
              </a:spcAft>
              <a:buClr>
                <a:srgbClr val="973735"/>
              </a:buClr>
              <a:buSzPts val="1820"/>
              <a:buFont typeface="Noto Sans Symbols"/>
              <a:buChar char="▪"/>
            </a:pPr>
            <a:r>
              <a:rPr lang="en-US" sz="2600" b="1">
                <a:solidFill>
                  <a:schemeClr val="dk1"/>
                </a:solidFill>
                <a:latin typeface="Arial" panose="020B0604020202020204"/>
                <a:ea typeface="Arial" panose="020B0604020202020204"/>
                <a:cs typeface="Arial" panose="020B0604020202020204"/>
                <a:sym typeface="Arial" panose="020B0604020202020204"/>
              </a:rPr>
              <a:t>var </a:t>
            </a:r>
            <a:r>
              <a:rPr lang="en-US" sz="2600">
                <a:solidFill>
                  <a:schemeClr val="dk1"/>
                </a:solidFill>
                <a:latin typeface="Arial" panose="020B0604020202020204"/>
                <a:ea typeface="Arial" panose="020B0604020202020204"/>
                <a:cs typeface="Arial" panose="020B0604020202020204"/>
                <a:sym typeface="Arial" panose="020B0604020202020204"/>
              </a:rPr>
              <a:t>không thể được sử dụng trên các trường ở phạm vi lớp</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690880" marR="0" lvl="0" indent="-233045"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Các biến được khai báo bằng cách sử dụng var không thể được sử dụng trong biểu thức khởi tạo</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690880" marR="0" lvl="0" indent="-233045" algn="just" rtl="0">
              <a:lnSpc>
                <a:spcPct val="120000"/>
              </a:lnSpc>
              <a:spcBef>
                <a:spcPts val="600"/>
              </a:spcBef>
              <a:spcAft>
                <a:spcPts val="0"/>
              </a:spcAft>
              <a:buClr>
                <a:srgbClr val="973735"/>
              </a:buClr>
              <a:buSzPts val="182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Nhiều biến được gõ ngầm không thể được khởi tạo trong cùng một câu lệnh</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2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00" name="Google Shape;300;p2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01" name="Google Shape;301;p20"/>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kiểu động</a:t>
            </a:r>
            <a:endParaRPr lang="en-US" sz="4000" b="1"/>
          </a:p>
        </p:txBody>
      </p:sp>
      <p:sp>
        <p:nvSpPr>
          <p:cNvPr id="302" name="Google Shape;302;p20"/>
          <p:cNvSpPr txBox="1"/>
          <p:nvPr/>
        </p:nvSpPr>
        <p:spPr>
          <a:xfrm>
            <a:off x="209644" y="1349934"/>
            <a:ext cx="11789523" cy="515730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Kiểu động là kiểu tĩnh, trình biên dịch không kiểm tra kiểu của biến kiểu động tại thời điểm biên dịch, thay vào đó, trình biên dịch sẽ lấy kiểu trong thời gian chạy</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Trong hầu hết các trường hợp, kiểu động hoạt động giống như kiểu đối tượng</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Loại động thay đổi loại của nó tại thời gian chạy dựa trên giá trị hiện tại ở phía bên phải</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Để lấy loại thực tế của biến động khi chạy bằng cách sử dụng phương thức GetType()</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Có thể truyền tham số kiểu động trong phương thức để phương thức có thể chấp nhận bất kỳ loại tham số nào trong thời gian chạy</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08" name="Google Shape;308;p2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09" name="Google Shape;309;p21"/>
          <p:cNvSpPr txBox="1">
            <a:spLocks noGrp="1"/>
          </p:cNvSpPr>
          <p:nvPr>
            <p:ph type="title"/>
          </p:nvPr>
        </p:nvSpPr>
        <p:spPr>
          <a:xfrm>
            <a:off x="209644" y="749644"/>
            <a:ext cx="6387099"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kiểu động</a:t>
            </a:r>
            <a:endParaRPr lang="en-US" sz="4000" b="1"/>
          </a:p>
        </p:txBody>
      </p:sp>
      <p:pic>
        <p:nvPicPr>
          <p:cNvPr id="310" name="Google Shape;310;p21"/>
          <p:cNvPicPr preferRelativeResize="0"/>
          <p:nvPr/>
        </p:nvPicPr>
        <p:blipFill rotWithShape="1">
          <a:blip r:embed="rId1"/>
          <a:srcRect/>
          <a:stretch>
            <a:fillRect/>
          </a:stretch>
        </p:blipFill>
        <p:spPr>
          <a:xfrm>
            <a:off x="8686060" y="5127070"/>
            <a:ext cx="3350014" cy="1329509"/>
          </a:xfrm>
          <a:prstGeom prst="rect">
            <a:avLst/>
          </a:prstGeom>
          <a:noFill/>
          <a:ln>
            <a:noFill/>
          </a:ln>
        </p:spPr>
      </p:pic>
      <p:pic>
        <p:nvPicPr>
          <p:cNvPr id="311" name="Google Shape;311;p21"/>
          <p:cNvPicPr preferRelativeResize="0"/>
          <p:nvPr/>
        </p:nvPicPr>
        <p:blipFill rotWithShape="1">
          <a:blip r:embed="rId2"/>
          <a:srcRect/>
          <a:stretch>
            <a:fillRect/>
          </a:stretch>
        </p:blipFill>
        <p:spPr>
          <a:xfrm>
            <a:off x="209644" y="1511871"/>
            <a:ext cx="9120197" cy="359107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17" name="Google Shape;317;p2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18" name="Google Shape;318;p2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Nội suy chuỗi</a:t>
            </a:r>
            <a:endParaRPr lang="en-US" sz="4000" b="1"/>
          </a:p>
        </p:txBody>
      </p:sp>
      <p:sp>
        <p:nvSpPr>
          <p:cNvPr id="319" name="Google Shape;319;p22"/>
          <p:cNvSpPr txBox="1"/>
          <p:nvPr/>
        </p:nvSpPr>
        <p:spPr>
          <a:xfrm>
            <a:off x="144326" y="1302635"/>
            <a:ext cx="12047673" cy="175221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Tính năng nội suy chuỗi được xây dựng dựa trên tính năng định dạng tổng hợp và cung cấp cú pháp dễ đọc và thuận tiện hơn để đưa các kết quả biểu thức được định dạng vào chuỗi kết quả.</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Để xác định một chuỗi ký tự là một chuỗi nội suy, hãy thêm ký hiệu $ vào trước nó</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sp>
        <p:nvSpPr>
          <p:cNvPr id="320" name="Google Shape;320;p22"/>
          <p:cNvSpPr txBox="1"/>
          <p:nvPr/>
        </p:nvSpPr>
        <p:spPr>
          <a:xfrm>
            <a:off x="327348" y="3107143"/>
            <a:ext cx="11499980" cy="446276"/>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182875" tIns="91425" rIns="182875" bIns="91425" anchor="t" anchorCtr="0">
            <a:spAutoFit/>
          </a:bodyPr>
          <a:lstStyle/>
          <a:p>
            <a:pPr marL="0" marR="0" lvl="0" indent="0" algn="l" rtl="0">
              <a:spcBef>
                <a:spcPts val="0"/>
              </a:spcBef>
              <a:spcAft>
                <a:spcPts val="0"/>
              </a:spcAft>
              <a:buNone/>
            </a:pPr>
            <a:r>
              <a:rPr lang="en-US" sz="1700" b="1">
                <a:solidFill>
                  <a:schemeClr val="dk1"/>
                </a:solidFill>
                <a:latin typeface="Arial" panose="020B0604020202020204"/>
                <a:ea typeface="Arial" panose="020B0604020202020204"/>
                <a:cs typeface="Arial" panose="020B0604020202020204"/>
                <a:sym typeface="Arial" panose="020B0604020202020204"/>
              </a:rPr>
              <a:t>$ " &lt;text&gt; { &lt;biểu thức nội suy&gt; &lt;tuỳ chọn-dấu phẩy-độ rộng trường&gt; &lt;tùy chọn-dấu hai chấm&gt; } &lt;text&gt; {... } "</a:t>
            </a:r>
            <a:endParaRPr lang="en-US" sz="1700" b="1">
              <a:solidFill>
                <a:schemeClr val="dk1"/>
              </a:solidFill>
              <a:latin typeface="Arial" panose="020B0604020202020204"/>
              <a:ea typeface="Arial" panose="020B0604020202020204"/>
              <a:cs typeface="Arial" panose="020B0604020202020204"/>
              <a:sym typeface="Arial" panose="020B0604020202020204"/>
            </a:endParaRPr>
          </a:p>
        </p:txBody>
      </p:sp>
      <p:pic>
        <p:nvPicPr>
          <p:cNvPr id="321" name="Google Shape;321;p22"/>
          <p:cNvPicPr preferRelativeResize="0"/>
          <p:nvPr/>
        </p:nvPicPr>
        <p:blipFill rotWithShape="1">
          <a:blip r:embed="rId1"/>
          <a:srcRect/>
          <a:stretch>
            <a:fillRect/>
          </a:stretch>
        </p:blipFill>
        <p:spPr>
          <a:xfrm>
            <a:off x="340272" y="3645955"/>
            <a:ext cx="8059208" cy="2801497"/>
          </a:xfrm>
          <a:prstGeom prst="rect">
            <a:avLst/>
          </a:prstGeom>
          <a:noFill/>
          <a:ln>
            <a:noFill/>
          </a:ln>
        </p:spPr>
      </p:pic>
      <p:pic>
        <p:nvPicPr>
          <p:cNvPr id="322" name="Google Shape;322;p22"/>
          <p:cNvPicPr preferRelativeResize="0"/>
          <p:nvPr/>
        </p:nvPicPr>
        <p:blipFill rotWithShape="1">
          <a:blip r:embed="rId2"/>
          <a:srcRect/>
          <a:stretch>
            <a:fillRect/>
          </a:stretch>
        </p:blipFill>
        <p:spPr>
          <a:xfrm>
            <a:off x="8855861" y="5555720"/>
            <a:ext cx="3126495" cy="829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2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Lớp điều khiển</a:t>
            </a:r>
            <a:endParaRPr lang="en-US" sz="4000" b="1"/>
          </a:p>
        </p:txBody>
      </p:sp>
      <p:sp>
        <p:nvSpPr>
          <p:cNvPr id="328" name="Google Shape;328;p23"/>
          <p:cNvSpPr txBox="1">
            <a:spLocks noGrp="1"/>
          </p:cNvSpPr>
          <p:nvPr>
            <p:ph type="body" idx="1"/>
          </p:nvPr>
        </p:nvSpPr>
        <p:spPr>
          <a:xfrm>
            <a:off x="82140" y="1269547"/>
            <a:ext cx="12071483" cy="945899"/>
          </a:xfrm>
          <a:prstGeom prst="rect">
            <a:avLst/>
          </a:prstGeom>
          <a:noFill/>
          <a:ln>
            <a:noFill/>
          </a:ln>
        </p:spPr>
        <p:txBody>
          <a:bodyPr spcFirstLastPara="1" wrap="square" lIns="91425" tIns="45700" rIns="91425" bIns="45700" anchor="t" anchorCtr="0">
            <a:noAutofit/>
          </a:bodyPr>
          <a:lstStyle/>
          <a:p>
            <a:pPr marL="342900" lvl="0" indent="-342900" algn="just" rtl="0">
              <a:lnSpc>
                <a:spcPct val="120000"/>
              </a:lnSpc>
              <a:spcBef>
                <a:spcPts val="0"/>
              </a:spcBef>
              <a:spcAft>
                <a:spcPts val="0"/>
              </a:spcAft>
              <a:buClr>
                <a:srgbClr val="973735"/>
              </a:buClr>
              <a:buSzPts val="1150"/>
              <a:buFont typeface="Noto Sans Symbols"/>
              <a:buChar char="◆"/>
            </a:pPr>
            <a:r>
              <a:rPr lang="en-US" sz="2300"/>
              <a:t>Loại Console xác định một tập hợp các phương thức để nắm bắt đầu vào và đầu ra, tất cả đều là tĩnh, do đó, được gọi bằng cách thêm tiền tố tên của lớp </a:t>
            </a:r>
            <a:r>
              <a:rPr lang="en-US" sz="2300" b="1"/>
              <a:t>Console </a:t>
            </a:r>
            <a:r>
              <a:rPr lang="en-US" sz="2300"/>
              <a:t>vào tên phương thức</a:t>
            </a:r>
            <a:endParaRPr lang="en-US" sz="2300"/>
          </a:p>
        </p:txBody>
      </p:sp>
      <p:sp>
        <p:nvSpPr>
          <p:cNvPr id="329" name="Google Shape;329;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30" name="Google Shape;330;p2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pic>
        <p:nvPicPr>
          <p:cNvPr id="331" name="Google Shape;331;p23"/>
          <p:cNvPicPr preferRelativeResize="0"/>
          <p:nvPr/>
        </p:nvPicPr>
        <p:blipFill rotWithShape="1">
          <a:blip r:embed="rId1"/>
          <a:srcRect/>
          <a:stretch>
            <a:fillRect/>
          </a:stretch>
        </p:blipFill>
        <p:spPr>
          <a:xfrm>
            <a:off x="442909" y="2241833"/>
            <a:ext cx="8460722" cy="4212478"/>
          </a:xfrm>
          <a:prstGeom prst="rect">
            <a:avLst/>
          </a:prstGeom>
          <a:noFill/>
          <a:ln>
            <a:noFill/>
          </a:ln>
        </p:spPr>
      </p:pic>
      <p:pic>
        <p:nvPicPr>
          <p:cNvPr id="332" name="Google Shape;332;p23"/>
          <p:cNvPicPr preferRelativeResize="0"/>
          <p:nvPr/>
        </p:nvPicPr>
        <p:blipFill rotWithShape="1">
          <a:blip r:embed="rId2"/>
          <a:srcRect/>
          <a:stretch>
            <a:fillRect/>
          </a:stretch>
        </p:blipFill>
        <p:spPr>
          <a:xfrm>
            <a:off x="6667989" y="3966692"/>
            <a:ext cx="5485633" cy="145091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4"/>
          <p:cNvSpPr txBox="1">
            <a:spLocks noGrp="1"/>
          </p:cNvSpPr>
          <p:nvPr>
            <p:ph type="title"/>
          </p:nvPr>
        </p:nvSpPr>
        <p:spPr>
          <a:xfrm>
            <a:off x="209644" y="619010"/>
            <a:ext cx="5705964" cy="519904"/>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Cú pháp chữ số</a:t>
            </a:r>
            <a:endParaRPr lang="en-US" sz="4000" b="1"/>
          </a:p>
        </p:txBody>
      </p:sp>
      <p:sp>
        <p:nvSpPr>
          <p:cNvPr id="338" name="Google Shape;338;p24"/>
          <p:cNvSpPr txBox="1">
            <a:spLocks noGrp="1"/>
          </p:cNvSpPr>
          <p:nvPr>
            <p:ph type="body" idx="1"/>
          </p:nvPr>
        </p:nvSpPr>
        <p:spPr>
          <a:xfrm>
            <a:off x="104821" y="1085686"/>
            <a:ext cx="12103659" cy="1739717"/>
          </a:xfrm>
          <a:prstGeom prst="rect">
            <a:avLst/>
          </a:prstGeom>
          <a:noFill/>
          <a:ln>
            <a:noFill/>
          </a:ln>
        </p:spPr>
        <p:txBody>
          <a:bodyPr spcFirstLastPara="1" wrap="square" lIns="91425" tIns="45700" rIns="91425" bIns="45700" anchor="t" anchorCtr="0">
            <a:noAutofit/>
          </a:bodyPr>
          <a:lstStyle/>
          <a:p>
            <a:pPr marL="233680" lvl="0" indent="-233680" algn="just" rtl="0">
              <a:lnSpc>
                <a:spcPct val="120000"/>
              </a:lnSpc>
              <a:spcBef>
                <a:spcPts val="0"/>
              </a:spcBef>
              <a:spcAft>
                <a:spcPts val="0"/>
              </a:spcAft>
              <a:buClr>
                <a:srgbClr val="973735"/>
              </a:buClr>
              <a:buSzPts val="1150"/>
              <a:buFont typeface="Noto Sans Symbols"/>
              <a:buChar char="◆"/>
            </a:pPr>
            <a:r>
              <a:rPr lang="en-US" sz="2300"/>
              <a:t>Khi gán số lớn cho một biến số, có nhiều chữ số hơn chúng ta có thể sử dụng dấu gạch dưới (_) làm dấu phân cách chữ số (đối với các loại số nguyên, dài, thập phân, dữ liệu kép hoặc hex)</a:t>
            </a:r>
            <a:endParaRPr lang="en-US" sz="2300"/>
          </a:p>
          <a:p>
            <a:pPr marL="233680" lvl="0" indent="-233680" algn="just" rtl="0">
              <a:lnSpc>
                <a:spcPct val="120000"/>
              </a:lnSpc>
              <a:spcBef>
                <a:spcPts val="0"/>
              </a:spcBef>
              <a:spcAft>
                <a:spcPts val="0"/>
              </a:spcAft>
              <a:buClr>
                <a:srgbClr val="973735"/>
              </a:buClr>
              <a:buSzPts val="1150"/>
              <a:buFont typeface="Noto Sans Symbols"/>
              <a:buChar char="◆"/>
            </a:pPr>
            <a:r>
              <a:rPr lang="en-US" sz="2300"/>
              <a:t>C# cũng cung cấp một nghĩa đen mới cho các giá trị nhị phân cho phép các số nhị phân bắt đầu bằng dấu gạch dưới</a:t>
            </a:r>
            <a:endParaRPr lang="en-US" sz="2300"/>
          </a:p>
        </p:txBody>
      </p:sp>
      <p:sp>
        <p:nvSpPr>
          <p:cNvPr id="339" name="Google Shape;339;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40" name="Google Shape;340;p2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pic>
        <p:nvPicPr>
          <p:cNvPr id="341" name="Google Shape;341;p24"/>
          <p:cNvPicPr preferRelativeResize="0"/>
          <p:nvPr/>
        </p:nvPicPr>
        <p:blipFill rotWithShape="1">
          <a:blip r:embed="rId1"/>
          <a:srcRect/>
          <a:stretch>
            <a:fillRect/>
          </a:stretch>
        </p:blipFill>
        <p:spPr>
          <a:xfrm>
            <a:off x="8940263" y="4474627"/>
            <a:ext cx="3268218" cy="1943842"/>
          </a:xfrm>
          <a:prstGeom prst="rect">
            <a:avLst/>
          </a:prstGeom>
          <a:noFill/>
          <a:ln>
            <a:noFill/>
          </a:ln>
        </p:spPr>
      </p:pic>
      <p:pic>
        <p:nvPicPr>
          <p:cNvPr id="342" name="Google Shape;342;p24"/>
          <p:cNvPicPr preferRelativeResize="0"/>
          <p:nvPr/>
        </p:nvPicPr>
        <p:blipFill rotWithShape="1">
          <a:blip r:embed="rId2"/>
          <a:srcRect/>
          <a:stretch>
            <a:fillRect/>
          </a:stretch>
        </p:blipFill>
        <p:spPr>
          <a:xfrm>
            <a:off x="1969186" y="3235888"/>
            <a:ext cx="6970744" cy="378900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48" name="Google Shape;348;p2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49" name="Google Shape;349;p2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Truyền tham số với ref, out và params</a:t>
            </a:r>
            <a:endParaRPr lang="en-US" sz="4000" b="1"/>
          </a:p>
        </p:txBody>
      </p:sp>
      <p:sp>
        <p:nvSpPr>
          <p:cNvPr id="350" name="Google Shape;350;p25"/>
          <p:cNvSpPr txBox="1"/>
          <p:nvPr/>
        </p:nvSpPr>
        <p:spPr>
          <a:xfrm>
            <a:off x="144329" y="1226597"/>
            <a:ext cx="12047670" cy="532966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Trong C#, các đối số có thể được truyền cho tham số </a:t>
            </a:r>
            <a:r>
              <a:rPr lang="en-US" sz="2600" b="1">
                <a:solidFill>
                  <a:schemeClr val="dk1"/>
                </a:solidFill>
                <a:latin typeface="Arial" panose="020B0604020202020204"/>
                <a:ea typeface="Arial" panose="020B0604020202020204"/>
                <a:cs typeface="Arial" panose="020B0604020202020204"/>
                <a:sym typeface="Arial" panose="020B0604020202020204"/>
              </a:rPr>
              <a:t>theo giá trị </a:t>
            </a:r>
            <a:r>
              <a:rPr lang="en-US" sz="2600">
                <a:solidFill>
                  <a:schemeClr val="dk1"/>
                </a:solidFill>
                <a:latin typeface="Arial" panose="020B0604020202020204"/>
                <a:ea typeface="Arial" panose="020B0604020202020204"/>
                <a:cs typeface="Arial" panose="020B0604020202020204"/>
                <a:sym typeface="Arial" panose="020B0604020202020204"/>
              </a:rPr>
              <a:t>hoặc </a:t>
            </a:r>
            <a:r>
              <a:rPr lang="en-US" sz="2600" b="1">
                <a:solidFill>
                  <a:schemeClr val="dk1"/>
                </a:solidFill>
                <a:latin typeface="Arial" panose="020B0604020202020204"/>
                <a:ea typeface="Arial" panose="020B0604020202020204"/>
                <a:cs typeface="Arial" panose="020B0604020202020204"/>
                <a:sym typeface="Arial" panose="020B0604020202020204"/>
              </a:rPr>
              <a:t>theo tham chiếu </a:t>
            </a:r>
            <a:r>
              <a:rPr lang="en-US" sz="2600">
                <a:solidFill>
                  <a:schemeClr val="dk1"/>
                </a:solidFill>
                <a:latin typeface="Arial" panose="020B0604020202020204"/>
                <a:ea typeface="Arial" panose="020B0604020202020204"/>
                <a:cs typeface="Arial" panose="020B0604020202020204"/>
                <a:sym typeface="Arial" panose="020B0604020202020204"/>
              </a:rPr>
              <a:t>.</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Truyền bằng tham chiếu cho phép các thành viên hàm, phương thức, thuộc tính, bộ chỉ mục, toán tử và hàm tạo thay đổi giá trị của tham số và thay đổi đó vẫn tồn tại trong môi trường gọi</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Để truyền tham số </a:t>
            </a:r>
            <a:r>
              <a:rPr lang="en-US" sz="2600" b="1">
                <a:solidFill>
                  <a:schemeClr val="dk1"/>
                </a:solidFill>
                <a:latin typeface="Arial" panose="020B0604020202020204"/>
                <a:ea typeface="Arial" panose="020B0604020202020204"/>
                <a:cs typeface="Arial" panose="020B0604020202020204"/>
                <a:sym typeface="Arial" panose="020B0604020202020204"/>
              </a:rPr>
              <a:t>bằng tham chiếu </a:t>
            </a:r>
            <a:r>
              <a:rPr lang="en-US" sz="2600">
                <a:solidFill>
                  <a:schemeClr val="dk1"/>
                </a:solidFill>
                <a:latin typeface="Arial" panose="020B0604020202020204"/>
                <a:ea typeface="Arial" panose="020B0604020202020204"/>
                <a:cs typeface="Arial" panose="020B0604020202020204"/>
                <a:sym typeface="Arial" panose="020B0604020202020204"/>
              </a:rPr>
              <a:t>với mục đích thay đổi giá trị, hãy sử dụng </a:t>
            </a:r>
            <a:r>
              <a:rPr lang="en-US" sz="2600">
                <a:solidFill>
                  <a:schemeClr val="dk1"/>
                </a:solidFill>
                <a:latin typeface="Arial" panose="020B0604020202020204"/>
                <a:ea typeface="Arial" panose="020B0604020202020204"/>
                <a:cs typeface="Arial" panose="020B0604020202020204"/>
                <a:sym typeface="Arial" panose="020B0604020202020204"/>
              </a:rPr>
              <a:t>từ khóa </a:t>
            </a:r>
            <a:r>
              <a:rPr lang="en-US" sz="2600" b="1">
                <a:solidFill>
                  <a:schemeClr val="dk1"/>
                </a:solidFill>
                <a:latin typeface="Arial" panose="020B0604020202020204"/>
                <a:ea typeface="Arial" panose="020B0604020202020204"/>
                <a:cs typeface="Arial" panose="020B0604020202020204"/>
                <a:sym typeface="Arial" panose="020B0604020202020204"/>
              </a:rPr>
              <a:t>ref </a:t>
            </a:r>
            <a:r>
              <a:rPr lang="en-US" sz="2600">
                <a:solidFill>
                  <a:schemeClr val="dk1"/>
                </a:solidFill>
                <a:latin typeface="Arial" panose="020B0604020202020204"/>
                <a:ea typeface="Arial" panose="020B0604020202020204"/>
                <a:cs typeface="Arial" panose="020B0604020202020204"/>
                <a:sym typeface="Arial" panose="020B0604020202020204"/>
              </a:rPr>
              <a:t>hoặc </a:t>
            </a:r>
            <a:r>
              <a:rPr lang="en-US" sz="2600" b="1">
                <a:solidFill>
                  <a:schemeClr val="dk1"/>
                </a:solidFill>
                <a:latin typeface="Arial" panose="020B0604020202020204"/>
                <a:ea typeface="Arial" panose="020B0604020202020204"/>
                <a:cs typeface="Arial" panose="020B0604020202020204"/>
                <a:sym typeface="Arial" panose="020B0604020202020204"/>
              </a:rPr>
              <a:t>out</a:t>
            </a:r>
            <a:endParaRPr lang="en-US" sz="26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Từ khóa </a:t>
            </a:r>
            <a:r>
              <a:rPr lang="en-US" sz="2600" b="1">
                <a:solidFill>
                  <a:schemeClr val="dk1"/>
                </a:solidFill>
                <a:latin typeface="Arial" panose="020B0604020202020204"/>
                <a:ea typeface="Arial" panose="020B0604020202020204"/>
                <a:cs typeface="Arial" panose="020B0604020202020204"/>
                <a:sym typeface="Arial" panose="020B0604020202020204"/>
              </a:rPr>
              <a:t>ref </a:t>
            </a:r>
            <a:r>
              <a:rPr lang="en-US" sz="2600">
                <a:solidFill>
                  <a:schemeClr val="dk1"/>
                </a:solidFill>
                <a:latin typeface="Arial" panose="020B0604020202020204"/>
                <a:ea typeface="Arial" panose="020B0604020202020204"/>
                <a:cs typeface="Arial" panose="020B0604020202020204"/>
                <a:sym typeface="Arial" panose="020B0604020202020204"/>
              </a:rPr>
              <a:t>làm cho tham số hình thức trở thành bí danh cho đối số, đối số này phải là một biến</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Một đối số được truyền cho </a:t>
            </a:r>
            <a:r>
              <a:rPr lang="en-US" sz="2600">
                <a:solidFill>
                  <a:schemeClr val="dk1"/>
                </a:solidFill>
                <a:latin typeface="Arial" panose="020B0604020202020204"/>
                <a:ea typeface="Arial" panose="020B0604020202020204"/>
                <a:cs typeface="Arial" panose="020B0604020202020204"/>
                <a:sym typeface="Arial" panose="020B0604020202020204"/>
              </a:rPr>
              <a:t>tham số </a:t>
            </a:r>
            <a:r>
              <a:rPr lang="en-US" sz="2600" b="1">
                <a:solidFill>
                  <a:schemeClr val="dk1"/>
                </a:solidFill>
                <a:latin typeface="Arial" panose="020B0604020202020204"/>
                <a:ea typeface="Arial" panose="020B0604020202020204"/>
                <a:cs typeface="Arial" panose="020B0604020202020204"/>
                <a:sym typeface="Arial" panose="020B0604020202020204"/>
              </a:rPr>
              <a:t>ref </a:t>
            </a:r>
            <a:r>
              <a:rPr lang="en-US" sz="2600" b="1">
                <a:solidFill>
                  <a:schemeClr val="dk1"/>
                </a:solidFill>
                <a:latin typeface="Arial" panose="020B0604020202020204"/>
                <a:ea typeface="Arial" panose="020B0604020202020204"/>
                <a:cs typeface="Arial" panose="020B0604020202020204"/>
                <a:sym typeface="Arial" panose="020B0604020202020204"/>
              </a:rPr>
              <a:t>phải được khởi tạo </a:t>
            </a:r>
            <a:r>
              <a:rPr lang="en-US" sz="2600">
                <a:solidFill>
                  <a:schemeClr val="dk1"/>
                </a:solidFill>
                <a:latin typeface="Arial" panose="020B0604020202020204"/>
                <a:ea typeface="Arial" panose="020B0604020202020204"/>
                <a:cs typeface="Arial" panose="020B0604020202020204"/>
                <a:sym typeface="Arial" panose="020B0604020202020204"/>
              </a:rPr>
              <a:t>trước khi nó được truyền</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56" name="Google Shape;356;p2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57" name="Google Shape;357;p2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Truyền tham số với ref, out và params</a:t>
            </a:r>
            <a:endParaRPr lang="en-US" sz="4000" b="1"/>
          </a:p>
        </p:txBody>
      </p:sp>
      <p:sp>
        <p:nvSpPr>
          <p:cNvPr id="358" name="Google Shape;358;p26"/>
          <p:cNvSpPr txBox="1"/>
          <p:nvPr/>
        </p:nvSpPr>
        <p:spPr>
          <a:xfrm>
            <a:off x="144328" y="1347903"/>
            <a:ext cx="12047670" cy="148861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Các biến được truyền dưới dạng </a:t>
            </a:r>
            <a:r>
              <a:rPr lang="en-US" sz="2600" b="1">
                <a:solidFill>
                  <a:schemeClr val="dk1"/>
                </a:solidFill>
                <a:latin typeface="Arial" panose="020B0604020202020204"/>
                <a:ea typeface="Arial" panose="020B0604020202020204"/>
                <a:cs typeface="Arial" panose="020B0604020202020204"/>
                <a:sym typeface="Arial" panose="020B0604020202020204"/>
              </a:rPr>
              <a:t>đối </a:t>
            </a:r>
            <a:r>
              <a:rPr lang="en-US" sz="2600">
                <a:solidFill>
                  <a:schemeClr val="dk1"/>
                </a:solidFill>
                <a:latin typeface="Arial" panose="020B0604020202020204"/>
                <a:ea typeface="Arial" panose="020B0604020202020204"/>
                <a:cs typeface="Arial" panose="020B0604020202020204"/>
                <a:sym typeface="Arial" panose="020B0604020202020204"/>
              </a:rPr>
              <a:t>số </a:t>
            </a:r>
            <a:r>
              <a:rPr lang="en-US" sz="2600" b="1">
                <a:solidFill>
                  <a:schemeClr val="dk1"/>
                </a:solidFill>
                <a:latin typeface="Arial" panose="020B0604020202020204"/>
                <a:ea typeface="Arial" panose="020B0604020202020204"/>
                <a:cs typeface="Arial" panose="020B0604020202020204"/>
                <a:sym typeface="Arial" panose="020B0604020202020204"/>
              </a:rPr>
              <a:t>không cần phải được khởi tạo </a:t>
            </a:r>
            <a:r>
              <a:rPr lang="en-US" sz="2600">
                <a:solidFill>
                  <a:schemeClr val="dk1"/>
                </a:solidFill>
                <a:latin typeface="Arial" panose="020B0604020202020204"/>
                <a:ea typeface="Arial" panose="020B0604020202020204"/>
                <a:cs typeface="Arial" panose="020B0604020202020204"/>
                <a:sym typeface="Arial" panose="020B0604020202020204"/>
              </a:rPr>
              <a:t>trước khi được truyền trong lệnh gọi phương thức. Tuy nhiên, phương thức được gọi cần phải gán một giá trị trước khi phương thức trả về</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pic>
        <p:nvPicPr>
          <p:cNvPr id="359" name="Google Shape;359;p26"/>
          <p:cNvPicPr preferRelativeResize="0"/>
          <p:nvPr/>
        </p:nvPicPr>
        <p:blipFill rotWithShape="1">
          <a:blip r:embed="rId1"/>
          <a:srcRect/>
          <a:stretch>
            <a:fillRect/>
          </a:stretch>
        </p:blipFill>
        <p:spPr>
          <a:xfrm>
            <a:off x="487410" y="2827022"/>
            <a:ext cx="6717380" cy="3573778"/>
          </a:xfrm>
          <a:prstGeom prst="rect">
            <a:avLst/>
          </a:prstGeom>
          <a:noFill/>
          <a:ln>
            <a:noFill/>
          </a:ln>
        </p:spPr>
      </p:pic>
      <p:pic>
        <p:nvPicPr>
          <p:cNvPr id="360" name="Google Shape;360;p26"/>
          <p:cNvPicPr preferRelativeResize="0"/>
          <p:nvPr/>
        </p:nvPicPr>
        <p:blipFill rotWithShape="1">
          <a:blip r:embed="rId2"/>
          <a:srcRect/>
          <a:stretch>
            <a:fillRect/>
          </a:stretch>
        </p:blipFill>
        <p:spPr>
          <a:xfrm>
            <a:off x="7993078" y="5140905"/>
            <a:ext cx="3903900" cy="125989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66" name="Google Shape;366;p2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67" name="Google Shape;367;p27"/>
          <p:cNvSpPr txBox="1"/>
          <p:nvPr/>
        </p:nvSpPr>
        <p:spPr>
          <a:xfrm>
            <a:off x="209644" y="1553613"/>
            <a:ext cx="11772712" cy="460023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Từ khóa params cho phép bạn truyền vào một phương thức một số lượng biến các tham số được gõ giống hệt nhau (hoặc các lớp liên quan đến kế thừa) dưới dạng một tham số logic duy nhất</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Các đối số được đánh dấu bằng từ khóa </a:t>
            </a:r>
            <a:r>
              <a:rPr lang="en-US" sz="2600" b="1">
                <a:solidFill>
                  <a:schemeClr val="dk1"/>
                </a:solidFill>
                <a:latin typeface="Arial" panose="020B0604020202020204"/>
                <a:ea typeface="Arial" panose="020B0604020202020204"/>
                <a:cs typeface="Arial" panose="020B0604020202020204"/>
                <a:sym typeface="Arial" panose="020B0604020202020204"/>
              </a:rPr>
              <a:t>params </a:t>
            </a:r>
            <a:r>
              <a:rPr lang="en-US" sz="2600">
                <a:solidFill>
                  <a:schemeClr val="dk1"/>
                </a:solidFill>
                <a:latin typeface="Arial" panose="020B0604020202020204"/>
                <a:ea typeface="Arial" panose="020B0604020202020204"/>
                <a:cs typeface="Arial" panose="020B0604020202020204"/>
                <a:sym typeface="Arial" panose="020B0604020202020204"/>
              </a:rPr>
              <a:t>có thể được xử lý nếu người gọi gửi một </a:t>
            </a:r>
            <a:r>
              <a:rPr lang="en-US" sz="2600" b="1">
                <a:solidFill>
                  <a:schemeClr val="dk1"/>
                </a:solidFill>
                <a:latin typeface="Arial" panose="020B0604020202020204"/>
                <a:ea typeface="Arial" panose="020B0604020202020204"/>
                <a:cs typeface="Arial" panose="020B0604020202020204"/>
                <a:sym typeface="Arial" panose="020B0604020202020204"/>
              </a:rPr>
              <a:t>mảng được gõ mạnh </a:t>
            </a:r>
            <a:r>
              <a:rPr lang="en-US" sz="2600">
                <a:solidFill>
                  <a:schemeClr val="dk1"/>
                </a:solidFill>
                <a:latin typeface="Arial" panose="020B0604020202020204"/>
                <a:ea typeface="Arial" panose="020B0604020202020204"/>
                <a:cs typeface="Arial" panose="020B0604020202020204"/>
                <a:sym typeface="Arial" panose="020B0604020202020204"/>
              </a:rPr>
              <a:t>hoặc </a:t>
            </a:r>
            <a:r>
              <a:rPr lang="en-US" sz="2600" b="1">
                <a:solidFill>
                  <a:schemeClr val="dk1"/>
                </a:solidFill>
                <a:latin typeface="Arial" panose="020B0604020202020204"/>
                <a:ea typeface="Arial" panose="020B0604020202020204"/>
                <a:cs typeface="Arial" panose="020B0604020202020204"/>
                <a:sym typeface="Arial" panose="020B0604020202020204"/>
              </a:rPr>
              <a:t>danh sách các mục được phân cách bằng dấu phẩy</a:t>
            </a:r>
            <a:endParaRPr lang="en-US" sz="26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Loại tham số phải là </a:t>
            </a:r>
            <a:r>
              <a:rPr lang="en-US" sz="2600">
                <a:solidFill>
                  <a:schemeClr val="dk1"/>
                </a:solidFill>
                <a:latin typeface="Arial" panose="020B0604020202020204"/>
                <a:ea typeface="Arial" panose="020B0604020202020204"/>
                <a:cs typeface="Arial" panose="020B0604020202020204"/>
                <a:sym typeface="Arial" panose="020B0604020202020204"/>
              </a:rPr>
              <a:t>mảng </a:t>
            </a:r>
            <a:r>
              <a:rPr lang="en-US" sz="2600" b="1">
                <a:solidFill>
                  <a:schemeClr val="dk1"/>
                </a:solidFill>
                <a:latin typeface="Arial" panose="020B0604020202020204"/>
                <a:ea typeface="Arial" panose="020B0604020202020204"/>
                <a:cs typeface="Arial" panose="020B0604020202020204"/>
                <a:sym typeface="Arial" panose="020B0604020202020204"/>
              </a:rPr>
              <a:t>một chiều</a:t>
            </a:r>
            <a:endParaRPr lang="en-US" sz="2600" b="1">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Không có tham số bổ sung nào được phép sau từ khóa params trong khai báo phương thức và chỉ cho phép một từ khóa params trong khai báo phương thức</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sp>
        <p:nvSpPr>
          <p:cNvPr id="368" name="Google Shape;368;p27"/>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Truyền tham số với ref, out và params</a:t>
            </a:r>
            <a:endParaRPr lang="en-US" sz="4000" b="1">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74" name="Google Shape;374;p2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75" name="Google Shape;375;p28"/>
          <p:cNvSpPr txBox="1"/>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Truyền tham số với ref, out và params</a:t>
            </a:r>
            <a:endParaRPr lang="en-US" sz="4000" b="1">
              <a:solidFill>
                <a:schemeClr val="dk1"/>
              </a:solidFill>
              <a:latin typeface="Arial" panose="020B0604020202020204"/>
              <a:ea typeface="Arial" panose="020B0604020202020204"/>
              <a:cs typeface="Arial" panose="020B0604020202020204"/>
              <a:sym typeface="Arial" panose="020B0604020202020204"/>
            </a:endParaRPr>
          </a:p>
        </p:txBody>
      </p:sp>
      <p:pic>
        <p:nvPicPr>
          <p:cNvPr id="376" name="Google Shape;376;p28"/>
          <p:cNvPicPr preferRelativeResize="0"/>
          <p:nvPr/>
        </p:nvPicPr>
        <p:blipFill rotWithShape="1">
          <a:blip r:embed="rId1"/>
          <a:srcRect/>
          <a:stretch>
            <a:fillRect/>
          </a:stretch>
        </p:blipFill>
        <p:spPr>
          <a:xfrm>
            <a:off x="8023086" y="5111532"/>
            <a:ext cx="3798800" cy="1292376"/>
          </a:xfrm>
          <a:prstGeom prst="rect">
            <a:avLst/>
          </a:prstGeom>
          <a:noFill/>
          <a:ln>
            <a:noFill/>
          </a:ln>
        </p:spPr>
      </p:pic>
      <p:pic>
        <p:nvPicPr>
          <p:cNvPr id="377" name="Google Shape;377;p28"/>
          <p:cNvPicPr preferRelativeResize="0"/>
          <p:nvPr/>
        </p:nvPicPr>
        <p:blipFill rotWithShape="1">
          <a:blip r:embed="rId2"/>
          <a:srcRect/>
          <a:stretch>
            <a:fillRect/>
          </a:stretch>
        </p:blipFill>
        <p:spPr>
          <a:xfrm>
            <a:off x="935844" y="1413407"/>
            <a:ext cx="6267389" cy="503101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body" idx="1"/>
          </p:nvPr>
        </p:nvSpPr>
        <p:spPr>
          <a:xfrm>
            <a:off x="291921" y="1395070"/>
            <a:ext cx="11791222" cy="4689688"/>
          </a:xfrm>
          <a:prstGeom prst="rect">
            <a:avLst/>
          </a:prstGeom>
          <a:noFill/>
          <a:ln>
            <a:noFill/>
          </a:ln>
        </p:spPr>
        <p:txBody>
          <a:bodyPr spcFirstLastPara="1" wrap="square" lIns="91425" tIns="45700" rIns="91425" bIns="45700" anchor="t" anchorCtr="0">
            <a:noAutofit/>
          </a:bodyPr>
          <a:lstStyle/>
          <a:p>
            <a:pPr marL="342900" lvl="1" indent="-342900" algn="just" rtl="0">
              <a:lnSpc>
                <a:spcPct val="100000"/>
              </a:lnSpc>
              <a:spcBef>
                <a:spcPts val="0"/>
              </a:spcBef>
              <a:spcAft>
                <a:spcPts val="0"/>
              </a:spcAft>
              <a:buClr>
                <a:srgbClr val="973735"/>
              </a:buClr>
              <a:buSzPts val="1300"/>
              <a:buFont typeface="Noto Sans Symbols"/>
              <a:buChar char="◆"/>
            </a:pPr>
            <a:r>
              <a:rPr lang="en-US" sz="2600">
                <a:latin typeface="Arial" panose="020B0604020202020204"/>
                <a:ea typeface="Arial" panose="020B0604020202020204"/>
                <a:cs typeface="Arial" panose="020B0604020202020204"/>
                <a:sym typeface="Arial" panose="020B0604020202020204"/>
              </a:rPr>
              <a:t>C# là ngôn ngữ lập trình hướng đối tượng, hướng thành phần</a:t>
            </a:r>
            <a:endParaRPr lang="en-US" sz="2600">
              <a:latin typeface="Arial" panose="020B0604020202020204"/>
              <a:ea typeface="Arial" panose="020B0604020202020204"/>
              <a:cs typeface="Arial" panose="020B0604020202020204"/>
              <a:sym typeface="Arial" panose="020B0604020202020204"/>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panose="020B0604020202020204"/>
                <a:ea typeface="Arial" panose="020B0604020202020204"/>
                <a:cs typeface="Arial" panose="020B0604020202020204"/>
                <a:sym typeface="Arial" panose="020B0604020202020204"/>
              </a:rPr>
              <a:t>C# cung cấp các cấu trúc ngôn ngữ để hỗ trợ trực tiếp các khái niệm này, biến C# trở thành ngôn ngữ tự nhiên để tạo và sử dụng các thành phần phần mềm</a:t>
            </a:r>
            <a:endParaRPr lang="en-US" sz="2600">
              <a:latin typeface="Arial" panose="020B0604020202020204"/>
              <a:ea typeface="Arial" panose="020B0604020202020204"/>
              <a:cs typeface="Arial" panose="020B0604020202020204"/>
              <a:sym typeface="Arial" panose="020B0604020202020204"/>
            </a:endParaRPr>
          </a:p>
          <a:p>
            <a:pPr marL="342900" lvl="1" indent="-342900" algn="just" rtl="0">
              <a:lnSpc>
                <a:spcPct val="100000"/>
              </a:lnSpc>
              <a:spcBef>
                <a:spcPts val="600"/>
              </a:spcBef>
              <a:spcAft>
                <a:spcPts val="0"/>
              </a:spcAft>
              <a:buClr>
                <a:srgbClr val="973735"/>
              </a:buClr>
              <a:buSzPts val="1300"/>
              <a:buFont typeface="Noto Sans Symbols"/>
              <a:buChar char="◆"/>
            </a:pPr>
            <a:r>
              <a:rPr lang="en-US" sz="2600">
                <a:latin typeface="Arial" panose="020B0604020202020204"/>
                <a:ea typeface="Arial" panose="020B0604020202020204"/>
                <a:cs typeface="Arial" panose="020B0604020202020204"/>
                <a:sym typeface="Arial" panose="020B0604020202020204"/>
              </a:rPr>
              <a:t>Một số tính năng của C# giúp tạo ra các ứng dụng mạnh mẽ và bền bỉ:</a:t>
            </a:r>
            <a:endParaRPr lang="en-US" sz="2600">
              <a:latin typeface="Arial" panose="020B0604020202020204"/>
              <a:ea typeface="Arial" panose="020B0604020202020204"/>
              <a:cs typeface="Arial" panose="020B0604020202020204"/>
              <a:sym typeface="Arial" panose="020B0604020202020204"/>
            </a:endParaRPr>
          </a:p>
          <a:p>
            <a:pPr marL="570230" lvl="1" indent="-225425" algn="just" rtl="0">
              <a:lnSpc>
                <a:spcPct val="100000"/>
              </a:lnSpc>
              <a:spcBef>
                <a:spcPts val="300"/>
              </a:spcBef>
              <a:spcAft>
                <a:spcPts val="0"/>
              </a:spcAft>
              <a:buClr>
                <a:srgbClr val="973735"/>
              </a:buClr>
              <a:buSzPts val="1820"/>
              <a:buFont typeface="Noto Sans Symbols"/>
              <a:buChar char="▪"/>
            </a:pPr>
            <a:r>
              <a:rPr lang="en-US" sz="2600">
                <a:latin typeface="Arial" panose="020B0604020202020204"/>
                <a:ea typeface="Arial" panose="020B0604020202020204"/>
                <a:cs typeface="Arial" panose="020B0604020202020204"/>
                <a:sym typeface="Arial" panose="020B0604020202020204"/>
              </a:rPr>
              <a:t>Thu gom rác tự động lấy lại bộ nhớ bị chiếm bởi các đối tượng không sử dụng không thể truy cập được</a:t>
            </a:r>
            <a:endParaRPr lang="en-US" sz="2600">
              <a:latin typeface="Arial" panose="020B0604020202020204"/>
              <a:ea typeface="Arial" panose="020B0604020202020204"/>
              <a:cs typeface="Arial" panose="020B0604020202020204"/>
              <a:sym typeface="Arial" panose="020B0604020202020204"/>
            </a:endParaRPr>
          </a:p>
          <a:p>
            <a:pPr marL="570230" lvl="1" indent="-225425" algn="just" rtl="0">
              <a:lnSpc>
                <a:spcPct val="100000"/>
              </a:lnSpc>
              <a:spcBef>
                <a:spcPts val="300"/>
              </a:spcBef>
              <a:spcAft>
                <a:spcPts val="0"/>
              </a:spcAft>
              <a:buClr>
                <a:srgbClr val="973735"/>
              </a:buClr>
              <a:buSzPts val="1820"/>
              <a:buFont typeface="Noto Sans Symbols"/>
              <a:buChar char="▪"/>
            </a:pPr>
            <a:r>
              <a:rPr lang="en-US" sz="2600">
                <a:latin typeface="Arial" panose="020B0604020202020204"/>
                <a:ea typeface="Arial" panose="020B0604020202020204"/>
                <a:cs typeface="Arial" panose="020B0604020202020204"/>
                <a:sym typeface="Arial" panose="020B0604020202020204"/>
              </a:rPr>
              <a:t>Xử lý ngoại lệ cung cấp một cách tiếp cận có cấu trúc và có thể mở rộng để phát hiện và phục hồi lỗi</a:t>
            </a:r>
            <a:endParaRPr lang="en-US" sz="2600">
              <a:latin typeface="Arial" panose="020B0604020202020204"/>
              <a:ea typeface="Arial" panose="020B0604020202020204"/>
              <a:cs typeface="Arial" panose="020B0604020202020204"/>
              <a:sym typeface="Arial" panose="020B0604020202020204"/>
            </a:endParaRPr>
          </a:p>
          <a:p>
            <a:pPr marL="570230" lvl="1" indent="-225425" algn="just" rtl="0">
              <a:lnSpc>
                <a:spcPct val="100000"/>
              </a:lnSpc>
              <a:spcBef>
                <a:spcPts val="300"/>
              </a:spcBef>
              <a:spcAft>
                <a:spcPts val="0"/>
              </a:spcAft>
              <a:buClr>
                <a:srgbClr val="973735"/>
              </a:buClr>
              <a:buSzPts val="1820"/>
              <a:buFont typeface="Noto Sans Symbols"/>
              <a:buChar char="▪"/>
            </a:pPr>
            <a:r>
              <a:rPr lang="en-US" sz="2600">
                <a:latin typeface="Arial" panose="020B0604020202020204"/>
                <a:ea typeface="Arial" panose="020B0604020202020204"/>
                <a:cs typeface="Arial" panose="020B0604020202020204"/>
                <a:sym typeface="Arial" panose="020B0604020202020204"/>
              </a:rPr>
              <a:t>Biểu thức Lambda hỗ trợ các kỹ thuật lập trình hàm. Cú pháp Truy vấn Tích hợp Ngôn ngữ (LINQ) tạo ra một mẫu chung để làm việc với dữ liệu từ bất kỳ nguồn nào. Hỗ trợ ngôn ngữ cho các hoạt động không đồng bộ cung cấp cú pháp để xây dựng các hệ thống phân tán, v.v.</a:t>
            </a:r>
            <a:endParaRPr lang="en-US" sz="2600">
              <a:latin typeface="Arial" panose="020B0604020202020204"/>
              <a:ea typeface="Arial" panose="020B0604020202020204"/>
              <a:cs typeface="Arial" panose="020B0604020202020204"/>
              <a:sym typeface="Arial" panose="020B0604020202020204"/>
            </a:endParaRPr>
          </a:p>
        </p:txBody>
      </p:sp>
      <p:sp>
        <p:nvSpPr>
          <p:cNvPr id="105" name="Google Shape;105;p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6" name="Google Shape;106;p3"/>
          <p:cNvSpPr txBox="1"/>
          <p:nvPr/>
        </p:nvSpPr>
        <p:spPr>
          <a:xfrm>
            <a:off x="291921" y="773242"/>
            <a:ext cx="10515600" cy="556797"/>
          </a:xfrm>
          <a:prstGeom prst="rect">
            <a:avLst/>
          </a:prstGeom>
          <a:solidFill>
            <a:schemeClr val="lt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dk1"/>
              </a:buClr>
              <a:buSzPts val="4000"/>
              <a:buFont typeface="Arial" panose="020B0604020202020204"/>
              <a:buNone/>
            </a:pPr>
            <a:r>
              <a:rPr lang="en-US" sz="4000" b="1">
                <a:solidFill>
                  <a:schemeClr val="dk1"/>
                </a:solidFill>
                <a:latin typeface="Arial" panose="020B0604020202020204"/>
                <a:ea typeface="Arial" panose="020B0604020202020204"/>
                <a:cs typeface="Arial" panose="020B0604020202020204"/>
                <a:sym typeface="Arial" panose="020B0604020202020204"/>
              </a:rPr>
              <a:t>Giới thiệu về C#</a:t>
            </a:r>
            <a:endParaRPr lang="en-US" sz="4000" b="1">
              <a:solidFill>
                <a:schemeClr val="dk1"/>
              </a:solidFill>
              <a:latin typeface="Arial" panose="020B0604020202020204"/>
              <a:ea typeface="Arial" panose="020B0604020202020204"/>
              <a:cs typeface="Arial" panose="020B0604020202020204"/>
              <a:sym typeface="Arial" panose="020B0604020202020204"/>
            </a:endParaRPr>
          </a:p>
        </p:txBody>
      </p:sp>
      <p:sp>
        <p:nvSpPr>
          <p:cNvPr id="107" name="Google Shape;107;p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83" name="Google Shape;383;p2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84" name="Google Shape;384;p2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Giới thiệu người dân địa phương và trả về Ref</a:t>
            </a:r>
            <a:endParaRPr lang="en-US" sz="4000" b="1"/>
          </a:p>
        </p:txBody>
      </p:sp>
      <p:sp>
        <p:nvSpPr>
          <p:cNvPr id="385" name="Google Shape;385;p29"/>
          <p:cNvSpPr txBox="1"/>
          <p:nvPr/>
        </p:nvSpPr>
        <p:spPr>
          <a:xfrm>
            <a:off x="209644" y="1526146"/>
            <a:ext cx="11772712" cy="475514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Giá </a:t>
            </a:r>
            <a:r>
              <a:rPr lang="en-US" sz="2600" b="1">
                <a:solidFill>
                  <a:schemeClr val="dk1"/>
                </a:solidFill>
                <a:latin typeface="Arial" panose="020B0604020202020204"/>
                <a:ea typeface="Arial" panose="020B0604020202020204"/>
                <a:cs typeface="Arial" panose="020B0604020202020204"/>
                <a:sym typeface="Arial" panose="020B0604020202020204"/>
              </a:rPr>
              <a:t>trị trả về tham chiếu (trả về ref) </a:t>
            </a:r>
            <a:r>
              <a:rPr lang="en-US" sz="2600">
                <a:solidFill>
                  <a:schemeClr val="dk1"/>
                </a:solidFill>
                <a:latin typeface="Arial" panose="020B0604020202020204"/>
                <a:ea typeface="Arial" panose="020B0604020202020204"/>
                <a:cs typeface="Arial" panose="020B0604020202020204"/>
                <a:sym typeface="Arial" panose="020B0604020202020204"/>
              </a:rPr>
              <a:t>cho phép một phương thức trả về tham chiếu đến một biến, thay vì giá trị, quay lại người gọi. Sau đó, người gọi có thể chọn xử lý biến được trả về như thể nó được trả về theo giá trị hoặc theo tham chiếu. Người gọi có thể tạo một biến mới mà chính nó là tham chiếu đến giá trị được trả về, được gọi là </a:t>
            </a:r>
            <a:r>
              <a:rPr lang="en-US" sz="2600" b="1">
                <a:solidFill>
                  <a:schemeClr val="dk1"/>
                </a:solidFill>
                <a:latin typeface="Arial" panose="020B0604020202020204"/>
                <a:ea typeface="Arial" panose="020B0604020202020204"/>
                <a:cs typeface="Arial" panose="020B0604020202020204"/>
                <a:sym typeface="Arial" panose="020B0604020202020204"/>
              </a:rPr>
              <a:t>ref local </a:t>
            </a:r>
            <a:r>
              <a:rPr lang="en-US" sz="2600">
                <a:solidFill>
                  <a:schemeClr val="dk1"/>
                </a:solidFill>
                <a:latin typeface="Arial" panose="020B0604020202020204"/>
                <a:ea typeface="Arial" panose="020B0604020202020204"/>
                <a:cs typeface="Arial" panose="020B0604020202020204"/>
                <a:sym typeface="Arial" panose="020B0604020202020204"/>
              </a:rPr>
              <a:t>.</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Một phương thức trả về giá trị trả về tham chiếu phải thỏa mãn hai điều kiện sau:</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798830" marR="0" lvl="0" indent="-457200" algn="just" rtl="0">
              <a:lnSpc>
                <a:spcPct val="90000"/>
              </a:lnSpc>
              <a:spcBef>
                <a:spcPts val="9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Chữ ký phương thức bao gồm từ khóa ref ở phía trước kiểu trả về</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798830" marR="0" lvl="0" indent="-457200" algn="just" rtl="0">
              <a:lnSpc>
                <a:spcPct val="90000"/>
              </a:lnSpc>
              <a:spcBef>
                <a:spcPts val="12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Mỗi câu lệnh return trong thân phương thức bao gồm từ khóa ref ở phía trước tên của phiên bản được trả về</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391" name="Google Shape;391;p3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392" name="Google Shape;392;p3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Giới thiệu người dân địa phương và trả về Ref</a:t>
            </a:r>
            <a:endParaRPr lang="en-US" sz="4000" b="1"/>
          </a:p>
        </p:txBody>
      </p:sp>
      <p:grpSp>
        <p:nvGrpSpPr>
          <p:cNvPr id="393" name="Google Shape;393;p30"/>
          <p:cNvGrpSpPr/>
          <p:nvPr/>
        </p:nvGrpSpPr>
        <p:grpSpPr>
          <a:xfrm>
            <a:off x="6998258" y="5457055"/>
            <a:ext cx="4152719" cy="955647"/>
            <a:chOff x="6917963" y="5473875"/>
            <a:chExt cx="4152719" cy="955647"/>
          </a:xfrm>
        </p:grpSpPr>
        <p:pic>
          <p:nvPicPr>
            <p:cNvPr id="394" name="Google Shape;394;p30"/>
            <p:cNvPicPr preferRelativeResize="0"/>
            <p:nvPr/>
          </p:nvPicPr>
          <p:blipFill rotWithShape="1">
            <a:blip r:embed="rId1"/>
            <a:srcRect/>
            <a:stretch>
              <a:fillRect/>
            </a:stretch>
          </p:blipFill>
          <p:spPr>
            <a:xfrm>
              <a:off x="6917963" y="5473875"/>
              <a:ext cx="4152719" cy="955647"/>
            </a:xfrm>
            <a:prstGeom prst="rect">
              <a:avLst/>
            </a:prstGeom>
            <a:noFill/>
            <a:ln>
              <a:noFill/>
            </a:ln>
          </p:spPr>
        </p:pic>
        <p:sp>
          <p:nvSpPr>
            <p:cNvPr id="395" name="Google Shape;395;p30"/>
            <p:cNvSpPr/>
            <p:nvPr/>
          </p:nvSpPr>
          <p:spPr>
            <a:xfrm>
              <a:off x="9351514" y="5762488"/>
              <a:ext cx="249419" cy="494522"/>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396" name="Google Shape;396;p30"/>
          <p:cNvGrpSpPr/>
          <p:nvPr/>
        </p:nvGrpSpPr>
        <p:grpSpPr>
          <a:xfrm>
            <a:off x="9331" y="1595536"/>
            <a:ext cx="6705477" cy="4512819"/>
            <a:chOff x="0" y="1548882"/>
            <a:chExt cx="6705477" cy="3844211"/>
          </a:xfrm>
        </p:grpSpPr>
        <p:pic>
          <p:nvPicPr>
            <p:cNvPr id="397" name="Google Shape;397;p30"/>
            <p:cNvPicPr preferRelativeResize="0"/>
            <p:nvPr/>
          </p:nvPicPr>
          <p:blipFill rotWithShape="1">
            <a:blip r:embed="rId2"/>
            <a:srcRect/>
            <a:stretch>
              <a:fillRect/>
            </a:stretch>
          </p:blipFill>
          <p:spPr>
            <a:xfrm>
              <a:off x="0" y="1548882"/>
              <a:ext cx="6705477" cy="3844211"/>
            </a:xfrm>
            <a:prstGeom prst="rect">
              <a:avLst/>
            </a:prstGeom>
            <a:noFill/>
            <a:ln>
              <a:noFill/>
            </a:ln>
          </p:spPr>
        </p:pic>
        <p:sp>
          <p:nvSpPr>
            <p:cNvPr id="398" name="Google Shape;398;p30"/>
            <p:cNvSpPr/>
            <p:nvPr/>
          </p:nvSpPr>
          <p:spPr>
            <a:xfrm>
              <a:off x="1022388" y="2547256"/>
              <a:ext cx="367873"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399" name="Google Shape;399;p30"/>
            <p:cNvSpPr/>
            <p:nvPr/>
          </p:nvSpPr>
          <p:spPr>
            <a:xfrm>
              <a:off x="735645" y="3061050"/>
              <a:ext cx="2931286"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400" name="Google Shape;400;p30"/>
            <p:cNvSpPr/>
            <p:nvPr/>
          </p:nvSpPr>
          <p:spPr>
            <a:xfrm>
              <a:off x="744157" y="4891070"/>
              <a:ext cx="1681802"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nvGrpSpPr>
          <p:cNvPr id="401" name="Google Shape;401;p30"/>
          <p:cNvGrpSpPr/>
          <p:nvPr/>
        </p:nvGrpSpPr>
        <p:grpSpPr>
          <a:xfrm>
            <a:off x="6871308" y="2565921"/>
            <a:ext cx="5249161" cy="2750224"/>
            <a:chOff x="6871308" y="2444620"/>
            <a:chExt cx="5249161" cy="2750224"/>
          </a:xfrm>
        </p:grpSpPr>
        <p:pic>
          <p:nvPicPr>
            <p:cNvPr id="402" name="Google Shape;402;p30"/>
            <p:cNvPicPr preferRelativeResize="0"/>
            <p:nvPr/>
          </p:nvPicPr>
          <p:blipFill rotWithShape="1">
            <a:blip r:embed="rId3"/>
            <a:srcRect/>
            <a:stretch>
              <a:fillRect/>
            </a:stretch>
          </p:blipFill>
          <p:spPr>
            <a:xfrm>
              <a:off x="6871308" y="2444620"/>
              <a:ext cx="5249161" cy="2750224"/>
            </a:xfrm>
            <a:prstGeom prst="rect">
              <a:avLst/>
            </a:prstGeom>
            <a:noFill/>
            <a:ln>
              <a:noFill/>
            </a:ln>
          </p:spPr>
        </p:pic>
        <p:sp>
          <p:nvSpPr>
            <p:cNvPr id="403" name="Google Shape;403;p30"/>
            <p:cNvSpPr/>
            <p:nvPr/>
          </p:nvSpPr>
          <p:spPr>
            <a:xfrm>
              <a:off x="7590311" y="3378292"/>
              <a:ext cx="3354495" cy="307911"/>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09" name="Google Shape;409;p3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10" name="Google Shape;410;p3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Hàm cục bộ và hàm cục bộ tĩnh</a:t>
            </a:r>
            <a:endParaRPr lang="en-US" sz="4000" b="1"/>
          </a:p>
        </p:txBody>
      </p:sp>
      <p:sp>
        <p:nvSpPr>
          <p:cNvPr id="411" name="Google Shape;411;p31"/>
          <p:cNvSpPr txBox="1"/>
          <p:nvPr/>
        </p:nvSpPr>
        <p:spPr>
          <a:xfrm>
            <a:off x="99526" y="1330477"/>
            <a:ext cx="11992947" cy="5080365"/>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Hàm cục bộ cho phép khai báo một phương thức bên trong phần thân của một phương thức đã được xác định. Hay nói cách khác, chúng ta có thể nói rằng hàm cục bộ là hàm riêng của hàm có phạm vi giới hạn ở hàm mà nó được tạo</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Loại hàm cục bộ tương tự như loại hàm mà nó được xác định. Chúng tôi chỉ có thể gọi hàm cục bộ từ các thành viên vùng chứa của họ</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Các hàm cục bộ có thể được định nghĩa ở bất cứ đâu bên trong một phương thức: trên cùng, dưới cùng hoặc giữa</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6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Hàm cục bộ có thể truy cập các biến cục bộ được xác định bên trong phương thức chứa bao gồm các tham số phương thức</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17" name="Google Shape;417;p3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18" name="Google Shape;418;p32"/>
          <p:cNvSpPr txBox="1"/>
          <p:nvPr/>
        </p:nvSpPr>
        <p:spPr>
          <a:xfrm>
            <a:off x="52411" y="1369770"/>
            <a:ext cx="12087178" cy="5729774"/>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Hàm cục bộ cho phép truyền tham số out/ref, sử dụng từ khóa generic và sử dụng params</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Không thể khai báo hàm cục bộ trong thành viên có biểu thức</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Không được phép sử dụng bất kỳ công cụ sửa đổi quyền truy cập thành viên nào trong định nghĩa hàm cục bộ, bao gồm cả từ khóa riêng tư vì chúng theo mặc định là riêng tư</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12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Quá tải không được phép cho các chức năng cục bộ</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1200"/>
              </a:spcBef>
              <a:spcAft>
                <a:spcPts val="0"/>
              </a:spcAft>
              <a:buClr>
                <a:srgbClr val="973735"/>
              </a:buClr>
              <a:buSzPts val="1400"/>
              <a:buFont typeface="Noto Sans Symbols"/>
              <a:buChar char="◆"/>
            </a:pPr>
            <a:r>
              <a:rPr lang="en-US" sz="2800">
                <a:solidFill>
                  <a:schemeClr val="dk1"/>
                </a:solidFill>
                <a:latin typeface="Arial" panose="020B0604020202020204"/>
                <a:ea typeface="Arial" panose="020B0604020202020204"/>
                <a:cs typeface="Arial" panose="020B0604020202020204"/>
                <a:sym typeface="Arial" panose="020B0604020202020204"/>
              </a:rPr>
              <a:t>Sử dụng công cụ sửa đổi </a:t>
            </a:r>
            <a:r>
              <a:rPr lang="en-US" sz="2800" b="1">
                <a:solidFill>
                  <a:schemeClr val="dk1"/>
                </a:solidFill>
                <a:latin typeface="Arial" panose="020B0604020202020204"/>
                <a:ea typeface="Arial" panose="020B0604020202020204"/>
                <a:cs typeface="Arial" panose="020B0604020202020204"/>
                <a:sym typeface="Arial" panose="020B0604020202020204"/>
              </a:rPr>
              <a:t>tĩnh </a:t>
            </a:r>
            <a:r>
              <a:rPr lang="en-US" sz="2800">
                <a:solidFill>
                  <a:schemeClr val="dk1"/>
                </a:solidFill>
                <a:latin typeface="Arial" panose="020B0604020202020204"/>
                <a:ea typeface="Arial" panose="020B0604020202020204"/>
                <a:cs typeface="Arial" panose="020B0604020202020204"/>
                <a:sym typeface="Arial" panose="020B0604020202020204"/>
              </a:rPr>
              <a:t>để khai báo </a:t>
            </a:r>
            <a:r>
              <a:rPr lang="en-US" sz="2800" b="1">
                <a:solidFill>
                  <a:schemeClr val="dk1"/>
                </a:solidFill>
                <a:latin typeface="Arial" panose="020B0604020202020204"/>
                <a:ea typeface="Arial" panose="020B0604020202020204"/>
                <a:cs typeface="Arial" panose="020B0604020202020204"/>
                <a:sym typeface="Arial" panose="020B0604020202020204"/>
              </a:rPr>
              <a:t>hàm cục bộ </a:t>
            </a:r>
            <a:r>
              <a:rPr lang="en-US" sz="2800">
                <a:solidFill>
                  <a:schemeClr val="dk1"/>
                </a:solidFill>
                <a:latin typeface="Arial" panose="020B0604020202020204"/>
                <a:ea typeface="Arial" panose="020B0604020202020204"/>
                <a:cs typeface="Arial" panose="020B0604020202020204"/>
                <a:sym typeface="Arial" panose="020B0604020202020204"/>
              </a:rPr>
              <a:t>là </a:t>
            </a:r>
            <a:r>
              <a:rPr lang="en-US" sz="2800" b="1">
                <a:solidFill>
                  <a:schemeClr val="dk1"/>
                </a:solidFill>
                <a:latin typeface="Arial" panose="020B0604020202020204"/>
                <a:ea typeface="Arial" panose="020B0604020202020204"/>
                <a:cs typeface="Arial" panose="020B0604020202020204"/>
                <a:sym typeface="Arial" panose="020B0604020202020204"/>
              </a:rPr>
              <a:t>hàm cục bộ tĩnh </a:t>
            </a:r>
            <a:r>
              <a:rPr lang="en-US" sz="2800">
                <a:solidFill>
                  <a:schemeClr val="dk1"/>
                </a:solidFill>
                <a:latin typeface="Arial" panose="020B0604020202020204"/>
                <a:ea typeface="Arial" panose="020B0604020202020204"/>
                <a:cs typeface="Arial" panose="020B0604020202020204"/>
                <a:sym typeface="Arial" panose="020B0604020202020204"/>
              </a:rPr>
              <a:t>, đảm bảo </a:t>
            </a:r>
            <a:r>
              <a:rPr lang="en-US" sz="2800" b="1">
                <a:solidFill>
                  <a:schemeClr val="dk1"/>
                </a:solidFill>
                <a:latin typeface="Arial" panose="020B0604020202020204"/>
                <a:ea typeface="Arial" panose="020B0604020202020204"/>
                <a:cs typeface="Arial" panose="020B0604020202020204"/>
                <a:sym typeface="Arial" panose="020B0604020202020204"/>
              </a:rPr>
              <a:t>hàm cục bộ </a:t>
            </a:r>
            <a:r>
              <a:rPr lang="en-US" sz="2800">
                <a:solidFill>
                  <a:schemeClr val="dk1"/>
                </a:solidFill>
                <a:latin typeface="Arial" panose="020B0604020202020204"/>
                <a:ea typeface="Arial" panose="020B0604020202020204"/>
                <a:cs typeface="Arial" panose="020B0604020202020204"/>
                <a:sym typeface="Arial" panose="020B0604020202020204"/>
              </a:rPr>
              <a:t>không tham chiếu bất kỳ biến nào trong phạm vi kèm theo</a:t>
            </a:r>
            <a:endParaRPr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260350" algn="just" rtl="0">
              <a:lnSpc>
                <a:spcPct val="120000"/>
              </a:lnSpc>
              <a:spcBef>
                <a:spcPts val="1200"/>
              </a:spcBef>
              <a:spcAft>
                <a:spcPts val="0"/>
              </a:spcAft>
              <a:buClr>
                <a:srgbClr val="973735"/>
              </a:buClr>
              <a:buSzPts val="1300"/>
              <a:buFont typeface="Noto Sans Symbols"/>
              <a:buNone/>
            </a:pPr>
            <a:endParaRPr sz="2600">
              <a:solidFill>
                <a:schemeClr val="dk1"/>
              </a:solidFill>
              <a:latin typeface="Arial" panose="020B0604020202020204"/>
              <a:ea typeface="Arial" panose="020B0604020202020204"/>
              <a:cs typeface="Arial" panose="020B0604020202020204"/>
              <a:sym typeface="Arial" panose="020B0604020202020204"/>
            </a:endParaRPr>
          </a:p>
        </p:txBody>
      </p:sp>
      <p:sp>
        <p:nvSpPr>
          <p:cNvPr id="419" name="Google Shape;419;p3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Hàm cục bộ và hàm cục bộ tĩnh</a:t>
            </a:r>
            <a:endParaRPr lang="en-US" sz="40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25" name="Google Shape;425;p3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pic>
        <p:nvPicPr>
          <p:cNvPr id="426" name="Google Shape;426;p33"/>
          <p:cNvPicPr preferRelativeResize="0"/>
          <p:nvPr/>
        </p:nvPicPr>
        <p:blipFill rotWithShape="1">
          <a:blip r:embed="rId1"/>
          <a:srcRect/>
          <a:stretch>
            <a:fillRect/>
          </a:stretch>
        </p:blipFill>
        <p:spPr>
          <a:xfrm>
            <a:off x="371667" y="1369726"/>
            <a:ext cx="5997460" cy="5082980"/>
          </a:xfrm>
          <a:prstGeom prst="rect">
            <a:avLst/>
          </a:prstGeom>
          <a:noFill/>
          <a:ln>
            <a:noFill/>
          </a:ln>
        </p:spPr>
      </p:pic>
      <p:pic>
        <p:nvPicPr>
          <p:cNvPr id="427" name="Google Shape;427;p33"/>
          <p:cNvPicPr preferRelativeResize="0"/>
          <p:nvPr/>
        </p:nvPicPr>
        <p:blipFill rotWithShape="1">
          <a:blip r:embed="rId2"/>
          <a:srcRect/>
          <a:stretch>
            <a:fillRect/>
          </a:stretch>
        </p:blipFill>
        <p:spPr>
          <a:xfrm>
            <a:off x="8126963" y="3419825"/>
            <a:ext cx="3494641" cy="3023550"/>
          </a:xfrm>
          <a:prstGeom prst="rect">
            <a:avLst/>
          </a:prstGeom>
          <a:noFill/>
          <a:ln>
            <a:noFill/>
          </a:ln>
        </p:spPr>
      </p:pic>
      <p:sp>
        <p:nvSpPr>
          <p:cNvPr id="428" name="Google Shape;428;p3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Hàm cục bộ và hàm cục bộ tĩnh</a:t>
            </a:r>
            <a:endParaRPr lang="en-US" sz="4000"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34" name="Google Shape;434;p3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35" name="Google Shape;435;p3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Hàm cục bộ và hàm cục bộ tĩnh</a:t>
            </a:r>
            <a:endParaRPr lang="en-US" sz="4000" b="1"/>
          </a:p>
        </p:txBody>
      </p:sp>
      <p:pic>
        <p:nvPicPr>
          <p:cNvPr id="436" name="Google Shape;436;p34"/>
          <p:cNvPicPr preferRelativeResize="0"/>
          <p:nvPr/>
        </p:nvPicPr>
        <p:blipFill rotWithShape="1">
          <a:blip r:embed="rId1"/>
          <a:srcRect/>
          <a:stretch>
            <a:fillRect/>
          </a:stretch>
        </p:blipFill>
        <p:spPr>
          <a:xfrm>
            <a:off x="8227911" y="5412466"/>
            <a:ext cx="3964089" cy="1057646"/>
          </a:xfrm>
          <a:prstGeom prst="rect">
            <a:avLst/>
          </a:prstGeom>
          <a:noFill/>
          <a:ln>
            <a:noFill/>
          </a:ln>
        </p:spPr>
      </p:pic>
      <p:pic>
        <p:nvPicPr>
          <p:cNvPr id="437" name="Google Shape;437;p34"/>
          <p:cNvPicPr preferRelativeResize="0"/>
          <p:nvPr/>
        </p:nvPicPr>
        <p:blipFill rotWithShape="1">
          <a:blip r:embed="rId2"/>
          <a:srcRect/>
          <a:stretch>
            <a:fillRect/>
          </a:stretch>
        </p:blipFill>
        <p:spPr>
          <a:xfrm>
            <a:off x="209644" y="1471458"/>
            <a:ext cx="7925384" cy="497191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43" name="Google Shape;443;p3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44" name="Google Shape;444;p35"/>
          <p:cNvSpPr txBox="1">
            <a:spLocks noGrp="1"/>
          </p:cNvSpPr>
          <p:nvPr>
            <p:ph type="title"/>
          </p:nvPr>
        </p:nvSpPr>
        <p:spPr>
          <a:xfrm>
            <a:off x="209644" y="647003"/>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Bộ dữ liệu</a:t>
            </a:r>
            <a:endParaRPr lang="en-US" sz="4000" b="1"/>
          </a:p>
        </p:txBody>
      </p:sp>
      <p:sp>
        <p:nvSpPr>
          <p:cNvPr id="445" name="Google Shape;445;p35"/>
          <p:cNvSpPr txBox="1"/>
          <p:nvPr/>
        </p:nvSpPr>
        <p:spPr>
          <a:xfrm>
            <a:off x="209644" y="1198769"/>
            <a:ext cx="11892160" cy="302640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Tính năng bộ dữ liệu cung cấp cú pháp ngắn gọn để nhóm nhiều thành phần dữ liệu trong một cấu trúc dữ liệu nhẹ, mang lại cho chúng ta cách dễ nhất để biểu diễn một tập dữ liệu có nhiều giá trị có thể/có thể không liên quan với nhau</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Mỗi thuộc tính trong một bộ có thể được gán một tên cụ thể (giống như các biến), nâng cao đáng kể khả năng sử dụng</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15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Có hai điểm quan trọng cần cân nhắc đối với bộ dữ liệu: các trường không được xác thực và không thể xác định phương thức của chúng tôi</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pic>
        <p:nvPicPr>
          <p:cNvPr id="446" name="Google Shape;446;p35"/>
          <p:cNvPicPr preferRelativeResize="0"/>
          <p:nvPr/>
        </p:nvPicPr>
        <p:blipFill rotWithShape="1">
          <a:blip r:embed="rId1"/>
          <a:srcRect/>
          <a:stretch>
            <a:fillRect/>
          </a:stretch>
        </p:blipFill>
        <p:spPr>
          <a:xfrm>
            <a:off x="551030" y="4299823"/>
            <a:ext cx="8417474" cy="1911174"/>
          </a:xfrm>
          <a:prstGeom prst="rect">
            <a:avLst/>
          </a:prstGeom>
          <a:noFill/>
          <a:ln>
            <a:noFill/>
          </a:ln>
        </p:spPr>
      </p:pic>
      <p:pic>
        <p:nvPicPr>
          <p:cNvPr id="447" name="Google Shape;447;p35"/>
          <p:cNvPicPr preferRelativeResize="0"/>
          <p:nvPr/>
        </p:nvPicPr>
        <p:blipFill rotWithShape="1">
          <a:blip r:embed="rId2"/>
          <a:srcRect/>
          <a:stretch>
            <a:fillRect/>
          </a:stretch>
        </p:blipFill>
        <p:spPr>
          <a:xfrm>
            <a:off x="9063179" y="5597455"/>
            <a:ext cx="3091497" cy="83912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53" name="Google Shape;453;p3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54" name="Google Shape;454;p36"/>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Bộ dữ liệu</a:t>
            </a:r>
            <a:endParaRPr lang="en-US" sz="4000" b="1"/>
          </a:p>
        </p:txBody>
      </p:sp>
      <p:pic>
        <p:nvPicPr>
          <p:cNvPr id="455" name="Google Shape;455;p36"/>
          <p:cNvPicPr preferRelativeResize="0"/>
          <p:nvPr/>
        </p:nvPicPr>
        <p:blipFill rotWithShape="1">
          <a:blip r:embed="rId1"/>
          <a:srcRect/>
          <a:stretch>
            <a:fillRect/>
          </a:stretch>
        </p:blipFill>
        <p:spPr>
          <a:xfrm>
            <a:off x="1242350" y="1285791"/>
            <a:ext cx="6073939" cy="5135879"/>
          </a:xfrm>
          <a:prstGeom prst="rect">
            <a:avLst/>
          </a:prstGeom>
          <a:noFill/>
          <a:ln>
            <a:noFill/>
          </a:ln>
        </p:spPr>
      </p:pic>
      <p:pic>
        <p:nvPicPr>
          <p:cNvPr id="456" name="Google Shape;456;p36"/>
          <p:cNvPicPr preferRelativeResize="0"/>
          <p:nvPr/>
        </p:nvPicPr>
        <p:blipFill rotWithShape="1">
          <a:blip r:embed="rId2"/>
          <a:srcRect/>
          <a:stretch>
            <a:fillRect/>
          </a:stretch>
        </p:blipFill>
        <p:spPr>
          <a:xfrm>
            <a:off x="7222983" y="3429000"/>
            <a:ext cx="4969017" cy="81280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62" name="Google Shape;462;p3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63" name="Google Shape;463;p37"/>
          <p:cNvSpPr txBox="1">
            <a:spLocks noGrp="1"/>
          </p:cNvSpPr>
          <p:nvPr>
            <p:ph type="title"/>
          </p:nvPr>
        </p:nvSpPr>
        <p:spPr>
          <a:xfrm>
            <a:off x="209644" y="749644"/>
            <a:ext cx="4735580"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Loại bỏ</a:t>
            </a:r>
            <a:endParaRPr lang="en-US" sz="4000" b="1"/>
          </a:p>
        </p:txBody>
      </p:sp>
      <p:sp>
        <p:nvSpPr>
          <p:cNvPr id="464" name="Google Shape;464;p37"/>
          <p:cNvSpPr txBox="1"/>
          <p:nvPr/>
        </p:nvSpPr>
        <p:spPr>
          <a:xfrm>
            <a:off x="209644" y="1654679"/>
            <a:ext cx="11599801" cy="408086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 cho phép loại bỏ giá trị trả về không bắt buộc. Ký tự gạch dưới (_) được sử dụng để loại bỏ tham số</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Việc loại bỏ tương đương với các biến chưa được gán, chúng không có giá trị.</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Việc loại bỏ có thể làm giảm việc phân bổ bộ nhớ.</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50000"/>
              </a:lnSpc>
              <a:spcBef>
                <a:spcPts val="120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Việc loại bỏ làm cho mục đích của mã của chúng tôi trở nên rõ ràng. Chúng nâng cao khả năng đọc và khả năng bảo trì của nó.</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3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70" name="Google Shape;470;p3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71" name="Google Shape;471;p38"/>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Loại bỏ</a:t>
            </a:r>
            <a:endParaRPr lang="en-US" sz="4000" b="1"/>
          </a:p>
        </p:txBody>
      </p:sp>
      <p:sp>
        <p:nvSpPr>
          <p:cNvPr id="472" name="Google Shape;472;p38"/>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panose="020B0604020202020204"/>
                <a:ea typeface="Arial" panose="020B0604020202020204"/>
                <a:cs typeface="Arial" panose="020B0604020202020204"/>
                <a:sym typeface="Arial" panose="020B0604020202020204"/>
              </a:rPr>
              <a:t>Sử dụng loại bỏ với </a:t>
            </a:r>
            <a:r>
              <a:rPr lang="en-US" sz="2800">
                <a:solidFill>
                  <a:schemeClr val="dk1"/>
                </a:solidFill>
                <a:latin typeface="Arial" panose="020B0604020202020204"/>
                <a:ea typeface="Arial" panose="020B0604020202020204"/>
                <a:cs typeface="Arial" panose="020B0604020202020204"/>
                <a:sym typeface="Arial" panose="020B0604020202020204"/>
              </a:rPr>
              <a:t>tham số </a:t>
            </a:r>
            <a:r>
              <a:rPr lang="en-US" sz="2800" b="1">
                <a:solidFill>
                  <a:schemeClr val="dk1"/>
                </a:solidFill>
                <a:latin typeface="Arial" panose="020B0604020202020204"/>
                <a:ea typeface="Arial" panose="020B0604020202020204"/>
                <a:cs typeface="Arial" panose="020B0604020202020204"/>
                <a:sym typeface="Arial" panose="020B0604020202020204"/>
              </a:rPr>
              <a:t>out</a:t>
            </a:r>
            <a:endParaRPr lang="en-US" sz="2800" b="1">
              <a:solidFill>
                <a:schemeClr val="dk1"/>
              </a:solidFill>
              <a:latin typeface="Arial" panose="020B0604020202020204"/>
              <a:ea typeface="Arial" panose="020B0604020202020204"/>
              <a:cs typeface="Arial" panose="020B0604020202020204"/>
              <a:sym typeface="Arial" panose="020B0604020202020204"/>
            </a:endParaRPr>
          </a:p>
        </p:txBody>
      </p:sp>
      <p:pic>
        <p:nvPicPr>
          <p:cNvPr id="473" name="Google Shape;473;p38"/>
          <p:cNvPicPr preferRelativeResize="0"/>
          <p:nvPr/>
        </p:nvPicPr>
        <p:blipFill rotWithShape="1">
          <a:blip r:embed="rId1"/>
          <a:srcRect/>
          <a:stretch>
            <a:fillRect/>
          </a:stretch>
        </p:blipFill>
        <p:spPr>
          <a:xfrm>
            <a:off x="8392169" y="4660956"/>
            <a:ext cx="3655501" cy="1609215"/>
          </a:xfrm>
          <a:prstGeom prst="rect">
            <a:avLst/>
          </a:prstGeom>
          <a:noFill/>
          <a:ln>
            <a:noFill/>
          </a:ln>
        </p:spPr>
      </p:pic>
      <p:grpSp>
        <p:nvGrpSpPr>
          <p:cNvPr id="474" name="Google Shape;474;p38"/>
          <p:cNvGrpSpPr/>
          <p:nvPr/>
        </p:nvGrpSpPr>
        <p:grpSpPr>
          <a:xfrm>
            <a:off x="209644" y="2231734"/>
            <a:ext cx="7963972" cy="3711866"/>
            <a:chOff x="466240" y="2231734"/>
            <a:chExt cx="7487513" cy="3403415"/>
          </a:xfrm>
        </p:grpSpPr>
        <p:pic>
          <p:nvPicPr>
            <p:cNvPr id="475" name="Google Shape;475;p38"/>
            <p:cNvPicPr preferRelativeResize="0"/>
            <p:nvPr/>
          </p:nvPicPr>
          <p:blipFill rotWithShape="1">
            <a:blip r:embed="rId2"/>
            <a:srcRect/>
            <a:stretch>
              <a:fillRect/>
            </a:stretch>
          </p:blipFill>
          <p:spPr>
            <a:xfrm>
              <a:off x="466240" y="2231734"/>
              <a:ext cx="7487513" cy="3403415"/>
            </a:xfrm>
            <a:prstGeom prst="rect">
              <a:avLst/>
            </a:prstGeom>
            <a:noFill/>
            <a:ln>
              <a:noFill/>
            </a:ln>
          </p:spPr>
        </p:pic>
        <p:sp>
          <p:nvSpPr>
            <p:cNvPr id="476" name="Google Shape;476;p38"/>
            <p:cNvSpPr/>
            <p:nvPr/>
          </p:nvSpPr>
          <p:spPr>
            <a:xfrm>
              <a:off x="5540094" y="3597290"/>
              <a:ext cx="96334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522515" y="2304045"/>
            <a:ext cx="11448661" cy="1325563"/>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panose="020B0604020202020204"/>
              <a:buNone/>
            </a:pPr>
            <a:r>
              <a:rPr lang="en-US" sz="4000" b="1"/>
              <a:t>Demo Tạo ứng dụng bảng điều khiển C# bằng Visual Studio.NET</a:t>
            </a:r>
            <a:endParaRPr sz="4000"/>
          </a:p>
        </p:txBody>
      </p:sp>
      <p:sp>
        <p:nvSpPr>
          <p:cNvPr id="113" name="Google Shape;113;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4" name="Google Shape;114;p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82" name="Google Shape;482;p3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83" name="Google Shape;483;p39"/>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Loại bỏ</a:t>
            </a:r>
            <a:endParaRPr lang="en-US" sz="4000" b="1"/>
          </a:p>
        </p:txBody>
      </p:sp>
      <p:sp>
        <p:nvSpPr>
          <p:cNvPr id="484" name="Google Shape;484;p39"/>
          <p:cNvSpPr txBox="1"/>
          <p:nvPr/>
        </p:nvSpPr>
        <p:spPr>
          <a:xfrm>
            <a:off x="209644" y="1539529"/>
            <a:ext cx="6007654" cy="365126"/>
          </a:xfrm>
          <a:prstGeom prst="rect">
            <a:avLst/>
          </a:prstGeom>
          <a:solidFill>
            <a:schemeClr val="lt1"/>
          </a:solidFill>
          <a:ln>
            <a:noFill/>
          </a:ln>
        </p:spPr>
        <p:txBody>
          <a:bodyPr spcFirstLastPara="1" wrap="square" lIns="91425" tIns="45700" rIns="91425" bIns="45700" anchor="ctr" anchorCtr="0">
            <a:noAutofit/>
          </a:bodyPr>
          <a:lstStyle/>
          <a:p>
            <a:pPr marL="342900" marR="0" lvl="0" indent="-342900" algn="just" rtl="0">
              <a:lnSpc>
                <a:spcPct val="120000"/>
              </a:lnSpc>
              <a:spcBef>
                <a:spcPts val="0"/>
              </a:spcBef>
              <a:spcAft>
                <a:spcPts val="0"/>
              </a:spcAft>
              <a:buClr>
                <a:srgbClr val="973735"/>
              </a:buClr>
              <a:buSzPts val="1400"/>
              <a:buFont typeface="Noto Sans Symbols"/>
              <a:buChar char="◆"/>
            </a:pPr>
            <a:r>
              <a:rPr lang="en-US" sz="2800">
                <a:solidFill>
                  <a:schemeClr val="dk1"/>
                </a:solidFill>
                <a:latin typeface="Arial" panose="020B0604020202020204"/>
                <a:ea typeface="Arial" panose="020B0604020202020204"/>
                <a:cs typeface="Arial" panose="020B0604020202020204"/>
                <a:sym typeface="Arial" panose="020B0604020202020204"/>
              </a:rPr>
              <a:t>Sử dụng loại bỏ với </a:t>
            </a:r>
            <a:r>
              <a:rPr lang="en-US" sz="2800" b="1">
                <a:solidFill>
                  <a:schemeClr val="dk1"/>
                </a:solidFill>
                <a:latin typeface="Arial" panose="020B0604020202020204"/>
                <a:ea typeface="Arial" panose="020B0604020202020204"/>
                <a:cs typeface="Arial" panose="020B0604020202020204"/>
                <a:sym typeface="Arial" panose="020B0604020202020204"/>
              </a:rPr>
              <a:t>Tuples</a:t>
            </a:r>
            <a:endParaRPr sz="2800">
              <a:solidFill>
                <a:schemeClr val="dk1"/>
              </a:solidFill>
              <a:latin typeface="Arial" panose="020B0604020202020204"/>
              <a:ea typeface="Arial" panose="020B0604020202020204"/>
              <a:cs typeface="Arial" panose="020B0604020202020204"/>
              <a:sym typeface="Arial" panose="020B0604020202020204"/>
            </a:endParaRPr>
          </a:p>
        </p:txBody>
      </p:sp>
      <p:pic>
        <p:nvPicPr>
          <p:cNvPr id="485" name="Google Shape;485;p39"/>
          <p:cNvPicPr preferRelativeResize="0"/>
          <p:nvPr/>
        </p:nvPicPr>
        <p:blipFill rotWithShape="1">
          <a:blip r:embed="rId1"/>
          <a:srcRect/>
          <a:stretch>
            <a:fillRect/>
          </a:stretch>
        </p:blipFill>
        <p:spPr>
          <a:xfrm>
            <a:off x="498895" y="2084458"/>
            <a:ext cx="10209016" cy="3484896"/>
          </a:xfrm>
          <a:prstGeom prst="rect">
            <a:avLst/>
          </a:prstGeom>
          <a:noFill/>
          <a:ln>
            <a:noFill/>
          </a:ln>
        </p:spPr>
      </p:pic>
      <p:pic>
        <p:nvPicPr>
          <p:cNvPr id="486" name="Google Shape;486;p39"/>
          <p:cNvPicPr preferRelativeResize="0"/>
          <p:nvPr/>
        </p:nvPicPr>
        <p:blipFill rotWithShape="1">
          <a:blip r:embed="rId2"/>
          <a:srcRect/>
          <a:stretch>
            <a:fillRect/>
          </a:stretch>
        </p:blipFill>
        <p:spPr>
          <a:xfrm>
            <a:off x="7974883" y="5569354"/>
            <a:ext cx="3718222" cy="7105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492" name="Google Shape;492;p4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493" name="Google Shape;493;p40"/>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Khớp mẫu</a:t>
            </a:r>
            <a:endParaRPr lang="en-US" sz="4000" b="1"/>
          </a:p>
        </p:txBody>
      </p:sp>
      <p:sp>
        <p:nvSpPr>
          <p:cNvPr id="494" name="Google Shape;494;p40"/>
          <p:cNvSpPr txBox="1"/>
          <p:nvPr/>
        </p:nvSpPr>
        <p:spPr>
          <a:xfrm>
            <a:off x="209644" y="1426046"/>
            <a:ext cx="11845507" cy="4855368"/>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So khớp mẫu cho phép nhà phát triển khớp một giá trị (hoặc một đối tượng) với một số mẫu để chọn một nhánh/khối mã thông qua việc sử dụng </a:t>
            </a:r>
            <a:r>
              <a:rPr lang="en-US" sz="2600" b="1">
                <a:solidFill>
                  <a:schemeClr val="dk1"/>
                </a:solidFill>
                <a:latin typeface="Arial" panose="020B0604020202020204"/>
                <a:ea typeface="Arial" panose="020B0604020202020204"/>
                <a:cs typeface="Arial" panose="020B0604020202020204"/>
                <a:sym typeface="Arial" panose="020B0604020202020204"/>
              </a:rPr>
              <a:t>các mẫu is </a:t>
            </a:r>
            <a:r>
              <a:rPr lang="en-US" sz="2600">
                <a:solidFill>
                  <a:schemeClr val="dk1"/>
                </a:solidFill>
                <a:latin typeface="Arial" panose="020B0604020202020204"/>
                <a:ea typeface="Arial" panose="020B0604020202020204"/>
                <a:cs typeface="Arial" panose="020B0604020202020204"/>
                <a:sym typeface="Arial" panose="020B0604020202020204"/>
              </a:rPr>
              <a:t>và </a:t>
            </a:r>
            <a:r>
              <a:rPr lang="en-US" sz="2600" b="1">
                <a:solidFill>
                  <a:schemeClr val="dk1"/>
                </a:solidFill>
                <a:latin typeface="Arial" panose="020B0604020202020204"/>
                <a:ea typeface="Arial" panose="020B0604020202020204"/>
                <a:cs typeface="Arial" panose="020B0604020202020204"/>
                <a:sym typeface="Arial" panose="020B0604020202020204"/>
              </a:rPr>
              <a:t>mẫu chữ hoa</a:t>
            </a:r>
            <a:endParaRPr lang="en-US" sz="2600" b="1">
              <a:solidFill>
                <a:schemeClr val="dk1"/>
              </a:solidFill>
              <a:latin typeface="Arial" panose="020B0604020202020204"/>
              <a:ea typeface="Arial" panose="020B0604020202020204"/>
              <a:cs typeface="Arial" panose="020B0604020202020204"/>
              <a:sym typeface="Arial" panose="020B0604020202020204"/>
            </a:endParaRPr>
          </a:p>
          <a:p>
            <a:pPr marL="690880" marR="0" lvl="0" indent="-233045" algn="just" rtl="0">
              <a:lnSpc>
                <a:spcPct val="120000"/>
              </a:lnSpc>
              <a:spcBef>
                <a:spcPts val="1200"/>
              </a:spcBef>
              <a:spcAft>
                <a:spcPts val="0"/>
              </a:spcAft>
              <a:buClr>
                <a:srgbClr val="973735"/>
              </a:buClr>
              <a:buSzPts val="1750"/>
              <a:buFont typeface="Noto Sans Symbols"/>
              <a:buChar char="▪"/>
            </a:pPr>
            <a:r>
              <a:rPr lang="en-US" sz="2500">
                <a:solidFill>
                  <a:schemeClr val="dk1"/>
                </a:solidFill>
                <a:latin typeface="Arial" panose="020B0604020202020204"/>
                <a:ea typeface="Arial" panose="020B0604020202020204"/>
                <a:cs typeface="Arial" panose="020B0604020202020204"/>
                <a:sym typeface="Arial" panose="020B0604020202020204"/>
              </a:rPr>
              <a:t>mẫu </a:t>
            </a:r>
            <a:r>
              <a:rPr lang="en-US" sz="2500" b="1">
                <a:solidFill>
                  <a:schemeClr val="dk1"/>
                </a:solidFill>
                <a:latin typeface="Arial" panose="020B0604020202020204"/>
                <a:ea typeface="Arial" panose="020B0604020202020204"/>
                <a:cs typeface="Arial" panose="020B0604020202020204"/>
                <a:sym typeface="Arial" panose="020B0604020202020204"/>
              </a:rPr>
              <a:t>là</a:t>
            </a:r>
            <a:r>
              <a:rPr lang="en-US" sz="2500">
                <a:solidFill>
                  <a:schemeClr val="dk1"/>
                </a:solidFill>
                <a:latin typeface="Arial" panose="020B0604020202020204"/>
                <a:ea typeface="Arial" panose="020B0604020202020204"/>
                <a:cs typeface="Arial" panose="020B0604020202020204"/>
                <a:sym typeface="Arial" panose="020B0604020202020204"/>
              </a:rPr>
              <a:t>​</a:t>
            </a:r>
            <a:endParaRPr lang="en-US" sz="2500">
              <a:solidFill>
                <a:schemeClr val="dk1"/>
              </a:solidFill>
              <a:latin typeface="Arial" panose="020B0604020202020204"/>
              <a:ea typeface="Arial" panose="020B0604020202020204"/>
              <a:cs typeface="Arial" panose="020B0604020202020204"/>
              <a:sym typeface="Arial" panose="020B0604020202020204"/>
            </a:endParaRPr>
          </a:p>
          <a:p>
            <a:pPr marL="1089025" marR="0" lvl="0" indent="-342900" algn="just" rtl="0">
              <a:lnSpc>
                <a:spcPct val="120000"/>
              </a:lnSpc>
              <a:spcBef>
                <a:spcPts val="1200"/>
              </a:spcBef>
              <a:spcAft>
                <a:spcPts val="0"/>
              </a:spcAft>
              <a:buClr>
                <a:srgbClr val="973735"/>
              </a:buClr>
              <a:buSzPts val="1610"/>
              <a:buFont typeface="Arial" panose="020B0604020202020204"/>
              <a:buChar char="•"/>
            </a:pPr>
            <a:r>
              <a:rPr lang="en-US" sz="2300">
                <a:solidFill>
                  <a:schemeClr val="dk1"/>
                </a:solidFill>
                <a:latin typeface="Arial" panose="020B0604020202020204"/>
                <a:ea typeface="Arial" panose="020B0604020202020204"/>
                <a:cs typeface="Arial" panose="020B0604020202020204"/>
                <a:sym typeface="Arial" panose="020B0604020202020204"/>
              </a:rPr>
              <a:t>Mẫu is cho phép chúng ta kiểm tra xem một biến </a:t>
            </a:r>
            <a:r>
              <a:rPr lang="en-US" sz="2300" i="1">
                <a:solidFill>
                  <a:schemeClr val="dk1"/>
                </a:solidFill>
                <a:latin typeface="Arial" panose="020B0604020202020204"/>
                <a:ea typeface="Arial" panose="020B0604020202020204"/>
                <a:cs typeface="Arial" panose="020B0604020202020204"/>
                <a:sym typeface="Arial" panose="020B0604020202020204"/>
              </a:rPr>
              <a:t>đầu vào </a:t>
            </a:r>
            <a:r>
              <a:rPr lang="en-US" sz="2300">
                <a:solidFill>
                  <a:schemeClr val="dk1"/>
                </a:solidFill>
                <a:latin typeface="Arial" panose="020B0604020202020204"/>
                <a:ea typeface="Arial" panose="020B0604020202020204"/>
                <a:cs typeface="Arial" panose="020B0604020202020204"/>
                <a:sym typeface="Arial" panose="020B0604020202020204"/>
              </a:rPr>
              <a:t>có thuộc một loại nhất định hay không, sau đó gán nó cho một biến mới có tên </a:t>
            </a:r>
            <a:r>
              <a:rPr lang="en-US" sz="2300" i="1">
                <a:solidFill>
                  <a:schemeClr val="dk1"/>
                </a:solidFill>
                <a:latin typeface="Arial" panose="020B0604020202020204"/>
                <a:ea typeface="Arial" panose="020B0604020202020204"/>
                <a:cs typeface="Arial" panose="020B0604020202020204"/>
                <a:sym typeface="Arial" panose="020B0604020202020204"/>
              </a:rPr>
              <a:t>count </a:t>
            </a:r>
            <a:r>
              <a:rPr lang="en-US" sz="2300">
                <a:solidFill>
                  <a:schemeClr val="dk1"/>
                </a:solidFill>
                <a:latin typeface="Arial" panose="020B0604020202020204"/>
                <a:ea typeface="Arial" panose="020B0604020202020204"/>
                <a:cs typeface="Arial" panose="020B0604020202020204"/>
                <a:sym typeface="Arial" panose="020B0604020202020204"/>
              </a:rPr>
              <a:t>.</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lnSpc>
                <a:spcPct val="120000"/>
              </a:lnSpc>
              <a:spcBef>
                <a:spcPts val="1200"/>
              </a:spcBef>
              <a:spcAft>
                <a:spcPts val="0"/>
              </a:spcAft>
              <a:buNone/>
            </a:pPr>
            <a:r>
              <a:rPr lang="en-US" sz="2300">
                <a:solidFill>
                  <a:schemeClr val="dk1"/>
                </a:solidFill>
                <a:latin typeface="Arial" panose="020B0604020202020204"/>
                <a:ea typeface="Arial" panose="020B0604020202020204"/>
                <a:cs typeface="Arial" panose="020B0604020202020204"/>
                <a:sym typeface="Arial" panose="020B0604020202020204"/>
              </a:rPr>
              <a:t>      </a:t>
            </a:r>
            <a:r>
              <a:rPr lang="en-US" sz="2300">
                <a:solidFill>
                  <a:srgbClr val="000000"/>
                </a:solidFill>
                <a:latin typeface="Consolas" panose="020B0609020204030204"/>
                <a:ea typeface="Consolas" panose="020B0609020204030204"/>
                <a:cs typeface="Consolas" panose="020B0609020204030204"/>
                <a:sym typeface="Consolas" panose="020B0609020204030204"/>
              </a:rPr>
              <a:t> </a:t>
            </a:r>
            <a:r>
              <a:rPr lang="en-US" sz="2300">
                <a:solidFill>
                  <a:srgbClr val="0000FF"/>
                </a:solidFill>
                <a:latin typeface="Consolas" panose="020B0609020204030204"/>
                <a:ea typeface="Consolas" panose="020B0609020204030204"/>
                <a:cs typeface="Consolas" panose="020B0609020204030204"/>
                <a:sym typeface="Consolas" panose="020B0609020204030204"/>
              </a:rPr>
              <a:t>nếu </a:t>
            </a:r>
            <a:r>
              <a:rPr lang="en-US" sz="2300">
                <a:solidFill>
                  <a:srgbClr val="000000"/>
                </a:solidFill>
                <a:latin typeface="Consolas" panose="020B0609020204030204"/>
                <a:ea typeface="Consolas" panose="020B0609020204030204"/>
                <a:cs typeface="Consolas" panose="020B0609020204030204"/>
                <a:sym typeface="Consolas" panose="020B0609020204030204"/>
              </a:rPr>
              <a:t>(đầu vào </a:t>
            </a:r>
            <a:r>
              <a:rPr lang="en-US" sz="2300">
                <a:solidFill>
                  <a:srgbClr val="0000FF"/>
                </a:solidFill>
                <a:latin typeface="Consolas" panose="020B0609020204030204"/>
                <a:ea typeface="Consolas" panose="020B0609020204030204"/>
                <a:cs typeface="Consolas" panose="020B0609020204030204"/>
                <a:sym typeface="Consolas" panose="020B0609020204030204"/>
              </a:rPr>
              <a:t>là</a:t>
            </a:r>
            <a:r>
              <a:rPr lang="en-US" sz="2300">
                <a:solidFill>
                  <a:srgbClr val="000000"/>
                </a:solidFill>
                <a:latin typeface="Consolas" panose="020B0609020204030204"/>
                <a:ea typeface="Consolas" panose="020B0609020204030204"/>
                <a:cs typeface="Consolas" panose="020B0609020204030204"/>
                <a:sym typeface="Consolas" panose="020B0609020204030204"/>
              </a:rPr>
              <a:t> số </a:t>
            </a:r>
            <a:r>
              <a:rPr lang="en-US" sz="2300">
                <a:solidFill>
                  <a:srgbClr val="0000FF"/>
                </a:solidFill>
                <a:latin typeface="Consolas" panose="020B0609020204030204"/>
                <a:ea typeface="Consolas" panose="020B0609020204030204"/>
                <a:cs typeface="Consolas" panose="020B0609020204030204"/>
                <a:sym typeface="Consolas" panose="020B0609020204030204"/>
              </a:rPr>
              <a:t>int </a:t>
            </a:r>
            <a:r>
              <a:rPr lang="en-US" sz="2300">
                <a:solidFill>
                  <a:srgbClr val="000000"/>
                </a:solidFill>
                <a:latin typeface="Consolas" panose="020B0609020204030204"/>
                <a:ea typeface="Consolas" panose="020B0609020204030204"/>
                <a:cs typeface="Consolas" panose="020B0609020204030204"/>
                <a:sym typeface="Consolas" panose="020B0609020204030204"/>
              </a:rPr>
              <a:t>&amp;&amp; số &gt; 0)</a:t>
            </a:r>
            <a:endParaRPr sz="2300">
              <a:solidFill>
                <a:schemeClr val="dk1"/>
              </a:solidFill>
              <a:latin typeface="Arial" panose="020B0604020202020204"/>
              <a:ea typeface="Arial" panose="020B0604020202020204"/>
              <a:cs typeface="Arial" panose="020B0604020202020204"/>
              <a:sym typeface="Arial" panose="020B0604020202020204"/>
            </a:endParaRPr>
          </a:p>
          <a:p>
            <a:pPr marL="1089025" marR="0" lvl="1" indent="-342900" algn="just" rtl="0">
              <a:lnSpc>
                <a:spcPct val="120000"/>
              </a:lnSpc>
              <a:spcBef>
                <a:spcPts val="1200"/>
              </a:spcBef>
              <a:spcAft>
                <a:spcPts val="0"/>
              </a:spcAft>
              <a:buClr>
                <a:srgbClr val="973735"/>
              </a:buClr>
              <a:buSzPts val="1610"/>
              <a:buFont typeface="Arial" panose="020B0604020202020204"/>
              <a:buChar char="•"/>
            </a:pPr>
            <a:r>
              <a:rPr lang="en-US" sz="2300" b="0" i="0" u="none" strike="noStrike" cap="none">
                <a:solidFill>
                  <a:schemeClr val="dk1"/>
                </a:solidFill>
                <a:latin typeface="Arial" panose="020B0604020202020204"/>
                <a:ea typeface="Arial" panose="020B0604020202020204"/>
                <a:cs typeface="Arial" panose="020B0604020202020204"/>
                <a:sym typeface="Arial" panose="020B0604020202020204"/>
              </a:rPr>
              <a:t>Mẫu này cũng có thể được sử dụng để kiểm tra xem biến </a:t>
            </a:r>
            <a:r>
              <a:rPr lang="en-US" sz="2300" b="0" i="1" u="none" strike="noStrike" cap="none">
                <a:solidFill>
                  <a:schemeClr val="dk1"/>
                </a:solidFill>
                <a:latin typeface="Arial" panose="020B0604020202020204"/>
                <a:ea typeface="Arial" panose="020B0604020202020204"/>
                <a:cs typeface="Arial" panose="020B0604020202020204"/>
                <a:sym typeface="Arial" panose="020B0604020202020204"/>
              </a:rPr>
              <a:t>đầu vào </a:t>
            </a:r>
            <a:r>
              <a:rPr lang="en-US" sz="2300" b="0" i="0" u="none" strike="noStrike" cap="none">
                <a:solidFill>
                  <a:schemeClr val="dk1"/>
                </a:solidFill>
                <a:latin typeface="Arial" panose="020B0604020202020204"/>
                <a:ea typeface="Arial" panose="020B0604020202020204"/>
                <a:cs typeface="Arial" panose="020B0604020202020204"/>
                <a:sym typeface="Arial" panose="020B0604020202020204"/>
              </a:rPr>
              <a:t>có rỗng hay không:</a:t>
            </a:r>
            <a:endParaRPr lang="en-US" sz="2300" b="0" i="0" u="none" strike="noStrike" cap="none">
              <a:solidFill>
                <a:schemeClr val="dk1"/>
              </a:solidFill>
              <a:latin typeface="Arial" panose="020B0604020202020204"/>
              <a:ea typeface="Arial" panose="020B0604020202020204"/>
              <a:cs typeface="Arial" panose="020B0604020202020204"/>
              <a:sym typeface="Arial" panose="020B0604020202020204"/>
            </a:endParaRPr>
          </a:p>
          <a:p>
            <a:pPr marL="1371600" marR="0" lvl="3" indent="0" algn="just" rtl="0">
              <a:lnSpc>
                <a:spcPct val="120000"/>
              </a:lnSpc>
              <a:spcBef>
                <a:spcPts val="1200"/>
              </a:spcBef>
              <a:spcAft>
                <a:spcPts val="0"/>
              </a:spcAft>
              <a:buNone/>
            </a:pPr>
            <a:r>
              <a:rPr lang="en-US" sz="1800" b="0" i="0" u="none" strike="noStrike" cap="none">
                <a:solidFill>
                  <a:srgbClr val="000000"/>
                </a:solidFill>
                <a:latin typeface="Consolas" panose="020B0609020204030204"/>
                <a:ea typeface="Consolas" panose="020B0609020204030204"/>
                <a:cs typeface="Consolas" panose="020B0609020204030204"/>
                <a:sym typeface="Consolas" panose="020B0609020204030204"/>
              </a:rPr>
              <a:t>     </a:t>
            </a:r>
            <a:r>
              <a:rPr lang="en-US" sz="2300" b="0" i="0" u="none" strike="noStrike" cap="none">
                <a:solidFill>
                  <a:srgbClr val="0000FF"/>
                </a:solidFill>
                <a:latin typeface="Consolas" panose="020B0609020204030204"/>
                <a:ea typeface="Consolas" panose="020B0609020204030204"/>
                <a:cs typeface="Consolas" panose="020B0609020204030204"/>
                <a:sym typeface="Consolas" panose="020B0609020204030204"/>
              </a:rPr>
              <a:t>nếu </a:t>
            </a:r>
            <a:r>
              <a:rPr lang="en-US" sz="2300" b="0" i="0" u="none" strike="noStrike" cap="none">
                <a:solidFill>
                  <a:srgbClr val="000000"/>
                </a:solidFill>
                <a:latin typeface="Consolas" panose="020B0609020204030204"/>
                <a:ea typeface="Consolas" panose="020B0609020204030204"/>
                <a:cs typeface="Consolas" panose="020B0609020204030204"/>
                <a:sym typeface="Consolas" panose="020B0609020204030204"/>
              </a:rPr>
              <a:t>(đầu vào </a:t>
            </a:r>
            <a:r>
              <a:rPr lang="en-US" sz="2300" b="0" i="0" u="none" strike="noStrike" cap="none">
                <a:solidFill>
                  <a:srgbClr val="0000FF"/>
                </a:solidFill>
                <a:latin typeface="Consolas" panose="020B0609020204030204"/>
                <a:ea typeface="Consolas" panose="020B0609020204030204"/>
                <a:cs typeface="Consolas" panose="020B0609020204030204"/>
                <a:sym typeface="Consolas" panose="020B0609020204030204"/>
              </a:rPr>
              <a:t>là</a:t>
            </a:r>
            <a:r>
              <a:rPr lang="en-US" sz="2300" b="0" i="0" u="none" strike="noStrike" cap="none">
                <a:solidFill>
                  <a:srgbClr val="000000"/>
                </a:solidFill>
                <a:latin typeface="Consolas" panose="020B0609020204030204"/>
                <a:ea typeface="Consolas" panose="020B0609020204030204"/>
                <a:cs typeface="Consolas" panose="020B0609020204030204"/>
                <a:sym typeface="Consolas" panose="020B0609020204030204"/>
              </a:rPr>
              <a:t> </a:t>
            </a:r>
            <a:r>
              <a:rPr lang="en-US" sz="2300" b="0" i="0" u="none" strike="noStrike" cap="none">
                <a:solidFill>
                  <a:srgbClr val="0000FF"/>
                </a:solidFill>
                <a:latin typeface="Consolas" panose="020B0609020204030204"/>
                <a:ea typeface="Consolas" panose="020B0609020204030204"/>
                <a:cs typeface="Consolas" panose="020B0609020204030204"/>
                <a:sym typeface="Consolas" panose="020B0609020204030204"/>
              </a:rPr>
              <a:t>vô giá trị </a:t>
            </a:r>
            <a:r>
              <a:rPr lang="en-US" sz="2300" b="0" i="0" u="none" strike="noStrike" cap="none">
                <a:solidFill>
                  <a:srgbClr val="000000"/>
                </a:solidFill>
                <a:latin typeface="Consolas" panose="020B0609020204030204"/>
                <a:ea typeface="Consolas" panose="020B0609020204030204"/>
                <a:cs typeface="Consolas" panose="020B0609020204030204"/>
                <a:sym typeface="Consolas" panose="020B0609020204030204"/>
              </a:rPr>
              <a:t>)</a:t>
            </a:r>
            <a:endParaRPr sz="23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00" name="Google Shape;500;p4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01" name="Google Shape;501;p41"/>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Khớp mẫu</a:t>
            </a:r>
            <a:endParaRPr lang="en-US" sz="4000" b="1"/>
          </a:p>
        </p:txBody>
      </p:sp>
      <p:sp>
        <p:nvSpPr>
          <p:cNvPr id="502" name="Google Shape;502;p41"/>
          <p:cNvSpPr txBox="1"/>
          <p:nvPr/>
        </p:nvSpPr>
        <p:spPr>
          <a:xfrm>
            <a:off x="139959" y="1286383"/>
            <a:ext cx="11902114" cy="1421351"/>
          </a:xfrm>
          <a:prstGeom prst="rect">
            <a:avLst/>
          </a:prstGeom>
          <a:noFill/>
          <a:ln>
            <a:noFill/>
          </a:ln>
        </p:spPr>
        <p:txBody>
          <a:bodyPr spcFirstLastPara="1" wrap="square" lIns="91425" tIns="45700" rIns="91425" bIns="45700" anchor="t" anchorCtr="0">
            <a:spAutoFit/>
          </a:bodyPr>
          <a:lstStyle/>
          <a:p>
            <a:pPr marL="288925" marR="0" lvl="0" indent="-288925" algn="just" rtl="0">
              <a:lnSpc>
                <a:spcPct val="120000"/>
              </a:lnSpc>
              <a:spcBef>
                <a:spcPts val="0"/>
              </a:spcBef>
              <a:spcAft>
                <a:spcPts val="0"/>
              </a:spcAft>
              <a:buClr>
                <a:srgbClr val="973735"/>
              </a:buClr>
              <a:buSzPts val="182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Mẫu </a:t>
            </a:r>
            <a:r>
              <a:rPr lang="en-US" sz="2600">
                <a:solidFill>
                  <a:schemeClr val="dk1"/>
                </a:solidFill>
                <a:latin typeface="Arial" panose="020B0604020202020204"/>
                <a:ea typeface="Arial" panose="020B0604020202020204"/>
                <a:cs typeface="Arial" panose="020B0604020202020204"/>
                <a:sym typeface="Arial" panose="020B0604020202020204"/>
              </a:rPr>
              <a:t>trường </a:t>
            </a:r>
            <a:r>
              <a:rPr lang="en-US" sz="2600" b="1">
                <a:solidFill>
                  <a:schemeClr val="dk1"/>
                </a:solidFill>
                <a:latin typeface="Arial" panose="020B0604020202020204"/>
                <a:ea typeface="Arial" panose="020B0604020202020204"/>
                <a:cs typeface="Arial" panose="020B0604020202020204"/>
                <a:sym typeface="Arial" panose="020B0604020202020204"/>
              </a:rPr>
              <a:t>hợp</a:t>
            </a:r>
            <a:endParaRPr lang="en-US" sz="2600" b="1">
              <a:solidFill>
                <a:schemeClr val="dk1"/>
              </a:solidFill>
              <a:latin typeface="Arial" panose="020B0604020202020204"/>
              <a:ea typeface="Arial" panose="020B0604020202020204"/>
              <a:cs typeface="Arial" panose="020B0604020202020204"/>
              <a:sym typeface="Arial" panose="020B0604020202020204"/>
            </a:endParaRPr>
          </a:p>
          <a:p>
            <a:pPr marL="690880" marR="0" lvl="0" indent="-288925" algn="just" rtl="0">
              <a:lnSpc>
                <a:spcPct val="120000"/>
              </a:lnSpc>
              <a:spcBef>
                <a:spcPts val="300"/>
              </a:spcBef>
              <a:spcAft>
                <a:spcPts val="0"/>
              </a:spcAft>
              <a:buClr>
                <a:srgbClr val="973735"/>
              </a:buClr>
              <a:buSzPts val="1610"/>
              <a:buFont typeface="Arial" panose="020B0604020202020204"/>
              <a:buChar char="•"/>
            </a:pPr>
            <a:r>
              <a:rPr lang="en-US" sz="2300">
                <a:solidFill>
                  <a:schemeClr val="dk1"/>
                </a:solidFill>
                <a:latin typeface="Arial" panose="020B0604020202020204"/>
                <a:ea typeface="Arial" panose="020B0604020202020204"/>
                <a:cs typeface="Arial" panose="020B0604020202020204"/>
                <a:sym typeface="Arial" panose="020B0604020202020204"/>
              </a:rPr>
              <a:t>Các trường hợp câu lệnh switch cũng hỗ trợ các mẫu. Các mẫu này có thể bao gồm kiểm tra loại, cùng với các điều kiện bổ sung:</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pic>
        <p:nvPicPr>
          <p:cNvPr id="503" name="Google Shape;503;p41"/>
          <p:cNvPicPr preferRelativeResize="0"/>
          <p:nvPr/>
        </p:nvPicPr>
        <p:blipFill rotWithShape="1">
          <a:blip r:embed="rId1"/>
          <a:srcRect/>
          <a:stretch>
            <a:fillRect/>
          </a:stretch>
        </p:blipFill>
        <p:spPr>
          <a:xfrm>
            <a:off x="2933411" y="2707734"/>
            <a:ext cx="5006200" cy="364858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09" name="Google Shape;509;p4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10" name="Google Shape;510;p42"/>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Khớp mẫu</a:t>
            </a:r>
            <a:endParaRPr lang="en-US" sz="4000" b="1"/>
          </a:p>
        </p:txBody>
      </p:sp>
      <p:pic>
        <p:nvPicPr>
          <p:cNvPr id="511" name="Google Shape;511;p42"/>
          <p:cNvPicPr preferRelativeResize="0"/>
          <p:nvPr/>
        </p:nvPicPr>
        <p:blipFill rotWithShape="1">
          <a:blip r:embed="rId1"/>
          <a:srcRect/>
          <a:stretch>
            <a:fillRect/>
          </a:stretch>
        </p:blipFill>
        <p:spPr>
          <a:xfrm>
            <a:off x="115182" y="1562231"/>
            <a:ext cx="5675357" cy="3652304"/>
          </a:xfrm>
          <a:prstGeom prst="rect">
            <a:avLst/>
          </a:prstGeom>
          <a:noFill/>
          <a:ln>
            <a:noFill/>
          </a:ln>
        </p:spPr>
      </p:pic>
      <p:pic>
        <p:nvPicPr>
          <p:cNvPr id="512" name="Google Shape;512;p42"/>
          <p:cNvPicPr preferRelativeResize="0"/>
          <p:nvPr/>
        </p:nvPicPr>
        <p:blipFill rotWithShape="1">
          <a:blip r:embed="rId2"/>
          <a:srcRect/>
          <a:stretch>
            <a:fillRect/>
          </a:stretch>
        </p:blipFill>
        <p:spPr>
          <a:xfrm>
            <a:off x="1889172" y="5295769"/>
            <a:ext cx="3992218" cy="1133940"/>
          </a:xfrm>
          <a:prstGeom prst="rect">
            <a:avLst/>
          </a:prstGeom>
          <a:noFill/>
          <a:ln>
            <a:noFill/>
          </a:ln>
        </p:spPr>
      </p:pic>
      <p:pic>
        <p:nvPicPr>
          <p:cNvPr id="513" name="Google Shape;513;p42"/>
          <p:cNvPicPr preferRelativeResize="0"/>
          <p:nvPr/>
        </p:nvPicPr>
        <p:blipFill rotWithShape="1">
          <a:blip r:embed="rId3"/>
          <a:srcRect/>
          <a:stretch>
            <a:fillRect/>
          </a:stretch>
        </p:blipFill>
        <p:spPr>
          <a:xfrm>
            <a:off x="6179341" y="5295769"/>
            <a:ext cx="3992218" cy="1133940"/>
          </a:xfrm>
          <a:prstGeom prst="rect">
            <a:avLst/>
          </a:prstGeom>
          <a:noFill/>
          <a:ln>
            <a:noFill/>
          </a:ln>
        </p:spPr>
      </p:pic>
      <p:pic>
        <p:nvPicPr>
          <p:cNvPr id="514" name="Google Shape;514;p42"/>
          <p:cNvPicPr preferRelativeResize="0"/>
          <p:nvPr/>
        </p:nvPicPr>
        <p:blipFill rotWithShape="1">
          <a:blip r:embed="rId4"/>
          <a:srcRect/>
          <a:stretch>
            <a:fillRect/>
          </a:stretch>
        </p:blipFill>
        <p:spPr>
          <a:xfrm>
            <a:off x="6458140" y="1556908"/>
            <a:ext cx="5524216" cy="35307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4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20" name="Google Shape;520;p4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21" name="Google Shape;521;p43"/>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Toán tử có điều kiện null</a:t>
            </a:r>
            <a:endParaRPr lang="en-US" sz="4000" b="1"/>
          </a:p>
        </p:txBody>
      </p:sp>
      <p:sp>
        <p:nvSpPr>
          <p:cNvPr id="522" name="Google Shape;522;p43"/>
          <p:cNvSpPr txBox="1"/>
          <p:nvPr/>
        </p:nvSpPr>
        <p:spPr>
          <a:xfrm>
            <a:off x="125665" y="1314020"/>
            <a:ext cx="12032121" cy="2480103"/>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Được sử dụng để kiểm tra giá trị rỗng trước khi thực hiện thao tác truy cập </a:t>
            </a:r>
            <a:r>
              <a:rPr lang="en-US" sz="2600" b="1">
                <a:solidFill>
                  <a:schemeClr val="dk1"/>
                </a:solidFill>
                <a:latin typeface="Arial" panose="020B0604020202020204"/>
                <a:ea typeface="Arial" panose="020B0604020202020204"/>
                <a:cs typeface="Arial" panose="020B0604020202020204"/>
                <a:sym typeface="Arial" panose="020B0604020202020204"/>
              </a:rPr>
              <a:t>thành </a:t>
            </a:r>
            <a:r>
              <a:rPr lang="en-US" sz="2600">
                <a:solidFill>
                  <a:schemeClr val="dk1"/>
                </a:solidFill>
                <a:latin typeface="Arial" panose="020B0604020202020204"/>
                <a:ea typeface="Arial" panose="020B0604020202020204"/>
                <a:cs typeface="Arial" panose="020B0604020202020204"/>
                <a:sym typeface="Arial" panose="020B0604020202020204"/>
              </a:rPr>
              <a:t>viên (?.) hoặc chỉ mục (?[]). Những toán tử này giúp chúng ta viết ít mã hơn để xử lý việc kiểm tra null</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457200" marR="0" lvl="0" indent="-223520" algn="just" rtl="0">
              <a:lnSpc>
                <a:spcPct val="120000"/>
              </a:lnSpc>
              <a:spcBef>
                <a:spcPts val="9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Nếu </a:t>
            </a:r>
            <a:r>
              <a:rPr lang="en-US" sz="2300" b="1">
                <a:solidFill>
                  <a:schemeClr val="dk1"/>
                </a:solidFill>
                <a:latin typeface="Arial" panose="020B0604020202020204"/>
                <a:ea typeface="Arial" panose="020B0604020202020204"/>
                <a:cs typeface="Arial" panose="020B0604020202020204"/>
                <a:sym typeface="Arial" panose="020B0604020202020204"/>
              </a:rPr>
              <a:t>a </a:t>
            </a:r>
            <a:r>
              <a:rPr lang="en-US" sz="2300">
                <a:solidFill>
                  <a:schemeClr val="dk1"/>
                </a:solidFill>
                <a:latin typeface="Arial" panose="020B0604020202020204"/>
                <a:ea typeface="Arial" panose="020B0604020202020204"/>
                <a:cs typeface="Arial" panose="020B0604020202020204"/>
                <a:sym typeface="Arial" panose="020B0604020202020204"/>
              </a:rPr>
              <a:t>được đánh giá là null thì kết quả của </a:t>
            </a:r>
            <a:r>
              <a:rPr lang="en-US" sz="2300" b="1">
                <a:solidFill>
                  <a:schemeClr val="dk1"/>
                </a:solidFill>
                <a:latin typeface="Arial" panose="020B0604020202020204"/>
                <a:ea typeface="Arial" panose="020B0604020202020204"/>
                <a:cs typeface="Arial" panose="020B0604020202020204"/>
                <a:sym typeface="Arial" panose="020B0604020202020204"/>
              </a:rPr>
              <a:t>? </a:t>
            </a:r>
            <a:r>
              <a:rPr lang="en-US" sz="2300">
                <a:solidFill>
                  <a:schemeClr val="dk1"/>
                </a:solidFill>
                <a:latin typeface="Arial" panose="020B0604020202020204"/>
                <a:ea typeface="Arial" panose="020B0604020202020204"/>
                <a:cs typeface="Arial" panose="020B0604020202020204"/>
                <a:sym typeface="Arial" panose="020B0604020202020204"/>
              </a:rPr>
              <a:t>.x hoặc </a:t>
            </a:r>
            <a:r>
              <a:rPr lang="en-US" sz="2300" b="1">
                <a:solidFill>
                  <a:schemeClr val="dk1"/>
                </a:solidFill>
                <a:latin typeface="Arial" panose="020B0604020202020204"/>
                <a:ea typeface="Arial" panose="020B0604020202020204"/>
                <a:cs typeface="Arial" panose="020B0604020202020204"/>
                <a:sym typeface="Arial" panose="020B0604020202020204"/>
              </a:rPr>
              <a:t>? </a:t>
            </a:r>
            <a:r>
              <a:rPr lang="en-US" sz="2300">
                <a:solidFill>
                  <a:schemeClr val="dk1"/>
                </a:solidFill>
                <a:latin typeface="Arial" panose="020B0604020202020204"/>
                <a:ea typeface="Arial" panose="020B0604020202020204"/>
                <a:cs typeface="Arial" panose="020B0604020202020204"/>
                <a:sym typeface="Arial" panose="020B0604020202020204"/>
              </a:rPr>
              <a:t>[x] là null.</a:t>
            </a:r>
            <a:endParaRPr lang="en-US" sz="2300">
              <a:solidFill>
                <a:schemeClr val="dk1"/>
              </a:solidFill>
              <a:latin typeface="Arial" panose="020B0604020202020204"/>
              <a:ea typeface="Arial" panose="020B0604020202020204"/>
              <a:cs typeface="Arial" panose="020B0604020202020204"/>
              <a:sym typeface="Arial" panose="020B0604020202020204"/>
            </a:endParaRPr>
          </a:p>
          <a:p>
            <a:pPr marL="457200" marR="0" lvl="0" indent="-223520" algn="just" rtl="0">
              <a:lnSpc>
                <a:spcPct val="120000"/>
              </a:lnSpc>
              <a:spcBef>
                <a:spcPts val="600"/>
              </a:spcBef>
              <a:spcAft>
                <a:spcPts val="0"/>
              </a:spcAft>
              <a:buClr>
                <a:srgbClr val="973735"/>
              </a:buClr>
              <a:buSzPts val="1610"/>
              <a:buFont typeface="Noto Sans Symbols"/>
              <a:buChar char="▪"/>
            </a:pPr>
            <a:r>
              <a:rPr lang="en-US" sz="2300">
                <a:solidFill>
                  <a:schemeClr val="dk1"/>
                </a:solidFill>
                <a:latin typeface="Arial" panose="020B0604020202020204"/>
                <a:ea typeface="Arial" panose="020B0604020202020204"/>
                <a:cs typeface="Arial" panose="020B0604020202020204"/>
                <a:sym typeface="Arial" panose="020B0604020202020204"/>
              </a:rPr>
              <a:t>Nếu a được đánh giá là khác null thì kết quả của </a:t>
            </a:r>
            <a:r>
              <a:rPr lang="en-US" sz="2300" b="1">
                <a:solidFill>
                  <a:schemeClr val="dk1"/>
                </a:solidFill>
                <a:latin typeface="Arial" panose="020B0604020202020204"/>
                <a:ea typeface="Arial" panose="020B0604020202020204"/>
                <a:cs typeface="Arial" panose="020B0604020202020204"/>
                <a:sym typeface="Arial" panose="020B0604020202020204"/>
              </a:rPr>
              <a:t>? </a:t>
            </a:r>
            <a:r>
              <a:rPr lang="en-US" sz="2300">
                <a:solidFill>
                  <a:schemeClr val="dk1"/>
                </a:solidFill>
                <a:latin typeface="Arial" panose="020B0604020202020204"/>
                <a:ea typeface="Arial" panose="020B0604020202020204"/>
                <a:cs typeface="Arial" panose="020B0604020202020204"/>
                <a:sym typeface="Arial" panose="020B0604020202020204"/>
              </a:rPr>
              <a:t>.x hoặc </a:t>
            </a:r>
            <a:r>
              <a:rPr lang="en-US" sz="2300" b="1">
                <a:solidFill>
                  <a:schemeClr val="dk1"/>
                </a:solidFill>
                <a:latin typeface="Arial" panose="020B0604020202020204"/>
                <a:ea typeface="Arial" panose="020B0604020202020204"/>
                <a:cs typeface="Arial" panose="020B0604020202020204"/>
                <a:sym typeface="Arial" panose="020B0604020202020204"/>
              </a:rPr>
              <a:t>a </a:t>
            </a:r>
            <a:r>
              <a:rPr lang="en-US" sz="2300">
                <a:solidFill>
                  <a:schemeClr val="dk1"/>
                </a:solidFill>
                <a:latin typeface="Arial" panose="020B0604020202020204"/>
                <a:ea typeface="Arial" panose="020B0604020202020204"/>
                <a:cs typeface="Arial" panose="020B0604020202020204"/>
                <a:sym typeface="Arial" panose="020B0604020202020204"/>
              </a:rPr>
              <a:t>?[x] sẽ giống với kết quả của </a:t>
            </a:r>
            <a:r>
              <a:rPr lang="en-US" sz="2300" b="1">
                <a:solidFill>
                  <a:schemeClr val="dk1"/>
                </a:solidFill>
                <a:latin typeface="Arial" panose="020B0604020202020204"/>
                <a:ea typeface="Arial" panose="020B0604020202020204"/>
                <a:cs typeface="Arial" panose="020B0604020202020204"/>
                <a:sym typeface="Arial" panose="020B0604020202020204"/>
              </a:rPr>
              <a:t>a </a:t>
            </a:r>
            <a:r>
              <a:rPr lang="en-US" sz="2300">
                <a:solidFill>
                  <a:schemeClr val="dk1"/>
                </a:solidFill>
                <a:latin typeface="Arial" panose="020B0604020202020204"/>
                <a:ea typeface="Arial" panose="020B0604020202020204"/>
                <a:cs typeface="Arial" panose="020B0604020202020204"/>
                <a:sym typeface="Arial" panose="020B0604020202020204"/>
              </a:rPr>
              <a:t>.x hoặc </a:t>
            </a:r>
            <a:r>
              <a:rPr lang="en-US" sz="2300" b="1">
                <a:solidFill>
                  <a:schemeClr val="dk1"/>
                </a:solidFill>
                <a:latin typeface="Arial" panose="020B0604020202020204"/>
                <a:ea typeface="Arial" panose="020B0604020202020204"/>
                <a:cs typeface="Arial" panose="020B0604020202020204"/>
                <a:sym typeface="Arial" panose="020B0604020202020204"/>
              </a:rPr>
              <a:t>[ </a:t>
            </a:r>
            <a:r>
              <a:rPr lang="en-US" sz="2300">
                <a:solidFill>
                  <a:schemeClr val="dk1"/>
                </a:solidFill>
                <a:latin typeface="Arial" panose="020B0604020202020204"/>
                <a:ea typeface="Arial" panose="020B0604020202020204"/>
                <a:cs typeface="Arial" panose="020B0604020202020204"/>
                <a:sym typeface="Arial" panose="020B0604020202020204"/>
              </a:rPr>
              <a:t>x] tương ứng.</a:t>
            </a:r>
            <a:endParaRPr lang="en-US" sz="2300">
              <a:solidFill>
                <a:schemeClr val="dk1"/>
              </a:solidFill>
              <a:latin typeface="Arial" panose="020B0604020202020204"/>
              <a:ea typeface="Arial" panose="020B0604020202020204"/>
              <a:cs typeface="Arial" panose="020B0604020202020204"/>
              <a:sym typeface="Arial" panose="020B0604020202020204"/>
            </a:endParaRPr>
          </a:p>
        </p:txBody>
      </p:sp>
      <p:pic>
        <p:nvPicPr>
          <p:cNvPr id="523" name="Google Shape;523;p43"/>
          <p:cNvPicPr preferRelativeResize="0"/>
          <p:nvPr/>
        </p:nvPicPr>
        <p:blipFill rotWithShape="1">
          <a:blip r:embed="rId1"/>
          <a:srcRect/>
          <a:stretch>
            <a:fillRect/>
          </a:stretch>
        </p:blipFill>
        <p:spPr>
          <a:xfrm>
            <a:off x="9481752" y="5340489"/>
            <a:ext cx="2573400" cy="1102886"/>
          </a:xfrm>
          <a:prstGeom prst="rect">
            <a:avLst/>
          </a:prstGeom>
          <a:noFill/>
          <a:ln>
            <a:noFill/>
          </a:ln>
        </p:spPr>
      </p:pic>
      <p:grpSp>
        <p:nvGrpSpPr>
          <p:cNvPr id="524" name="Google Shape;524;p43"/>
          <p:cNvGrpSpPr/>
          <p:nvPr/>
        </p:nvGrpSpPr>
        <p:grpSpPr>
          <a:xfrm>
            <a:off x="572459" y="3840779"/>
            <a:ext cx="8631857" cy="2604508"/>
            <a:chOff x="553798" y="3842276"/>
            <a:chExt cx="8631857" cy="2604508"/>
          </a:xfrm>
        </p:grpSpPr>
        <p:pic>
          <p:nvPicPr>
            <p:cNvPr id="525" name="Google Shape;525;p43"/>
            <p:cNvPicPr preferRelativeResize="0"/>
            <p:nvPr/>
          </p:nvPicPr>
          <p:blipFill rotWithShape="1">
            <a:blip r:embed="rId2"/>
            <a:srcRect/>
            <a:stretch>
              <a:fillRect/>
            </a:stretch>
          </p:blipFill>
          <p:spPr>
            <a:xfrm>
              <a:off x="553798" y="3842276"/>
              <a:ext cx="8631857" cy="2604508"/>
            </a:xfrm>
            <a:prstGeom prst="rect">
              <a:avLst/>
            </a:prstGeom>
            <a:noFill/>
            <a:ln>
              <a:noFill/>
            </a:ln>
          </p:spPr>
        </p:pic>
        <p:grpSp>
          <p:nvGrpSpPr>
            <p:cNvPr id="526" name="Google Shape;526;p43"/>
            <p:cNvGrpSpPr/>
            <p:nvPr/>
          </p:nvGrpSpPr>
          <p:grpSpPr>
            <a:xfrm>
              <a:off x="2362608" y="4295490"/>
              <a:ext cx="1892151" cy="1592127"/>
              <a:chOff x="2367683" y="4285296"/>
              <a:chExt cx="1892151" cy="1592127"/>
            </a:xfrm>
          </p:grpSpPr>
          <p:sp>
            <p:nvSpPr>
              <p:cNvPr id="527" name="Google Shape;527;p43"/>
              <p:cNvSpPr/>
              <p:nvPr/>
            </p:nvSpPr>
            <p:spPr>
              <a:xfrm>
                <a:off x="2815554" y="5106393"/>
                <a:ext cx="389921" cy="251896"/>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28" name="Google Shape;528;p43"/>
              <p:cNvSpPr/>
              <p:nvPr/>
            </p:nvSpPr>
            <p:spPr>
              <a:xfrm>
                <a:off x="2367683" y="5606833"/>
                <a:ext cx="417911" cy="27059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29" name="Google Shape;529;p43"/>
              <p:cNvSpPr/>
              <p:nvPr/>
            </p:nvSpPr>
            <p:spPr>
              <a:xfrm>
                <a:off x="3496688" y="4285296"/>
                <a:ext cx="76314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35" name="Google Shape;535;p4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36" name="Google Shape;536;p44"/>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Các loại giá trị Nullable</a:t>
            </a:r>
            <a:endParaRPr lang="en-US" sz="4000" b="1"/>
          </a:p>
        </p:txBody>
      </p:sp>
      <p:sp>
        <p:nvSpPr>
          <p:cNvPr id="537" name="Google Shape;537;p44"/>
          <p:cNvSpPr txBox="1"/>
          <p:nvPr/>
        </p:nvSpPr>
        <p:spPr>
          <a:xfrm>
            <a:off x="209643" y="1321942"/>
            <a:ext cx="11686887" cy="1008481"/>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Loại giá trị nullable T? đại diện cho tất cả các giá trị của loại giá trị cơ bản T và giá trị null bổ sung</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pic>
        <p:nvPicPr>
          <p:cNvPr id="538" name="Google Shape;538;p44"/>
          <p:cNvPicPr preferRelativeResize="0"/>
          <p:nvPr/>
        </p:nvPicPr>
        <p:blipFill rotWithShape="1">
          <a:blip r:embed="rId1"/>
          <a:srcRect/>
          <a:stretch>
            <a:fillRect/>
          </a:stretch>
        </p:blipFill>
        <p:spPr>
          <a:xfrm>
            <a:off x="586273" y="2360566"/>
            <a:ext cx="4513617" cy="3016472"/>
          </a:xfrm>
          <a:prstGeom prst="rect">
            <a:avLst/>
          </a:prstGeom>
          <a:noFill/>
          <a:ln>
            <a:noFill/>
          </a:ln>
        </p:spPr>
      </p:pic>
      <p:pic>
        <p:nvPicPr>
          <p:cNvPr id="539" name="Google Shape;539;p44"/>
          <p:cNvPicPr preferRelativeResize="0"/>
          <p:nvPr/>
        </p:nvPicPr>
        <p:blipFill rotWithShape="1">
          <a:blip r:embed="rId2"/>
          <a:srcRect/>
          <a:stretch>
            <a:fillRect/>
          </a:stretch>
        </p:blipFill>
        <p:spPr>
          <a:xfrm>
            <a:off x="8849431" y="5458560"/>
            <a:ext cx="3047099" cy="980062"/>
          </a:xfrm>
          <a:prstGeom prst="rect">
            <a:avLst/>
          </a:prstGeom>
          <a:noFill/>
          <a:ln>
            <a:noFill/>
          </a:ln>
        </p:spPr>
      </p:pic>
      <p:grpSp>
        <p:nvGrpSpPr>
          <p:cNvPr id="540" name="Google Shape;540;p44"/>
          <p:cNvGrpSpPr/>
          <p:nvPr/>
        </p:nvGrpSpPr>
        <p:grpSpPr>
          <a:xfrm>
            <a:off x="5739960" y="2451291"/>
            <a:ext cx="6306970" cy="2965095"/>
            <a:chOff x="5739960" y="2451291"/>
            <a:chExt cx="6306970" cy="2965095"/>
          </a:xfrm>
        </p:grpSpPr>
        <p:pic>
          <p:nvPicPr>
            <p:cNvPr id="541" name="Google Shape;541;p44"/>
            <p:cNvPicPr preferRelativeResize="0"/>
            <p:nvPr/>
          </p:nvPicPr>
          <p:blipFill rotWithShape="1">
            <a:blip r:embed="rId3"/>
            <a:srcRect/>
            <a:stretch>
              <a:fillRect/>
            </a:stretch>
          </p:blipFill>
          <p:spPr>
            <a:xfrm>
              <a:off x="5739960" y="2451291"/>
              <a:ext cx="6306970" cy="2965095"/>
            </a:xfrm>
            <a:prstGeom prst="rect">
              <a:avLst/>
            </a:prstGeom>
            <a:noFill/>
            <a:ln>
              <a:noFill/>
            </a:ln>
          </p:spPr>
        </p:pic>
        <p:sp>
          <p:nvSpPr>
            <p:cNvPr id="542" name="Google Shape;542;p44"/>
            <p:cNvSpPr/>
            <p:nvPr/>
          </p:nvSpPr>
          <p:spPr>
            <a:xfrm>
              <a:off x="6178827" y="2683134"/>
              <a:ext cx="177085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Các loại tham chiếu có thể rỗng</a:t>
            </a:r>
            <a:endParaRPr lang="en-US" sz="4000" b="1"/>
          </a:p>
        </p:txBody>
      </p:sp>
      <p:sp>
        <p:nvSpPr>
          <p:cNvPr id="550" name="Google Shape;550;p45"/>
          <p:cNvSpPr txBox="1"/>
          <p:nvPr/>
        </p:nvSpPr>
        <p:spPr>
          <a:xfrm>
            <a:off x="186607" y="1229516"/>
            <a:ext cx="11915197" cy="2448876"/>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Các loại tham chiếu có thể rỗng tuân theo nhiều quy tắc giống như các loại giá trị có thể rỗng. Các loại tham chiếu có thể rỗng có thể là null, nhưng vẫn phải được gán thứ gì đó trước khi sử dụng lần đầu</a:t>
            </a:r>
            <a:endParaRPr lang="en-US" sz="26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just" rtl="0">
              <a:lnSpc>
                <a:spcPct val="120000"/>
              </a:lnSpc>
              <a:spcBef>
                <a:spcPts val="0"/>
              </a:spcBef>
              <a:spcAft>
                <a:spcPts val="0"/>
              </a:spcAft>
              <a:buClr>
                <a:srgbClr val="973735"/>
              </a:buClr>
              <a:buSzPts val="1300"/>
              <a:buFont typeface="Noto Sans Symbols"/>
              <a:buChar char="◆"/>
            </a:pPr>
            <a:r>
              <a:rPr lang="en-US" sz="2600">
                <a:solidFill>
                  <a:schemeClr val="dk1"/>
                </a:solidFill>
                <a:latin typeface="Arial" panose="020B0604020202020204"/>
                <a:ea typeface="Arial" panose="020B0604020202020204"/>
                <a:cs typeface="Arial" panose="020B0604020202020204"/>
                <a:sym typeface="Arial" panose="020B0604020202020204"/>
              </a:rPr>
              <a:t>Các loại tham chiếu có thể rỗng sử dụng cùng một ký hiệu (?) để biểu thị rằng chúng có thể rỗng</a:t>
            </a:r>
            <a:endParaRPr lang="en-US" sz="2600">
              <a:solidFill>
                <a:schemeClr val="dk1"/>
              </a:solidFill>
              <a:latin typeface="Arial" panose="020B0604020202020204"/>
              <a:ea typeface="Arial" panose="020B0604020202020204"/>
              <a:cs typeface="Arial" panose="020B0604020202020204"/>
              <a:sym typeface="Arial" panose="020B0604020202020204"/>
            </a:endParaRPr>
          </a:p>
        </p:txBody>
      </p:sp>
      <p:pic>
        <p:nvPicPr>
          <p:cNvPr id="551" name="Google Shape;551;p45"/>
          <p:cNvPicPr preferRelativeResize="0"/>
          <p:nvPr/>
        </p:nvPicPr>
        <p:blipFill rotWithShape="1">
          <a:blip r:embed="rId1"/>
          <a:srcRect/>
          <a:stretch>
            <a:fillRect/>
          </a:stretch>
        </p:blipFill>
        <p:spPr>
          <a:xfrm>
            <a:off x="10057660" y="5545157"/>
            <a:ext cx="1756942" cy="864955"/>
          </a:xfrm>
          <a:prstGeom prst="rect">
            <a:avLst/>
          </a:prstGeom>
          <a:noFill/>
          <a:ln>
            <a:noFill/>
          </a:ln>
        </p:spPr>
      </p:pic>
      <p:grpSp>
        <p:nvGrpSpPr>
          <p:cNvPr id="552" name="Google Shape;552;p45"/>
          <p:cNvGrpSpPr/>
          <p:nvPr/>
        </p:nvGrpSpPr>
        <p:grpSpPr>
          <a:xfrm>
            <a:off x="1949768" y="3466324"/>
            <a:ext cx="7875241" cy="2943788"/>
            <a:chOff x="1949768" y="3466324"/>
            <a:chExt cx="7875241" cy="2943788"/>
          </a:xfrm>
        </p:grpSpPr>
        <p:pic>
          <p:nvPicPr>
            <p:cNvPr id="553" name="Google Shape;553;p45"/>
            <p:cNvPicPr preferRelativeResize="0"/>
            <p:nvPr/>
          </p:nvPicPr>
          <p:blipFill rotWithShape="1">
            <a:blip r:embed="rId2"/>
            <a:srcRect/>
            <a:stretch>
              <a:fillRect/>
            </a:stretch>
          </p:blipFill>
          <p:spPr>
            <a:xfrm>
              <a:off x="1949768" y="3480522"/>
              <a:ext cx="7875241" cy="2929590"/>
            </a:xfrm>
            <a:prstGeom prst="rect">
              <a:avLst/>
            </a:prstGeom>
            <a:noFill/>
            <a:ln>
              <a:noFill/>
            </a:ln>
          </p:spPr>
        </p:pic>
        <p:sp>
          <p:nvSpPr>
            <p:cNvPr id="554" name="Google Shape;554;p45"/>
            <p:cNvSpPr/>
            <p:nvPr/>
          </p:nvSpPr>
          <p:spPr>
            <a:xfrm>
              <a:off x="2404314" y="5021780"/>
              <a:ext cx="3026103"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555" name="Google Shape;555;p45"/>
            <p:cNvSpPr/>
            <p:nvPr/>
          </p:nvSpPr>
          <p:spPr>
            <a:xfrm>
              <a:off x="6430755" y="3466324"/>
              <a:ext cx="1817506" cy="321567"/>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lvl="0">
              <a:buSzPts val="4000"/>
            </a:pPr>
            <a:r>
              <a:rPr lang="en-US" sz="4000" b="1" dirty="0"/>
              <a:t>Trình xây dựng chính cho lớp và </a:t>
            </a:r>
            <a:r>
              <a:rPr lang="en-US" sz="4000" b="1" dirty="0" err="1"/>
              <a:t>cấu trúc</a:t>
            </a:r>
            <a:endParaRPr dirty="0"/>
          </a:p>
        </p:txBody>
      </p:sp>
      <p:sp>
        <p:nvSpPr>
          <p:cNvPr id="550" name="Google Shape;550;p45"/>
          <p:cNvSpPr txBox="1"/>
          <p:nvPr/>
        </p:nvSpPr>
        <p:spPr>
          <a:xfrm>
            <a:off x="186607" y="1229516"/>
            <a:ext cx="11915197" cy="3933344"/>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600" dirty="0"/>
              <a:t>Xác định các hàm tạo trực tiếp trong lớp hoặc khai báo </a:t>
            </a:r>
            <a:r>
              <a:rPr lang="en-US" sz="2600" dirty="0" err="1"/>
              <a:t>cấu trúc </a:t>
            </a:r>
            <a:r>
              <a:rPr lang="en-US" sz="2600" dirty="0"/>
              <a:t>để có cú pháp ngắn gọn </a:t>
            </a:r>
            <a:r>
              <a:rPr lang="en-US" sz="2600" dirty="0" smtClean="0"/>
              <a:t>.</a:t>
            </a:r>
            <a:endParaRPr lang="en-US" sz="2600" dirty="0" smtClean="0"/>
          </a:p>
          <a:p>
            <a:pPr marL="342900" lvl="0" indent="-342900" algn="just">
              <a:lnSpc>
                <a:spcPct val="120000"/>
              </a:lnSpc>
              <a:buClr>
                <a:srgbClr val="973735"/>
              </a:buClr>
              <a:buSzPts val="1300"/>
              <a:buFont typeface="Noto Sans Symbols"/>
              <a:buChar char="◆"/>
            </a:pPr>
            <a:endParaRPr lang="en-US" sz="2600" dirty="0"/>
          </a:p>
          <a:p>
            <a:pPr marL="342900" lvl="0" indent="-342900" algn="just">
              <a:lnSpc>
                <a:spcPct val="120000"/>
              </a:lnSpc>
              <a:buClr>
                <a:srgbClr val="973735"/>
              </a:buClr>
              <a:buSzPts val="1300"/>
              <a:buFont typeface="Noto Sans Symbols"/>
              <a:buChar char="◆"/>
            </a:pPr>
            <a:endParaRPr lang="en-US" sz="2600" dirty="0" smtClean="0"/>
          </a:p>
          <a:p>
            <a:pPr marL="342900" lvl="0" indent="-342900" algn="just">
              <a:lnSpc>
                <a:spcPct val="120000"/>
              </a:lnSpc>
              <a:buClr>
                <a:srgbClr val="973735"/>
              </a:buClr>
              <a:buSzPts val="1300"/>
              <a:buFont typeface="Noto Sans Symbols"/>
              <a:buChar char="◆"/>
            </a:pPr>
            <a:endParaRPr lang="en-US" sz="2600" dirty="0"/>
          </a:p>
          <a:p>
            <a:pPr lvl="0" algn="just">
              <a:lnSpc>
                <a:spcPct val="120000"/>
              </a:lnSpc>
              <a:buClr>
                <a:srgbClr val="973735"/>
              </a:buClr>
              <a:buSzPts val="1300"/>
            </a:pPr>
            <a:endParaRPr lang="en-US" sz="2600" dirty="0"/>
          </a:p>
          <a:p>
            <a:pPr marL="342900" indent="-342900" algn="just">
              <a:lnSpc>
                <a:spcPct val="120000"/>
              </a:lnSpc>
              <a:buClr>
                <a:srgbClr val="973735"/>
              </a:buClr>
              <a:buSzPts val="1300"/>
              <a:buFont typeface="Noto Sans Symbols"/>
              <a:buChar char="◆"/>
            </a:pPr>
            <a:r>
              <a:rPr lang="en-US" sz="2600" dirty="0" smtClean="0"/>
              <a:t>Cách sử dụng </a:t>
            </a:r>
            <a:r>
              <a:rPr lang="en-US" sz="2600" dirty="0"/>
              <a:t>:</a:t>
            </a:r>
            <a:endParaRPr lang="en-US" sz="2600" dirty="0"/>
          </a:p>
          <a:p>
            <a:pPr algn="just">
              <a:lnSpc>
                <a:spcPct val="120000"/>
              </a:lnSpc>
              <a:buClr>
                <a:srgbClr val="973735"/>
              </a:buClr>
              <a:buSzPts val="1300"/>
            </a:pPr>
            <a:r>
              <a:rPr lang="en-US" sz="2600" dirty="0" smtClean="0"/>
              <a:t>Người </a:t>
            </a:r>
            <a:r>
              <a:rPr lang="en-US" sz="2600" dirty="0" err="1"/>
              <a:t>người </a:t>
            </a:r>
            <a:r>
              <a:rPr lang="en-US" sz="2600" dirty="0"/>
              <a:t>= mới("John", "Doe");</a:t>
            </a:r>
            <a:endParaRPr sz="2600" dirty="0"/>
          </a:p>
        </p:txBody>
      </p:sp>
      <p:pic>
        <p:nvPicPr>
          <p:cNvPr id="3" name="Picture 2"/>
          <p:cNvPicPr>
            <a:picLocks noChangeAspect="1"/>
          </p:cNvPicPr>
          <p:nvPr/>
        </p:nvPicPr>
        <p:blipFill>
          <a:blip r:embed="rId1"/>
          <a:stretch>
            <a:fillRect/>
          </a:stretch>
        </p:blipFill>
        <p:spPr>
          <a:xfrm>
            <a:off x="2172235" y="2229532"/>
            <a:ext cx="7012406" cy="1790158"/>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46"/>
        <p:cNvGrpSpPr/>
        <p:nvPr/>
      </p:nvGrpSpPr>
      <p:grpSpPr>
        <a:xfrm>
          <a:off x="0" y="0"/>
          <a:ext cx="0" cy="0"/>
          <a:chOff x="0" y="0"/>
          <a:chExt cx="0" cy="0"/>
        </a:xfrm>
      </p:grpSpPr>
      <p:sp>
        <p:nvSpPr>
          <p:cNvPr id="547" name="Google Shape;547;p4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48" name="Google Shape;548;p4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49" name="Google Shape;549;p45"/>
          <p:cNvSpPr txBox="1">
            <a:spLocks noGrp="1"/>
          </p:cNvSpPr>
          <p:nvPr>
            <p:ph type="title"/>
          </p:nvPr>
        </p:nvSpPr>
        <p:spPr>
          <a:xfrm>
            <a:off x="209644" y="749644"/>
            <a:ext cx="11772712" cy="477118"/>
          </a:xfrm>
          <a:prstGeom prst="rect">
            <a:avLst/>
          </a:prstGeom>
          <a:solidFill>
            <a:schemeClr val="lt1"/>
          </a:solidFill>
          <a:ln>
            <a:noFill/>
          </a:ln>
        </p:spPr>
        <p:txBody>
          <a:bodyPr spcFirstLastPara="1" wrap="square" lIns="91425" tIns="45700" rIns="91425" bIns="45700" anchor="ctr" anchorCtr="0">
            <a:noAutofit/>
          </a:bodyPr>
          <a:lstStyle/>
          <a:p>
            <a:pPr lvl="0">
              <a:buSzPts val="4000"/>
            </a:pPr>
            <a:r>
              <a:rPr lang="en-US" sz="4000" b="1" dirty="0"/>
              <a:t>Bí danh bất kỳ loại nào</a:t>
            </a:r>
            <a:endParaRPr dirty="0"/>
          </a:p>
        </p:txBody>
      </p:sp>
      <p:sp>
        <p:nvSpPr>
          <p:cNvPr id="550" name="Google Shape;550;p45"/>
          <p:cNvSpPr txBox="1"/>
          <p:nvPr/>
        </p:nvSpPr>
        <p:spPr>
          <a:xfrm>
            <a:off x="186607" y="1229516"/>
            <a:ext cx="11915197" cy="1643486"/>
          </a:xfrm>
          <a:prstGeom prst="rect">
            <a:avLst/>
          </a:prstGeom>
          <a:noFill/>
          <a:ln>
            <a:noFill/>
          </a:ln>
        </p:spPr>
        <p:txBody>
          <a:bodyPr spcFirstLastPara="1" wrap="square" lIns="91425" tIns="45700" rIns="91425" bIns="45700" anchor="t" anchorCtr="0">
            <a:spAutoFit/>
          </a:bodyPr>
          <a:lstStyle/>
          <a:p>
            <a:pPr marL="342900" lvl="0" indent="-342900" algn="just">
              <a:lnSpc>
                <a:spcPct val="120000"/>
              </a:lnSpc>
              <a:buClr>
                <a:srgbClr val="973735"/>
              </a:buClr>
              <a:buSzPts val="1300"/>
              <a:buFont typeface="Noto Sans Symbols"/>
              <a:buChar char="◆"/>
            </a:pPr>
            <a:r>
              <a:rPr lang="en-US" sz="2800" dirty="0"/>
              <a:t>Tạo bí danh cho bất kỳ loại nào, bao gồm cả các loại chưa được đặt tên như bộ dữ liệu, để cải thiện khả năng đọc và tính đồng nhất </a:t>
            </a:r>
            <a:r>
              <a:rPr lang="en-US" sz="2800" dirty="0" smtClean="0"/>
              <a:t>.</a:t>
            </a:r>
            <a:endParaRPr lang="en-US" sz="2800" dirty="0" smtClean="0"/>
          </a:p>
          <a:p>
            <a:pPr algn="just">
              <a:lnSpc>
                <a:spcPct val="120000"/>
              </a:lnSpc>
              <a:buClr>
                <a:srgbClr val="973735"/>
              </a:buClr>
              <a:buSzPts val="1300"/>
            </a:pPr>
            <a:r>
              <a:rPr lang="en-US" sz="2800" dirty="0" smtClean="0"/>
              <a:t> </a:t>
            </a:r>
            <a:endParaRPr lang="en-US" sz="2600" dirty="0"/>
          </a:p>
        </p:txBody>
      </p:sp>
      <p:pic>
        <p:nvPicPr>
          <p:cNvPr id="4" name="Picture 3"/>
          <p:cNvPicPr>
            <a:picLocks noChangeAspect="1"/>
          </p:cNvPicPr>
          <p:nvPr/>
        </p:nvPicPr>
        <p:blipFill>
          <a:blip r:embed="rId1"/>
          <a:stretch>
            <a:fillRect/>
          </a:stretch>
        </p:blipFill>
        <p:spPr>
          <a:xfrm>
            <a:off x="593620" y="2352852"/>
            <a:ext cx="8092440" cy="3758153"/>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6"/>
          <p:cNvSpPr txBox="1">
            <a:spLocks noGrp="1"/>
          </p:cNvSpPr>
          <p:nvPr>
            <p:ph type="title"/>
          </p:nvPr>
        </p:nvSpPr>
        <p:spPr>
          <a:xfrm>
            <a:off x="441737" y="637924"/>
            <a:ext cx="10515600" cy="60254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Bản tóm tắt</a:t>
            </a:r>
            <a:endParaRPr lang="en-US" sz="4000" b="1"/>
          </a:p>
        </p:txBody>
      </p:sp>
      <p:sp>
        <p:nvSpPr>
          <p:cNvPr id="561" name="Google Shape;561;p4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562" name="Google Shape;562;p4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563" name="Google Shape;563;p46"/>
          <p:cNvSpPr txBox="1">
            <a:spLocks noGrp="1"/>
          </p:cNvSpPr>
          <p:nvPr>
            <p:ph type="body" idx="1"/>
          </p:nvPr>
        </p:nvSpPr>
        <p:spPr>
          <a:xfrm>
            <a:off x="617360" y="1240463"/>
            <a:ext cx="10957280" cy="5240235"/>
          </a:xfrm>
          <a:prstGeom prst="rect">
            <a:avLst/>
          </a:prstGeom>
          <a:noFill/>
          <a:ln>
            <a:noFill/>
          </a:ln>
        </p:spPr>
        <p:txBody>
          <a:bodyPr spcFirstLastPara="1" wrap="square" lIns="91425" tIns="45700" rIns="91425" bIns="45700" anchor="t" anchorCtr="0">
            <a:normAutofit fontScale="62500" lnSpcReduction="20000"/>
          </a:bodyPr>
          <a:lstStyle/>
          <a:p>
            <a:pPr marL="342900" lvl="0" indent="-342900" algn="just" rtl="0">
              <a:lnSpc>
                <a:spcPct val="110000"/>
              </a:lnSpc>
              <a:spcBef>
                <a:spcPts val="0"/>
              </a:spcBef>
              <a:spcAft>
                <a:spcPts val="0"/>
              </a:spcAft>
              <a:buClr>
                <a:srgbClr val="973735"/>
              </a:buClr>
              <a:buSzPct val="50000"/>
              <a:buFont typeface="Noto Sans Symbols"/>
              <a:buChar char="◆"/>
            </a:pPr>
            <a:r>
              <a:rPr lang="en-US" sz="3700" dirty="0"/>
              <a:t>Giải thích về đầu vào/đầu ra trong C#</a:t>
            </a:r>
            <a:endParaRPr dirty="0"/>
          </a:p>
          <a:p>
            <a:pPr marL="342900" lvl="0" indent="-342900" algn="just" rtl="0">
              <a:lnSpc>
                <a:spcPct val="110000"/>
              </a:lnSpc>
              <a:spcBef>
                <a:spcPts val="600"/>
              </a:spcBef>
              <a:spcAft>
                <a:spcPts val="0"/>
              </a:spcAft>
              <a:buClr>
                <a:srgbClr val="973735"/>
              </a:buClr>
              <a:buSzPct val="50000"/>
              <a:buFont typeface="Noto Sans Symbols"/>
              <a:buChar char="◆"/>
            </a:pPr>
            <a:r>
              <a:rPr lang="en-US" sz="3700" dirty="0"/>
              <a:t>Demo tạo ứng dụng C# Console bằng Visual Studio.NET</a:t>
            </a:r>
            <a:endParaRPr dirty="0"/>
          </a:p>
          <a:p>
            <a:pPr marL="342900" lvl="0" indent="-342900" algn="just" rtl="0">
              <a:lnSpc>
                <a:spcPct val="110000"/>
              </a:lnSpc>
              <a:spcBef>
                <a:spcPts val="600"/>
              </a:spcBef>
              <a:spcAft>
                <a:spcPts val="0"/>
              </a:spcAft>
              <a:buClr>
                <a:srgbClr val="973735"/>
              </a:buClr>
              <a:buSzPct val="50000"/>
              <a:buFont typeface="Noto Sans Symbols"/>
              <a:buChar char="◆"/>
            </a:pPr>
            <a:r>
              <a:rPr lang="en-US" sz="3700" dirty="0"/>
              <a:t>Mô tả thêm các tính năng mới của C#:</a:t>
            </a:r>
            <a:endParaRPr dirty="0"/>
          </a:p>
          <a:p>
            <a:pPr marL="798830" lvl="0" indent="-457200" algn="just" rtl="0">
              <a:lnSpc>
                <a:spcPct val="110000"/>
              </a:lnSpc>
              <a:spcBef>
                <a:spcPts val="600"/>
              </a:spcBef>
              <a:spcAft>
                <a:spcPts val="0"/>
              </a:spcAft>
              <a:buClr>
                <a:srgbClr val="973735"/>
              </a:buClr>
              <a:buSzPct val="70000"/>
              <a:buFont typeface="Noto Sans Symbols"/>
              <a:buChar char="▪"/>
            </a:pPr>
            <a:r>
              <a:rPr lang="en-US" sz="3000" dirty="0" err="1"/>
              <a:t>var </a:t>
            </a:r>
            <a:r>
              <a:rPr lang="en-US" sz="3000" dirty="0"/>
              <a:t>và kiểu động</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a:t>ref, out và </a:t>
            </a:r>
            <a:r>
              <a:rPr lang="en-US" sz="3000" dirty="0" err="1"/>
              <a:t>thông số</a:t>
            </a:r>
            <a:r>
              <a:rPr lang="en-US" sz="3000" dirty="0"/>
              <a:t> </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a:t>Hàm cục bộ và hàm cục bộ tĩnh</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a:t>Nội suy chuỗi và không gian tên</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a:t>Toán tử điều kiện Null và </a:t>
            </a:r>
            <a:r>
              <a:rPr lang="en-US" sz="3000" dirty="0"/>
              <a:t>các kiểu tham chiếu </a:t>
            </a:r>
            <a:r>
              <a:rPr lang="en-US" sz="3000" dirty="0" err="1"/>
              <a:t>Nullable</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a:t>Giới thiệu người dân địa phương và trả về Ref</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a:t>Loại bỏ và khớp mẫu</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a:t>Cú pháp chữ số</a:t>
            </a:r>
            <a:endParaRPr dirty="0"/>
          </a:p>
          <a:p>
            <a:pPr marL="798830" lvl="0" indent="-457200" algn="just" rtl="0">
              <a:lnSpc>
                <a:spcPct val="110000"/>
              </a:lnSpc>
              <a:spcBef>
                <a:spcPts val="1200"/>
              </a:spcBef>
              <a:spcAft>
                <a:spcPts val="0"/>
              </a:spcAft>
              <a:buClr>
                <a:srgbClr val="973735"/>
              </a:buClr>
              <a:buSzPct val="70000"/>
              <a:buFont typeface="Noto Sans Symbols"/>
              <a:buChar char="▪"/>
            </a:pPr>
            <a:r>
              <a:rPr lang="en-US" sz="3000" dirty="0" smtClean="0"/>
              <a:t>Bộ dữ liệu</a:t>
            </a:r>
            <a:endParaRPr lang="en-US" sz="3000" dirty="0" smtClean="0"/>
          </a:p>
          <a:p>
            <a:pPr marL="798830" lvl="0" indent="-457200" algn="just">
              <a:lnSpc>
                <a:spcPct val="110000"/>
              </a:lnSpc>
              <a:spcBef>
                <a:spcPts val="1200"/>
              </a:spcBef>
              <a:buClr>
                <a:srgbClr val="973735"/>
              </a:buClr>
              <a:buSzPct val="70000"/>
              <a:buFont typeface="Noto Sans Symbols"/>
              <a:buChar char="▪"/>
            </a:pPr>
            <a:r>
              <a:rPr lang="en-US" dirty="0"/>
              <a:t>Trình xây dựng chính cho lớp và </a:t>
            </a:r>
            <a:r>
              <a:rPr lang="en-US" dirty="0" err="1"/>
              <a:t>cấu trúc</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0" name="Google Shape;120;p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121" name="Google Shape;121;p5"/>
          <p:cNvSpPr/>
          <p:nvPr/>
        </p:nvSpPr>
        <p:spPr>
          <a:xfrm>
            <a:off x="291921" y="736830"/>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panose="020B0604020202020204"/>
                <a:ea typeface="Arial" panose="020B0604020202020204"/>
                <a:cs typeface="Arial" panose="020B0604020202020204"/>
                <a:sym typeface="Arial" panose="020B0604020202020204"/>
              </a:rPr>
              <a:t>1. Mở Visual Studio.NET, Tệp | Mới | Dự án</a:t>
            </a:r>
            <a:endParaRPr lang="en-US" sz="2600" b="0"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22" name="Google Shape;122;p5"/>
          <p:cNvGrpSpPr/>
          <p:nvPr/>
        </p:nvGrpSpPr>
        <p:grpSpPr>
          <a:xfrm>
            <a:off x="1463937" y="1311654"/>
            <a:ext cx="9394754" cy="5133427"/>
            <a:chOff x="1715864" y="1318390"/>
            <a:chExt cx="9394754" cy="5133427"/>
          </a:xfrm>
        </p:grpSpPr>
        <p:pic>
          <p:nvPicPr>
            <p:cNvPr id="123" name="Google Shape;123;p5"/>
            <p:cNvPicPr preferRelativeResize="0"/>
            <p:nvPr/>
          </p:nvPicPr>
          <p:blipFill rotWithShape="1">
            <a:blip r:embed="rId1"/>
            <a:srcRect/>
            <a:stretch>
              <a:fillRect/>
            </a:stretch>
          </p:blipFill>
          <p:spPr>
            <a:xfrm>
              <a:off x="1715864" y="1349366"/>
              <a:ext cx="8566471" cy="5093621"/>
            </a:xfrm>
            <a:prstGeom prst="rect">
              <a:avLst/>
            </a:prstGeom>
            <a:noFill/>
            <a:ln>
              <a:noFill/>
            </a:ln>
          </p:spPr>
        </p:pic>
        <p:sp>
          <p:nvSpPr>
            <p:cNvPr id="124" name="Google Shape;124;p5"/>
            <p:cNvSpPr/>
            <p:nvPr/>
          </p:nvSpPr>
          <p:spPr>
            <a:xfrm>
              <a:off x="4548022" y="1700981"/>
              <a:ext cx="1184988"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5" name="Google Shape;125;p5"/>
            <p:cNvSpPr/>
            <p:nvPr/>
          </p:nvSpPr>
          <p:spPr>
            <a:xfrm>
              <a:off x="4548022" y="2945840"/>
              <a:ext cx="5294068" cy="95756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6" name="Google Shape;126;p5"/>
            <p:cNvSpPr/>
            <p:nvPr/>
          </p:nvSpPr>
          <p:spPr>
            <a:xfrm>
              <a:off x="9106678" y="6083409"/>
              <a:ext cx="1010214" cy="368408"/>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27" name="Google Shape;127;p5"/>
            <p:cNvSpPr/>
            <p:nvPr/>
          </p:nvSpPr>
          <p:spPr>
            <a:xfrm>
              <a:off x="6744028" y="1318390"/>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1</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sp>
          <p:nvSpPr>
            <p:cNvPr id="128" name="Google Shape;128;p5"/>
            <p:cNvSpPr/>
            <p:nvPr/>
          </p:nvSpPr>
          <p:spPr>
            <a:xfrm>
              <a:off x="10350320" y="2141352"/>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2</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sp>
          <p:nvSpPr>
            <p:cNvPr id="129" name="Google Shape;129;p5"/>
            <p:cNvSpPr/>
            <p:nvPr/>
          </p:nvSpPr>
          <p:spPr>
            <a:xfrm>
              <a:off x="10476136" y="5253391"/>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3</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cxnSp>
          <p:nvCxnSpPr>
            <p:cNvPr id="130" name="Google Shape;130;p5"/>
            <p:cNvCxnSpPr/>
            <p:nvPr/>
          </p:nvCxnSpPr>
          <p:spPr>
            <a:xfrm flipH="1">
              <a:off x="5741941" y="1700981"/>
              <a:ext cx="993156" cy="217980"/>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1" name="Google Shape;131;p5"/>
            <p:cNvCxnSpPr/>
            <p:nvPr/>
          </p:nvCxnSpPr>
          <p:spPr>
            <a:xfrm flipH="1">
              <a:off x="9222659" y="2557379"/>
              <a:ext cx="1140541" cy="350748"/>
            </a:xfrm>
            <a:prstGeom prst="straightConnector1">
              <a:avLst/>
            </a:prstGeom>
            <a:noFill/>
            <a:ln w="19050" cap="flat" cmpd="sng">
              <a:solidFill>
                <a:schemeClr val="accent5"/>
              </a:solidFill>
              <a:prstDash val="solid"/>
              <a:miter lim="800000"/>
              <a:headEnd type="none" w="sm" len="sm"/>
              <a:tailEnd type="triangle" w="med" len="med"/>
            </a:ln>
          </p:spPr>
        </p:cxnSp>
        <p:cxnSp>
          <p:nvCxnSpPr>
            <p:cNvPr id="132" name="Google Shape;132;p5"/>
            <p:cNvCxnSpPr>
              <a:stCxn id="129" idx="3"/>
            </p:cNvCxnSpPr>
            <p:nvPr/>
          </p:nvCxnSpPr>
          <p:spPr>
            <a:xfrm flipH="1">
              <a:off x="9599154" y="5758183"/>
              <a:ext cx="969900" cy="325200"/>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8" name="Google Shape;138;p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139" name="Google Shape;139;p6"/>
          <p:cNvSpPr/>
          <p:nvPr/>
        </p:nvSpPr>
        <p:spPr>
          <a:xfrm>
            <a:off x="357235" y="753894"/>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panose="020B0604020202020204"/>
                <a:ea typeface="Arial" panose="020B0604020202020204"/>
                <a:cs typeface="Arial" panose="020B0604020202020204"/>
                <a:sym typeface="Arial" panose="020B0604020202020204"/>
              </a:rPr>
              <a:t>2. Điền </a:t>
            </a:r>
            <a:r>
              <a:rPr lang="en-US" sz="2600" b="1" i="0" u="none" strike="noStrike" cap="none">
                <a:solidFill>
                  <a:schemeClr val="dk1"/>
                </a:solidFill>
                <a:latin typeface="Arial" panose="020B0604020202020204"/>
                <a:ea typeface="Arial" panose="020B0604020202020204"/>
                <a:cs typeface="Arial" panose="020B0604020202020204"/>
                <a:sym typeface="Arial" panose="020B0604020202020204"/>
              </a:rPr>
              <a:t>Tên dự án </a:t>
            </a:r>
            <a:r>
              <a:rPr lang="en-US" sz="2600" b="0" i="0" u="none" strike="noStrike" cap="none">
                <a:solidFill>
                  <a:schemeClr val="dk1"/>
                </a:solidFill>
                <a:latin typeface="Arial" panose="020B0604020202020204"/>
                <a:ea typeface="Arial" panose="020B0604020202020204"/>
                <a:cs typeface="Arial" panose="020B0604020202020204"/>
                <a:sym typeface="Arial" panose="020B0604020202020204"/>
              </a:rPr>
              <a:t>: HelloWorldApp và </a:t>
            </a:r>
            <a:r>
              <a:rPr lang="en-US" sz="2600" b="1" i="0" u="none" strike="noStrike" cap="none">
                <a:solidFill>
                  <a:schemeClr val="dk1"/>
                </a:solidFill>
                <a:latin typeface="Arial" panose="020B0604020202020204"/>
                <a:ea typeface="Arial" panose="020B0604020202020204"/>
                <a:cs typeface="Arial" panose="020B0604020202020204"/>
                <a:sym typeface="Arial" panose="020B0604020202020204"/>
              </a:rPr>
              <a:t>Location </a:t>
            </a:r>
            <a:r>
              <a:rPr lang="en-US" sz="2600" b="0" i="0" u="none" strike="noStrike" cap="none">
                <a:solidFill>
                  <a:schemeClr val="dk1"/>
                </a:solidFill>
                <a:latin typeface="Arial" panose="020B0604020202020204"/>
                <a:ea typeface="Arial" panose="020B0604020202020204"/>
                <a:cs typeface="Arial" panose="020B0604020202020204"/>
                <a:sym typeface="Arial" panose="020B0604020202020204"/>
              </a:rPr>
              <a:t>rồi nhấn </a:t>
            </a:r>
            <a:r>
              <a:rPr lang="en-US" sz="2600" b="1" i="0" u="none" strike="noStrike" cap="none">
                <a:solidFill>
                  <a:schemeClr val="dk1"/>
                </a:solidFill>
                <a:latin typeface="Arial" panose="020B0604020202020204"/>
                <a:ea typeface="Arial" panose="020B0604020202020204"/>
                <a:cs typeface="Arial" panose="020B0604020202020204"/>
                <a:sym typeface="Arial" panose="020B0604020202020204"/>
              </a:rPr>
              <a:t>Next</a:t>
            </a:r>
            <a:endParaRPr lang="en-US" sz="2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grpSp>
        <p:nvGrpSpPr>
          <p:cNvPr id="140" name="Google Shape;140;p6"/>
          <p:cNvGrpSpPr/>
          <p:nvPr/>
        </p:nvGrpSpPr>
        <p:grpSpPr>
          <a:xfrm>
            <a:off x="1296955" y="1311653"/>
            <a:ext cx="9535886" cy="5079815"/>
            <a:chOff x="1425571" y="1311654"/>
            <a:chExt cx="9163201" cy="4993848"/>
          </a:xfrm>
        </p:grpSpPr>
        <p:grpSp>
          <p:nvGrpSpPr>
            <p:cNvPr id="141" name="Google Shape;141;p6"/>
            <p:cNvGrpSpPr/>
            <p:nvPr/>
          </p:nvGrpSpPr>
          <p:grpSpPr>
            <a:xfrm>
              <a:off x="1425571" y="1311654"/>
              <a:ext cx="8315131" cy="4993848"/>
              <a:chOff x="1742529" y="1434240"/>
              <a:chExt cx="8315131" cy="4993848"/>
            </a:xfrm>
          </p:grpSpPr>
          <p:grpSp>
            <p:nvGrpSpPr>
              <p:cNvPr id="142" name="Google Shape;142;p6"/>
              <p:cNvGrpSpPr/>
              <p:nvPr/>
            </p:nvGrpSpPr>
            <p:grpSpPr>
              <a:xfrm>
                <a:off x="1742529" y="1434240"/>
                <a:ext cx="8315131" cy="4384150"/>
                <a:chOff x="1742529" y="1654639"/>
                <a:chExt cx="8315131" cy="4384150"/>
              </a:xfrm>
            </p:grpSpPr>
            <p:pic>
              <p:nvPicPr>
                <p:cNvPr id="143" name="Google Shape;143;p6"/>
                <p:cNvPicPr preferRelativeResize="0"/>
                <p:nvPr/>
              </p:nvPicPr>
              <p:blipFill rotWithShape="1">
                <a:blip r:embed="rId1"/>
                <a:srcRect/>
                <a:stretch>
                  <a:fillRect/>
                </a:stretch>
              </p:blipFill>
              <p:spPr>
                <a:xfrm>
                  <a:off x="1742529" y="1654639"/>
                  <a:ext cx="8315131" cy="4384150"/>
                </a:xfrm>
                <a:prstGeom prst="rect">
                  <a:avLst/>
                </a:prstGeom>
                <a:noFill/>
                <a:ln>
                  <a:noFill/>
                </a:ln>
              </p:spPr>
            </p:pic>
            <p:sp>
              <p:nvSpPr>
                <p:cNvPr id="144" name="Google Shape;144;p6"/>
                <p:cNvSpPr/>
                <p:nvPr/>
              </p:nvSpPr>
              <p:spPr>
                <a:xfrm>
                  <a:off x="2010096" y="3527768"/>
                  <a:ext cx="1423570"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45" name="Google Shape;145;p6"/>
                <p:cNvSpPr/>
                <p:nvPr/>
              </p:nvSpPr>
              <p:spPr>
                <a:xfrm>
                  <a:off x="4408160" y="3081775"/>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4</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cxnSp>
              <p:nvCxnSpPr>
                <p:cNvPr id="146" name="Google Shape;146;p6"/>
                <p:cNvCxnSpPr/>
                <p:nvPr/>
              </p:nvCxnSpPr>
              <p:spPr>
                <a:xfrm flipH="1">
                  <a:off x="3415004" y="3480524"/>
                  <a:ext cx="993156" cy="217980"/>
                </a:xfrm>
                <a:prstGeom prst="straightConnector1">
                  <a:avLst/>
                </a:prstGeom>
                <a:noFill/>
                <a:ln w="19050" cap="flat" cmpd="sng">
                  <a:solidFill>
                    <a:schemeClr val="accent5"/>
                  </a:solidFill>
                  <a:prstDash val="solid"/>
                  <a:miter lim="800000"/>
                  <a:headEnd type="none" w="sm" len="sm"/>
                  <a:tailEnd type="triangle" w="med" len="med"/>
                </a:ln>
              </p:spPr>
            </p:cxnSp>
            <p:sp>
              <p:nvSpPr>
                <p:cNvPr id="147" name="Google Shape;147;p6"/>
                <p:cNvSpPr/>
                <p:nvPr/>
              </p:nvSpPr>
              <p:spPr>
                <a:xfrm>
                  <a:off x="2023537" y="4458896"/>
                  <a:ext cx="2772398" cy="42841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48" name="Google Shape;148;p6"/>
                <p:cNvSpPr/>
                <p:nvPr/>
              </p:nvSpPr>
              <p:spPr>
                <a:xfrm>
                  <a:off x="5042642" y="379083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5</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grpSp>
          <p:cxnSp>
            <p:nvCxnSpPr>
              <p:cNvPr id="149" name="Google Shape;149;p6"/>
              <p:cNvCxnSpPr>
                <a:stCxn id="148" idx="2"/>
              </p:cNvCxnSpPr>
              <p:nvPr/>
            </p:nvCxnSpPr>
            <p:spPr>
              <a:xfrm flipH="1">
                <a:off x="4007642" y="3866139"/>
                <a:ext cx="1035000" cy="334500"/>
              </a:xfrm>
              <a:prstGeom prst="straightConnector1">
                <a:avLst/>
              </a:prstGeom>
              <a:noFill/>
              <a:ln w="19050" cap="flat" cmpd="sng">
                <a:solidFill>
                  <a:schemeClr val="accent5"/>
                </a:solidFill>
                <a:prstDash val="solid"/>
                <a:miter lim="800000"/>
                <a:headEnd type="none" w="sm" len="sm"/>
                <a:tailEnd type="triangle" w="med" len="med"/>
              </a:ln>
            </p:spPr>
          </p:cxnSp>
          <p:pic>
            <p:nvPicPr>
              <p:cNvPr id="150" name="Google Shape;150;p6"/>
              <p:cNvPicPr preferRelativeResize="0"/>
              <p:nvPr/>
            </p:nvPicPr>
            <p:blipFill rotWithShape="1">
              <a:blip r:embed="rId2"/>
              <a:srcRect/>
              <a:stretch>
                <a:fillRect/>
              </a:stretch>
            </p:blipFill>
            <p:spPr>
              <a:xfrm>
                <a:off x="7899307" y="5833676"/>
                <a:ext cx="2149026" cy="594412"/>
              </a:xfrm>
              <a:prstGeom prst="rect">
                <a:avLst/>
              </a:prstGeom>
              <a:noFill/>
              <a:ln>
                <a:noFill/>
              </a:ln>
            </p:spPr>
          </p:pic>
        </p:grpSp>
        <p:sp>
          <p:nvSpPr>
            <p:cNvPr id="151" name="Google Shape;151;p6"/>
            <p:cNvSpPr/>
            <p:nvPr/>
          </p:nvSpPr>
          <p:spPr>
            <a:xfrm>
              <a:off x="9954290" y="5076217"/>
              <a:ext cx="634482" cy="591401"/>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6</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cxnSp>
          <p:nvCxnSpPr>
            <p:cNvPr id="152" name="Google Shape;152;p6"/>
            <p:cNvCxnSpPr/>
            <p:nvPr/>
          </p:nvCxnSpPr>
          <p:spPr>
            <a:xfrm flipH="1">
              <a:off x="9181062" y="5471877"/>
              <a:ext cx="783295" cy="391482"/>
            </a:xfrm>
            <a:prstGeom prst="straightConnector1">
              <a:avLst/>
            </a:prstGeom>
            <a:noFill/>
            <a:ln w="19050" cap="flat" cmpd="sng">
              <a:solidFill>
                <a:schemeClr val="accent5"/>
              </a:solidFill>
              <a:prstDash val="solid"/>
              <a:miter lim="800000"/>
              <a:headEnd type="none" w="sm" len="sm"/>
              <a:tailEnd type="triangle" w="med" len="med"/>
            </a:ln>
          </p:spPr>
        </p:cxnSp>
        <p:sp>
          <p:nvSpPr>
            <p:cNvPr id="153" name="Google Shape;153;p6"/>
            <p:cNvSpPr/>
            <p:nvPr/>
          </p:nvSpPr>
          <p:spPr>
            <a:xfrm>
              <a:off x="8689248" y="5871002"/>
              <a:ext cx="883960" cy="326455"/>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60" name="Google Shape;160;p7"/>
          <p:cNvSpPr/>
          <p:nvPr/>
        </p:nvSpPr>
        <p:spPr>
          <a:xfrm>
            <a:off x="357235" y="860486"/>
            <a:ext cx="11608158" cy="892512"/>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3. Chọn </a:t>
            </a:r>
            <a:r>
              <a:rPr lang="en-US" sz="2600" b="1" i="0" u="none" strike="noStrike" cap="none" dirty="0">
                <a:solidFill>
                  <a:schemeClr val="dk1"/>
                </a:solidFill>
                <a:latin typeface="Arial" panose="020B0604020202020204"/>
                <a:ea typeface="Arial" panose="020B0604020202020204"/>
                <a:cs typeface="Arial" panose="020B0604020202020204"/>
                <a:sym typeface="Arial" panose="020B0604020202020204"/>
              </a:rPr>
              <a:t>Target Framework </a:t>
            </a: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 .NET </a:t>
            </a:r>
            <a:r>
              <a:rPr lang="en-US" sz="2600" b="0" i="0" u="none" strike="noStrike" cap="none" dirty="0" smtClean="0">
                <a:solidFill>
                  <a:schemeClr val="dk1"/>
                </a:solidFill>
                <a:latin typeface="Arial" panose="020B0604020202020204"/>
                <a:ea typeface="Arial" panose="020B0604020202020204"/>
                <a:cs typeface="Arial" panose="020B0604020202020204"/>
                <a:sym typeface="Arial" panose="020B0604020202020204"/>
              </a:rPr>
              <a:t>8.0 (Hỗ trợ dài hạn) </a:t>
            </a: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sau đó nhấp vào </a:t>
            </a:r>
            <a:r>
              <a:rPr lang="en-US" sz="2600" b="1" i="0" u="none" strike="noStrike" cap="none" dirty="0">
                <a:solidFill>
                  <a:schemeClr val="dk1"/>
                </a:solidFill>
                <a:latin typeface="Arial" panose="020B0604020202020204"/>
                <a:ea typeface="Arial" panose="020B0604020202020204"/>
                <a:cs typeface="Arial" panose="020B0604020202020204"/>
                <a:sym typeface="Arial" panose="020B0604020202020204"/>
              </a:rPr>
              <a:t>Tạo</a:t>
            </a:r>
            <a:endParaRPr dirty="0"/>
          </a:p>
        </p:txBody>
      </p:sp>
      <p:pic>
        <p:nvPicPr>
          <p:cNvPr id="3" name="Picture 2"/>
          <p:cNvPicPr>
            <a:picLocks noChangeAspect="1"/>
          </p:cNvPicPr>
          <p:nvPr/>
        </p:nvPicPr>
        <p:blipFill>
          <a:blip r:embed="rId1"/>
          <a:stretch>
            <a:fillRect/>
          </a:stretch>
        </p:blipFill>
        <p:spPr>
          <a:xfrm>
            <a:off x="1971099" y="1880971"/>
            <a:ext cx="8249801" cy="3096057"/>
          </a:xfrm>
          <a:prstGeom prst="rect">
            <a:avLst/>
          </a:prstGeom>
        </p:spPr>
      </p:pic>
      <p:sp>
        <p:nvSpPr>
          <p:cNvPr id="159" name="Google Shape;159;p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grpSp>
        <p:nvGrpSpPr>
          <p:cNvPr id="161" name="Google Shape;161;p7"/>
          <p:cNvGrpSpPr/>
          <p:nvPr/>
        </p:nvGrpSpPr>
        <p:grpSpPr>
          <a:xfrm>
            <a:off x="2082859" y="2679286"/>
            <a:ext cx="8957016" cy="2297742"/>
            <a:chOff x="1435854" y="3251962"/>
            <a:chExt cx="8957016" cy="2297742"/>
          </a:xfrm>
        </p:grpSpPr>
        <p:grpSp>
          <p:nvGrpSpPr>
            <p:cNvPr id="162" name="Google Shape;162;p7"/>
            <p:cNvGrpSpPr/>
            <p:nvPr/>
          </p:nvGrpSpPr>
          <p:grpSpPr>
            <a:xfrm>
              <a:off x="1435854" y="3251962"/>
              <a:ext cx="8957016" cy="2297742"/>
              <a:chOff x="1557152" y="3177316"/>
              <a:chExt cx="8957016" cy="2297742"/>
            </a:xfrm>
          </p:grpSpPr>
          <p:sp>
            <p:nvSpPr>
              <p:cNvPr id="164" name="Google Shape;164;p7"/>
              <p:cNvSpPr/>
              <p:nvPr/>
            </p:nvSpPr>
            <p:spPr>
              <a:xfrm>
                <a:off x="9853880" y="4282847"/>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panose="020B0604020202020204"/>
                    <a:ea typeface="Arial" panose="020B0604020202020204"/>
                    <a:cs typeface="Arial" panose="020B0604020202020204"/>
                    <a:sym typeface="Arial" panose="020B0604020202020204"/>
                  </a:rPr>
                  <a:t>số 8</a:t>
                </a:r>
                <a:endParaRPr lang="en-US" sz="1800">
                  <a:solidFill>
                    <a:srgbClr val="002060"/>
                  </a:solidFill>
                  <a:latin typeface="Arial" panose="020B0604020202020204"/>
                  <a:ea typeface="Arial" panose="020B0604020202020204"/>
                  <a:cs typeface="Arial" panose="020B0604020202020204"/>
                  <a:sym typeface="Arial" panose="020B0604020202020204"/>
                </a:endParaRPr>
              </a:p>
            </p:txBody>
          </p:sp>
          <p:sp>
            <p:nvSpPr>
              <p:cNvPr id="165" name="Google Shape;165;p7"/>
              <p:cNvSpPr/>
              <p:nvPr/>
            </p:nvSpPr>
            <p:spPr>
              <a:xfrm>
                <a:off x="3769704" y="3177316"/>
                <a:ext cx="660288" cy="601582"/>
              </a:xfrm>
              <a:prstGeom prst="ellipse">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rgbClr val="002060"/>
                    </a:solidFill>
                    <a:latin typeface="Arial" panose="020B0604020202020204"/>
                    <a:ea typeface="Arial" panose="020B0604020202020204"/>
                    <a:cs typeface="Arial" panose="020B0604020202020204"/>
                    <a:sym typeface="Arial" panose="020B0604020202020204"/>
                  </a:rPr>
                  <a:t>7</a:t>
                </a:r>
                <a:endParaRPr dirty="0"/>
              </a:p>
            </p:txBody>
          </p:sp>
          <p:cxnSp>
            <p:nvCxnSpPr>
              <p:cNvPr id="166" name="Google Shape;166;p7"/>
              <p:cNvCxnSpPr/>
              <p:nvPr/>
            </p:nvCxnSpPr>
            <p:spPr>
              <a:xfrm flipH="1">
                <a:off x="2883159" y="3536300"/>
                <a:ext cx="886546" cy="326573"/>
              </a:xfrm>
              <a:prstGeom prst="straightConnector1">
                <a:avLst/>
              </a:prstGeom>
              <a:noFill/>
              <a:ln w="19050" cap="flat" cmpd="sng">
                <a:solidFill>
                  <a:schemeClr val="accent5"/>
                </a:solidFill>
                <a:prstDash val="solid"/>
                <a:miter lim="800000"/>
                <a:headEnd type="none" w="sm" len="sm"/>
                <a:tailEnd type="triangle" w="med" len="med"/>
              </a:ln>
            </p:spPr>
          </p:cxnSp>
          <p:sp>
            <p:nvSpPr>
              <p:cNvPr id="167" name="Google Shape;167;p7"/>
              <p:cNvSpPr/>
              <p:nvPr/>
            </p:nvSpPr>
            <p:spPr>
              <a:xfrm>
                <a:off x="1557152" y="4137881"/>
                <a:ext cx="2489141" cy="439331"/>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pic>
            <p:nvPicPr>
              <p:cNvPr id="168" name="Google Shape;168;p7"/>
              <p:cNvPicPr preferRelativeResize="0"/>
              <p:nvPr/>
            </p:nvPicPr>
            <p:blipFill rotWithShape="1">
              <a:blip r:embed="rId2"/>
              <a:srcRect/>
              <a:stretch>
                <a:fillRect/>
              </a:stretch>
            </p:blipFill>
            <p:spPr>
              <a:xfrm>
                <a:off x="7081913" y="4993276"/>
                <a:ext cx="2388834" cy="481782"/>
              </a:xfrm>
              <a:prstGeom prst="rect">
                <a:avLst/>
              </a:prstGeom>
              <a:noFill/>
              <a:ln>
                <a:noFill/>
              </a:ln>
            </p:spPr>
          </p:pic>
          <p:sp>
            <p:nvSpPr>
              <p:cNvPr id="169" name="Google Shape;169;p7"/>
              <p:cNvSpPr/>
              <p:nvPr/>
            </p:nvSpPr>
            <p:spPr>
              <a:xfrm>
                <a:off x="8304246" y="5066522"/>
                <a:ext cx="1146956" cy="324352"/>
              </a:xfrm>
              <a:prstGeom prst="rect">
                <a:avLst/>
              </a:prstGeom>
              <a:noFill/>
              <a:ln w="2857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grpSp>
        <p:cxnSp>
          <p:nvCxnSpPr>
            <p:cNvPr id="170" name="Google Shape;170;p7"/>
            <p:cNvCxnSpPr/>
            <p:nvPr/>
          </p:nvCxnSpPr>
          <p:spPr>
            <a:xfrm flipH="1">
              <a:off x="9007267" y="4767653"/>
              <a:ext cx="725315" cy="382845"/>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76" name="Google Shape;176;p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sp>
        <p:nvSpPr>
          <p:cNvPr id="177" name="Google Shape;177;p8"/>
          <p:cNvSpPr/>
          <p:nvPr/>
        </p:nvSpPr>
        <p:spPr>
          <a:xfrm>
            <a:off x="444981" y="703133"/>
            <a:ext cx="11608158" cy="892552"/>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4. Viết code cho phương thức </a:t>
            </a:r>
            <a:r>
              <a:rPr lang="en-US" sz="2600" b="1" i="0" u="none" strike="noStrike" cap="none" dirty="0">
                <a:solidFill>
                  <a:schemeClr val="dk1"/>
                </a:solidFill>
                <a:latin typeface="Arial" panose="020B0604020202020204"/>
                <a:ea typeface="Arial" panose="020B0604020202020204"/>
                <a:cs typeface="Arial" panose="020B0604020202020204"/>
                <a:sym typeface="Arial" panose="020B0604020202020204"/>
              </a:rPr>
              <a:t>Main </a:t>
            </a: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rồi nhấn </a:t>
            </a:r>
            <a:r>
              <a:rPr lang="en-US" sz="2600" b="1" i="0" u="none" strike="noStrike" cap="none" dirty="0">
                <a:solidFill>
                  <a:schemeClr val="dk1"/>
                </a:solidFill>
                <a:latin typeface="Arial" panose="020B0604020202020204"/>
                <a:ea typeface="Arial" panose="020B0604020202020204"/>
                <a:cs typeface="Arial" panose="020B0604020202020204"/>
                <a:sym typeface="Arial" panose="020B0604020202020204"/>
              </a:rPr>
              <a:t>F5( </a:t>
            </a: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chạy Debugging </a:t>
            </a:r>
            <a:r>
              <a:rPr lang="en-US" sz="2600" b="1"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hoặc </a:t>
            </a:r>
            <a:r>
              <a:rPr lang="en-US" sz="2600" b="1" i="0" u="none" strike="noStrike" cap="none" dirty="0">
                <a:solidFill>
                  <a:schemeClr val="dk1"/>
                </a:solidFill>
                <a:latin typeface="Arial" panose="020B0604020202020204"/>
                <a:ea typeface="Arial" panose="020B0604020202020204"/>
                <a:cs typeface="Arial" panose="020B0604020202020204"/>
                <a:sym typeface="Arial" panose="020B0604020202020204"/>
              </a:rPr>
              <a:t>Ctrl+F5 </a:t>
            </a: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(chạy không Debugging)</a:t>
            </a:r>
            <a:r>
              <a:rPr lang="en-US" sz="2600" b="1" i="0" u="none" strike="noStrike" cap="none" dirty="0">
                <a:solidFill>
                  <a:schemeClr val="dk1"/>
                </a:solidFill>
                <a:latin typeface="Arial" panose="020B0604020202020204"/>
                <a:ea typeface="Arial" panose="020B0604020202020204"/>
                <a:cs typeface="Arial" panose="020B0604020202020204"/>
                <a:sym typeface="Arial" panose="020B0604020202020204"/>
              </a:rPr>
              <a:t> </a:t>
            </a:r>
            <a:r>
              <a:rPr lang="en-US" sz="2600" b="0" i="0" u="none" strike="noStrike" cap="none" dirty="0">
                <a:solidFill>
                  <a:schemeClr val="dk1"/>
                </a:solidFill>
                <a:latin typeface="Arial" panose="020B0604020202020204"/>
                <a:ea typeface="Arial" panose="020B0604020202020204"/>
                <a:cs typeface="Arial" panose="020B0604020202020204"/>
                <a:sym typeface="Arial" panose="020B0604020202020204"/>
              </a:rPr>
              <a:t>để chạy ứng dụng</a:t>
            </a:r>
            <a:endParaRPr dirty="0"/>
          </a:p>
        </p:txBody>
      </p:sp>
      <p:pic>
        <p:nvPicPr>
          <p:cNvPr id="179" name="Google Shape;179;p8"/>
          <p:cNvPicPr preferRelativeResize="0"/>
          <p:nvPr/>
        </p:nvPicPr>
        <p:blipFill rotWithShape="1">
          <a:blip r:embed="rId1"/>
          <a:srcRect/>
          <a:stretch>
            <a:fillRect/>
          </a:stretch>
        </p:blipFill>
        <p:spPr>
          <a:xfrm>
            <a:off x="3371009" y="4342844"/>
            <a:ext cx="5457825" cy="1209675"/>
          </a:xfrm>
          <a:prstGeom prst="rect">
            <a:avLst/>
          </a:prstGeom>
          <a:noFill/>
          <a:ln>
            <a:noFill/>
          </a:ln>
        </p:spPr>
      </p:pic>
      <p:pic>
        <p:nvPicPr>
          <p:cNvPr id="6" name="Picture 5"/>
          <p:cNvPicPr>
            <a:picLocks noChangeAspect="1"/>
          </p:cNvPicPr>
          <p:nvPr/>
        </p:nvPicPr>
        <p:blipFill>
          <a:blip r:embed="rId2"/>
          <a:stretch>
            <a:fillRect/>
          </a:stretch>
        </p:blipFill>
        <p:spPr>
          <a:xfrm>
            <a:off x="598669" y="1922140"/>
            <a:ext cx="5264421" cy="1206562"/>
          </a:xfrm>
          <a:prstGeom prst="rect">
            <a:avLst/>
          </a:prstGeom>
        </p:spPr>
      </p:pic>
      <p:pic>
        <p:nvPicPr>
          <p:cNvPr id="7" name="Picture 6"/>
          <p:cNvPicPr>
            <a:picLocks noChangeAspect="1"/>
          </p:cNvPicPr>
          <p:nvPr/>
        </p:nvPicPr>
        <p:blipFill>
          <a:blip r:embed="rId3"/>
          <a:stretch>
            <a:fillRect/>
          </a:stretch>
        </p:blipFill>
        <p:spPr>
          <a:xfrm>
            <a:off x="6249060" y="1922140"/>
            <a:ext cx="5416828" cy="196860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9"/>
          <p:cNvSpPr txBox="1">
            <a:spLocks noGrp="1"/>
          </p:cNvSpPr>
          <p:nvPr>
            <p:ph type="title"/>
          </p:nvPr>
        </p:nvSpPr>
        <p:spPr>
          <a:xfrm>
            <a:off x="368595" y="638907"/>
            <a:ext cx="10806720" cy="570288"/>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panose="020B0604020202020204"/>
              <a:buNone/>
            </a:pPr>
            <a:r>
              <a:rPr lang="en-US" sz="4000" b="1"/>
              <a:t>Cấu trúc của một chương trình C#</a:t>
            </a:r>
            <a:endParaRPr lang="en-US" sz="4000" b="1"/>
          </a:p>
        </p:txBody>
      </p:sp>
      <p:sp>
        <p:nvSpPr>
          <p:cNvPr id="185" name="Google Shape;185;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86" name="Google Shape;186;p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02/11/2021</a:t>
            </a:r>
            <a:endParaRPr lang="en-US"/>
          </a:p>
        </p:txBody>
      </p:sp>
      <p:grpSp>
        <p:nvGrpSpPr>
          <p:cNvPr id="187" name="Google Shape;187;p9"/>
          <p:cNvGrpSpPr/>
          <p:nvPr/>
        </p:nvGrpSpPr>
        <p:grpSpPr>
          <a:xfrm>
            <a:off x="237966" y="1537026"/>
            <a:ext cx="11405810" cy="4840688"/>
            <a:chOff x="200731" y="1254328"/>
            <a:chExt cx="11405810" cy="4840688"/>
          </a:xfrm>
        </p:grpSpPr>
        <p:pic>
          <p:nvPicPr>
            <p:cNvPr id="188" name="Google Shape;188;p9"/>
            <p:cNvPicPr preferRelativeResize="0"/>
            <p:nvPr/>
          </p:nvPicPr>
          <p:blipFill rotWithShape="1">
            <a:blip r:embed="rId1"/>
            <a:srcRect/>
            <a:stretch>
              <a:fillRect/>
            </a:stretch>
          </p:blipFill>
          <p:spPr>
            <a:xfrm>
              <a:off x="200731" y="1732828"/>
              <a:ext cx="8391085" cy="4362188"/>
            </a:xfrm>
            <a:prstGeom prst="rect">
              <a:avLst/>
            </a:prstGeom>
            <a:noFill/>
            <a:ln>
              <a:noFill/>
            </a:ln>
          </p:spPr>
        </p:pic>
        <p:sp>
          <p:nvSpPr>
            <p:cNvPr id="189" name="Google Shape;189;p9"/>
            <p:cNvSpPr/>
            <p:nvPr/>
          </p:nvSpPr>
          <p:spPr>
            <a:xfrm>
              <a:off x="754224" y="1675468"/>
              <a:ext cx="1671735" cy="330094"/>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0" name="Google Shape;190;p9"/>
            <p:cNvSpPr/>
            <p:nvPr/>
          </p:nvSpPr>
          <p:spPr>
            <a:xfrm>
              <a:off x="754225" y="2160144"/>
              <a:ext cx="2743200" cy="330095"/>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1" name="Google Shape;191;p9"/>
            <p:cNvSpPr/>
            <p:nvPr/>
          </p:nvSpPr>
          <p:spPr>
            <a:xfrm>
              <a:off x="1681065" y="3258614"/>
              <a:ext cx="6938744" cy="2134081"/>
            </a:xfrm>
            <a:prstGeom prst="rect">
              <a:avLst/>
            </a:prstGeom>
            <a:no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panose="020B0604020202020204"/>
                <a:ea typeface="Arial" panose="020B0604020202020204"/>
                <a:cs typeface="Arial" panose="020B0604020202020204"/>
                <a:sym typeface="Arial" panose="020B0604020202020204"/>
              </a:endParaRPr>
            </a:p>
          </p:txBody>
        </p:sp>
        <p:sp>
          <p:nvSpPr>
            <p:cNvPr id="192" name="Google Shape;192;p9"/>
            <p:cNvSpPr/>
            <p:nvPr/>
          </p:nvSpPr>
          <p:spPr>
            <a:xfrm>
              <a:off x="6794118" y="1772939"/>
              <a:ext cx="2182624"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panose="020B0604020202020204"/>
                  <a:ea typeface="Arial" panose="020B0604020202020204"/>
                  <a:cs typeface="Arial" panose="020B0604020202020204"/>
                  <a:sym typeface="Arial" panose="020B0604020202020204"/>
                </a:rPr>
                <a:t>Không gian tên của lớp hiện tại</a:t>
              </a:r>
              <a:endParaRPr lang="en-US" sz="2000">
                <a:solidFill>
                  <a:srgbClr val="002060"/>
                </a:solidFill>
                <a:latin typeface="Arial" panose="020B0604020202020204"/>
                <a:ea typeface="Arial" panose="020B0604020202020204"/>
                <a:cs typeface="Arial" panose="020B0604020202020204"/>
                <a:sym typeface="Arial" panose="020B0604020202020204"/>
              </a:endParaRPr>
            </a:p>
          </p:txBody>
        </p:sp>
        <p:sp>
          <p:nvSpPr>
            <p:cNvPr id="193" name="Google Shape;193;p9"/>
            <p:cNvSpPr/>
            <p:nvPr/>
          </p:nvSpPr>
          <p:spPr>
            <a:xfrm>
              <a:off x="9423918" y="2447776"/>
              <a:ext cx="2182623" cy="625843"/>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panose="020B0604020202020204"/>
                  <a:ea typeface="Arial" panose="020B0604020202020204"/>
                  <a:cs typeface="Arial" panose="020B0604020202020204"/>
                  <a:sym typeface="Arial" panose="020B0604020202020204"/>
                </a:rPr>
                <a:t>Điểm vào: </a:t>
              </a:r>
              <a:r>
                <a:rPr lang="en-US" sz="2000">
                  <a:solidFill>
                    <a:srgbClr val="833C0B"/>
                  </a:solidFill>
                  <a:latin typeface="Arial" panose="020B0604020202020204"/>
                  <a:ea typeface="Arial" panose="020B0604020202020204"/>
                  <a:cs typeface="Arial" panose="020B0604020202020204"/>
                  <a:sym typeface="Arial" panose="020B0604020202020204"/>
                </a:rPr>
                <a:t>Main()</a:t>
              </a:r>
              <a:endParaRPr lang="en-US" sz="2000">
                <a:solidFill>
                  <a:srgbClr val="833C0B"/>
                </a:solidFill>
                <a:latin typeface="Arial" panose="020B0604020202020204"/>
                <a:ea typeface="Arial" panose="020B0604020202020204"/>
                <a:cs typeface="Arial" panose="020B0604020202020204"/>
                <a:sym typeface="Arial" panose="020B0604020202020204"/>
              </a:endParaRPr>
            </a:p>
          </p:txBody>
        </p:sp>
        <p:sp>
          <p:nvSpPr>
            <p:cNvPr id="194" name="Google Shape;194;p9"/>
            <p:cNvSpPr/>
            <p:nvPr/>
          </p:nvSpPr>
          <p:spPr>
            <a:xfrm>
              <a:off x="4145161" y="1254328"/>
              <a:ext cx="2317101" cy="643077"/>
            </a:xfrm>
            <a:prstGeom prst="rect">
              <a:avLst/>
            </a:prstGeom>
            <a:solidFill>
              <a:srgbClr val="92D050"/>
            </a:solidFill>
            <a:ln w="254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002060"/>
                  </a:solidFill>
                  <a:latin typeface="Arial" panose="020B0604020202020204"/>
                  <a:ea typeface="Arial" panose="020B0604020202020204"/>
                  <a:cs typeface="Arial" panose="020B0604020202020204"/>
                  <a:sym typeface="Arial" panose="020B0604020202020204"/>
                </a:rPr>
                <a:t>Không gian tên tham chiếu</a:t>
              </a:r>
              <a:endParaRPr lang="en-US" sz="2000">
                <a:solidFill>
                  <a:srgbClr val="002060"/>
                </a:solidFill>
                <a:latin typeface="Arial" panose="020B0604020202020204"/>
                <a:ea typeface="Arial" panose="020B0604020202020204"/>
                <a:cs typeface="Arial" panose="020B0604020202020204"/>
                <a:sym typeface="Arial" panose="020B0604020202020204"/>
              </a:endParaRPr>
            </a:p>
          </p:txBody>
        </p:sp>
        <p:cxnSp>
          <p:nvCxnSpPr>
            <p:cNvPr id="195" name="Google Shape;195;p9"/>
            <p:cNvCxnSpPr/>
            <p:nvPr/>
          </p:nvCxnSpPr>
          <p:spPr>
            <a:xfrm flipH="1">
              <a:off x="2476834" y="1586204"/>
              <a:ext cx="1668327" cy="195061"/>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6" name="Google Shape;196;p9"/>
            <p:cNvCxnSpPr/>
            <p:nvPr/>
          </p:nvCxnSpPr>
          <p:spPr>
            <a:xfrm flipH="1">
              <a:off x="3511421" y="2103934"/>
              <a:ext cx="3268701" cy="279922"/>
            </a:xfrm>
            <a:prstGeom prst="straightConnector1">
              <a:avLst/>
            </a:prstGeom>
            <a:noFill/>
            <a:ln w="19050" cap="flat" cmpd="sng">
              <a:solidFill>
                <a:schemeClr val="accent5"/>
              </a:solidFill>
              <a:prstDash val="solid"/>
              <a:miter lim="800000"/>
              <a:headEnd type="none" w="sm" len="sm"/>
              <a:tailEnd type="triangle" w="med" len="med"/>
            </a:ln>
          </p:spPr>
        </p:cxnSp>
        <p:cxnSp>
          <p:nvCxnSpPr>
            <p:cNvPr id="197" name="Google Shape;197;p9"/>
            <p:cNvCxnSpPr/>
            <p:nvPr/>
          </p:nvCxnSpPr>
          <p:spPr>
            <a:xfrm flipH="1">
              <a:off x="5548015" y="2787122"/>
              <a:ext cx="3875903" cy="429683"/>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13776</Words>
  <Application>WPS Presentation</Application>
  <PresentationFormat>Widescreen</PresentationFormat>
  <Paragraphs>497</Paragraphs>
  <Slides>49</Slides>
  <Notes>49</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Arial</vt:lpstr>
      <vt:lpstr>SimSun</vt:lpstr>
      <vt:lpstr>Wingdings</vt:lpstr>
      <vt:lpstr>Arial</vt:lpstr>
      <vt:lpstr>Calibri</vt:lpstr>
      <vt:lpstr>Noto Sans Symbols</vt:lpstr>
      <vt:lpstr>Segoe Print</vt:lpstr>
      <vt:lpstr>Microsoft YaHei</vt:lpstr>
      <vt:lpstr>Arial Unicode MS</vt:lpstr>
      <vt:lpstr>Consolas</vt:lpstr>
      <vt:lpstr>Office Theme</vt:lpstr>
      <vt:lpstr>Lập trình C#.NET</vt:lpstr>
      <vt:lpstr>Mục tiêu</vt:lpstr>
      <vt:lpstr>PowerPoint 演示文稿</vt:lpstr>
      <vt:lpstr>Demo Tạo ứng dụng bảng điều khiển C# bằng Visual Studio.NET</vt:lpstr>
      <vt:lpstr>PowerPoint 演示文稿</vt:lpstr>
      <vt:lpstr>PowerPoint 演示文稿</vt:lpstr>
      <vt:lpstr>PowerPoint 演示文稿</vt:lpstr>
      <vt:lpstr>PowerPoint 演示文稿</vt:lpstr>
      <vt:lpstr>Cấu trúc của một chương trình C#</vt:lpstr>
      <vt:lpstr>Không gian tên trong C#</vt:lpstr>
      <vt:lpstr>Không gian tên trong C#</vt:lpstr>
      <vt:lpstr>Không gian tên trong C#</vt:lpstr>
      <vt:lpstr>Các biến thể của phương thức Main()</vt:lpstr>
      <vt:lpstr>Xử lý các đối số dòng lệnh</vt:lpstr>
      <vt:lpstr>Loại giá trị và loại tham chiếu</vt:lpstr>
      <vt:lpstr>Loại giá trị và loại tham chiếu</vt:lpstr>
      <vt:lpstr>Quyền anh và mở hộp</vt:lpstr>
      <vt:lpstr>Quyền anh và mở hộp</vt:lpstr>
      <vt:lpstr>từ khóa var</vt:lpstr>
      <vt:lpstr>từ khóa var</vt:lpstr>
      <vt:lpstr>kiểu động</vt:lpstr>
      <vt:lpstr>kiểu động</vt:lpstr>
      <vt:lpstr>Nội suy chuỗi</vt:lpstr>
      <vt:lpstr>Lớp điều khiển</vt:lpstr>
      <vt:lpstr>Cú pháp chữ số</vt:lpstr>
      <vt:lpstr>Truyền tham số với ref, out và params</vt:lpstr>
      <vt:lpstr>Truyền tham số với ref, out và params</vt:lpstr>
      <vt:lpstr>PowerPoint 演示文稿</vt:lpstr>
      <vt:lpstr>PowerPoint 演示文稿</vt:lpstr>
      <vt:lpstr>Giới thiệu người dân địa phương và trả về Ref</vt:lpstr>
      <vt:lpstr>Giới thiệu người dân địa phương và trả về Ref</vt:lpstr>
      <vt:lpstr>Hàm cục bộ và hàm cục bộ tĩnh</vt:lpstr>
      <vt:lpstr>Hàm cục bộ và hàm cục bộ tĩnh</vt:lpstr>
      <vt:lpstr>Hàm cục bộ và hàm cục bộ tĩnh</vt:lpstr>
      <vt:lpstr>Hàm cục bộ và hàm cục bộ tĩnh</vt:lpstr>
      <vt:lpstr>Bộ dữ liệu</vt:lpstr>
      <vt:lpstr>Bộ dữ liệu</vt:lpstr>
      <vt:lpstr>Loại bỏ</vt:lpstr>
      <vt:lpstr>Loại bỏ</vt:lpstr>
      <vt:lpstr>Loại bỏ</vt:lpstr>
      <vt:lpstr>Khớp mẫu</vt:lpstr>
      <vt:lpstr>Khớp mẫu</vt:lpstr>
      <vt:lpstr>Khớp mẫu</vt:lpstr>
      <vt:lpstr>Toán tử có điều kiện null</vt:lpstr>
      <vt:lpstr>Các loại giá trị Nullable</vt:lpstr>
      <vt:lpstr>Các loại tham chiếu có thể rỗng</vt:lpstr>
      <vt:lpstr>Trình xây dựng chính cho lớp và cấu trúc</vt:lpstr>
      <vt:lpstr>Bí danh bất kỳ loại nào</vt:lpstr>
      <vt:lpstr>Bản tóm tắt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 Programming</dc:title>
  <dc:creator>ADMIN</dc:creator>
  <cp:lastModifiedBy>Tienn</cp:lastModifiedBy>
  <cp:revision>11</cp:revision>
  <dcterms:created xsi:type="dcterms:W3CDTF">2021-01-25T08:25:00Z</dcterms:created>
  <dcterms:modified xsi:type="dcterms:W3CDTF">2024-06-26T19:02:41Z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127CC7CCE38C42E4B9327446E3B94410_12</vt:lpwstr>
  </property>
  <property fmtid="{D5CDD505-2E9C-101B-9397-08002B2CF9AE}" pid="3" name="KSOProductBuildVer">
    <vt:lpwstr>1033-12.2.0.17119</vt:lpwstr>
  </property>
</Properties>
</file>