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273" r:id="rId2"/>
    <p:sldId id="403" r:id="rId3"/>
    <p:sldId id="282" r:id="rId4"/>
    <p:sldId id="283" r:id="rId5"/>
    <p:sldId id="404" r:id="rId6"/>
    <p:sldId id="295" r:id="rId7"/>
    <p:sldId id="431" r:id="rId8"/>
    <p:sldId id="426" r:id="rId9"/>
    <p:sldId id="430" r:id="rId10"/>
    <p:sldId id="427" r:id="rId11"/>
    <p:sldId id="428" r:id="rId12"/>
    <p:sldId id="429" r:id="rId13"/>
    <p:sldId id="355" r:id="rId14"/>
    <p:sldId id="414" r:id="rId15"/>
    <p:sldId id="356" r:id="rId16"/>
    <p:sldId id="358" r:id="rId17"/>
    <p:sldId id="373" r:id="rId18"/>
    <p:sldId id="359" r:id="rId19"/>
    <p:sldId id="361" r:id="rId20"/>
    <p:sldId id="362" r:id="rId21"/>
    <p:sldId id="411" r:id="rId22"/>
    <p:sldId id="412" r:id="rId23"/>
    <p:sldId id="416" r:id="rId24"/>
    <p:sldId id="417" r:id="rId25"/>
    <p:sldId id="424" r:id="rId26"/>
    <p:sldId id="419" r:id="rId27"/>
    <p:sldId id="420" r:id="rId28"/>
    <p:sldId id="363" r:id="rId29"/>
    <p:sldId id="421" r:id="rId30"/>
    <p:sldId id="408" r:id="rId31"/>
    <p:sldId id="409" r:id="rId32"/>
    <p:sldId id="432" r:id="rId33"/>
    <p:sldId id="436" r:id="rId34"/>
    <p:sldId id="433" r:id="rId35"/>
    <p:sldId id="434" r:id="rId36"/>
    <p:sldId id="435" r:id="rId37"/>
  </p:sldIdLst>
  <p:sldSz cx="9144000" cy="6858000" type="screen4x3"/>
  <p:notesSz cx="6858000" cy="9144000"/>
  <p:defaultTextStyle>
    <a:defPPr>
      <a:defRPr lang="vi-VN"/>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8000"/>
    <a:srgbClr val="C00000"/>
    <a:srgbClr val="DC0081"/>
    <a:srgbClr val="FEF4EC"/>
    <a:srgbClr val="E7F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2070" autoAdjust="0"/>
  </p:normalViewPr>
  <p:slideViewPr>
    <p:cSldViewPr>
      <p:cViewPr varScale="1">
        <p:scale>
          <a:sx n="57" d="100"/>
          <a:sy n="57" d="100"/>
        </p:scale>
        <p:origin x="-17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3" d="100"/>
          <a:sy n="53" d="100"/>
        </p:scale>
        <p:origin x="-1842"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576A40-8D94-4DB9-A367-A3A22A64D1A8}" type="doc">
      <dgm:prSet loTypeId="urn:microsoft.com/office/officeart/2005/8/layout/radial6" loCatId="relationship" qsTypeId="urn:microsoft.com/office/officeart/2005/8/quickstyle/3d2" qsCatId="3D" csTypeId="urn:microsoft.com/office/officeart/2005/8/colors/accent2_2" csCatId="accent2" phldr="1"/>
      <dgm:spPr/>
      <dgm:t>
        <a:bodyPr/>
        <a:lstStyle/>
        <a:p>
          <a:endParaRPr lang="en-US"/>
        </a:p>
      </dgm:t>
    </dgm:pt>
    <dgm:pt modelId="{D392094C-5AAD-470F-A515-4B37C013736D}">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100" dirty="0" smtClean="0"/>
            <a:t>Services</a:t>
          </a:r>
        </a:p>
        <a:p>
          <a:r>
            <a:rPr lang="en-US" sz="1100" dirty="0" err="1" smtClean="0"/>
            <a:t>Dịch</a:t>
          </a:r>
          <a:r>
            <a:rPr lang="en-US" sz="1100" dirty="0" smtClean="0"/>
            <a:t> </a:t>
          </a:r>
          <a:r>
            <a:rPr lang="en-US" sz="1100" dirty="0" err="1" smtClean="0"/>
            <a:t>vụ</a:t>
          </a:r>
          <a:endParaRPr lang="en-US" sz="1100" dirty="0"/>
        </a:p>
      </dgm:t>
    </dgm:pt>
    <dgm:pt modelId="{F292DD4D-07D9-4C2D-BDC4-11C764D28375}" type="parTrans" cxnId="{5CFC7DD1-6917-4576-9736-F8400165389F}">
      <dgm:prSet/>
      <dgm:spPr/>
      <dgm:t>
        <a:bodyPr/>
        <a:lstStyle/>
        <a:p>
          <a:endParaRPr lang="en-US"/>
        </a:p>
      </dgm:t>
    </dgm:pt>
    <dgm:pt modelId="{36AA1312-D94E-4D15-B842-F150804C5946}" type="sibTrans" cxnId="{5CFC7DD1-6917-4576-9736-F8400165389F}">
      <dgm:prSet/>
      <dgm:spPr/>
      <dgm:t>
        <a:bodyPr/>
        <a:lstStyle/>
        <a:p>
          <a:endParaRPr lang="en-US" sz="1400"/>
        </a:p>
      </dgm:t>
    </dgm:pt>
    <dgm:pt modelId="{124B2212-9AA5-4A85-B455-1334AE7F92FB}">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100" dirty="0" smtClean="0"/>
            <a:t>Windows</a:t>
          </a:r>
        </a:p>
        <a:p>
          <a:r>
            <a:rPr lang="en-US" sz="1100" dirty="0" smtClean="0"/>
            <a:t>Apps</a:t>
          </a:r>
        </a:p>
        <a:p>
          <a:r>
            <a:rPr lang="en-US" sz="1100" dirty="0" err="1" smtClean="0"/>
            <a:t>Ứng</a:t>
          </a:r>
          <a:r>
            <a:rPr lang="en-US" sz="1100" dirty="0" smtClean="0"/>
            <a:t> </a:t>
          </a:r>
          <a:r>
            <a:rPr lang="en-US" sz="1100" dirty="0" err="1" smtClean="0"/>
            <a:t>dụng</a:t>
          </a:r>
          <a:r>
            <a:rPr lang="en-US" sz="1100" dirty="0" smtClean="0"/>
            <a:t> Windows</a:t>
          </a:r>
          <a:endParaRPr lang="en-US" sz="1100" dirty="0"/>
        </a:p>
      </dgm:t>
    </dgm:pt>
    <dgm:pt modelId="{B8F5595D-D0A6-48CF-8AC1-D2F914A49B09}" type="parTrans" cxnId="{C2F7E089-5FDB-4C06-B3E3-7A4F1D0D26F9}">
      <dgm:prSet/>
      <dgm:spPr/>
      <dgm:t>
        <a:bodyPr/>
        <a:lstStyle/>
        <a:p>
          <a:endParaRPr lang="en-US"/>
        </a:p>
      </dgm:t>
    </dgm:pt>
    <dgm:pt modelId="{0FD9D07B-E4C6-4911-A390-0026EA12D24B}" type="sibTrans" cxnId="{C2F7E089-5FDB-4C06-B3E3-7A4F1D0D26F9}">
      <dgm:prSet/>
      <dgm:spPr/>
      <dgm:t>
        <a:bodyPr/>
        <a:lstStyle/>
        <a:p>
          <a:endParaRPr lang="en-US" sz="1400"/>
        </a:p>
      </dgm:t>
    </dgm:pt>
    <dgm:pt modelId="{62426406-6D00-49E9-9247-1436E6EBAFCB}">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100" dirty="0" smtClean="0"/>
            <a:t>Web Apps</a:t>
          </a:r>
        </a:p>
        <a:p>
          <a:r>
            <a:rPr lang="en-US" sz="1100" dirty="0" err="1" smtClean="0"/>
            <a:t>Ứng</a:t>
          </a:r>
          <a:r>
            <a:rPr lang="en-US" sz="1100" dirty="0" smtClean="0"/>
            <a:t> </a:t>
          </a:r>
          <a:r>
            <a:rPr lang="en-US" sz="1100" dirty="0" err="1" smtClean="0"/>
            <a:t>dụng</a:t>
          </a:r>
          <a:r>
            <a:rPr lang="en-US" sz="1100" dirty="0" smtClean="0"/>
            <a:t> web</a:t>
          </a:r>
          <a:endParaRPr lang="en-US" sz="1100" dirty="0"/>
        </a:p>
      </dgm:t>
    </dgm:pt>
    <dgm:pt modelId="{BA39A621-51CA-4BCC-9C18-62AF4A8306FF}" type="parTrans" cxnId="{208D4846-D9D3-4E90-93AA-3DE525D3995A}">
      <dgm:prSet/>
      <dgm:spPr/>
      <dgm:t>
        <a:bodyPr/>
        <a:lstStyle/>
        <a:p>
          <a:endParaRPr lang="en-US"/>
        </a:p>
      </dgm:t>
    </dgm:pt>
    <dgm:pt modelId="{D9884B97-D44B-4489-90AA-0C14E50EF846}" type="sibTrans" cxnId="{208D4846-D9D3-4E90-93AA-3DE525D3995A}">
      <dgm:prSet/>
      <dgm:spPr/>
      <dgm:t>
        <a:bodyPr/>
        <a:lstStyle/>
        <a:p>
          <a:endParaRPr lang="en-US" sz="1400"/>
        </a:p>
      </dgm:t>
    </dgm:pt>
    <dgm:pt modelId="{758AB3C9-9B4B-4AC2-829F-7678E13917AA}">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100" dirty="0" smtClean="0"/>
            <a:t>Office Apps</a:t>
          </a:r>
          <a:br>
            <a:rPr lang="en-US" sz="1100" dirty="0" smtClean="0"/>
          </a:br>
          <a:r>
            <a:rPr lang="en-US" sz="1100" dirty="0" err="1" smtClean="0"/>
            <a:t>Ứng</a:t>
          </a:r>
          <a:r>
            <a:rPr lang="en-US" sz="1100" dirty="0" smtClean="0"/>
            <a:t> </a:t>
          </a:r>
          <a:r>
            <a:rPr lang="en-US" sz="1100" dirty="0" err="1" smtClean="0"/>
            <a:t>dụng</a:t>
          </a:r>
          <a:r>
            <a:rPr lang="en-US" sz="1100" dirty="0" smtClean="0"/>
            <a:t> </a:t>
          </a:r>
          <a:r>
            <a:rPr lang="en-US" sz="1100" dirty="0" err="1" smtClean="0"/>
            <a:t>văn</a:t>
          </a:r>
          <a:r>
            <a:rPr lang="en-US" sz="1100" dirty="0" smtClean="0"/>
            <a:t> </a:t>
          </a:r>
          <a:r>
            <a:rPr lang="en-US" sz="1100" dirty="0" err="1" smtClean="0"/>
            <a:t>phòng</a:t>
          </a:r>
          <a:endParaRPr lang="en-US" sz="1100" dirty="0"/>
        </a:p>
      </dgm:t>
    </dgm:pt>
    <dgm:pt modelId="{AB0C0706-666A-496B-A306-1246287E4127}" type="parTrans" cxnId="{6C5770F7-A921-4CFB-B742-48DD37A45E96}">
      <dgm:prSet/>
      <dgm:spPr/>
      <dgm:t>
        <a:bodyPr/>
        <a:lstStyle/>
        <a:p>
          <a:endParaRPr lang="en-US"/>
        </a:p>
      </dgm:t>
    </dgm:pt>
    <dgm:pt modelId="{B5F81B02-14F9-4D62-ADE8-E2CF8A782733}" type="sibTrans" cxnId="{6C5770F7-A921-4CFB-B742-48DD37A45E96}">
      <dgm:prSet/>
      <dgm:spPr/>
      <dgm:t>
        <a:bodyPr/>
        <a:lstStyle/>
        <a:p>
          <a:endParaRPr lang="en-US" sz="1400"/>
        </a:p>
      </dgm:t>
    </dgm:pt>
    <dgm:pt modelId="{141EA41E-C95A-46D5-939B-F6CE26F8F061}">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dirty="0" err="1" smtClean="0"/>
            <a:t>Công</a:t>
          </a:r>
          <a:r>
            <a:rPr lang="en-US" sz="1200" dirty="0" smtClean="0"/>
            <a:t> </a:t>
          </a:r>
          <a:r>
            <a:rPr lang="en-US" sz="1200" dirty="0" err="1" smtClean="0"/>
            <a:t>cụ</a:t>
          </a:r>
          <a:r>
            <a:rPr lang="en-US" sz="1200" dirty="0" smtClean="0"/>
            <a:t>, </a:t>
          </a:r>
        </a:p>
        <a:p>
          <a:r>
            <a:rPr lang="en-US" sz="1200" dirty="0" smtClean="0"/>
            <a:t>Framework, </a:t>
          </a:r>
        </a:p>
        <a:p>
          <a:r>
            <a:rPr lang="en-US" sz="1200" dirty="0" smtClean="0"/>
            <a:t>&amp; </a:t>
          </a:r>
          <a:r>
            <a:rPr lang="en-US" sz="1200" dirty="0" err="1" smtClean="0"/>
            <a:t>ngôn</a:t>
          </a:r>
          <a:r>
            <a:rPr lang="en-US" sz="1200" dirty="0" smtClean="0"/>
            <a:t> </a:t>
          </a:r>
          <a:r>
            <a:rPr lang="en-US" sz="1200" dirty="0" err="1" smtClean="0"/>
            <a:t>ngữ</a:t>
          </a:r>
          <a:r>
            <a:rPr lang="en-US" sz="1200" dirty="0" smtClean="0"/>
            <a:t> </a:t>
          </a:r>
          <a:r>
            <a:rPr lang="en-US" sz="1200" dirty="0" err="1" smtClean="0"/>
            <a:t>lập</a:t>
          </a:r>
          <a:r>
            <a:rPr lang="en-US" sz="1200" dirty="0" smtClean="0"/>
            <a:t> </a:t>
          </a:r>
          <a:r>
            <a:rPr lang="en-US" sz="1200" dirty="0" err="1" smtClean="0"/>
            <a:t>trình</a:t>
          </a:r>
          <a:endParaRPr lang="en-US" sz="1200" dirty="0"/>
        </a:p>
      </dgm:t>
    </dgm:pt>
    <dgm:pt modelId="{D87F7419-DBFE-4DC4-AC26-9EE8BADEFF59}" type="parTrans" cxnId="{2380B8E9-7396-4173-85C2-ED3EE9BB4149}">
      <dgm:prSet/>
      <dgm:spPr/>
      <dgm:t>
        <a:bodyPr/>
        <a:lstStyle/>
        <a:p>
          <a:endParaRPr lang="en-US"/>
        </a:p>
      </dgm:t>
    </dgm:pt>
    <dgm:pt modelId="{9CABF682-69DB-44B2-8BEC-D81B2D24575E}" type="sibTrans" cxnId="{2380B8E9-7396-4173-85C2-ED3EE9BB4149}">
      <dgm:prSet/>
      <dgm:spPr/>
      <dgm:t>
        <a:bodyPr/>
        <a:lstStyle/>
        <a:p>
          <a:endParaRPr lang="en-US"/>
        </a:p>
      </dgm:t>
    </dgm:pt>
    <dgm:pt modelId="{9CAA54BC-C36A-4B6D-A23E-E0D34ECE3165}">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1200" dirty="0" smtClean="0"/>
            <a:t>Mobile Apps</a:t>
          </a:r>
        </a:p>
        <a:p>
          <a:r>
            <a:rPr lang="en-US" sz="1200" dirty="0" err="1" smtClean="0"/>
            <a:t>Ứng</a:t>
          </a:r>
          <a:r>
            <a:rPr lang="en-US" sz="1200" dirty="0" smtClean="0"/>
            <a:t> </a:t>
          </a:r>
          <a:r>
            <a:rPr lang="en-US" sz="1200" dirty="0" err="1" smtClean="0"/>
            <a:t>dụng</a:t>
          </a:r>
          <a:r>
            <a:rPr lang="en-US" sz="1200" dirty="0" smtClean="0"/>
            <a:t> </a:t>
          </a:r>
          <a:r>
            <a:rPr lang="en-US" sz="1200" dirty="0" err="1" smtClean="0"/>
            <a:t>di</a:t>
          </a:r>
          <a:r>
            <a:rPr lang="en-US" sz="1200" dirty="0" smtClean="0"/>
            <a:t> </a:t>
          </a:r>
          <a:r>
            <a:rPr lang="en-US" sz="1200" dirty="0" err="1" smtClean="0"/>
            <a:t>động</a:t>
          </a:r>
          <a:endParaRPr lang="en-US" sz="1200" dirty="0"/>
        </a:p>
      </dgm:t>
    </dgm:pt>
    <dgm:pt modelId="{5391B180-FA04-4F49-BCCC-37F0C02909EA}" type="parTrans" cxnId="{8D49F880-EE80-4D04-90EF-A9F8E456B6ED}">
      <dgm:prSet/>
      <dgm:spPr/>
      <dgm:t>
        <a:bodyPr/>
        <a:lstStyle/>
        <a:p>
          <a:endParaRPr lang="en-US"/>
        </a:p>
      </dgm:t>
    </dgm:pt>
    <dgm:pt modelId="{7137CAB7-6E0C-4ED5-9B5A-7FAF0FC27B72}" type="sibTrans" cxnId="{8D49F880-EE80-4D04-90EF-A9F8E456B6ED}">
      <dgm:prSet/>
      <dgm:spPr/>
      <dgm:t>
        <a:bodyPr/>
        <a:lstStyle/>
        <a:p>
          <a:endParaRPr lang="en-US" sz="1400"/>
        </a:p>
      </dgm:t>
    </dgm:pt>
    <dgm:pt modelId="{7635EF7B-DF82-49BD-84F3-E5E2E44DDCFC}" type="pres">
      <dgm:prSet presAssocID="{FB576A40-8D94-4DB9-A367-A3A22A64D1A8}" presName="Name0" presStyleCnt="0">
        <dgm:presLayoutVars>
          <dgm:chMax val="1"/>
          <dgm:dir/>
          <dgm:animLvl val="ctr"/>
          <dgm:resizeHandles val="exact"/>
        </dgm:presLayoutVars>
      </dgm:prSet>
      <dgm:spPr/>
      <dgm:t>
        <a:bodyPr/>
        <a:lstStyle/>
        <a:p>
          <a:endParaRPr lang="en-US"/>
        </a:p>
      </dgm:t>
    </dgm:pt>
    <dgm:pt modelId="{D08100C9-449A-495B-AC9C-E1F5730CA61D}" type="pres">
      <dgm:prSet presAssocID="{141EA41E-C95A-46D5-939B-F6CE26F8F061}" presName="centerShape" presStyleLbl="node0" presStyleIdx="0" presStyleCnt="1" custScaleX="82706" custScaleY="79506"/>
      <dgm:spPr/>
      <dgm:t>
        <a:bodyPr/>
        <a:lstStyle/>
        <a:p>
          <a:endParaRPr lang="en-US"/>
        </a:p>
      </dgm:t>
    </dgm:pt>
    <dgm:pt modelId="{24AA0D92-E989-4400-8F54-892EDD133033}" type="pres">
      <dgm:prSet presAssocID="{D392094C-5AAD-470F-A515-4B37C013736D}" presName="node" presStyleLbl="node1" presStyleIdx="0" presStyleCnt="5" custScaleX="82706" custScaleY="79506">
        <dgm:presLayoutVars>
          <dgm:bulletEnabled val="1"/>
        </dgm:presLayoutVars>
      </dgm:prSet>
      <dgm:spPr>
        <a:prstGeom prst="ellipse">
          <a:avLst/>
        </a:prstGeom>
      </dgm:spPr>
      <dgm:t>
        <a:bodyPr/>
        <a:lstStyle/>
        <a:p>
          <a:endParaRPr lang="en-US"/>
        </a:p>
      </dgm:t>
    </dgm:pt>
    <dgm:pt modelId="{EF3E500B-4157-4F47-83C0-F991A04C80BC}" type="pres">
      <dgm:prSet presAssocID="{D392094C-5AAD-470F-A515-4B37C013736D}" presName="dummy" presStyleCnt="0"/>
      <dgm:spPr/>
      <dgm:t>
        <a:bodyPr/>
        <a:lstStyle/>
        <a:p>
          <a:endParaRPr lang="en-US"/>
        </a:p>
      </dgm:t>
    </dgm:pt>
    <dgm:pt modelId="{F889FCE4-02B3-4B22-8943-4472D0568130}" type="pres">
      <dgm:prSet presAssocID="{36AA1312-D94E-4D15-B842-F150804C5946}" presName="sibTrans" presStyleLbl="sibTrans2D1" presStyleIdx="0" presStyleCnt="5"/>
      <dgm:spPr/>
      <dgm:t>
        <a:bodyPr/>
        <a:lstStyle/>
        <a:p>
          <a:endParaRPr lang="en-US"/>
        </a:p>
      </dgm:t>
    </dgm:pt>
    <dgm:pt modelId="{B0086B87-014A-46E7-85EA-7F1539BBCCA0}" type="pres">
      <dgm:prSet presAssocID="{124B2212-9AA5-4A85-B455-1334AE7F92FB}" presName="node" presStyleLbl="node1" presStyleIdx="1" presStyleCnt="5" custScaleX="82706" custScaleY="79506">
        <dgm:presLayoutVars>
          <dgm:bulletEnabled val="1"/>
        </dgm:presLayoutVars>
      </dgm:prSet>
      <dgm:spPr/>
      <dgm:t>
        <a:bodyPr/>
        <a:lstStyle/>
        <a:p>
          <a:endParaRPr lang="en-US"/>
        </a:p>
      </dgm:t>
    </dgm:pt>
    <dgm:pt modelId="{A324B9CE-05B0-41FE-8676-9B2BF3D40D37}" type="pres">
      <dgm:prSet presAssocID="{124B2212-9AA5-4A85-B455-1334AE7F92FB}" presName="dummy" presStyleCnt="0"/>
      <dgm:spPr/>
      <dgm:t>
        <a:bodyPr/>
        <a:lstStyle/>
        <a:p>
          <a:endParaRPr lang="en-US"/>
        </a:p>
      </dgm:t>
    </dgm:pt>
    <dgm:pt modelId="{47545158-C3C9-4E48-9A6B-773A23CB0730}" type="pres">
      <dgm:prSet presAssocID="{0FD9D07B-E4C6-4911-A390-0026EA12D24B}" presName="sibTrans" presStyleLbl="sibTrans2D1" presStyleIdx="1" presStyleCnt="5"/>
      <dgm:spPr/>
      <dgm:t>
        <a:bodyPr/>
        <a:lstStyle/>
        <a:p>
          <a:endParaRPr lang="en-US"/>
        </a:p>
      </dgm:t>
    </dgm:pt>
    <dgm:pt modelId="{5ED3A67F-1700-404D-98E6-3D0C7F126B06}" type="pres">
      <dgm:prSet presAssocID="{62426406-6D00-49E9-9247-1436E6EBAFCB}" presName="node" presStyleLbl="node1" presStyleIdx="2" presStyleCnt="5" custScaleX="82706" custScaleY="79506">
        <dgm:presLayoutVars>
          <dgm:bulletEnabled val="1"/>
        </dgm:presLayoutVars>
      </dgm:prSet>
      <dgm:spPr/>
      <dgm:t>
        <a:bodyPr/>
        <a:lstStyle/>
        <a:p>
          <a:endParaRPr lang="en-US"/>
        </a:p>
      </dgm:t>
    </dgm:pt>
    <dgm:pt modelId="{6D36C433-AE04-48F6-B033-B5CBE102993A}" type="pres">
      <dgm:prSet presAssocID="{62426406-6D00-49E9-9247-1436E6EBAFCB}" presName="dummy" presStyleCnt="0"/>
      <dgm:spPr/>
      <dgm:t>
        <a:bodyPr/>
        <a:lstStyle/>
        <a:p>
          <a:endParaRPr lang="en-US"/>
        </a:p>
      </dgm:t>
    </dgm:pt>
    <dgm:pt modelId="{57CC523E-6550-4F7A-954B-4ADDDD1B4AC2}" type="pres">
      <dgm:prSet presAssocID="{D9884B97-D44B-4489-90AA-0C14E50EF846}" presName="sibTrans" presStyleLbl="sibTrans2D1" presStyleIdx="2" presStyleCnt="5"/>
      <dgm:spPr/>
      <dgm:t>
        <a:bodyPr/>
        <a:lstStyle/>
        <a:p>
          <a:endParaRPr lang="en-US"/>
        </a:p>
      </dgm:t>
    </dgm:pt>
    <dgm:pt modelId="{BAA305BF-E70D-4F3F-B736-E5604EE78787}" type="pres">
      <dgm:prSet presAssocID="{758AB3C9-9B4B-4AC2-829F-7678E13917AA}" presName="node" presStyleLbl="node1" presStyleIdx="3" presStyleCnt="5" custScaleX="82706" custScaleY="79506">
        <dgm:presLayoutVars>
          <dgm:bulletEnabled val="1"/>
        </dgm:presLayoutVars>
      </dgm:prSet>
      <dgm:spPr/>
      <dgm:t>
        <a:bodyPr/>
        <a:lstStyle/>
        <a:p>
          <a:endParaRPr lang="en-US"/>
        </a:p>
      </dgm:t>
    </dgm:pt>
    <dgm:pt modelId="{DC16EF38-5053-4E3E-AD3E-E648281A9C74}" type="pres">
      <dgm:prSet presAssocID="{758AB3C9-9B4B-4AC2-829F-7678E13917AA}" presName="dummy" presStyleCnt="0"/>
      <dgm:spPr/>
      <dgm:t>
        <a:bodyPr/>
        <a:lstStyle/>
        <a:p>
          <a:endParaRPr lang="en-US"/>
        </a:p>
      </dgm:t>
    </dgm:pt>
    <dgm:pt modelId="{BF705B65-ADEA-4EFB-A37A-29124D5E602D}" type="pres">
      <dgm:prSet presAssocID="{B5F81B02-14F9-4D62-ADE8-E2CF8A782733}" presName="sibTrans" presStyleLbl="sibTrans2D1" presStyleIdx="3" presStyleCnt="5"/>
      <dgm:spPr/>
      <dgm:t>
        <a:bodyPr/>
        <a:lstStyle/>
        <a:p>
          <a:endParaRPr lang="en-US"/>
        </a:p>
      </dgm:t>
    </dgm:pt>
    <dgm:pt modelId="{13E91C15-7D49-41E4-AA26-8BDA4F8F89E5}" type="pres">
      <dgm:prSet presAssocID="{9CAA54BC-C36A-4B6D-A23E-E0D34ECE3165}" presName="node" presStyleLbl="node1" presStyleIdx="4" presStyleCnt="5" custScaleX="82706" custScaleY="79506">
        <dgm:presLayoutVars>
          <dgm:bulletEnabled val="1"/>
        </dgm:presLayoutVars>
      </dgm:prSet>
      <dgm:spPr/>
      <dgm:t>
        <a:bodyPr/>
        <a:lstStyle/>
        <a:p>
          <a:endParaRPr lang="en-US"/>
        </a:p>
      </dgm:t>
    </dgm:pt>
    <dgm:pt modelId="{3C82E0EF-4539-4F00-8380-69FBAC9B345C}" type="pres">
      <dgm:prSet presAssocID="{9CAA54BC-C36A-4B6D-A23E-E0D34ECE3165}" presName="dummy" presStyleCnt="0"/>
      <dgm:spPr/>
      <dgm:t>
        <a:bodyPr/>
        <a:lstStyle/>
        <a:p>
          <a:endParaRPr lang="en-US"/>
        </a:p>
      </dgm:t>
    </dgm:pt>
    <dgm:pt modelId="{F7014E59-5883-4E5F-8493-87049BDFC6FB}" type="pres">
      <dgm:prSet presAssocID="{7137CAB7-6E0C-4ED5-9B5A-7FAF0FC27B72}" presName="sibTrans" presStyleLbl="sibTrans2D1" presStyleIdx="4" presStyleCnt="5"/>
      <dgm:spPr/>
      <dgm:t>
        <a:bodyPr/>
        <a:lstStyle/>
        <a:p>
          <a:endParaRPr lang="en-US"/>
        </a:p>
      </dgm:t>
    </dgm:pt>
  </dgm:ptLst>
  <dgm:cxnLst>
    <dgm:cxn modelId="{6344CD71-96A7-4E36-88F6-44A9CC649617}" type="presOf" srcId="{9CAA54BC-C36A-4B6D-A23E-E0D34ECE3165}" destId="{13E91C15-7D49-41E4-AA26-8BDA4F8F89E5}" srcOrd="0" destOrd="0" presId="urn:microsoft.com/office/officeart/2005/8/layout/radial6"/>
    <dgm:cxn modelId="{8D49F880-EE80-4D04-90EF-A9F8E456B6ED}" srcId="{141EA41E-C95A-46D5-939B-F6CE26F8F061}" destId="{9CAA54BC-C36A-4B6D-A23E-E0D34ECE3165}" srcOrd="4" destOrd="0" parTransId="{5391B180-FA04-4F49-BCCC-37F0C02909EA}" sibTransId="{7137CAB7-6E0C-4ED5-9B5A-7FAF0FC27B72}"/>
    <dgm:cxn modelId="{8EF5CC5E-16A8-446C-B81C-141827FA23D2}" type="presOf" srcId="{B5F81B02-14F9-4D62-ADE8-E2CF8A782733}" destId="{BF705B65-ADEA-4EFB-A37A-29124D5E602D}" srcOrd="0" destOrd="0" presId="urn:microsoft.com/office/officeart/2005/8/layout/radial6"/>
    <dgm:cxn modelId="{9DCF3671-70A9-447F-B66C-9C5417E23885}" type="presOf" srcId="{758AB3C9-9B4B-4AC2-829F-7678E13917AA}" destId="{BAA305BF-E70D-4F3F-B736-E5604EE78787}" srcOrd="0" destOrd="0" presId="urn:microsoft.com/office/officeart/2005/8/layout/radial6"/>
    <dgm:cxn modelId="{2380B8E9-7396-4173-85C2-ED3EE9BB4149}" srcId="{FB576A40-8D94-4DB9-A367-A3A22A64D1A8}" destId="{141EA41E-C95A-46D5-939B-F6CE26F8F061}" srcOrd="0" destOrd="0" parTransId="{D87F7419-DBFE-4DC4-AC26-9EE8BADEFF59}" sibTransId="{9CABF682-69DB-44B2-8BEC-D81B2D24575E}"/>
    <dgm:cxn modelId="{5CFC7DD1-6917-4576-9736-F8400165389F}" srcId="{141EA41E-C95A-46D5-939B-F6CE26F8F061}" destId="{D392094C-5AAD-470F-A515-4B37C013736D}" srcOrd="0" destOrd="0" parTransId="{F292DD4D-07D9-4C2D-BDC4-11C764D28375}" sibTransId="{36AA1312-D94E-4D15-B842-F150804C5946}"/>
    <dgm:cxn modelId="{349AE8ED-3482-4A6B-B66F-538C994F6042}" type="presOf" srcId="{62426406-6D00-49E9-9247-1436E6EBAFCB}" destId="{5ED3A67F-1700-404D-98E6-3D0C7F126B06}" srcOrd="0" destOrd="0" presId="urn:microsoft.com/office/officeart/2005/8/layout/radial6"/>
    <dgm:cxn modelId="{208D4846-D9D3-4E90-93AA-3DE525D3995A}" srcId="{141EA41E-C95A-46D5-939B-F6CE26F8F061}" destId="{62426406-6D00-49E9-9247-1436E6EBAFCB}" srcOrd="2" destOrd="0" parTransId="{BA39A621-51CA-4BCC-9C18-62AF4A8306FF}" sibTransId="{D9884B97-D44B-4489-90AA-0C14E50EF846}"/>
    <dgm:cxn modelId="{6C5770F7-A921-4CFB-B742-48DD37A45E96}" srcId="{141EA41E-C95A-46D5-939B-F6CE26F8F061}" destId="{758AB3C9-9B4B-4AC2-829F-7678E13917AA}" srcOrd="3" destOrd="0" parTransId="{AB0C0706-666A-496B-A306-1246287E4127}" sibTransId="{B5F81B02-14F9-4D62-ADE8-E2CF8A782733}"/>
    <dgm:cxn modelId="{8E63E1B8-9583-4904-9941-772C354925C5}" type="presOf" srcId="{0FD9D07B-E4C6-4911-A390-0026EA12D24B}" destId="{47545158-C3C9-4E48-9A6B-773A23CB0730}" srcOrd="0" destOrd="0" presId="urn:microsoft.com/office/officeart/2005/8/layout/radial6"/>
    <dgm:cxn modelId="{C2F7E089-5FDB-4C06-B3E3-7A4F1D0D26F9}" srcId="{141EA41E-C95A-46D5-939B-F6CE26F8F061}" destId="{124B2212-9AA5-4A85-B455-1334AE7F92FB}" srcOrd="1" destOrd="0" parTransId="{B8F5595D-D0A6-48CF-8AC1-D2F914A49B09}" sibTransId="{0FD9D07B-E4C6-4911-A390-0026EA12D24B}"/>
    <dgm:cxn modelId="{365CB090-22A3-4C20-81C0-D537F2540506}" type="presOf" srcId="{FB576A40-8D94-4DB9-A367-A3A22A64D1A8}" destId="{7635EF7B-DF82-49BD-84F3-E5E2E44DDCFC}" srcOrd="0" destOrd="0" presId="urn:microsoft.com/office/officeart/2005/8/layout/radial6"/>
    <dgm:cxn modelId="{D5F5B455-048F-4238-8018-3EFB3F371A40}" type="presOf" srcId="{D9884B97-D44B-4489-90AA-0C14E50EF846}" destId="{57CC523E-6550-4F7A-954B-4ADDDD1B4AC2}" srcOrd="0" destOrd="0" presId="urn:microsoft.com/office/officeart/2005/8/layout/radial6"/>
    <dgm:cxn modelId="{AF8EED5C-1735-4E44-B620-8C44DE004DB6}" type="presOf" srcId="{141EA41E-C95A-46D5-939B-F6CE26F8F061}" destId="{D08100C9-449A-495B-AC9C-E1F5730CA61D}" srcOrd="0" destOrd="0" presId="urn:microsoft.com/office/officeart/2005/8/layout/radial6"/>
    <dgm:cxn modelId="{27B057F6-6DA9-41D3-901D-9A8977F72C45}" type="presOf" srcId="{36AA1312-D94E-4D15-B842-F150804C5946}" destId="{F889FCE4-02B3-4B22-8943-4472D0568130}" srcOrd="0" destOrd="0" presId="urn:microsoft.com/office/officeart/2005/8/layout/radial6"/>
    <dgm:cxn modelId="{918024F0-100C-41D1-986D-EB6C282CAE26}" type="presOf" srcId="{7137CAB7-6E0C-4ED5-9B5A-7FAF0FC27B72}" destId="{F7014E59-5883-4E5F-8493-87049BDFC6FB}" srcOrd="0" destOrd="0" presId="urn:microsoft.com/office/officeart/2005/8/layout/radial6"/>
    <dgm:cxn modelId="{E19D4005-2FB7-4ADB-8006-370E506DC2B0}" type="presOf" srcId="{D392094C-5AAD-470F-A515-4B37C013736D}" destId="{24AA0D92-E989-4400-8F54-892EDD133033}" srcOrd="0" destOrd="0" presId="urn:microsoft.com/office/officeart/2005/8/layout/radial6"/>
    <dgm:cxn modelId="{EB4CA1DC-8286-464F-AB35-C5DCED8B0577}" type="presOf" srcId="{124B2212-9AA5-4A85-B455-1334AE7F92FB}" destId="{B0086B87-014A-46E7-85EA-7F1539BBCCA0}" srcOrd="0" destOrd="0" presId="urn:microsoft.com/office/officeart/2005/8/layout/radial6"/>
    <dgm:cxn modelId="{DF9B4B74-7258-41B1-9C2B-69635AA91B4B}" type="presParOf" srcId="{7635EF7B-DF82-49BD-84F3-E5E2E44DDCFC}" destId="{D08100C9-449A-495B-AC9C-E1F5730CA61D}" srcOrd="0" destOrd="0" presId="urn:microsoft.com/office/officeart/2005/8/layout/radial6"/>
    <dgm:cxn modelId="{FB62AB02-6AD9-45C6-B58A-01DF8DF9FB43}" type="presParOf" srcId="{7635EF7B-DF82-49BD-84F3-E5E2E44DDCFC}" destId="{24AA0D92-E989-4400-8F54-892EDD133033}" srcOrd="1" destOrd="0" presId="urn:microsoft.com/office/officeart/2005/8/layout/radial6"/>
    <dgm:cxn modelId="{4CBC76B2-3103-4CCD-988E-F43DAD7E77FA}" type="presParOf" srcId="{7635EF7B-DF82-49BD-84F3-E5E2E44DDCFC}" destId="{EF3E500B-4157-4F47-83C0-F991A04C80BC}" srcOrd="2" destOrd="0" presId="urn:microsoft.com/office/officeart/2005/8/layout/radial6"/>
    <dgm:cxn modelId="{F37C4B6F-ADB7-4F6E-A2A1-A3CB35E46068}" type="presParOf" srcId="{7635EF7B-DF82-49BD-84F3-E5E2E44DDCFC}" destId="{F889FCE4-02B3-4B22-8943-4472D0568130}" srcOrd="3" destOrd="0" presId="urn:microsoft.com/office/officeart/2005/8/layout/radial6"/>
    <dgm:cxn modelId="{F1C625B2-192D-41D6-8867-00CA82C07738}" type="presParOf" srcId="{7635EF7B-DF82-49BD-84F3-E5E2E44DDCFC}" destId="{B0086B87-014A-46E7-85EA-7F1539BBCCA0}" srcOrd="4" destOrd="0" presId="urn:microsoft.com/office/officeart/2005/8/layout/radial6"/>
    <dgm:cxn modelId="{D158E752-498A-4604-94E5-63DEAB26C24C}" type="presParOf" srcId="{7635EF7B-DF82-49BD-84F3-E5E2E44DDCFC}" destId="{A324B9CE-05B0-41FE-8676-9B2BF3D40D37}" srcOrd="5" destOrd="0" presId="urn:microsoft.com/office/officeart/2005/8/layout/radial6"/>
    <dgm:cxn modelId="{24B8DB45-8C89-4DD4-A641-6758959D75ED}" type="presParOf" srcId="{7635EF7B-DF82-49BD-84F3-E5E2E44DDCFC}" destId="{47545158-C3C9-4E48-9A6B-773A23CB0730}" srcOrd="6" destOrd="0" presId="urn:microsoft.com/office/officeart/2005/8/layout/radial6"/>
    <dgm:cxn modelId="{3923501F-C32B-4DEC-BC56-030A5E3EA392}" type="presParOf" srcId="{7635EF7B-DF82-49BD-84F3-E5E2E44DDCFC}" destId="{5ED3A67F-1700-404D-98E6-3D0C7F126B06}" srcOrd="7" destOrd="0" presId="urn:microsoft.com/office/officeart/2005/8/layout/radial6"/>
    <dgm:cxn modelId="{F51F4686-9F06-452A-AEF2-28D501829DD6}" type="presParOf" srcId="{7635EF7B-DF82-49BD-84F3-E5E2E44DDCFC}" destId="{6D36C433-AE04-48F6-B033-B5CBE102993A}" srcOrd="8" destOrd="0" presId="urn:microsoft.com/office/officeart/2005/8/layout/radial6"/>
    <dgm:cxn modelId="{2033BC0E-C5A9-440A-9FFE-8D116737059A}" type="presParOf" srcId="{7635EF7B-DF82-49BD-84F3-E5E2E44DDCFC}" destId="{57CC523E-6550-4F7A-954B-4ADDDD1B4AC2}" srcOrd="9" destOrd="0" presId="urn:microsoft.com/office/officeart/2005/8/layout/radial6"/>
    <dgm:cxn modelId="{4FEC8E5D-1935-4E7E-8A5A-4D90825FEC56}" type="presParOf" srcId="{7635EF7B-DF82-49BD-84F3-E5E2E44DDCFC}" destId="{BAA305BF-E70D-4F3F-B736-E5604EE78787}" srcOrd="10" destOrd="0" presId="urn:microsoft.com/office/officeart/2005/8/layout/radial6"/>
    <dgm:cxn modelId="{1BDD5E0F-5BCE-4AC7-9746-93628D7E27B2}" type="presParOf" srcId="{7635EF7B-DF82-49BD-84F3-E5E2E44DDCFC}" destId="{DC16EF38-5053-4E3E-AD3E-E648281A9C74}" srcOrd="11" destOrd="0" presId="urn:microsoft.com/office/officeart/2005/8/layout/radial6"/>
    <dgm:cxn modelId="{AECB3524-2CCC-40F5-8B0A-EE735D5FF56F}" type="presParOf" srcId="{7635EF7B-DF82-49BD-84F3-E5E2E44DDCFC}" destId="{BF705B65-ADEA-4EFB-A37A-29124D5E602D}" srcOrd="12" destOrd="0" presId="urn:microsoft.com/office/officeart/2005/8/layout/radial6"/>
    <dgm:cxn modelId="{18529A6E-7122-41D4-B7C7-0841024CAB78}" type="presParOf" srcId="{7635EF7B-DF82-49BD-84F3-E5E2E44DDCFC}" destId="{13E91C15-7D49-41E4-AA26-8BDA4F8F89E5}" srcOrd="13" destOrd="0" presId="urn:microsoft.com/office/officeart/2005/8/layout/radial6"/>
    <dgm:cxn modelId="{9A0D02F8-E7A9-4706-A865-2E377230B2CD}" type="presParOf" srcId="{7635EF7B-DF82-49BD-84F3-E5E2E44DDCFC}" destId="{3C82E0EF-4539-4F00-8380-69FBAC9B345C}" srcOrd="14" destOrd="0" presId="urn:microsoft.com/office/officeart/2005/8/layout/radial6"/>
    <dgm:cxn modelId="{7568ABC7-A308-4081-992D-FCB027B64C67}" type="presParOf" srcId="{7635EF7B-DF82-49BD-84F3-E5E2E44DDCFC}" destId="{F7014E59-5883-4E5F-8493-87049BDFC6FB}" srcOrd="15" destOrd="0" presId="urn:microsoft.com/office/officeart/2005/8/layout/radial6"/>
  </dgm:cxnLst>
  <dgm:bg>
    <a:effectLst>
      <a:outerShdw blurRad="50800" dist="50800" dir="5400000" algn="ctr" rotWithShape="0">
        <a:srgbClr val="000000">
          <a:alpha val="0"/>
        </a:srgbClr>
      </a:outerShdw>
    </a:effect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14E59-5883-4E5F-8493-87049BDFC6FB}">
      <dsp:nvSpPr>
        <dsp:cNvPr id="0" name=""/>
        <dsp:cNvSpPr/>
      </dsp:nvSpPr>
      <dsp:spPr>
        <a:xfrm>
          <a:off x="1591255" y="484766"/>
          <a:ext cx="3627593" cy="3627593"/>
        </a:xfrm>
        <a:prstGeom prst="blockArc">
          <a:avLst>
            <a:gd name="adj1" fmla="val 11880000"/>
            <a:gd name="adj2" fmla="val 1620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BF705B65-ADEA-4EFB-A37A-29124D5E602D}">
      <dsp:nvSpPr>
        <dsp:cNvPr id="0" name=""/>
        <dsp:cNvSpPr/>
      </dsp:nvSpPr>
      <dsp:spPr>
        <a:xfrm>
          <a:off x="1591255" y="484766"/>
          <a:ext cx="3627593" cy="3627593"/>
        </a:xfrm>
        <a:prstGeom prst="blockArc">
          <a:avLst>
            <a:gd name="adj1" fmla="val 7560000"/>
            <a:gd name="adj2" fmla="val 1188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57CC523E-6550-4F7A-954B-4ADDDD1B4AC2}">
      <dsp:nvSpPr>
        <dsp:cNvPr id="0" name=""/>
        <dsp:cNvSpPr/>
      </dsp:nvSpPr>
      <dsp:spPr>
        <a:xfrm>
          <a:off x="1591255" y="484766"/>
          <a:ext cx="3627593" cy="3627593"/>
        </a:xfrm>
        <a:prstGeom prst="blockArc">
          <a:avLst>
            <a:gd name="adj1" fmla="val 3240000"/>
            <a:gd name="adj2" fmla="val 756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47545158-C3C9-4E48-9A6B-773A23CB0730}">
      <dsp:nvSpPr>
        <dsp:cNvPr id="0" name=""/>
        <dsp:cNvSpPr/>
      </dsp:nvSpPr>
      <dsp:spPr>
        <a:xfrm>
          <a:off x="1591255" y="484766"/>
          <a:ext cx="3627593" cy="3627593"/>
        </a:xfrm>
        <a:prstGeom prst="blockArc">
          <a:avLst>
            <a:gd name="adj1" fmla="val 20520000"/>
            <a:gd name="adj2" fmla="val 324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F889FCE4-02B3-4B22-8943-4472D0568130}">
      <dsp:nvSpPr>
        <dsp:cNvPr id="0" name=""/>
        <dsp:cNvSpPr/>
      </dsp:nvSpPr>
      <dsp:spPr>
        <a:xfrm>
          <a:off x="1591255" y="484766"/>
          <a:ext cx="3627593" cy="3627593"/>
        </a:xfrm>
        <a:prstGeom prst="blockArc">
          <a:avLst>
            <a:gd name="adj1" fmla="val 16200000"/>
            <a:gd name="adj2" fmla="val 20520000"/>
            <a:gd name="adj3" fmla="val 4643"/>
          </a:avLst>
        </a:prstGeom>
        <a:solidFill>
          <a:schemeClr val="accent2">
            <a:tint val="60000"/>
            <a:hueOff val="0"/>
            <a:satOff val="0"/>
            <a:lumOff val="0"/>
            <a:alphaOff val="0"/>
          </a:schemeClr>
        </a:solidFill>
        <a:ln>
          <a:noFill/>
        </a:ln>
        <a:effectLst>
          <a:outerShdw blurRad="40000" dist="23000" dir="5400000" rotWithShape="0">
            <a:srgbClr val="000000">
              <a:alpha val="35000"/>
            </a:srgbClr>
          </a:outerShdw>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sp>
    <dsp:sp modelId="{D08100C9-449A-495B-AC9C-E1F5730CA61D}">
      <dsp:nvSpPr>
        <dsp:cNvPr id="0" name=""/>
        <dsp:cNvSpPr/>
      </dsp:nvSpPr>
      <dsp:spPr>
        <a:xfrm>
          <a:off x="2714070" y="1634316"/>
          <a:ext cx="1381964" cy="1328494"/>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err="1" smtClean="0"/>
            <a:t>Công</a:t>
          </a:r>
          <a:r>
            <a:rPr lang="en-US" sz="1200" kern="1200" dirty="0" smtClean="0"/>
            <a:t> </a:t>
          </a:r>
          <a:r>
            <a:rPr lang="en-US" sz="1200" kern="1200" dirty="0" err="1" smtClean="0"/>
            <a:t>cụ</a:t>
          </a:r>
          <a:r>
            <a:rPr lang="en-US" sz="1200" kern="1200" dirty="0" smtClean="0"/>
            <a:t>, </a:t>
          </a:r>
        </a:p>
        <a:p>
          <a:pPr lvl="0" algn="ctr" defTabSz="533400">
            <a:lnSpc>
              <a:spcPct val="90000"/>
            </a:lnSpc>
            <a:spcBef>
              <a:spcPct val="0"/>
            </a:spcBef>
            <a:spcAft>
              <a:spcPct val="35000"/>
            </a:spcAft>
          </a:pPr>
          <a:r>
            <a:rPr lang="en-US" sz="1200" kern="1200" dirty="0" smtClean="0"/>
            <a:t>Framework, </a:t>
          </a:r>
        </a:p>
        <a:p>
          <a:pPr lvl="0" algn="ctr" defTabSz="533400">
            <a:lnSpc>
              <a:spcPct val="90000"/>
            </a:lnSpc>
            <a:spcBef>
              <a:spcPct val="0"/>
            </a:spcBef>
            <a:spcAft>
              <a:spcPct val="35000"/>
            </a:spcAft>
          </a:pPr>
          <a:r>
            <a:rPr lang="en-US" sz="1200" kern="1200" dirty="0" smtClean="0"/>
            <a:t>&amp; </a:t>
          </a:r>
          <a:r>
            <a:rPr lang="en-US" sz="1200" kern="1200" dirty="0" err="1" smtClean="0"/>
            <a:t>ngôn</a:t>
          </a:r>
          <a:r>
            <a:rPr lang="en-US" sz="1200" kern="1200" dirty="0" smtClean="0"/>
            <a:t> </a:t>
          </a:r>
          <a:r>
            <a:rPr lang="en-US" sz="1200" kern="1200" dirty="0" err="1" smtClean="0"/>
            <a:t>ngữ</a:t>
          </a:r>
          <a:r>
            <a:rPr lang="en-US" sz="1200" kern="1200" dirty="0" smtClean="0"/>
            <a:t> </a:t>
          </a:r>
          <a:r>
            <a:rPr lang="en-US" sz="1200" kern="1200" dirty="0" err="1" smtClean="0"/>
            <a:t>lập</a:t>
          </a:r>
          <a:r>
            <a:rPr lang="en-US" sz="1200" kern="1200" dirty="0" smtClean="0"/>
            <a:t> </a:t>
          </a:r>
          <a:r>
            <a:rPr lang="en-US" sz="1200" kern="1200" dirty="0" err="1" smtClean="0"/>
            <a:t>trình</a:t>
          </a:r>
          <a:endParaRPr lang="en-US" sz="1200" kern="1200" dirty="0"/>
        </a:p>
      </dsp:txBody>
      <dsp:txXfrm>
        <a:off x="2916454" y="1828869"/>
        <a:ext cx="977196" cy="939388"/>
      </dsp:txXfrm>
    </dsp:sp>
    <dsp:sp modelId="{24AA0D92-E989-4400-8F54-892EDD133033}">
      <dsp:nvSpPr>
        <dsp:cNvPr id="0" name=""/>
        <dsp:cNvSpPr/>
      </dsp:nvSpPr>
      <dsp:spPr>
        <a:xfrm>
          <a:off x="2921364" y="61901"/>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Services</a:t>
          </a:r>
        </a:p>
        <a:p>
          <a:pPr lvl="0" algn="ctr" defTabSz="488950">
            <a:lnSpc>
              <a:spcPct val="90000"/>
            </a:lnSpc>
            <a:spcBef>
              <a:spcPct val="0"/>
            </a:spcBef>
            <a:spcAft>
              <a:spcPct val="35000"/>
            </a:spcAft>
          </a:pPr>
          <a:r>
            <a:rPr lang="en-US" sz="1100" kern="1200" dirty="0" err="1" smtClean="0"/>
            <a:t>Dịch</a:t>
          </a:r>
          <a:r>
            <a:rPr lang="en-US" sz="1100" kern="1200" dirty="0" smtClean="0"/>
            <a:t> </a:t>
          </a:r>
          <a:r>
            <a:rPr lang="en-US" sz="1100" kern="1200" dirty="0" err="1" smtClean="0"/>
            <a:t>vụ</a:t>
          </a:r>
          <a:endParaRPr lang="en-US" sz="1100" kern="1200" dirty="0"/>
        </a:p>
      </dsp:txBody>
      <dsp:txXfrm>
        <a:off x="3063033" y="198088"/>
        <a:ext cx="684037" cy="657572"/>
      </dsp:txXfrm>
    </dsp:sp>
    <dsp:sp modelId="{B0086B87-014A-46E7-85EA-7F1539BBCCA0}">
      <dsp:nvSpPr>
        <dsp:cNvPr id="0" name=""/>
        <dsp:cNvSpPr/>
      </dsp:nvSpPr>
      <dsp:spPr>
        <a:xfrm>
          <a:off x="4606341" y="1286108"/>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Windows</a:t>
          </a:r>
        </a:p>
        <a:p>
          <a:pPr lvl="0" algn="ctr" defTabSz="488950">
            <a:lnSpc>
              <a:spcPct val="90000"/>
            </a:lnSpc>
            <a:spcBef>
              <a:spcPct val="0"/>
            </a:spcBef>
            <a:spcAft>
              <a:spcPct val="35000"/>
            </a:spcAft>
          </a:pPr>
          <a:r>
            <a:rPr lang="en-US" sz="1100" kern="1200" dirty="0" smtClean="0"/>
            <a:t>Apps</a:t>
          </a:r>
        </a:p>
        <a:p>
          <a:pPr lvl="0" algn="ctr" defTabSz="488950">
            <a:lnSpc>
              <a:spcPct val="90000"/>
            </a:lnSpc>
            <a:spcBef>
              <a:spcPct val="0"/>
            </a:spcBef>
            <a:spcAft>
              <a:spcPct val="35000"/>
            </a:spcAft>
          </a:pPr>
          <a:r>
            <a:rPr lang="en-US" sz="1100" kern="1200" dirty="0" err="1" smtClean="0"/>
            <a:t>Ứng</a:t>
          </a:r>
          <a:r>
            <a:rPr lang="en-US" sz="1100" kern="1200" dirty="0" smtClean="0"/>
            <a:t> </a:t>
          </a:r>
          <a:r>
            <a:rPr lang="en-US" sz="1100" kern="1200" dirty="0" err="1" smtClean="0"/>
            <a:t>dụng</a:t>
          </a:r>
          <a:r>
            <a:rPr lang="en-US" sz="1100" kern="1200" dirty="0" smtClean="0"/>
            <a:t> Windows</a:t>
          </a:r>
          <a:endParaRPr lang="en-US" sz="1100" kern="1200" dirty="0"/>
        </a:p>
      </dsp:txBody>
      <dsp:txXfrm>
        <a:off x="4748010" y="1422295"/>
        <a:ext cx="684037" cy="657572"/>
      </dsp:txXfrm>
    </dsp:sp>
    <dsp:sp modelId="{5ED3A67F-1700-404D-98E6-3D0C7F126B06}">
      <dsp:nvSpPr>
        <dsp:cNvPr id="0" name=""/>
        <dsp:cNvSpPr/>
      </dsp:nvSpPr>
      <dsp:spPr>
        <a:xfrm>
          <a:off x="3962737" y="3266917"/>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Web Apps</a:t>
          </a:r>
        </a:p>
        <a:p>
          <a:pPr lvl="0" algn="ctr" defTabSz="488950">
            <a:lnSpc>
              <a:spcPct val="90000"/>
            </a:lnSpc>
            <a:spcBef>
              <a:spcPct val="0"/>
            </a:spcBef>
            <a:spcAft>
              <a:spcPct val="35000"/>
            </a:spcAft>
          </a:pPr>
          <a:r>
            <a:rPr lang="en-US" sz="1100" kern="1200" dirty="0" err="1" smtClean="0"/>
            <a:t>Ứng</a:t>
          </a:r>
          <a:r>
            <a:rPr lang="en-US" sz="1100" kern="1200" dirty="0" smtClean="0"/>
            <a:t> </a:t>
          </a:r>
          <a:r>
            <a:rPr lang="en-US" sz="1100" kern="1200" dirty="0" err="1" smtClean="0"/>
            <a:t>dụng</a:t>
          </a:r>
          <a:r>
            <a:rPr lang="en-US" sz="1100" kern="1200" dirty="0" smtClean="0"/>
            <a:t> web</a:t>
          </a:r>
          <a:endParaRPr lang="en-US" sz="1100" kern="1200" dirty="0"/>
        </a:p>
      </dsp:txBody>
      <dsp:txXfrm>
        <a:off x="4104406" y="3403104"/>
        <a:ext cx="684037" cy="657572"/>
      </dsp:txXfrm>
    </dsp:sp>
    <dsp:sp modelId="{BAA305BF-E70D-4F3F-B736-E5604EE78787}">
      <dsp:nvSpPr>
        <dsp:cNvPr id="0" name=""/>
        <dsp:cNvSpPr/>
      </dsp:nvSpPr>
      <dsp:spPr>
        <a:xfrm>
          <a:off x="1879991" y="3266917"/>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3970" tIns="13970" rIns="13970" bIns="13970" numCol="1" spcCol="1270" anchor="ctr" anchorCtr="0">
          <a:noAutofit/>
        </a:bodyPr>
        <a:lstStyle/>
        <a:p>
          <a:pPr lvl="0" algn="ctr" defTabSz="488950">
            <a:lnSpc>
              <a:spcPct val="90000"/>
            </a:lnSpc>
            <a:spcBef>
              <a:spcPct val="0"/>
            </a:spcBef>
            <a:spcAft>
              <a:spcPct val="35000"/>
            </a:spcAft>
          </a:pPr>
          <a:r>
            <a:rPr lang="en-US" sz="1100" kern="1200" dirty="0" smtClean="0"/>
            <a:t>Office Apps</a:t>
          </a:r>
          <a:br>
            <a:rPr lang="en-US" sz="1100" kern="1200" dirty="0" smtClean="0"/>
          </a:br>
          <a:r>
            <a:rPr lang="en-US" sz="1100" kern="1200" dirty="0" err="1" smtClean="0"/>
            <a:t>Ứng</a:t>
          </a:r>
          <a:r>
            <a:rPr lang="en-US" sz="1100" kern="1200" dirty="0" smtClean="0"/>
            <a:t> </a:t>
          </a:r>
          <a:r>
            <a:rPr lang="en-US" sz="1100" kern="1200" dirty="0" err="1" smtClean="0"/>
            <a:t>dụng</a:t>
          </a:r>
          <a:r>
            <a:rPr lang="en-US" sz="1100" kern="1200" dirty="0" smtClean="0"/>
            <a:t> </a:t>
          </a:r>
          <a:r>
            <a:rPr lang="en-US" sz="1100" kern="1200" dirty="0" err="1" smtClean="0"/>
            <a:t>văn</a:t>
          </a:r>
          <a:r>
            <a:rPr lang="en-US" sz="1100" kern="1200" dirty="0" smtClean="0"/>
            <a:t> </a:t>
          </a:r>
          <a:r>
            <a:rPr lang="en-US" sz="1100" kern="1200" dirty="0" err="1" smtClean="0"/>
            <a:t>phòng</a:t>
          </a:r>
          <a:endParaRPr lang="en-US" sz="1100" kern="1200" dirty="0"/>
        </a:p>
      </dsp:txBody>
      <dsp:txXfrm>
        <a:off x="2021660" y="3403104"/>
        <a:ext cx="684037" cy="657572"/>
      </dsp:txXfrm>
    </dsp:sp>
    <dsp:sp modelId="{13E91C15-7D49-41E4-AA26-8BDA4F8F89E5}">
      <dsp:nvSpPr>
        <dsp:cNvPr id="0" name=""/>
        <dsp:cNvSpPr/>
      </dsp:nvSpPr>
      <dsp:spPr>
        <a:xfrm>
          <a:off x="1236388" y="1286108"/>
          <a:ext cx="967375" cy="929946"/>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n-US" sz="1200" kern="1200" dirty="0" smtClean="0"/>
            <a:t>Mobile Apps</a:t>
          </a:r>
        </a:p>
        <a:p>
          <a:pPr lvl="0" algn="ctr" defTabSz="533400">
            <a:lnSpc>
              <a:spcPct val="90000"/>
            </a:lnSpc>
            <a:spcBef>
              <a:spcPct val="0"/>
            </a:spcBef>
            <a:spcAft>
              <a:spcPct val="35000"/>
            </a:spcAft>
          </a:pPr>
          <a:r>
            <a:rPr lang="en-US" sz="1200" kern="1200" dirty="0" err="1" smtClean="0"/>
            <a:t>Ứng</a:t>
          </a:r>
          <a:r>
            <a:rPr lang="en-US" sz="1200" kern="1200" dirty="0" smtClean="0"/>
            <a:t> </a:t>
          </a:r>
          <a:r>
            <a:rPr lang="en-US" sz="1200" kern="1200" dirty="0" err="1" smtClean="0"/>
            <a:t>dụng</a:t>
          </a:r>
          <a:r>
            <a:rPr lang="en-US" sz="1200" kern="1200" dirty="0" smtClean="0"/>
            <a:t> </a:t>
          </a:r>
          <a:r>
            <a:rPr lang="en-US" sz="1200" kern="1200" dirty="0" err="1" smtClean="0"/>
            <a:t>di</a:t>
          </a:r>
          <a:r>
            <a:rPr lang="en-US" sz="1200" kern="1200" dirty="0" smtClean="0"/>
            <a:t> </a:t>
          </a:r>
          <a:r>
            <a:rPr lang="en-US" sz="1200" kern="1200" dirty="0" err="1" smtClean="0"/>
            <a:t>động</a:t>
          </a:r>
          <a:endParaRPr lang="en-US" sz="1200" kern="1200" dirty="0"/>
        </a:p>
      </dsp:txBody>
      <dsp:txXfrm>
        <a:off x="1378057" y="1422295"/>
        <a:ext cx="684037" cy="657572"/>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cs typeface="Arial" pitchFamily="34" charset="0"/>
              </a:defRPr>
            </a:lvl1pPr>
          </a:lstStyle>
          <a:p>
            <a:pPr>
              <a:defRPr/>
            </a:pPr>
            <a:endParaRPr lang="vi-V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cs typeface="Arial" pitchFamily="34" charset="0"/>
              </a:defRPr>
            </a:lvl1pPr>
          </a:lstStyle>
          <a:p>
            <a:pPr>
              <a:defRPr/>
            </a:pPr>
            <a:fld id="{B1523267-766B-426E-A93F-17BB62AFEDD0}" type="datetimeFigureOut">
              <a:rPr lang="vi-VN"/>
              <a:pPr>
                <a:defRPr/>
              </a:pPr>
              <a:t>03/01/2014</a:t>
            </a:fld>
            <a:endParaRPr lang="vi-V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vi-VN"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vi-VN"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cs typeface="Arial" pitchFamily="34" charset="0"/>
              </a:defRPr>
            </a:lvl1pPr>
          </a:lstStyle>
          <a:p>
            <a:pPr>
              <a:defRPr/>
            </a:pPr>
            <a:endParaRPr lang="vi-V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cs typeface="Arial" pitchFamily="34" charset="0"/>
              </a:defRPr>
            </a:lvl1pPr>
          </a:lstStyle>
          <a:p>
            <a:pPr>
              <a:defRPr/>
            </a:pPr>
            <a:fld id="{97C73779-BBD8-4EE6-8D14-AA4CE061E5D1}" type="slidenum">
              <a:rPr lang="vi-VN"/>
              <a:pPr>
                <a:defRPr/>
              </a:pPr>
              <a:t>‹#›</a:t>
            </a:fld>
            <a:endParaRPr lang="vi-VN"/>
          </a:p>
        </p:txBody>
      </p:sp>
    </p:spTree>
    <p:extLst>
      <p:ext uri="{BB962C8B-B14F-4D97-AF65-F5344CB8AC3E}">
        <p14:creationId xmlns:p14="http://schemas.microsoft.com/office/powerpoint/2010/main" val="3334390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93AC9B82-495A-4880-B9C8-650CFCE6ED98}" type="slidenum">
              <a:rPr lang="en-US" smtClean="0"/>
              <a:pPr/>
              <a:t>2</a:t>
            </a:fld>
            <a:endParaRPr lang="en-US" smtClean="0"/>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11</a:t>
            </a:fld>
            <a:endParaRPr lang="vi-VN" smtClean="0">
              <a:latin typeface="Arial" charset="0"/>
              <a:cs typeface="Arial"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12</a:t>
            </a:fld>
            <a:endParaRPr lang="vi-VN" smtClean="0">
              <a:latin typeface="Arial" charset="0"/>
              <a:cs typeface="Arial"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bwMode="auto">
          <a:noFill/>
          <a:ln>
            <a:solidFill>
              <a:srgbClr val="000000"/>
            </a:solidFill>
            <a:miter lim="800000"/>
            <a:headEnd/>
            <a:tailEnd/>
          </a:ln>
        </p:spPr>
      </p:sp>
      <p:sp>
        <p:nvSpPr>
          <p:cNvPr id="7373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In red   not mention in this course</a:t>
            </a:r>
          </a:p>
          <a:p>
            <a:r>
              <a:rPr lang="en-US" dirty="0" smtClean="0"/>
              <a:t>In blue   not the frequent using but need to know its mechanism</a:t>
            </a:r>
          </a:p>
        </p:txBody>
      </p:sp>
      <p:sp>
        <p:nvSpPr>
          <p:cNvPr id="7373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AC64756-8A61-4553-8BB4-CC733215ED5D}" type="slidenum">
              <a:rPr lang="vi-VN" smtClean="0">
                <a:latin typeface="Arial" charset="0"/>
                <a:cs typeface="Arial" charset="0"/>
              </a:rPr>
              <a:pPr/>
              <a:t>13</a:t>
            </a:fld>
            <a:endParaRPr lang="vi-VN" smtClean="0">
              <a:latin typeface="Arial" charset="0"/>
              <a:cs typeface="Arial"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bwMode="auto">
          <a:noFill/>
          <a:ln>
            <a:solidFill>
              <a:srgbClr val="000000"/>
            </a:solidFill>
            <a:miter lim="800000"/>
            <a:headEnd/>
            <a:tailEnd/>
          </a:ln>
        </p:spPr>
      </p:sp>
      <p:sp>
        <p:nvSpPr>
          <p:cNvPr id="7475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Integral type has max/min value =&gt; overflow exception or casting error</a:t>
            </a:r>
          </a:p>
          <a:p>
            <a:r>
              <a:rPr lang="en-US" dirty="0" smtClean="0"/>
              <a:t>byte:  by its def, byte is unsigned then </a:t>
            </a:r>
            <a:r>
              <a:rPr lang="en-US" dirty="0" err="1" smtClean="0"/>
              <a:t>sbyte</a:t>
            </a:r>
            <a:r>
              <a:rPr lang="en-US" dirty="0" smtClean="0"/>
              <a:t> exists</a:t>
            </a:r>
          </a:p>
          <a:p>
            <a:r>
              <a:rPr lang="en-US" dirty="0" smtClean="0"/>
              <a:t>Memory capacity =&gt; Precision and range of each number type</a:t>
            </a:r>
          </a:p>
          <a:p>
            <a:r>
              <a:rPr lang="en-US" dirty="0" smtClean="0"/>
              <a:t>Declaration explicit postfix: </a:t>
            </a:r>
            <a:r>
              <a:rPr lang="en-US" dirty="0" err="1" smtClean="0"/>
              <a:t>uint</a:t>
            </a:r>
            <a:r>
              <a:rPr lang="en-US" dirty="0" smtClean="0"/>
              <a:t> U; long L; combine L and U for </a:t>
            </a:r>
            <a:r>
              <a:rPr lang="en-US" dirty="0" err="1" smtClean="0"/>
              <a:t>ulong</a:t>
            </a:r>
            <a:endParaRPr lang="en-US" dirty="0" smtClean="0"/>
          </a:p>
          <a:p>
            <a:r>
              <a:rPr lang="en-US" dirty="0" smtClean="0"/>
              <a:t>Integral number initialization:</a:t>
            </a:r>
          </a:p>
          <a:p>
            <a:r>
              <a:rPr lang="en-US" dirty="0" smtClean="0"/>
              <a:t>Default Integral number type is </a:t>
            </a:r>
            <a:r>
              <a:rPr lang="en-US" dirty="0" err="1" smtClean="0"/>
              <a:t>int</a:t>
            </a:r>
            <a:endParaRPr lang="en-US" dirty="0" smtClean="0"/>
          </a:p>
          <a:p>
            <a:r>
              <a:rPr lang="en-US" dirty="0" smtClean="0"/>
              <a:t>Byte b = 1 try create integer 1 then convert to byte</a:t>
            </a:r>
          </a:p>
          <a:p>
            <a:r>
              <a:rPr lang="en-US" dirty="0" smtClean="0"/>
              <a:t>But byte z = x + y causes an error conversion from </a:t>
            </a:r>
            <a:r>
              <a:rPr lang="en-US" dirty="0" err="1" smtClean="0"/>
              <a:t>int</a:t>
            </a:r>
            <a:r>
              <a:rPr lang="en-US" dirty="0" smtClean="0"/>
              <a:t> to byte:</a:t>
            </a:r>
          </a:p>
          <a:p>
            <a:r>
              <a:rPr lang="en-US" dirty="0" smtClean="0"/>
              <a:t>long I = -1 try from </a:t>
            </a:r>
            <a:r>
              <a:rPr lang="en-US" dirty="0" err="1" smtClean="0"/>
              <a:t>int</a:t>
            </a:r>
            <a:r>
              <a:rPr lang="en-US" dirty="0" smtClean="0"/>
              <a:t>, </a:t>
            </a:r>
            <a:r>
              <a:rPr lang="en-US" dirty="0" err="1" smtClean="0"/>
              <a:t>uint</a:t>
            </a:r>
            <a:r>
              <a:rPr lang="en-US" dirty="0" smtClean="0"/>
              <a:t> then long, </a:t>
            </a:r>
            <a:r>
              <a:rPr lang="en-US" dirty="0" err="1" smtClean="0"/>
              <a:t>ulong</a:t>
            </a:r>
            <a:r>
              <a:rPr lang="en-US" dirty="0" smtClean="0"/>
              <a:t>, longer than long I = -1L</a:t>
            </a:r>
          </a:p>
          <a:p>
            <a:r>
              <a:rPr lang="en-US" dirty="0" smtClean="0"/>
              <a:t>long I = 10 000 000 000 000 000 000L will use </a:t>
            </a:r>
            <a:r>
              <a:rPr lang="en-US" dirty="0" err="1" smtClean="0"/>
              <a:t>ulong</a:t>
            </a:r>
            <a:r>
              <a:rPr lang="en-US" dirty="0" smtClean="0"/>
              <a:t> cause excess the max value of long </a:t>
            </a:r>
          </a:p>
        </p:txBody>
      </p:sp>
      <p:sp>
        <p:nvSpPr>
          <p:cNvPr id="7475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EB6479D-A278-4B53-A6C9-73B07662B2F4}" type="slidenum">
              <a:rPr lang="vi-VN" smtClean="0">
                <a:latin typeface="Arial" charset="0"/>
                <a:cs typeface="Arial" charset="0"/>
              </a:rPr>
              <a:pPr/>
              <a:t>15</a:t>
            </a:fld>
            <a:endParaRPr lang="vi-VN" smtClean="0">
              <a:latin typeface="Arial" charset="0"/>
              <a:cs typeface="Arial"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9767F8A-DC57-489C-94D2-00D5E80CBD96}" type="slidenum">
              <a:rPr lang="vi-VN" smtClean="0">
                <a:latin typeface="Arial" charset="0"/>
                <a:cs typeface="Arial" charset="0"/>
              </a:rPr>
              <a:pPr/>
              <a:t>16</a:t>
            </a:fld>
            <a:endParaRPr lang="vi-VN" smtClean="0">
              <a:latin typeface="Arial" charset="0"/>
              <a:cs typeface="Arial"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bwMode="auto">
          <a:noFill/>
          <a:ln>
            <a:solidFill>
              <a:srgbClr val="000000"/>
            </a:solidFill>
            <a:miter lim="800000"/>
            <a:headEnd/>
            <a:tailEnd/>
          </a:ln>
        </p:spPr>
      </p:sp>
      <p:sp>
        <p:nvSpPr>
          <p:cNvPr id="76803"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dirty="0" smtClean="0"/>
          </a:p>
        </p:txBody>
      </p:sp>
      <p:sp>
        <p:nvSpPr>
          <p:cNvPr id="7680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99767F8A-DC57-489C-94D2-00D5E80CBD96}" type="slidenum">
              <a:rPr lang="vi-VN" smtClean="0">
                <a:latin typeface="Arial" charset="0"/>
                <a:cs typeface="Arial" charset="0"/>
              </a:rPr>
              <a:pPr/>
              <a:t>17</a:t>
            </a:fld>
            <a:endParaRPr lang="vi-VN" smtClean="0">
              <a:latin typeface="Arial" charset="0"/>
              <a:cs typeface="Arial"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bwMode="auto">
          <a:noFill/>
          <a:ln>
            <a:solidFill>
              <a:srgbClr val="000000"/>
            </a:solidFill>
            <a:miter lim="800000"/>
            <a:headEnd/>
            <a:tailEnd/>
          </a:ln>
        </p:spPr>
      </p:sp>
      <p:sp>
        <p:nvSpPr>
          <p:cNvPr id="7782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Binary truncate</a:t>
            </a:r>
          </a:p>
          <a:p>
            <a:r>
              <a:rPr lang="en-US" smtClean="0"/>
              <a:t>Aware the same effect in object casting</a:t>
            </a:r>
          </a:p>
        </p:txBody>
      </p:sp>
      <p:sp>
        <p:nvSpPr>
          <p:cNvPr id="7782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26F1536A-CA35-40A0-8B55-7C723A78F192}" type="slidenum">
              <a:rPr lang="vi-VN" smtClean="0">
                <a:latin typeface="Arial" charset="0"/>
                <a:cs typeface="Arial" charset="0"/>
              </a:rPr>
              <a:pPr/>
              <a:t>18</a:t>
            </a:fld>
            <a:endParaRPr lang="vi-VN" smtClean="0">
              <a:latin typeface="Arial" charset="0"/>
              <a:cs typeface="Arial"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bwMode="auto">
          <a:noFill/>
          <a:ln>
            <a:solidFill>
              <a:srgbClr val="000000"/>
            </a:solidFill>
            <a:miter lim="800000"/>
            <a:headEnd/>
            <a:tailEnd/>
          </a:ln>
        </p:spPr>
      </p:sp>
      <p:sp>
        <p:nvSpPr>
          <p:cNvPr id="7987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7987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59162988-8CE1-4A3D-93BA-833929688313}" type="slidenum">
              <a:rPr lang="vi-VN" smtClean="0">
                <a:latin typeface="Arial" charset="0"/>
                <a:cs typeface="Arial" charset="0"/>
              </a:rPr>
              <a:pPr/>
              <a:t>19</a:t>
            </a:fld>
            <a:endParaRPr lang="vi-VN" smtClean="0">
              <a:latin typeface="Arial" charset="0"/>
              <a:cs typeface="Arial"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bwMode="auto">
          <a:noFill/>
          <a:ln>
            <a:solidFill>
              <a:srgbClr val="000000"/>
            </a:solidFill>
            <a:miter lim="800000"/>
            <a:headEnd/>
            <a:tailEnd/>
          </a:ln>
        </p:spPr>
      </p:sp>
      <p:sp>
        <p:nvSpPr>
          <p:cNvPr id="82947"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Operation on String will</a:t>
            </a:r>
            <a:r>
              <a:rPr lang="en-US" baseline="0" dirty="0" smtClean="0"/>
              <a:t> be presented in next day</a:t>
            </a:r>
            <a:endParaRPr lang="en-US" dirty="0" smtClean="0"/>
          </a:p>
        </p:txBody>
      </p:sp>
      <p:sp>
        <p:nvSpPr>
          <p:cNvPr id="82948"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DD66EB0A-20A5-4763-80A5-0E6CA41C1EF8}" type="slidenum">
              <a:rPr lang="vi-VN" smtClean="0">
                <a:latin typeface="Arial" charset="0"/>
                <a:cs typeface="Arial" charset="0"/>
              </a:rPr>
              <a:pPr/>
              <a:t>21</a:t>
            </a:fld>
            <a:endParaRPr lang="vi-VN" smtClean="0">
              <a:latin typeface="Arial" charset="0"/>
              <a:cs typeface="Arial"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bwMode="auto">
          <a:noFill/>
          <a:ln>
            <a:solidFill>
              <a:srgbClr val="000000"/>
            </a:solidFill>
            <a:miter lim="800000"/>
            <a:headEnd/>
            <a:tailEnd/>
          </a:ln>
        </p:spPr>
      </p:sp>
      <p:sp>
        <p:nvSpPr>
          <p:cNvPr id="83971"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String format is used to replace the parameter into place holder with the needed format</a:t>
            </a:r>
          </a:p>
          <a:p>
            <a:r>
              <a:rPr lang="en-US" dirty="0" smtClean="0"/>
              <a:t>Attention to header, argument used twice, first argument is left justified</a:t>
            </a:r>
          </a:p>
          <a:p>
            <a:r>
              <a:rPr lang="en-US" dirty="0" err="1" smtClean="0">
                <a:latin typeface="Courier New" pitchFamily="49" charset="0"/>
                <a:cs typeface="Courier New" pitchFamily="49" charset="0"/>
              </a:rPr>
              <a:t>BaseYear</a:t>
            </a:r>
            <a:r>
              <a:rPr lang="en-US" dirty="0" smtClean="0">
                <a:latin typeface="Courier New" pitchFamily="49" charset="0"/>
                <a:cs typeface="Courier New" pitchFamily="49" charset="0"/>
              </a:rPr>
              <a:t> and Observed Year is in </a:t>
            </a:r>
            <a:r>
              <a:rPr lang="en-US" dirty="0" err="1" smtClean="0">
                <a:latin typeface="Courier New" pitchFamily="49" charset="0"/>
                <a:cs typeface="Courier New" pitchFamily="49" charset="0"/>
              </a:rPr>
              <a:t>DateTime</a:t>
            </a:r>
            <a:r>
              <a:rPr lang="en-US" dirty="0" smtClean="0">
                <a:latin typeface="Courier New" pitchFamily="49" charset="0"/>
                <a:cs typeface="Courier New" pitchFamily="49" charset="0"/>
              </a:rPr>
              <a:t> type</a:t>
            </a:r>
            <a:endParaRPr lang="en-US" dirty="0" smtClean="0"/>
          </a:p>
          <a:p>
            <a:r>
              <a:rPr lang="en-US" dirty="0" smtClean="0"/>
              <a:t>Present the use of pattern</a:t>
            </a:r>
          </a:p>
        </p:txBody>
      </p:sp>
      <p:sp>
        <p:nvSpPr>
          <p:cNvPr id="8397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C12C64E-DE3B-4788-925F-6550478EEA20}" type="slidenum">
              <a:rPr lang="vi-VN" smtClean="0">
                <a:latin typeface="Arial" charset="0"/>
                <a:cs typeface="Arial" charset="0"/>
              </a:rPr>
              <a:pPr/>
              <a:t>23</a:t>
            </a:fld>
            <a:endParaRPr lang="vi-VN" smtClean="0">
              <a:latin typeface="Arial" charset="0"/>
              <a:cs typeface="Arial"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bwMode="auto">
          <a:noFill/>
          <a:ln>
            <a:solidFill>
              <a:srgbClr val="000000"/>
            </a:solidFill>
            <a:miter lim="800000"/>
            <a:headEnd/>
            <a:tailEnd/>
          </a:ln>
        </p:spPr>
      </p:sp>
      <p:sp>
        <p:nvSpPr>
          <p:cNvPr id="6553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Present the framework component</a:t>
            </a:r>
          </a:p>
        </p:txBody>
      </p:sp>
      <p:sp>
        <p:nvSpPr>
          <p:cNvPr id="6554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BD98A3F2-143B-4A85-BAA3-70CA78A92D42}" type="slidenum">
              <a:rPr lang="vi-VN" smtClean="0">
                <a:latin typeface="Arial" charset="0"/>
                <a:cs typeface="Arial" charset="0"/>
              </a:rPr>
              <a:pPr/>
              <a:t>3</a:t>
            </a:fld>
            <a:endParaRPr lang="vi-VN" smtClean="0">
              <a:latin typeface="Arial" charset="0"/>
              <a:cs typeface="Arial"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Image Placeholder 1"/>
          <p:cNvSpPr>
            <a:spLocks noGrp="1" noRot="1" noChangeAspect="1" noTextEdit="1"/>
          </p:cNvSpPr>
          <p:nvPr>
            <p:ph type="sldImg"/>
          </p:nvPr>
        </p:nvSpPr>
        <p:spPr bwMode="auto">
          <a:noFill/>
          <a:ln>
            <a:solidFill>
              <a:srgbClr val="000000"/>
            </a:solidFill>
            <a:miter lim="800000"/>
            <a:headEnd/>
            <a:tailEnd/>
          </a:ln>
        </p:spPr>
      </p:sp>
      <p:sp>
        <p:nvSpPr>
          <p:cNvPr id="84995"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Number format directive list</a:t>
            </a:r>
          </a:p>
        </p:txBody>
      </p:sp>
      <p:sp>
        <p:nvSpPr>
          <p:cNvPr id="84996"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624B459-6F27-4EFB-A571-B30F86778A1C}" type="slidenum">
              <a:rPr lang="vi-VN" smtClean="0">
                <a:latin typeface="Arial" charset="0"/>
                <a:cs typeface="Arial" charset="0"/>
              </a:rPr>
              <a:pPr/>
              <a:t>24</a:t>
            </a:fld>
            <a:endParaRPr lang="vi-VN" smtClean="0">
              <a:latin typeface="Arial" charset="0"/>
              <a:cs typeface="Arial"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bwMode="auto">
          <a:noFill/>
          <a:ln>
            <a:solidFill>
              <a:srgbClr val="000000"/>
            </a:solidFill>
            <a:miter lim="800000"/>
            <a:headEnd/>
            <a:tailEnd/>
          </a:ln>
        </p:spPr>
      </p:sp>
      <p:sp>
        <p:nvSpPr>
          <p:cNvPr id="8601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dirty="0" smtClean="0"/>
              <a:t>Operation</a:t>
            </a:r>
            <a:r>
              <a:rPr lang="en-US" baseline="0" dirty="0" smtClean="0"/>
              <a:t> will be present in next day</a:t>
            </a:r>
            <a:endParaRPr lang="en-US" dirty="0" smtClean="0"/>
          </a:p>
        </p:txBody>
      </p:sp>
      <p:sp>
        <p:nvSpPr>
          <p:cNvPr id="8602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A411107-1EDB-46F2-A88A-90811FC99AEB}" type="slidenum">
              <a:rPr lang="vi-VN" smtClean="0">
                <a:latin typeface="Arial" charset="0"/>
                <a:cs typeface="Arial" charset="0"/>
              </a:rPr>
              <a:pPr/>
              <a:t>26</a:t>
            </a:fld>
            <a:endParaRPr lang="vi-VN" smtClean="0">
              <a:latin typeface="Arial" charset="0"/>
              <a:cs typeface="Arial"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bwMode="auto">
          <a:noFill/>
          <a:ln>
            <a:solidFill>
              <a:srgbClr val="000000"/>
            </a:solidFill>
            <a:miter lim="800000"/>
            <a:headEnd/>
            <a:tailEnd/>
          </a:ln>
        </p:spPr>
      </p:sp>
      <p:sp>
        <p:nvSpPr>
          <p:cNvPr id="8704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Date and time string format directive</a:t>
            </a:r>
          </a:p>
        </p:txBody>
      </p:sp>
      <p:sp>
        <p:nvSpPr>
          <p:cNvPr id="8704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173A1E88-FF3A-4343-ABCA-9742C481CBDE}" type="slidenum">
              <a:rPr lang="vi-VN" smtClean="0">
                <a:latin typeface="Arial" charset="0"/>
                <a:cs typeface="Arial" charset="0"/>
              </a:rPr>
              <a:pPr/>
              <a:t>27</a:t>
            </a:fld>
            <a:endParaRPr lang="vi-VN" smtClean="0">
              <a:latin typeface="Arial" charset="0"/>
              <a:cs typeface="Arial"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bwMode="auto">
          <a:noFill/>
          <a:ln>
            <a:solidFill>
              <a:srgbClr val="000000"/>
            </a:solidFill>
            <a:miter lim="800000"/>
            <a:headEnd/>
            <a:tailEnd/>
          </a:ln>
        </p:spPr>
      </p:sp>
      <p:sp>
        <p:nvSpPr>
          <p:cNvPr id="80899"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8090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457CB09D-0D40-414B-9197-FCECD467ED9B}" type="slidenum">
              <a:rPr lang="vi-VN" smtClean="0">
                <a:latin typeface="Arial" charset="0"/>
                <a:cs typeface="Arial" charset="0"/>
              </a:rPr>
              <a:pPr/>
              <a:t>28</a:t>
            </a:fld>
            <a:endParaRPr lang="vi-VN" smtClean="0">
              <a:latin typeface="Arial" charset="0"/>
              <a:cs typeface="Arial"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bwMode="auto">
          <a:noFill/>
          <a:ln>
            <a:solidFill>
              <a:srgbClr val="000000"/>
            </a:solidFill>
            <a:miter lim="800000"/>
            <a:headEnd/>
            <a:tailEnd/>
          </a:ln>
        </p:spPr>
      </p:sp>
      <p:sp>
        <p:nvSpPr>
          <p:cNvPr id="8192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Aware about (ref int)</a:t>
            </a:r>
          </a:p>
        </p:txBody>
      </p:sp>
      <p:sp>
        <p:nvSpPr>
          <p:cNvPr id="819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9F83E99-3F0D-485C-BFA9-EA826A55654E}" type="slidenum">
              <a:rPr lang="vi-VN" smtClean="0">
                <a:latin typeface="Arial" charset="0"/>
                <a:cs typeface="Arial" charset="0"/>
              </a:rPr>
              <a:pPr/>
              <a:t>31</a:t>
            </a:fld>
            <a:endParaRPr lang="vi-VN" smtClean="0">
              <a:latin typeface="Arial" charset="0"/>
              <a:cs typeface="Arial"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Comment: XML doc</a:t>
            </a:r>
          </a:p>
          <a:p>
            <a:r>
              <a:rPr lang="en-US" smtClean="0"/>
              <a:t>Alignment: statement bloc</a:t>
            </a:r>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6DFEC6-AC2E-470C-96FB-FA7F38693DB7}" type="slidenum">
              <a:rPr lang="vi-VN" smtClean="0">
                <a:latin typeface="Arial" charset="0"/>
                <a:cs typeface="Arial" charset="0"/>
              </a:rPr>
              <a:pPr/>
              <a:t>32</a:t>
            </a:fld>
            <a:endParaRPr lang="vi-VN" smtClean="0">
              <a:latin typeface="Arial" charset="0"/>
              <a:cs typeface="Arial"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p:spPr>
      </p:sp>
      <p:sp>
        <p:nvSpPr>
          <p:cNvPr id="50179"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Comment: XML doc</a:t>
            </a:r>
          </a:p>
          <a:p>
            <a:r>
              <a:rPr lang="en-US" smtClean="0"/>
              <a:t>Alignment: statement bloc</a:t>
            </a:r>
          </a:p>
        </p:txBody>
      </p:sp>
      <p:sp>
        <p:nvSpPr>
          <p:cNvPr id="50180"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786DFEC6-AC2E-470C-96FB-FA7F38693DB7}" type="slidenum">
              <a:rPr lang="vi-VN" smtClean="0">
                <a:latin typeface="Arial" charset="0"/>
                <a:cs typeface="Arial" charset="0"/>
              </a:rPr>
              <a:pPr/>
              <a:t>33</a:t>
            </a:fld>
            <a:endParaRPr lang="vi-VN" smtClean="0">
              <a:latin typeface="Arial" charset="0"/>
              <a:cs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bwMode="auto">
          <a:noFill/>
          <a:ln>
            <a:solidFill>
              <a:srgbClr val="000000"/>
            </a:solidFill>
            <a:miter lim="800000"/>
            <a:headEnd/>
            <a:tailEnd/>
          </a:ln>
        </p:spPr>
      </p:sp>
      <p:sp>
        <p:nvSpPr>
          <p:cNvPr id="66563" name="Notes Placeholder 2"/>
          <p:cNvSpPr>
            <a:spLocks noGrp="1"/>
          </p:cNvSpPr>
          <p:nvPr>
            <p:ph type="body" idx="1"/>
          </p:nvPr>
        </p:nvSpPr>
        <p:spPr bwMode="auto">
          <a:noFill/>
        </p:spPr>
        <p:txBody>
          <a:bodyPr wrap="square" numCol="1" anchor="t" anchorCtr="0" compatLnSpc="1">
            <a:prstTxWarp prst="textNoShape">
              <a:avLst/>
            </a:prstTxWarp>
          </a:bodyPr>
          <a:lstStyle/>
          <a:p>
            <a:r>
              <a:rPr lang="en-US" smtClean="0"/>
              <a:t>Present the production procedure of .net framework product</a:t>
            </a:r>
          </a:p>
          <a:p>
            <a:r>
              <a:rPr lang="en-US" smtClean="0"/>
              <a:t>Attention about assembly. This notion will be use later in accessibility modifier</a:t>
            </a:r>
          </a:p>
          <a:p>
            <a:r>
              <a:rPr lang="en-US" smtClean="0"/>
              <a:t>Finish .Net Framework</a:t>
            </a:r>
          </a:p>
        </p:txBody>
      </p:sp>
      <p:sp>
        <p:nvSpPr>
          <p:cNvPr id="6656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312C0B88-965C-4883-B4D5-2740148241C8}" type="slidenum">
              <a:rPr lang="vi-VN" smtClean="0">
                <a:latin typeface="Arial" charset="0"/>
                <a:cs typeface="Arial" charset="0"/>
              </a:rPr>
              <a:pPr/>
              <a:t>4</a:t>
            </a:fld>
            <a:endParaRPr lang="vi-VN" smtClean="0">
              <a:latin typeface="Arial" charset="0"/>
              <a:cs typeface="Arial"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p:spPr>
        <p:txBody>
          <a:bodyPr/>
          <a:lstStyle/>
          <a:p>
            <a:r>
              <a:rPr lang="en-US" dirty="0" err="1" smtClean="0"/>
              <a:t>Từng</a:t>
            </a:r>
            <a:r>
              <a:rPr lang="en-US" dirty="0" smtClean="0"/>
              <a:t> </a:t>
            </a:r>
            <a:r>
              <a:rPr lang="en-US" dirty="0" err="1" smtClean="0"/>
              <a:t>vòng</a:t>
            </a:r>
            <a:r>
              <a:rPr lang="en-US" dirty="0" smtClean="0"/>
              <a:t> </a:t>
            </a:r>
            <a:r>
              <a:rPr lang="en-US" dirty="0" err="1" smtClean="0"/>
              <a:t>tròn</a:t>
            </a:r>
            <a:r>
              <a:rPr lang="en-US" dirty="0" smtClean="0"/>
              <a:t> </a:t>
            </a:r>
            <a:r>
              <a:rPr lang="en-US" dirty="0" err="1" smtClean="0"/>
              <a:t>trung</a:t>
            </a:r>
            <a:r>
              <a:rPr lang="en-US" dirty="0" smtClean="0"/>
              <a:t> </a:t>
            </a:r>
            <a:r>
              <a:rPr lang="en-US" dirty="0" err="1" smtClean="0"/>
              <a:t>tâm</a:t>
            </a:r>
            <a:r>
              <a:rPr lang="en-US" dirty="0" smtClean="0"/>
              <a:t>, </a:t>
            </a:r>
            <a:r>
              <a:rPr lang="en-US" dirty="0" err="1" smtClean="0"/>
              <a:t>ta</a:t>
            </a:r>
            <a:r>
              <a:rPr lang="en-US" dirty="0" smtClean="0"/>
              <a:t> </a:t>
            </a:r>
            <a:r>
              <a:rPr lang="en-US" dirty="0" err="1" smtClean="0"/>
              <a:t>có</a:t>
            </a:r>
            <a:r>
              <a:rPr lang="en-US" dirty="0" smtClean="0"/>
              <a:t> </a:t>
            </a:r>
            <a:r>
              <a:rPr lang="en-US" dirty="0" err="1" smtClean="0"/>
              <a:t>thể</a:t>
            </a:r>
            <a:r>
              <a:rPr lang="en-US" dirty="0" smtClean="0"/>
              <a:t> </a:t>
            </a:r>
            <a:r>
              <a:rPr lang="en-US" dirty="0" err="1" smtClean="0"/>
              <a:t>thấy</a:t>
            </a:r>
            <a:r>
              <a:rPr lang="en-US" dirty="0" smtClean="0"/>
              <a:t> Visual Studio 2008  </a:t>
            </a:r>
            <a:r>
              <a:rPr lang="en-US" dirty="0" err="1" smtClean="0"/>
              <a:t>đưa</a:t>
            </a:r>
            <a:r>
              <a:rPr lang="en-US" dirty="0" smtClean="0"/>
              <a:t> </a:t>
            </a:r>
            <a:r>
              <a:rPr lang="en-US" dirty="0" err="1" smtClean="0"/>
              <a:t>ra</a:t>
            </a:r>
            <a:r>
              <a:rPr lang="en-US" dirty="0" smtClean="0"/>
              <a:t> </a:t>
            </a:r>
            <a:r>
              <a:rPr lang="en-US" dirty="0" err="1" smtClean="0"/>
              <a:t>công</a:t>
            </a:r>
            <a:r>
              <a:rPr lang="en-US" dirty="0" smtClean="0"/>
              <a:t> </a:t>
            </a:r>
            <a:r>
              <a:rPr lang="en-US" dirty="0" err="1" smtClean="0"/>
              <a:t>cụ</a:t>
            </a:r>
            <a:r>
              <a:rPr lang="en-US" dirty="0" smtClean="0"/>
              <a:t> </a:t>
            </a:r>
            <a:r>
              <a:rPr lang="en-US" dirty="0" err="1" smtClean="0"/>
              <a:t>lập</a:t>
            </a:r>
            <a:r>
              <a:rPr lang="en-US" dirty="0" smtClean="0"/>
              <a:t> </a:t>
            </a:r>
            <a:r>
              <a:rPr lang="en-US" dirty="0" err="1" smtClean="0"/>
              <a:t>trình</a:t>
            </a:r>
            <a:r>
              <a:rPr lang="en-US" dirty="0" smtClean="0"/>
              <a:t> IDE </a:t>
            </a:r>
            <a:r>
              <a:rPr lang="en-US" dirty="0" err="1" smtClean="0"/>
              <a:t>được</a:t>
            </a:r>
            <a:r>
              <a:rPr lang="en-US" dirty="0" smtClean="0"/>
              <a:t> </a:t>
            </a:r>
            <a:r>
              <a:rPr lang="en-US" dirty="0" err="1" smtClean="0"/>
              <a:t>cải</a:t>
            </a:r>
            <a:r>
              <a:rPr lang="en-US" dirty="0" smtClean="0"/>
              <a:t> </a:t>
            </a:r>
            <a:r>
              <a:rPr lang="en-US" dirty="0" err="1" smtClean="0"/>
              <a:t>tiến</a:t>
            </a:r>
            <a:r>
              <a:rPr lang="en-US" dirty="0" smtClean="0"/>
              <a:t>, </a:t>
            </a:r>
            <a:r>
              <a:rPr lang="en-US" dirty="0" err="1" smtClean="0"/>
              <a:t>công</a:t>
            </a:r>
            <a:r>
              <a:rPr lang="en-US" dirty="0" smtClean="0"/>
              <a:t> </a:t>
            </a:r>
            <a:r>
              <a:rPr lang="en-US" dirty="0" err="1" smtClean="0"/>
              <a:t>cụ</a:t>
            </a:r>
            <a:r>
              <a:rPr lang="en-US" dirty="0" smtClean="0"/>
              <a:t> </a:t>
            </a:r>
            <a:r>
              <a:rPr lang="en-US" dirty="0" err="1" smtClean="0"/>
              <a:t>quản</a:t>
            </a:r>
            <a:r>
              <a:rPr lang="en-US" dirty="0" smtClean="0"/>
              <a:t> </a:t>
            </a:r>
            <a:r>
              <a:rPr lang="en-US" dirty="0" err="1" smtClean="0"/>
              <a:t>lý</a:t>
            </a:r>
            <a:r>
              <a:rPr lang="en-US" dirty="0" smtClean="0"/>
              <a:t> </a:t>
            </a:r>
            <a:r>
              <a:rPr lang="en-US" dirty="0" err="1" smtClean="0"/>
              <a:t>mã</a:t>
            </a:r>
            <a:r>
              <a:rPr lang="en-US" dirty="0" smtClean="0"/>
              <a:t> </a:t>
            </a:r>
            <a:r>
              <a:rPr lang="en-US" dirty="0" err="1" smtClean="0"/>
              <a:t>nguồn</a:t>
            </a:r>
            <a:r>
              <a:rPr lang="en-US" dirty="0" smtClean="0"/>
              <a:t> Team Foundation Server </a:t>
            </a:r>
            <a:r>
              <a:rPr lang="en-US" dirty="0" err="1" smtClean="0"/>
              <a:t>hoàn</a:t>
            </a:r>
            <a:r>
              <a:rPr lang="en-US" dirty="0" smtClean="0"/>
              <a:t> </a:t>
            </a:r>
            <a:r>
              <a:rPr lang="en-US" dirty="0" err="1" smtClean="0"/>
              <a:t>toàn</a:t>
            </a:r>
            <a:r>
              <a:rPr lang="en-US" dirty="0" smtClean="0"/>
              <a:t> </a:t>
            </a:r>
            <a:r>
              <a:rPr lang="en-US" dirty="0" err="1" smtClean="0"/>
              <a:t>mới</a:t>
            </a:r>
            <a:r>
              <a:rPr lang="en-US" dirty="0" smtClean="0"/>
              <a:t>, .NET framework 3.5 </a:t>
            </a:r>
            <a:r>
              <a:rPr lang="en-US" dirty="0" err="1" smtClean="0"/>
              <a:t>được</a:t>
            </a:r>
            <a:r>
              <a:rPr lang="en-US" dirty="0" smtClean="0"/>
              <a:t> </a:t>
            </a:r>
            <a:r>
              <a:rPr lang="en-US" dirty="0" err="1" smtClean="0"/>
              <a:t>nâng</a:t>
            </a:r>
            <a:r>
              <a:rPr lang="en-US" dirty="0" smtClean="0"/>
              <a:t> </a:t>
            </a:r>
            <a:r>
              <a:rPr lang="en-US" dirty="0" err="1" smtClean="0"/>
              <a:t>cấp</a:t>
            </a:r>
            <a:r>
              <a:rPr lang="en-US" dirty="0" smtClean="0"/>
              <a:t> </a:t>
            </a:r>
            <a:r>
              <a:rPr lang="en-US" dirty="0" err="1" smtClean="0"/>
              <a:t>tính</a:t>
            </a:r>
            <a:r>
              <a:rPr lang="en-US" dirty="0" smtClean="0"/>
              <a:t> </a:t>
            </a:r>
            <a:r>
              <a:rPr lang="en-US" dirty="0" err="1" smtClean="0"/>
              <a:t>năng</a:t>
            </a:r>
            <a:r>
              <a:rPr lang="en-US" dirty="0" smtClean="0"/>
              <a:t>. </a:t>
            </a:r>
            <a:r>
              <a:rPr lang="en-US" dirty="0" err="1" smtClean="0"/>
              <a:t>Từ</a:t>
            </a:r>
            <a:r>
              <a:rPr lang="en-US" dirty="0" smtClean="0"/>
              <a:t> </a:t>
            </a:r>
            <a:r>
              <a:rPr lang="en-US" dirty="0" err="1" smtClean="0"/>
              <a:t>bộ</a:t>
            </a:r>
            <a:r>
              <a:rPr lang="en-US" dirty="0" smtClean="0"/>
              <a:t> </a:t>
            </a:r>
            <a:r>
              <a:rPr lang="en-US" dirty="0" err="1" smtClean="0"/>
              <a:t>công</a:t>
            </a:r>
            <a:r>
              <a:rPr lang="en-US" dirty="0" smtClean="0"/>
              <a:t> </a:t>
            </a:r>
            <a:r>
              <a:rPr lang="en-US" dirty="0" err="1" smtClean="0"/>
              <a:t>cụ</a:t>
            </a:r>
            <a:r>
              <a:rPr lang="en-US" dirty="0" smtClean="0"/>
              <a:t> </a:t>
            </a:r>
            <a:r>
              <a:rPr lang="en-US" dirty="0" err="1" smtClean="0"/>
              <a:t>Vistual</a:t>
            </a:r>
            <a:r>
              <a:rPr lang="en-US" dirty="0" smtClean="0"/>
              <a:t> Studio 2008, </a:t>
            </a:r>
            <a:r>
              <a:rPr lang="en-US" dirty="0" err="1" smtClean="0"/>
              <a:t>nhà</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có</a:t>
            </a:r>
            <a:r>
              <a:rPr lang="en-US" dirty="0" smtClean="0"/>
              <a:t> </a:t>
            </a:r>
            <a:r>
              <a:rPr lang="en-US" dirty="0" err="1" smtClean="0"/>
              <a:t>thể</a:t>
            </a:r>
            <a:r>
              <a:rPr lang="en-US" dirty="0" smtClean="0"/>
              <a:t> </a:t>
            </a: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dạng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ứng</a:t>
            </a:r>
            <a:r>
              <a:rPr lang="en-US" dirty="0" smtClean="0"/>
              <a:t> </a:t>
            </a:r>
            <a:r>
              <a:rPr lang="en-US" dirty="0" err="1" smtClean="0"/>
              <a:t>dụng</a:t>
            </a:r>
            <a:r>
              <a:rPr lang="en-US" dirty="0" smtClean="0"/>
              <a:t> rich client </a:t>
            </a:r>
            <a:r>
              <a:rPr lang="en-US" dirty="0" err="1" smtClean="0"/>
              <a:t>trên</a:t>
            </a:r>
            <a:r>
              <a:rPr lang="en-US" dirty="0" smtClean="0"/>
              <a:t> desktop, </a:t>
            </a:r>
            <a:r>
              <a:rPr lang="en-US" dirty="0" err="1" smtClean="0"/>
              <a:t>ứng</a:t>
            </a:r>
            <a:r>
              <a:rPr lang="en-US" dirty="0" smtClean="0"/>
              <a:t> </a:t>
            </a:r>
            <a:r>
              <a:rPr lang="en-US" dirty="0" err="1" smtClean="0"/>
              <a:t>dụng</a:t>
            </a:r>
            <a:r>
              <a:rPr lang="en-US" dirty="0" smtClean="0"/>
              <a:t> web, </a:t>
            </a:r>
            <a:r>
              <a:rPr lang="en-US" dirty="0" err="1" smtClean="0"/>
              <a:t>ứng</a:t>
            </a:r>
            <a:r>
              <a:rPr lang="en-US" dirty="0" smtClean="0"/>
              <a:t> </a:t>
            </a:r>
            <a:r>
              <a:rPr lang="en-US" dirty="0" err="1" smtClean="0"/>
              <a:t>dụng</a:t>
            </a:r>
            <a:r>
              <a:rPr lang="en-US" dirty="0" smtClean="0"/>
              <a:t> </a:t>
            </a:r>
            <a:r>
              <a:rPr lang="en-US" dirty="0" err="1" smtClean="0"/>
              <a:t>kết</a:t>
            </a:r>
            <a:r>
              <a:rPr lang="en-US" dirty="0" smtClean="0"/>
              <a:t> </a:t>
            </a:r>
            <a:r>
              <a:rPr lang="en-US" dirty="0" err="1" smtClean="0"/>
              <a:t>hợp</a:t>
            </a:r>
            <a:r>
              <a:rPr lang="en-US" dirty="0" smtClean="0"/>
              <a:t> </a:t>
            </a:r>
            <a:r>
              <a:rPr lang="en-US" dirty="0" err="1" smtClean="0"/>
              <a:t>công</a:t>
            </a:r>
            <a:r>
              <a:rPr lang="en-US" dirty="0" smtClean="0"/>
              <a:t> </a:t>
            </a:r>
            <a:r>
              <a:rPr lang="en-US" dirty="0" err="1" smtClean="0"/>
              <a:t>cụ</a:t>
            </a:r>
            <a:r>
              <a:rPr lang="en-US" dirty="0" smtClean="0"/>
              <a:t> </a:t>
            </a:r>
            <a:r>
              <a:rPr lang="en-US" dirty="0" err="1" smtClean="0"/>
              <a:t>văn</a:t>
            </a:r>
            <a:r>
              <a:rPr lang="en-US" dirty="0" smtClean="0"/>
              <a:t> </a:t>
            </a:r>
            <a:r>
              <a:rPr lang="en-US" dirty="0" err="1" smtClean="0"/>
              <a:t>phòng</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di</a:t>
            </a:r>
            <a:r>
              <a:rPr lang="en-US" dirty="0" smtClean="0"/>
              <a:t> </a:t>
            </a:r>
            <a:r>
              <a:rPr lang="en-US" dirty="0" err="1" smtClean="0"/>
              <a:t>động</a:t>
            </a:r>
            <a:r>
              <a:rPr lang="en-US" dirty="0" smtClean="0"/>
              <a:t>.</a:t>
            </a:r>
          </a:p>
          <a:p>
            <a:endParaRPr lang="en-US" dirty="0" smtClean="0"/>
          </a:p>
          <a:p>
            <a:r>
              <a:rPr lang="en-US" dirty="0" err="1" smtClean="0"/>
              <a:t>Đối</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giao</a:t>
            </a:r>
            <a:r>
              <a:rPr lang="en-US" dirty="0" smtClean="0"/>
              <a:t> </a:t>
            </a:r>
            <a:r>
              <a:rPr lang="en-US" dirty="0" err="1" smtClean="0"/>
              <a:t>diện</a:t>
            </a:r>
            <a:r>
              <a:rPr lang="en-US" dirty="0" smtClean="0"/>
              <a:t> </a:t>
            </a:r>
            <a:r>
              <a:rPr lang="en-US" dirty="0" err="1" smtClean="0"/>
              <a:t>trên</a:t>
            </a:r>
            <a:r>
              <a:rPr lang="en-US" dirty="0" smtClean="0"/>
              <a:t> desktop: </a:t>
            </a:r>
            <a:r>
              <a:rPr lang="en-US" dirty="0" err="1" smtClean="0"/>
              <a:t>có</a:t>
            </a:r>
            <a:r>
              <a:rPr lang="en-US" dirty="0" smtClean="0"/>
              <a:t> </a:t>
            </a:r>
            <a:r>
              <a:rPr lang="en-US" dirty="0" err="1" smtClean="0"/>
              <a:t>thể</a:t>
            </a:r>
            <a:r>
              <a:rPr lang="en-US" dirty="0" smtClean="0"/>
              <a:t> </a:t>
            </a:r>
            <a:r>
              <a:rPr lang="en-US" dirty="0" err="1" smtClean="0"/>
              <a:t>dùng</a:t>
            </a:r>
            <a:r>
              <a:rPr lang="en-US" dirty="0" smtClean="0"/>
              <a:t> Windows Form </a:t>
            </a:r>
            <a:r>
              <a:rPr lang="en-US" dirty="0" err="1" smtClean="0"/>
              <a:t>của</a:t>
            </a:r>
            <a:r>
              <a:rPr lang="en-US" dirty="0" smtClean="0"/>
              <a:t> .NET 2.0 </a:t>
            </a:r>
            <a:r>
              <a:rPr lang="en-US" dirty="0" err="1" smtClean="0"/>
              <a:t>hoặc</a:t>
            </a:r>
            <a:r>
              <a:rPr lang="en-US" dirty="0" smtClean="0"/>
              <a:t> </a:t>
            </a:r>
            <a:r>
              <a:rPr lang="en-US" dirty="0" err="1" smtClean="0"/>
              <a:t>dùng</a:t>
            </a:r>
            <a:r>
              <a:rPr lang="en-US" dirty="0" smtClean="0"/>
              <a:t> Windows Presentation Foundation </a:t>
            </a:r>
            <a:r>
              <a:rPr lang="en-US" dirty="0" err="1" smtClean="0"/>
              <a:t>của</a:t>
            </a:r>
            <a:r>
              <a:rPr lang="en-US" dirty="0" smtClean="0"/>
              <a:t> .NET 3.5 </a:t>
            </a:r>
            <a:r>
              <a:rPr lang="en-US" dirty="0" err="1" smtClean="0"/>
              <a:t>hoặc</a:t>
            </a:r>
            <a:r>
              <a:rPr lang="en-US" dirty="0" smtClean="0"/>
              <a:t> </a:t>
            </a:r>
            <a:r>
              <a:rPr lang="en-US" dirty="0" err="1" smtClean="0"/>
              <a:t>SilverLight</a:t>
            </a:r>
            <a:r>
              <a:rPr lang="en-US" dirty="0" smtClean="0"/>
              <a:t> </a:t>
            </a:r>
            <a:r>
              <a:rPr lang="en-US" dirty="0" err="1" smtClean="0"/>
              <a:t>chạy</a:t>
            </a:r>
            <a:r>
              <a:rPr lang="en-US" dirty="0" smtClean="0"/>
              <a:t> ở </a:t>
            </a:r>
            <a:r>
              <a:rPr lang="en-US" dirty="0" err="1" smtClean="0"/>
              <a:t>chế</a:t>
            </a:r>
            <a:r>
              <a:rPr lang="en-US" dirty="0" smtClean="0"/>
              <a:t> </a:t>
            </a:r>
            <a:r>
              <a:rPr lang="en-US" dirty="0" err="1" smtClean="0"/>
              <a:t>độ</a:t>
            </a:r>
            <a:r>
              <a:rPr lang="en-US" dirty="0" smtClean="0"/>
              <a:t> </a:t>
            </a:r>
            <a:r>
              <a:rPr lang="en-US" dirty="0" err="1" smtClean="0"/>
              <a:t>nhúng</a:t>
            </a:r>
            <a:r>
              <a:rPr lang="en-US" dirty="0" smtClean="0"/>
              <a:t> </a:t>
            </a:r>
            <a:r>
              <a:rPr lang="en-US" dirty="0" err="1" smtClean="0"/>
              <a:t>trình</a:t>
            </a:r>
            <a:r>
              <a:rPr lang="en-US" dirty="0" smtClean="0"/>
              <a:t> </a:t>
            </a:r>
            <a:r>
              <a:rPr lang="en-US" dirty="0" err="1" smtClean="0"/>
              <a:t>duyệt</a:t>
            </a:r>
            <a:r>
              <a:rPr lang="en-US" dirty="0" smtClean="0"/>
              <a:t>. </a:t>
            </a:r>
            <a:r>
              <a:rPr lang="en-US" dirty="0" err="1" smtClean="0"/>
              <a:t>Ngoài</a:t>
            </a:r>
            <a:r>
              <a:rPr lang="en-US" dirty="0" smtClean="0"/>
              <a:t> </a:t>
            </a:r>
            <a:r>
              <a:rPr lang="en-US" dirty="0" err="1" smtClean="0"/>
              <a:t>ra</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viên</a:t>
            </a:r>
            <a:r>
              <a:rPr lang="en-US" dirty="0" smtClean="0"/>
              <a:t> C++ </a:t>
            </a:r>
            <a:r>
              <a:rPr lang="en-US" dirty="0" err="1" smtClean="0"/>
              <a:t>có</a:t>
            </a:r>
            <a:r>
              <a:rPr lang="en-US" dirty="0" smtClean="0"/>
              <a:t> </a:t>
            </a:r>
            <a:r>
              <a:rPr lang="en-US" dirty="0" err="1" smtClean="0"/>
              <a:t>thể</a:t>
            </a:r>
            <a:r>
              <a:rPr lang="en-US" dirty="0" smtClean="0"/>
              <a:t> </a:t>
            </a:r>
            <a:r>
              <a:rPr lang="en-US" dirty="0" err="1" smtClean="0"/>
              <a:t>sử</a:t>
            </a:r>
            <a:r>
              <a:rPr lang="en-US" dirty="0" smtClean="0"/>
              <a:t> </a:t>
            </a:r>
            <a:r>
              <a:rPr lang="en-US" dirty="0" err="1" smtClean="0"/>
              <a:t>dụng</a:t>
            </a:r>
            <a:r>
              <a:rPr lang="en-US" dirty="0" smtClean="0"/>
              <a:t> </a:t>
            </a:r>
            <a:r>
              <a:rPr lang="en-US" dirty="0" err="1" smtClean="0"/>
              <a:t>thư</a:t>
            </a:r>
            <a:r>
              <a:rPr lang="en-US" dirty="0" smtClean="0"/>
              <a:t> </a:t>
            </a:r>
            <a:r>
              <a:rPr lang="en-US" dirty="0" err="1" smtClean="0"/>
              <a:t>viện</a:t>
            </a:r>
            <a:r>
              <a:rPr lang="en-US" dirty="0" smtClean="0"/>
              <a:t> MFC </a:t>
            </a:r>
            <a:r>
              <a:rPr lang="en-US" dirty="0" err="1" smtClean="0"/>
              <a:t>hoặc</a:t>
            </a:r>
            <a:r>
              <a:rPr lang="en-US" dirty="0" smtClean="0"/>
              <a:t> ATL </a:t>
            </a:r>
            <a:r>
              <a:rPr lang="en-US" dirty="0" err="1" smtClean="0"/>
              <a:t>hoặc</a:t>
            </a:r>
            <a:r>
              <a:rPr lang="en-US" dirty="0" smtClean="0"/>
              <a:t> Win32 API </a:t>
            </a:r>
            <a:r>
              <a:rPr lang="en-US" dirty="0" err="1" smtClean="0"/>
              <a:t>lập</a:t>
            </a:r>
            <a:r>
              <a:rPr lang="en-US" dirty="0" smtClean="0"/>
              <a:t> </a:t>
            </a:r>
            <a:r>
              <a:rPr lang="en-US" dirty="0" err="1" smtClean="0"/>
              <a:t>trình</a:t>
            </a:r>
            <a:r>
              <a:rPr lang="en-US" dirty="0" smtClean="0"/>
              <a:t>.</a:t>
            </a:r>
          </a:p>
          <a:p>
            <a:endParaRPr lang="en-US" dirty="0" smtClean="0"/>
          </a:p>
          <a:p>
            <a:r>
              <a:rPr lang="en-US" dirty="0" err="1" smtClean="0"/>
              <a:t>Đối</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dụng</a:t>
            </a:r>
            <a:r>
              <a:rPr lang="en-US" dirty="0" smtClean="0"/>
              <a:t> web: : </a:t>
            </a:r>
            <a:r>
              <a:rPr lang="en-US" dirty="0" err="1" smtClean="0"/>
              <a:t>cách</a:t>
            </a:r>
            <a:r>
              <a:rPr lang="en-US" dirty="0" smtClean="0"/>
              <a:t> 1 </a:t>
            </a:r>
            <a:r>
              <a:rPr lang="en-US" dirty="0" err="1" smtClean="0"/>
              <a:t>dùng</a:t>
            </a:r>
            <a:r>
              <a:rPr lang="en-US" dirty="0" smtClean="0"/>
              <a:t> Web Form </a:t>
            </a:r>
            <a:r>
              <a:rPr lang="en-US" dirty="0" err="1" smtClean="0"/>
              <a:t>của</a:t>
            </a:r>
            <a:r>
              <a:rPr lang="en-US" dirty="0" smtClean="0"/>
              <a:t> ASP.net 2.0 </a:t>
            </a:r>
            <a:r>
              <a:rPr lang="en-US" dirty="0" err="1" smtClean="0"/>
              <a:t>và</a:t>
            </a:r>
            <a:r>
              <a:rPr lang="en-US" dirty="0" smtClean="0"/>
              <a:t> 3.5. </a:t>
            </a:r>
            <a:r>
              <a:rPr lang="en-US" dirty="0" err="1" smtClean="0"/>
              <a:t>Cách</a:t>
            </a:r>
            <a:r>
              <a:rPr lang="en-US" dirty="0" smtClean="0"/>
              <a:t> 2 </a:t>
            </a:r>
            <a:r>
              <a:rPr lang="en-US" dirty="0" err="1" smtClean="0"/>
              <a:t>dùng</a:t>
            </a:r>
            <a:r>
              <a:rPr lang="en-US" dirty="0" smtClean="0"/>
              <a:t> Silver Light </a:t>
            </a:r>
            <a:r>
              <a:rPr lang="en-US" dirty="0" err="1" smtClean="0"/>
              <a:t>để</a:t>
            </a:r>
            <a:r>
              <a:rPr lang="en-US" dirty="0" smtClean="0"/>
              <a:t> </a:t>
            </a:r>
            <a:r>
              <a:rPr lang="en-US" dirty="0" err="1" smtClean="0"/>
              <a:t>viết</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tương</a:t>
            </a:r>
            <a:r>
              <a:rPr lang="en-US" dirty="0" smtClean="0"/>
              <a:t> </a:t>
            </a:r>
            <a:r>
              <a:rPr lang="en-US" dirty="0" err="1" smtClean="0"/>
              <a:t>tác</a:t>
            </a:r>
            <a:r>
              <a:rPr lang="en-US" dirty="0" smtClean="0"/>
              <a:t>, </a:t>
            </a:r>
            <a:r>
              <a:rPr lang="en-US" dirty="0" err="1" smtClean="0"/>
              <a:t>đồ</a:t>
            </a:r>
            <a:r>
              <a:rPr lang="en-US" dirty="0" smtClean="0"/>
              <a:t> </a:t>
            </a:r>
            <a:r>
              <a:rPr lang="en-US" dirty="0" err="1" smtClean="0"/>
              <a:t>họa</a:t>
            </a:r>
            <a:r>
              <a:rPr lang="en-US" dirty="0" smtClean="0"/>
              <a:t> </a:t>
            </a:r>
            <a:r>
              <a:rPr lang="en-US" dirty="0" err="1" smtClean="0"/>
              <a:t>chạy</a:t>
            </a:r>
            <a:r>
              <a:rPr lang="en-US" dirty="0" smtClean="0"/>
              <a:t> </a:t>
            </a:r>
            <a:r>
              <a:rPr lang="en-US" dirty="0" err="1" smtClean="0"/>
              <a:t>trong</a:t>
            </a:r>
            <a:r>
              <a:rPr lang="en-US" dirty="0" smtClean="0"/>
              <a:t> </a:t>
            </a:r>
            <a:r>
              <a:rPr lang="en-US" dirty="0" err="1" smtClean="0"/>
              <a:t>các</a:t>
            </a:r>
            <a:r>
              <a:rPr lang="en-US" dirty="0" smtClean="0"/>
              <a:t> </a:t>
            </a:r>
            <a:r>
              <a:rPr lang="en-US" dirty="0" err="1" smtClean="0"/>
              <a:t>trình</a:t>
            </a:r>
            <a:r>
              <a:rPr lang="en-US" dirty="0" smtClean="0"/>
              <a:t> </a:t>
            </a:r>
            <a:r>
              <a:rPr lang="en-US" dirty="0" err="1" smtClean="0"/>
              <a:t>duyệt</a:t>
            </a:r>
            <a:r>
              <a:rPr lang="en-US" dirty="0" smtClean="0"/>
              <a:t> </a:t>
            </a:r>
            <a:r>
              <a:rPr lang="en-US" dirty="0" err="1" smtClean="0"/>
              <a:t>phổ</a:t>
            </a:r>
            <a:r>
              <a:rPr lang="en-US" dirty="0" smtClean="0"/>
              <a:t> </a:t>
            </a:r>
            <a:r>
              <a:rPr lang="en-US" dirty="0" err="1" smtClean="0"/>
              <a:t>biến</a:t>
            </a:r>
            <a:r>
              <a:rPr lang="en-US" dirty="0" smtClean="0"/>
              <a:t> </a:t>
            </a:r>
            <a:r>
              <a:rPr lang="en-US" dirty="0" err="1" smtClean="0"/>
              <a:t>có</a:t>
            </a:r>
            <a:r>
              <a:rPr lang="en-US" dirty="0" smtClean="0"/>
              <a:t> </a:t>
            </a:r>
            <a:r>
              <a:rPr lang="en-US" dirty="0" err="1" smtClean="0"/>
              <a:t>cài</a:t>
            </a:r>
            <a:r>
              <a:rPr lang="en-US" dirty="0" smtClean="0"/>
              <a:t> plug-in Silver Light. </a:t>
            </a:r>
            <a:r>
              <a:rPr lang="en-US" dirty="0" err="1" smtClean="0"/>
              <a:t>Cách</a:t>
            </a:r>
            <a:r>
              <a:rPr lang="en-US" dirty="0" smtClean="0"/>
              <a:t> 3 </a:t>
            </a:r>
            <a:r>
              <a:rPr lang="en-US" dirty="0" err="1" smtClean="0"/>
              <a:t>dùng</a:t>
            </a:r>
            <a:r>
              <a:rPr lang="en-US" dirty="0" smtClean="0"/>
              <a:t> </a:t>
            </a:r>
            <a:r>
              <a:rPr lang="en-US" dirty="0" err="1" smtClean="0"/>
              <a:t>công</a:t>
            </a:r>
            <a:r>
              <a:rPr lang="en-US" dirty="0" smtClean="0"/>
              <a:t> </a:t>
            </a:r>
            <a:r>
              <a:rPr lang="en-US" dirty="0" err="1" smtClean="0"/>
              <a:t>nghệ</a:t>
            </a:r>
            <a:r>
              <a:rPr lang="en-US" dirty="0" smtClean="0"/>
              <a:t> Model View Controller (MVC) </a:t>
            </a:r>
            <a:r>
              <a:rPr lang="en-US" dirty="0" err="1" smtClean="0"/>
              <a:t>trong</a:t>
            </a:r>
            <a:r>
              <a:rPr lang="en-US" dirty="0" smtClean="0"/>
              <a:t> ASP.NET MVC </a:t>
            </a:r>
            <a:r>
              <a:rPr lang="en-US" dirty="0" err="1" smtClean="0"/>
              <a:t>phiên</a:t>
            </a:r>
            <a:r>
              <a:rPr lang="en-US" dirty="0" smtClean="0"/>
              <a:t> </a:t>
            </a:r>
            <a:r>
              <a:rPr lang="en-US" dirty="0" err="1" smtClean="0"/>
              <a:t>bản</a:t>
            </a:r>
            <a:r>
              <a:rPr lang="en-US" dirty="0" smtClean="0"/>
              <a:t> </a:t>
            </a:r>
            <a:r>
              <a:rPr lang="en-US" dirty="0" err="1" smtClean="0"/>
              <a:t>thử</a:t>
            </a:r>
            <a:r>
              <a:rPr lang="en-US" dirty="0" smtClean="0"/>
              <a:t> </a:t>
            </a:r>
            <a:r>
              <a:rPr lang="en-US" dirty="0" err="1" smtClean="0"/>
              <a:t>nghiệm</a:t>
            </a:r>
            <a:r>
              <a:rPr lang="en-US" dirty="0" smtClean="0"/>
              <a:t>.</a:t>
            </a:r>
          </a:p>
          <a:p>
            <a:endParaRPr lang="en-US" dirty="0" smtClean="0"/>
          </a:p>
          <a:p>
            <a:r>
              <a:rPr lang="en-US" dirty="0" err="1" smtClean="0"/>
              <a:t>Đối</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dịch</a:t>
            </a:r>
            <a:r>
              <a:rPr lang="en-US" dirty="0" smtClean="0"/>
              <a:t> </a:t>
            </a:r>
            <a:r>
              <a:rPr lang="en-US" dirty="0" err="1" smtClean="0"/>
              <a:t>vụ</a:t>
            </a:r>
            <a:r>
              <a:rPr lang="en-US" dirty="0" smtClean="0"/>
              <a:t>: </a:t>
            </a:r>
            <a:r>
              <a:rPr lang="en-US" dirty="0" err="1" smtClean="0"/>
              <a:t>cách</a:t>
            </a:r>
            <a:r>
              <a:rPr lang="en-US" dirty="0" smtClean="0"/>
              <a:t> 1 </a:t>
            </a:r>
            <a:r>
              <a:rPr lang="en-US" dirty="0" err="1" smtClean="0"/>
              <a:t>dùng</a:t>
            </a:r>
            <a:r>
              <a:rPr lang="en-US" dirty="0" smtClean="0"/>
              <a:t> web service </a:t>
            </a:r>
            <a:r>
              <a:rPr lang="en-US" dirty="0" err="1" smtClean="0"/>
              <a:t>hoặc</a:t>
            </a:r>
            <a:r>
              <a:rPr lang="en-US" dirty="0" smtClean="0"/>
              <a:t> .NET </a:t>
            </a:r>
            <a:r>
              <a:rPr lang="en-US" dirty="0" err="1" smtClean="0"/>
              <a:t>remoting</a:t>
            </a:r>
            <a:r>
              <a:rPr lang="en-US" dirty="0" smtClean="0"/>
              <a:t> </a:t>
            </a:r>
            <a:r>
              <a:rPr lang="en-US" dirty="0" err="1" smtClean="0"/>
              <a:t>như</a:t>
            </a:r>
            <a:r>
              <a:rPr lang="en-US" dirty="0" smtClean="0"/>
              <a:t> </a:t>
            </a:r>
            <a:r>
              <a:rPr lang="en-US" dirty="0" err="1" smtClean="0"/>
              <a:t>trên</a:t>
            </a:r>
            <a:r>
              <a:rPr lang="en-US" dirty="0" smtClean="0"/>
              <a:t> .NET 2.0. </a:t>
            </a:r>
            <a:r>
              <a:rPr lang="en-US" dirty="0" err="1" smtClean="0"/>
              <a:t>Cách</a:t>
            </a:r>
            <a:r>
              <a:rPr lang="en-US" dirty="0" smtClean="0"/>
              <a:t> 2 </a:t>
            </a:r>
            <a:r>
              <a:rPr lang="en-US" dirty="0" err="1" smtClean="0"/>
              <a:t>dùng</a:t>
            </a:r>
            <a:r>
              <a:rPr lang="en-US" dirty="0" smtClean="0"/>
              <a:t> WCF Web Service.</a:t>
            </a:r>
          </a:p>
          <a:p>
            <a:endParaRPr lang="en-US" dirty="0" smtClean="0"/>
          </a:p>
          <a:p>
            <a:r>
              <a:rPr lang="en-US" dirty="0" err="1" smtClean="0"/>
              <a:t>Đối</a:t>
            </a:r>
            <a:r>
              <a:rPr lang="en-US" dirty="0" smtClean="0"/>
              <a:t> </a:t>
            </a:r>
            <a:r>
              <a:rPr lang="en-US" dirty="0" err="1" smtClean="0"/>
              <a:t>với</a:t>
            </a:r>
            <a:r>
              <a:rPr lang="en-US" dirty="0" smtClean="0"/>
              <a:t> </a:t>
            </a:r>
            <a:r>
              <a:rPr lang="en-US" dirty="0" err="1" smtClean="0"/>
              <a:t>ứng</a:t>
            </a:r>
            <a:r>
              <a:rPr lang="en-US" dirty="0" smtClean="0"/>
              <a:t> </a:t>
            </a:r>
            <a:r>
              <a:rPr lang="en-US" dirty="0" err="1" smtClean="0"/>
              <a:t>dụg</a:t>
            </a:r>
            <a:r>
              <a:rPr lang="en-US" dirty="0" smtClean="0"/>
              <a:t> </a:t>
            </a:r>
            <a:r>
              <a:rPr lang="en-US" dirty="0" err="1" smtClean="0"/>
              <a:t>văn</a:t>
            </a:r>
            <a:r>
              <a:rPr lang="en-US" dirty="0" smtClean="0"/>
              <a:t> </a:t>
            </a:r>
            <a:r>
              <a:rPr lang="en-US" dirty="0" err="1" smtClean="0"/>
              <a:t>phòng</a:t>
            </a:r>
            <a:r>
              <a:rPr lang="en-US" dirty="0" smtClean="0"/>
              <a:t>: Visual Studio 2008 </a:t>
            </a:r>
            <a:r>
              <a:rPr lang="en-US" dirty="0" err="1" smtClean="0"/>
              <a:t>hỗ</a:t>
            </a:r>
            <a:r>
              <a:rPr lang="en-US" dirty="0" smtClean="0"/>
              <a:t> </a:t>
            </a:r>
            <a:r>
              <a:rPr lang="en-US" dirty="0" err="1" smtClean="0"/>
              <a:t>trợ</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thêm</a:t>
            </a:r>
            <a:r>
              <a:rPr lang="en-US" dirty="0" smtClean="0"/>
              <a:t> </a:t>
            </a:r>
            <a:r>
              <a:rPr lang="en-US" dirty="0" err="1" smtClean="0"/>
              <a:t>vào</a:t>
            </a:r>
            <a:r>
              <a:rPr lang="en-US" dirty="0" smtClean="0"/>
              <a:t> (Add-in) </a:t>
            </a:r>
            <a:r>
              <a:rPr lang="en-US" dirty="0" err="1" smtClean="0"/>
              <a:t>cho</a:t>
            </a:r>
            <a:r>
              <a:rPr lang="en-US" dirty="0" smtClean="0"/>
              <a:t> </a:t>
            </a:r>
            <a:r>
              <a:rPr lang="en-US" dirty="0" err="1" smtClean="0"/>
              <a:t>phiên</a:t>
            </a:r>
            <a:r>
              <a:rPr lang="en-US" dirty="0" smtClean="0"/>
              <a:t> </a:t>
            </a:r>
            <a:r>
              <a:rPr lang="en-US" dirty="0" err="1" smtClean="0"/>
              <a:t>bản</a:t>
            </a:r>
            <a:r>
              <a:rPr lang="en-US" dirty="0" smtClean="0"/>
              <a:t> 2003 </a:t>
            </a:r>
            <a:r>
              <a:rPr lang="en-US" dirty="0" err="1" smtClean="0"/>
              <a:t>và</a:t>
            </a:r>
            <a:r>
              <a:rPr lang="en-US" dirty="0" smtClean="0"/>
              <a:t> 2007, </a:t>
            </a:r>
            <a:r>
              <a:rPr lang="en-US" dirty="0" err="1" smtClean="0"/>
              <a:t>đồng</a:t>
            </a:r>
            <a:r>
              <a:rPr lang="en-US" dirty="0" smtClean="0"/>
              <a:t> </a:t>
            </a:r>
            <a:r>
              <a:rPr lang="en-US" dirty="0" err="1" smtClean="0"/>
              <a:t>thời</a:t>
            </a:r>
            <a:r>
              <a:rPr lang="en-US" dirty="0" smtClean="0"/>
              <a:t> </a:t>
            </a:r>
            <a:r>
              <a:rPr lang="en-US" dirty="0" err="1" smtClean="0"/>
              <a:t>lập</a:t>
            </a:r>
            <a:r>
              <a:rPr lang="en-US" dirty="0" smtClean="0"/>
              <a:t> </a:t>
            </a:r>
            <a:r>
              <a:rPr lang="en-US" dirty="0" err="1" smtClean="0"/>
              <a:t>trình</a:t>
            </a:r>
            <a:r>
              <a:rPr lang="en-US" dirty="0" smtClean="0"/>
              <a:t> </a:t>
            </a:r>
            <a:r>
              <a:rPr lang="en-US" dirty="0" err="1" smtClean="0"/>
              <a:t>tiến</a:t>
            </a:r>
            <a:r>
              <a:rPr lang="en-US" dirty="0" smtClean="0"/>
              <a:t> </a:t>
            </a:r>
            <a:r>
              <a:rPr lang="en-US" dirty="0" err="1" smtClean="0"/>
              <a:t>trình</a:t>
            </a:r>
            <a:r>
              <a:rPr lang="en-US" dirty="0" smtClean="0"/>
              <a:t> </a:t>
            </a:r>
            <a:r>
              <a:rPr lang="en-US" dirty="0" err="1" smtClean="0"/>
              <a:t>cho</a:t>
            </a:r>
            <a:r>
              <a:rPr lang="en-US" dirty="0" smtClean="0"/>
              <a:t> SharePoint 2007 (SharePoint Sequential </a:t>
            </a:r>
            <a:r>
              <a:rPr lang="en-US" dirty="0" err="1" smtClean="0"/>
              <a:t>WorkFlow</a:t>
            </a:r>
            <a:r>
              <a:rPr lang="en-US" dirty="0" smtClean="0"/>
              <a:t> and SharePoint State Machine Flow).</a:t>
            </a:r>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79876" name="Slide Number Placeholder 3"/>
          <p:cNvSpPr>
            <a:spLocks noGrp="1"/>
          </p:cNvSpPr>
          <p:nvPr>
            <p:ph type="sldNum" sz="quarter" idx="5"/>
          </p:nvPr>
        </p:nvSpPr>
        <p:spPr>
          <a:noFill/>
        </p:spPr>
        <p:txBody>
          <a:bodyPr/>
          <a:lstStyle/>
          <a:p>
            <a:fld id="{467BCDBA-1CAF-4AB4-86C5-97A67DFDA398}" type="slidenum">
              <a:rPr lang="en-US" smtClean="0"/>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6</a:t>
            </a:fld>
            <a:endParaRPr lang="vi-VN" smtClean="0">
              <a:latin typeface="Arial" charset="0"/>
              <a:cs typeface="Arial"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7</a:t>
            </a:fld>
            <a:endParaRPr lang="vi-VN" smtClean="0">
              <a:latin typeface="Arial" charset="0"/>
              <a:cs typeface="Arial"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8</a:t>
            </a:fld>
            <a:endParaRPr lang="vi-VN" smtClean="0">
              <a:latin typeface="Arial" charset="0"/>
              <a:cs typeface="Arial"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9</a:t>
            </a:fld>
            <a:endParaRPr lang="vi-VN" smtClean="0">
              <a:latin typeface="Arial" charset="0"/>
              <a:cs typeface="Arial"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bwMode="auto">
          <a:noFill/>
          <a:ln>
            <a:solidFill>
              <a:srgbClr val="000000"/>
            </a:solidFill>
            <a:miter lim="800000"/>
            <a:headEnd/>
            <a:tailEnd/>
          </a:ln>
        </p:spPr>
      </p:sp>
      <p:sp>
        <p:nvSpPr>
          <p:cNvPr id="68611" name="Notes Placeholder 2"/>
          <p:cNvSpPr>
            <a:spLocks noGrp="1"/>
          </p:cNvSpPr>
          <p:nvPr>
            <p:ph type="body" idx="1"/>
          </p:nvPr>
        </p:nvSpPr>
        <p:spPr bwMode="auto">
          <a:noFill/>
        </p:spPr>
        <p:txBody>
          <a:bodyPr wrap="square" numCol="1" anchor="t" anchorCtr="0" compatLnSpc="1">
            <a:prstTxWarp prst="textNoShape">
              <a:avLst/>
            </a:prstTxWarp>
          </a:bodyPr>
          <a:lstStyle/>
          <a:p>
            <a:endParaRPr lang="en-US" smtClean="0"/>
          </a:p>
        </p:txBody>
      </p:sp>
      <p:sp>
        <p:nvSpPr>
          <p:cNvPr id="6861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FD0713C2-2C64-43E8-8313-ED5E91C10094}" type="slidenum">
              <a:rPr lang="vi-VN" smtClean="0">
                <a:latin typeface="Arial" charset="0"/>
                <a:cs typeface="Arial" charset="0"/>
              </a:rPr>
              <a:pPr/>
              <a:t>10</a:t>
            </a:fld>
            <a:endParaRPr lang="vi-VN" smtClean="0">
              <a:latin typeface="Arial" charset="0"/>
              <a:cs typeface="Arial"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TextBox 4"/>
          <p:cNvSpPr txBox="1">
            <a:spLocks noChangeArrowheads="1"/>
          </p:cNvSpPr>
          <p:nvPr userDrawn="1"/>
        </p:nvSpPr>
        <p:spPr bwMode="auto">
          <a:xfrm>
            <a:off x="2700338" y="188913"/>
            <a:ext cx="5376862" cy="646112"/>
          </a:xfrm>
          <a:prstGeom prst="rect">
            <a:avLst/>
          </a:prstGeom>
          <a:noFill/>
          <a:ln>
            <a:noFill/>
          </a:ln>
          <a:extLst/>
        </p:spPr>
        <p:txBody>
          <a:bodyPr wrap="none">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b="1" smtClean="0"/>
              <a:t>CORPORATE SOFTWARE TRAINING CENTER</a:t>
            </a:r>
          </a:p>
          <a:p>
            <a:pPr algn="ctr" eaLnBrk="1" hangingPunct="1">
              <a:defRPr/>
            </a:pPr>
            <a:r>
              <a:rPr lang="en-US" b="1" smtClean="0"/>
              <a:t>TRUNG TÂM ĐÀO TẠO NHÂN LỰC PHẦN MỀM </a:t>
            </a:r>
          </a:p>
        </p:txBody>
      </p:sp>
      <p:sp>
        <p:nvSpPr>
          <p:cNvPr id="2" name="Title 1"/>
          <p:cNvSpPr>
            <a:spLocks noGrp="1"/>
          </p:cNvSpPr>
          <p:nvPr>
            <p:ph type="ctrTitle"/>
          </p:nvPr>
        </p:nvSpPr>
        <p:spPr>
          <a:xfrm>
            <a:off x="685800" y="2130425"/>
            <a:ext cx="7772400" cy="1470025"/>
          </a:xfrm>
        </p:spPr>
        <p:txBody>
          <a:bodyPr>
            <a:normAutofit/>
          </a:bodyPr>
          <a:lstStyle>
            <a:lvl1pPr>
              <a:defRPr sz="4000" b="1" baseline="0">
                <a:solidFill>
                  <a:srgbClr val="DC0081"/>
                </a:solidFill>
                <a:latin typeface="Tahoma" pitchFamily="34" charset="0"/>
                <a:ea typeface="Tahoma" pitchFamily="34" charset="0"/>
                <a:cs typeface="Tahoma" pitchFamily="34" charset="0"/>
              </a:defRPr>
            </a:lvl1pPr>
          </a:lstStyle>
          <a:p>
            <a:r>
              <a:rPr lang="en-US" smtClean="0"/>
              <a:t>Click to edit Master title style</a:t>
            </a:r>
            <a:endParaRPr lang="vi-VN"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vi-VN" dirty="0"/>
          </a:p>
        </p:txBody>
      </p:sp>
      <p:sp>
        <p:nvSpPr>
          <p:cNvPr id="5" name="Slide Number Placeholder 5"/>
          <p:cNvSpPr>
            <a:spLocks noGrp="1"/>
          </p:cNvSpPr>
          <p:nvPr>
            <p:ph type="sldNum" sz="quarter" idx="10"/>
          </p:nvPr>
        </p:nvSpPr>
        <p:spPr/>
        <p:txBody>
          <a:bodyPr/>
          <a:lstStyle>
            <a:lvl1pPr>
              <a:defRPr/>
            </a:lvl1pPr>
          </a:lstStyle>
          <a:p>
            <a:pPr>
              <a:defRPr/>
            </a:pPr>
            <a:fld id="{631F9E59-4AC4-4357-94F7-CED82C549586}" type="slidenum">
              <a:rPr lang="vi-VN"/>
              <a:pPr>
                <a:defRPr/>
              </a:pPr>
              <a:t>‹#›</a:t>
            </a:fld>
            <a:endParaRPr lang="vi-V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vi-VN"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DB014185-5A61-4B9C-81AE-2866A804BC7D}" type="slidenum">
              <a:rPr lang="vi-VN"/>
              <a:pPr>
                <a:defRPr/>
              </a:pPr>
              <a:t>‹#›</a:t>
            </a:fld>
            <a:endParaRPr lang="vi-V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vi-V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756A35D0-2944-467A-AA2B-3C4D4F682724}" type="slidenum">
              <a:rPr lang="vi-VN"/>
              <a:pPr>
                <a:defRPr/>
              </a:pPr>
              <a:t>‹#›</a:t>
            </a:fld>
            <a:endParaRPr lang="vi-V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solidFill>
                  <a:schemeClr val="tx1"/>
                </a:solidFill>
              </a:defRPr>
            </a:lvl1pPr>
          </a:lstStyle>
          <a:p>
            <a:r>
              <a:rPr lang="en-US" smtClean="0"/>
              <a:t>Click to edit Master title style</a:t>
            </a:r>
            <a:endParaRPr lang="vi-VN"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Slide Number Placeholder 5"/>
          <p:cNvSpPr>
            <a:spLocks noGrp="1"/>
          </p:cNvSpPr>
          <p:nvPr>
            <p:ph type="sldNum" sz="quarter" idx="10"/>
          </p:nvPr>
        </p:nvSpPr>
        <p:spPr/>
        <p:txBody>
          <a:bodyPr/>
          <a:lstStyle>
            <a:lvl1pPr>
              <a:defRPr/>
            </a:lvl1pPr>
          </a:lstStyle>
          <a:p>
            <a:pPr>
              <a:defRPr/>
            </a:pPr>
            <a:fld id="{2FEAEEB6-2669-4340-8AF0-D77DE0AA9422}" type="slidenum">
              <a:rPr lang="vi-VN"/>
              <a:pPr>
                <a:defRPr/>
              </a:pPr>
              <a:t>‹#›</a:t>
            </a:fld>
            <a:endParaRPr lang="vi-V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solidFill>
                  <a:schemeClr val="tx1"/>
                </a:solidFill>
              </a:defRPr>
            </a:lvl1pPr>
          </a:lstStyle>
          <a:p>
            <a:r>
              <a:rPr lang="en-US" smtClean="0"/>
              <a:t>Click to edit Master title style</a:t>
            </a:r>
            <a:endParaRPr lang="vi-V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6" name="Slide Number Placeholder 5"/>
          <p:cNvSpPr>
            <a:spLocks noGrp="1"/>
          </p:cNvSpPr>
          <p:nvPr>
            <p:ph type="sldNum" sz="quarter" idx="12"/>
          </p:nvPr>
        </p:nvSpPr>
        <p:spPr/>
        <p:txBody>
          <a:bodyPr/>
          <a:lstStyle>
            <a:lvl1pPr>
              <a:defRPr/>
            </a:lvl1pPr>
          </a:lstStyle>
          <a:p>
            <a:pPr>
              <a:defRPr/>
            </a:pPr>
            <a:fld id="{A0EE584B-D86C-4FB6-AAA1-1E504D777B62}" type="slidenum">
              <a:rPr lang="vi-VN"/>
              <a:pPr>
                <a:defRPr/>
              </a:pPr>
              <a:t>‹#›</a:t>
            </a:fld>
            <a:endParaRPr lang="vi-V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smtClean="0"/>
              <a:t>Click to edit Master title style</a:t>
            </a:r>
            <a:endParaRPr lang="vi-V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E0E463EA-F583-4261-B524-C1DB2363A7AD}" type="slidenum">
              <a:rPr lang="vi-VN"/>
              <a:pPr>
                <a:defRPr/>
              </a:pPr>
              <a:t>‹#›</a:t>
            </a:fld>
            <a:endParaRPr lang="vi-V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63688" y="0"/>
            <a:ext cx="6923112" cy="914400"/>
          </a:xfrm>
        </p:spPr>
        <p:txBody>
          <a:bodyPr/>
          <a:lstStyle>
            <a:lvl1pPr>
              <a:defRPr/>
            </a:lvl1pPr>
          </a:lstStyle>
          <a:p>
            <a:r>
              <a:rPr lang="en-US" smtClean="0"/>
              <a:t>Click to edit Master title style</a:t>
            </a:r>
            <a:endParaRPr lang="vi-V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7" name="Date Placeholder 6"/>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9" name="Slide Number Placeholder 8"/>
          <p:cNvSpPr>
            <a:spLocks noGrp="1"/>
          </p:cNvSpPr>
          <p:nvPr>
            <p:ph type="sldNum" sz="quarter" idx="12"/>
          </p:nvPr>
        </p:nvSpPr>
        <p:spPr/>
        <p:txBody>
          <a:bodyPr/>
          <a:lstStyle>
            <a:lvl1pPr>
              <a:defRPr/>
            </a:lvl1pPr>
          </a:lstStyle>
          <a:p>
            <a:pPr>
              <a:defRPr/>
            </a:pPr>
            <a:fld id="{23E2B94B-FA47-4EB1-9301-DC95FF5382F0}" type="slidenum">
              <a:rPr lang="vi-VN"/>
              <a:pPr>
                <a:defRPr/>
              </a:pPr>
              <a:t>‹#›</a:t>
            </a:fld>
            <a:endParaRPr lang="vi-V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835696" y="0"/>
            <a:ext cx="6851104" cy="914400"/>
          </a:xfrm>
        </p:spPr>
        <p:txBody>
          <a:bodyPr/>
          <a:lstStyle/>
          <a:p>
            <a:r>
              <a:rPr lang="en-US" smtClean="0"/>
              <a:t>Click to edit Master title style</a:t>
            </a:r>
            <a:endParaRPr lang="vi-VN"/>
          </a:p>
        </p:txBody>
      </p:sp>
      <p:sp>
        <p:nvSpPr>
          <p:cNvPr id="3" name="Date Placeholder 2"/>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5" name="Slide Number Placeholder 4"/>
          <p:cNvSpPr>
            <a:spLocks noGrp="1"/>
          </p:cNvSpPr>
          <p:nvPr>
            <p:ph type="sldNum" sz="quarter" idx="12"/>
          </p:nvPr>
        </p:nvSpPr>
        <p:spPr/>
        <p:txBody>
          <a:bodyPr/>
          <a:lstStyle>
            <a:lvl1pPr>
              <a:defRPr/>
            </a:lvl1pPr>
          </a:lstStyle>
          <a:p>
            <a:pPr>
              <a:defRPr/>
            </a:pPr>
            <a:fld id="{D910AE8E-A173-4BC0-B50C-195A07BD3240}" type="slidenum">
              <a:rPr lang="vi-VN"/>
              <a:pPr>
                <a:defRPr/>
              </a:pPr>
              <a:t>‹#›</a:t>
            </a:fld>
            <a:endParaRPr lang="vi-V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4" name="Slide Number Placeholder 3"/>
          <p:cNvSpPr>
            <a:spLocks noGrp="1"/>
          </p:cNvSpPr>
          <p:nvPr>
            <p:ph type="sldNum" sz="quarter" idx="12"/>
          </p:nvPr>
        </p:nvSpPr>
        <p:spPr/>
        <p:txBody>
          <a:bodyPr/>
          <a:lstStyle>
            <a:lvl1pPr>
              <a:defRPr/>
            </a:lvl1pPr>
          </a:lstStyle>
          <a:p>
            <a:pPr>
              <a:defRPr/>
            </a:pPr>
            <a:fld id="{1CD09D12-2083-474A-BE1C-DA0829ACED28}" type="slidenum">
              <a:rPr lang="vi-VN"/>
              <a:pPr>
                <a:defRPr/>
              </a:pPr>
              <a:t>‹#›</a:t>
            </a:fld>
            <a:endParaRPr lang="vi-V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vi-V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8AF7E88E-47CB-41BA-B740-5885349F2BED}" type="slidenum">
              <a:rPr lang="vi-VN"/>
              <a:pPr>
                <a:defRPr/>
              </a:pPr>
              <a:t>‹#›</a:t>
            </a:fld>
            <a:endParaRPr lang="vi-V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vi-VN"/>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vi-VN"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lvl1pPr fontAlgn="auto">
              <a:spcBef>
                <a:spcPts val="0"/>
              </a:spcBef>
              <a:spcAft>
                <a:spcPts val="0"/>
              </a:spcAft>
              <a:defRPr>
                <a:latin typeface="+mn-lt"/>
                <a:cs typeface="+mn-cs"/>
              </a:defRPr>
            </a:lvl1pPr>
          </a:lstStyle>
          <a:p>
            <a:pPr>
              <a:defRPr/>
            </a:pPr>
            <a:endParaRPr lang="vi-VN"/>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lvl1pPr fontAlgn="auto">
              <a:spcBef>
                <a:spcPts val="0"/>
              </a:spcBef>
              <a:spcAft>
                <a:spcPts val="0"/>
              </a:spcAft>
              <a:defRPr>
                <a:latin typeface="+mn-lt"/>
                <a:cs typeface="+mn-cs"/>
              </a:defRPr>
            </a:lvl1pPr>
          </a:lstStyle>
          <a:p>
            <a:pPr>
              <a:defRPr/>
            </a:pPr>
            <a:r>
              <a:rPr lang="vi-VN"/>
              <a:t>09e-BM/DT/FSOFT v1/0</a:t>
            </a:r>
          </a:p>
        </p:txBody>
      </p:sp>
      <p:sp>
        <p:nvSpPr>
          <p:cNvPr id="7" name="Slide Number Placeholder 6"/>
          <p:cNvSpPr>
            <a:spLocks noGrp="1"/>
          </p:cNvSpPr>
          <p:nvPr>
            <p:ph type="sldNum" sz="quarter" idx="12"/>
          </p:nvPr>
        </p:nvSpPr>
        <p:spPr/>
        <p:txBody>
          <a:bodyPr/>
          <a:lstStyle>
            <a:lvl1pPr>
              <a:defRPr/>
            </a:lvl1pPr>
          </a:lstStyle>
          <a:p>
            <a:pPr>
              <a:defRPr/>
            </a:pPr>
            <a:fld id="{CE29912A-7A4B-4525-93B1-1B328BD07506}" type="slidenum">
              <a:rPr lang="vi-VN"/>
              <a:pPr>
                <a:defRPr/>
              </a:pPr>
              <a:t>‹#›</a:t>
            </a:fld>
            <a:endParaRPr lang="vi-V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1026" name="Picture 1060" descr="BackGround"/>
          <p:cNvPicPr>
            <a:picLocks noChangeAspect="1" noChangeArrowheads="1"/>
          </p:cNvPicPr>
          <p:nvPr/>
        </p:nvPicPr>
        <p:blipFill>
          <a:blip r:embed="rId13" cstate="print"/>
          <a:srcRect/>
          <a:stretch>
            <a:fillRect/>
          </a:stretch>
        </p:blipFill>
        <p:spPr bwMode="auto">
          <a:xfrm>
            <a:off x="0" y="914400"/>
            <a:ext cx="9144000" cy="914400"/>
          </a:xfrm>
          <a:prstGeom prst="rect">
            <a:avLst/>
          </a:prstGeom>
          <a:noFill/>
          <a:ln w="9525">
            <a:noFill/>
            <a:miter lim="800000"/>
            <a:headEnd/>
            <a:tailEnd/>
          </a:ln>
        </p:spPr>
      </p:pic>
      <p:sp>
        <p:nvSpPr>
          <p:cNvPr id="1027" name="Title Placeholder 1"/>
          <p:cNvSpPr>
            <a:spLocks noGrp="1"/>
          </p:cNvSpPr>
          <p:nvPr>
            <p:ph type="title"/>
          </p:nvPr>
        </p:nvSpPr>
        <p:spPr bwMode="auto">
          <a:xfrm>
            <a:off x="1835150" y="0"/>
            <a:ext cx="6851650" cy="9144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smtClean="0"/>
              <a:t>Click to edit Master title style</a:t>
            </a:r>
            <a:endParaRPr lang="vi-VN" smtClean="0"/>
          </a:p>
        </p:txBody>
      </p:sp>
      <p:sp>
        <p:nvSpPr>
          <p:cNvPr id="1028" name="Text Placeholder 2"/>
          <p:cNvSpPr>
            <a:spLocks noGrp="1"/>
          </p:cNvSpPr>
          <p:nvPr>
            <p:ph type="body" idx="1"/>
          </p:nvPr>
        </p:nvSpPr>
        <p:spPr bwMode="auto">
          <a:xfrm>
            <a:off x="457200" y="12192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vi-VN" smtClean="0"/>
          </a:p>
        </p:txBody>
      </p:sp>
      <p:sp>
        <p:nvSpPr>
          <p:cNvPr id="6" name="Slide Number Placeholder 5"/>
          <p:cNvSpPr>
            <a:spLocks noGrp="1"/>
          </p:cNvSpPr>
          <p:nvPr>
            <p:ph type="sldNum" sz="quarter" idx="4"/>
          </p:nvPr>
        </p:nvSpPr>
        <p:spPr>
          <a:xfrm>
            <a:off x="3810000" y="6553200"/>
            <a:ext cx="2133600" cy="304800"/>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fld id="{8F9D3074-616D-4DA5-A0FC-257F28BAF81C}" type="slidenum">
              <a:rPr lang="vi-VN"/>
              <a:pPr>
                <a:defRPr/>
              </a:pPr>
              <a:t>‹#›</a:t>
            </a:fld>
            <a:endParaRPr lang="vi-VN"/>
          </a:p>
        </p:txBody>
      </p:sp>
      <p:sp>
        <p:nvSpPr>
          <p:cNvPr id="1030" name="Line 1057"/>
          <p:cNvSpPr>
            <a:spLocks noChangeShapeType="1"/>
          </p:cNvSpPr>
          <p:nvPr/>
        </p:nvSpPr>
        <p:spPr bwMode="auto">
          <a:xfrm>
            <a:off x="0" y="6553200"/>
            <a:ext cx="9144000" cy="0"/>
          </a:xfrm>
          <a:prstGeom prst="line">
            <a:avLst/>
          </a:prstGeom>
          <a:noFill/>
          <a:ln w="9525">
            <a:solidFill>
              <a:srgbClr val="FC0128"/>
            </a:solidFill>
            <a:round/>
            <a:headEnd/>
            <a:tailEnd/>
          </a:ln>
        </p:spPr>
        <p:txBody>
          <a:bodyPr wrap="none" anchor="ctr"/>
          <a:lstStyle/>
          <a:p>
            <a:pPr>
              <a:defRPr/>
            </a:pPr>
            <a:endParaRPr lang="en-US"/>
          </a:p>
        </p:txBody>
      </p:sp>
      <p:sp>
        <p:nvSpPr>
          <p:cNvPr id="1031" name="Text Box 1058"/>
          <p:cNvSpPr txBox="1">
            <a:spLocks noChangeArrowheads="1"/>
          </p:cNvSpPr>
          <p:nvPr/>
        </p:nvSpPr>
        <p:spPr bwMode="auto">
          <a:xfrm>
            <a:off x="119063" y="6583363"/>
            <a:ext cx="3538537" cy="274637"/>
          </a:xfrm>
          <a:prstGeom prst="rect">
            <a:avLst/>
          </a:prstGeom>
          <a:noFill/>
          <a:ln>
            <a:noFill/>
          </a:ln>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200" smtClean="0">
                <a:latin typeface="Calibri" pitchFamily="34" charset="0"/>
              </a:rPr>
              <a:t>©</a:t>
            </a:r>
            <a:r>
              <a:rPr lang="en-US" sz="1000" smtClean="0">
                <a:latin typeface="Calibri" pitchFamily="34" charset="0"/>
              </a:rPr>
              <a:t> FPT SOFTWARE – TRAINING MATERIAL</a:t>
            </a:r>
            <a:r>
              <a:rPr lang="en-US" altLang="ja-JP" sz="1000" smtClean="0">
                <a:latin typeface="Calibri" pitchFamily="34" charset="0"/>
              </a:rPr>
              <a:t> – Int</a:t>
            </a:r>
            <a:r>
              <a:rPr lang="en-US" sz="1000" smtClean="0">
                <a:latin typeface="Calibri" pitchFamily="34" charset="0"/>
              </a:rPr>
              <a:t>er</a:t>
            </a:r>
            <a:r>
              <a:rPr lang="en-US" altLang="ja-JP" sz="1000" smtClean="0">
                <a:latin typeface="Calibri" pitchFamily="34" charset="0"/>
              </a:rPr>
              <a:t>nal </a:t>
            </a:r>
            <a:r>
              <a:rPr lang="en-US" sz="1000" smtClean="0">
                <a:latin typeface="Calibri" pitchFamily="34" charset="0"/>
              </a:rPr>
              <a:t>us</a:t>
            </a:r>
            <a:r>
              <a:rPr lang="en-US" altLang="ja-JP" sz="1000" smtClean="0">
                <a:latin typeface="Calibri" pitchFamily="34" charset="0"/>
              </a:rPr>
              <a:t>e</a:t>
            </a:r>
            <a:endParaRPr lang="en-US" sz="1000" smtClean="0">
              <a:latin typeface="Calibri" pitchFamily="34" charset="0"/>
            </a:endParaRPr>
          </a:p>
        </p:txBody>
      </p:sp>
      <p:sp>
        <p:nvSpPr>
          <p:cNvPr id="1032" name="Text Box 1059"/>
          <p:cNvSpPr txBox="1">
            <a:spLocks noChangeArrowheads="1"/>
          </p:cNvSpPr>
          <p:nvPr/>
        </p:nvSpPr>
        <p:spPr bwMode="auto">
          <a:xfrm>
            <a:off x="7291388" y="6596063"/>
            <a:ext cx="1430337" cy="247650"/>
          </a:xfrm>
          <a:prstGeom prst="rect">
            <a:avLst/>
          </a:prstGeom>
          <a:noFill/>
          <a:ln>
            <a:noFill/>
          </a:ln>
          <a:extLst/>
        </p:spPr>
        <p:txBody>
          <a:bodyPr wrap="none" anchor="ctr">
            <a:spAutoFit/>
          </a:bodyPr>
          <a:lstStyle>
            <a:lvl1pPr eaLnBrk="0" hangingPunct="0">
              <a:defRPr>
                <a:solidFill>
                  <a:schemeClr val="tx1"/>
                </a:solidFill>
                <a:latin typeface="Arial" charset="0"/>
                <a:cs typeface="Arial" charset="0"/>
              </a:defRPr>
            </a:lvl1pPr>
            <a:lvl2pPr marL="742950" indent="-285750" eaLnBrk="0" hangingPunct="0">
              <a:defRPr>
                <a:solidFill>
                  <a:schemeClr val="tx1"/>
                </a:solidFill>
                <a:latin typeface="Arial" charset="0"/>
                <a:cs typeface="Arial" charset="0"/>
              </a:defRPr>
            </a:lvl2pPr>
            <a:lvl3pPr marL="1143000" indent="-228600" eaLnBrk="0" hangingPunct="0">
              <a:defRPr>
                <a:solidFill>
                  <a:schemeClr val="tx1"/>
                </a:solidFill>
                <a:latin typeface="Arial" charset="0"/>
                <a:cs typeface="Arial" charset="0"/>
              </a:defRPr>
            </a:lvl3pPr>
            <a:lvl4pPr marL="1600200" indent="-228600" eaLnBrk="0" hangingPunct="0">
              <a:defRPr>
                <a:solidFill>
                  <a:schemeClr val="tx1"/>
                </a:solidFill>
                <a:latin typeface="Arial" charset="0"/>
                <a:cs typeface="Arial" charset="0"/>
              </a:defRPr>
            </a:lvl4pPr>
            <a:lvl5pPr marL="2057400" indent="-228600" eaLnBrk="0" hangingPunct="0">
              <a:defRPr>
                <a:solidFill>
                  <a:schemeClr val="tx1"/>
                </a:solidFill>
                <a:latin typeface="Arial" charset="0"/>
                <a:cs typeface="Arial" charset="0"/>
              </a:defRPr>
            </a:lvl5pPr>
            <a:lvl6pPr marL="2514600" indent="-228600" eaLnBrk="0" fontAlgn="base" hangingPunct="0">
              <a:spcBef>
                <a:spcPct val="0"/>
              </a:spcBef>
              <a:spcAft>
                <a:spcPct val="0"/>
              </a:spcAft>
              <a:defRPr>
                <a:solidFill>
                  <a:schemeClr val="tx1"/>
                </a:solidFill>
                <a:latin typeface="Arial" charset="0"/>
                <a:cs typeface="Arial" charset="0"/>
              </a:defRPr>
            </a:lvl6pPr>
            <a:lvl7pPr marL="2971800" indent="-228600" eaLnBrk="0" fontAlgn="base" hangingPunct="0">
              <a:spcBef>
                <a:spcPct val="0"/>
              </a:spcBef>
              <a:spcAft>
                <a:spcPct val="0"/>
              </a:spcAft>
              <a:defRPr>
                <a:solidFill>
                  <a:schemeClr val="tx1"/>
                </a:solidFill>
                <a:latin typeface="Arial" charset="0"/>
                <a:cs typeface="Arial" charset="0"/>
              </a:defRPr>
            </a:lvl7pPr>
            <a:lvl8pPr marL="3429000" indent="-228600" eaLnBrk="0" fontAlgn="base" hangingPunct="0">
              <a:spcBef>
                <a:spcPct val="0"/>
              </a:spcBef>
              <a:spcAft>
                <a:spcPct val="0"/>
              </a:spcAft>
              <a:defRPr>
                <a:solidFill>
                  <a:schemeClr val="tx1"/>
                </a:solidFill>
                <a:latin typeface="Arial" charset="0"/>
                <a:cs typeface="Arial" charset="0"/>
              </a:defRPr>
            </a:lvl8pPr>
            <a:lvl9pPr marL="3886200" indent="-228600" eaLnBrk="0" fontAlgn="base" hangingPunct="0">
              <a:spcBef>
                <a:spcPct val="0"/>
              </a:spcBef>
              <a:spcAft>
                <a:spcPct val="0"/>
              </a:spcAft>
              <a:defRPr>
                <a:solidFill>
                  <a:schemeClr val="tx1"/>
                </a:solidFill>
                <a:latin typeface="Arial" charset="0"/>
                <a:cs typeface="Arial" charset="0"/>
              </a:defRPr>
            </a:lvl9pPr>
          </a:lstStyle>
          <a:p>
            <a:pPr algn="ctr" eaLnBrk="1" hangingPunct="1">
              <a:defRPr/>
            </a:pPr>
            <a:r>
              <a:rPr lang="en-US" sz="1000" smtClean="0">
                <a:latin typeface="Calibri" pitchFamily="34" charset="0"/>
              </a:rPr>
              <a:t>09e-BM/DT/FSOFT v1/1</a:t>
            </a:r>
          </a:p>
        </p:txBody>
      </p:sp>
      <p:pic>
        <p:nvPicPr>
          <p:cNvPr id="1033" name="Picture 2"/>
          <p:cNvPicPr>
            <a:picLocks noChangeAspect="1" noChangeArrowheads="1"/>
          </p:cNvPicPr>
          <p:nvPr userDrawn="1"/>
        </p:nvPicPr>
        <p:blipFill>
          <a:blip r:embed="rId14" cstate="print"/>
          <a:srcRect/>
          <a:stretch>
            <a:fillRect/>
          </a:stretch>
        </p:blipFill>
        <p:spPr bwMode="auto">
          <a:xfrm>
            <a:off x="285750" y="49213"/>
            <a:ext cx="1543050" cy="9953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008" r:id="rId1"/>
    <p:sldLayoutId id="2147484007"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Lst>
  <p:hf hdr="0" dt="0"/>
  <p:txStyles>
    <p:titleStyle>
      <a:lvl1pPr algn="r" rtl="0" eaLnBrk="0" fontAlgn="base" hangingPunct="0">
        <a:spcBef>
          <a:spcPct val="0"/>
        </a:spcBef>
        <a:spcAft>
          <a:spcPct val="0"/>
        </a:spcAft>
        <a:defRPr sz="3200" b="1" kern="1200">
          <a:solidFill>
            <a:schemeClr val="tx1"/>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chemeClr val="tx1"/>
          </a:solidFill>
          <a:latin typeface="Arial" charset="0"/>
          <a:ea typeface="Tahoma" pitchFamily="34" charset="0"/>
          <a:cs typeface="Arial" charset="0"/>
        </a:defRPr>
      </a:lvl2pPr>
      <a:lvl3pPr algn="r" rtl="0" eaLnBrk="0" fontAlgn="base" hangingPunct="0">
        <a:spcBef>
          <a:spcPct val="0"/>
        </a:spcBef>
        <a:spcAft>
          <a:spcPct val="0"/>
        </a:spcAft>
        <a:defRPr sz="3200" b="1">
          <a:solidFill>
            <a:schemeClr val="tx1"/>
          </a:solidFill>
          <a:latin typeface="Arial" charset="0"/>
          <a:ea typeface="Tahoma" pitchFamily="34" charset="0"/>
          <a:cs typeface="Arial" charset="0"/>
        </a:defRPr>
      </a:lvl3pPr>
      <a:lvl4pPr algn="r" rtl="0" eaLnBrk="0" fontAlgn="base" hangingPunct="0">
        <a:spcBef>
          <a:spcPct val="0"/>
        </a:spcBef>
        <a:spcAft>
          <a:spcPct val="0"/>
        </a:spcAft>
        <a:defRPr sz="3200" b="1">
          <a:solidFill>
            <a:schemeClr val="tx1"/>
          </a:solidFill>
          <a:latin typeface="Arial" charset="0"/>
          <a:ea typeface="Tahoma" pitchFamily="34" charset="0"/>
          <a:cs typeface="Arial" charset="0"/>
        </a:defRPr>
      </a:lvl4pPr>
      <a:lvl5pPr algn="r" rtl="0" eaLnBrk="0" fontAlgn="base" hangingPunct="0">
        <a:spcBef>
          <a:spcPct val="0"/>
        </a:spcBef>
        <a:spcAft>
          <a:spcPct val="0"/>
        </a:spcAft>
        <a:defRPr sz="3200" b="1">
          <a:solidFill>
            <a:schemeClr val="tx1"/>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p:titleStyle>
    <p:body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vi-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5.png"/><Relationship Id="rId7" Type="http://schemas.openxmlformats.org/officeDocument/2006/relationships/diagramQuickStyle" Target="../diagrams/quickStyle1.xml"/><Relationship Id="rId12"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Layout" Target="../diagrams/layout1.xml"/><Relationship Id="rId11" Type="http://schemas.openxmlformats.org/officeDocument/2006/relationships/image" Target="../media/image8.png"/><Relationship Id="rId5" Type="http://schemas.openxmlformats.org/officeDocument/2006/relationships/diagramData" Target="../diagrams/data1.xml"/><Relationship Id="rId10" Type="http://schemas.openxmlformats.org/officeDocument/2006/relationships/image" Target="../media/image7.png"/><Relationship Id="rId4" Type="http://schemas.openxmlformats.org/officeDocument/2006/relationships/image" Target="../media/image6.jpeg"/><Relationship Id="rId9" Type="http://schemas.microsoft.com/office/2007/relationships/diagramDrawing" Target="../diagrams/drawing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755650" y="2590800"/>
            <a:ext cx="7772400" cy="792163"/>
          </a:xfrm>
        </p:spPr>
        <p:txBody>
          <a:bodyPr/>
          <a:lstStyle/>
          <a:p>
            <a:pPr algn="ctr">
              <a:defRPr/>
            </a:pPr>
            <a:r>
              <a:rPr lang="en-US" dirty="0" smtClean="0">
                <a:solidFill>
                  <a:srgbClr val="DC0081"/>
                </a:solidFill>
                <a:latin typeface="Arial" charset="0"/>
                <a:cs typeface="Arial" charset="0"/>
              </a:rPr>
              <a:t>Basic c# Programming Techniques</a:t>
            </a:r>
            <a:endParaRPr lang="vi-VN" dirty="0" smtClean="0">
              <a:solidFill>
                <a:srgbClr val="DC0081"/>
              </a:solidFill>
              <a:latin typeface="Arial" charset="0"/>
              <a:cs typeface="Arial" charset="0"/>
            </a:endParaRPr>
          </a:p>
        </p:txBody>
      </p:sp>
      <p:sp>
        <p:nvSpPr>
          <p:cNvPr id="4" name="Slide Number Placeholder 3"/>
          <p:cNvSpPr>
            <a:spLocks noGrp="1"/>
          </p:cNvSpPr>
          <p:nvPr>
            <p:ph type="sldNum" sz="quarter" idx="12"/>
          </p:nvPr>
        </p:nvSpPr>
        <p:spPr/>
        <p:txBody>
          <a:bodyPr/>
          <a:lstStyle/>
          <a:p>
            <a:pPr>
              <a:defRPr/>
            </a:pPr>
            <a:fld id="{18AA4A7D-47A3-4725-8750-A58E336CD908}" type="slidenum">
              <a:rPr lang="vi-VN" smtClean="0"/>
              <a:pPr>
                <a:defRPr/>
              </a:pPr>
              <a:t>1</a:t>
            </a:fld>
            <a:endParaRPr lang="vi-VN"/>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5"/>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Using Visual </a:t>
            </a:r>
            <a:r>
              <a:rPr lang="en-US" dirty="0" smtClean="0">
                <a:solidFill>
                  <a:srgbClr val="C00000"/>
                </a:solidFill>
                <a:latin typeface="Arial" charset="0"/>
                <a:cs typeface="Arial" charset="0"/>
              </a:rPr>
              <a:t>Studio.NET</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Debugging Features 1/3</a:t>
            </a:r>
            <a:endParaRPr lang="en-US" dirty="0" smtClean="0">
              <a:solidFill>
                <a:srgbClr val="C00000"/>
              </a:solidFill>
              <a:latin typeface="Arial" charset="0"/>
              <a:cs typeface="Arial" charset="0"/>
            </a:endParaRPr>
          </a:p>
        </p:txBody>
      </p:sp>
      <p:sp>
        <p:nvSpPr>
          <p:cNvPr id="5" name="Slide Number Placeholder 4"/>
          <p:cNvSpPr>
            <a:spLocks noGrp="1"/>
          </p:cNvSpPr>
          <p:nvPr>
            <p:ph type="sldNum" sz="quarter" idx="10"/>
          </p:nvPr>
        </p:nvSpPr>
        <p:spPr/>
        <p:txBody>
          <a:bodyPr/>
          <a:lstStyle/>
          <a:p>
            <a:pPr>
              <a:defRPr/>
            </a:pPr>
            <a:fld id="{216DF4D8-162C-4BC0-8234-F8F4DD413224}" type="slidenum">
              <a:rPr lang="vi-VN" smtClean="0"/>
              <a:pPr>
                <a:defRPr/>
              </a:pPr>
              <a:t>10</a:t>
            </a:fld>
            <a:endParaRPr lang="vi-VN"/>
          </a:p>
        </p:txBody>
      </p:sp>
      <p:pic>
        <p:nvPicPr>
          <p:cNvPr id="7" name="Picture 3"/>
          <p:cNvPicPr>
            <a:picLocks noChangeAspect="1" noChangeArrowheads="1"/>
          </p:cNvPicPr>
          <p:nvPr/>
        </p:nvPicPr>
        <p:blipFill>
          <a:blip r:embed="rId3" cstate="print"/>
          <a:srcRect/>
          <a:stretch>
            <a:fillRect/>
          </a:stretch>
        </p:blipFill>
        <p:spPr bwMode="auto">
          <a:xfrm>
            <a:off x="762000" y="1295400"/>
            <a:ext cx="7543800" cy="4895850"/>
          </a:xfrm>
          <a:prstGeom prst="rect">
            <a:avLst/>
          </a:prstGeom>
          <a:noFill/>
          <a:ln w="9525">
            <a:noFill/>
            <a:miter lim="800000"/>
            <a:headEnd/>
            <a:tailEnd/>
          </a:ln>
          <a:effectLst/>
        </p:spPr>
      </p:pic>
    </p:spTree>
    <p:extLst>
      <p:ext uri="{BB962C8B-B14F-4D97-AF65-F5344CB8AC3E}">
        <p14:creationId xmlns:p14="http://schemas.microsoft.com/office/powerpoint/2010/main" val="33859899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5"/>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Using Visual </a:t>
            </a:r>
            <a:r>
              <a:rPr lang="en-US" dirty="0" smtClean="0">
                <a:solidFill>
                  <a:srgbClr val="C00000"/>
                </a:solidFill>
                <a:latin typeface="Arial" charset="0"/>
                <a:cs typeface="Arial" charset="0"/>
              </a:rPr>
              <a:t>Studio.NET</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Debugging Features 2/3</a:t>
            </a:r>
            <a:endParaRPr lang="en-US" dirty="0" smtClean="0">
              <a:solidFill>
                <a:srgbClr val="C00000"/>
              </a:solidFill>
              <a:latin typeface="Arial" charset="0"/>
              <a:cs typeface="Arial" charset="0"/>
            </a:endParaRPr>
          </a:p>
        </p:txBody>
      </p:sp>
      <p:sp>
        <p:nvSpPr>
          <p:cNvPr id="5" name="Slide Number Placeholder 4"/>
          <p:cNvSpPr>
            <a:spLocks noGrp="1"/>
          </p:cNvSpPr>
          <p:nvPr>
            <p:ph type="sldNum" sz="quarter" idx="10"/>
          </p:nvPr>
        </p:nvSpPr>
        <p:spPr/>
        <p:txBody>
          <a:bodyPr/>
          <a:lstStyle/>
          <a:p>
            <a:pPr>
              <a:defRPr/>
            </a:pPr>
            <a:fld id="{216DF4D8-162C-4BC0-8234-F8F4DD413224}" type="slidenum">
              <a:rPr lang="vi-VN" smtClean="0"/>
              <a:pPr>
                <a:defRPr/>
              </a:pPr>
              <a:t>11</a:t>
            </a:fld>
            <a:endParaRPr lang="vi-VN"/>
          </a:p>
        </p:txBody>
      </p:sp>
      <p:pic>
        <p:nvPicPr>
          <p:cNvPr id="6" name="Picture 2"/>
          <p:cNvPicPr>
            <a:picLocks noGrp="1" noChangeAspect="1" noChangeArrowheads="1"/>
          </p:cNvPicPr>
          <p:nvPr>
            <p:ph idx="1"/>
          </p:nvPr>
        </p:nvPicPr>
        <p:blipFill>
          <a:blip r:embed="rId3" cstate="print"/>
          <a:srcRect/>
          <a:stretch>
            <a:fillRect/>
          </a:stretch>
        </p:blipFill>
        <p:spPr bwMode="auto">
          <a:xfrm>
            <a:off x="609600" y="1219200"/>
            <a:ext cx="8033533" cy="4648200"/>
          </a:xfrm>
          <a:prstGeom prst="rect">
            <a:avLst/>
          </a:prstGeom>
          <a:noFill/>
          <a:ln w="9525">
            <a:noFill/>
            <a:miter lim="800000"/>
            <a:headEnd/>
            <a:tailEnd/>
          </a:ln>
          <a:effectLst/>
        </p:spPr>
      </p:pic>
    </p:spTree>
    <p:extLst>
      <p:ext uri="{BB962C8B-B14F-4D97-AF65-F5344CB8AC3E}">
        <p14:creationId xmlns:p14="http://schemas.microsoft.com/office/powerpoint/2010/main" val="34189360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p:cNvSpPr txBox="1">
            <a:spLocks/>
          </p:cNvSpPr>
          <p:nvPr/>
        </p:nvSpPr>
        <p:spPr bwMode="auto">
          <a:xfrm>
            <a:off x="457199" y="1143000"/>
            <a:ext cx="82296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mtClean="0"/>
              <a:t>Indicating When to Break into Code</a:t>
            </a:r>
            <a:endParaRPr lang="en-US" dirty="0"/>
          </a:p>
        </p:txBody>
      </p:sp>
      <p:sp>
        <p:nvSpPr>
          <p:cNvPr id="20482" name="Title 5"/>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Using Visual </a:t>
            </a:r>
            <a:r>
              <a:rPr lang="en-US" dirty="0" smtClean="0">
                <a:solidFill>
                  <a:srgbClr val="C00000"/>
                </a:solidFill>
                <a:latin typeface="Arial" charset="0"/>
                <a:cs typeface="Arial" charset="0"/>
              </a:rPr>
              <a:t>Studio.NET</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Debugging Features 3/3</a:t>
            </a:r>
            <a:endParaRPr lang="en-US" dirty="0" smtClean="0">
              <a:solidFill>
                <a:srgbClr val="C00000"/>
              </a:solidFill>
              <a:latin typeface="Arial" charset="0"/>
              <a:cs typeface="Arial" charset="0"/>
            </a:endParaRPr>
          </a:p>
        </p:txBody>
      </p:sp>
      <p:sp>
        <p:nvSpPr>
          <p:cNvPr id="5" name="Slide Number Placeholder 4"/>
          <p:cNvSpPr>
            <a:spLocks noGrp="1"/>
          </p:cNvSpPr>
          <p:nvPr>
            <p:ph type="sldNum" sz="quarter" idx="10"/>
          </p:nvPr>
        </p:nvSpPr>
        <p:spPr/>
        <p:txBody>
          <a:bodyPr/>
          <a:lstStyle/>
          <a:p>
            <a:pPr>
              <a:defRPr/>
            </a:pPr>
            <a:fld id="{216DF4D8-162C-4BC0-8234-F8F4DD413224}" type="slidenum">
              <a:rPr lang="vi-VN" smtClean="0"/>
              <a:pPr>
                <a:defRPr/>
              </a:pPr>
              <a:t>12</a:t>
            </a:fld>
            <a:endParaRPr lang="vi-VN"/>
          </a:p>
        </p:txBody>
      </p:sp>
      <p:pic>
        <p:nvPicPr>
          <p:cNvPr id="8" name="Picture 3"/>
          <p:cNvPicPr>
            <a:picLocks noChangeAspect="1" noChangeArrowheads="1"/>
          </p:cNvPicPr>
          <p:nvPr/>
        </p:nvPicPr>
        <p:blipFill>
          <a:blip r:embed="rId3" cstate="print"/>
          <a:srcRect/>
          <a:stretch>
            <a:fillRect/>
          </a:stretch>
        </p:blipFill>
        <p:spPr bwMode="auto">
          <a:xfrm>
            <a:off x="304800" y="1714500"/>
            <a:ext cx="3962400" cy="4610100"/>
          </a:xfrm>
          <a:prstGeom prst="rect">
            <a:avLst/>
          </a:prstGeom>
          <a:noFill/>
          <a:ln w="9525">
            <a:noFill/>
            <a:miter lim="800000"/>
            <a:headEnd/>
            <a:tailEnd/>
          </a:ln>
          <a:effectLst/>
        </p:spPr>
      </p:pic>
      <p:pic>
        <p:nvPicPr>
          <p:cNvPr id="9" name="Picture 4"/>
          <p:cNvPicPr>
            <a:picLocks noChangeAspect="1" noChangeArrowheads="1"/>
          </p:cNvPicPr>
          <p:nvPr/>
        </p:nvPicPr>
        <p:blipFill>
          <a:blip r:embed="rId4" cstate="print"/>
          <a:srcRect/>
          <a:stretch>
            <a:fillRect/>
          </a:stretch>
        </p:blipFill>
        <p:spPr bwMode="auto">
          <a:xfrm>
            <a:off x="4571999" y="1752600"/>
            <a:ext cx="4350871" cy="4572000"/>
          </a:xfrm>
          <a:prstGeom prst="rect">
            <a:avLst/>
          </a:prstGeom>
          <a:noFill/>
          <a:ln w="9525">
            <a:noFill/>
            <a:miter lim="800000"/>
            <a:headEnd/>
            <a:tailEnd/>
          </a:ln>
          <a:effectLst/>
        </p:spPr>
      </p:pic>
    </p:spTree>
    <p:extLst>
      <p:ext uri="{BB962C8B-B14F-4D97-AF65-F5344CB8AC3E}">
        <p14:creationId xmlns:p14="http://schemas.microsoft.com/office/powerpoint/2010/main" val="2517683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Reserved Keywords</a:t>
            </a:r>
          </a:p>
        </p:txBody>
      </p:sp>
      <p:graphicFrame>
        <p:nvGraphicFramePr>
          <p:cNvPr id="4" name="Content Placeholder 3"/>
          <p:cNvGraphicFramePr>
            <a:graphicFrameLocks noGrp="1"/>
          </p:cNvGraphicFramePr>
          <p:nvPr>
            <p:ph idx="1"/>
          </p:nvPr>
        </p:nvGraphicFramePr>
        <p:xfrm>
          <a:off x="228600" y="1219200"/>
          <a:ext cx="8686800" cy="3708400"/>
        </p:xfrm>
        <a:graphic>
          <a:graphicData uri="http://schemas.openxmlformats.org/drawingml/2006/table">
            <a:tbl>
              <a:tblPr bandRow="1">
                <a:tableStyleId>{5C22544A-7EE6-4342-B048-85BDC9FD1C3A}</a:tableStyleId>
              </a:tblPr>
              <a:tblGrid>
                <a:gridCol w="1085850"/>
                <a:gridCol w="1085850"/>
                <a:gridCol w="1085850"/>
                <a:gridCol w="1085850"/>
                <a:gridCol w="1085850"/>
                <a:gridCol w="1085850"/>
                <a:gridCol w="1085850"/>
                <a:gridCol w="1085850"/>
              </a:tblGrid>
              <a:tr h="370840">
                <a:tc>
                  <a:txBody>
                    <a:bodyPr/>
                    <a:lstStyle/>
                    <a:p>
                      <a:pPr marL="0" marR="0">
                        <a:lnSpc>
                          <a:spcPct val="115000"/>
                        </a:lnSpc>
                        <a:spcBef>
                          <a:spcPts val="0"/>
                        </a:spcBef>
                        <a:spcAft>
                          <a:spcPts val="0"/>
                        </a:spcAft>
                      </a:pPr>
                      <a:r>
                        <a:rPr lang="en-US" sz="1600" dirty="0">
                          <a:latin typeface="Calibri"/>
                          <a:ea typeface="Calibri"/>
                          <a:cs typeface="Times New Roman"/>
                        </a:rPr>
                        <a:t>abstract</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as</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base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bool</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break</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byte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case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catch</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char</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checked</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class</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const</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continue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decimal</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default</a:t>
                      </a:r>
                    </a:p>
                  </a:txBody>
                  <a:tcPr marL="68580" marR="68580" marT="0" marB="0"/>
                </a:tc>
                <a:tc>
                  <a:txBody>
                    <a:bodyPr/>
                    <a:lstStyle/>
                    <a:p>
                      <a:pPr marL="0" marR="0">
                        <a:lnSpc>
                          <a:spcPct val="115000"/>
                        </a:lnSpc>
                        <a:spcBef>
                          <a:spcPts val="0"/>
                        </a:spcBef>
                        <a:spcAft>
                          <a:spcPts val="0"/>
                        </a:spcAft>
                      </a:pPr>
                      <a:r>
                        <a:rPr lang="en-US" sz="1600" dirty="0">
                          <a:solidFill>
                            <a:srgbClr val="0A1AB6"/>
                          </a:solidFill>
                          <a:latin typeface="Calibri"/>
                          <a:ea typeface="Calibri"/>
                          <a:cs typeface="Times New Roman"/>
                        </a:rPr>
                        <a:t>delegate</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do</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double</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else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enum</a:t>
                      </a:r>
                    </a:p>
                  </a:txBody>
                  <a:tcPr marL="68580" marR="68580" marT="0" marB="0"/>
                </a:tc>
                <a:tc>
                  <a:txBody>
                    <a:bodyPr/>
                    <a:lstStyle/>
                    <a:p>
                      <a:pPr marL="0" marR="0">
                        <a:lnSpc>
                          <a:spcPct val="115000"/>
                        </a:lnSpc>
                        <a:spcBef>
                          <a:spcPts val="0"/>
                        </a:spcBef>
                        <a:spcAft>
                          <a:spcPts val="0"/>
                        </a:spcAft>
                      </a:pPr>
                      <a:r>
                        <a:rPr lang="en-US" sz="1600" dirty="0">
                          <a:solidFill>
                            <a:srgbClr val="0A1AB6"/>
                          </a:solidFill>
                          <a:latin typeface="Calibri"/>
                          <a:ea typeface="Calibri"/>
                          <a:cs typeface="Times New Roman"/>
                        </a:rPr>
                        <a:t>event</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explicit</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extern</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false</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finally</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fixed</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float</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for</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foreach</a:t>
                      </a:r>
                    </a:p>
                  </a:txBody>
                  <a:tcPr marL="68580" marR="68580" marT="0" marB="0"/>
                </a:tc>
                <a:tc>
                  <a:txBody>
                    <a:bodyPr/>
                    <a:lstStyle/>
                    <a:p>
                      <a:pPr marL="0" marR="0">
                        <a:lnSpc>
                          <a:spcPct val="115000"/>
                        </a:lnSpc>
                        <a:spcBef>
                          <a:spcPts val="0"/>
                        </a:spcBef>
                        <a:spcAft>
                          <a:spcPts val="0"/>
                        </a:spcAft>
                      </a:pPr>
                      <a:r>
                        <a:rPr lang="en-US" sz="1600" dirty="0" err="1">
                          <a:solidFill>
                            <a:srgbClr val="FF0000"/>
                          </a:solidFill>
                          <a:latin typeface="Calibri"/>
                          <a:ea typeface="Calibri"/>
                          <a:cs typeface="Times New Roman"/>
                        </a:rPr>
                        <a:t>goto</a:t>
                      </a:r>
                      <a:endParaRPr lang="en-US" sz="1600" dirty="0">
                        <a:solidFill>
                          <a:srgbClr val="FF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if</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implicit</a:t>
                      </a:r>
                    </a:p>
                  </a:txBody>
                  <a:tcPr marL="68580" marR="68580" marT="0" marB="0"/>
                </a:tc>
              </a:tr>
              <a:tr h="370840">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in</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int</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interface</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internal</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is</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lock</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long</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namespace</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new</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null</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object</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operator</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out</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override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params</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private</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protected</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public</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readonly</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ref</a:t>
                      </a: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return</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sbyte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sealed</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short</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sizeof</a:t>
                      </a:r>
                    </a:p>
                  </a:txBody>
                  <a:tcPr marL="68580" marR="68580" marT="0" marB="0"/>
                </a:tc>
                <a:tc>
                  <a:txBody>
                    <a:bodyPr/>
                    <a:lstStyle/>
                    <a:p>
                      <a:pPr marL="0" marR="0">
                        <a:lnSpc>
                          <a:spcPct val="115000"/>
                        </a:lnSpc>
                        <a:spcBef>
                          <a:spcPts val="0"/>
                        </a:spcBef>
                        <a:spcAft>
                          <a:spcPts val="0"/>
                        </a:spcAft>
                      </a:pPr>
                      <a:r>
                        <a:rPr lang="en-US" sz="1600" dirty="0" err="1">
                          <a:solidFill>
                            <a:srgbClr val="FF0000"/>
                          </a:solidFill>
                          <a:latin typeface="Calibri"/>
                          <a:ea typeface="Calibri"/>
                          <a:cs typeface="Times New Roman"/>
                        </a:rPr>
                        <a:t>stackalloc</a:t>
                      </a:r>
                      <a:endParaRPr lang="en-US" sz="1600" dirty="0">
                        <a:solidFill>
                          <a:srgbClr val="FF0000"/>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static</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string</a:t>
                      </a:r>
                    </a:p>
                  </a:txBody>
                  <a:tcPr marL="68580" marR="68580" marT="0" marB="0"/>
                </a:tc>
                <a:tc>
                  <a:txBody>
                    <a:bodyPr/>
                    <a:lstStyle/>
                    <a:p>
                      <a:pPr marL="0" marR="0">
                        <a:lnSpc>
                          <a:spcPct val="115000"/>
                        </a:lnSpc>
                        <a:spcBef>
                          <a:spcPts val="0"/>
                        </a:spcBef>
                        <a:spcAft>
                          <a:spcPts val="0"/>
                        </a:spcAft>
                      </a:pPr>
                      <a:r>
                        <a:rPr lang="en-US" sz="1600" dirty="0" err="1">
                          <a:latin typeface="Calibri"/>
                          <a:ea typeface="Calibri"/>
                          <a:cs typeface="Times New Roman"/>
                        </a:rPr>
                        <a:t>struct</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latin typeface="Calibri"/>
                          <a:ea typeface="Calibri"/>
                          <a:cs typeface="Times New Roman"/>
                        </a:rPr>
                        <a:t>switch</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this</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throw</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true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try</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typeof</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uint</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ulong</a:t>
                      </a:r>
                    </a:p>
                  </a:txBody>
                  <a:tcPr marL="68580" marR="68580" marT="0" marB="0"/>
                </a:tc>
                <a:tc>
                  <a:txBody>
                    <a:bodyPr/>
                    <a:lstStyle/>
                    <a:p>
                      <a:pPr marL="0" marR="0">
                        <a:lnSpc>
                          <a:spcPct val="115000"/>
                        </a:lnSpc>
                        <a:spcBef>
                          <a:spcPts val="0"/>
                        </a:spcBef>
                        <a:spcAft>
                          <a:spcPts val="0"/>
                        </a:spcAft>
                      </a:pPr>
                      <a:r>
                        <a:rPr lang="en-US" sz="1600" dirty="0">
                          <a:solidFill>
                            <a:srgbClr val="0A1AB6"/>
                          </a:solidFill>
                          <a:latin typeface="Calibri"/>
                          <a:ea typeface="Calibri"/>
                          <a:cs typeface="Times New Roman"/>
                        </a:rPr>
                        <a:t>unchecked</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unsafe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ushort</a:t>
                      </a:r>
                    </a:p>
                  </a:txBody>
                  <a:tcPr marL="68580" marR="68580" marT="0" marB="0"/>
                </a:tc>
              </a:tr>
              <a:tr h="370840">
                <a:tc>
                  <a:txBody>
                    <a:bodyPr/>
                    <a:lstStyle/>
                    <a:p>
                      <a:pPr marL="0" marR="0">
                        <a:lnSpc>
                          <a:spcPct val="115000"/>
                        </a:lnSpc>
                        <a:spcBef>
                          <a:spcPts val="0"/>
                        </a:spcBef>
                        <a:spcAft>
                          <a:spcPts val="0"/>
                        </a:spcAft>
                      </a:pPr>
                      <a:r>
                        <a:rPr lang="en-US" sz="1600">
                          <a:latin typeface="Calibri"/>
                          <a:ea typeface="Calibri"/>
                          <a:cs typeface="Times New Roman"/>
                        </a:rPr>
                        <a:t>using</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virtual</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void</a:t>
                      </a:r>
                    </a:p>
                  </a:txBody>
                  <a:tcPr marL="68580" marR="68580" marT="0" marB="0"/>
                </a:tc>
                <a:tc>
                  <a:txBody>
                    <a:bodyPr/>
                    <a:lstStyle/>
                    <a:p>
                      <a:pPr marL="0" marR="0">
                        <a:lnSpc>
                          <a:spcPct val="115000"/>
                        </a:lnSpc>
                        <a:spcBef>
                          <a:spcPts val="0"/>
                        </a:spcBef>
                        <a:spcAft>
                          <a:spcPts val="0"/>
                        </a:spcAft>
                      </a:pPr>
                      <a:r>
                        <a:rPr lang="en-US" sz="1600" dirty="0">
                          <a:solidFill>
                            <a:srgbClr val="FF0000"/>
                          </a:solidFill>
                          <a:latin typeface="Calibri"/>
                          <a:ea typeface="Calibri"/>
                          <a:cs typeface="Times New Roman"/>
                        </a:rPr>
                        <a:t>volatile</a:t>
                      </a:r>
                    </a:p>
                  </a:txBody>
                  <a:tcPr marL="68580" marR="68580" marT="0" marB="0"/>
                </a:tc>
                <a:tc>
                  <a:txBody>
                    <a:bodyPr/>
                    <a:lstStyle/>
                    <a:p>
                      <a:pPr marL="0" marR="0">
                        <a:lnSpc>
                          <a:spcPct val="115000"/>
                        </a:lnSpc>
                        <a:spcBef>
                          <a:spcPts val="0"/>
                        </a:spcBef>
                        <a:spcAft>
                          <a:spcPts val="0"/>
                        </a:spcAft>
                      </a:pPr>
                      <a:r>
                        <a:rPr lang="en-US" sz="1600">
                          <a:latin typeface="Calibri"/>
                          <a:ea typeface="Calibri"/>
                          <a:cs typeface="Times New Roman"/>
                        </a:rPr>
                        <a:t>while</a:t>
                      </a:r>
                    </a:p>
                  </a:txBody>
                  <a:tcPr marL="68580" marR="68580" marT="0" marB="0"/>
                </a:tc>
                <a:tc>
                  <a:txBody>
                    <a:bodyPr/>
                    <a:lstStyle/>
                    <a:p>
                      <a:pPr marL="0" marR="0">
                        <a:lnSpc>
                          <a:spcPct val="115000"/>
                        </a:lnSpc>
                        <a:spcBef>
                          <a:spcPts val="0"/>
                        </a:spcBef>
                        <a:spcAft>
                          <a:spcPts val="0"/>
                        </a:spcAft>
                      </a:pPr>
                      <a:r>
                        <a:rPr lang="en-US" sz="1600" dirty="0" smtClean="0">
                          <a:latin typeface="Calibri"/>
                          <a:ea typeface="Calibri"/>
                          <a:cs typeface="Times New Roman"/>
                        </a:rPr>
                        <a:t>yield</a:t>
                      </a: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endParaRPr lang="en-US" sz="1600" dirty="0">
                        <a:latin typeface="Calibri"/>
                        <a:ea typeface="Calibri"/>
                        <a:cs typeface="Times New Roman"/>
                      </a:endParaRPr>
                    </a:p>
                  </a:txBody>
                  <a:tcPr marL="68580" marR="68580" marT="0" marB="0"/>
                </a:tc>
              </a:tr>
            </a:tbl>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Content Placeholder 2"/>
          <p:cNvSpPr>
            <a:spLocks noGrp="1"/>
          </p:cNvSpPr>
          <p:nvPr>
            <p:ph idx="1"/>
          </p:nvPr>
        </p:nvSpPr>
        <p:spPr/>
        <p:txBody>
          <a:bodyPr/>
          <a:lstStyle/>
          <a:p>
            <a:pPr>
              <a:buNone/>
            </a:pPr>
            <a:r>
              <a:rPr lang="en-US" sz="2400" dirty="0" smtClean="0">
                <a:solidFill>
                  <a:srgbClr val="008000"/>
                </a:solidFill>
                <a:latin typeface="Courier New" pitchFamily="49" charset="0"/>
                <a:cs typeface="Courier New" pitchFamily="49" charset="0"/>
              </a:rPr>
              <a:t>// Read</a:t>
            </a:r>
          </a:p>
          <a:p>
            <a:pPr>
              <a:buNone/>
            </a:pPr>
            <a:r>
              <a:rPr lang="en-US" sz="2400" dirty="0" smtClean="0">
                <a:solidFill>
                  <a:srgbClr val="0000FF"/>
                </a:solidFill>
                <a:latin typeface="Courier New" pitchFamily="49" charset="0"/>
                <a:cs typeface="Courier New" pitchFamily="49" charset="0"/>
              </a:rPr>
              <a:t>string</a:t>
            </a:r>
            <a:r>
              <a:rPr lang="en-US" sz="2400" dirty="0" smtClean="0">
                <a:latin typeface="Courier New" pitchFamily="49" charset="0"/>
                <a:cs typeface="Courier New" pitchFamily="49" charset="0"/>
              </a:rPr>
              <a:t> line = </a:t>
            </a:r>
            <a:r>
              <a:rPr lang="en-US" sz="2400" dirty="0" err="1" smtClean="0">
                <a:latin typeface="Courier New" pitchFamily="49" charset="0"/>
                <a:cs typeface="Courier New" pitchFamily="49" charset="0"/>
              </a:rPr>
              <a:t>System.</a:t>
            </a:r>
            <a:r>
              <a:rPr lang="en-US" sz="2400" dirty="0" err="1" smtClean="0">
                <a:solidFill>
                  <a:schemeClr val="accent5">
                    <a:lumMod val="75000"/>
                  </a:schemeClr>
                </a:solidFill>
                <a:latin typeface="Courier New" pitchFamily="49" charset="0"/>
                <a:cs typeface="Courier New" pitchFamily="49" charset="0"/>
              </a:rPr>
              <a:t>Console</a:t>
            </a:r>
            <a:r>
              <a:rPr lang="en-US" sz="2400" dirty="0" err="1" smtClean="0">
                <a:latin typeface="Courier New" pitchFamily="49" charset="0"/>
                <a:cs typeface="Courier New" pitchFamily="49" charset="0"/>
              </a:rPr>
              <a:t>.ReadLine</a:t>
            </a:r>
            <a:r>
              <a:rPr lang="en-US" sz="2400" dirty="0" smtClean="0">
                <a:latin typeface="Courier New" pitchFamily="49" charset="0"/>
                <a:cs typeface="Courier New" pitchFamily="49" charset="0"/>
              </a:rPr>
              <a:t>();</a:t>
            </a:r>
          </a:p>
          <a:p>
            <a:pPr>
              <a:buNone/>
            </a:pPr>
            <a:r>
              <a:rPr lang="en-US" sz="2400" dirty="0" smtClean="0">
                <a:solidFill>
                  <a:srgbClr val="008000"/>
                </a:solidFill>
                <a:latin typeface="Courier New" pitchFamily="49" charset="0"/>
                <a:cs typeface="Courier New" pitchFamily="49" charset="0"/>
              </a:rPr>
              <a:t>// Write</a:t>
            </a:r>
          </a:p>
          <a:p>
            <a:pPr>
              <a:buFont typeface="Wingdings" pitchFamily="2" charset="2"/>
              <a:buNone/>
            </a:pPr>
            <a:r>
              <a:rPr lang="en-US" sz="2400" dirty="0" err="1" smtClean="0">
                <a:latin typeface="Courier New" pitchFamily="49" charset="0"/>
                <a:cs typeface="Courier New" pitchFamily="49" charset="0"/>
              </a:rPr>
              <a:t>System.</a:t>
            </a:r>
            <a:r>
              <a:rPr lang="en-US" sz="2400" dirty="0" err="1" smtClean="0">
                <a:solidFill>
                  <a:schemeClr val="accent5">
                    <a:lumMod val="75000"/>
                  </a:schemeClr>
                </a:solidFill>
                <a:latin typeface="Courier New" pitchFamily="49" charset="0"/>
                <a:cs typeface="Courier New" pitchFamily="49" charset="0"/>
              </a:rPr>
              <a:t>Console</a:t>
            </a:r>
            <a:r>
              <a:rPr lang="en-US" sz="2400" dirty="0" err="1" smtClean="0">
                <a:latin typeface="Courier New" pitchFamily="49" charset="0"/>
                <a:cs typeface="Courier New" pitchFamily="49" charset="0"/>
              </a:rPr>
              <a:t>.WriteLine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aString</a:t>
            </a:r>
            <a:r>
              <a:rPr lang="en-US" sz="2400" dirty="0" smtClean="0">
                <a:latin typeface="Courier New" pitchFamily="49" charset="0"/>
                <a:cs typeface="Courier New" pitchFamily="49" charset="0"/>
              </a:rPr>
              <a:t>);</a:t>
            </a:r>
          </a:p>
          <a:p>
            <a:endParaRPr lang="en-US" sz="2800" dirty="0" smtClean="0">
              <a:latin typeface="Courier New" pitchFamily="49" charset="0"/>
              <a:cs typeface="Courier New" pitchFamily="49" charset="0"/>
            </a:endParaRPr>
          </a:p>
        </p:txBody>
      </p:sp>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Console In / Out</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Content Placeholder 2"/>
          <p:cNvSpPr>
            <a:spLocks noGrp="1"/>
          </p:cNvSpPr>
          <p:nvPr>
            <p:ph idx="1"/>
          </p:nvPr>
        </p:nvSpPr>
        <p:spPr>
          <a:xfrm>
            <a:off x="457200" y="1219200"/>
            <a:ext cx="8291513" cy="4906963"/>
          </a:xfrm>
        </p:spPr>
        <p:txBody>
          <a:bodyPr/>
          <a:lstStyle/>
          <a:p>
            <a:r>
              <a:rPr lang="en-US" sz="2800" dirty="0" smtClean="0"/>
              <a:t>Integral – default 0: </a:t>
            </a:r>
            <a:r>
              <a:rPr lang="en-US" sz="2800" dirty="0" smtClean="0">
                <a:solidFill>
                  <a:srgbClr val="0000FF"/>
                </a:solidFill>
              </a:rPr>
              <a:t>byte, </a:t>
            </a:r>
            <a:r>
              <a:rPr lang="en-US" sz="2800" dirty="0" err="1" smtClean="0">
                <a:solidFill>
                  <a:srgbClr val="0000FF"/>
                </a:solidFill>
              </a:rPr>
              <a:t>sbyte</a:t>
            </a:r>
            <a:r>
              <a:rPr lang="en-US" sz="2800" dirty="0" smtClean="0"/>
              <a:t>, short, </a:t>
            </a:r>
            <a:r>
              <a:rPr lang="en-US" sz="2800" dirty="0" err="1" smtClean="0"/>
              <a:t>ushort</a:t>
            </a:r>
            <a:r>
              <a:rPr lang="en-US" sz="2800" dirty="0" smtClean="0"/>
              <a:t>, </a:t>
            </a:r>
            <a:r>
              <a:rPr lang="en-US" sz="2800" dirty="0" err="1" smtClean="0"/>
              <a:t>int</a:t>
            </a:r>
            <a:r>
              <a:rPr lang="en-US" sz="2800" dirty="0" smtClean="0"/>
              <a:t>, </a:t>
            </a:r>
            <a:r>
              <a:rPr lang="en-US" sz="2800" dirty="0" err="1" smtClean="0"/>
              <a:t>uint</a:t>
            </a:r>
            <a:r>
              <a:rPr lang="en-US" sz="2800" dirty="0" smtClean="0"/>
              <a:t>, long (0L), </a:t>
            </a:r>
            <a:r>
              <a:rPr lang="en-US" sz="2800" dirty="0" err="1" smtClean="0"/>
              <a:t>ulong</a:t>
            </a:r>
            <a:r>
              <a:rPr lang="en-US" sz="2800" dirty="0" smtClean="0"/>
              <a:t> (UL/LU)</a:t>
            </a:r>
          </a:p>
          <a:p>
            <a:r>
              <a:rPr lang="en-US" sz="2800" dirty="0" smtClean="0"/>
              <a:t>Default integral number type is </a:t>
            </a:r>
            <a:r>
              <a:rPr lang="en-US" sz="2800" dirty="0" err="1" smtClean="0"/>
              <a:t>int</a:t>
            </a:r>
            <a:endParaRPr lang="en-US" sz="2800" dirty="0" smtClean="0"/>
          </a:p>
          <a:p>
            <a:r>
              <a:rPr lang="en-US" sz="2800" dirty="0" smtClean="0"/>
              <a:t>Integral initialization order: </a:t>
            </a:r>
            <a:r>
              <a:rPr lang="en-US" sz="2800" dirty="0" err="1" smtClean="0"/>
              <a:t>int</a:t>
            </a:r>
            <a:r>
              <a:rPr lang="en-US" sz="2800" dirty="0" smtClean="0"/>
              <a:t> </a:t>
            </a:r>
            <a:r>
              <a:rPr lang="en-US" sz="2800" dirty="0" err="1" smtClean="0"/>
              <a:t>uint</a:t>
            </a:r>
            <a:r>
              <a:rPr lang="en-US" sz="2800" dirty="0" smtClean="0"/>
              <a:t> long </a:t>
            </a:r>
            <a:r>
              <a:rPr lang="en-US" sz="2800" dirty="0" err="1" smtClean="0"/>
              <a:t>ulong</a:t>
            </a:r>
            <a:endParaRPr lang="en-US" sz="2800" dirty="0" smtClean="0"/>
          </a:p>
          <a:p>
            <a:r>
              <a:rPr lang="en-US" sz="2800" dirty="0" smtClean="0"/>
              <a:t>Decimal: float (0.0F), double (0.0D/0.0), decimal (0.0M)</a:t>
            </a:r>
          </a:p>
          <a:p>
            <a:r>
              <a:rPr lang="en-US" sz="2800" dirty="0" smtClean="0"/>
              <a:t>Default floating point number type is double</a:t>
            </a:r>
          </a:p>
          <a:p>
            <a:r>
              <a:rPr lang="en-US" sz="2800" dirty="0" smtClean="0"/>
              <a:t>Boolean: </a:t>
            </a:r>
            <a:r>
              <a:rPr lang="en-US" sz="2800" dirty="0" err="1" smtClean="0"/>
              <a:t>bool</a:t>
            </a:r>
            <a:r>
              <a:rPr lang="en-US" sz="2800" dirty="0" smtClean="0"/>
              <a:t> (false)</a:t>
            </a:r>
          </a:p>
          <a:p>
            <a:r>
              <a:rPr lang="en-US" sz="2800" dirty="0" smtClean="0"/>
              <a:t>Character: char (‘\0’)</a:t>
            </a:r>
          </a:p>
          <a:p>
            <a:r>
              <a:rPr lang="en-US" sz="2800" dirty="0" smtClean="0"/>
              <a:t>String: string</a:t>
            </a:r>
          </a:p>
        </p:txBody>
      </p:sp>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Primitive Types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None/>
              <a:defRPr/>
            </a:pPr>
            <a:r>
              <a:rPr lang="en-US" sz="1600" dirty="0" smtClean="0">
                <a:solidFill>
                  <a:srgbClr val="008000"/>
                </a:solidFill>
                <a:latin typeface="Courier New" pitchFamily="49" charset="0"/>
                <a:cs typeface="Courier New" pitchFamily="49" charset="0"/>
              </a:rPr>
              <a:t>// Simple variable:</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a:t>
            </a:r>
            <a:r>
              <a:rPr lang="en-US" sz="1600" dirty="0" err="1" smtClean="0">
                <a:latin typeface="Courier New" pitchFamily="49" charset="0"/>
                <a:cs typeface="Courier New" pitchFamily="49" charset="0"/>
              </a:rPr>
              <a:t>i</a:t>
            </a:r>
            <a:r>
              <a:rPr lang="en-US" sz="1600" dirty="0" smtClean="0">
                <a:latin typeface="Courier New" pitchFamily="49" charset="0"/>
                <a:cs typeface="Courier New" pitchFamily="49" charset="0"/>
              </a:rPr>
              <a:t>;</a:t>
            </a:r>
          </a:p>
          <a:p>
            <a:pPr>
              <a:buNone/>
              <a:defRPr/>
            </a:pPr>
            <a:r>
              <a:rPr lang="en-US" sz="1600" dirty="0" smtClean="0">
                <a:solidFill>
                  <a:srgbClr val="008000"/>
                </a:solidFill>
                <a:latin typeface="Courier New" pitchFamily="49" charset="0"/>
                <a:cs typeface="Courier New" pitchFamily="49" charset="0"/>
              </a:rPr>
              <a:t>// Many variables can have the same type declaration</a:t>
            </a:r>
            <a:endParaRPr lang="en-US" sz="1600" dirty="0" smtClean="0">
              <a:latin typeface="Courier New" pitchFamily="49" charset="0"/>
              <a:cs typeface="Courier New" pitchFamily="49" charset="0"/>
            </a:endParaRPr>
          </a:p>
          <a:p>
            <a:pPr>
              <a:buNone/>
              <a:defRPr/>
            </a:pPr>
            <a:r>
              <a:rPr lang="en-US" sz="1600" dirty="0" smtClean="0">
                <a:solidFill>
                  <a:srgbClr val="0000FF"/>
                </a:solidFill>
                <a:latin typeface="Courier New" pitchFamily="49" charset="0"/>
                <a:cs typeface="Courier New" pitchFamily="49" charset="0"/>
              </a:rPr>
              <a:t>float</a:t>
            </a:r>
            <a:r>
              <a:rPr lang="en-US" sz="1600" dirty="0" smtClean="0">
                <a:latin typeface="Courier New" pitchFamily="49" charset="0"/>
                <a:cs typeface="Courier New" pitchFamily="49" charset="0"/>
              </a:rPr>
              <a:t> x, y, z; </a:t>
            </a:r>
            <a:endParaRPr lang="en-US" sz="1600" dirty="0" smtClean="0">
              <a:solidFill>
                <a:srgbClr val="008000"/>
              </a:solidFill>
              <a:latin typeface="Courier New" pitchFamily="49" charset="0"/>
              <a:cs typeface="Courier New" pitchFamily="49" charset="0"/>
            </a:endParaRPr>
          </a:p>
          <a:p>
            <a:pPr>
              <a:buNone/>
              <a:defRPr/>
            </a:pPr>
            <a:r>
              <a:rPr lang="en-US" sz="1600" dirty="0" smtClean="0">
                <a:solidFill>
                  <a:srgbClr val="0000FF"/>
                </a:solidFill>
                <a:latin typeface="Courier New" pitchFamily="49" charset="0"/>
                <a:cs typeface="Courier New" pitchFamily="49" charset="0"/>
              </a:rPr>
              <a:t>byte</a:t>
            </a:r>
            <a:r>
              <a:rPr lang="en-US" sz="1600" dirty="0" smtClean="0">
                <a:latin typeface="Courier New" pitchFamily="49" charset="0"/>
                <a:cs typeface="Courier New" pitchFamily="49" charset="0"/>
              </a:rPr>
              <a:t> x = 1, y, z = 3;</a:t>
            </a:r>
          </a:p>
          <a:p>
            <a:pPr>
              <a:buNone/>
              <a:defRPr/>
            </a:pPr>
            <a:r>
              <a:rPr lang="en-US" sz="1600" dirty="0" smtClean="0">
                <a:solidFill>
                  <a:srgbClr val="0000FF"/>
                </a:solidFill>
                <a:latin typeface="Courier New" pitchFamily="49" charset="0"/>
                <a:cs typeface="Courier New" pitchFamily="49" charset="0"/>
              </a:rPr>
              <a:t>string</a:t>
            </a:r>
            <a:r>
              <a:rPr lang="en-US" sz="1600" dirty="0" smtClean="0">
                <a:latin typeface="Courier New" pitchFamily="49" charset="0"/>
                <a:cs typeface="Courier New" pitchFamily="49" charset="0"/>
              </a:rPr>
              <a:t> name = </a:t>
            </a:r>
            <a:r>
              <a:rPr lang="en-US" sz="1600" dirty="0" smtClean="0">
                <a:solidFill>
                  <a:srgbClr val="C00000"/>
                </a:solidFill>
                <a:latin typeface="Courier New" pitchFamily="49" charset="0"/>
                <a:cs typeface="Courier New" pitchFamily="49" charset="0"/>
              </a:rPr>
              <a:t>"new name"</a:t>
            </a:r>
            <a:r>
              <a:rPr lang="en-US" sz="1600" dirty="0" smtClean="0">
                <a:latin typeface="Courier New" pitchFamily="49" charset="0"/>
                <a:cs typeface="Courier New" pitchFamily="49" charset="0"/>
              </a:rPr>
              <a:t>;</a:t>
            </a:r>
          </a:p>
          <a:p>
            <a:pPr>
              <a:buNone/>
              <a:defRPr/>
            </a:pPr>
            <a:endParaRPr lang="en-US" sz="1600" dirty="0" smtClean="0">
              <a:solidFill>
                <a:srgbClr val="008000"/>
              </a:solidFill>
              <a:latin typeface="Courier New" pitchFamily="49" charset="0"/>
              <a:cs typeface="Courier New" pitchFamily="49" charset="0"/>
            </a:endParaRPr>
          </a:p>
          <a:p>
            <a:pPr>
              <a:buNone/>
              <a:defRPr/>
            </a:pPr>
            <a:r>
              <a:rPr lang="en-US" sz="1600" dirty="0" smtClean="0">
                <a:solidFill>
                  <a:srgbClr val="008000"/>
                </a:solidFill>
                <a:latin typeface="Courier New" pitchFamily="49" charset="0"/>
                <a:cs typeface="Courier New" pitchFamily="49" charset="0"/>
              </a:rPr>
              <a:t>// Array: Indexed by an integer from Zero</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solidFill>
                  <a:srgbClr val="0000FF"/>
                </a:solidFill>
                <a:latin typeface="Courier New" pitchFamily="49" charset="0"/>
                <a:cs typeface="Courier New" pitchFamily="49" charset="0"/>
              </a:rPr>
              <a:t> </a:t>
            </a:r>
            <a:r>
              <a:rPr lang="en-US" sz="1600" dirty="0" smtClean="0">
                <a:latin typeface="Courier New" pitchFamily="49" charset="0"/>
                <a:cs typeface="Courier New" pitchFamily="49" charset="0"/>
              </a:rPr>
              <a:t>x[] = {1, 2, 3};                         </a:t>
            </a:r>
            <a:r>
              <a:rPr lang="en-US" sz="1600" dirty="0" smtClean="0">
                <a:solidFill>
                  <a:srgbClr val="008000"/>
                </a:solidFill>
                <a:latin typeface="Courier New" pitchFamily="49" charset="0"/>
                <a:cs typeface="Courier New" pitchFamily="49" charset="0"/>
              </a:rPr>
              <a:t>// compile error</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x = {1, 2, 3}; </a:t>
            </a:r>
            <a:r>
              <a:rPr lang="en-US" sz="1600" dirty="0" smtClean="0">
                <a:solidFill>
                  <a:srgbClr val="0000FF"/>
                </a:solidFill>
                <a:latin typeface="Courier New" pitchFamily="49" charset="0"/>
                <a:cs typeface="Courier New" pitchFamily="49" charset="0"/>
              </a:rPr>
              <a:t>char</a:t>
            </a:r>
            <a:r>
              <a:rPr lang="en-US" sz="1600" dirty="0" smtClean="0">
                <a:latin typeface="Courier New" pitchFamily="49" charset="0"/>
                <a:cs typeface="Courier New" pitchFamily="49" charset="0"/>
              </a:rPr>
              <a:t>[] y = </a:t>
            </a:r>
            <a:r>
              <a:rPr lang="en-US" sz="1600" dirty="0" smtClean="0">
                <a:solidFill>
                  <a:srgbClr val="0000FF"/>
                </a:solidFill>
                <a:latin typeface="Courier New" pitchFamily="49" charset="0"/>
                <a:cs typeface="Courier New" pitchFamily="49" charset="0"/>
              </a:rPr>
              <a:t>new char</a:t>
            </a:r>
            <a:r>
              <a:rPr lang="en-US" sz="1600" dirty="0" smtClean="0">
                <a:latin typeface="Courier New" pitchFamily="49" charset="0"/>
                <a:cs typeface="Courier New" pitchFamily="49" charset="0"/>
              </a:rPr>
              <a:t>[6]; </a:t>
            </a:r>
            <a:r>
              <a:rPr lang="en-US" sz="1600" dirty="0" smtClean="0">
                <a:solidFill>
                  <a:srgbClr val="008000"/>
                </a:solidFill>
                <a:latin typeface="Courier New" pitchFamily="49" charset="0"/>
                <a:cs typeface="Courier New" pitchFamily="49" charset="0"/>
              </a:rPr>
              <a:t>// OK</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solidFill>
                  <a:srgbClr val="008000"/>
                </a:solidFill>
                <a:latin typeface="Courier New" pitchFamily="49" charset="0"/>
                <a:cs typeface="Courier New" pitchFamily="49" charset="0"/>
              </a:rPr>
              <a:t> </a:t>
            </a:r>
            <a:r>
              <a:rPr lang="en-US" sz="1600" dirty="0" smtClean="0">
                <a:latin typeface="Courier New" pitchFamily="49" charset="0"/>
                <a:cs typeface="Courier New" pitchFamily="49" charset="0"/>
              </a:rPr>
              <a:t>x1 = x[0];</a:t>
            </a:r>
            <a:r>
              <a:rPr lang="en-US" sz="1600" dirty="0" smtClean="0">
                <a:solidFill>
                  <a:srgbClr val="008000"/>
                </a:solidFill>
                <a:latin typeface="Courier New" pitchFamily="49" charset="0"/>
                <a:cs typeface="Courier New" pitchFamily="49" charset="0"/>
              </a:rPr>
              <a:t>                               // 1</a:t>
            </a:r>
          </a:p>
          <a:p>
            <a:pPr>
              <a:buNone/>
              <a:defRPr/>
            </a:pPr>
            <a:endParaRPr lang="en-US" sz="1600" dirty="0" smtClean="0">
              <a:solidFill>
                <a:srgbClr val="008000"/>
              </a:solidFill>
              <a:latin typeface="Courier New" pitchFamily="49" charset="0"/>
              <a:cs typeface="Courier New" pitchFamily="49" charset="0"/>
            </a:endParaRPr>
          </a:p>
          <a:p>
            <a:pPr>
              <a:buNone/>
              <a:defRPr/>
            </a:pPr>
            <a:r>
              <a:rPr lang="en-US" sz="1600" dirty="0" smtClean="0">
                <a:solidFill>
                  <a:srgbClr val="008000"/>
                </a:solidFill>
                <a:latin typeface="Courier New" pitchFamily="49" charset="0"/>
                <a:cs typeface="Courier New" pitchFamily="49" charset="0"/>
              </a:rPr>
              <a:t>// Multi dimension array: same size in all item</a:t>
            </a:r>
            <a:endParaRPr lang="en-US" sz="1600" dirty="0" smtClean="0">
              <a:latin typeface="Courier New" pitchFamily="49" charset="0"/>
              <a:cs typeface="Courier New" pitchFamily="49" charset="0"/>
            </a:endParaRP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 x = {{1, 2}, {3, 4}};</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 x = {{1, 2}, {3, 4, 5}};             </a:t>
            </a:r>
            <a:r>
              <a:rPr lang="en-US" sz="1600" dirty="0" smtClean="0">
                <a:solidFill>
                  <a:srgbClr val="008000"/>
                </a:solidFill>
                <a:latin typeface="Courier New" pitchFamily="49" charset="0"/>
                <a:cs typeface="Courier New" pitchFamily="49" charset="0"/>
              </a:rPr>
              <a:t>// compile error</a:t>
            </a:r>
            <a:endParaRPr lang="en-US" sz="1600" dirty="0" smtClean="0">
              <a:latin typeface="Courier New" pitchFamily="49" charset="0"/>
              <a:cs typeface="Courier New" pitchFamily="49" charset="0"/>
            </a:endParaRP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x2 = x[1, 0];                            </a:t>
            </a:r>
            <a:r>
              <a:rPr lang="en-US" sz="1600" dirty="0" smtClean="0">
                <a:solidFill>
                  <a:srgbClr val="008000"/>
                </a:solidFill>
                <a:latin typeface="Courier New" pitchFamily="49" charset="0"/>
                <a:cs typeface="Courier New" pitchFamily="49" charset="0"/>
              </a:rPr>
              <a:t>// 3</a:t>
            </a:r>
          </a:p>
          <a:p>
            <a:pPr>
              <a:buNone/>
              <a:defRPr/>
            </a:pPr>
            <a:r>
              <a:rPr lang="en-US" sz="1600" dirty="0" err="1" smtClean="0">
                <a:solidFill>
                  <a:srgbClr val="0000FF"/>
                </a:solidFill>
                <a:latin typeface="Courier New" pitchFamily="49" charset="0"/>
                <a:cs typeface="Courier New" pitchFamily="49" charset="0"/>
              </a:rPr>
              <a:t>int</a:t>
            </a:r>
            <a:r>
              <a:rPr lang="en-US" sz="1600" dirty="0" smtClean="0">
                <a:latin typeface="Courier New" pitchFamily="49" charset="0"/>
                <a:cs typeface="Courier New" pitchFamily="49" charset="0"/>
              </a:rPr>
              <a:t> [,,] x = {{{1, 2}, {3, 4}}, {{5, 6}, {7, 8}}};</a:t>
            </a:r>
          </a:p>
          <a:p>
            <a:pPr>
              <a:buFont typeface="Wingdings" pitchFamily="2" charset="2"/>
              <a:buNone/>
              <a:defRPr/>
            </a:pPr>
            <a:endParaRPr lang="en-US" sz="1600" dirty="0">
              <a:latin typeface="Courier New" pitchFamily="49" charset="0"/>
              <a:cs typeface="Courier New" pitchFamily="49" charset="0"/>
            </a:endParaRPr>
          </a:p>
        </p:txBody>
      </p:sp>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Variables &amp; Arrays 1/2</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828800"/>
            <a:ext cx="8229600" cy="4068763"/>
          </a:xfrm>
        </p:spPr>
        <p:txBody>
          <a:bodyPr/>
          <a:lstStyle/>
          <a:p>
            <a:pPr>
              <a:buNone/>
              <a:defRPr/>
            </a:pPr>
            <a:r>
              <a:rPr lang="en-US" sz="2000" dirty="0" smtClean="0">
                <a:solidFill>
                  <a:srgbClr val="008000"/>
                </a:solidFill>
                <a:latin typeface="Courier New" pitchFamily="49" charset="0"/>
                <a:cs typeface="Courier New" pitchFamily="49" charset="0"/>
              </a:rPr>
              <a:t>// inside item can have different size</a:t>
            </a:r>
          </a:p>
          <a:p>
            <a:pPr>
              <a:buNone/>
              <a:defRPr/>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x = {{1, 2}, {3, 4, 5}};</a:t>
            </a:r>
          </a:p>
          <a:p>
            <a:pPr>
              <a:buNone/>
              <a:defRPr/>
            </a:pPr>
            <a:r>
              <a:rPr lang="en-US" sz="2000" dirty="0" smtClean="0">
                <a:solidFill>
                  <a:srgbClr val="008000"/>
                </a:solidFill>
                <a:latin typeface="Courier New" pitchFamily="49" charset="0"/>
                <a:cs typeface="Courier New" pitchFamily="49" charset="0"/>
              </a:rPr>
              <a:t>// error: no init for jagged array allowed</a:t>
            </a:r>
          </a:p>
          <a:p>
            <a:pPr>
              <a:buNone/>
              <a:defRPr/>
            </a:pPr>
            <a:endParaRPr lang="en-US" sz="2000" dirty="0" smtClean="0">
              <a:solidFill>
                <a:srgbClr val="008000"/>
              </a:solidFill>
              <a:latin typeface="Courier New" pitchFamily="49" charset="0"/>
              <a:cs typeface="Courier New" pitchFamily="49" charset="0"/>
            </a:endParaRPr>
          </a:p>
          <a:p>
            <a:pPr>
              <a:buNone/>
              <a:defRPr/>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x = new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[2][];</a:t>
            </a:r>
          </a:p>
          <a:p>
            <a:pPr>
              <a:buNone/>
              <a:defRPr/>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x0 = {1, 2}, x1 = {3, 4, 5};</a:t>
            </a:r>
          </a:p>
          <a:p>
            <a:pPr>
              <a:buNone/>
              <a:defRPr/>
            </a:pPr>
            <a:r>
              <a:rPr lang="en-US" sz="2000" dirty="0" smtClean="0">
                <a:latin typeface="Courier New" pitchFamily="49" charset="0"/>
                <a:cs typeface="Courier New" pitchFamily="49" charset="0"/>
              </a:rPr>
              <a:t>x[0] = x0;</a:t>
            </a:r>
          </a:p>
          <a:p>
            <a:pPr>
              <a:buNone/>
              <a:defRPr/>
            </a:pPr>
            <a:r>
              <a:rPr lang="en-US" sz="2000" dirty="0" smtClean="0">
                <a:latin typeface="Courier New" pitchFamily="49" charset="0"/>
                <a:cs typeface="Courier New" pitchFamily="49" charset="0"/>
              </a:rPr>
              <a:t>x[1] = x1;</a:t>
            </a:r>
          </a:p>
        </p:txBody>
      </p:sp>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Variables &amp; Arrays 2/2</a:t>
            </a:r>
          </a:p>
        </p:txBody>
      </p:sp>
      <p:sp>
        <p:nvSpPr>
          <p:cNvPr id="4" name="TextBox 3"/>
          <p:cNvSpPr txBox="1"/>
          <p:nvPr/>
        </p:nvSpPr>
        <p:spPr>
          <a:xfrm>
            <a:off x="533400" y="1219200"/>
            <a:ext cx="4457887" cy="461665"/>
          </a:xfrm>
          <a:prstGeom prst="rect">
            <a:avLst/>
          </a:prstGeom>
          <a:noFill/>
        </p:spPr>
        <p:txBody>
          <a:bodyPr wrap="none" rtlCol="0">
            <a:spAutoFit/>
          </a:bodyPr>
          <a:lstStyle/>
          <a:p>
            <a:r>
              <a:rPr lang="en-US" sz="2400" b="1" dirty="0" smtClean="0"/>
              <a:t>Array of Array / Jagged Array</a:t>
            </a:r>
            <a:endParaRPr lang="en-GB" sz="2400" b="1"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p:cNvSpPr>
            <a:spLocks noGrp="1"/>
          </p:cNvSpPr>
          <p:nvPr>
            <p:ph idx="1"/>
          </p:nvPr>
        </p:nvSpPr>
        <p:spPr/>
        <p:txBody>
          <a:bodyPr/>
          <a:lstStyle/>
          <a:p>
            <a:pPr>
              <a:buNone/>
            </a:pPr>
            <a:r>
              <a:rPr lang="en-US" sz="2400" dirty="0" smtClean="0">
                <a:solidFill>
                  <a:srgbClr val="008000"/>
                </a:solidFill>
                <a:latin typeface="Courier New" pitchFamily="49" charset="0"/>
                <a:cs typeface="Courier New" pitchFamily="49" charset="0"/>
              </a:rPr>
              <a:t>// Smaller type in memory size integral</a:t>
            </a:r>
          </a:p>
          <a:p>
            <a:pPr>
              <a:buNone/>
            </a:pPr>
            <a:r>
              <a:rPr lang="en-US" sz="2400" dirty="0" smtClean="0">
                <a:solidFill>
                  <a:srgbClr val="008000"/>
                </a:solidFill>
                <a:latin typeface="Courier New" pitchFamily="49" charset="0"/>
                <a:cs typeface="Courier New" pitchFamily="49" charset="0"/>
              </a:rPr>
              <a:t>// type to wider one</a:t>
            </a:r>
          </a:p>
          <a:p>
            <a:pPr>
              <a:buNone/>
            </a:pPr>
            <a:r>
              <a:rPr lang="en-US" sz="2400" dirty="0" smtClean="0">
                <a:solidFill>
                  <a:srgbClr val="0000FF"/>
                </a:solidFill>
                <a:latin typeface="Courier New" pitchFamily="49" charset="0"/>
                <a:cs typeface="Courier New" pitchFamily="49" charset="0"/>
              </a:rPr>
              <a:t>byte</a:t>
            </a:r>
            <a:r>
              <a:rPr lang="en-US" sz="2400" dirty="0" smtClean="0">
                <a:latin typeface="Courier New" pitchFamily="49" charset="0"/>
                <a:cs typeface="Courier New" pitchFamily="49" charset="0"/>
              </a:rPr>
              <a:t> b = 5; </a:t>
            </a:r>
            <a:r>
              <a:rPr lang="en-US" sz="2400" dirty="0" smtClean="0">
                <a:solidFill>
                  <a:srgbClr val="008000"/>
                </a:solidFill>
                <a:latin typeface="Courier New" pitchFamily="49" charset="0"/>
                <a:cs typeface="Courier New" pitchFamily="49" charset="0"/>
              </a:rPr>
              <a:t>// implicit </a:t>
            </a:r>
            <a:r>
              <a:rPr lang="en-US" sz="2400" dirty="0" err="1" smtClean="0">
                <a:solidFill>
                  <a:srgbClr val="008000"/>
                </a:solidFill>
                <a:latin typeface="Courier New" pitchFamily="49" charset="0"/>
                <a:cs typeface="Courier New" pitchFamily="49" charset="0"/>
              </a:rPr>
              <a:t>int</a:t>
            </a:r>
            <a:r>
              <a:rPr lang="en-US" sz="2400" dirty="0" smtClean="0">
                <a:solidFill>
                  <a:srgbClr val="008000"/>
                </a:solidFill>
                <a:latin typeface="Courier New" pitchFamily="49" charset="0"/>
                <a:cs typeface="Courier New" pitchFamily="49" charset="0"/>
              </a:rPr>
              <a:t> to byte</a:t>
            </a:r>
            <a:r>
              <a:rPr lang="en-US" sz="2400" dirty="0" smtClean="0">
                <a:latin typeface="Courier New" pitchFamily="49" charset="0"/>
                <a:cs typeface="Courier New" pitchFamily="49" charset="0"/>
              </a:rPr>
              <a:t> </a:t>
            </a:r>
          </a:p>
          <a:p>
            <a:pPr>
              <a:buNone/>
            </a:pPr>
            <a:r>
              <a:rPr lang="en-US" sz="2400" dirty="0" err="1" smtClean="0">
                <a:solidFill>
                  <a:srgbClr val="0000FF"/>
                </a:solidFill>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 b;  </a:t>
            </a:r>
            <a:r>
              <a:rPr lang="en-US" sz="2400" dirty="0" smtClean="0">
                <a:solidFill>
                  <a:srgbClr val="008000"/>
                </a:solidFill>
                <a:latin typeface="Courier New" pitchFamily="49" charset="0"/>
                <a:cs typeface="Courier New" pitchFamily="49" charset="0"/>
              </a:rPr>
              <a:t>// </a:t>
            </a:r>
            <a:r>
              <a:rPr lang="en-US" sz="2400" dirty="0" err="1" smtClean="0">
                <a:solidFill>
                  <a:srgbClr val="008000"/>
                </a:solidFill>
                <a:latin typeface="Courier New" pitchFamily="49" charset="0"/>
                <a:cs typeface="Courier New" pitchFamily="49" charset="0"/>
              </a:rPr>
              <a:t>i</a:t>
            </a:r>
            <a:r>
              <a:rPr lang="en-US" sz="2400" dirty="0" smtClean="0">
                <a:solidFill>
                  <a:srgbClr val="008000"/>
                </a:solidFill>
                <a:latin typeface="Courier New" pitchFamily="49" charset="0"/>
                <a:cs typeface="Courier New" pitchFamily="49" charset="0"/>
              </a:rPr>
              <a:t> = 5</a:t>
            </a:r>
          </a:p>
          <a:p>
            <a:pPr>
              <a:buNone/>
            </a:pPr>
            <a:r>
              <a:rPr lang="en-US" sz="2400" dirty="0" smtClean="0">
                <a:solidFill>
                  <a:srgbClr val="008000"/>
                </a:solidFill>
                <a:latin typeface="Courier New" pitchFamily="49" charset="0"/>
                <a:cs typeface="Courier New" pitchFamily="49" charset="0"/>
              </a:rPr>
              <a:t>// Wider integral type to smaller one</a:t>
            </a:r>
          </a:p>
          <a:p>
            <a:pPr>
              <a:buNone/>
            </a:pPr>
            <a:r>
              <a:rPr lang="en-US" sz="2400" dirty="0" err="1" smtClean="0">
                <a:solidFill>
                  <a:srgbClr val="0000FF"/>
                </a:solidFill>
                <a:latin typeface="Courier New" pitchFamily="49" charset="0"/>
                <a:cs typeface="Courier New" pitchFamily="49" charset="0"/>
              </a:rPr>
              <a:t>int</a:t>
            </a:r>
            <a:r>
              <a:rPr lang="en-US" sz="2400" dirty="0" smtClean="0">
                <a:latin typeface="Courier New" pitchFamily="49" charset="0"/>
                <a:cs typeface="Courier New" pitchFamily="49" charset="0"/>
              </a:rPr>
              <a:t>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 500;</a:t>
            </a:r>
          </a:p>
          <a:p>
            <a:pPr>
              <a:buNone/>
            </a:pPr>
            <a:r>
              <a:rPr lang="en-US" sz="2400" dirty="0" smtClean="0">
                <a:solidFill>
                  <a:srgbClr val="0000FF"/>
                </a:solidFill>
                <a:latin typeface="Courier New" pitchFamily="49" charset="0"/>
                <a:cs typeface="Courier New" pitchFamily="49" charset="0"/>
              </a:rPr>
              <a:t>byte</a:t>
            </a:r>
            <a:r>
              <a:rPr lang="en-US" sz="2400" dirty="0" smtClean="0">
                <a:latin typeface="Courier New" pitchFamily="49" charset="0"/>
                <a:cs typeface="Courier New" pitchFamily="49" charset="0"/>
              </a:rPr>
              <a:t> j = </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a:t>
            </a:r>
            <a:r>
              <a:rPr lang="en-US" sz="2400" dirty="0" smtClean="0">
                <a:solidFill>
                  <a:srgbClr val="008000"/>
                </a:solidFill>
                <a:latin typeface="Courier New" pitchFamily="49" charset="0"/>
                <a:cs typeface="Courier New" pitchFamily="49" charset="0"/>
              </a:rPr>
              <a:t>// compile error</a:t>
            </a:r>
          </a:p>
          <a:p>
            <a:pPr>
              <a:buNone/>
            </a:pPr>
            <a:r>
              <a:rPr lang="en-US" sz="2400" dirty="0" smtClean="0">
                <a:solidFill>
                  <a:srgbClr val="0000FF"/>
                </a:solidFill>
                <a:latin typeface="Courier New" pitchFamily="49" charset="0"/>
                <a:cs typeface="Courier New" pitchFamily="49" charset="0"/>
              </a:rPr>
              <a:t>byte</a:t>
            </a:r>
            <a:r>
              <a:rPr lang="en-US" sz="2400" dirty="0" smtClean="0">
                <a:latin typeface="Courier New" pitchFamily="49" charset="0"/>
                <a:cs typeface="Courier New" pitchFamily="49" charset="0"/>
              </a:rPr>
              <a:t> j = (</a:t>
            </a:r>
            <a:r>
              <a:rPr lang="en-US" sz="2400" dirty="0" smtClean="0">
                <a:solidFill>
                  <a:srgbClr val="0000FF"/>
                </a:solidFill>
                <a:latin typeface="Courier New" pitchFamily="49" charset="0"/>
                <a:cs typeface="Courier New" pitchFamily="49" charset="0"/>
              </a:rPr>
              <a:t>byte</a:t>
            </a:r>
            <a:r>
              <a:rPr lang="en-US" sz="2400" dirty="0" smtClean="0">
                <a:latin typeface="Courier New" pitchFamily="49" charset="0"/>
                <a:cs typeface="Courier New" pitchFamily="49" charset="0"/>
              </a:rPr>
              <a:t>)</a:t>
            </a:r>
            <a:r>
              <a:rPr lang="en-US" sz="2400" dirty="0" err="1" smtClean="0">
                <a:latin typeface="Courier New" pitchFamily="49" charset="0"/>
                <a:cs typeface="Courier New" pitchFamily="49" charset="0"/>
              </a:rPr>
              <a:t>i</a:t>
            </a:r>
            <a:r>
              <a:rPr lang="en-US" sz="2400" dirty="0" smtClean="0">
                <a:latin typeface="Courier New" pitchFamily="49" charset="0"/>
                <a:cs typeface="Courier New" pitchFamily="49" charset="0"/>
              </a:rPr>
              <a:t>; </a:t>
            </a:r>
            <a:r>
              <a:rPr lang="en-US" sz="2400" dirty="0" smtClean="0">
                <a:solidFill>
                  <a:srgbClr val="008000"/>
                </a:solidFill>
                <a:latin typeface="Courier New" pitchFamily="49" charset="0"/>
                <a:cs typeface="Courier New" pitchFamily="49" charset="0"/>
              </a:rPr>
              <a:t>// </a:t>
            </a:r>
            <a:r>
              <a:rPr lang="en-US" sz="2400" dirty="0" err="1" smtClean="0">
                <a:solidFill>
                  <a:srgbClr val="008000"/>
                </a:solidFill>
                <a:latin typeface="Courier New" pitchFamily="49" charset="0"/>
                <a:cs typeface="Courier New" pitchFamily="49" charset="0"/>
              </a:rPr>
              <a:t>i</a:t>
            </a:r>
            <a:r>
              <a:rPr lang="en-US" sz="2400" dirty="0" smtClean="0">
                <a:solidFill>
                  <a:srgbClr val="008000"/>
                </a:solidFill>
                <a:latin typeface="Courier New" pitchFamily="49" charset="0"/>
                <a:cs typeface="Courier New" pitchFamily="49" charset="0"/>
              </a:rPr>
              <a:t> = 244</a:t>
            </a:r>
          </a:p>
          <a:p>
            <a:pPr>
              <a:buNone/>
            </a:pPr>
            <a:r>
              <a:rPr lang="en-US" sz="2400" dirty="0" smtClean="0">
                <a:solidFill>
                  <a:srgbClr val="008000"/>
                </a:solidFill>
                <a:latin typeface="Courier New" pitchFamily="49" charset="0"/>
                <a:cs typeface="Courier New" pitchFamily="49" charset="0"/>
              </a:rPr>
              <a:t>// No explicit conversion for floating</a:t>
            </a:r>
          </a:p>
          <a:p>
            <a:pPr>
              <a:buNone/>
            </a:pPr>
            <a:r>
              <a:rPr lang="en-US" sz="2400" dirty="0" smtClean="0">
                <a:solidFill>
                  <a:srgbClr val="008000"/>
                </a:solidFill>
                <a:latin typeface="Courier New" pitchFamily="49" charset="0"/>
                <a:cs typeface="Courier New" pitchFamily="49" charset="0"/>
              </a:rPr>
              <a:t>// point number</a:t>
            </a:r>
          </a:p>
          <a:p>
            <a:pPr>
              <a:buFont typeface="Wingdings" pitchFamily="2" charset="2"/>
              <a:buNone/>
            </a:pPr>
            <a:endParaRPr lang="en-US" dirty="0" smtClean="0">
              <a:solidFill>
                <a:srgbClr val="008000"/>
              </a:solidFill>
              <a:latin typeface="Courier New" pitchFamily="49" charset="0"/>
              <a:cs typeface="Courier New" pitchFamily="49" charset="0"/>
            </a:endParaRPr>
          </a:p>
        </p:txBody>
      </p:sp>
      <p:sp>
        <p:nvSpPr>
          <p:cNvPr id="6"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Number Casting</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Content Placeholder 4"/>
          <p:cNvSpPr>
            <a:spLocks noGrp="1"/>
          </p:cNvSpPr>
          <p:nvPr>
            <p:ph idx="1"/>
          </p:nvPr>
        </p:nvSpPr>
        <p:spPr/>
        <p:txBody>
          <a:bodyPr/>
          <a:lstStyle/>
          <a:p>
            <a:r>
              <a:rPr lang="en-US" sz="2800" smtClean="0"/>
              <a:t>References:   </a:t>
            </a:r>
            <a:r>
              <a:rPr lang="en-US" sz="2800" smtClean="0">
                <a:solidFill>
                  <a:srgbClr val="0000FF"/>
                </a:solidFill>
              </a:rPr>
              <a:t>.    ()   []   new   </a:t>
            </a:r>
            <a:r>
              <a:rPr lang="en-US" sz="2800" smtClean="0">
                <a:solidFill>
                  <a:srgbClr val="FF0000"/>
                </a:solidFill>
              </a:rPr>
              <a:t>-&gt;</a:t>
            </a:r>
          </a:p>
          <a:p>
            <a:r>
              <a:rPr lang="en-US" sz="2800" smtClean="0"/>
              <a:t>Arithmetic: </a:t>
            </a:r>
            <a:r>
              <a:rPr lang="en-US" sz="2800" smtClean="0">
                <a:solidFill>
                  <a:srgbClr val="0000FF"/>
                </a:solidFill>
              </a:rPr>
              <a:t>+   ++   -   --   *  /   %   sizeof</a:t>
            </a:r>
          </a:p>
          <a:p>
            <a:r>
              <a:rPr lang="en-US" sz="2800" smtClean="0"/>
              <a:t>Logical:  </a:t>
            </a:r>
            <a:r>
              <a:rPr lang="en-US" sz="2800" smtClean="0">
                <a:solidFill>
                  <a:srgbClr val="0000FF"/>
                </a:solidFill>
              </a:rPr>
              <a:t>&amp;   |   ^   !</a:t>
            </a:r>
          </a:p>
          <a:p>
            <a:r>
              <a:rPr lang="en-US" sz="2800" smtClean="0"/>
              <a:t>Conditional: </a:t>
            </a:r>
            <a:r>
              <a:rPr lang="en-US" sz="2800" smtClean="0">
                <a:solidFill>
                  <a:srgbClr val="0000FF"/>
                </a:solidFill>
              </a:rPr>
              <a:t>&amp;&amp; (&amp;)   ||   ! ==   !=   &gt;   &gt;=   &lt;   &lt;=</a:t>
            </a:r>
          </a:p>
          <a:p>
            <a:r>
              <a:rPr lang="en-US" sz="2800" smtClean="0"/>
              <a:t>Type verification:   </a:t>
            </a:r>
            <a:r>
              <a:rPr lang="en-US" sz="2800" smtClean="0">
                <a:solidFill>
                  <a:srgbClr val="0000FF"/>
                </a:solidFill>
              </a:rPr>
              <a:t>is    as   typeof</a:t>
            </a:r>
          </a:p>
          <a:p>
            <a:r>
              <a:rPr lang="en-US" sz="2800" smtClean="0"/>
              <a:t>Bitwise:  </a:t>
            </a:r>
            <a:r>
              <a:rPr lang="en-US" sz="2800" smtClean="0">
                <a:solidFill>
                  <a:srgbClr val="0000FF"/>
                </a:solidFill>
              </a:rPr>
              <a:t>~   &gt;&gt;   &lt;&lt;</a:t>
            </a:r>
            <a:r>
              <a:rPr lang="en-US" sz="2800" smtClean="0"/>
              <a:t> </a:t>
            </a:r>
          </a:p>
          <a:p>
            <a:r>
              <a:rPr lang="en-US" sz="2800" smtClean="0"/>
              <a:t>Assignment: </a:t>
            </a:r>
            <a:r>
              <a:rPr lang="en-US" sz="2800" smtClean="0">
                <a:solidFill>
                  <a:srgbClr val="0000FF"/>
                </a:solidFill>
              </a:rPr>
              <a:t>=   +=   -=   *=   /=   %=   &amp;=   |=   ^=   &gt;&gt;=   &lt;&lt;=</a:t>
            </a:r>
          </a:p>
          <a:p>
            <a:r>
              <a:rPr lang="en-US" sz="2800" smtClean="0"/>
              <a:t>Selection:   </a:t>
            </a:r>
            <a:r>
              <a:rPr lang="en-US" sz="2800" smtClean="0">
                <a:solidFill>
                  <a:srgbClr val="0000FF"/>
                </a:solidFill>
              </a:rPr>
              <a:t>?:   ??</a:t>
            </a:r>
          </a:p>
          <a:p>
            <a:r>
              <a:rPr lang="en-US" sz="2800" smtClean="0"/>
              <a:t>Lambda expression definition:   </a:t>
            </a:r>
            <a:r>
              <a:rPr lang="en-US" sz="2800" smtClean="0">
                <a:solidFill>
                  <a:srgbClr val="0000FF"/>
                </a:solidFill>
              </a:rPr>
              <a:t>=&gt;</a:t>
            </a:r>
          </a:p>
          <a:p>
            <a:endParaRPr lang="en-US" smtClean="0"/>
          </a:p>
        </p:txBody>
      </p:sp>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Operators 1/2</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9"/>
          <p:cNvSpPr>
            <a:spLocks noGrp="1" noChangeArrowheads="1"/>
          </p:cNvSpPr>
          <p:nvPr>
            <p:ph type="title"/>
          </p:nvPr>
        </p:nvSpPr>
        <p:spPr/>
        <p:txBody>
          <a:bodyPr/>
          <a:lstStyle/>
          <a:p>
            <a:pPr>
              <a:defRPr/>
            </a:pPr>
            <a:r>
              <a:rPr lang="en-US" dirty="0" smtClean="0">
                <a:solidFill>
                  <a:srgbClr val="C00000"/>
                </a:solidFill>
                <a:latin typeface="Arial" charset="0"/>
                <a:cs typeface="Arial" charset="0"/>
              </a:rPr>
              <a:t>Agenda</a:t>
            </a:r>
          </a:p>
        </p:txBody>
      </p:sp>
      <p:sp>
        <p:nvSpPr>
          <p:cNvPr id="6147" name="Rectangle 10"/>
          <p:cNvSpPr>
            <a:spLocks noGrp="1" noChangeArrowheads="1"/>
          </p:cNvSpPr>
          <p:nvPr>
            <p:ph type="body" idx="1"/>
          </p:nvPr>
        </p:nvSpPr>
        <p:spPr/>
        <p:txBody>
          <a:bodyPr/>
          <a:lstStyle/>
          <a:p>
            <a:pPr eaLnBrk="1" hangingPunct="1">
              <a:lnSpc>
                <a:spcPct val="90000"/>
              </a:lnSpc>
            </a:pPr>
            <a:r>
              <a:rPr lang="en-US" dirty="0" smtClean="0">
                <a:latin typeface="Tahoma" pitchFamily="34" charset="0"/>
                <a:cs typeface="Tahoma" pitchFamily="34" charset="0"/>
              </a:rPr>
              <a:t>Microsoft .NET Framework</a:t>
            </a:r>
          </a:p>
          <a:p>
            <a:pPr eaLnBrk="1" hangingPunct="1">
              <a:lnSpc>
                <a:spcPct val="90000"/>
              </a:lnSpc>
            </a:pPr>
            <a:r>
              <a:rPr lang="en-US" dirty="0" smtClean="0">
                <a:latin typeface="Tahoma" pitchFamily="34" charset="0"/>
                <a:cs typeface="Tahoma" pitchFamily="34" charset="0"/>
              </a:rPr>
              <a:t>Using Visual Studio</a:t>
            </a:r>
            <a:endParaRPr lang="en-US" sz="2800" dirty="0" smtClean="0">
              <a:latin typeface="Tahoma" pitchFamily="34" charset="0"/>
              <a:cs typeface="Tahoma" pitchFamily="34" charset="0"/>
            </a:endParaRPr>
          </a:p>
          <a:p>
            <a:pPr eaLnBrk="1" hangingPunct="1">
              <a:lnSpc>
                <a:spcPct val="90000"/>
              </a:lnSpc>
            </a:pPr>
            <a:r>
              <a:rPr lang="en-US" dirty="0" smtClean="0">
                <a:latin typeface="Tahoma" pitchFamily="34" charset="0"/>
                <a:cs typeface="Tahoma" pitchFamily="34" charset="0"/>
              </a:rPr>
              <a:t>Basic C# Syntax</a:t>
            </a:r>
          </a:p>
          <a:p>
            <a:pPr eaLnBrk="1" hangingPunct="1">
              <a:lnSpc>
                <a:spcPct val="90000"/>
              </a:lnSpc>
            </a:pPr>
            <a:r>
              <a:rPr lang="en-US" dirty="0" smtClean="0">
                <a:latin typeface="Tahoma" pitchFamily="34" charset="0"/>
                <a:cs typeface="Tahoma" pitchFamily="34" charset="0"/>
              </a:rPr>
              <a:t>Coding Conventions</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Content Placeholder 2"/>
          <p:cNvSpPr>
            <a:spLocks noGrp="1"/>
          </p:cNvSpPr>
          <p:nvPr>
            <p:ph idx="1"/>
          </p:nvPr>
        </p:nvSpPr>
        <p:spPr>
          <a:xfrm>
            <a:off x="533400" y="1646237"/>
            <a:ext cx="8229600" cy="4830763"/>
          </a:xfrm>
        </p:spPr>
        <p:txBody>
          <a:bodyPr/>
          <a:lstStyle/>
          <a:p>
            <a:pPr>
              <a:buNone/>
            </a:pPr>
            <a:r>
              <a:rPr lang="en-US" sz="2200" dirty="0" err="1" smtClean="0">
                <a:solidFill>
                  <a:srgbClr val="0000FF"/>
                </a:solidFill>
                <a:latin typeface="Courier New" pitchFamily="49" charset="0"/>
                <a:cs typeface="Courier New" pitchFamily="49" charset="0"/>
              </a:rPr>
              <a:t>int</a:t>
            </a:r>
            <a:r>
              <a:rPr lang="en-US" sz="2200" dirty="0" smtClean="0">
                <a:latin typeface="Courier New" pitchFamily="49" charset="0"/>
                <a:cs typeface="Courier New" pitchFamily="49" charset="0"/>
              </a:rPr>
              <a:t> </a:t>
            </a:r>
            <a:r>
              <a:rPr lang="en-US" sz="2200" dirty="0" err="1" smtClean="0">
                <a:latin typeface="Courier New" pitchFamily="49" charset="0"/>
                <a:cs typeface="Courier New" pitchFamily="49" charset="0"/>
              </a:rPr>
              <a:t>i</a:t>
            </a:r>
            <a:r>
              <a:rPr lang="en-US" sz="2200" dirty="0" smtClean="0">
                <a:latin typeface="Courier New" pitchFamily="49" charset="0"/>
                <a:cs typeface="Courier New" pitchFamily="49" charset="0"/>
              </a:rPr>
              <a:t> = 5;</a:t>
            </a:r>
          </a:p>
          <a:p>
            <a:pPr>
              <a:buNone/>
            </a:pPr>
            <a:r>
              <a:rPr lang="en-US" sz="2200" dirty="0" smtClean="0">
                <a:solidFill>
                  <a:srgbClr val="008000"/>
                </a:solidFill>
                <a:latin typeface="Courier New" pitchFamily="49" charset="0"/>
                <a:cs typeface="Courier New" pitchFamily="49" charset="0"/>
              </a:rPr>
              <a:t>// Selection ?:</a:t>
            </a:r>
          </a:p>
          <a:p>
            <a:pPr>
              <a:buNone/>
            </a:pPr>
            <a:r>
              <a:rPr lang="en-US" sz="2200" dirty="0" smtClean="0">
                <a:solidFill>
                  <a:srgbClr val="0000FF"/>
                </a:solidFill>
                <a:latin typeface="Courier New" pitchFamily="49" charset="0"/>
                <a:cs typeface="Courier New" pitchFamily="49" charset="0"/>
              </a:rPr>
              <a:t>string</a:t>
            </a:r>
            <a:r>
              <a:rPr lang="en-US" sz="2200" dirty="0" smtClean="0">
                <a:latin typeface="Courier New" pitchFamily="49" charset="0"/>
                <a:cs typeface="Courier New" pitchFamily="49" charset="0"/>
              </a:rPr>
              <a:t> x = </a:t>
            </a:r>
            <a:r>
              <a:rPr lang="en-US" sz="2200" dirty="0" err="1" smtClean="0">
                <a:latin typeface="Courier New" pitchFamily="49" charset="0"/>
                <a:cs typeface="Courier New" pitchFamily="49" charset="0"/>
              </a:rPr>
              <a:t>i</a:t>
            </a:r>
            <a:r>
              <a:rPr lang="en-US" sz="2200" dirty="0" smtClean="0">
                <a:latin typeface="Courier New" pitchFamily="49" charset="0"/>
                <a:cs typeface="Courier New" pitchFamily="49" charset="0"/>
              </a:rPr>
              <a:t> == 5 ? </a:t>
            </a:r>
            <a:r>
              <a:rPr lang="en-US" sz="2200" dirty="0" smtClean="0">
                <a:solidFill>
                  <a:srgbClr val="C00000"/>
                </a:solidFill>
                <a:latin typeface="Courier New" pitchFamily="49" charset="0"/>
                <a:cs typeface="Courier New" pitchFamily="49" charset="0"/>
              </a:rPr>
              <a:t>"Yes"</a:t>
            </a:r>
            <a:r>
              <a:rPr lang="en-US" sz="2200" dirty="0" smtClean="0">
                <a:latin typeface="Courier New" pitchFamily="49" charset="0"/>
                <a:cs typeface="Courier New" pitchFamily="49" charset="0"/>
              </a:rPr>
              <a:t>: </a:t>
            </a:r>
            <a:r>
              <a:rPr lang="en-US" sz="2200" dirty="0" smtClean="0">
                <a:solidFill>
                  <a:srgbClr val="C00000"/>
                </a:solidFill>
                <a:latin typeface="Courier New" pitchFamily="49" charset="0"/>
                <a:cs typeface="Courier New" pitchFamily="49" charset="0"/>
              </a:rPr>
              <a:t>"No"</a:t>
            </a:r>
            <a:r>
              <a:rPr lang="en-US" sz="2200" dirty="0" smtClean="0">
                <a:latin typeface="Courier New" pitchFamily="49" charset="0"/>
                <a:cs typeface="Courier New" pitchFamily="49" charset="0"/>
              </a:rPr>
              <a:t>;</a:t>
            </a:r>
          </a:p>
          <a:p>
            <a:pPr>
              <a:buNone/>
            </a:pPr>
            <a:endParaRPr lang="en-US" sz="2200" dirty="0" smtClean="0">
              <a:latin typeface="Courier New" pitchFamily="49" charset="0"/>
              <a:cs typeface="Courier New" pitchFamily="49" charset="0"/>
            </a:endParaRPr>
          </a:p>
          <a:p>
            <a:pPr>
              <a:buNone/>
            </a:pPr>
            <a:r>
              <a:rPr lang="en-US" sz="2200" dirty="0" err="1" smtClean="0">
                <a:solidFill>
                  <a:srgbClr val="0000FF"/>
                </a:solidFill>
                <a:latin typeface="Courier New" pitchFamily="49" charset="0"/>
                <a:cs typeface="Courier New" pitchFamily="49" charset="0"/>
              </a:rPr>
              <a:t>int</a:t>
            </a:r>
            <a:r>
              <a:rPr lang="en-US" sz="2200" dirty="0" smtClean="0">
                <a:latin typeface="Courier New" pitchFamily="49" charset="0"/>
                <a:cs typeface="Courier New" pitchFamily="49" charset="0"/>
              </a:rPr>
              <a:t>? x = 5;     </a:t>
            </a:r>
            <a:r>
              <a:rPr lang="en-US" sz="2200" dirty="0" smtClean="0">
                <a:solidFill>
                  <a:srgbClr val="008000"/>
                </a:solidFill>
                <a:latin typeface="Courier New" pitchFamily="49" charset="0"/>
                <a:cs typeface="Courier New" pitchFamily="49" charset="0"/>
              </a:rPr>
              <a:t>// </a:t>
            </a:r>
            <a:r>
              <a:rPr lang="en-US" sz="2200" dirty="0" err="1" smtClean="0">
                <a:solidFill>
                  <a:srgbClr val="008000"/>
                </a:solidFill>
                <a:latin typeface="Courier New" pitchFamily="49" charset="0"/>
                <a:cs typeface="Courier New" pitchFamily="49" charset="0"/>
              </a:rPr>
              <a:t>nullable</a:t>
            </a:r>
            <a:r>
              <a:rPr lang="en-US" sz="2200" dirty="0" smtClean="0">
                <a:solidFill>
                  <a:srgbClr val="008000"/>
                </a:solidFill>
                <a:latin typeface="Courier New" pitchFamily="49" charset="0"/>
                <a:cs typeface="Courier New" pitchFamily="49" charset="0"/>
              </a:rPr>
              <a:t> type</a:t>
            </a:r>
          </a:p>
          <a:p>
            <a:pPr>
              <a:buNone/>
            </a:pPr>
            <a:r>
              <a:rPr lang="en-US" sz="2200" dirty="0" err="1" smtClean="0">
                <a:solidFill>
                  <a:srgbClr val="0000FF"/>
                </a:solidFill>
                <a:latin typeface="Courier New" pitchFamily="49" charset="0"/>
                <a:cs typeface="Courier New" pitchFamily="49" charset="0"/>
              </a:rPr>
              <a:t>int</a:t>
            </a:r>
            <a:r>
              <a:rPr lang="en-US" sz="2200" dirty="0" smtClean="0">
                <a:latin typeface="Courier New" pitchFamily="49" charset="0"/>
                <a:cs typeface="Courier New" pitchFamily="49" charset="0"/>
              </a:rPr>
              <a:t> y = x ?? </a:t>
            </a:r>
            <a:r>
              <a:rPr lang="en-US" sz="2200" dirty="0" smtClean="0">
                <a:solidFill>
                  <a:srgbClr val="C00000"/>
                </a:solidFill>
                <a:latin typeface="Courier New" pitchFamily="49" charset="0"/>
                <a:cs typeface="Courier New" pitchFamily="49" charset="0"/>
              </a:rPr>
              <a:t>0</a:t>
            </a:r>
            <a:r>
              <a:rPr lang="en-US" sz="2200" dirty="0" smtClean="0">
                <a:latin typeface="Courier New" pitchFamily="49" charset="0"/>
                <a:cs typeface="Courier New" pitchFamily="49" charset="0"/>
              </a:rPr>
              <a:t>; </a:t>
            </a:r>
            <a:r>
              <a:rPr lang="en-US" sz="2200" dirty="0" smtClean="0">
                <a:solidFill>
                  <a:srgbClr val="008000"/>
                </a:solidFill>
                <a:latin typeface="Courier New" pitchFamily="49" charset="0"/>
                <a:cs typeface="Courier New" pitchFamily="49" charset="0"/>
              </a:rPr>
              <a:t>// Selection ?? operator</a:t>
            </a:r>
          </a:p>
          <a:p>
            <a:pPr>
              <a:buNone/>
            </a:pPr>
            <a:r>
              <a:rPr lang="en-US" sz="2200" dirty="0" err="1" smtClean="0">
                <a:solidFill>
                  <a:srgbClr val="0000FF"/>
                </a:solidFill>
                <a:latin typeface="Courier New" pitchFamily="49" charset="0"/>
                <a:cs typeface="Courier New" pitchFamily="49" charset="0"/>
              </a:rPr>
              <a:t>int</a:t>
            </a:r>
            <a:r>
              <a:rPr lang="en-US" sz="2200" dirty="0" smtClean="0">
                <a:latin typeface="Courier New" pitchFamily="49" charset="0"/>
                <a:cs typeface="Courier New" pitchFamily="49" charset="0"/>
              </a:rPr>
              <a:t> z = x;      </a:t>
            </a:r>
            <a:r>
              <a:rPr lang="en-US" sz="2200" dirty="0" smtClean="0">
                <a:solidFill>
                  <a:srgbClr val="008000"/>
                </a:solidFill>
                <a:latin typeface="Courier New" pitchFamily="49" charset="0"/>
                <a:cs typeface="Courier New" pitchFamily="49" charset="0"/>
              </a:rPr>
              <a:t>// Error: </a:t>
            </a:r>
            <a:r>
              <a:rPr lang="en-US" sz="2200" dirty="0" err="1" smtClean="0">
                <a:solidFill>
                  <a:srgbClr val="008000"/>
                </a:solidFill>
                <a:latin typeface="Courier New" pitchFamily="49" charset="0"/>
                <a:cs typeface="Courier New" pitchFamily="49" charset="0"/>
              </a:rPr>
              <a:t>nullable</a:t>
            </a:r>
            <a:r>
              <a:rPr lang="en-US" sz="2200" dirty="0" smtClean="0">
                <a:solidFill>
                  <a:srgbClr val="008000"/>
                </a:solidFill>
                <a:latin typeface="Courier New" pitchFamily="49" charset="0"/>
                <a:cs typeface="Courier New" pitchFamily="49" charset="0"/>
              </a:rPr>
              <a:t> type</a:t>
            </a:r>
          </a:p>
          <a:p>
            <a:pPr>
              <a:buNone/>
            </a:pPr>
            <a:r>
              <a:rPr lang="en-US" sz="2200" dirty="0" smtClean="0">
                <a:solidFill>
                  <a:srgbClr val="008000"/>
                </a:solidFill>
                <a:latin typeface="Courier New" pitchFamily="49" charset="0"/>
                <a:cs typeface="Courier New" pitchFamily="49" charset="0"/>
              </a:rPr>
              <a:t>     // cannot assign to non-</a:t>
            </a:r>
            <a:r>
              <a:rPr lang="en-US" sz="2200" dirty="0" err="1" smtClean="0">
                <a:solidFill>
                  <a:srgbClr val="008000"/>
                </a:solidFill>
                <a:latin typeface="Courier New" pitchFamily="49" charset="0"/>
                <a:cs typeface="Courier New" pitchFamily="49" charset="0"/>
              </a:rPr>
              <a:t>nullable</a:t>
            </a:r>
            <a:r>
              <a:rPr lang="en-US" sz="2200" dirty="0" smtClean="0">
                <a:solidFill>
                  <a:srgbClr val="008000"/>
                </a:solidFill>
                <a:latin typeface="Courier New" pitchFamily="49" charset="0"/>
                <a:cs typeface="Courier New" pitchFamily="49" charset="0"/>
              </a:rPr>
              <a:t> type</a:t>
            </a:r>
          </a:p>
          <a:p>
            <a:pPr>
              <a:buNone/>
            </a:pPr>
            <a:endParaRPr lang="en-US" sz="2200" dirty="0" smtClean="0">
              <a:latin typeface="Courier New" pitchFamily="49" charset="0"/>
              <a:cs typeface="Courier New" pitchFamily="49" charset="0"/>
            </a:endParaRPr>
          </a:p>
          <a:p>
            <a:pPr>
              <a:buNone/>
            </a:pPr>
            <a:r>
              <a:rPr lang="en-US" sz="2200" dirty="0" smtClean="0">
                <a:solidFill>
                  <a:srgbClr val="008000"/>
                </a:solidFill>
                <a:latin typeface="Courier New" pitchFamily="49" charset="0"/>
                <a:cs typeface="Courier New" pitchFamily="49" charset="0"/>
              </a:rPr>
              <a:t>// Lambda expression – anonymous method</a:t>
            </a:r>
          </a:p>
          <a:p>
            <a:pPr>
              <a:buNone/>
            </a:pPr>
            <a:r>
              <a:rPr lang="en-US" sz="2200" dirty="0" smtClean="0">
                <a:latin typeface="Courier New" pitchFamily="49" charset="0"/>
                <a:cs typeface="Courier New" pitchFamily="49" charset="0"/>
              </a:rPr>
              <a:t>(</a:t>
            </a:r>
            <a:r>
              <a:rPr lang="en-US" sz="2200" dirty="0" err="1" smtClean="0">
                <a:solidFill>
                  <a:srgbClr val="0000FF"/>
                </a:solidFill>
                <a:latin typeface="Courier New" pitchFamily="49" charset="0"/>
                <a:cs typeface="Courier New" pitchFamily="49" charset="0"/>
              </a:rPr>
              <a:t>int</a:t>
            </a:r>
            <a:r>
              <a:rPr lang="en-US" sz="2200" dirty="0" smtClean="0">
                <a:latin typeface="Courier New" pitchFamily="49" charset="0"/>
                <a:cs typeface="Courier New" pitchFamily="49" charset="0"/>
              </a:rPr>
              <a:t> x) =&gt; x * 2; </a:t>
            </a:r>
            <a:r>
              <a:rPr lang="en-US" sz="2200" dirty="0" smtClean="0">
                <a:latin typeface="Courier New" pitchFamily="49" charset="0"/>
                <a:cs typeface="Courier New" pitchFamily="49" charset="0"/>
                <a:sym typeface="Wingdings" pitchFamily="2" charset="2"/>
              </a:rPr>
              <a:t>&lt;=</a:t>
            </a:r>
            <a:r>
              <a:rPr lang="en-US" sz="2200" dirty="0" smtClean="0">
                <a:latin typeface="Courier New" pitchFamily="49" charset="0"/>
                <a:cs typeface="Courier New" pitchFamily="49" charset="0"/>
              </a:rPr>
              <a:t>&gt;</a:t>
            </a:r>
          </a:p>
          <a:p>
            <a:pPr>
              <a:buNone/>
            </a:pPr>
            <a:r>
              <a:rPr lang="en-US" sz="2200" dirty="0" smtClean="0">
                <a:solidFill>
                  <a:srgbClr val="0000FF"/>
                </a:solidFill>
                <a:latin typeface="Courier New" pitchFamily="49" charset="0"/>
                <a:cs typeface="Courier New" pitchFamily="49" charset="0"/>
              </a:rPr>
              <a:t>public </a:t>
            </a:r>
            <a:r>
              <a:rPr lang="en-US" sz="2200" dirty="0" err="1" smtClean="0">
                <a:solidFill>
                  <a:srgbClr val="0000FF"/>
                </a:solidFill>
                <a:latin typeface="Courier New" pitchFamily="49" charset="0"/>
                <a:cs typeface="Courier New" pitchFamily="49" charset="0"/>
              </a:rPr>
              <a:t>int</a:t>
            </a:r>
            <a:r>
              <a:rPr lang="en-US" sz="2200" dirty="0" smtClean="0">
                <a:latin typeface="Courier New" pitchFamily="49" charset="0"/>
                <a:cs typeface="Courier New" pitchFamily="49" charset="0"/>
              </a:rPr>
              <a:t> Double(</a:t>
            </a:r>
            <a:r>
              <a:rPr lang="en-US" sz="2200" dirty="0" err="1" smtClean="0">
                <a:latin typeface="Courier New" pitchFamily="49" charset="0"/>
                <a:cs typeface="Courier New" pitchFamily="49" charset="0"/>
              </a:rPr>
              <a:t>int</a:t>
            </a:r>
            <a:r>
              <a:rPr lang="en-US" sz="2200" dirty="0" smtClean="0">
                <a:latin typeface="Courier New" pitchFamily="49" charset="0"/>
                <a:cs typeface="Courier New" pitchFamily="49" charset="0"/>
              </a:rPr>
              <a:t> x){return x * 2}</a:t>
            </a:r>
          </a:p>
        </p:txBody>
      </p:sp>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Operators 2/2</a:t>
            </a:r>
          </a:p>
        </p:txBody>
      </p:sp>
      <p:sp>
        <p:nvSpPr>
          <p:cNvPr id="6" name="TextBox 5"/>
          <p:cNvSpPr txBox="1"/>
          <p:nvPr/>
        </p:nvSpPr>
        <p:spPr>
          <a:xfrm>
            <a:off x="457200" y="1143000"/>
            <a:ext cx="5220916" cy="461665"/>
          </a:xfrm>
          <a:prstGeom prst="rect">
            <a:avLst/>
          </a:prstGeom>
          <a:noFill/>
        </p:spPr>
        <p:txBody>
          <a:bodyPr wrap="none" rtlCol="0">
            <a:spAutoFit/>
          </a:bodyPr>
          <a:lstStyle/>
          <a:p>
            <a:r>
              <a:rPr lang="en-US" sz="2400" b="1" dirty="0" smtClean="0"/>
              <a:t>Special Operators / </a:t>
            </a:r>
            <a:r>
              <a:rPr lang="en-US" sz="2400" b="1" dirty="0" err="1" smtClean="0"/>
              <a:t>Nullable</a:t>
            </a:r>
            <a:r>
              <a:rPr lang="en-US" sz="2400" b="1" dirty="0" smtClean="0"/>
              <a:t> Types</a:t>
            </a:r>
            <a:endParaRPr lang="en-GB" sz="2400" b="1"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Content Placeholder 2"/>
          <p:cNvSpPr>
            <a:spLocks noGrp="1"/>
          </p:cNvSpPr>
          <p:nvPr>
            <p:ph idx="1"/>
          </p:nvPr>
        </p:nvSpPr>
        <p:spPr/>
        <p:txBody>
          <a:bodyPr/>
          <a:lstStyle/>
          <a:p>
            <a:pPr>
              <a:buNone/>
            </a:pPr>
            <a:r>
              <a:rPr lang="en-US" sz="2400" dirty="0" smtClean="0">
                <a:solidFill>
                  <a:srgbClr val="008000"/>
                </a:solidFill>
                <a:latin typeface="Courier New" pitchFamily="49" charset="0"/>
                <a:cs typeface="Courier New" pitchFamily="49" charset="0"/>
              </a:rPr>
              <a:t>// Declaration and initialization</a:t>
            </a:r>
          </a:p>
          <a:p>
            <a:pPr>
              <a:buNone/>
            </a:pPr>
            <a:r>
              <a:rPr lang="en-US" sz="2400" dirty="0" smtClean="0">
                <a:solidFill>
                  <a:srgbClr val="008000"/>
                </a:solidFill>
                <a:latin typeface="Courier New" pitchFamily="49" charset="0"/>
                <a:cs typeface="Courier New" pitchFamily="49" charset="0"/>
              </a:rPr>
              <a:t>// "\" start an "escape" code</a:t>
            </a:r>
          </a:p>
          <a:p>
            <a:pPr>
              <a:buNone/>
            </a:pPr>
            <a:r>
              <a:rPr lang="en-US" sz="2400" dirty="0" smtClean="0">
                <a:solidFill>
                  <a:srgbClr val="0000FF"/>
                </a:solidFill>
                <a:latin typeface="Courier New" pitchFamily="49" charset="0"/>
                <a:cs typeface="Courier New" pitchFamily="49" charset="0"/>
              </a:rPr>
              <a:t>string</a:t>
            </a:r>
            <a:r>
              <a:rPr lang="en-US" sz="2400" dirty="0" smtClean="0">
                <a:latin typeface="Courier New" pitchFamily="49" charset="0"/>
                <a:cs typeface="Courier New" pitchFamily="49" charset="0"/>
              </a:rPr>
              <a:t> s1 = </a:t>
            </a:r>
            <a:r>
              <a:rPr lang="en-US" sz="2400" dirty="0" smtClean="0">
                <a:solidFill>
                  <a:srgbClr val="C00000"/>
                </a:solidFill>
                <a:latin typeface="Courier New" pitchFamily="49" charset="0"/>
                <a:cs typeface="Courier New" pitchFamily="49" charset="0"/>
              </a:rPr>
              <a:t>"a\n"</a:t>
            </a:r>
            <a:r>
              <a:rPr lang="en-US" sz="2400" dirty="0" smtClean="0">
                <a:latin typeface="Courier New" pitchFamily="49" charset="0"/>
                <a:cs typeface="Courier New" pitchFamily="49" charset="0"/>
              </a:rPr>
              <a:t>, s2 = </a:t>
            </a:r>
            <a:r>
              <a:rPr lang="en-US" sz="2400" dirty="0" smtClean="0">
                <a:solidFill>
                  <a:srgbClr val="C00000"/>
                </a:solidFill>
                <a:latin typeface="Courier New" pitchFamily="49" charset="0"/>
                <a:cs typeface="Courier New" pitchFamily="49" charset="0"/>
              </a:rPr>
              <a:t>"\""</a:t>
            </a:r>
            <a:r>
              <a:rPr lang="en-US" sz="2400" dirty="0" smtClean="0">
                <a:latin typeface="Courier New" pitchFamily="49" charset="0"/>
                <a:cs typeface="Courier New" pitchFamily="49" charset="0"/>
              </a:rPr>
              <a:t>,</a:t>
            </a:r>
          </a:p>
          <a:p>
            <a:pPr>
              <a:buNone/>
            </a:pPr>
            <a:r>
              <a:rPr lang="en-US" sz="2400" dirty="0" smtClean="0">
                <a:latin typeface="Courier New" pitchFamily="49" charset="0"/>
                <a:cs typeface="Courier New" pitchFamily="49" charset="0"/>
              </a:rPr>
              <a:t>       s3 = </a:t>
            </a:r>
            <a:r>
              <a:rPr lang="en-US" sz="2400" dirty="0" smtClean="0">
                <a:solidFill>
                  <a:srgbClr val="C00000"/>
                </a:solidFill>
                <a:latin typeface="Courier New" pitchFamily="49" charset="0"/>
                <a:cs typeface="Courier New" pitchFamily="49" charset="0"/>
              </a:rPr>
              <a:t>@"a\n"</a:t>
            </a:r>
            <a:r>
              <a:rPr lang="en-US" sz="2400" dirty="0" smtClean="0">
                <a:latin typeface="Courier New" pitchFamily="49" charset="0"/>
                <a:cs typeface="Courier New" pitchFamily="49" charset="0"/>
              </a:rPr>
              <a:t>, s4 = s3;</a:t>
            </a:r>
          </a:p>
          <a:p>
            <a:pPr>
              <a:buNone/>
            </a:pPr>
            <a:endParaRPr lang="en-US" sz="2400" dirty="0" smtClean="0">
              <a:solidFill>
                <a:srgbClr val="008000"/>
              </a:solidFill>
              <a:latin typeface="Courier New" pitchFamily="49" charset="0"/>
              <a:cs typeface="Courier New" pitchFamily="49" charset="0"/>
            </a:endParaRPr>
          </a:p>
          <a:p>
            <a:pPr>
              <a:buNone/>
            </a:pPr>
            <a:r>
              <a:rPr lang="en-US" sz="2400" dirty="0" smtClean="0">
                <a:solidFill>
                  <a:srgbClr val="008000"/>
                </a:solidFill>
                <a:latin typeface="Courier New" pitchFamily="49" charset="0"/>
                <a:cs typeface="Courier New" pitchFamily="49" charset="0"/>
              </a:rPr>
              <a:t>// assignment</a:t>
            </a:r>
          </a:p>
          <a:p>
            <a:pPr>
              <a:buNone/>
            </a:pPr>
            <a:r>
              <a:rPr lang="en-US" sz="2400" dirty="0" smtClean="0">
                <a:latin typeface="Courier New" pitchFamily="49" charset="0"/>
                <a:cs typeface="Courier New" pitchFamily="49" charset="0"/>
              </a:rPr>
              <a:t>s2 = s1;</a:t>
            </a:r>
          </a:p>
          <a:p>
            <a:pPr>
              <a:buNone/>
            </a:pPr>
            <a:endParaRPr lang="en-US" sz="2400" dirty="0" smtClean="0">
              <a:latin typeface="Courier New" pitchFamily="49" charset="0"/>
              <a:cs typeface="Courier New" pitchFamily="49" charset="0"/>
            </a:endParaRPr>
          </a:p>
          <a:p>
            <a:pPr>
              <a:buNone/>
            </a:pPr>
            <a:r>
              <a:rPr lang="en-US" sz="2400" dirty="0" smtClean="0">
                <a:solidFill>
                  <a:srgbClr val="008000"/>
                </a:solidFill>
                <a:latin typeface="Courier New" pitchFamily="49" charset="0"/>
                <a:cs typeface="Courier New" pitchFamily="49" charset="0"/>
              </a:rPr>
              <a:t>// concatenation</a:t>
            </a:r>
          </a:p>
          <a:p>
            <a:pPr>
              <a:buNone/>
            </a:pPr>
            <a:r>
              <a:rPr lang="en-US" sz="2400" dirty="0" smtClean="0">
                <a:latin typeface="Courier New" pitchFamily="49" charset="0"/>
                <a:cs typeface="Courier New" pitchFamily="49" charset="0"/>
              </a:rPr>
              <a:t>s3 = s1 + s3;</a:t>
            </a:r>
          </a:p>
          <a:p>
            <a:pPr>
              <a:buNone/>
            </a:pPr>
            <a:endParaRPr lang="en-US" sz="2400" dirty="0" smtClean="0">
              <a:latin typeface="Courier New" pitchFamily="49" charset="0"/>
              <a:cs typeface="Courier New" pitchFamily="49" charset="0"/>
            </a:endParaRPr>
          </a:p>
        </p:txBody>
      </p:sp>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String: String Literal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457200" y="1219200"/>
          <a:ext cx="8229600" cy="3256280"/>
        </p:xfrm>
        <a:graphic>
          <a:graphicData uri="http://schemas.openxmlformats.org/drawingml/2006/table">
            <a:tbl>
              <a:tblPr bandRow="1">
                <a:tableStyleId>{5C22544A-7EE6-4342-B048-85BDC9FD1C3A}</a:tableStyleId>
              </a:tblPr>
              <a:tblGrid>
                <a:gridCol w="533400"/>
                <a:gridCol w="2438400"/>
                <a:gridCol w="1524000"/>
                <a:gridCol w="3733800"/>
              </a:tblGrid>
              <a:tr h="370840">
                <a:tc>
                  <a:txBody>
                    <a:bodyPr/>
                    <a:lstStyle/>
                    <a:p>
                      <a:pPr marL="0" marR="0">
                        <a:lnSpc>
                          <a:spcPct val="115000"/>
                        </a:lnSpc>
                        <a:spcBef>
                          <a:spcPts val="0"/>
                        </a:spcBef>
                        <a:spcAft>
                          <a:spcPts val="0"/>
                        </a:spcAft>
                      </a:pPr>
                      <a:r>
                        <a:rPr lang="en-US" sz="2000" dirty="0">
                          <a:solidFill>
                            <a:schemeClr val="tx1"/>
                          </a:solidFill>
                          <a:latin typeface="Courier New"/>
                          <a:ea typeface="Calibri"/>
                          <a:cs typeface="Times New Roman"/>
                        </a:rPr>
                        <a:t>\a</a:t>
                      </a:r>
                      <a:endParaRPr lang="en-US" sz="20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Bell (alert)</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Single quotation mark</a:t>
                      </a:r>
                      <a:endParaRPr lang="en-US" sz="20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\b</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Backspace</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chemeClr val="tx1"/>
                          </a:solidFill>
                          <a:latin typeface="Courier New"/>
                          <a:ea typeface="Calibri"/>
                          <a:cs typeface="Times New Roman"/>
                        </a:rPr>
                        <a:t>\"</a:t>
                      </a:r>
                      <a:endParaRPr lang="en-US" sz="20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Double quotation mark</a:t>
                      </a:r>
                      <a:endParaRPr lang="en-US" sz="20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\f</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err="1">
                          <a:solidFill>
                            <a:schemeClr val="tx1"/>
                          </a:solidFill>
                          <a:latin typeface="Courier New"/>
                          <a:ea typeface="Calibri"/>
                          <a:cs typeface="Times New Roman"/>
                        </a:rPr>
                        <a:t>Formfeed</a:t>
                      </a:r>
                      <a:endParaRPr lang="en-US" sz="20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Backslash</a:t>
                      </a:r>
                      <a:endParaRPr lang="en-US" sz="20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\n</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New line</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Literal question mark</a:t>
                      </a:r>
                      <a:endParaRPr lang="en-US" sz="20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\r</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Carriage return</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smtClean="0">
                          <a:solidFill>
                            <a:schemeClr val="tx1"/>
                          </a:solidFill>
                          <a:latin typeface="Courier New"/>
                          <a:ea typeface="Calibri"/>
                          <a:cs typeface="Times New Roman"/>
                        </a:rPr>
                        <a:t>\</a:t>
                      </a:r>
                      <a:r>
                        <a:rPr lang="en-US" sz="2000" dirty="0" err="1" smtClean="0">
                          <a:solidFill>
                            <a:schemeClr val="tx1"/>
                          </a:solidFill>
                          <a:latin typeface="Courier New"/>
                          <a:ea typeface="Calibri"/>
                          <a:cs typeface="Times New Roman"/>
                        </a:rPr>
                        <a:t>ooo</a:t>
                      </a:r>
                      <a:endParaRPr lang="en-US" sz="20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dirty="0">
                          <a:solidFill>
                            <a:schemeClr val="tx1"/>
                          </a:solidFill>
                          <a:latin typeface="Courier New"/>
                          <a:ea typeface="Calibri"/>
                          <a:cs typeface="Times New Roman"/>
                        </a:rPr>
                        <a:t>ASCII character in octal notation</a:t>
                      </a:r>
                      <a:endParaRPr lang="en-US" sz="20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\t</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Horizontal tab</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\x hh</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ASCII character in hexadecimal notation</a:t>
                      </a:r>
                      <a:endParaRPr lang="en-US" sz="20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\v</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Vertical tab</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000">
                          <a:solidFill>
                            <a:schemeClr val="tx1"/>
                          </a:solidFill>
                          <a:latin typeface="Courier New"/>
                          <a:ea typeface="Calibri"/>
                          <a:cs typeface="Times New Roman"/>
                        </a:rPr>
                        <a:t>\x hhhh</a:t>
                      </a:r>
                      <a:endParaRPr lang="en-US" sz="20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vi-VN" sz="2000" dirty="0">
                          <a:solidFill>
                            <a:schemeClr val="tx1"/>
                          </a:solidFill>
                          <a:latin typeface="Courier New"/>
                          <a:ea typeface="Calibri"/>
                          <a:cs typeface="Times New Roman"/>
                        </a:rPr>
                        <a:t>Unicode in herxadeximal</a:t>
                      </a:r>
                      <a:endParaRPr lang="en-US" sz="2000" dirty="0">
                        <a:solidFill>
                          <a:schemeClr val="tx1"/>
                        </a:solidFill>
                        <a:latin typeface="Calibri"/>
                        <a:ea typeface="Calibri"/>
                        <a:cs typeface="Times New Roman"/>
                      </a:endParaRPr>
                    </a:p>
                  </a:txBody>
                  <a:tcPr marL="68580" marR="68580" marT="0" marB="0"/>
                </a:tc>
              </a:tr>
            </a:tbl>
          </a:graphicData>
        </a:graphic>
      </p:graphicFrame>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String: Escape Code</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Content Placeholder 2"/>
          <p:cNvSpPr>
            <a:spLocks noGrp="1"/>
          </p:cNvSpPr>
          <p:nvPr>
            <p:ph idx="1"/>
          </p:nvPr>
        </p:nvSpPr>
        <p:spPr/>
        <p:txBody>
          <a:bodyPr/>
          <a:lstStyle/>
          <a:p>
            <a:pPr>
              <a:buNone/>
              <a:defRPr/>
            </a:pPr>
            <a:r>
              <a:rPr lang="en-US" sz="1400" dirty="0" smtClean="0">
                <a:solidFill>
                  <a:srgbClr val="0000FF"/>
                </a:solidFill>
                <a:latin typeface="Courier New" pitchFamily="49" charset="0"/>
                <a:cs typeface="Courier New" pitchFamily="49" charset="0"/>
              </a:rPr>
              <a:t>string</a:t>
            </a:r>
            <a:r>
              <a:rPr lang="en-US" sz="1400" dirty="0" smtClean="0">
                <a:latin typeface="Courier New" pitchFamily="49" charset="0"/>
                <a:cs typeface="Courier New" pitchFamily="49" charset="0"/>
              </a:rPr>
              <a:t> header = </a:t>
            </a:r>
            <a:r>
              <a:rPr lang="en-US" sz="1400" dirty="0" err="1" smtClean="0">
                <a:solidFill>
                  <a:schemeClr val="accent5">
                    <a:lumMod val="75000"/>
                  </a:schemeClr>
                </a:solidFill>
                <a:latin typeface="Courier New" pitchFamily="49" charset="0"/>
                <a:cs typeface="Courier New" pitchFamily="49" charset="0"/>
              </a:rPr>
              <a:t>String</a:t>
            </a:r>
            <a:r>
              <a:rPr lang="en-US" sz="1400" dirty="0" err="1" smtClean="0">
                <a:latin typeface="Courier New" pitchFamily="49" charset="0"/>
                <a:cs typeface="Courier New" pitchFamily="49" charset="0"/>
              </a:rPr>
              <a:t>.Format</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C00000"/>
                </a:solidFill>
                <a:latin typeface="Courier New" pitchFamily="49" charset="0"/>
                <a:cs typeface="Courier New" pitchFamily="49" charset="0"/>
              </a:rPr>
              <a:t>"{0,-12}{1,8}{2,12}{1,8}{2,12}{3,14}\n"</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pattern string</a:t>
            </a:r>
            <a:endParaRPr lang="en-US" sz="1400" dirty="0" smtClean="0">
              <a:latin typeface="Courier New" pitchFamily="49" charset="0"/>
              <a:cs typeface="Courier New" pitchFamily="49" charset="0"/>
            </a:endParaRPr>
          </a:p>
          <a:p>
            <a:pPr>
              <a:buFont typeface="Wingdings" pitchFamily="2" charset="2"/>
              <a:buNone/>
              <a:defRPr/>
            </a:pPr>
            <a:r>
              <a:rPr lang="en-US" sz="1400" dirty="0" smtClean="0">
                <a:latin typeface="Courier New" pitchFamily="49" charset="0"/>
                <a:cs typeface="Courier New" pitchFamily="49" charset="0"/>
              </a:rPr>
              <a:t>  </a:t>
            </a:r>
            <a:r>
              <a:rPr lang="en-US" sz="1400" dirty="0" smtClean="0">
                <a:solidFill>
                  <a:srgbClr val="C00000"/>
                </a:solidFill>
                <a:latin typeface="Courier New" pitchFamily="49" charset="0"/>
                <a:cs typeface="Courier New" pitchFamily="49" charset="0"/>
              </a:rPr>
              <a:t>"City"</a:t>
            </a:r>
            <a:r>
              <a:rPr lang="en-US" sz="1400" dirty="0" smtClean="0">
                <a:latin typeface="Courier New" pitchFamily="49" charset="0"/>
                <a:cs typeface="Courier New" pitchFamily="49" charset="0"/>
              </a:rPr>
              <a:t>,</a:t>
            </a:r>
            <a:r>
              <a:rPr lang="en-US" sz="1400" dirty="0" smtClean="0">
                <a:solidFill>
                  <a:srgbClr val="C00000"/>
                </a:solidFill>
                <a:latin typeface="Courier New" pitchFamily="49" charset="0"/>
                <a:cs typeface="Courier New" pitchFamily="49" charset="0"/>
              </a:rPr>
              <a:t> "Year"</a:t>
            </a:r>
            <a:r>
              <a:rPr lang="en-US" sz="1400" dirty="0" smtClean="0">
                <a:latin typeface="Courier New" pitchFamily="49" charset="0"/>
                <a:cs typeface="Courier New" pitchFamily="49" charset="0"/>
              </a:rPr>
              <a:t>,</a:t>
            </a:r>
            <a:r>
              <a:rPr lang="en-US" sz="1400" dirty="0" smtClean="0">
                <a:solidFill>
                  <a:srgbClr val="C00000"/>
                </a:solidFill>
                <a:latin typeface="Courier New" pitchFamily="49" charset="0"/>
                <a:cs typeface="Courier New" pitchFamily="49" charset="0"/>
              </a:rPr>
              <a:t> "Population"</a:t>
            </a:r>
            <a:r>
              <a:rPr lang="en-US" sz="1400" dirty="0" smtClean="0">
                <a:latin typeface="Courier New" pitchFamily="49" charset="0"/>
                <a:cs typeface="Courier New" pitchFamily="49" charset="0"/>
              </a:rPr>
              <a:t>,</a:t>
            </a:r>
            <a:r>
              <a:rPr lang="en-US" sz="1400" dirty="0" smtClean="0">
                <a:solidFill>
                  <a:srgbClr val="C00000"/>
                </a:solidFill>
                <a:latin typeface="Courier New" pitchFamily="49" charset="0"/>
                <a:cs typeface="Courier New" pitchFamily="49" charset="0"/>
              </a:rPr>
              <a:t> "Change (%)"</a:t>
            </a:r>
            <a:r>
              <a:rPr lang="en-US" sz="1400" dirty="0" smtClean="0">
                <a:latin typeface="Courier New" pitchFamily="49" charset="0"/>
                <a:cs typeface="Courier New" pitchFamily="49" charset="0"/>
              </a:rPr>
              <a:t>); </a:t>
            </a:r>
            <a:r>
              <a:rPr lang="en-US" sz="1400" dirty="0" smtClean="0">
                <a:solidFill>
                  <a:srgbClr val="008000"/>
                </a:solidFill>
                <a:latin typeface="Courier New" pitchFamily="49" charset="0"/>
                <a:cs typeface="Courier New" pitchFamily="49" charset="0"/>
              </a:rPr>
              <a:t>// argument list</a:t>
            </a:r>
          </a:p>
          <a:p>
            <a:pPr>
              <a:buFont typeface="Wingdings" pitchFamily="2" charset="2"/>
              <a:buNone/>
              <a:defRPr/>
            </a:pPr>
            <a:endParaRPr lang="en-US" sz="1400" dirty="0" smtClean="0">
              <a:solidFill>
                <a:srgbClr val="0000FF"/>
              </a:solidFill>
              <a:latin typeface="Courier New" pitchFamily="49" charset="0"/>
              <a:cs typeface="Courier New" pitchFamily="49" charset="0"/>
            </a:endParaRPr>
          </a:p>
          <a:p>
            <a:pPr>
              <a:buNone/>
              <a:defRPr/>
            </a:pPr>
            <a:r>
              <a:rPr lang="en-US" sz="1400" dirty="0" smtClean="0">
                <a:solidFill>
                  <a:srgbClr val="0000FF"/>
                </a:solidFill>
                <a:latin typeface="Courier New" pitchFamily="49" charset="0"/>
                <a:cs typeface="Courier New" pitchFamily="49" charset="0"/>
              </a:rPr>
              <a:t>string</a:t>
            </a:r>
            <a:r>
              <a:rPr lang="en-US" sz="1400" dirty="0" smtClean="0">
                <a:latin typeface="Courier New" pitchFamily="49" charset="0"/>
                <a:cs typeface="Courier New" pitchFamily="49" charset="0"/>
              </a:rPr>
              <a:t> body = </a:t>
            </a:r>
            <a:r>
              <a:rPr lang="en-US" sz="1400" dirty="0" err="1" smtClean="0">
                <a:solidFill>
                  <a:schemeClr val="accent5">
                    <a:lumMod val="75000"/>
                  </a:schemeClr>
                </a:solidFill>
                <a:latin typeface="Courier New" pitchFamily="49" charset="0"/>
                <a:cs typeface="Courier New" pitchFamily="49" charset="0"/>
              </a:rPr>
              <a:t>String</a:t>
            </a:r>
            <a:r>
              <a:rPr lang="en-US" sz="1400" dirty="0" err="1" smtClean="0">
                <a:latin typeface="Courier New" pitchFamily="49" charset="0"/>
                <a:cs typeface="Courier New" pitchFamily="49" charset="0"/>
              </a:rPr>
              <a:t>.Format</a:t>
            </a:r>
            <a:r>
              <a:rPr lang="en-US" sz="1400" dirty="0" smtClean="0">
                <a:latin typeface="Courier New" pitchFamily="49" charset="0"/>
                <a:cs typeface="Courier New" pitchFamily="49" charset="0"/>
              </a:rPr>
              <a:t>(</a:t>
            </a:r>
          </a:p>
          <a:p>
            <a:pPr>
              <a:buFont typeface="Wingdings" pitchFamily="2" charset="2"/>
              <a:buNone/>
              <a:defRPr/>
            </a:pPr>
            <a:r>
              <a:rPr lang="en-US" sz="1400" dirty="0" smtClean="0">
                <a:solidFill>
                  <a:srgbClr val="C00000"/>
                </a:solidFill>
                <a:latin typeface="Courier New" pitchFamily="49" charset="0"/>
                <a:cs typeface="Courier New" pitchFamily="49" charset="0"/>
              </a:rPr>
              <a:t>"{0,-12}{1,8:yyyy}{2,12:N0}{3,8:yyyy}{4,12:N0}{5,14:P1}"</a:t>
            </a: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Name, </a:t>
            </a:r>
            <a:r>
              <a:rPr lang="en-US" sz="1400" dirty="0" err="1" smtClean="0">
                <a:latin typeface="Courier New" pitchFamily="49" charset="0"/>
                <a:cs typeface="Courier New" pitchFamily="49" charset="0"/>
              </a:rPr>
              <a:t>BaseYear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BasePopulation</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ObserveYear</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ObservePopulation</a:t>
            </a:r>
            <a:r>
              <a:rPr lang="en-US" sz="1400" dirty="0" smtClean="0">
                <a:latin typeface="Courier New" pitchFamily="49" charset="0"/>
                <a:cs typeface="Courier New" pitchFamily="49" charset="0"/>
              </a:rPr>
              <a:t>,</a:t>
            </a:r>
          </a:p>
          <a:p>
            <a:pPr>
              <a:buFont typeface="Wingdings" pitchFamily="2" charset="2"/>
              <a:buNone/>
              <a:defRPr/>
            </a:pPr>
            <a:r>
              <a:rPr lang="en-US" sz="1400" dirty="0" err="1" smtClean="0">
                <a:latin typeface="Courier New" pitchFamily="49" charset="0"/>
                <a:cs typeface="Courier New" pitchFamily="49" charset="0"/>
              </a:rPr>
              <a:t>ObservePopulation</a:t>
            </a:r>
            <a:r>
              <a:rPr lang="en-US" sz="1400" dirty="0" smtClean="0">
                <a:latin typeface="Courier New" pitchFamily="49" charset="0"/>
                <a:cs typeface="Courier New" pitchFamily="49" charset="0"/>
              </a:rPr>
              <a:t> – </a:t>
            </a:r>
            <a:r>
              <a:rPr lang="en-US" sz="1400" dirty="0" err="1" smtClean="0">
                <a:latin typeface="Courier New" pitchFamily="49" charset="0"/>
                <a:cs typeface="Courier New" pitchFamily="49" charset="0"/>
              </a:rPr>
              <a:t>BasePopulation</a:t>
            </a:r>
            <a:r>
              <a:rPr lang="en-US" sz="1400" dirty="0" smtClean="0">
                <a:latin typeface="Courier New" pitchFamily="49" charset="0"/>
                <a:cs typeface="Courier New" pitchFamily="49" charset="0"/>
              </a:rPr>
              <a:t>)/ (</a:t>
            </a:r>
            <a:r>
              <a:rPr lang="en-US" sz="1400" dirty="0" smtClean="0">
                <a:solidFill>
                  <a:srgbClr val="0000FF"/>
                </a:solidFill>
                <a:latin typeface="Courier New" pitchFamily="49" charset="0"/>
                <a:cs typeface="Courier New" pitchFamily="49" charset="0"/>
              </a:rPr>
              <a:t>double</a:t>
            </a:r>
            <a:r>
              <a:rPr lang="en-US" sz="1400" dirty="0" smtClean="0">
                <a:latin typeface="Courier New" pitchFamily="49" charset="0"/>
                <a:cs typeface="Courier New" pitchFamily="49" charset="0"/>
              </a:rPr>
              <a:t>) </a:t>
            </a:r>
            <a:r>
              <a:rPr lang="en-US" sz="1400" dirty="0" err="1" smtClean="0">
                <a:latin typeface="Courier New" pitchFamily="49" charset="0"/>
                <a:cs typeface="Courier New" pitchFamily="49" charset="0"/>
              </a:rPr>
              <a:t>BasePopulation</a:t>
            </a:r>
            <a:r>
              <a:rPr lang="en-US" sz="1400" dirty="0" smtClean="0">
                <a:latin typeface="Courier New" pitchFamily="49" charset="0"/>
                <a:cs typeface="Courier New" pitchFamily="49" charset="0"/>
              </a:rPr>
              <a:t>);</a:t>
            </a:r>
          </a:p>
          <a:p>
            <a:pPr>
              <a:buFont typeface="Wingdings" pitchFamily="2" charset="2"/>
              <a:buNone/>
              <a:defRPr/>
            </a:pPr>
            <a:endParaRPr lang="en-US" sz="1400" dirty="0" smtClean="0">
              <a:latin typeface="Courier New" pitchFamily="49" charset="0"/>
              <a:cs typeface="Courier New" pitchFamily="49" charset="0"/>
            </a:endParaRPr>
          </a:p>
          <a:p>
            <a:pPr>
              <a:buFont typeface="Wingdings" pitchFamily="2" charset="2"/>
              <a:buNone/>
              <a:defRPr/>
            </a:pPr>
            <a:r>
              <a:rPr lang="en-US" sz="1400" dirty="0" smtClean="0">
                <a:solidFill>
                  <a:srgbClr val="008000"/>
                </a:solidFill>
                <a:latin typeface="Courier New" pitchFamily="49" charset="0"/>
                <a:cs typeface="Courier New" pitchFamily="49" charset="0"/>
              </a:rPr>
              <a:t>// Sample output</a:t>
            </a:r>
          </a:p>
          <a:p>
            <a:pPr>
              <a:buFont typeface="Wingdings" pitchFamily="2" charset="2"/>
              <a:buNone/>
              <a:defRPr/>
            </a:pPr>
            <a:r>
              <a:rPr lang="en-US" sz="1400" b="1" dirty="0" smtClean="0">
                <a:latin typeface="Courier New" pitchFamily="49" charset="0"/>
                <a:cs typeface="Courier New" pitchFamily="49" charset="0"/>
              </a:rPr>
              <a:t>City            Year  Population    Year  Population    Change (%)</a:t>
            </a:r>
            <a:r>
              <a:rPr lang="en-US" sz="1400" dirty="0" smtClean="0">
                <a:latin typeface="Courier New" pitchFamily="49" charset="0"/>
                <a:cs typeface="Courier New" pitchFamily="49" charset="0"/>
              </a:rPr>
              <a:t> </a:t>
            </a:r>
          </a:p>
          <a:p>
            <a:pPr>
              <a:buFont typeface="Wingdings" pitchFamily="2" charset="2"/>
              <a:buNone/>
              <a:defRPr/>
            </a:pPr>
            <a:r>
              <a:rPr lang="en-US" sz="1400" dirty="0" smtClean="0">
                <a:latin typeface="Courier New" pitchFamily="49" charset="0"/>
                <a:cs typeface="Courier New" pitchFamily="49" charset="0"/>
              </a:rPr>
              <a:t>------------------------------------------------------------------</a:t>
            </a:r>
          </a:p>
          <a:p>
            <a:pPr>
              <a:buFont typeface="Wingdings" pitchFamily="2" charset="2"/>
              <a:buNone/>
              <a:defRPr/>
            </a:pPr>
            <a:r>
              <a:rPr lang="en-US" sz="1400" dirty="0" smtClean="0">
                <a:latin typeface="Courier New" pitchFamily="49" charset="0"/>
                <a:cs typeface="Courier New" pitchFamily="49" charset="0"/>
              </a:rPr>
              <a:t>Los Angeles     1940   1,504,277    1950   1,970,358        31.0 % </a:t>
            </a:r>
          </a:p>
          <a:p>
            <a:pPr>
              <a:buFont typeface="Wingdings" pitchFamily="2" charset="2"/>
              <a:buNone/>
              <a:defRPr/>
            </a:pPr>
            <a:r>
              <a:rPr lang="en-US" sz="1400" dirty="0" smtClean="0">
                <a:latin typeface="Courier New" pitchFamily="49" charset="0"/>
                <a:cs typeface="Courier New" pitchFamily="49" charset="0"/>
              </a:rPr>
              <a:t>New York        1940   7,454,995    1950   7,891,957         5.9 % </a:t>
            </a:r>
          </a:p>
          <a:p>
            <a:pPr>
              <a:buFont typeface="Wingdings" pitchFamily="2" charset="2"/>
              <a:buNone/>
              <a:defRPr/>
            </a:pPr>
            <a:r>
              <a:rPr lang="en-US" sz="1400" dirty="0" smtClean="0">
                <a:latin typeface="Courier New" pitchFamily="49" charset="0"/>
                <a:cs typeface="Courier New" pitchFamily="49" charset="0"/>
              </a:rPr>
              <a:t>Chicago         1940   3,396,808    1950   3,620,962         6.6 % </a:t>
            </a:r>
          </a:p>
          <a:p>
            <a:pPr>
              <a:buFont typeface="Wingdings" pitchFamily="2" charset="2"/>
              <a:buNone/>
              <a:defRPr/>
            </a:pPr>
            <a:r>
              <a:rPr lang="en-US" sz="1400" dirty="0" smtClean="0">
                <a:latin typeface="Courier New" pitchFamily="49" charset="0"/>
                <a:cs typeface="Courier New" pitchFamily="49" charset="0"/>
              </a:rPr>
              <a:t>Detroit         1940   1,623,452    1950   1,849,568        13.9 %</a:t>
            </a:r>
          </a:p>
          <a:p>
            <a:pPr>
              <a:buFont typeface="Wingdings" pitchFamily="2" charset="2"/>
              <a:buNone/>
              <a:defRPr/>
            </a:pPr>
            <a:endParaRPr lang="en-US" sz="1400" dirty="0" smtClean="0">
              <a:latin typeface="Courier New" pitchFamily="49" charset="0"/>
              <a:cs typeface="Courier New" pitchFamily="49" charset="0"/>
            </a:endParaRPr>
          </a:p>
        </p:txBody>
      </p:sp>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String: String Format 1/2</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517331209"/>
              </p:ext>
            </p:extLst>
          </p:nvPr>
        </p:nvGraphicFramePr>
        <p:xfrm>
          <a:off x="539750" y="1755648"/>
          <a:ext cx="8229600" cy="4416552"/>
        </p:xfrm>
        <a:graphic>
          <a:graphicData uri="http://schemas.openxmlformats.org/drawingml/2006/table">
            <a:tbl>
              <a:tblPr bandRow="1">
                <a:tableStyleId>{5C22544A-7EE6-4342-B048-85BDC9FD1C3A}</a:tableStyleId>
              </a:tblPr>
              <a:tblGrid>
                <a:gridCol w="1600200"/>
                <a:gridCol w="6629400"/>
              </a:tblGrid>
              <a:tr h="370840">
                <a:tc>
                  <a:txBody>
                    <a:bodyPr/>
                    <a:lstStyle/>
                    <a:p>
                      <a:pPr marL="0" marR="0">
                        <a:lnSpc>
                          <a:spcPct val="115000"/>
                        </a:lnSpc>
                        <a:spcBef>
                          <a:spcPts val="0"/>
                        </a:spcBef>
                        <a:spcAft>
                          <a:spcPts val="0"/>
                        </a:spcAft>
                      </a:pPr>
                      <a:r>
                        <a:rPr lang="vi-VN" sz="2800" dirty="0">
                          <a:solidFill>
                            <a:schemeClr val="tx1"/>
                          </a:solidFill>
                          <a:latin typeface="Courier New"/>
                          <a:ea typeface="Calibri"/>
                          <a:cs typeface="Times New Roman"/>
                        </a:rPr>
                        <a:t>C or c</a:t>
                      </a:r>
                      <a:endParaRPr lang="en-US" sz="28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a:solidFill>
                            <a:schemeClr val="tx1"/>
                          </a:solidFill>
                          <a:latin typeface="Courier New"/>
                          <a:ea typeface="Calibri"/>
                          <a:cs typeface="Times New Roman"/>
                        </a:rPr>
                        <a:t>Currency </a:t>
                      </a:r>
                      <a:endParaRPr lang="en-US" sz="280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D or d </a:t>
                      </a:r>
                      <a:endParaRPr lang="en-US" sz="28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Decimal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E or e </a:t>
                      </a:r>
                      <a:endParaRPr lang="en-US" sz="28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Scientific </a:t>
                      </a:r>
                      <a:r>
                        <a:rPr lang="vi-VN" sz="2800" dirty="0">
                          <a:solidFill>
                            <a:schemeClr val="tx1"/>
                          </a:solidFill>
                          <a:latin typeface="Courier New"/>
                          <a:ea typeface="Calibri"/>
                          <a:cs typeface="Times New Roman"/>
                        </a:rPr>
                        <a:t>(</a:t>
                      </a:r>
                      <a:r>
                        <a:rPr lang="en-US" sz="2800" dirty="0">
                          <a:solidFill>
                            <a:schemeClr val="tx1"/>
                          </a:solidFill>
                          <a:latin typeface="Courier New"/>
                          <a:ea typeface="Calibri"/>
                          <a:cs typeface="Times New Roman"/>
                        </a:rPr>
                        <a:t>exponential)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a:solidFill>
                            <a:schemeClr val="tx1"/>
                          </a:solidFill>
                          <a:latin typeface="Courier New"/>
                          <a:ea typeface="Calibri"/>
                          <a:cs typeface="Times New Roman"/>
                        </a:rPr>
                        <a:t>F or f </a:t>
                      </a:r>
                      <a:endParaRPr lang="en-US" sz="28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Fixed-point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a:solidFill>
                            <a:schemeClr val="tx1"/>
                          </a:solidFill>
                          <a:latin typeface="Courier New"/>
                          <a:ea typeface="Calibri"/>
                          <a:cs typeface="Times New Roman"/>
                        </a:rPr>
                        <a:t>G or g </a:t>
                      </a:r>
                      <a:endParaRPr lang="en-US" sz="28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General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a:solidFill>
                            <a:schemeClr val="tx1"/>
                          </a:solidFill>
                          <a:latin typeface="Courier New"/>
                          <a:ea typeface="Calibri"/>
                          <a:cs typeface="Times New Roman"/>
                        </a:rPr>
                        <a:t>N or n </a:t>
                      </a:r>
                      <a:endParaRPr lang="en-US" sz="28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Number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P or p </a:t>
                      </a:r>
                      <a:endParaRPr lang="en-US" sz="28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Percent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a:solidFill>
                            <a:schemeClr val="tx1"/>
                          </a:solidFill>
                          <a:latin typeface="Courier New"/>
                          <a:ea typeface="Calibri"/>
                          <a:cs typeface="Times New Roman"/>
                        </a:rPr>
                        <a:t>R or r </a:t>
                      </a:r>
                      <a:endParaRPr lang="en-US" sz="280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Round-trip </a:t>
                      </a:r>
                      <a:endParaRPr lang="en-US" sz="2800" dirty="0">
                        <a:solidFill>
                          <a:schemeClr val="tx1"/>
                        </a:solidFill>
                        <a:latin typeface="Calibri"/>
                        <a:ea typeface="Calibri"/>
                        <a:cs typeface="Times New Roman"/>
                      </a:endParaRPr>
                    </a:p>
                  </a:txBody>
                  <a:tcPr marL="68580" marR="68580" marT="0" marB="0"/>
                </a:tc>
              </a:tr>
              <a:tr h="370840">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X or x </a:t>
                      </a:r>
                      <a:endParaRPr lang="en-US" sz="2800" dirty="0">
                        <a:solidFill>
                          <a:schemeClr val="tx1"/>
                        </a:solidFill>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2800" dirty="0">
                          <a:solidFill>
                            <a:schemeClr val="tx1"/>
                          </a:solidFill>
                          <a:latin typeface="Courier New"/>
                          <a:ea typeface="Calibri"/>
                          <a:cs typeface="Times New Roman"/>
                        </a:rPr>
                        <a:t>Hexadecimal </a:t>
                      </a:r>
                      <a:endParaRPr lang="en-US" sz="2800" dirty="0">
                        <a:solidFill>
                          <a:schemeClr val="tx1"/>
                        </a:solidFill>
                        <a:latin typeface="Calibri"/>
                        <a:ea typeface="Calibri"/>
                        <a:cs typeface="Times New Roman"/>
                      </a:endParaRPr>
                    </a:p>
                  </a:txBody>
                  <a:tcPr marL="68580" marR="68580" marT="0" marB="0"/>
                </a:tc>
              </a:tr>
            </a:tbl>
          </a:graphicData>
        </a:graphic>
      </p:graphicFrame>
      <p:sp>
        <p:nvSpPr>
          <p:cNvPr id="2" name="TextBox 1"/>
          <p:cNvSpPr txBox="1"/>
          <p:nvPr/>
        </p:nvSpPr>
        <p:spPr>
          <a:xfrm>
            <a:off x="457200" y="1143000"/>
            <a:ext cx="4868640" cy="461665"/>
          </a:xfrm>
          <a:prstGeom prst="rect">
            <a:avLst/>
          </a:prstGeom>
          <a:noFill/>
        </p:spPr>
        <p:txBody>
          <a:bodyPr wrap="none" rtlCol="0">
            <a:spAutoFit/>
          </a:bodyPr>
          <a:lstStyle/>
          <a:p>
            <a:r>
              <a:rPr lang="en-GB" sz="2400" b="1" dirty="0"/>
              <a:t>Number </a:t>
            </a:r>
            <a:r>
              <a:rPr lang="en-GB" sz="2400" b="1" dirty="0" smtClean="0"/>
              <a:t>Pattern </a:t>
            </a:r>
            <a:r>
              <a:rPr lang="en-GB" sz="2400" b="1" dirty="0"/>
              <a:t>in </a:t>
            </a:r>
            <a:r>
              <a:rPr lang="en-GB" sz="2400" b="1" dirty="0" smtClean="0"/>
              <a:t>String </a:t>
            </a:r>
            <a:r>
              <a:rPr lang="en-GB" sz="2400" b="1" dirty="0"/>
              <a:t>format</a:t>
            </a:r>
          </a:p>
        </p:txBody>
      </p:sp>
      <p:sp>
        <p:nvSpPr>
          <p:cNvPr id="6"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String: String Format 2/2</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buFont typeface="Wingdings" pitchFamily="2" charset="2"/>
              <a:buNone/>
              <a:defRPr/>
            </a:pPr>
            <a:r>
              <a:rPr lang="en-US" sz="1600" dirty="0" smtClean="0">
                <a:solidFill>
                  <a:srgbClr val="0000FF"/>
                </a:solidFill>
                <a:latin typeface="Courier New" pitchFamily="49" charset="0"/>
                <a:cs typeface="Courier New" pitchFamily="49" charset="0"/>
              </a:rPr>
              <a:t>string        </a:t>
            </a:r>
            <a:r>
              <a:rPr lang="en-US" sz="1600" dirty="0" smtClean="0">
                <a:latin typeface="Courier New" pitchFamily="49" charset="0"/>
                <a:cs typeface="Courier New" pitchFamily="49" charset="0"/>
              </a:rPr>
              <a:t>s  = </a:t>
            </a:r>
            <a:r>
              <a:rPr lang="en-US" sz="1600" dirty="0" smtClean="0">
                <a:solidFill>
                  <a:srgbClr val="C00000"/>
                </a:solidFill>
                <a:latin typeface="Courier New" pitchFamily="49" charset="0"/>
                <a:cs typeface="Courier New" pitchFamily="49" charset="0"/>
              </a:rPr>
              <a:t>"a"</a:t>
            </a:r>
            <a:r>
              <a:rPr lang="en-US" sz="1600" dirty="0" smtClean="0">
                <a:latin typeface="Courier New" pitchFamily="49" charset="0"/>
                <a:cs typeface="Courier New" pitchFamily="49" charset="0"/>
              </a:rPr>
              <a:t>;</a:t>
            </a:r>
            <a:r>
              <a:rPr lang="en-US" sz="1600" dirty="0" smtClean="0">
                <a:solidFill>
                  <a:srgbClr val="0000FF"/>
                </a:solidFill>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s is immutable</a:t>
            </a:r>
          </a:p>
          <a:p>
            <a:pPr>
              <a:buFont typeface="Wingdings" pitchFamily="2" charset="2"/>
              <a:buNone/>
              <a:defRPr/>
            </a:pPr>
            <a:r>
              <a:rPr lang="en-US" sz="1600" dirty="0" err="1" smtClean="0">
                <a:solidFill>
                  <a:schemeClr val="accent5">
                    <a:lumMod val="75000"/>
                  </a:schemeClr>
                </a:solidFill>
                <a:latin typeface="Courier New" pitchFamily="49" charset="0"/>
                <a:cs typeface="Courier New" pitchFamily="49" charset="0"/>
              </a:rPr>
              <a:t>StringBuilder</a:t>
            </a:r>
            <a:r>
              <a:rPr lang="en-US" sz="1600" dirty="0" smtClean="0">
                <a:solidFill>
                  <a:srgbClr val="0000FF"/>
                </a:solidFill>
                <a:latin typeface="Courier New" pitchFamily="49" charset="0"/>
                <a:cs typeface="Courier New" pitchFamily="49" charset="0"/>
              </a:rPr>
              <a:t> </a:t>
            </a:r>
            <a:r>
              <a:rPr lang="en-US" sz="1600" dirty="0" err="1" smtClean="0">
                <a:latin typeface="Courier New" pitchFamily="49" charset="0"/>
                <a:cs typeface="Courier New" pitchFamily="49" charset="0"/>
              </a:rPr>
              <a:t>sb</a:t>
            </a:r>
            <a:r>
              <a:rPr lang="en-US" sz="1600" dirty="0" smtClean="0">
                <a:latin typeface="Courier New" pitchFamily="49" charset="0"/>
                <a:cs typeface="Courier New" pitchFamily="49" charset="0"/>
              </a:rPr>
              <a:t> = </a:t>
            </a:r>
            <a:r>
              <a:rPr lang="en-US" sz="1600" dirty="0" smtClean="0">
                <a:solidFill>
                  <a:srgbClr val="0000FF"/>
                </a:solidFill>
                <a:latin typeface="Courier New" pitchFamily="49" charset="0"/>
                <a:cs typeface="Courier New" pitchFamily="49" charset="0"/>
              </a:rPr>
              <a:t>new </a:t>
            </a:r>
            <a:r>
              <a:rPr lang="en-US" sz="1600" dirty="0" err="1" smtClean="0">
                <a:solidFill>
                  <a:schemeClr val="accent5">
                    <a:lumMod val="75000"/>
                  </a:schemeClr>
                </a:solidFill>
                <a:latin typeface="Courier New" pitchFamily="49" charset="0"/>
                <a:cs typeface="Courier New" pitchFamily="49" charset="0"/>
              </a:rPr>
              <a:t>StringBuilder</a:t>
            </a:r>
            <a:r>
              <a:rPr lang="en-US" sz="1600" dirty="0" smtClean="0">
                <a:latin typeface="Courier New" pitchFamily="49" charset="0"/>
                <a:cs typeface="Courier New" pitchFamily="49" charset="0"/>
              </a:rPr>
              <a:t>(</a:t>
            </a:r>
            <a:r>
              <a:rPr lang="en-US" sz="1600" dirty="0" smtClean="0">
                <a:solidFill>
                  <a:srgbClr val="C00000"/>
                </a:solidFill>
                <a:latin typeface="Courier New" pitchFamily="49" charset="0"/>
                <a:cs typeface="Courier New" pitchFamily="49" charset="0"/>
              </a:rPr>
              <a:t>"a"</a:t>
            </a:r>
            <a:r>
              <a:rPr lang="en-US" sz="1600" dirty="0" smtClean="0">
                <a:latin typeface="Courier New" pitchFamily="49" charset="0"/>
                <a:cs typeface="Courier New" pitchFamily="49" charset="0"/>
              </a:rPr>
              <a:t>);</a:t>
            </a:r>
          </a:p>
          <a:p>
            <a:pPr>
              <a:buFont typeface="Wingdings" pitchFamily="2" charset="2"/>
              <a:buNone/>
              <a:defRPr/>
            </a:pPr>
            <a:endParaRPr lang="en-US" sz="1600" dirty="0" smtClean="0">
              <a:solidFill>
                <a:srgbClr val="0000FF"/>
              </a:solidFill>
              <a:latin typeface="Courier New" pitchFamily="49" charset="0"/>
              <a:cs typeface="Courier New" pitchFamily="49" charset="0"/>
            </a:endParaRPr>
          </a:p>
          <a:p>
            <a:pPr>
              <a:buFont typeface="Wingdings" pitchFamily="2" charset="2"/>
              <a:buNone/>
              <a:defRPr/>
            </a:pPr>
            <a:r>
              <a:rPr lang="en-US" sz="1600" dirty="0" err="1" smtClean="0">
                <a:latin typeface="Courier New" pitchFamily="49" charset="0"/>
                <a:cs typeface="Courier New" pitchFamily="49" charset="0"/>
              </a:rPr>
              <a:t>s.Concat</a:t>
            </a:r>
            <a:r>
              <a:rPr lang="en-US" sz="1600" dirty="0" smtClean="0">
                <a:latin typeface="Courier New" pitchFamily="49" charset="0"/>
                <a:cs typeface="Courier New" pitchFamily="49" charset="0"/>
              </a:rPr>
              <a:t>(</a:t>
            </a:r>
            <a:r>
              <a:rPr lang="en-US" sz="1600" dirty="0" smtClean="0">
                <a:solidFill>
                  <a:srgbClr val="C00000"/>
                </a:solidFill>
                <a:latin typeface="Courier New" pitchFamily="49" charset="0"/>
                <a:cs typeface="Courier New" pitchFamily="49" charset="0"/>
              </a:rPr>
              <a:t>"b"</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s is always "a" and a new temporary string</a:t>
            </a:r>
          </a:p>
          <a:p>
            <a:pPr>
              <a:buFont typeface="Wingdings" pitchFamily="2" charset="2"/>
              <a:buNone/>
              <a:defRPr/>
            </a:pPr>
            <a:r>
              <a:rPr lang="en-US" sz="1600" dirty="0" smtClean="0">
                <a:solidFill>
                  <a:srgbClr val="008000"/>
                </a:solidFill>
                <a:latin typeface="Courier New" pitchFamily="49" charset="0"/>
                <a:cs typeface="Courier New" pitchFamily="49" charset="0"/>
              </a:rPr>
              <a:t>                 // object is created to keep the result "</a:t>
            </a:r>
            <a:r>
              <a:rPr lang="en-US" sz="1600" dirty="0" err="1" smtClean="0">
                <a:solidFill>
                  <a:srgbClr val="008000"/>
                </a:solidFill>
                <a:latin typeface="Courier New" pitchFamily="49" charset="0"/>
                <a:cs typeface="Courier New" pitchFamily="49" charset="0"/>
              </a:rPr>
              <a:t>ab</a:t>
            </a:r>
            <a:r>
              <a:rPr lang="en-US" sz="1600" dirty="0" smtClean="0">
                <a:solidFill>
                  <a:srgbClr val="008000"/>
                </a:solidFill>
                <a:latin typeface="Courier New" pitchFamily="49" charset="0"/>
                <a:cs typeface="Courier New" pitchFamily="49" charset="0"/>
              </a:rPr>
              <a:t>"</a:t>
            </a:r>
          </a:p>
          <a:p>
            <a:pPr>
              <a:buFont typeface="Wingdings" pitchFamily="2" charset="2"/>
              <a:buNone/>
              <a:defRPr/>
            </a:pPr>
            <a:r>
              <a:rPr lang="en-US" sz="1600" dirty="0" smtClean="0">
                <a:solidFill>
                  <a:srgbClr val="008000"/>
                </a:solidFill>
                <a:latin typeface="Courier New" pitchFamily="49" charset="0"/>
                <a:cs typeface="Courier New" pitchFamily="49" charset="0"/>
              </a:rPr>
              <a:t>                 // as no right side expression exists the</a:t>
            </a:r>
          </a:p>
          <a:p>
            <a:pPr>
              <a:buFont typeface="Wingdings" pitchFamily="2" charset="2"/>
              <a:buNone/>
              <a:defRPr/>
            </a:pPr>
            <a:r>
              <a:rPr lang="en-US" sz="1600" dirty="0" smtClean="0">
                <a:solidFill>
                  <a:srgbClr val="008000"/>
                </a:solidFill>
                <a:latin typeface="Courier New" pitchFamily="49" charset="0"/>
                <a:cs typeface="Courier New" pitchFamily="49" charset="0"/>
              </a:rPr>
              <a:t>                 // temporary object is deleted after this </a:t>
            </a:r>
          </a:p>
          <a:p>
            <a:pPr>
              <a:buFont typeface="Wingdings" pitchFamily="2" charset="2"/>
              <a:buNone/>
              <a:defRPr/>
            </a:pPr>
            <a:r>
              <a:rPr lang="en-US" sz="1600" dirty="0" smtClean="0">
                <a:solidFill>
                  <a:srgbClr val="008000"/>
                </a:solidFill>
                <a:latin typeface="Courier New" pitchFamily="49" charset="0"/>
                <a:cs typeface="Courier New" pitchFamily="49" charset="0"/>
              </a:rPr>
              <a:t>                 // statement</a:t>
            </a:r>
          </a:p>
          <a:p>
            <a:pPr>
              <a:buFont typeface="Wingdings" pitchFamily="2" charset="2"/>
              <a:buNone/>
              <a:defRPr/>
            </a:pPr>
            <a:r>
              <a:rPr lang="en-US" sz="1600" dirty="0" err="1" smtClean="0">
                <a:latin typeface="Courier New" pitchFamily="49" charset="0"/>
                <a:cs typeface="Courier New" pitchFamily="49" charset="0"/>
              </a:rPr>
              <a:t>sb.Concat</a:t>
            </a:r>
            <a:r>
              <a:rPr lang="en-US" sz="1600" dirty="0" smtClean="0">
                <a:latin typeface="Courier New" pitchFamily="49" charset="0"/>
                <a:cs typeface="Courier New" pitchFamily="49" charset="0"/>
              </a:rPr>
              <a:t>(</a:t>
            </a:r>
            <a:r>
              <a:rPr lang="en-US" sz="1600" dirty="0" smtClean="0">
                <a:solidFill>
                  <a:srgbClr val="C00000"/>
                </a:solidFill>
                <a:latin typeface="Courier New" pitchFamily="49" charset="0"/>
                <a:cs typeface="Courier New" pitchFamily="49" charset="0"/>
              </a:rPr>
              <a:t>"b"</a:t>
            </a:r>
            <a:r>
              <a:rPr lang="en-US" sz="1600" dirty="0" smtClean="0">
                <a:latin typeface="Courier New" pitchFamily="49" charset="0"/>
                <a:cs typeface="Courier New" pitchFamily="49" charset="0"/>
              </a:rPr>
              <a:t>);  </a:t>
            </a:r>
            <a:r>
              <a:rPr lang="en-US" sz="1600" dirty="0" smtClean="0">
                <a:solidFill>
                  <a:srgbClr val="008000"/>
                </a:solidFill>
                <a:latin typeface="Courier New" pitchFamily="49" charset="0"/>
                <a:cs typeface="Courier New" pitchFamily="49" charset="0"/>
              </a:rPr>
              <a:t>// </a:t>
            </a:r>
            <a:r>
              <a:rPr lang="en-US" sz="1600" dirty="0" err="1" smtClean="0">
                <a:solidFill>
                  <a:srgbClr val="008000"/>
                </a:solidFill>
                <a:latin typeface="Courier New" pitchFamily="49" charset="0"/>
                <a:cs typeface="Courier New" pitchFamily="49" charset="0"/>
              </a:rPr>
              <a:t>sb</a:t>
            </a:r>
            <a:r>
              <a:rPr lang="en-US" sz="1600" dirty="0" smtClean="0">
                <a:solidFill>
                  <a:srgbClr val="008000"/>
                </a:solidFill>
                <a:latin typeface="Courier New" pitchFamily="49" charset="0"/>
                <a:cs typeface="Courier New" pitchFamily="49" charset="0"/>
              </a:rPr>
              <a:t> is now "</a:t>
            </a:r>
            <a:r>
              <a:rPr lang="en-US" sz="1600" dirty="0" err="1" smtClean="0">
                <a:solidFill>
                  <a:srgbClr val="008000"/>
                </a:solidFill>
                <a:latin typeface="Courier New" pitchFamily="49" charset="0"/>
                <a:cs typeface="Courier New" pitchFamily="49" charset="0"/>
              </a:rPr>
              <a:t>ab</a:t>
            </a:r>
            <a:r>
              <a:rPr lang="en-US" sz="1600" dirty="0" smtClean="0">
                <a:solidFill>
                  <a:srgbClr val="008000"/>
                </a:solidFill>
                <a:latin typeface="Courier New" pitchFamily="49" charset="0"/>
                <a:cs typeface="Courier New" pitchFamily="49" charset="0"/>
              </a:rPr>
              <a:t>"</a:t>
            </a:r>
          </a:p>
          <a:p>
            <a:pPr>
              <a:buFont typeface="Wingdings" pitchFamily="2" charset="2"/>
              <a:buNone/>
              <a:defRPr/>
            </a:pPr>
            <a:r>
              <a:rPr lang="en-US" sz="1600" dirty="0" smtClean="0">
                <a:solidFill>
                  <a:srgbClr val="008000"/>
                </a:solidFill>
                <a:latin typeface="Courier New" pitchFamily="49" charset="0"/>
                <a:cs typeface="Courier New" pitchFamily="49" charset="0"/>
              </a:rPr>
              <a:t>                 // as no new object is created, this </a:t>
            </a:r>
            <a:r>
              <a:rPr lang="en-US" sz="1600" dirty="0" err="1" smtClean="0">
                <a:solidFill>
                  <a:srgbClr val="008000"/>
                </a:solidFill>
                <a:latin typeface="Courier New" pitchFamily="49" charset="0"/>
                <a:cs typeface="Courier New" pitchFamily="49" charset="0"/>
              </a:rPr>
              <a:t>Concat</a:t>
            </a:r>
            <a:endParaRPr lang="en-US" sz="1600" dirty="0" smtClean="0">
              <a:solidFill>
                <a:srgbClr val="008000"/>
              </a:solidFill>
              <a:latin typeface="Courier New" pitchFamily="49" charset="0"/>
              <a:cs typeface="Courier New" pitchFamily="49" charset="0"/>
            </a:endParaRPr>
          </a:p>
          <a:p>
            <a:pPr>
              <a:buFont typeface="Wingdings" pitchFamily="2" charset="2"/>
              <a:buNone/>
              <a:defRPr/>
            </a:pPr>
            <a:r>
              <a:rPr lang="en-US" sz="1600" dirty="0" smtClean="0">
                <a:solidFill>
                  <a:srgbClr val="008000"/>
                </a:solidFill>
                <a:latin typeface="Courier New" pitchFamily="49" charset="0"/>
                <a:cs typeface="Courier New" pitchFamily="49" charset="0"/>
              </a:rPr>
              <a:t>                 // method is faster than the string's one</a:t>
            </a:r>
          </a:p>
          <a:p>
            <a:pPr>
              <a:buFont typeface="Wingdings" pitchFamily="2" charset="2"/>
              <a:buNone/>
              <a:defRPr/>
            </a:pPr>
            <a:endParaRPr lang="en-US" sz="1600" dirty="0" smtClean="0">
              <a:solidFill>
                <a:srgbClr val="008000"/>
              </a:solidFill>
              <a:latin typeface="Courier New" pitchFamily="49" charset="0"/>
              <a:cs typeface="Courier New" pitchFamily="49" charset="0"/>
            </a:endParaRPr>
          </a:p>
          <a:p>
            <a:pPr>
              <a:buFont typeface="Wingdings" pitchFamily="2" charset="2"/>
              <a:buNone/>
              <a:defRPr/>
            </a:pPr>
            <a:r>
              <a:rPr lang="en-US" sz="1600" dirty="0" smtClean="0">
                <a:solidFill>
                  <a:srgbClr val="008000"/>
                </a:solidFill>
                <a:latin typeface="Courier New" pitchFamily="49" charset="0"/>
                <a:cs typeface="Courier New" pitchFamily="49" charset="0"/>
              </a:rPr>
              <a:t>// string then encouraged using when no changing is needed</a:t>
            </a:r>
          </a:p>
          <a:p>
            <a:pPr>
              <a:buFont typeface="Wingdings" pitchFamily="2" charset="2"/>
              <a:buNone/>
              <a:defRPr/>
            </a:pPr>
            <a:r>
              <a:rPr lang="en-US" sz="1600" dirty="0" smtClean="0">
                <a:solidFill>
                  <a:srgbClr val="008000"/>
                </a:solidFill>
                <a:latin typeface="Courier New" pitchFamily="49" charset="0"/>
                <a:cs typeface="Courier New" pitchFamily="49" charset="0"/>
              </a:rPr>
              <a:t>// </a:t>
            </a:r>
            <a:r>
              <a:rPr lang="en-US" sz="1600" dirty="0" err="1" smtClean="0">
                <a:solidFill>
                  <a:srgbClr val="008000"/>
                </a:solidFill>
                <a:latin typeface="Courier New" pitchFamily="49" charset="0"/>
                <a:cs typeface="Courier New" pitchFamily="49" charset="0"/>
              </a:rPr>
              <a:t>StringBuilder</a:t>
            </a:r>
            <a:r>
              <a:rPr lang="en-US" sz="1600" dirty="0" smtClean="0">
                <a:solidFill>
                  <a:srgbClr val="008000"/>
                </a:solidFill>
                <a:latin typeface="Courier New" pitchFamily="49" charset="0"/>
                <a:cs typeface="Courier New" pitchFamily="49" charset="0"/>
              </a:rPr>
              <a:t> for </a:t>
            </a:r>
            <a:r>
              <a:rPr lang="en-US" sz="1600" smtClean="0">
                <a:solidFill>
                  <a:srgbClr val="008000"/>
                </a:solidFill>
                <a:latin typeface="Courier New" pitchFamily="49" charset="0"/>
                <a:cs typeface="Courier New" pitchFamily="49" charset="0"/>
              </a:rPr>
              <a:t>the other cases</a:t>
            </a:r>
            <a:endParaRPr lang="en-US" sz="1600" dirty="0" smtClean="0">
              <a:solidFill>
                <a:srgbClr val="008000"/>
              </a:solidFill>
              <a:latin typeface="Courier New" pitchFamily="49" charset="0"/>
              <a:cs typeface="Courier New" pitchFamily="49" charset="0"/>
            </a:endParaRPr>
          </a:p>
        </p:txBody>
      </p:sp>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String: String Builder</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Content Placeholder 2"/>
          <p:cNvSpPr>
            <a:spLocks noGrp="1"/>
          </p:cNvSpPr>
          <p:nvPr>
            <p:ph idx="1"/>
          </p:nvPr>
        </p:nvSpPr>
        <p:spPr/>
        <p:txBody>
          <a:bodyPr/>
          <a:lstStyle/>
          <a:p>
            <a:pPr>
              <a:buNone/>
            </a:pPr>
            <a:r>
              <a:rPr lang="en-US" sz="1800" dirty="0" smtClean="0">
                <a:solidFill>
                  <a:srgbClr val="0000FF"/>
                </a:solidFill>
                <a:latin typeface="Courier New" pitchFamily="49" charset="0"/>
                <a:cs typeface="Courier New" pitchFamily="49" charset="0"/>
              </a:rPr>
              <a:t>using</a:t>
            </a:r>
            <a:r>
              <a:rPr lang="en-US" sz="1800" dirty="0" smtClean="0">
                <a:latin typeface="Courier New" pitchFamily="49" charset="0"/>
                <a:cs typeface="Courier New" pitchFamily="49" charset="0"/>
              </a:rPr>
              <a:t> System;</a:t>
            </a:r>
          </a:p>
          <a:p>
            <a:pPr>
              <a:buNone/>
            </a:pPr>
            <a:r>
              <a:rPr lang="en-US" sz="1800" dirty="0" smtClean="0">
                <a:latin typeface="Courier New" pitchFamily="49" charset="0"/>
                <a:cs typeface="Courier New" pitchFamily="49" charset="0"/>
              </a:rPr>
              <a:t>…</a:t>
            </a:r>
          </a:p>
          <a:p>
            <a:pPr>
              <a:buNone/>
            </a:pPr>
            <a:r>
              <a:rPr lang="en-US" sz="1800" dirty="0" err="1" smtClean="0">
                <a:solidFill>
                  <a:schemeClr val="accent5">
                    <a:lumMod val="75000"/>
                  </a:schemeClr>
                </a:solidFill>
                <a:latin typeface="Courier New" pitchFamily="49" charset="0"/>
                <a:cs typeface="Courier New" pitchFamily="49" charset="0"/>
              </a:rPr>
              <a:t>DateTime</a:t>
            </a:r>
            <a:r>
              <a:rPr lang="en-US" sz="1800" dirty="0" smtClean="0">
                <a:latin typeface="Courier New" pitchFamily="49" charset="0"/>
                <a:cs typeface="Courier New" pitchFamily="49" charset="0"/>
              </a:rPr>
              <a:t> a = new </a:t>
            </a:r>
            <a:r>
              <a:rPr lang="en-US" sz="1800" dirty="0" err="1" smtClean="0">
                <a:solidFill>
                  <a:schemeClr val="accent5">
                    <a:lumMod val="75000"/>
                  </a:schemeClr>
                </a:solidFill>
                <a:latin typeface="Courier New" pitchFamily="49" charset="0"/>
                <a:cs typeface="Courier New" pitchFamily="49" charset="0"/>
              </a:rPr>
              <a:t>DateTime</a:t>
            </a:r>
            <a:r>
              <a:rPr lang="en-US" sz="1800" dirty="0" smtClean="0">
                <a:latin typeface="Courier New" pitchFamily="49" charset="0"/>
                <a:cs typeface="Courier New" pitchFamily="49" charset="0"/>
              </a:rPr>
              <a:t>();</a:t>
            </a:r>
          </a:p>
          <a:p>
            <a:pPr>
              <a:buNone/>
            </a:pPr>
            <a:endParaRPr lang="en-US" sz="1800" dirty="0" smtClean="0">
              <a:solidFill>
                <a:srgbClr val="008000"/>
              </a:solidFill>
              <a:latin typeface="Courier New" pitchFamily="49" charset="0"/>
              <a:cs typeface="Courier New" pitchFamily="49" charset="0"/>
            </a:endParaRPr>
          </a:p>
          <a:p>
            <a:pPr>
              <a:buNone/>
            </a:pPr>
            <a:r>
              <a:rPr lang="en-US" sz="1800" dirty="0" smtClean="0">
                <a:solidFill>
                  <a:srgbClr val="008000"/>
                </a:solidFill>
                <a:latin typeface="Courier New" pitchFamily="49" charset="0"/>
                <a:cs typeface="Courier New" pitchFamily="49" charset="0"/>
              </a:rPr>
              <a:t>// Construction complete with year, month, day,</a:t>
            </a:r>
          </a:p>
          <a:p>
            <a:pPr>
              <a:buNone/>
            </a:pPr>
            <a:r>
              <a:rPr lang="en-US" sz="1800" dirty="0" smtClean="0">
                <a:solidFill>
                  <a:srgbClr val="008000"/>
                </a:solidFill>
                <a:latin typeface="Courier New" pitchFamily="49" charset="0"/>
                <a:cs typeface="Courier New" pitchFamily="49" charset="0"/>
              </a:rPr>
              <a:t>// hour, minute, second, millisecond</a:t>
            </a:r>
          </a:p>
          <a:p>
            <a:pPr>
              <a:buNone/>
            </a:pPr>
            <a:r>
              <a:rPr lang="en-US" sz="1800" dirty="0" err="1" smtClean="0">
                <a:solidFill>
                  <a:schemeClr val="accent5">
                    <a:lumMod val="75000"/>
                  </a:schemeClr>
                </a:solidFill>
                <a:latin typeface="Courier New" pitchFamily="49" charset="0"/>
                <a:cs typeface="Courier New" pitchFamily="49" charset="0"/>
              </a:rPr>
              <a:t>DateTime</a:t>
            </a:r>
            <a:r>
              <a:rPr lang="en-US" sz="1800" dirty="0" smtClean="0">
                <a:latin typeface="Courier New" pitchFamily="49" charset="0"/>
                <a:cs typeface="Courier New" pitchFamily="49" charset="0"/>
              </a:rPr>
              <a:t> b = new </a:t>
            </a:r>
            <a:r>
              <a:rPr lang="en-US" sz="1800" dirty="0" err="1" smtClean="0">
                <a:solidFill>
                  <a:schemeClr val="accent5">
                    <a:lumMod val="75000"/>
                  </a:schemeClr>
                </a:solidFill>
                <a:latin typeface="Courier New" pitchFamily="49" charset="0"/>
                <a:cs typeface="Courier New" pitchFamily="49" charset="0"/>
              </a:rPr>
              <a:t>DateTime</a:t>
            </a:r>
            <a:r>
              <a:rPr lang="en-US" sz="1800" dirty="0" smtClean="0">
                <a:latin typeface="Courier New" pitchFamily="49" charset="0"/>
                <a:cs typeface="Courier New" pitchFamily="49" charset="0"/>
              </a:rPr>
              <a:t>(2013, 06, 15, 15, 28, 31, 927);</a:t>
            </a:r>
          </a:p>
          <a:p>
            <a:pPr>
              <a:buNone/>
            </a:pPr>
            <a:endParaRPr lang="en-US" sz="1800" dirty="0" smtClean="0">
              <a:solidFill>
                <a:srgbClr val="008000"/>
              </a:solidFill>
              <a:latin typeface="Courier New" pitchFamily="49" charset="0"/>
              <a:cs typeface="Courier New" pitchFamily="49" charset="0"/>
            </a:endParaRPr>
          </a:p>
          <a:p>
            <a:pPr>
              <a:buNone/>
            </a:pPr>
            <a:r>
              <a:rPr lang="en-US" sz="1800" dirty="0" smtClean="0">
                <a:solidFill>
                  <a:srgbClr val="008000"/>
                </a:solidFill>
                <a:latin typeface="Courier New" pitchFamily="49" charset="0"/>
                <a:cs typeface="Courier New" pitchFamily="49" charset="0"/>
              </a:rPr>
              <a:t>// Current time</a:t>
            </a:r>
          </a:p>
          <a:p>
            <a:pPr>
              <a:buNone/>
            </a:pPr>
            <a:r>
              <a:rPr lang="en-US" sz="1800" dirty="0" err="1" smtClean="0">
                <a:solidFill>
                  <a:schemeClr val="accent5">
                    <a:lumMod val="75000"/>
                  </a:schemeClr>
                </a:solidFill>
                <a:latin typeface="Courier New" pitchFamily="49" charset="0"/>
                <a:cs typeface="Courier New" pitchFamily="49" charset="0"/>
              </a:rPr>
              <a:t>DateTime</a:t>
            </a:r>
            <a:r>
              <a:rPr lang="en-US" sz="1800" dirty="0" smtClean="0">
                <a:latin typeface="Courier New" pitchFamily="49" charset="0"/>
                <a:cs typeface="Courier New" pitchFamily="49" charset="0"/>
              </a:rPr>
              <a:t> c = </a:t>
            </a:r>
            <a:r>
              <a:rPr lang="en-US" sz="1800" dirty="0" err="1" smtClean="0">
                <a:solidFill>
                  <a:schemeClr val="accent5">
                    <a:lumMod val="75000"/>
                  </a:schemeClr>
                </a:solidFill>
                <a:latin typeface="Courier New" pitchFamily="49" charset="0"/>
                <a:cs typeface="Courier New" pitchFamily="49" charset="0"/>
              </a:rPr>
              <a:t>DateTime</a:t>
            </a:r>
            <a:r>
              <a:rPr lang="en-US" sz="1800" dirty="0" err="1" smtClean="0">
                <a:latin typeface="Courier New" pitchFamily="49" charset="0"/>
                <a:cs typeface="Courier New" pitchFamily="49" charset="0"/>
              </a:rPr>
              <a:t>.Now</a:t>
            </a:r>
            <a:r>
              <a:rPr lang="en-US" sz="1800" dirty="0" smtClean="0">
                <a:latin typeface="Courier New" pitchFamily="49" charset="0"/>
                <a:cs typeface="Courier New" pitchFamily="49" charset="0"/>
              </a:rPr>
              <a:t>;</a:t>
            </a:r>
          </a:p>
          <a:p>
            <a:pPr>
              <a:buNone/>
            </a:pPr>
            <a:endParaRPr lang="en-US" sz="2000" dirty="0" smtClean="0">
              <a:latin typeface="Courier New" pitchFamily="49" charset="0"/>
              <a:cs typeface="Courier New" pitchFamily="49" charset="0"/>
            </a:endParaRPr>
          </a:p>
          <a:p>
            <a:pPr>
              <a:buNone/>
            </a:pPr>
            <a:endParaRPr lang="en-US" dirty="0" smtClean="0"/>
          </a:p>
        </p:txBody>
      </p:sp>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err="1" smtClean="0">
                <a:solidFill>
                  <a:srgbClr val="C00000"/>
                </a:solidFill>
                <a:latin typeface="Arial" charset="0"/>
                <a:cs typeface="Arial" charset="0"/>
              </a:rPr>
              <a:t>DateTime</a:t>
            </a:r>
            <a:r>
              <a:rPr lang="en-US" sz="2800" dirty="0" smtClean="0">
                <a:solidFill>
                  <a:srgbClr val="C00000"/>
                </a:solidFill>
                <a:latin typeface="Arial" charset="0"/>
                <a:cs typeface="Arial" charset="0"/>
              </a:rPr>
              <a:t> Type</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r>
              <a:rPr lang="en-US" dirty="0">
                <a:solidFill>
                  <a:srgbClr val="C00000"/>
                </a:solidFill>
                <a:latin typeface="Arial" charset="0"/>
                <a:cs typeface="Arial" charset="0"/>
              </a:rPr>
              <a:t/>
            </a:r>
            <a:br>
              <a:rPr lang="en-US" dirty="0">
                <a:solidFill>
                  <a:srgbClr val="C00000"/>
                </a:solidFill>
                <a:latin typeface="Arial" charset="0"/>
                <a:cs typeface="Arial" charset="0"/>
              </a:rPr>
            </a:br>
            <a:r>
              <a:rPr lang="en-US" sz="2800" dirty="0" err="1" smtClean="0">
                <a:solidFill>
                  <a:srgbClr val="C00000"/>
                </a:solidFill>
                <a:latin typeface="Arial" charset="0"/>
                <a:cs typeface="Arial" charset="0"/>
              </a:rPr>
              <a:t>DateTime</a:t>
            </a:r>
            <a:r>
              <a:rPr lang="en-US" sz="2800" dirty="0" smtClean="0">
                <a:solidFill>
                  <a:srgbClr val="C00000"/>
                </a:solidFill>
                <a:latin typeface="Arial" charset="0"/>
                <a:cs typeface="Arial" charset="0"/>
              </a:rPr>
              <a:t>: Pattern in string format</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312584471"/>
              </p:ext>
            </p:extLst>
          </p:nvPr>
        </p:nvGraphicFramePr>
        <p:xfrm>
          <a:off x="457200" y="1219200"/>
          <a:ext cx="8229600" cy="5239004"/>
        </p:xfrm>
        <a:graphic>
          <a:graphicData uri="http://schemas.openxmlformats.org/drawingml/2006/table">
            <a:tbl>
              <a:tblPr bandRow="1">
                <a:tableStyleId>{5C22544A-7EE6-4342-B048-85BDC9FD1C3A}</a:tableStyleId>
              </a:tblPr>
              <a:tblGrid>
                <a:gridCol w="1371600"/>
                <a:gridCol w="6858000"/>
              </a:tblGrid>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d</a:t>
                      </a:r>
                      <a:endParaRPr lang="en-US" sz="1600" dirty="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Short date </a:t>
                      </a:r>
                      <a:r>
                        <a:rPr lang="en-US" sz="1600" dirty="0" smtClean="0">
                          <a:latin typeface="+mn-lt"/>
                          <a:ea typeface="Times New Roman"/>
                          <a:cs typeface="Times New Roman"/>
                        </a:rPr>
                        <a:t>pattern (4/10/2001)</a:t>
                      </a:r>
                      <a:endParaRPr lang="en-US" sz="1600" dirty="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a:latin typeface="+mn-lt"/>
                          <a:ea typeface="Times New Roman"/>
                          <a:cs typeface="Times New Roman"/>
                        </a:rPr>
                        <a:t>D</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Long date </a:t>
                      </a:r>
                      <a:r>
                        <a:rPr lang="en-US" sz="1600" dirty="0" smtClean="0">
                          <a:latin typeface="+mn-lt"/>
                          <a:ea typeface="Times New Roman"/>
                          <a:cs typeface="Times New Roman"/>
                        </a:rPr>
                        <a:t>pattern (Tuesday, April 10, 2001</a:t>
                      </a:r>
                      <a:r>
                        <a:rPr lang="en-US" sz="1600" baseline="0" dirty="0" smtClean="0">
                          <a:latin typeface="+mn-lt"/>
                          <a:ea typeface="Times New Roman"/>
                          <a:cs typeface="Times New Roman"/>
                        </a:rPr>
                        <a:t>)</a:t>
                      </a:r>
                      <a:endParaRPr lang="en-US" sz="1600" dirty="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a:latin typeface="+mn-lt"/>
                          <a:ea typeface="Times New Roman"/>
                          <a:cs typeface="Times New Roman"/>
                        </a:rPr>
                        <a:t>t</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Short time </a:t>
                      </a:r>
                      <a:r>
                        <a:rPr lang="en-US" sz="1600" dirty="0" smtClean="0">
                          <a:latin typeface="+mn-lt"/>
                          <a:ea typeface="Times New Roman"/>
                          <a:cs typeface="Times New Roman"/>
                        </a:rPr>
                        <a:t>pattern</a:t>
                      </a:r>
                      <a:endParaRPr lang="en-US" sz="1600" dirty="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a:latin typeface="+mn-lt"/>
                          <a:ea typeface="Times New Roman"/>
                          <a:cs typeface="Times New Roman"/>
                        </a:rPr>
                        <a:t>T</a:t>
                      </a:r>
                      <a:endParaRPr lang="en-US" sz="1600">
                        <a:latin typeface="+mn-lt"/>
                        <a:ea typeface="Calibri"/>
                        <a:cs typeface="Times New Roman"/>
                      </a:endParaRPr>
                    </a:p>
                  </a:txBody>
                  <a:tcPr marL="9525" marR="9525" marT="9525" marB="9525"/>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600" dirty="0">
                          <a:latin typeface="+mn-lt"/>
                          <a:ea typeface="Times New Roman"/>
                          <a:cs typeface="Times New Roman"/>
                        </a:rPr>
                        <a:t>Long time </a:t>
                      </a:r>
                      <a:r>
                        <a:rPr lang="en-US" sz="1600" dirty="0" smtClean="0">
                          <a:latin typeface="+mn-lt"/>
                          <a:ea typeface="Times New Roman"/>
                          <a:cs typeface="Times New Roman"/>
                        </a:rPr>
                        <a:t>pattern (3:51:24 PM)</a:t>
                      </a:r>
                      <a:endParaRPr lang="en-US" sz="1600" dirty="0" smtClean="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a:latin typeface="+mn-lt"/>
                          <a:ea typeface="Times New Roman"/>
                          <a:cs typeface="Times New Roman"/>
                        </a:rPr>
                        <a:t>f</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Full date/time pattern </a:t>
                      </a:r>
                      <a:r>
                        <a:rPr lang="en-US" sz="1600" dirty="0" smtClean="0">
                          <a:latin typeface="+mn-lt"/>
                          <a:ea typeface="Times New Roman"/>
                          <a:cs typeface="Times New Roman"/>
                        </a:rPr>
                        <a:t>(</a:t>
                      </a:r>
                      <a:r>
                        <a:rPr lang="en-US" sz="1600" dirty="0" smtClean="0">
                          <a:latin typeface="+mn-lt"/>
                        </a:rPr>
                        <a:t>4/10/2001 3:51 PM</a:t>
                      </a:r>
                      <a:r>
                        <a:rPr lang="en-US" sz="1600" dirty="0" smtClean="0">
                          <a:latin typeface="+mn-lt"/>
                          <a:ea typeface="Times New Roman"/>
                          <a:cs typeface="Times New Roman"/>
                        </a:rPr>
                        <a:t>)</a:t>
                      </a:r>
                      <a:endParaRPr lang="en-US" sz="1600" dirty="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a:latin typeface="+mn-lt"/>
                          <a:ea typeface="Times New Roman"/>
                          <a:cs typeface="Times New Roman"/>
                        </a:rPr>
                        <a:t>F</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Full date/time pattern </a:t>
                      </a:r>
                      <a:r>
                        <a:rPr lang="en-US" sz="1600" dirty="0" smtClean="0">
                          <a:latin typeface="+mn-lt"/>
                          <a:ea typeface="Times New Roman"/>
                          <a:cs typeface="Times New Roman"/>
                        </a:rPr>
                        <a:t>(</a:t>
                      </a:r>
                      <a:r>
                        <a:rPr lang="en-US" sz="1600" dirty="0" smtClean="0">
                          <a:latin typeface="+mn-lt"/>
                        </a:rPr>
                        <a:t>Tuesday, April 10, 2001 3:51 PM</a:t>
                      </a:r>
                      <a:r>
                        <a:rPr lang="en-US" sz="1600" dirty="0" smtClean="0">
                          <a:latin typeface="+mn-lt"/>
                          <a:ea typeface="Times New Roman"/>
                          <a:cs typeface="Times New Roman"/>
                        </a:rPr>
                        <a:t>)</a:t>
                      </a:r>
                      <a:endParaRPr lang="en-US" sz="1600" dirty="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a:latin typeface="+mn-lt"/>
                          <a:ea typeface="Times New Roman"/>
                          <a:cs typeface="Times New Roman"/>
                        </a:rPr>
                        <a:t>g</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a:latin typeface="+mn-lt"/>
                          <a:ea typeface="Times New Roman"/>
                          <a:cs typeface="Times New Roman"/>
                        </a:rPr>
                        <a:t>General date/time pattern (short time)</a:t>
                      </a:r>
                      <a:endParaRPr lang="en-US" sz="160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a:latin typeface="+mn-lt"/>
                          <a:ea typeface="Times New Roman"/>
                          <a:cs typeface="Times New Roman"/>
                        </a:rPr>
                        <a:t>G</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a:latin typeface="+mn-lt"/>
                          <a:ea typeface="Times New Roman"/>
                          <a:cs typeface="Times New Roman"/>
                        </a:rPr>
                        <a:t>General date/time pattern (long time)</a:t>
                      </a:r>
                      <a:endParaRPr lang="en-US" sz="160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a:latin typeface="+mn-lt"/>
                          <a:ea typeface="Times New Roman"/>
                          <a:cs typeface="Times New Roman"/>
                        </a:rPr>
                        <a:t>M or m</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Month day </a:t>
                      </a:r>
                      <a:r>
                        <a:rPr lang="en-US" sz="1600" dirty="0" smtClean="0">
                          <a:latin typeface="+mn-lt"/>
                          <a:ea typeface="Times New Roman"/>
                          <a:cs typeface="Times New Roman"/>
                        </a:rPr>
                        <a:t>pattern</a:t>
                      </a:r>
                      <a:endParaRPr lang="en-US" sz="1600" dirty="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a:latin typeface="+mn-lt"/>
                          <a:ea typeface="Times New Roman"/>
                          <a:cs typeface="Times New Roman"/>
                        </a:rPr>
                        <a:t>R or r</a:t>
                      </a:r>
                      <a:endParaRPr lang="en-US" sz="160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RFC1123 </a:t>
                      </a:r>
                      <a:r>
                        <a:rPr lang="en-US" sz="1600" dirty="0" smtClean="0">
                          <a:latin typeface="+mn-lt"/>
                          <a:ea typeface="Times New Roman"/>
                          <a:cs typeface="Times New Roman"/>
                        </a:rPr>
                        <a:t>pattern (</a:t>
                      </a:r>
                      <a:r>
                        <a:rPr lang="fr-FR" sz="1600" dirty="0" smtClean="0"/>
                        <a:t>Tue, 10 </a:t>
                      </a:r>
                      <a:r>
                        <a:rPr lang="fr-FR" sz="1600" dirty="0" err="1" smtClean="0"/>
                        <a:t>Apr</a:t>
                      </a:r>
                      <a:r>
                        <a:rPr lang="fr-FR" sz="1600" dirty="0" smtClean="0"/>
                        <a:t> 2001 15:51:24 GMT)</a:t>
                      </a:r>
                      <a:endParaRPr lang="en-US" sz="1600" dirty="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S or s</a:t>
                      </a:r>
                      <a:endParaRPr lang="en-US" sz="1600" dirty="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err="1">
                          <a:latin typeface="+mn-lt"/>
                          <a:ea typeface="Times New Roman"/>
                          <a:cs typeface="Times New Roman"/>
                        </a:rPr>
                        <a:t>Sortable</a:t>
                      </a:r>
                      <a:r>
                        <a:rPr lang="en-US" sz="1600" dirty="0">
                          <a:latin typeface="+mn-lt"/>
                          <a:ea typeface="Times New Roman"/>
                          <a:cs typeface="Times New Roman"/>
                        </a:rPr>
                        <a:t> date/time pattern; conforms to ISO </a:t>
                      </a:r>
                      <a:r>
                        <a:rPr lang="en-US" sz="1600" dirty="0" smtClean="0">
                          <a:latin typeface="+mn-lt"/>
                          <a:ea typeface="Times New Roman"/>
                          <a:cs typeface="Times New Roman"/>
                        </a:rPr>
                        <a:t>8601</a:t>
                      </a:r>
                    </a:p>
                    <a:p>
                      <a:pPr marL="0" marR="0">
                        <a:lnSpc>
                          <a:spcPct val="115000"/>
                        </a:lnSpc>
                        <a:spcBef>
                          <a:spcPts val="0"/>
                        </a:spcBef>
                        <a:spcAft>
                          <a:spcPts val="0"/>
                        </a:spcAft>
                      </a:pPr>
                      <a:r>
                        <a:rPr lang="en-US" sz="1600" dirty="0" smtClean="0"/>
                        <a:t>(2001-04-10T15:51:24)</a:t>
                      </a:r>
                      <a:endParaRPr lang="en-US" sz="1600" dirty="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dirty="0" smtClean="0">
                          <a:latin typeface="+mn-lt"/>
                          <a:ea typeface="Times New Roman"/>
                          <a:cs typeface="Times New Roman"/>
                        </a:rPr>
                        <a:t>U or s</a:t>
                      </a:r>
                      <a:endParaRPr lang="en-US" sz="1600" dirty="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Universal </a:t>
                      </a:r>
                      <a:r>
                        <a:rPr lang="en-US" sz="1600" dirty="0" err="1">
                          <a:latin typeface="+mn-lt"/>
                          <a:ea typeface="Times New Roman"/>
                          <a:cs typeface="Times New Roman"/>
                        </a:rPr>
                        <a:t>sortable</a:t>
                      </a:r>
                      <a:r>
                        <a:rPr lang="en-US" sz="1600" dirty="0">
                          <a:latin typeface="+mn-lt"/>
                          <a:ea typeface="Times New Roman"/>
                          <a:cs typeface="Times New Roman"/>
                        </a:rPr>
                        <a:t> date/time </a:t>
                      </a:r>
                      <a:r>
                        <a:rPr lang="en-US" sz="1600" dirty="0" smtClean="0">
                          <a:latin typeface="+mn-lt"/>
                          <a:ea typeface="Times New Roman"/>
                          <a:cs typeface="Times New Roman"/>
                        </a:rPr>
                        <a:t>pattern</a:t>
                      </a:r>
                    </a:p>
                    <a:p>
                      <a:pPr marL="0" marR="0">
                        <a:lnSpc>
                          <a:spcPct val="115000"/>
                        </a:lnSpc>
                        <a:spcBef>
                          <a:spcPts val="0"/>
                        </a:spcBef>
                        <a:spcAft>
                          <a:spcPts val="0"/>
                        </a:spcAft>
                      </a:pPr>
                      <a:r>
                        <a:rPr lang="en-US" sz="1600" dirty="0" smtClean="0"/>
                        <a:t>2001-04-10 15:51:24Z</a:t>
                      </a:r>
                      <a:endParaRPr lang="en-US" sz="1600" dirty="0">
                        <a:latin typeface="+mn-lt"/>
                        <a:ea typeface="Calibri"/>
                        <a:cs typeface="Times New Roman"/>
                      </a:endParaRPr>
                    </a:p>
                  </a:txBody>
                  <a:tcPr marL="9525" marR="9525" marT="9525" marB="9525"/>
                </a:tc>
              </a:tr>
              <a:tr h="370840">
                <a:tc>
                  <a:txBody>
                    <a:bodyPr/>
                    <a:lstStyle/>
                    <a:p>
                      <a:pPr marL="0" marR="0">
                        <a:lnSpc>
                          <a:spcPct val="115000"/>
                        </a:lnSpc>
                        <a:spcBef>
                          <a:spcPts val="0"/>
                        </a:spcBef>
                        <a:spcAft>
                          <a:spcPts val="0"/>
                        </a:spcAft>
                      </a:pPr>
                      <a:r>
                        <a:rPr lang="en-US" sz="1600" dirty="0">
                          <a:latin typeface="+mn-lt"/>
                          <a:ea typeface="Times New Roman"/>
                          <a:cs typeface="Times New Roman"/>
                        </a:rPr>
                        <a:t>Y or y</a:t>
                      </a:r>
                      <a:endParaRPr lang="en-US" sz="1600" dirty="0">
                        <a:latin typeface="+mn-lt"/>
                        <a:ea typeface="Calibri"/>
                        <a:cs typeface="Times New Roman"/>
                      </a:endParaRPr>
                    </a:p>
                  </a:txBody>
                  <a:tcPr marL="9525" marR="9525" marT="9525" marB="9525"/>
                </a:tc>
                <a:tc>
                  <a:txBody>
                    <a:bodyPr/>
                    <a:lstStyle/>
                    <a:p>
                      <a:pPr marL="0" marR="0">
                        <a:lnSpc>
                          <a:spcPct val="115000"/>
                        </a:lnSpc>
                        <a:spcBef>
                          <a:spcPts val="0"/>
                        </a:spcBef>
                        <a:spcAft>
                          <a:spcPts val="0"/>
                        </a:spcAft>
                      </a:pPr>
                      <a:r>
                        <a:rPr lang="en-US" sz="1600" dirty="0">
                          <a:latin typeface="+mn-lt"/>
                          <a:ea typeface="Times New Roman"/>
                          <a:cs typeface="Times New Roman"/>
                        </a:rPr>
                        <a:t>Year month pattern</a:t>
                      </a:r>
                      <a:endParaRPr lang="en-US" sz="1600" dirty="0">
                        <a:latin typeface="+mn-lt"/>
                        <a:ea typeface="Calibri"/>
                        <a:cs typeface="Times New Roman"/>
                      </a:endParaRPr>
                    </a:p>
                  </a:txBody>
                  <a:tcPr marL="9525" marR="9525" marT="9525" marB="9525"/>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Content Placeholder 2"/>
          <p:cNvSpPr>
            <a:spLocks noGrp="1"/>
          </p:cNvSpPr>
          <p:nvPr>
            <p:ph idx="1"/>
          </p:nvPr>
        </p:nvSpPr>
        <p:spPr>
          <a:xfrm>
            <a:off x="457200" y="1219200"/>
            <a:ext cx="4343400" cy="4906963"/>
          </a:xfrm>
        </p:spPr>
        <p:txBody>
          <a:bodyPr/>
          <a:lstStyle/>
          <a:p>
            <a:r>
              <a:rPr lang="en-US" sz="3600" dirty="0" smtClean="0"/>
              <a:t>Branching</a:t>
            </a:r>
          </a:p>
          <a:p>
            <a:pPr lvl="1"/>
            <a:r>
              <a:rPr lang="en-US" sz="2400" dirty="0" smtClean="0"/>
              <a:t>Selection: </a:t>
            </a:r>
            <a:r>
              <a:rPr lang="en-US" sz="2400" dirty="0" smtClean="0">
                <a:solidFill>
                  <a:srgbClr val="0000FF"/>
                </a:solidFill>
              </a:rPr>
              <a:t>?:   ??</a:t>
            </a:r>
          </a:p>
          <a:p>
            <a:pPr lvl="1"/>
            <a:r>
              <a:rPr lang="en-US" sz="2400" dirty="0" smtClean="0"/>
              <a:t> </a:t>
            </a:r>
            <a:r>
              <a:rPr lang="en-US" sz="2400" dirty="0" smtClean="0">
                <a:solidFill>
                  <a:srgbClr val="0000FF"/>
                </a:solidFill>
              </a:rPr>
              <a:t>if… else if … else</a:t>
            </a:r>
          </a:p>
          <a:p>
            <a:pPr lvl="1"/>
            <a:r>
              <a:rPr lang="en-US" sz="2400" dirty="0" smtClean="0"/>
              <a:t> </a:t>
            </a:r>
            <a:r>
              <a:rPr lang="en-US" sz="2400" dirty="0" smtClean="0">
                <a:solidFill>
                  <a:srgbClr val="0000FF"/>
                </a:solidFill>
              </a:rPr>
              <a:t>switch … case … default</a:t>
            </a:r>
          </a:p>
          <a:p>
            <a:r>
              <a:rPr lang="en-US" sz="3600" dirty="0" smtClean="0"/>
              <a:t>Iteration</a:t>
            </a:r>
          </a:p>
          <a:p>
            <a:pPr lvl="1"/>
            <a:r>
              <a:rPr lang="en-US" sz="2400" dirty="0" smtClean="0"/>
              <a:t> </a:t>
            </a:r>
            <a:r>
              <a:rPr lang="en-US" sz="2400" dirty="0" smtClean="0">
                <a:solidFill>
                  <a:srgbClr val="0000FF"/>
                </a:solidFill>
              </a:rPr>
              <a:t>for</a:t>
            </a:r>
          </a:p>
          <a:p>
            <a:pPr lvl="1"/>
            <a:r>
              <a:rPr lang="en-US" sz="2400" dirty="0" smtClean="0"/>
              <a:t> </a:t>
            </a:r>
            <a:r>
              <a:rPr lang="en-US" sz="2400" dirty="0" err="1" smtClean="0">
                <a:solidFill>
                  <a:srgbClr val="0000FF"/>
                </a:solidFill>
              </a:rPr>
              <a:t>foreach</a:t>
            </a:r>
            <a:endParaRPr lang="en-US" sz="2400" dirty="0" smtClean="0">
              <a:solidFill>
                <a:srgbClr val="0000FF"/>
              </a:solidFill>
            </a:endParaRPr>
          </a:p>
          <a:p>
            <a:pPr lvl="1"/>
            <a:r>
              <a:rPr lang="en-US" sz="2400" dirty="0" smtClean="0"/>
              <a:t> </a:t>
            </a:r>
            <a:r>
              <a:rPr lang="en-US" sz="2400" dirty="0" smtClean="0">
                <a:solidFill>
                  <a:srgbClr val="0000FF"/>
                </a:solidFill>
              </a:rPr>
              <a:t>do while</a:t>
            </a:r>
          </a:p>
          <a:p>
            <a:pPr lvl="1"/>
            <a:r>
              <a:rPr lang="en-US" sz="2400" dirty="0" smtClean="0"/>
              <a:t> </a:t>
            </a:r>
            <a:r>
              <a:rPr lang="en-US" sz="2400" dirty="0" smtClean="0">
                <a:solidFill>
                  <a:srgbClr val="0000FF"/>
                </a:solidFill>
              </a:rPr>
              <a:t>while</a:t>
            </a:r>
          </a:p>
        </p:txBody>
      </p:sp>
      <p:sp>
        <p:nvSpPr>
          <p:cNvPr id="5"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Basic C# Syntax</a:t>
            </a:r>
            <a:r>
              <a:rPr lang="en-US" dirty="0">
                <a:solidFill>
                  <a:srgbClr val="C00000"/>
                </a:solidFill>
                <a:latin typeface="Arial" charset="0"/>
                <a:cs typeface="Arial" charset="0"/>
              </a:rPr>
              <a:t/>
            </a:r>
            <a:br>
              <a:rPr lang="en-US" dirty="0">
                <a:solidFill>
                  <a:srgbClr val="C00000"/>
                </a:solidFill>
                <a:latin typeface="Arial" charset="0"/>
                <a:cs typeface="Arial" charset="0"/>
              </a:rPr>
            </a:br>
            <a:r>
              <a:rPr lang="en-US" sz="2800" dirty="0" smtClean="0">
                <a:solidFill>
                  <a:srgbClr val="C00000"/>
                </a:solidFill>
                <a:latin typeface="Arial" charset="0"/>
                <a:cs typeface="Arial" charset="0"/>
              </a:rPr>
              <a:t>Flow Control &amp; Iteration</a:t>
            </a:r>
          </a:p>
        </p:txBody>
      </p:sp>
      <p:sp>
        <p:nvSpPr>
          <p:cNvPr id="6" name="Content Placeholder 2"/>
          <p:cNvSpPr txBox="1">
            <a:spLocks/>
          </p:cNvSpPr>
          <p:nvPr/>
        </p:nvSpPr>
        <p:spPr bwMode="auto">
          <a:xfrm>
            <a:off x="4495800" y="1265237"/>
            <a:ext cx="4343400" cy="4906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SzPct val="60000"/>
              <a:buFont typeface="Wingdings" pitchFamily="2" charset="2"/>
              <a:buChar char="q"/>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Wingdings" pitchFamily="2" charset="2"/>
              <a:buChar char="ü"/>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Wingdings" pitchFamily="2" charset="2"/>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smtClean="0"/>
              <a:t>Ignore &amp; breaking</a:t>
            </a:r>
          </a:p>
          <a:p>
            <a:pPr lvl="1"/>
            <a:r>
              <a:rPr lang="en-US" sz="2400" dirty="0" smtClean="0"/>
              <a:t> </a:t>
            </a:r>
            <a:r>
              <a:rPr lang="en-US" sz="2400" dirty="0" smtClean="0">
                <a:solidFill>
                  <a:srgbClr val="0000FF"/>
                </a:solidFill>
              </a:rPr>
              <a:t>continue</a:t>
            </a:r>
          </a:p>
          <a:p>
            <a:pPr lvl="1"/>
            <a:r>
              <a:rPr lang="en-US" sz="2400" dirty="0" smtClean="0"/>
              <a:t> </a:t>
            </a:r>
            <a:r>
              <a:rPr lang="en-US" sz="2400" dirty="0" smtClean="0">
                <a:solidFill>
                  <a:srgbClr val="0000FF"/>
                </a:solidFill>
              </a:rPr>
              <a:t>break</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6"/>
          <p:cNvSpPr txBox="1">
            <a:spLocks/>
          </p:cNvSpPr>
          <p:nvPr/>
        </p:nvSpPr>
        <p:spPr>
          <a:xfrm>
            <a:off x="457200" y="1219200"/>
            <a:ext cx="8229600" cy="4906963"/>
          </a:xfrm>
          <a:prstGeom prst="rect">
            <a:avLst/>
          </a:prstGeom>
        </p:spPr>
        <p:txBody>
          <a:bodyPr/>
          <a:lstStyle/>
          <a:p>
            <a:pPr marL="342900" marR="0" lvl="0" indent="-342900" algn="just" defTabSz="914400" rtl="0" eaLnBrk="0" fontAlgn="base" latinLnBrk="0" hangingPunct="0">
              <a:lnSpc>
                <a:spcPct val="100000"/>
              </a:lnSpc>
              <a:spcBef>
                <a:spcPct val="20000"/>
              </a:spcBef>
              <a:spcAft>
                <a:spcPct val="0"/>
              </a:spcAft>
              <a:buClrTx/>
              <a:buSzPct val="60000"/>
              <a:buFont typeface="Wingdings" pitchFamily="2" charset="2"/>
              <a:buChar char="q"/>
              <a:tabLst/>
              <a:defRPr/>
            </a:pPr>
            <a:r>
              <a:rPr kumimoji="0" lang="en-US" sz="3200" b="0" i="0" u="none" strike="noStrike" kern="1200" cap="none" spc="0" normalizeH="0" baseline="0" noProof="0" dirty="0" smtClean="0">
                <a:ln>
                  <a:noFill/>
                </a:ln>
                <a:solidFill>
                  <a:schemeClr val="tx1"/>
                </a:solidFill>
                <a:effectLst/>
                <a:uLnTx/>
                <a:uFillTx/>
                <a:latin typeface="+mn-lt"/>
                <a:ea typeface="+mn-ea"/>
                <a:cs typeface="Arial" charset="0"/>
              </a:rPr>
              <a:t>Method</a:t>
            </a:r>
            <a:r>
              <a:rPr kumimoji="0" lang="en-US" sz="3200" b="0" i="0" u="none" strike="noStrike" kern="1200" cap="none" spc="0" normalizeH="0" noProof="0" dirty="0" smtClean="0">
                <a:ln>
                  <a:noFill/>
                </a:ln>
                <a:solidFill>
                  <a:schemeClr val="tx1"/>
                </a:solidFill>
                <a:effectLst/>
                <a:uLnTx/>
                <a:uFillTx/>
                <a:latin typeface="+mn-lt"/>
                <a:ea typeface="+mn-ea"/>
                <a:cs typeface="Arial" charset="0"/>
              </a:rPr>
              <a:t> are declared in a class or </a:t>
            </a:r>
            <a:r>
              <a:rPr kumimoji="0" lang="en-US" sz="3200" b="0" i="0" u="none" strike="noStrike" kern="1200" cap="none" spc="0" normalizeH="0" noProof="0" dirty="0" err="1" smtClean="0">
                <a:ln>
                  <a:noFill/>
                </a:ln>
                <a:solidFill>
                  <a:schemeClr val="tx1"/>
                </a:solidFill>
                <a:effectLst/>
                <a:uLnTx/>
                <a:uFillTx/>
                <a:latin typeface="+mn-lt"/>
                <a:ea typeface="+mn-ea"/>
                <a:cs typeface="Arial" charset="0"/>
              </a:rPr>
              <a:t>struct</a:t>
            </a:r>
            <a:r>
              <a:rPr kumimoji="0" lang="en-US" sz="3200" b="0" i="0" u="none" strike="noStrike" kern="1200" cap="none" spc="0" normalizeH="0" noProof="0" dirty="0" smtClean="0">
                <a:ln>
                  <a:noFill/>
                </a:ln>
                <a:solidFill>
                  <a:schemeClr val="tx1"/>
                </a:solidFill>
                <a:effectLst/>
                <a:uLnTx/>
                <a:uFillTx/>
                <a:latin typeface="+mn-lt"/>
                <a:ea typeface="+mn-ea"/>
                <a:cs typeface="Arial" charset="0"/>
              </a:rPr>
              <a:t> by specifying :</a:t>
            </a:r>
          </a:p>
          <a:p>
            <a:pPr marL="800100" lvl="1" indent="-342900" algn="just" eaLnBrk="0" hangingPunct="0">
              <a:spcBef>
                <a:spcPct val="20000"/>
              </a:spcBef>
              <a:buSzPct val="60000"/>
              <a:buFont typeface="Wingdings" pitchFamily="2" charset="2"/>
              <a:buChar char="ü"/>
            </a:pPr>
            <a:r>
              <a:rPr kumimoji="0" lang="en-US" sz="3200" b="0" i="0" u="none" strike="noStrike" kern="1200" cap="none" spc="0" normalizeH="0" baseline="0" noProof="0" dirty="0" smtClean="0">
                <a:ln>
                  <a:noFill/>
                </a:ln>
                <a:solidFill>
                  <a:schemeClr val="tx1"/>
                </a:solidFill>
                <a:effectLst/>
                <a:uLnTx/>
                <a:uFillTx/>
                <a:latin typeface="+mn-lt"/>
                <a:ea typeface="+mn-ea"/>
                <a:cs typeface="Arial" charset="0"/>
              </a:rPr>
              <a:t>Access</a:t>
            </a:r>
            <a:r>
              <a:rPr kumimoji="0" lang="en-US" sz="3200" b="0" i="0" u="none" strike="noStrike" kern="1200" cap="none" spc="0" normalizeH="0" noProof="0" dirty="0" smtClean="0">
                <a:ln>
                  <a:noFill/>
                </a:ln>
                <a:solidFill>
                  <a:schemeClr val="tx1"/>
                </a:solidFill>
                <a:effectLst/>
                <a:uLnTx/>
                <a:uFillTx/>
                <a:latin typeface="+mn-lt"/>
                <a:ea typeface="+mn-ea"/>
                <a:cs typeface="Arial" charset="0"/>
              </a:rPr>
              <a:t> level</a:t>
            </a:r>
          </a:p>
          <a:p>
            <a:pPr marL="800100" lvl="1" indent="-342900" algn="just" eaLnBrk="0" hangingPunct="0">
              <a:spcBef>
                <a:spcPct val="20000"/>
              </a:spcBef>
              <a:buSzPct val="60000"/>
              <a:buFont typeface="Wingdings" pitchFamily="2" charset="2"/>
              <a:buChar char="ü"/>
            </a:pPr>
            <a:r>
              <a:rPr lang="en-US" sz="3200" baseline="0" dirty="0" smtClean="0">
                <a:latin typeface="+mn-lt"/>
              </a:rPr>
              <a:t>Modifiers</a:t>
            </a:r>
          </a:p>
          <a:p>
            <a:pPr marL="800100" lvl="1" indent="-342900" algn="just" eaLnBrk="0" hangingPunct="0">
              <a:spcBef>
                <a:spcPct val="20000"/>
              </a:spcBef>
              <a:buSzPct val="60000"/>
              <a:buFont typeface="Wingdings" pitchFamily="2" charset="2"/>
              <a:buChar char="ü"/>
            </a:pPr>
            <a:r>
              <a:rPr kumimoji="0" lang="en-US" sz="3200" b="0" i="0" u="none" strike="noStrike" kern="1200" cap="none" spc="0" normalizeH="0" noProof="0" dirty="0" smtClean="0">
                <a:ln>
                  <a:noFill/>
                </a:ln>
                <a:solidFill>
                  <a:schemeClr val="tx1"/>
                </a:solidFill>
                <a:effectLst/>
                <a:uLnTx/>
                <a:uFillTx/>
                <a:latin typeface="+mn-lt"/>
                <a:ea typeface="+mn-ea"/>
                <a:cs typeface="Arial" charset="0"/>
              </a:rPr>
              <a:t>Return type</a:t>
            </a:r>
          </a:p>
          <a:p>
            <a:pPr marL="800100" lvl="1" indent="-342900" algn="just" eaLnBrk="0" hangingPunct="0">
              <a:spcBef>
                <a:spcPct val="20000"/>
              </a:spcBef>
              <a:buSzPct val="60000"/>
              <a:buFont typeface="Wingdings" pitchFamily="2" charset="2"/>
              <a:buChar char="ü"/>
            </a:pPr>
            <a:r>
              <a:rPr lang="en-US" sz="3200" baseline="0" dirty="0" smtClean="0">
                <a:latin typeface="+mn-lt"/>
              </a:rPr>
              <a:t>Name</a:t>
            </a:r>
            <a:r>
              <a:rPr lang="en-US" sz="3200" dirty="0" smtClean="0">
                <a:latin typeface="+mn-lt"/>
              </a:rPr>
              <a:t> &amp; Parameters</a:t>
            </a:r>
          </a:p>
          <a:p>
            <a:pPr marL="342900" indent="-342900" algn="just" eaLnBrk="0" hangingPunct="0">
              <a:spcBef>
                <a:spcPct val="20000"/>
              </a:spcBef>
              <a:buSzPct val="60000"/>
              <a:buFont typeface="Wingdings" pitchFamily="2" charset="2"/>
              <a:buChar char="ü"/>
            </a:pPr>
            <a:endParaRPr kumimoji="0" lang="en-US" sz="3200" b="0" i="0" u="none" strike="noStrike" kern="1200" cap="none" spc="0" normalizeH="0" baseline="0" noProof="0" dirty="0" smtClean="0">
              <a:ln>
                <a:noFill/>
              </a:ln>
              <a:solidFill>
                <a:schemeClr val="tx1"/>
              </a:solidFill>
              <a:effectLst/>
              <a:uLnTx/>
              <a:uFillTx/>
              <a:latin typeface="+mn-lt"/>
              <a:ea typeface="+mn-ea"/>
              <a:cs typeface="Arial" charset="0"/>
            </a:endParaRPr>
          </a:p>
        </p:txBody>
      </p:sp>
      <p:sp>
        <p:nvSpPr>
          <p:cNvPr id="5" name="Title 1"/>
          <p:cNvSpPr txBox="1">
            <a:spLocks/>
          </p:cNvSpPr>
          <p:nvPr/>
        </p:nvSpPr>
        <p:spPr>
          <a:xfrm>
            <a:off x="1763713" y="0"/>
            <a:ext cx="6923087" cy="914400"/>
          </a:xfrm>
          <a:prstGeom prst="rect">
            <a:avLst/>
          </a:prstGeom>
        </p:spPr>
        <p:txBody>
          <a:bodyPr/>
          <a:lstStyle>
            <a:lvl1pPr algn="r" rtl="0" eaLnBrk="0" fontAlgn="base" hangingPunct="0">
              <a:spcBef>
                <a:spcPct val="0"/>
              </a:spcBef>
              <a:spcAft>
                <a:spcPct val="0"/>
              </a:spcAft>
              <a:defRPr sz="3200" b="1" kern="1200">
                <a:solidFill>
                  <a:schemeClr val="tx1"/>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chemeClr val="tx1"/>
                </a:solidFill>
                <a:latin typeface="Arial" charset="0"/>
                <a:ea typeface="Tahoma" pitchFamily="34" charset="0"/>
                <a:cs typeface="Arial" charset="0"/>
              </a:defRPr>
            </a:lvl2pPr>
            <a:lvl3pPr algn="r" rtl="0" eaLnBrk="0" fontAlgn="base" hangingPunct="0">
              <a:spcBef>
                <a:spcPct val="0"/>
              </a:spcBef>
              <a:spcAft>
                <a:spcPct val="0"/>
              </a:spcAft>
              <a:defRPr sz="3200" b="1">
                <a:solidFill>
                  <a:schemeClr val="tx1"/>
                </a:solidFill>
                <a:latin typeface="Arial" charset="0"/>
                <a:ea typeface="Tahoma" pitchFamily="34" charset="0"/>
                <a:cs typeface="Arial" charset="0"/>
              </a:defRPr>
            </a:lvl3pPr>
            <a:lvl4pPr algn="r" rtl="0" eaLnBrk="0" fontAlgn="base" hangingPunct="0">
              <a:spcBef>
                <a:spcPct val="0"/>
              </a:spcBef>
              <a:spcAft>
                <a:spcPct val="0"/>
              </a:spcAft>
              <a:defRPr sz="3200" b="1">
                <a:solidFill>
                  <a:schemeClr val="tx1"/>
                </a:solidFill>
                <a:latin typeface="Arial" charset="0"/>
                <a:ea typeface="Tahoma" pitchFamily="34" charset="0"/>
                <a:cs typeface="Arial" charset="0"/>
              </a:defRPr>
            </a:lvl4pPr>
            <a:lvl5pPr algn="r" rtl="0" eaLnBrk="0" fontAlgn="base" hangingPunct="0">
              <a:spcBef>
                <a:spcPct val="0"/>
              </a:spcBef>
              <a:spcAft>
                <a:spcPct val="0"/>
              </a:spcAft>
              <a:defRPr sz="3200" b="1">
                <a:solidFill>
                  <a:schemeClr val="tx1"/>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Methods 1/3 - Signature</a:t>
            </a:r>
          </a:p>
        </p:txBody>
      </p:sp>
    </p:spTree>
  </p:cSld>
  <p:clrMapOvr>
    <a:masterClrMapping/>
  </p:clrMapOvr>
  <p:transition spd="slow">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Microsoft .NET Framework</a:t>
            </a:r>
          </a:p>
        </p:txBody>
      </p:sp>
      <p:pic>
        <p:nvPicPr>
          <p:cNvPr id="5" name="Picture 4"/>
          <p:cNvPicPr>
            <a:picLocks noChangeAspect="1" noChangeArrowheads="1"/>
          </p:cNvPicPr>
          <p:nvPr/>
        </p:nvPicPr>
        <p:blipFill>
          <a:blip r:embed="rId3" cstate="print"/>
          <a:srcRect/>
          <a:stretch>
            <a:fillRect/>
          </a:stretch>
        </p:blipFill>
        <p:spPr bwMode="auto">
          <a:xfrm>
            <a:off x="381000" y="1219200"/>
            <a:ext cx="8534400" cy="513238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Content Placeholder 2"/>
          <p:cNvSpPr>
            <a:spLocks noGrp="1"/>
          </p:cNvSpPr>
          <p:nvPr>
            <p:ph idx="1"/>
          </p:nvPr>
        </p:nvSpPr>
        <p:spPr/>
        <p:txBody>
          <a:bodyPr/>
          <a:lstStyle/>
          <a:p>
            <a:pPr>
              <a:buFont typeface="Wingdings" pitchFamily="2" charset="2"/>
              <a:buNone/>
            </a:pPr>
            <a:r>
              <a:rPr lang="en-US" sz="2400" dirty="0" smtClean="0">
                <a:solidFill>
                  <a:srgbClr val="008000"/>
                </a:solidFill>
                <a:latin typeface="Courier New" pitchFamily="49" charset="0"/>
                <a:cs typeface="Courier New" pitchFamily="49" charset="0"/>
              </a:rPr>
              <a:t>// undefined parameter number</a:t>
            </a:r>
          </a:p>
          <a:p>
            <a:pPr>
              <a:buFont typeface="Wingdings" pitchFamily="2" charset="2"/>
              <a:buNone/>
            </a:pPr>
            <a:r>
              <a:rPr lang="en-US" sz="2400" dirty="0" smtClean="0">
                <a:solidFill>
                  <a:srgbClr val="0000FF"/>
                </a:solidFill>
                <a:latin typeface="Courier New" pitchFamily="49" charset="0"/>
                <a:cs typeface="Courier New" pitchFamily="49" charset="0"/>
              </a:rPr>
              <a:t>public void </a:t>
            </a:r>
            <a:r>
              <a:rPr lang="en-US" sz="2400" dirty="0" smtClean="0">
                <a:latin typeface="Courier New" pitchFamily="49" charset="0"/>
                <a:cs typeface="Courier New" pitchFamily="49" charset="0"/>
              </a:rPr>
              <a:t>Multiply(</a:t>
            </a:r>
            <a:r>
              <a:rPr lang="en-US" sz="2400" dirty="0" err="1" smtClean="0">
                <a:solidFill>
                  <a:srgbClr val="0000FF"/>
                </a:solidFill>
                <a:latin typeface="Courier New" pitchFamily="49" charset="0"/>
                <a:cs typeface="Courier New" pitchFamily="49" charset="0"/>
              </a:rPr>
              <a:t>params</a:t>
            </a:r>
            <a:r>
              <a:rPr lang="en-US" sz="2400" dirty="0" smtClean="0">
                <a:latin typeface="Courier New" pitchFamily="49" charset="0"/>
                <a:cs typeface="Courier New" pitchFamily="49" charset="0"/>
              </a:rPr>
              <a:t> </a:t>
            </a:r>
            <a:r>
              <a:rPr lang="en-US" sz="2400" dirty="0" err="1" smtClean="0">
                <a:solidFill>
                  <a:srgbClr val="0000FF"/>
                </a:solidFill>
                <a:latin typeface="Courier New" pitchFamily="49" charset="0"/>
                <a:cs typeface="Courier New" pitchFamily="49" charset="0"/>
              </a:rPr>
              <a:t>int</a:t>
            </a:r>
            <a:r>
              <a:rPr lang="en-US" sz="2400" dirty="0" smtClean="0">
                <a:latin typeface="Courier New" pitchFamily="49" charset="0"/>
                <a:cs typeface="Courier New" pitchFamily="49" charset="0"/>
              </a:rPr>
              <a:t>[] list){}</a:t>
            </a:r>
          </a:p>
          <a:p>
            <a:pPr>
              <a:buFont typeface="Wingdings" pitchFamily="2" charset="2"/>
              <a:buNone/>
            </a:pPr>
            <a:r>
              <a:rPr lang="en-US" sz="2300" dirty="0" smtClean="0">
                <a:latin typeface="Courier New" pitchFamily="49" charset="0"/>
                <a:cs typeface="Courier New" pitchFamily="49" charset="0"/>
              </a:rPr>
              <a:t>Multiply();                       </a:t>
            </a:r>
            <a:r>
              <a:rPr lang="en-US" sz="2300" dirty="0" smtClean="0">
                <a:solidFill>
                  <a:srgbClr val="008000"/>
                </a:solidFill>
                <a:latin typeface="Courier New" pitchFamily="49" charset="0"/>
                <a:cs typeface="Courier New" pitchFamily="49" charset="0"/>
              </a:rPr>
              <a:t>// OK</a:t>
            </a:r>
          </a:p>
          <a:p>
            <a:pPr>
              <a:buFont typeface="Wingdings" pitchFamily="2" charset="2"/>
              <a:buNone/>
            </a:pPr>
            <a:r>
              <a:rPr lang="en-US" sz="2300" dirty="0" smtClean="0">
                <a:latin typeface="Courier New" pitchFamily="49" charset="0"/>
                <a:cs typeface="Courier New" pitchFamily="49" charset="0"/>
              </a:rPr>
              <a:t>Multiply(1);                      </a:t>
            </a:r>
            <a:r>
              <a:rPr lang="en-US" sz="2300" dirty="0" smtClean="0">
                <a:solidFill>
                  <a:srgbClr val="008000"/>
                </a:solidFill>
                <a:latin typeface="Courier New" pitchFamily="49" charset="0"/>
                <a:cs typeface="Courier New" pitchFamily="49" charset="0"/>
              </a:rPr>
              <a:t>// OK too</a:t>
            </a:r>
          </a:p>
          <a:p>
            <a:pPr>
              <a:buFont typeface="Wingdings" pitchFamily="2" charset="2"/>
              <a:buNone/>
            </a:pPr>
            <a:r>
              <a:rPr lang="en-US" sz="2300" dirty="0" smtClean="0">
                <a:latin typeface="Courier New" pitchFamily="49" charset="0"/>
                <a:cs typeface="Courier New" pitchFamily="49" charset="0"/>
              </a:rPr>
              <a:t>Multiply(1, 2, 3, 3, 4);          </a:t>
            </a:r>
            <a:r>
              <a:rPr lang="en-US" sz="2300" dirty="0" smtClean="0">
                <a:solidFill>
                  <a:srgbClr val="008000"/>
                </a:solidFill>
                <a:latin typeface="Courier New" pitchFamily="49" charset="0"/>
                <a:cs typeface="Courier New" pitchFamily="49" charset="0"/>
              </a:rPr>
              <a:t>// still OK</a:t>
            </a:r>
          </a:p>
          <a:p>
            <a:pPr>
              <a:buFont typeface="Wingdings" pitchFamily="2" charset="2"/>
              <a:buNone/>
            </a:pPr>
            <a:r>
              <a:rPr lang="en-US" sz="2300" dirty="0" smtClean="0">
                <a:latin typeface="Courier New" pitchFamily="49" charset="0"/>
                <a:cs typeface="Courier New" pitchFamily="49" charset="0"/>
              </a:rPr>
              <a:t>Multiply(</a:t>
            </a:r>
            <a:r>
              <a:rPr lang="en-US" sz="2300" dirty="0" smtClean="0">
                <a:solidFill>
                  <a:srgbClr val="0000FF"/>
                </a:solidFill>
                <a:latin typeface="Courier New" pitchFamily="49" charset="0"/>
                <a:cs typeface="Courier New" pitchFamily="49" charset="0"/>
              </a:rPr>
              <a:t>new </a:t>
            </a:r>
            <a:r>
              <a:rPr lang="en-US" sz="2300" dirty="0" err="1" smtClean="0">
                <a:solidFill>
                  <a:srgbClr val="0000FF"/>
                </a:solidFill>
                <a:latin typeface="Courier New" pitchFamily="49" charset="0"/>
                <a:cs typeface="Courier New" pitchFamily="49" charset="0"/>
              </a:rPr>
              <a:t>int</a:t>
            </a:r>
            <a:r>
              <a:rPr lang="en-US" sz="2300" dirty="0" smtClean="0">
                <a:latin typeface="Courier New" pitchFamily="49" charset="0"/>
                <a:cs typeface="Courier New" pitchFamily="49" charset="0"/>
              </a:rPr>
              <a:t>[] {1, 2, 3, 3, 4}); </a:t>
            </a:r>
            <a:r>
              <a:rPr lang="en-US" sz="2300" dirty="0" smtClean="0">
                <a:solidFill>
                  <a:srgbClr val="008000"/>
                </a:solidFill>
                <a:latin typeface="Courier New" pitchFamily="49" charset="0"/>
                <a:cs typeface="Courier New" pitchFamily="49" charset="0"/>
              </a:rPr>
              <a:t>// error</a:t>
            </a:r>
          </a:p>
          <a:p>
            <a:pPr>
              <a:buFont typeface="Wingdings" pitchFamily="2" charset="2"/>
              <a:buNone/>
            </a:pPr>
            <a:endParaRPr lang="en-US" sz="2400" dirty="0" smtClean="0">
              <a:latin typeface="Courier New" pitchFamily="49" charset="0"/>
              <a:cs typeface="Courier New" pitchFamily="49" charset="0"/>
            </a:endParaRPr>
          </a:p>
          <a:p>
            <a:pPr>
              <a:buNone/>
            </a:pPr>
            <a:r>
              <a:rPr lang="en-US" sz="2400" dirty="0" smtClean="0">
                <a:solidFill>
                  <a:srgbClr val="008000"/>
                </a:solidFill>
                <a:latin typeface="Courier New" pitchFamily="49" charset="0"/>
                <a:cs typeface="Courier New" pitchFamily="49" charset="0"/>
              </a:rPr>
              <a:t>// predefined parameter number</a:t>
            </a:r>
          </a:p>
          <a:p>
            <a:pPr>
              <a:buFont typeface="Wingdings" pitchFamily="2" charset="2"/>
              <a:buNone/>
            </a:pPr>
            <a:r>
              <a:rPr lang="en-US" sz="2400" dirty="0" smtClean="0">
                <a:solidFill>
                  <a:srgbClr val="0000FF"/>
                </a:solidFill>
                <a:latin typeface="Courier New" pitchFamily="49" charset="0"/>
                <a:cs typeface="Courier New" pitchFamily="49" charset="0"/>
              </a:rPr>
              <a:t>public void </a:t>
            </a:r>
            <a:r>
              <a:rPr lang="en-US" sz="2400" dirty="0" smtClean="0">
                <a:latin typeface="Courier New" pitchFamily="49" charset="0"/>
                <a:cs typeface="Courier New" pitchFamily="49" charset="0"/>
              </a:rPr>
              <a:t>Multiply(</a:t>
            </a:r>
            <a:r>
              <a:rPr lang="en-US" sz="2400" dirty="0" err="1" smtClean="0">
                <a:solidFill>
                  <a:srgbClr val="0000FF"/>
                </a:solidFill>
                <a:latin typeface="Courier New" pitchFamily="49" charset="0"/>
                <a:cs typeface="Courier New" pitchFamily="49" charset="0"/>
              </a:rPr>
              <a:t>int</a:t>
            </a:r>
            <a:r>
              <a:rPr lang="en-US" sz="2400" dirty="0" smtClean="0">
                <a:latin typeface="Courier New" pitchFamily="49" charset="0"/>
                <a:cs typeface="Courier New" pitchFamily="49" charset="0"/>
              </a:rPr>
              <a:t>[] list){}</a:t>
            </a:r>
          </a:p>
          <a:p>
            <a:pPr>
              <a:buFont typeface="Wingdings" pitchFamily="2" charset="2"/>
              <a:buNone/>
            </a:pPr>
            <a:r>
              <a:rPr lang="en-US" sz="2300" dirty="0" smtClean="0">
                <a:latin typeface="Courier New" pitchFamily="49" charset="0"/>
                <a:cs typeface="Courier New" pitchFamily="49" charset="0"/>
              </a:rPr>
              <a:t>Multiply();                       </a:t>
            </a:r>
            <a:r>
              <a:rPr lang="en-US" sz="2300" dirty="0" smtClean="0">
                <a:solidFill>
                  <a:srgbClr val="008000"/>
                </a:solidFill>
                <a:latin typeface="Courier New" pitchFamily="49" charset="0"/>
                <a:cs typeface="Courier New" pitchFamily="49" charset="0"/>
              </a:rPr>
              <a:t>// Error</a:t>
            </a:r>
          </a:p>
          <a:p>
            <a:pPr>
              <a:buFont typeface="Wingdings" pitchFamily="2" charset="2"/>
              <a:buNone/>
            </a:pPr>
            <a:r>
              <a:rPr lang="en-US" sz="2300" dirty="0" smtClean="0">
                <a:latin typeface="Courier New" pitchFamily="49" charset="0"/>
                <a:cs typeface="Courier New" pitchFamily="49" charset="0"/>
              </a:rPr>
              <a:t>Multiply(1);                      </a:t>
            </a:r>
            <a:r>
              <a:rPr lang="en-US" sz="2300" dirty="0" smtClean="0">
                <a:solidFill>
                  <a:srgbClr val="008000"/>
                </a:solidFill>
                <a:latin typeface="Courier New" pitchFamily="49" charset="0"/>
                <a:cs typeface="Courier New" pitchFamily="49" charset="0"/>
              </a:rPr>
              <a:t>// Error too</a:t>
            </a:r>
          </a:p>
          <a:p>
            <a:pPr>
              <a:buFont typeface="Wingdings" pitchFamily="2" charset="2"/>
              <a:buNone/>
            </a:pPr>
            <a:r>
              <a:rPr lang="en-US" sz="2300" dirty="0" smtClean="0">
                <a:latin typeface="Courier New" pitchFamily="49" charset="0"/>
                <a:cs typeface="Courier New" pitchFamily="49" charset="0"/>
              </a:rPr>
              <a:t>Multiply(</a:t>
            </a:r>
            <a:r>
              <a:rPr lang="en-US" sz="2300" dirty="0" smtClean="0">
                <a:solidFill>
                  <a:srgbClr val="0000FF"/>
                </a:solidFill>
                <a:latin typeface="Courier New" pitchFamily="49" charset="0"/>
                <a:cs typeface="Courier New" pitchFamily="49" charset="0"/>
              </a:rPr>
              <a:t>new </a:t>
            </a:r>
            <a:r>
              <a:rPr lang="en-US" sz="2300" dirty="0" err="1" smtClean="0">
                <a:solidFill>
                  <a:srgbClr val="0000FF"/>
                </a:solidFill>
                <a:latin typeface="Courier New" pitchFamily="49" charset="0"/>
                <a:cs typeface="Courier New" pitchFamily="49" charset="0"/>
              </a:rPr>
              <a:t>int</a:t>
            </a:r>
            <a:r>
              <a:rPr lang="en-US" sz="2300" dirty="0" smtClean="0">
                <a:latin typeface="Courier New" pitchFamily="49" charset="0"/>
                <a:cs typeface="Courier New" pitchFamily="49" charset="0"/>
              </a:rPr>
              <a:t>[] {1, 2, 3, 3, 4}); </a:t>
            </a:r>
            <a:r>
              <a:rPr lang="en-US" sz="2300" dirty="0" smtClean="0">
                <a:solidFill>
                  <a:srgbClr val="008000"/>
                </a:solidFill>
                <a:latin typeface="Courier New" pitchFamily="49" charset="0"/>
                <a:cs typeface="Courier New" pitchFamily="49" charset="0"/>
              </a:rPr>
              <a:t>// OK</a:t>
            </a:r>
          </a:p>
          <a:p>
            <a:pPr>
              <a:buFont typeface="Wingdings" pitchFamily="2" charset="2"/>
              <a:buNone/>
            </a:pPr>
            <a:endParaRPr lang="en-US" dirty="0" smtClean="0"/>
          </a:p>
        </p:txBody>
      </p:sp>
      <p:sp>
        <p:nvSpPr>
          <p:cNvPr id="5" name="Title 1"/>
          <p:cNvSpPr txBox="1">
            <a:spLocks/>
          </p:cNvSpPr>
          <p:nvPr/>
        </p:nvSpPr>
        <p:spPr>
          <a:xfrm>
            <a:off x="1763713" y="0"/>
            <a:ext cx="6923087" cy="914400"/>
          </a:xfrm>
          <a:prstGeom prst="rect">
            <a:avLst/>
          </a:prstGeom>
        </p:spPr>
        <p:txBody>
          <a:bodyPr/>
          <a:lstStyle>
            <a:lvl1pPr algn="r" rtl="0" eaLnBrk="0" fontAlgn="base" hangingPunct="0">
              <a:spcBef>
                <a:spcPct val="0"/>
              </a:spcBef>
              <a:spcAft>
                <a:spcPct val="0"/>
              </a:spcAft>
              <a:defRPr sz="3200" b="1" kern="1200">
                <a:solidFill>
                  <a:schemeClr val="tx1"/>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chemeClr val="tx1"/>
                </a:solidFill>
                <a:latin typeface="Arial" charset="0"/>
                <a:ea typeface="Tahoma" pitchFamily="34" charset="0"/>
                <a:cs typeface="Arial" charset="0"/>
              </a:defRPr>
            </a:lvl2pPr>
            <a:lvl3pPr algn="r" rtl="0" eaLnBrk="0" fontAlgn="base" hangingPunct="0">
              <a:spcBef>
                <a:spcPct val="0"/>
              </a:spcBef>
              <a:spcAft>
                <a:spcPct val="0"/>
              </a:spcAft>
              <a:defRPr sz="3200" b="1">
                <a:solidFill>
                  <a:schemeClr val="tx1"/>
                </a:solidFill>
                <a:latin typeface="Arial" charset="0"/>
                <a:ea typeface="Tahoma" pitchFamily="34" charset="0"/>
                <a:cs typeface="Arial" charset="0"/>
              </a:defRPr>
            </a:lvl3pPr>
            <a:lvl4pPr algn="r" rtl="0" eaLnBrk="0" fontAlgn="base" hangingPunct="0">
              <a:spcBef>
                <a:spcPct val="0"/>
              </a:spcBef>
              <a:spcAft>
                <a:spcPct val="0"/>
              </a:spcAft>
              <a:defRPr sz="3200" b="1">
                <a:solidFill>
                  <a:schemeClr val="tx1"/>
                </a:solidFill>
                <a:latin typeface="Arial" charset="0"/>
                <a:ea typeface="Tahoma" pitchFamily="34" charset="0"/>
                <a:cs typeface="Arial" charset="0"/>
              </a:defRPr>
            </a:lvl4pPr>
            <a:lvl5pPr algn="r" rtl="0" eaLnBrk="0" fontAlgn="base" hangingPunct="0">
              <a:spcBef>
                <a:spcPct val="0"/>
              </a:spcBef>
              <a:spcAft>
                <a:spcPct val="0"/>
              </a:spcAft>
              <a:defRPr sz="3200" b="1">
                <a:solidFill>
                  <a:schemeClr val="tx1"/>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600" dirty="0" smtClean="0">
                <a:solidFill>
                  <a:srgbClr val="C00000"/>
                </a:solidFill>
                <a:latin typeface="Arial" charset="0"/>
                <a:cs typeface="Arial" charset="0"/>
              </a:rPr>
              <a:t>Methods 2/3 – Undefined </a:t>
            </a:r>
            <a:r>
              <a:rPr lang="en-US" sz="2600" dirty="0" err="1" smtClean="0">
                <a:solidFill>
                  <a:srgbClr val="C00000"/>
                </a:solidFill>
                <a:latin typeface="Arial" charset="0"/>
                <a:cs typeface="Arial" charset="0"/>
              </a:rPr>
              <a:t>Param</a:t>
            </a:r>
            <a:r>
              <a:rPr lang="en-US" sz="2600" dirty="0" smtClean="0">
                <a:solidFill>
                  <a:srgbClr val="C00000"/>
                </a:solidFill>
                <a:latin typeface="Arial" charset="0"/>
                <a:cs typeface="Arial" charset="0"/>
              </a:rPr>
              <a:t> Number</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Content Placeholder 2"/>
          <p:cNvSpPr>
            <a:spLocks noGrp="1"/>
          </p:cNvSpPr>
          <p:nvPr>
            <p:ph idx="1"/>
          </p:nvPr>
        </p:nvSpPr>
        <p:spPr/>
        <p:txBody>
          <a:bodyPr/>
          <a:lstStyle/>
          <a:p>
            <a:pPr>
              <a:buFont typeface="Wingdings" pitchFamily="2" charset="2"/>
              <a:buNone/>
            </a:pPr>
            <a:r>
              <a:rPr lang="en-US" sz="2000" dirty="0" smtClean="0">
                <a:solidFill>
                  <a:srgbClr val="0000FF"/>
                </a:solidFill>
                <a:latin typeface="Courier New" pitchFamily="49" charset="0"/>
                <a:cs typeface="Courier New" pitchFamily="49" charset="0"/>
              </a:rPr>
              <a:t>public void </a:t>
            </a:r>
            <a:r>
              <a:rPr lang="en-US" sz="2000" dirty="0" smtClean="0">
                <a:latin typeface="Courier New" pitchFamily="49" charset="0"/>
                <a:cs typeface="Courier New" pitchFamily="49" charset="0"/>
              </a:rPr>
              <a:t>Add(</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b,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c){</a:t>
            </a:r>
          </a:p>
          <a:p>
            <a:pPr>
              <a:buFont typeface="Wingdings" pitchFamily="2" charset="2"/>
              <a:buNone/>
            </a:pPr>
            <a:r>
              <a:rPr lang="en-US" sz="2000" dirty="0" smtClean="0">
                <a:latin typeface="Courier New" pitchFamily="49" charset="0"/>
                <a:cs typeface="Courier New" pitchFamily="49" charset="0"/>
              </a:rPr>
              <a:t>   c = a + b;</a:t>
            </a:r>
          </a:p>
          <a:p>
            <a:pPr>
              <a:buFont typeface="Wingdings" pitchFamily="2" charset="2"/>
              <a:buNone/>
            </a:pPr>
            <a:r>
              <a:rPr lang="en-US" sz="2000" dirty="0" smtClean="0">
                <a:latin typeface="Courier New" pitchFamily="49" charset="0"/>
                <a:cs typeface="Courier New" pitchFamily="49" charset="0"/>
              </a:rPr>
              <a:t>}</a:t>
            </a:r>
          </a:p>
          <a:p>
            <a:pPr>
              <a:buNone/>
            </a:pPr>
            <a:r>
              <a:rPr lang="en-US" sz="2000" dirty="0" smtClean="0">
                <a:solidFill>
                  <a:srgbClr val="0000FF"/>
                </a:solidFill>
                <a:latin typeface="Courier New" pitchFamily="49" charset="0"/>
                <a:cs typeface="Courier New" pitchFamily="49" charset="0"/>
              </a:rPr>
              <a:t>public void</a:t>
            </a:r>
            <a:r>
              <a:rPr lang="en-US" sz="2000" dirty="0" smtClean="0">
                <a:latin typeface="Courier New" pitchFamily="49" charset="0"/>
                <a:cs typeface="Courier New" pitchFamily="49" charset="0"/>
              </a:rPr>
              <a:t> </a:t>
            </a:r>
            <a:r>
              <a:rPr lang="en-US" sz="2000" dirty="0" err="1" smtClean="0">
                <a:latin typeface="Courier New" pitchFamily="49" charset="0"/>
                <a:cs typeface="Courier New" pitchFamily="49" charset="0"/>
              </a:rPr>
              <a:t>AnotherAdd</a:t>
            </a:r>
            <a:r>
              <a:rPr lang="en-US" sz="2000" dirty="0" smtClean="0">
                <a:latin typeface="Courier New" pitchFamily="49" charset="0"/>
                <a:cs typeface="Courier New" pitchFamily="49" charset="0"/>
              </a:rPr>
              <a:t>(</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b, </a:t>
            </a:r>
            <a:r>
              <a:rPr lang="en-US" sz="2000" dirty="0" smtClean="0">
                <a:solidFill>
                  <a:srgbClr val="0000FF"/>
                </a:solidFill>
                <a:latin typeface="Courier New" pitchFamily="49" charset="0"/>
                <a:cs typeface="Courier New" pitchFamily="49" charset="0"/>
              </a:rPr>
              <a:t>out </a:t>
            </a: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c){</a:t>
            </a:r>
          </a:p>
          <a:p>
            <a:pPr>
              <a:buNone/>
            </a:pPr>
            <a:r>
              <a:rPr lang="en-US" sz="2000" dirty="0" smtClean="0">
                <a:latin typeface="Courier New" pitchFamily="49" charset="0"/>
                <a:cs typeface="Courier New" pitchFamily="49" charset="0"/>
              </a:rPr>
              <a:t>   c = a + b;</a:t>
            </a:r>
          </a:p>
          <a:p>
            <a:pPr>
              <a:buNone/>
            </a:pPr>
            <a:r>
              <a:rPr lang="en-US" sz="2000" dirty="0" smtClean="0">
                <a:latin typeface="Courier New" pitchFamily="49" charset="0"/>
                <a:cs typeface="Courier New" pitchFamily="49" charset="0"/>
              </a:rPr>
              <a:t>}</a:t>
            </a:r>
          </a:p>
          <a:p>
            <a:pPr>
              <a:buFont typeface="Wingdings" pitchFamily="2" charset="2"/>
              <a:buNone/>
            </a:pPr>
            <a:r>
              <a:rPr lang="en-US" sz="2000" dirty="0" smtClean="0">
                <a:latin typeface="Courier New" pitchFamily="49" charset="0"/>
                <a:cs typeface="Courier New" pitchFamily="49" charset="0"/>
              </a:rPr>
              <a:t>…</a:t>
            </a:r>
          </a:p>
          <a:p>
            <a:pPr>
              <a:buFont typeface="Wingdings" pitchFamily="2" charset="2"/>
              <a:buNone/>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a = 1, b = 2, c = 5;</a:t>
            </a:r>
          </a:p>
          <a:p>
            <a:pPr>
              <a:buFont typeface="Wingdings" pitchFamily="2" charset="2"/>
              <a:buNone/>
            </a:pPr>
            <a:r>
              <a:rPr lang="en-US" sz="2000" dirty="0" smtClean="0">
                <a:latin typeface="Courier New" pitchFamily="49" charset="0"/>
                <a:cs typeface="Courier New" pitchFamily="49" charset="0"/>
              </a:rPr>
              <a:t>Add(a, b, c);</a:t>
            </a:r>
            <a:endParaRPr lang="en-US" sz="2000" dirty="0" smtClean="0">
              <a:solidFill>
                <a:srgbClr val="008000"/>
              </a:solidFill>
              <a:latin typeface="Courier New" pitchFamily="49" charset="0"/>
              <a:cs typeface="Courier New" pitchFamily="49" charset="0"/>
            </a:endParaRPr>
          </a:p>
          <a:p>
            <a:pPr>
              <a:buNone/>
            </a:pPr>
            <a:r>
              <a:rPr lang="en-US" sz="2000" dirty="0" err="1" smtClean="0">
                <a:solidFill>
                  <a:srgbClr val="0000FF"/>
                </a:solidFill>
                <a:latin typeface="Courier New" pitchFamily="49" charset="0"/>
                <a:cs typeface="Courier New" pitchFamily="49" charset="0"/>
              </a:rPr>
              <a:t>int</a:t>
            </a:r>
            <a:r>
              <a:rPr lang="en-US" sz="2000" dirty="0" smtClean="0">
                <a:latin typeface="Courier New" pitchFamily="49" charset="0"/>
                <a:cs typeface="Courier New" pitchFamily="49" charset="0"/>
              </a:rPr>
              <a:t> x = c;                            </a:t>
            </a:r>
            <a:r>
              <a:rPr lang="en-US" sz="2000" dirty="0" smtClean="0">
                <a:solidFill>
                  <a:srgbClr val="008000"/>
                </a:solidFill>
                <a:latin typeface="Courier New" pitchFamily="49" charset="0"/>
                <a:cs typeface="Courier New" pitchFamily="49" charset="0"/>
              </a:rPr>
              <a:t>// x = 5</a:t>
            </a:r>
            <a:endParaRPr lang="en-US" sz="2000" dirty="0" smtClean="0">
              <a:latin typeface="Courier New" pitchFamily="49" charset="0"/>
              <a:cs typeface="Courier New" pitchFamily="49" charset="0"/>
            </a:endParaRPr>
          </a:p>
          <a:p>
            <a:pPr>
              <a:buFont typeface="Wingdings" pitchFamily="2" charset="2"/>
              <a:buNone/>
            </a:pPr>
            <a:r>
              <a:rPr lang="en-US" sz="2000" dirty="0" err="1" smtClean="0">
                <a:latin typeface="Courier New" pitchFamily="49" charset="0"/>
                <a:cs typeface="Courier New" pitchFamily="49" charset="0"/>
              </a:rPr>
              <a:t>AnotherAdd</a:t>
            </a:r>
            <a:r>
              <a:rPr lang="en-US" sz="2000" dirty="0" smtClean="0">
                <a:latin typeface="Courier New" pitchFamily="49" charset="0"/>
                <a:cs typeface="Courier New" pitchFamily="49" charset="0"/>
              </a:rPr>
              <a:t>(a, b, </a:t>
            </a:r>
            <a:r>
              <a:rPr lang="en-US" sz="2000" dirty="0" smtClean="0">
                <a:solidFill>
                  <a:srgbClr val="0000FF"/>
                </a:solidFill>
                <a:latin typeface="Courier New" pitchFamily="49" charset="0"/>
                <a:cs typeface="Courier New" pitchFamily="49" charset="0"/>
              </a:rPr>
              <a:t>out</a:t>
            </a:r>
            <a:r>
              <a:rPr lang="en-US" sz="2000" dirty="0" smtClean="0">
                <a:latin typeface="Courier New" pitchFamily="49" charset="0"/>
                <a:cs typeface="Courier New" pitchFamily="49" charset="0"/>
              </a:rPr>
              <a:t> c);</a:t>
            </a:r>
          </a:p>
          <a:p>
            <a:pPr>
              <a:buNone/>
            </a:pPr>
            <a:r>
              <a:rPr lang="en-US" sz="2000" dirty="0" smtClean="0">
                <a:latin typeface="Courier New" pitchFamily="49" charset="0"/>
                <a:cs typeface="Courier New" pitchFamily="49" charset="0"/>
              </a:rPr>
              <a:t>x = c;                                </a:t>
            </a:r>
            <a:r>
              <a:rPr lang="en-US" sz="2000" dirty="0" smtClean="0">
                <a:solidFill>
                  <a:srgbClr val="008000"/>
                </a:solidFill>
                <a:latin typeface="Courier New" pitchFamily="49" charset="0"/>
                <a:cs typeface="Courier New" pitchFamily="49" charset="0"/>
              </a:rPr>
              <a:t>// x = </a:t>
            </a:r>
            <a:r>
              <a:rPr lang="en-US" sz="1800" dirty="0" smtClean="0">
                <a:solidFill>
                  <a:srgbClr val="008000"/>
                </a:solidFill>
                <a:latin typeface="Courier New" pitchFamily="49" charset="0"/>
                <a:cs typeface="Courier New" pitchFamily="49" charset="0"/>
              </a:rPr>
              <a:t>3</a:t>
            </a:r>
          </a:p>
        </p:txBody>
      </p:sp>
      <p:sp>
        <p:nvSpPr>
          <p:cNvPr id="5" name="Title 1"/>
          <p:cNvSpPr txBox="1">
            <a:spLocks/>
          </p:cNvSpPr>
          <p:nvPr/>
        </p:nvSpPr>
        <p:spPr>
          <a:xfrm>
            <a:off x="1763713" y="0"/>
            <a:ext cx="6923087" cy="914400"/>
          </a:xfrm>
          <a:prstGeom prst="rect">
            <a:avLst/>
          </a:prstGeom>
        </p:spPr>
        <p:txBody>
          <a:bodyPr/>
          <a:lstStyle>
            <a:lvl1pPr algn="r" rtl="0" eaLnBrk="0" fontAlgn="base" hangingPunct="0">
              <a:spcBef>
                <a:spcPct val="0"/>
              </a:spcBef>
              <a:spcAft>
                <a:spcPct val="0"/>
              </a:spcAft>
              <a:defRPr sz="3200" b="1" kern="1200">
                <a:solidFill>
                  <a:schemeClr val="tx1"/>
                </a:solidFill>
                <a:latin typeface="Arial" pitchFamily="34" charset="0"/>
                <a:ea typeface="Tahoma" pitchFamily="34" charset="0"/>
                <a:cs typeface="Arial" pitchFamily="34" charset="0"/>
              </a:defRPr>
            </a:lvl1pPr>
            <a:lvl2pPr algn="r" rtl="0" eaLnBrk="0" fontAlgn="base" hangingPunct="0">
              <a:spcBef>
                <a:spcPct val="0"/>
              </a:spcBef>
              <a:spcAft>
                <a:spcPct val="0"/>
              </a:spcAft>
              <a:defRPr sz="3200" b="1">
                <a:solidFill>
                  <a:schemeClr val="tx1"/>
                </a:solidFill>
                <a:latin typeface="Arial" charset="0"/>
                <a:ea typeface="Tahoma" pitchFamily="34" charset="0"/>
                <a:cs typeface="Arial" charset="0"/>
              </a:defRPr>
            </a:lvl2pPr>
            <a:lvl3pPr algn="r" rtl="0" eaLnBrk="0" fontAlgn="base" hangingPunct="0">
              <a:spcBef>
                <a:spcPct val="0"/>
              </a:spcBef>
              <a:spcAft>
                <a:spcPct val="0"/>
              </a:spcAft>
              <a:defRPr sz="3200" b="1">
                <a:solidFill>
                  <a:schemeClr val="tx1"/>
                </a:solidFill>
                <a:latin typeface="Arial" charset="0"/>
                <a:ea typeface="Tahoma" pitchFamily="34" charset="0"/>
                <a:cs typeface="Arial" charset="0"/>
              </a:defRPr>
            </a:lvl3pPr>
            <a:lvl4pPr algn="r" rtl="0" eaLnBrk="0" fontAlgn="base" hangingPunct="0">
              <a:spcBef>
                <a:spcPct val="0"/>
              </a:spcBef>
              <a:spcAft>
                <a:spcPct val="0"/>
              </a:spcAft>
              <a:defRPr sz="3200" b="1">
                <a:solidFill>
                  <a:schemeClr val="tx1"/>
                </a:solidFill>
                <a:latin typeface="Arial" charset="0"/>
                <a:ea typeface="Tahoma" pitchFamily="34" charset="0"/>
                <a:cs typeface="Arial" charset="0"/>
              </a:defRPr>
            </a:lvl4pPr>
            <a:lvl5pPr algn="r" rtl="0" eaLnBrk="0" fontAlgn="base" hangingPunct="0">
              <a:spcBef>
                <a:spcPct val="0"/>
              </a:spcBef>
              <a:spcAft>
                <a:spcPct val="0"/>
              </a:spcAft>
              <a:defRPr sz="3200" b="1">
                <a:solidFill>
                  <a:schemeClr val="tx1"/>
                </a:solidFill>
                <a:latin typeface="Arial" charset="0"/>
                <a:ea typeface="Tahoma" pitchFamily="34" charset="0"/>
                <a:cs typeface="Arial" charset="0"/>
              </a:defRPr>
            </a:lvl5pPr>
            <a:lvl6pPr marL="457200" algn="r" rtl="0" eaLnBrk="1" fontAlgn="base" hangingPunct="1">
              <a:spcBef>
                <a:spcPct val="0"/>
              </a:spcBef>
              <a:spcAft>
                <a:spcPct val="0"/>
              </a:spcAft>
              <a:defRPr sz="3200" b="1">
                <a:solidFill>
                  <a:srgbClr val="C00000"/>
                </a:solidFill>
                <a:latin typeface="Times New Roman" pitchFamily="18" charset="0"/>
              </a:defRPr>
            </a:lvl6pPr>
            <a:lvl7pPr marL="914400" algn="r" rtl="0" eaLnBrk="1" fontAlgn="base" hangingPunct="1">
              <a:spcBef>
                <a:spcPct val="0"/>
              </a:spcBef>
              <a:spcAft>
                <a:spcPct val="0"/>
              </a:spcAft>
              <a:defRPr sz="3200" b="1">
                <a:solidFill>
                  <a:srgbClr val="C00000"/>
                </a:solidFill>
                <a:latin typeface="Times New Roman" pitchFamily="18" charset="0"/>
              </a:defRPr>
            </a:lvl7pPr>
            <a:lvl8pPr marL="1371600" algn="r" rtl="0" eaLnBrk="1" fontAlgn="base" hangingPunct="1">
              <a:spcBef>
                <a:spcPct val="0"/>
              </a:spcBef>
              <a:spcAft>
                <a:spcPct val="0"/>
              </a:spcAft>
              <a:defRPr sz="3200" b="1">
                <a:solidFill>
                  <a:srgbClr val="C00000"/>
                </a:solidFill>
                <a:latin typeface="Times New Roman" pitchFamily="18" charset="0"/>
              </a:defRPr>
            </a:lvl8pPr>
            <a:lvl9pPr marL="1828800" algn="r" rtl="0" eaLnBrk="1" fontAlgn="base" hangingPunct="1">
              <a:spcBef>
                <a:spcPct val="0"/>
              </a:spcBef>
              <a:spcAft>
                <a:spcPct val="0"/>
              </a:spcAft>
              <a:defRPr sz="3200" b="1">
                <a:solidFill>
                  <a:srgbClr val="C00000"/>
                </a:solidFill>
                <a:latin typeface="Times New Roman" pitchFamily="18" charset="0"/>
              </a:defRPr>
            </a:lvl9pPr>
          </a:lstStyle>
          <a:p>
            <a:r>
              <a:rPr lang="en-US" dirty="0" smtClean="0">
                <a:solidFill>
                  <a:srgbClr val="C00000"/>
                </a:solidFill>
                <a:latin typeface="Arial" charset="0"/>
                <a:cs typeface="Arial" charset="0"/>
              </a:rPr>
              <a:t>Basic C# Syntax</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Methods 3/3 – Output </a:t>
            </a:r>
            <a:r>
              <a:rPr lang="en-US" sz="2800" dirty="0" err="1" smtClean="0">
                <a:solidFill>
                  <a:srgbClr val="C00000"/>
                </a:solidFill>
                <a:latin typeface="Arial" charset="0"/>
                <a:cs typeface="Arial" charset="0"/>
              </a:rPr>
              <a:t>Param</a:t>
            </a:r>
            <a:endParaRPr lang="en-US" sz="2800" dirty="0" smtClean="0">
              <a:solidFill>
                <a:srgbClr val="C00000"/>
              </a:solidFill>
              <a:latin typeface="Arial" charset="0"/>
              <a:cs typeface="Arial" charset="0"/>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Coding Conventions</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Introduction</a:t>
            </a:r>
            <a:endParaRPr lang="en-US" sz="2800" dirty="0" smtClean="0">
              <a:solidFill>
                <a:srgbClr val="C00000"/>
              </a:solidFill>
              <a:latin typeface="Arial" charset="0"/>
              <a:cs typeface="Arial" charset="0"/>
            </a:endParaRPr>
          </a:p>
        </p:txBody>
      </p:sp>
      <p:sp>
        <p:nvSpPr>
          <p:cNvPr id="5" name="Content Placeholder 2"/>
          <p:cNvSpPr>
            <a:spLocks noGrp="1"/>
          </p:cNvSpPr>
          <p:nvPr>
            <p:ph idx="1"/>
          </p:nvPr>
        </p:nvSpPr>
        <p:spPr>
          <a:xfrm>
            <a:off x="457200" y="1219200"/>
            <a:ext cx="8401050" cy="5281613"/>
          </a:xfrm>
        </p:spPr>
        <p:txBody>
          <a:bodyPr/>
          <a:lstStyle/>
          <a:p>
            <a:r>
              <a:rPr lang="en-US" sz="3000" dirty="0" smtClean="0"/>
              <a:t>Be specific to each programming language</a:t>
            </a:r>
          </a:p>
          <a:p>
            <a:r>
              <a:rPr lang="en-US" altLang="ja-JP" sz="3000" dirty="0" smtClean="0">
                <a:solidFill>
                  <a:srgbClr val="000000"/>
                </a:solidFill>
              </a:rPr>
              <a:t>Recommend programming style, practices, and methods for each aspect of a piece program</a:t>
            </a:r>
          </a:p>
          <a:p>
            <a:r>
              <a:rPr lang="en-US" altLang="ja-JP" sz="2800" dirty="0" smtClean="0">
                <a:solidFill>
                  <a:srgbClr val="000000"/>
                </a:solidFill>
              </a:rPr>
              <a:t>Common conventions may cover the following areas:</a:t>
            </a:r>
            <a:endParaRPr lang="en-US" sz="3000" dirty="0" smtClean="0">
              <a:solidFill>
                <a:srgbClr val="000000"/>
              </a:solidFill>
            </a:endParaRPr>
          </a:p>
          <a:p>
            <a:pPr lvl="1"/>
            <a:r>
              <a:rPr lang="en-US" altLang="ja-JP" sz="2600" dirty="0" smtClean="0">
                <a:solidFill>
                  <a:srgbClr val="000000"/>
                </a:solidFill>
              </a:rPr>
              <a:t>file organization, </a:t>
            </a:r>
          </a:p>
          <a:p>
            <a:pPr lvl="1"/>
            <a:r>
              <a:rPr lang="en-US" altLang="ja-JP" sz="2600" dirty="0" smtClean="0">
                <a:solidFill>
                  <a:srgbClr val="000000"/>
                </a:solidFill>
              </a:rPr>
              <a:t>naming conventions </a:t>
            </a:r>
          </a:p>
          <a:p>
            <a:pPr lvl="1"/>
            <a:r>
              <a:rPr lang="en-US" altLang="ja-JP" sz="2600" dirty="0" smtClean="0">
                <a:solidFill>
                  <a:srgbClr val="000000"/>
                </a:solidFill>
              </a:rPr>
              <a:t>indentation, white space,</a:t>
            </a:r>
          </a:p>
          <a:p>
            <a:pPr lvl="1"/>
            <a:r>
              <a:rPr lang="en-US" altLang="ja-JP" sz="2600" dirty="0" smtClean="0">
                <a:solidFill>
                  <a:srgbClr val="000000"/>
                </a:solidFill>
              </a:rPr>
              <a:t>comments, declarations, statements, </a:t>
            </a:r>
          </a:p>
          <a:p>
            <a:pPr lvl="1"/>
            <a:r>
              <a:rPr lang="en-US" altLang="ja-JP" sz="2600" dirty="0" smtClean="0">
                <a:solidFill>
                  <a:srgbClr val="000000"/>
                </a:solidFill>
              </a:rPr>
              <a:t>programming practices, principles, rules of thumb, </a:t>
            </a:r>
          </a:p>
          <a:p>
            <a:pPr lvl="1"/>
            <a:r>
              <a:rPr lang="en-US" altLang="ja-JP" sz="2600" dirty="0" smtClean="0">
                <a:solidFill>
                  <a:srgbClr val="000000"/>
                </a:solidFill>
              </a:rPr>
              <a:t>Etc.</a:t>
            </a:r>
            <a:endParaRPr lang="en-US" sz="2600" dirty="0" smtClean="0"/>
          </a:p>
        </p:txBody>
      </p:sp>
    </p:spTree>
    <p:extLst>
      <p:ext uri="{BB962C8B-B14F-4D97-AF65-F5344CB8AC3E}">
        <p14:creationId xmlns:p14="http://schemas.microsoft.com/office/powerpoint/2010/main" val="176052651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1763713" y="0"/>
            <a:ext cx="6923087" cy="914400"/>
          </a:xfrm>
        </p:spPr>
        <p:txBody>
          <a:bodyPr/>
          <a:lstStyle/>
          <a:p>
            <a:r>
              <a:rPr lang="en-US" dirty="0" smtClean="0">
                <a:solidFill>
                  <a:srgbClr val="C00000"/>
                </a:solidFill>
                <a:latin typeface="Arial" charset="0"/>
                <a:cs typeface="Arial" charset="0"/>
              </a:rPr>
              <a:t>Coding Conventions</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Coding Convention in Practice</a:t>
            </a:r>
          </a:p>
        </p:txBody>
      </p:sp>
      <p:sp>
        <p:nvSpPr>
          <p:cNvPr id="3" name="Content Placeholder 2"/>
          <p:cNvSpPr>
            <a:spLocks noGrp="1"/>
          </p:cNvSpPr>
          <p:nvPr>
            <p:ph idx="1"/>
          </p:nvPr>
        </p:nvSpPr>
        <p:spPr>
          <a:xfrm>
            <a:off x="457200" y="1066800"/>
            <a:ext cx="8229600" cy="4906963"/>
          </a:xfrm>
        </p:spPr>
        <p:txBody>
          <a:bodyPr/>
          <a:lstStyle/>
          <a:p>
            <a:pPr>
              <a:buFont typeface="Wingdings" pitchFamily="2" charset="2"/>
              <a:buNone/>
              <a:defRPr/>
            </a:pPr>
            <a:r>
              <a:rPr lang="en-US" sz="1300" dirty="0" smtClean="0">
                <a:solidFill>
                  <a:schemeClr val="bg1">
                    <a:lumMod val="65000"/>
                  </a:schemeClr>
                </a:solidFill>
                <a:latin typeface="Courier New" pitchFamily="49" charset="0"/>
                <a:cs typeface="Courier New" pitchFamily="49" charset="0"/>
              </a:rPr>
              <a:t>///&lt;summary&gt;</a:t>
            </a:r>
          </a:p>
          <a:p>
            <a:pPr>
              <a:buFont typeface="Wingdings" pitchFamily="2" charset="2"/>
              <a:buNone/>
              <a:defRPr/>
            </a:pPr>
            <a:r>
              <a:rPr lang="en-US" sz="1300" dirty="0" smtClean="0">
                <a:latin typeface="Courier New" pitchFamily="49" charset="0"/>
                <a:cs typeface="Courier New" pitchFamily="49" charset="0"/>
              </a:rPr>
              <a:t>/// </a:t>
            </a:r>
            <a:r>
              <a:rPr lang="en-US" sz="1300" dirty="0" smtClean="0">
                <a:solidFill>
                  <a:srgbClr val="177729"/>
                </a:solidFill>
                <a:latin typeface="Courier New" pitchFamily="49" charset="0"/>
                <a:cs typeface="Courier New" pitchFamily="49" charset="0"/>
              </a:rPr>
              <a:t>This is the first C# program of this course</a:t>
            </a:r>
          </a:p>
          <a:p>
            <a:pPr>
              <a:buFont typeface="Wingdings" pitchFamily="2" charset="2"/>
              <a:buNone/>
              <a:defRPr/>
            </a:pPr>
            <a:r>
              <a:rPr lang="en-US" sz="1300" dirty="0" smtClean="0">
                <a:solidFill>
                  <a:schemeClr val="bg1">
                    <a:lumMod val="65000"/>
                  </a:schemeClr>
                </a:solidFill>
                <a:latin typeface="Courier New" pitchFamily="49" charset="0"/>
                <a:cs typeface="Courier New" pitchFamily="49" charset="0"/>
              </a:rPr>
              <a:t>///&lt;/summary&gt;</a:t>
            </a:r>
          </a:p>
          <a:p>
            <a:pPr>
              <a:buFont typeface="Wingdings" pitchFamily="2" charset="2"/>
              <a:buNone/>
              <a:defRPr/>
            </a:pPr>
            <a:r>
              <a:rPr lang="en-US" sz="1300" dirty="0" smtClean="0">
                <a:solidFill>
                  <a:srgbClr val="177729"/>
                </a:solidFill>
                <a:latin typeface="Courier New" pitchFamily="49" charset="0"/>
                <a:cs typeface="Courier New" pitchFamily="49" charset="0"/>
              </a:rPr>
              <a:t>/*</a:t>
            </a:r>
          </a:p>
          <a:p>
            <a:pPr>
              <a:buFont typeface="Wingdings" pitchFamily="2" charset="2"/>
              <a:buNone/>
              <a:defRPr/>
            </a:pPr>
            <a:r>
              <a:rPr lang="en-US" sz="1300" dirty="0" smtClean="0">
                <a:solidFill>
                  <a:srgbClr val="177729"/>
                </a:solidFill>
                <a:latin typeface="Courier New" pitchFamily="49" charset="0"/>
                <a:cs typeface="Courier New" pitchFamily="49" charset="0"/>
              </a:rPr>
              <a:t>  using System namespace then </a:t>
            </a:r>
            <a:r>
              <a:rPr lang="en-US" sz="1300" dirty="0" err="1" smtClean="0">
                <a:solidFill>
                  <a:srgbClr val="177729"/>
                </a:solidFill>
                <a:latin typeface="Courier New" pitchFamily="49" charset="0"/>
                <a:cs typeface="Courier New" pitchFamily="49" charset="0"/>
              </a:rPr>
              <a:t>System.Console</a:t>
            </a:r>
            <a:r>
              <a:rPr lang="en-US" sz="1300" dirty="0" smtClean="0">
                <a:solidFill>
                  <a:srgbClr val="177729"/>
                </a:solidFill>
                <a:latin typeface="Courier New" pitchFamily="49" charset="0"/>
                <a:cs typeface="Courier New" pitchFamily="49" charset="0"/>
              </a:rPr>
              <a:t> becomes Console</a:t>
            </a:r>
          </a:p>
          <a:p>
            <a:pPr>
              <a:buFont typeface="Wingdings" pitchFamily="2" charset="2"/>
              <a:buNone/>
              <a:defRPr/>
            </a:pPr>
            <a:r>
              <a:rPr lang="en-US" sz="1300" dirty="0" smtClean="0">
                <a:solidFill>
                  <a:srgbClr val="177729"/>
                </a:solidFill>
                <a:latin typeface="Courier New" pitchFamily="49" charset="0"/>
                <a:cs typeface="Courier New" pitchFamily="49" charset="0"/>
              </a:rPr>
              <a:t>*/</a:t>
            </a:r>
          </a:p>
          <a:p>
            <a:pPr>
              <a:buFont typeface="Wingdings" pitchFamily="2" charset="2"/>
              <a:buNone/>
              <a:defRPr/>
            </a:pPr>
            <a:r>
              <a:rPr lang="en-US" sz="1300" dirty="0" smtClean="0">
                <a:solidFill>
                  <a:srgbClr val="0000FF"/>
                </a:solidFill>
                <a:latin typeface="Courier New" pitchFamily="49" charset="0"/>
                <a:cs typeface="Courier New" pitchFamily="49" charset="0"/>
              </a:rPr>
              <a:t>using</a:t>
            </a:r>
            <a:r>
              <a:rPr lang="en-US" sz="1300" dirty="0" smtClean="0">
                <a:latin typeface="Courier New" pitchFamily="49" charset="0"/>
                <a:cs typeface="Courier New" pitchFamily="49" charset="0"/>
              </a:rPr>
              <a:t> System;</a:t>
            </a:r>
          </a:p>
          <a:p>
            <a:pPr>
              <a:buFont typeface="Wingdings" pitchFamily="2" charset="2"/>
              <a:buNone/>
              <a:defRPr/>
            </a:pPr>
            <a:r>
              <a:rPr lang="en-US" sz="1300" dirty="0" smtClean="0">
                <a:latin typeface="Courier New" pitchFamily="49" charset="0"/>
                <a:cs typeface="Courier New" pitchFamily="49" charset="0"/>
              </a:rPr>
              <a:t> </a:t>
            </a:r>
          </a:p>
          <a:p>
            <a:pPr>
              <a:buFont typeface="Wingdings" pitchFamily="2" charset="2"/>
              <a:buNone/>
              <a:defRPr/>
            </a:pPr>
            <a:r>
              <a:rPr lang="en-US" sz="1300" dirty="0" smtClean="0">
                <a:solidFill>
                  <a:srgbClr val="0000FF"/>
                </a:solidFill>
                <a:latin typeface="Courier New" pitchFamily="49" charset="0"/>
                <a:cs typeface="Courier New" pitchFamily="49" charset="0"/>
              </a:rPr>
              <a:t>namespace</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MyFirstCSharpPrj</a:t>
            </a:r>
            <a:r>
              <a:rPr lang="en-US" sz="1300" dirty="0" smtClean="0">
                <a:latin typeface="Courier New" pitchFamily="49" charset="0"/>
                <a:cs typeface="Courier New" pitchFamily="49" charset="0"/>
              </a:rPr>
              <a:t> {</a:t>
            </a:r>
          </a:p>
          <a:p>
            <a:pPr>
              <a:buFont typeface="Wingdings" pitchFamily="2" charset="2"/>
              <a:buNone/>
              <a:defRPr/>
            </a:pPr>
            <a:endParaRPr lang="en-US" sz="1300" dirty="0" smtClean="0">
              <a:latin typeface="Courier New" pitchFamily="49" charset="0"/>
              <a:cs typeface="Courier New" pitchFamily="49" charset="0"/>
            </a:endParaRPr>
          </a:p>
          <a:p>
            <a:pPr>
              <a:buFont typeface="Wingdings" pitchFamily="2" charset="2"/>
              <a:buNone/>
              <a:defRPr/>
            </a:pPr>
            <a:r>
              <a:rPr lang="en-US" sz="1300" dirty="0" smtClean="0">
                <a:latin typeface="Courier New" pitchFamily="49" charset="0"/>
                <a:cs typeface="Courier New" pitchFamily="49" charset="0"/>
              </a:rPr>
              <a:t>    </a:t>
            </a:r>
            <a:r>
              <a:rPr lang="en-US" sz="1300" dirty="0" smtClean="0">
                <a:solidFill>
                  <a:srgbClr val="177729"/>
                </a:solidFill>
                <a:latin typeface="Courier New" pitchFamily="49" charset="0"/>
                <a:cs typeface="Courier New" pitchFamily="49" charset="0"/>
              </a:rPr>
              <a:t>// a class has its name</a:t>
            </a:r>
          </a:p>
          <a:p>
            <a:pPr>
              <a:buFont typeface="Wingdings" pitchFamily="2" charset="2"/>
              <a:buNone/>
              <a:defRPr/>
            </a:pPr>
            <a:r>
              <a:rPr lang="en-US" sz="1300" dirty="0" smtClean="0">
                <a:latin typeface="Courier New" pitchFamily="49" charset="0"/>
                <a:cs typeface="Courier New" pitchFamily="49" charset="0"/>
              </a:rPr>
              <a:t>    </a:t>
            </a:r>
            <a:r>
              <a:rPr lang="en-US" sz="1300" dirty="0" smtClean="0">
                <a:solidFill>
                  <a:srgbClr val="0000FF"/>
                </a:solidFill>
                <a:latin typeface="Courier New" pitchFamily="49" charset="0"/>
                <a:cs typeface="Courier New" pitchFamily="49" charset="0"/>
              </a:rPr>
              <a:t>public class </a:t>
            </a:r>
            <a:r>
              <a:rPr lang="en-US" sz="1300" dirty="0" err="1" smtClean="0">
                <a:solidFill>
                  <a:srgbClr val="0070C0"/>
                </a:solidFill>
                <a:latin typeface="Courier New" pitchFamily="49" charset="0"/>
                <a:cs typeface="Courier New" pitchFamily="49" charset="0"/>
              </a:rPr>
              <a:t>FirstCSharpProgram</a:t>
            </a:r>
            <a:r>
              <a:rPr lang="en-US" sz="1300" dirty="0" smtClean="0">
                <a:latin typeface="Courier New" pitchFamily="49" charset="0"/>
                <a:cs typeface="Courier New" pitchFamily="49" charset="0"/>
              </a:rPr>
              <a:t> {</a:t>
            </a:r>
          </a:p>
          <a:p>
            <a:pPr>
              <a:buFont typeface="Wingdings" pitchFamily="2" charset="2"/>
              <a:buNone/>
              <a:defRPr/>
            </a:pPr>
            <a:endParaRPr lang="en-US" sz="1300" dirty="0" smtClean="0">
              <a:latin typeface="Courier New" pitchFamily="49" charset="0"/>
              <a:cs typeface="Courier New" pitchFamily="49" charset="0"/>
            </a:endParaRPr>
          </a:p>
          <a:p>
            <a:pPr>
              <a:buFont typeface="Wingdings" pitchFamily="2" charset="2"/>
              <a:buNone/>
              <a:defRPr/>
            </a:pPr>
            <a:r>
              <a:rPr lang="en-US" sz="1300" dirty="0" smtClean="0">
                <a:latin typeface="Courier New" pitchFamily="49" charset="0"/>
                <a:cs typeface="Courier New" pitchFamily="49" charset="0"/>
              </a:rPr>
              <a:t>      </a:t>
            </a:r>
            <a:r>
              <a:rPr lang="en-US" sz="1300" dirty="0" smtClean="0">
                <a:solidFill>
                  <a:srgbClr val="177729"/>
                </a:solidFill>
                <a:latin typeface="Courier New" pitchFamily="49" charset="0"/>
                <a:cs typeface="Courier New" pitchFamily="49" charset="0"/>
              </a:rPr>
              <a:t>// any program starts with Main method, with or without argument list</a:t>
            </a:r>
          </a:p>
          <a:p>
            <a:pPr>
              <a:buFont typeface="Wingdings" pitchFamily="2" charset="2"/>
              <a:buNone/>
              <a:defRPr/>
            </a:pPr>
            <a:r>
              <a:rPr lang="en-US" sz="1300" dirty="0" smtClean="0">
                <a:latin typeface="Courier New" pitchFamily="49" charset="0"/>
                <a:cs typeface="Courier New" pitchFamily="49" charset="0"/>
              </a:rPr>
              <a:t>      </a:t>
            </a:r>
            <a:r>
              <a:rPr lang="en-US" sz="1300" dirty="0" smtClean="0">
                <a:solidFill>
                  <a:srgbClr val="0000FF"/>
                </a:solidFill>
                <a:latin typeface="Courier New" pitchFamily="49" charset="0"/>
                <a:cs typeface="Courier New" pitchFamily="49" charset="0"/>
              </a:rPr>
              <a:t>public static void </a:t>
            </a:r>
            <a:r>
              <a:rPr lang="en-US" sz="1300" dirty="0" smtClean="0">
                <a:latin typeface="Courier New" pitchFamily="49" charset="0"/>
                <a:cs typeface="Courier New" pitchFamily="49" charset="0"/>
              </a:rPr>
              <a:t>Main(</a:t>
            </a:r>
            <a:r>
              <a:rPr lang="en-US" sz="1300" dirty="0" smtClean="0">
                <a:solidFill>
                  <a:srgbClr val="0000FF"/>
                </a:solidFill>
                <a:latin typeface="Courier New" pitchFamily="49" charset="0"/>
                <a:cs typeface="Courier New" pitchFamily="49" charset="0"/>
              </a:rPr>
              <a:t>string</a:t>
            </a: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args</a:t>
            </a:r>
            <a:r>
              <a:rPr lang="en-US" sz="1300" dirty="0" smtClean="0">
                <a:latin typeface="Courier New" pitchFamily="49" charset="0"/>
                <a:cs typeface="Courier New" pitchFamily="49" charset="0"/>
              </a:rPr>
              <a:t>){</a:t>
            </a:r>
          </a:p>
          <a:p>
            <a:pPr>
              <a:buFont typeface="Wingdings" pitchFamily="2" charset="2"/>
              <a:buNone/>
              <a:defRPr/>
            </a:pPr>
            <a:r>
              <a:rPr lang="en-US" sz="1300" dirty="0" smtClean="0">
                <a:latin typeface="Courier New" pitchFamily="49" charset="0"/>
                <a:cs typeface="Courier New" pitchFamily="49" charset="0"/>
              </a:rPr>
              <a:t>         </a:t>
            </a:r>
            <a:r>
              <a:rPr lang="en-US" sz="1300" dirty="0" err="1" smtClean="0">
                <a:solidFill>
                  <a:srgbClr val="0070C0"/>
                </a:solidFill>
                <a:latin typeface="Courier New" pitchFamily="49" charset="0"/>
                <a:cs typeface="Courier New" pitchFamily="49" charset="0"/>
              </a:rPr>
              <a:t>Console</a:t>
            </a:r>
            <a:r>
              <a:rPr lang="en-US" sz="1300" dirty="0" err="1" smtClean="0">
                <a:latin typeface="Courier New" pitchFamily="49" charset="0"/>
                <a:cs typeface="Courier New" pitchFamily="49" charset="0"/>
              </a:rPr>
              <a:t>.WriteLine</a:t>
            </a:r>
            <a:r>
              <a:rPr lang="en-US" sz="1300" dirty="0" smtClean="0">
                <a:latin typeface="Courier New" pitchFamily="49" charset="0"/>
                <a:cs typeface="Courier New" pitchFamily="49" charset="0"/>
              </a:rPr>
              <a:t>(</a:t>
            </a:r>
            <a:r>
              <a:rPr lang="en-US" sz="1300" dirty="0" smtClean="0">
                <a:solidFill>
                  <a:srgbClr val="C00000"/>
                </a:solidFill>
                <a:latin typeface="Courier New" pitchFamily="49" charset="0"/>
                <a:cs typeface="Courier New" pitchFamily="49" charset="0"/>
              </a:rPr>
              <a:t>"This is my first C# Program"</a:t>
            </a:r>
            <a:r>
              <a:rPr lang="en-US" sz="1300" dirty="0" smtClean="0">
                <a:latin typeface="Courier New" pitchFamily="49" charset="0"/>
                <a:cs typeface="Courier New" pitchFamily="49" charset="0"/>
              </a:rPr>
              <a:t>);</a:t>
            </a:r>
          </a:p>
          <a:p>
            <a:pPr>
              <a:buFont typeface="Wingdings" pitchFamily="2" charset="2"/>
              <a:buNone/>
              <a:defRPr/>
            </a:pPr>
            <a:endParaRPr lang="en-US" sz="1300" dirty="0" smtClean="0">
              <a:latin typeface="Courier New" pitchFamily="49" charset="0"/>
              <a:cs typeface="Courier New" pitchFamily="49" charset="0"/>
            </a:endParaRPr>
          </a:p>
          <a:p>
            <a:pPr>
              <a:buFont typeface="Wingdings" pitchFamily="2" charset="2"/>
              <a:buNone/>
              <a:defRPr/>
            </a:pPr>
            <a:r>
              <a:rPr lang="en-US" sz="1300" dirty="0" smtClean="0">
                <a:latin typeface="Courier New" pitchFamily="49" charset="0"/>
                <a:cs typeface="Courier New" pitchFamily="49" charset="0"/>
              </a:rPr>
              <a:t>         </a:t>
            </a:r>
            <a:r>
              <a:rPr lang="en-US" sz="1300" dirty="0" smtClean="0">
                <a:solidFill>
                  <a:srgbClr val="177729"/>
                </a:solidFill>
                <a:latin typeface="Courier New" pitchFamily="49" charset="0"/>
                <a:cs typeface="Courier New" pitchFamily="49" charset="0"/>
              </a:rPr>
              <a:t>// Using explicit namespace reference</a:t>
            </a:r>
          </a:p>
          <a:p>
            <a:pPr>
              <a:buFont typeface="Wingdings" pitchFamily="2" charset="2"/>
              <a:buNone/>
              <a:defRPr/>
            </a:pPr>
            <a:r>
              <a:rPr lang="en-US" sz="1300" dirty="0" smtClean="0">
                <a:latin typeface="Courier New" pitchFamily="49" charset="0"/>
                <a:cs typeface="Courier New" pitchFamily="49" charset="0"/>
              </a:rPr>
              <a:t>         </a:t>
            </a:r>
            <a:r>
              <a:rPr lang="en-US" sz="1300" dirty="0" err="1" smtClean="0">
                <a:latin typeface="Courier New" pitchFamily="49" charset="0"/>
                <a:cs typeface="Courier New" pitchFamily="49" charset="0"/>
              </a:rPr>
              <a:t>System.</a:t>
            </a:r>
            <a:r>
              <a:rPr lang="en-US" sz="1300" dirty="0" err="1" smtClean="0">
                <a:solidFill>
                  <a:srgbClr val="0070C0"/>
                </a:solidFill>
                <a:latin typeface="Courier New" pitchFamily="49" charset="0"/>
                <a:cs typeface="Courier New" pitchFamily="49" charset="0"/>
              </a:rPr>
              <a:t>Console</a:t>
            </a:r>
            <a:r>
              <a:rPr lang="en-US" sz="1300" dirty="0" err="1" smtClean="0">
                <a:latin typeface="Courier New" pitchFamily="49" charset="0"/>
                <a:cs typeface="Courier New" pitchFamily="49" charset="0"/>
              </a:rPr>
              <a:t>.WriteLine</a:t>
            </a:r>
            <a:r>
              <a:rPr lang="en-US" sz="1300" dirty="0" smtClean="0">
                <a:latin typeface="Courier New" pitchFamily="49" charset="0"/>
                <a:cs typeface="Courier New" pitchFamily="49" charset="0"/>
              </a:rPr>
              <a:t>(</a:t>
            </a:r>
            <a:r>
              <a:rPr lang="en-US" sz="1300" dirty="0" smtClean="0">
                <a:solidFill>
                  <a:srgbClr val="C00000"/>
                </a:solidFill>
                <a:latin typeface="Courier New" pitchFamily="49" charset="0"/>
                <a:cs typeface="Courier New" pitchFamily="49" charset="0"/>
              </a:rPr>
              <a:t>"Press any key to finish"</a:t>
            </a:r>
            <a:r>
              <a:rPr lang="en-US" sz="1300" dirty="0" smtClean="0">
                <a:latin typeface="Courier New" pitchFamily="49" charset="0"/>
                <a:cs typeface="Courier New" pitchFamily="49" charset="0"/>
              </a:rPr>
              <a:t>);</a:t>
            </a:r>
          </a:p>
          <a:p>
            <a:pPr>
              <a:buFont typeface="Wingdings" pitchFamily="2" charset="2"/>
              <a:buNone/>
              <a:defRPr/>
            </a:pPr>
            <a:r>
              <a:rPr lang="en-US" sz="1300" dirty="0" smtClean="0">
                <a:latin typeface="Courier New" pitchFamily="49" charset="0"/>
                <a:cs typeface="Courier New" pitchFamily="49" charset="0"/>
              </a:rPr>
              <a:t>         </a:t>
            </a:r>
            <a:r>
              <a:rPr lang="en-US" sz="1300" dirty="0" err="1" smtClean="0">
                <a:solidFill>
                  <a:srgbClr val="0070C0"/>
                </a:solidFill>
                <a:latin typeface="Courier New" pitchFamily="49" charset="0"/>
                <a:cs typeface="Courier New" pitchFamily="49" charset="0"/>
              </a:rPr>
              <a:t>Console</a:t>
            </a:r>
            <a:r>
              <a:rPr lang="en-US" sz="1300" dirty="0" err="1" smtClean="0">
                <a:latin typeface="Courier New" pitchFamily="49" charset="0"/>
                <a:cs typeface="Courier New" pitchFamily="49" charset="0"/>
              </a:rPr>
              <a:t>.ReadKey</a:t>
            </a:r>
            <a:r>
              <a:rPr lang="en-US" sz="1300" dirty="0" smtClean="0">
                <a:latin typeface="Courier New" pitchFamily="49" charset="0"/>
                <a:cs typeface="Courier New" pitchFamily="49" charset="0"/>
              </a:rPr>
              <a:t>();</a:t>
            </a:r>
          </a:p>
          <a:p>
            <a:pPr>
              <a:buFont typeface="Wingdings" pitchFamily="2" charset="2"/>
              <a:buNone/>
              <a:defRPr/>
            </a:pPr>
            <a:r>
              <a:rPr lang="en-US" sz="1300" dirty="0" smtClean="0">
                <a:latin typeface="Courier New" pitchFamily="49" charset="0"/>
                <a:cs typeface="Courier New" pitchFamily="49" charset="0"/>
              </a:rPr>
              <a:t>      }</a:t>
            </a:r>
          </a:p>
          <a:p>
            <a:pPr>
              <a:buFont typeface="Wingdings" pitchFamily="2" charset="2"/>
              <a:buNone/>
              <a:defRPr/>
            </a:pPr>
            <a:r>
              <a:rPr lang="en-US" sz="1300" dirty="0" smtClean="0">
                <a:latin typeface="Courier New" pitchFamily="49" charset="0"/>
                <a:cs typeface="Courier New" pitchFamily="49" charset="0"/>
              </a:rPr>
              <a:t>   }</a:t>
            </a:r>
          </a:p>
          <a:p>
            <a:pPr>
              <a:buFont typeface="Wingdings" pitchFamily="2" charset="2"/>
              <a:buNone/>
              <a:defRPr/>
            </a:pPr>
            <a:r>
              <a:rPr lang="en-US" sz="1300" dirty="0" smtClean="0">
                <a:latin typeface="Courier New" pitchFamily="49" charset="0"/>
                <a:cs typeface="Courier New" pitchFamily="49" charset="0"/>
              </a:rPr>
              <a:t>}</a:t>
            </a:r>
            <a:endParaRPr lang="en-US" sz="1300" dirty="0">
              <a:latin typeface="Courier New" pitchFamily="49" charset="0"/>
              <a:cs typeface="Courier New" pitchFamily="49" charset="0"/>
            </a:endParaRPr>
          </a:p>
        </p:txBody>
      </p:sp>
    </p:spTree>
    <p:extLst>
      <p:ext uri="{BB962C8B-B14F-4D97-AF65-F5344CB8AC3E}">
        <p14:creationId xmlns:p14="http://schemas.microsoft.com/office/powerpoint/2010/main" val="89098660"/>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Coding Conventions</a:t>
            </a:r>
            <a:br>
              <a:rPr lang="en-US" dirty="0">
                <a:solidFill>
                  <a:srgbClr val="C00000"/>
                </a:solidFill>
                <a:latin typeface="Arial" charset="0"/>
                <a:cs typeface="Arial" charset="0"/>
              </a:rPr>
            </a:br>
            <a:r>
              <a:rPr lang="en-US" sz="2800" dirty="0" smtClean="0">
                <a:solidFill>
                  <a:srgbClr val="C00000"/>
                </a:solidFill>
                <a:latin typeface="Arial" charset="0"/>
                <a:cs typeface="Arial" charset="0"/>
              </a:rPr>
              <a:t>Common Conventions</a:t>
            </a:r>
            <a:endParaRPr lang="en-US" dirty="0" smtClean="0">
              <a:solidFill>
                <a:srgbClr val="C00000"/>
              </a:solidFill>
              <a:latin typeface="Arial" charset="0"/>
              <a:cs typeface="Arial" charset="0"/>
            </a:endParaRPr>
          </a:p>
        </p:txBody>
      </p:sp>
      <p:sp>
        <p:nvSpPr>
          <p:cNvPr id="19459" name="Content Placeholder 2"/>
          <p:cNvSpPr>
            <a:spLocks noGrp="1"/>
          </p:cNvSpPr>
          <p:nvPr>
            <p:ph idx="1"/>
          </p:nvPr>
        </p:nvSpPr>
        <p:spPr/>
        <p:txBody>
          <a:bodyPr/>
          <a:lstStyle/>
          <a:p>
            <a:r>
              <a:rPr lang="en-US" sz="3000" smtClean="0"/>
              <a:t>Local variable, parameter – Camel style – lowercase then Uppercase</a:t>
            </a:r>
          </a:p>
          <a:p>
            <a:pPr lvl="1"/>
            <a:r>
              <a:rPr lang="en-US" sz="2200" smtClean="0"/>
              <a:t>Ex: newUser, inputParameter</a:t>
            </a:r>
          </a:p>
          <a:p>
            <a:r>
              <a:rPr lang="en-US" sz="3000" smtClean="0"/>
              <a:t>Special case:</a:t>
            </a:r>
          </a:p>
          <a:p>
            <a:pPr lvl="1"/>
            <a:r>
              <a:rPr lang="en-US" sz="2200" smtClean="0"/>
              <a:t>Index, simple variable – lowercase:  x, y, i, a, b, c, name</a:t>
            </a:r>
          </a:p>
          <a:p>
            <a:pPr lvl="1"/>
            <a:r>
              <a:rPr lang="en-US" sz="2200" smtClean="0"/>
              <a:t>Two letter name: UPPERCASE - IO, UI</a:t>
            </a:r>
          </a:p>
          <a:p>
            <a:pPr lvl="1"/>
            <a:r>
              <a:rPr lang="en-US" sz="2200" smtClean="0"/>
              <a:t>Well know acronym: UPPERCASE – COM, XML…</a:t>
            </a:r>
          </a:p>
          <a:p>
            <a:pPr lvl="1"/>
            <a:r>
              <a:rPr lang="en-US" sz="2200" smtClean="0"/>
              <a:t>Constant: UPPERCASE with underscore – MAX_AGE</a:t>
            </a:r>
          </a:p>
          <a:p>
            <a:pPr lvl="1"/>
            <a:r>
              <a:rPr lang="en-US" sz="2200" smtClean="0"/>
              <a:t>Boolean status: isReady, isFinish</a:t>
            </a:r>
          </a:p>
          <a:p>
            <a:r>
              <a:rPr lang="en-US" sz="3000" smtClean="0"/>
              <a:t>Other - Pascal style: Uppercase + UpperCase</a:t>
            </a:r>
          </a:p>
          <a:p>
            <a:pPr lvl="1"/>
            <a:r>
              <a:rPr lang="en-US" sz="2200" smtClean="0"/>
              <a:t>Ex: AddUser, Color</a:t>
            </a:r>
          </a:p>
        </p:txBody>
      </p:sp>
    </p:spTree>
    <p:extLst>
      <p:ext uri="{BB962C8B-B14F-4D97-AF65-F5344CB8AC3E}">
        <p14:creationId xmlns:p14="http://schemas.microsoft.com/office/powerpoint/2010/main" val="38889224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Coding Conventions</a:t>
            </a:r>
            <a:br>
              <a:rPr lang="en-US" dirty="0">
                <a:solidFill>
                  <a:srgbClr val="C00000"/>
                </a:solidFill>
                <a:latin typeface="Arial" charset="0"/>
                <a:cs typeface="Arial" charset="0"/>
              </a:rPr>
            </a:br>
            <a:r>
              <a:rPr lang="en-US" sz="2800" dirty="0" err="1" smtClean="0">
                <a:solidFill>
                  <a:srgbClr val="C00000"/>
                </a:solidFill>
                <a:latin typeface="Arial" charset="0"/>
                <a:cs typeface="Arial" charset="0"/>
              </a:rPr>
              <a:t>Fsoft</a:t>
            </a:r>
            <a:r>
              <a:rPr lang="en-US" sz="2800" dirty="0" smtClean="0">
                <a:solidFill>
                  <a:srgbClr val="C00000"/>
                </a:solidFill>
                <a:latin typeface="Arial" charset="0"/>
                <a:cs typeface="Arial" charset="0"/>
              </a:rPr>
              <a:t> C# Coding Conventions</a:t>
            </a:r>
            <a:endParaRPr lang="en-US" dirty="0" smtClean="0">
              <a:solidFill>
                <a:srgbClr val="C00000"/>
              </a:solidFill>
              <a:latin typeface="Arial" charset="0"/>
              <a:cs typeface="Arial"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1195648"/>
            <a:ext cx="8001965" cy="464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760485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2FEAEEB6-2669-4340-8AF0-D77DE0AA9422}" type="slidenum">
              <a:rPr lang="vi-VN" smtClean="0"/>
              <a:pPr>
                <a:defRPr/>
              </a:pPr>
              <a:t>36</a:t>
            </a:fld>
            <a:endParaRPr lang="vi-VN"/>
          </a:p>
        </p:txBody>
      </p:sp>
      <p:pic>
        <p:nvPicPr>
          <p:cNvPr id="4098" name="Picture 2" descr="https://encrypted-tbn3.gstatic.com/images?q=tbn:ANd9GcSMjRd2K5uJ6whNf349YHYX3MMOR5cgpA91-z3CLGYfjMQYG73LX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133600"/>
            <a:ext cx="2212849" cy="2514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77107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1763713" y="0"/>
            <a:ext cx="6923087" cy="914400"/>
          </a:xfrm>
        </p:spPr>
        <p:txBody>
          <a:bodyPr/>
          <a:lstStyle/>
          <a:p>
            <a:pPr>
              <a:defRPr/>
            </a:pPr>
            <a:r>
              <a:rPr lang="en-US" dirty="0" smtClean="0">
                <a:solidFill>
                  <a:srgbClr val="C00000"/>
                </a:solidFill>
                <a:latin typeface="Arial" charset="0"/>
                <a:cs typeface="Arial" charset="0"/>
              </a:rPr>
              <a:t>Microsoft </a:t>
            </a:r>
            <a:r>
              <a:rPr lang="en-US" dirty="0">
                <a:solidFill>
                  <a:srgbClr val="C00000"/>
                </a:solidFill>
                <a:latin typeface="Arial" charset="0"/>
                <a:cs typeface="Arial" charset="0"/>
              </a:rPr>
              <a:t>.NET </a:t>
            </a:r>
            <a:r>
              <a:rPr lang="en-US" dirty="0" smtClean="0">
                <a:solidFill>
                  <a:srgbClr val="C00000"/>
                </a:solidFill>
                <a:latin typeface="Arial" charset="0"/>
                <a:cs typeface="Arial" charset="0"/>
              </a:rPr>
              <a:t>Framework</a:t>
            </a:r>
            <a:br>
              <a:rPr lang="en-US" dirty="0" smtClean="0">
                <a:solidFill>
                  <a:srgbClr val="C00000"/>
                </a:solidFill>
                <a:latin typeface="Arial" charset="0"/>
                <a:cs typeface="Arial" charset="0"/>
              </a:rPr>
            </a:br>
            <a:r>
              <a:rPr lang="en-US" sz="2800" dirty="0" smtClean="0">
                <a:latin typeface="Arial" charset="0"/>
                <a:cs typeface="Arial" charset="0"/>
              </a:rPr>
              <a:t>.</a:t>
            </a:r>
            <a:r>
              <a:rPr lang="en-US" sz="2800" dirty="0" smtClean="0">
                <a:solidFill>
                  <a:srgbClr val="C00000"/>
                </a:solidFill>
                <a:latin typeface="Arial" charset="0"/>
                <a:cs typeface="Arial" charset="0"/>
              </a:rPr>
              <a:t>NET Framework Mechanism</a:t>
            </a:r>
          </a:p>
        </p:txBody>
      </p:sp>
      <p:pic>
        <p:nvPicPr>
          <p:cNvPr id="5" name="Picture 4"/>
          <p:cNvPicPr>
            <a:picLocks noChangeAspect="1" noChangeArrowheads="1"/>
          </p:cNvPicPr>
          <p:nvPr/>
        </p:nvPicPr>
        <p:blipFill>
          <a:blip r:embed="rId3" cstate="print"/>
          <a:srcRect/>
          <a:stretch>
            <a:fillRect/>
          </a:stretch>
        </p:blipFill>
        <p:spPr bwMode="auto">
          <a:xfrm>
            <a:off x="96838" y="1143000"/>
            <a:ext cx="8969375" cy="5334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2" name="Picture 8"/>
          <p:cNvPicPr>
            <a:picLocks noChangeAspect="1" noChangeArrowheads="1"/>
          </p:cNvPicPr>
          <p:nvPr/>
        </p:nvPicPr>
        <p:blipFill>
          <a:blip r:embed="rId3" cstate="print"/>
          <a:srcRect/>
          <a:stretch>
            <a:fillRect/>
          </a:stretch>
        </p:blipFill>
        <p:spPr bwMode="auto">
          <a:xfrm>
            <a:off x="3732213" y="1076358"/>
            <a:ext cx="1570037" cy="1189037"/>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21507" name="Picture 6"/>
          <p:cNvPicPr>
            <a:picLocks noChangeAspect="1" noChangeArrowheads="1"/>
          </p:cNvPicPr>
          <p:nvPr/>
        </p:nvPicPr>
        <p:blipFill>
          <a:blip r:embed="rId4" cstate="print"/>
          <a:srcRect/>
          <a:stretch>
            <a:fillRect/>
          </a:stretch>
        </p:blipFill>
        <p:spPr bwMode="auto">
          <a:xfrm>
            <a:off x="7200900" y="2662238"/>
            <a:ext cx="1643063" cy="1577975"/>
          </a:xfrm>
          <a:prstGeom prst="rect">
            <a:avLst/>
          </a:prstGeom>
          <a:ln>
            <a:headEnd/>
            <a:tailEnd/>
          </a:ln>
        </p:spPr>
        <p:style>
          <a:lnRef idx="0">
            <a:schemeClr val="accent1"/>
          </a:lnRef>
          <a:fillRef idx="3">
            <a:schemeClr val="accent1"/>
          </a:fillRef>
          <a:effectRef idx="3">
            <a:schemeClr val="accent1"/>
          </a:effectRef>
          <a:fontRef idx="minor">
            <a:schemeClr val="lt1"/>
          </a:fontRef>
        </p:style>
      </p:pic>
      <p:sp>
        <p:nvSpPr>
          <p:cNvPr id="2" name="Title 1"/>
          <p:cNvSpPr>
            <a:spLocks noGrp="1"/>
          </p:cNvSpPr>
          <p:nvPr>
            <p:ph type="title"/>
          </p:nvPr>
        </p:nvSpPr>
        <p:spPr>
          <a:xfrm>
            <a:off x="457200" y="152400"/>
            <a:ext cx="8382000" cy="554038"/>
          </a:xfrm>
        </p:spPr>
        <p:txBody>
          <a:bodyPr/>
          <a:lstStyle/>
          <a:p>
            <a:pPr>
              <a:defRPr/>
            </a:pPr>
            <a:r>
              <a:rPr lang="en-US" dirty="0" smtClean="0">
                <a:solidFill>
                  <a:srgbClr val="C00000"/>
                </a:solidFill>
                <a:latin typeface="Arial" charset="0"/>
                <a:cs typeface="Arial" charset="0"/>
              </a:rPr>
              <a:t>Using Visual Studio.NET</a:t>
            </a:r>
            <a:endParaRPr lang="en-US" dirty="0">
              <a:solidFill>
                <a:srgbClr val="C00000"/>
              </a:solidFill>
              <a:latin typeface="Arial" charset="0"/>
              <a:cs typeface="Arial" charset="0"/>
            </a:endParaRPr>
          </a:p>
        </p:txBody>
      </p:sp>
      <p:graphicFrame>
        <p:nvGraphicFramePr>
          <p:cNvPr id="4" name="Diagram 3"/>
          <p:cNvGraphicFramePr/>
          <p:nvPr>
            <p:extLst>
              <p:ext uri="{D42A27DB-BD31-4B8C-83A1-F6EECF244321}">
                <p14:modId xmlns:p14="http://schemas.microsoft.com/office/powerpoint/2010/main" val="1796399166"/>
              </p:ext>
            </p:extLst>
          </p:nvPr>
        </p:nvGraphicFramePr>
        <p:xfrm>
          <a:off x="990600" y="1992345"/>
          <a:ext cx="6810105" cy="4408455"/>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pic>
        <p:nvPicPr>
          <p:cNvPr id="21510" name="Picture 2"/>
          <p:cNvPicPr>
            <a:picLocks noChangeAspect="1" noChangeArrowheads="1"/>
          </p:cNvPicPr>
          <p:nvPr/>
        </p:nvPicPr>
        <p:blipFill>
          <a:blip r:embed="rId10" cstate="print"/>
          <a:srcRect/>
          <a:stretch>
            <a:fillRect/>
          </a:stretch>
        </p:blipFill>
        <p:spPr bwMode="auto">
          <a:xfrm>
            <a:off x="592138" y="2406650"/>
            <a:ext cx="833437" cy="1466850"/>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21511" name="Picture 3"/>
          <p:cNvPicPr>
            <a:picLocks noChangeAspect="1" noChangeArrowheads="1"/>
          </p:cNvPicPr>
          <p:nvPr/>
        </p:nvPicPr>
        <p:blipFill>
          <a:blip r:embed="rId11" cstate="print"/>
          <a:srcRect/>
          <a:stretch>
            <a:fillRect/>
          </a:stretch>
        </p:blipFill>
        <p:spPr bwMode="auto">
          <a:xfrm>
            <a:off x="555625" y="5108575"/>
            <a:ext cx="1400175" cy="1347788"/>
          </a:xfrm>
          <a:prstGeom prst="rect">
            <a:avLst/>
          </a:prstGeom>
          <a:ln>
            <a:headEnd/>
            <a:tailEnd/>
          </a:ln>
        </p:spPr>
        <p:style>
          <a:lnRef idx="0">
            <a:schemeClr val="accent1"/>
          </a:lnRef>
          <a:fillRef idx="3">
            <a:schemeClr val="accent1"/>
          </a:fillRef>
          <a:effectRef idx="3">
            <a:schemeClr val="accent1"/>
          </a:effectRef>
          <a:fontRef idx="minor">
            <a:schemeClr val="lt1"/>
          </a:fontRef>
        </p:style>
      </p:pic>
      <p:pic>
        <p:nvPicPr>
          <p:cNvPr id="21512" name="Picture 4"/>
          <p:cNvPicPr>
            <a:picLocks noChangeAspect="1" noChangeArrowheads="1"/>
          </p:cNvPicPr>
          <p:nvPr/>
        </p:nvPicPr>
        <p:blipFill>
          <a:blip r:embed="rId12" cstate="print"/>
          <a:srcRect/>
          <a:stretch>
            <a:fillRect/>
          </a:stretch>
        </p:blipFill>
        <p:spPr bwMode="auto">
          <a:xfrm>
            <a:off x="7105650" y="5443538"/>
            <a:ext cx="2038350" cy="1414462"/>
          </a:xfrm>
          <a:prstGeom prst="rect">
            <a:avLst/>
          </a:prstGeom>
          <a:ln>
            <a:headEnd/>
            <a:tailEnd/>
          </a:ln>
        </p:spPr>
        <p:style>
          <a:lnRef idx="0">
            <a:schemeClr val="accent1"/>
          </a:lnRef>
          <a:fillRef idx="3">
            <a:schemeClr val="accent1"/>
          </a:fillRef>
          <a:effectRef idx="3">
            <a:schemeClr val="accent1"/>
          </a:effectRef>
          <a:fontRef idx="minor">
            <a:schemeClr val="lt1"/>
          </a:fontRef>
        </p:style>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5"/>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Using Visual </a:t>
            </a:r>
            <a:r>
              <a:rPr lang="en-US" dirty="0" smtClean="0">
                <a:solidFill>
                  <a:srgbClr val="C00000"/>
                </a:solidFill>
                <a:latin typeface="Arial" charset="0"/>
                <a:cs typeface="Arial" charset="0"/>
              </a:rPr>
              <a:t>Studio.NET</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Application Development Steps</a:t>
            </a:r>
            <a:endParaRPr lang="en-US" dirty="0" smtClean="0">
              <a:solidFill>
                <a:srgbClr val="C00000"/>
              </a:solidFill>
              <a:latin typeface="Arial" charset="0"/>
              <a:cs typeface="Arial" charset="0"/>
            </a:endParaRPr>
          </a:p>
        </p:txBody>
      </p:sp>
      <p:sp>
        <p:nvSpPr>
          <p:cNvPr id="20483" name="Content Placeholder 6"/>
          <p:cNvSpPr>
            <a:spLocks noGrp="1"/>
          </p:cNvSpPr>
          <p:nvPr>
            <p:ph idx="1"/>
          </p:nvPr>
        </p:nvSpPr>
        <p:spPr/>
        <p:txBody>
          <a:bodyPr/>
          <a:lstStyle/>
          <a:p>
            <a:pPr algn="just"/>
            <a:r>
              <a:rPr lang="en-US" sz="3600" dirty="0" smtClean="0">
                <a:cs typeface="Arial" charset="0"/>
              </a:rPr>
              <a:t>Create a new C# console project</a:t>
            </a:r>
          </a:p>
          <a:p>
            <a:pPr algn="just"/>
            <a:r>
              <a:rPr lang="en-US" sz="3600" dirty="0" smtClean="0">
                <a:cs typeface="Arial" charset="0"/>
              </a:rPr>
              <a:t>Insert C# code into the new C# code file</a:t>
            </a:r>
          </a:p>
          <a:p>
            <a:pPr algn="just"/>
            <a:r>
              <a:rPr lang="en-US" sz="3600" dirty="0" smtClean="0">
                <a:cs typeface="Arial" charset="0"/>
              </a:rPr>
              <a:t>Run the new C# console project</a:t>
            </a:r>
          </a:p>
          <a:p>
            <a:pPr algn="just"/>
            <a:r>
              <a:rPr lang="en-US" sz="3600" dirty="0" smtClean="0">
                <a:cs typeface="Arial" charset="0"/>
              </a:rPr>
              <a:t>View the running result</a:t>
            </a:r>
          </a:p>
          <a:p>
            <a:pPr algn="just"/>
            <a:endParaRPr lang="en-US" sz="2800" dirty="0" smtClean="0">
              <a:latin typeface="Arial" charset="0"/>
              <a:cs typeface="Arial" charset="0"/>
            </a:endParaRPr>
          </a:p>
        </p:txBody>
      </p:sp>
      <p:sp>
        <p:nvSpPr>
          <p:cNvPr id="5" name="Slide Number Placeholder 4"/>
          <p:cNvSpPr>
            <a:spLocks noGrp="1"/>
          </p:cNvSpPr>
          <p:nvPr>
            <p:ph type="sldNum" sz="quarter" idx="10"/>
          </p:nvPr>
        </p:nvSpPr>
        <p:spPr/>
        <p:txBody>
          <a:bodyPr/>
          <a:lstStyle/>
          <a:p>
            <a:pPr>
              <a:defRPr/>
            </a:pPr>
            <a:fld id="{216DF4D8-162C-4BC0-8234-F8F4DD413224}" type="slidenum">
              <a:rPr lang="vi-VN" smtClean="0"/>
              <a:pPr>
                <a:defRPr/>
              </a:pPr>
              <a:t>6</a:t>
            </a:fld>
            <a:endParaRPr lang="vi-VN"/>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5"/>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Using Visual </a:t>
            </a:r>
            <a:r>
              <a:rPr lang="en-US" dirty="0" smtClean="0">
                <a:solidFill>
                  <a:srgbClr val="C00000"/>
                </a:solidFill>
                <a:latin typeface="Arial" charset="0"/>
                <a:cs typeface="Arial" charset="0"/>
              </a:rPr>
              <a:t>Studio.NET</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Projects &amp; Solutions</a:t>
            </a:r>
            <a:endParaRPr lang="en-US" dirty="0" smtClean="0">
              <a:solidFill>
                <a:srgbClr val="C00000"/>
              </a:solidFill>
              <a:latin typeface="Arial" charset="0"/>
              <a:cs typeface="Arial" charset="0"/>
            </a:endParaRPr>
          </a:p>
        </p:txBody>
      </p:sp>
      <p:sp>
        <p:nvSpPr>
          <p:cNvPr id="20483" name="Content Placeholder 6"/>
          <p:cNvSpPr>
            <a:spLocks noGrp="1"/>
          </p:cNvSpPr>
          <p:nvPr>
            <p:ph idx="1"/>
          </p:nvPr>
        </p:nvSpPr>
        <p:spPr>
          <a:xfrm>
            <a:off x="457200" y="1219200"/>
            <a:ext cx="3429000" cy="4906963"/>
          </a:xfrm>
        </p:spPr>
        <p:txBody>
          <a:bodyPr/>
          <a:lstStyle/>
          <a:p>
            <a:pPr marL="0" indent="0" algn="just">
              <a:buNone/>
            </a:pPr>
            <a:r>
              <a:rPr lang="en-US" dirty="0" smtClean="0">
                <a:cs typeface="Arial" charset="0"/>
              </a:rPr>
              <a:t>Project Outputs</a:t>
            </a:r>
          </a:p>
          <a:p>
            <a:pPr lvl="1" algn="just"/>
            <a:r>
              <a:rPr lang="en-US" dirty="0" smtClean="0">
                <a:cs typeface="Arial" charset="0"/>
              </a:rPr>
              <a:t>Executable Program (.exe)</a:t>
            </a:r>
          </a:p>
          <a:p>
            <a:pPr lvl="1" algn="just"/>
            <a:r>
              <a:rPr lang="en-US" dirty="0" smtClean="0">
                <a:cs typeface="Arial" charset="0"/>
              </a:rPr>
              <a:t>Library (.</a:t>
            </a:r>
            <a:r>
              <a:rPr lang="en-US" dirty="0" err="1" smtClean="0">
                <a:cs typeface="Arial" charset="0"/>
              </a:rPr>
              <a:t>dll</a:t>
            </a:r>
            <a:r>
              <a:rPr lang="en-US" dirty="0" smtClean="0">
                <a:cs typeface="Arial" charset="0"/>
              </a:rPr>
              <a:t>)</a:t>
            </a:r>
          </a:p>
          <a:p>
            <a:pPr algn="just"/>
            <a:endParaRPr lang="en-US" sz="2000" dirty="0" smtClean="0">
              <a:latin typeface="Arial" charset="0"/>
              <a:cs typeface="Arial" charset="0"/>
            </a:endParaRPr>
          </a:p>
        </p:txBody>
      </p:sp>
      <p:sp>
        <p:nvSpPr>
          <p:cNvPr id="5" name="Slide Number Placeholder 4"/>
          <p:cNvSpPr>
            <a:spLocks noGrp="1"/>
          </p:cNvSpPr>
          <p:nvPr>
            <p:ph type="sldNum" sz="quarter" idx="10"/>
          </p:nvPr>
        </p:nvSpPr>
        <p:spPr/>
        <p:txBody>
          <a:bodyPr/>
          <a:lstStyle/>
          <a:p>
            <a:pPr>
              <a:defRPr/>
            </a:pPr>
            <a:fld id="{216DF4D8-162C-4BC0-8234-F8F4DD413224}" type="slidenum">
              <a:rPr lang="vi-VN" smtClean="0"/>
              <a:pPr>
                <a:defRPr/>
              </a:pPr>
              <a:t>7</a:t>
            </a:fld>
            <a:endParaRPr lang="vi-VN"/>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43000"/>
            <a:ext cx="4519534" cy="510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99321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5"/>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Using Visual </a:t>
            </a:r>
            <a:r>
              <a:rPr lang="en-US" dirty="0" smtClean="0">
                <a:solidFill>
                  <a:srgbClr val="C00000"/>
                </a:solidFill>
                <a:latin typeface="Arial" charset="0"/>
                <a:cs typeface="Arial" charset="0"/>
              </a:rPr>
              <a:t>Studio.NET</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C# Getting Started</a:t>
            </a:r>
            <a:endParaRPr lang="en-US" dirty="0" smtClean="0">
              <a:solidFill>
                <a:srgbClr val="C00000"/>
              </a:solidFill>
              <a:latin typeface="Arial" charset="0"/>
              <a:cs typeface="Arial" charset="0"/>
            </a:endParaRPr>
          </a:p>
        </p:txBody>
      </p:sp>
      <p:sp>
        <p:nvSpPr>
          <p:cNvPr id="5" name="Slide Number Placeholder 4"/>
          <p:cNvSpPr>
            <a:spLocks noGrp="1"/>
          </p:cNvSpPr>
          <p:nvPr>
            <p:ph type="sldNum" sz="quarter" idx="10"/>
          </p:nvPr>
        </p:nvSpPr>
        <p:spPr/>
        <p:txBody>
          <a:bodyPr/>
          <a:lstStyle/>
          <a:p>
            <a:pPr>
              <a:defRPr/>
            </a:pPr>
            <a:fld id="{216DF4D8-162C-4BC0-8234-F8F4DD413224}" type="slidenum">
              <a:rPr lang="vi-VN" smtClean="0"/>
              <a:pPr>
                <a:defRPr/>
              </a:pPr>
              <a:t>8</a:t>
            </a:fld>
            <a:endParaRPr lang="vi-VN"/>
          </a:p>
        </p:txBody>
      </p:sp>
      <p:pic>
        <p:nvPicPr>
          <p:cNvPr id="7" name="Picture 2"/>
          <p:cNvPicPr>
            <a:picLocks noChangeAspect="1" noChangeArrowheads="1"/>
          </p:cNvPicPr>
          <p:nvPr/>
        </p:nvPicPr>
        <p:blipFill>
          <a:blip r:embed="rId3" cstate="print"/>
          <a:srcRect/>
          <a:stretch>
            <a:fillRect/>
          </a:stretch>
        </p:blipFill>
        <p:spPr bwMode="auto">
          <a:xfrm>
            <a:off x="989476" y="1082946"/>
            <a:ext cx="7182924" cy="5442397"/>
          </a:xfrm>
          <a:prstGeom prst="rect">
            <a:avLst/>
          </a:prstGeom>
          <a:noFill/>
          <a:ln w="9525">
            <a:noFill/>
            <a:miter lim="800000"/>
            <a:headEnd/>
            <a:tailEnd/>
          </a:ln>
        </p:spPr>
      </p:pic>
    </p:spTree>
    <p:extLst>
      <p:ext uri="{BB962C8B-B14F-4D97-AF65-F5344CB8AC3E}">
        <p14:creationId xmlns:p14="http://schemas.microsoft.com/office/powerpoint/2010/main" val="1066902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5"/>
          <p:cNvSpPr>
            <a:spLocks noGrp="1"/>
          </p:cNvSpPr>
          <p:nvPr>
            <p:ph type="title"/>
          </p:nvPr>
        </p:nvSpPr>
        <p:spPr>
          <a:xfrm>
            <a:off x="1763713" y="0"/>
            <a:ext cx="6923087" cy="914400"/>
          </a:xfrm>
        </p:spPr>
        <p:txBody>
          <a:bodyPr/>
          <a:lstStyle/>
          <a:p>
            <a:r>
              <a:rPr lang="en-US" dirty="0">
                <a:solidFill>
                  <a:srgbClr val="C00000"/>
                </a:solidFill>
                <a:latin typeface="Arial" charset="0"/>
                <a:cs typeface="Arial" charset="0"/>
              </a:rPr>
              <a:t>Using Visual </a:t>
            </a:r>
            <a:r>
              <a:rPr lang="en-US" dirty="0" smtClean="0">
                <a:solidFill>
                  <a:srgbClr val="C00000"/>
                </a:solidFill>
                <a:latin typeface="Arial" charset="0"/>
                <a:cs typeface="Arial" charset="0"/>
              </a:rPr>
              <a:t>Studio.NET</a:t>
            </a:r>
            <a:br>
              <a:rPr lang="en-US" dirty="0" smtClean="0">
                <a:solidFill>
                  <a:srgbClr val="C00000"/>
                </a:solidFill>
                <a:latin typeface="Arial" charset="0"/>
                <a:cs typeface="Arial" charset="0"/>
              </a:rPr>
            </a:br>
            <a:r>
              <a:rPr lang="en-US" sz="2800" dirty="0" smtClean="0">
                <a:solidFill>
                  <a:srgbClr val="C00000"/>
                </a:solidFill>
                <a:latin typeface="Arial" charset="0"/>
                <a:cs typeface="Arial" charset="0"/>
              </a:rPr>
              <a:t>Project Running &amp; Debugging</a:t>
            </a:r>
            <a:endParaRPr lang="en-US" dirty="0" smtClean="0">
              <a:solidFill>
                <a:srgbClr val="C00000"/>
              </a:solidFill>
              <a:latin typeface="Arial" charset="0"/>
              <a:cs typeface="Arial" charset="0"/>
            </a:endParaRPr>
          </a:p>
        </p:txBody>
      </p:sp>
      <p:sp>
        <p:nvSpPr>
          <p:cNvPr id="5" name="Slide Number Placeholder 4"/>
          <p:cNvSpPr>
            <a:spLocks noGrp="1"/>
          </p:cNvSpPr>
          <p:nvPr>
            <p:ph type="sldNum" sz="quarter" idx="10"/>
          </p:nvPr>
        </p:nvSpPr>
        <p:spPr/>
        <p:txBody>
          <a:bodyPr/>
          <a:lstStyle/>
          <a:p>
            <a:pPr>
              <a:defRPr/>
            </a:pPr>
            <a:fld id="{216DF4D8-162C-4BC0-8234-F8F4DD413224}" type="slidenum">
              <a:rPr lang="vi-VN" smtClean="0"/>
              <a:pPr>
                <a:defRPr/>
              </a:pPr>
              <a:t>9</a:t>
            </a:fld>
            <a:endParaRPr lang="vi-VN"/>
          </a:p>
        </p:txBody>
      </p:sp>
      <p:pic>
        <p:nvPicPr>
          <p:cNvPr id="6" name="Picture 2"/>
          <p:cNvPicPr>
            <a:picLocks noChangeAspect="1" noChangeArrowheads="1"/>
          </p:cNvPicPr>
          <p:nvPr/>
        </p:nvPicPr>
        <p:blipFill>
          <a:blip r:embed="rId3" cstate="print"/>
          <a:srcRect/>
          <a:stretch>
            <a:fillRect/>
          </a:stretch>
        </p:blipFill>
        <p:spPr bwMode="auto">
          <a:xfrm>
            <a:off x="1295400" y="1143000"/>
            <a:ext cx="6432550" cy="5410200"/>
          </a:xfrm>
          <a:prstGeom prst="rect">
            <a:avLst/>
          </a:prstGeom>
          <a:noFill/>
          <a:ln w="9525">
            <a:noFill/>
            <a:miter lim="800000"/>
            <a:headEnd/>
            <a:tailEnd/>
          </a:ln>
        </p:spPr>
      </p:pic>
    </p:spTree>
    <p:extLst>
      <p:ext uri="{BB962C8B-B14F-4D97-AF65-F5344CB8AC3E}">
        <p14:creationId xmlns:p14="http://schemas.microsoft.com/office/powerpoint/2010/main" val="310615339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plate_Training Slid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7649</TotalTime>
  <Words>2466</Words>
  <Application>Microsoft Office PowerPoint</Application>
  <PresentationFormat>On-screen Show (4:3)</PresentationFormat>
  <Paragraphs>495</Paragraphs>
  <Slides>36</Slides>
  <Notes>26</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Template_Training Slide</vt:lpstr>
      <vt:lpstr>Basic c# Programming Techniques</vt:lpstr>
      <vt:lpstr>Agenda</vt:lpstr>
      <vt:lpstr>Microsoft .NET Framework</vt:lpstr>
      <vt:lpstr>Microsoft .NET Framework .NET Framework Mechanism</vt:lpstr>
      <vt:lpstr>Using Visual Studio.NET</vt:lpstr>
      <vt:lpstr>Using Visual Studio.NET Application Development Steps</vt:lpstr>
      <vt:lpstr>Using Visual Studio.NET Projects &amp; Solutions</vt:lpstr>
      <vt:lpstr>Using Visual Studio.NET C# Getting Started</vt:lpstr>
      <vt:lpstr>Using Visual Studio.NET Project Running &amp; Debugging</vt:lpstr>
      <vt:lpstr>Using Visual Studio.NET Debugging Features 1/3</vt:lpstr>
      <vt:lpstr>Using Visual Studio.NET Debugging Features 2/3</vt:lpstr>
      <vt:lpstr>Using Visual Studio.NET Debugging Features 3/3</vt:lpstr>
      <vt:lpstr>Basic C# Syntax Reserved Keywords</vt:lpstr>
      <vt:lpstr>Basic C# Syntax Console In / Out</vt:lpstr>
      <vt:lpstr>Basic C# Syntax Primitive Types</vt:lpstr>
      <vt:lpstr>Basic C# Syntax Variables &amp; Arrays 1/2</vt:lpstr>
      <vt:lpstr>Basic C# Syntax Variables &amp; Arrays 2/2</vt:lpstr>
      <vt:lpstr>Basic C# Syntax Number Casting</vt:lpstr>
      <vt:lpstr>Basic C# Syntax Operators 1/2</vt:lpstr>
      <vt:lpstr>Basic C# Syntax Operators 2/2</vt:lpstr>
      <vt:lpstr>Basic C# Syntax String: String Literal</vt:lpstr>
      <vt:lpstr>Basic C# Syntax String: Escape Code</vt:lpstr>
      <vt:lpstr>Basic C# Syntax String: String Format 1/2</vt:lpstr>
      <vt:lpstr>Basic C# Syntax String: String Format 2/2</vt:lpstr>
      <vt:lpstr>Basic C# Syntax String: String Builder</vt:lpstr>
      <vt:lpstr>Basic C# Syntax DateTime Type</vt:lpstr>
      <vt:lpstr>Basic C# Syntax DateTime: Pattern in string format</vt:lpstr>
      <vt:lpstr>Basic C# Syntax Flow Control &amp; Iteration</vt:lpstr>
      <vt:lpstr>PowerPoint Presentation</vt:lpstr>
      <vt:lpstr>PowerPoint Presentation</vt:lpstr>
      <vt:lpstr>PowerPoint Presentation</vt:lpstr>
      <vt:lpstr>Coding Conventions Introduction</vt:lpstr>
      <vt:lpstr>Coding Conventions Coding Convention in Practice</vt:lpstr>
      <vt:lpstr>Coding Conventions Common Conventions</vt:lpstr>
      <vt:lpstr>Coding Conventions Fsoft C# Coding Conventions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Training Material</dc:title>
  <dc:subject>1/1</dc:subject>
  <dc:creator>Nguyen Trung Kien</dc:creator>
  <cp:keywords>Training, Material</cp:keywords>
  <dc:description>Slide Learning Approach: Bỏ
Thêm sheet Hướng dẫn làm slide đào tạo (chú ý: sheet này sẽ phải xóa đi sau khi slide đào tạo được hoàn thành)
Thêm hướng dẫn vào các sheet Lesson Objective, Lesson Agenda, Reference
Thêm sheet Content Summary để tóm tắt nội dung sau mỗi phần
Lý do:
Thêm phần hướng dẫn bằng tiếng Việt để giúp người làm slide có thể hiểu đúng &amp; đủ nội dung yêu cầu của slide.
Thêm nội dung tổng kết giúp cho học viên có thể nắm bắt được đầy đủ trọng tâm bài giảng mà giảng viên truyền đạt</dc:description>
  <cp:lastModifiedBy>Kien Nguyen</cp:lastModifiedBy>
  <cp:revision>612</cp:revision>
  <dcterms:created xsi:type="dcterms:W3CDTF">2010-10-18T05:40:05Z</dcterms:created>
  <dcterms:modified xsi:type="dcterms:W3CDTF">2014-01-02T17:32:03Z</dcterms:modified>
  <cp:category>Template</cp:category>
  <cp:contentStatus>20/11/2012</cp:contentStatus>
</cp:coreProperties>
</file>