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embeddedFontLst>
    <p:embeddedFont>
      <p:font typeface="Tahoma"/>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44" roundtripDataSignature="AMtx7mgiPX5Urad0NgAAQuzrYC/NgB6v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1DDD7F-BDE7-4067-AF27-00D04EB5ACDA}">
  <a:tblStyle styleId="{991DDD7F-BDE7-4067-AF27-00D04EB5ACD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Tahoma-regular.fntdata"/><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Tahoma-bold.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Capsule  vs  Tablet </a:t>
            </a:r>
            <a:endParaRPr/>
          </a:p>
          <a:p>
            <a:pPr indent="0" lvl="0" marL="0" rtl="0" algn="l">
              <a:spcBef>
                <a:spcPts val="360"/>
              </a:spcBef>
              <a:spcAft>
                <a:spcPts val="0"/>
              </a:spcAft>
              <a:buNone/>
            </a:pPr>
            <a:r>
              <a:rPr lang="en-US"/>
              <a:t>Tablet : Thông tin/thành phần được exposed ra bên ngoài. Thuoc de bi tuong tac voi khong khi va nuoc. Khi uong co the co cam nhan ve mui vi cua thuoc</a:t>
            </a:r>
            <a:endParaRPr/>
          </a:p>
          <a:p>
            <a:pPr indent="0" lvl="0" marL="0" rtl="0" algn="l">
              <a:spcBef>
                <a:spcPts val="360"/>
              </a:spcBef>
              <a:spcAft>
                <a:spcPts val="0"/>
              </a:spcAft>
              <a:buNone/>
            </a:pPr>
            <a:r>
              <a:rPr lang="en-US"/>
              <a:t>Capsule: Thành phần được gói kín bên trong. Thanh phan cua thuoc duoc bao ve tot hon. Khi uong, it kha nang cam nhan ve mui vi cua thuoc.</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Encapsulation : Separate External Aspect from internal  Implementation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Với encapsulation, OO can:</a:t>
            </a:r>
            <a:endParaRPr/>
          </a:p>
          <a:p>
            <a:pPr indent="0" lvl="0" marL="0" rtl="0" algn="l">
              <a:spcBef>
                <a:spcPts val="360"/>
              </a:spcBef>
              <a:spcAft>
                <a:spcPts val="0"/>
              </a:spcAft>
              <a:buNone/>
            </a:pPr>
            <a:r>
              <a:rPr lang="en-US"/>
              <a:t>   - hide the data item </a:t>
            </a:r>
            <a:endParaRPr/>
          </a:p>
          <a:p>
            <a:pPr indent="0" lvl="0" marL="0" rtl="0" algn="l">
              <a:spcBef>
                <a:spcPts val="360"/>
              </a:spcBef>
              <a:spcAft>
                <a:spcPts val="0"/>
              </a:spcAft>
              <a:buNone/>
            </a:pPr>
            <a:r>
              <a:rPr lang="en-US"/>
              <a:t>   - Chi co the access data item thông qua member method</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Abstraction:  Tell the external face we should present to the world</a:t>
            </a:r>
            <a:endParaRPr/>
          </a:p>
          <a:p>
            <a:pPr indent="0" lvl="0" marL="0" rtl="0" algn="l">
              <a:spcBef>
                <a:spcPts val="360"/>
              </a:spcBef>
              <a:spcAft>
                <a:spcPts val="0"/>
              </a:spcAft>
              <a:buNone/>
            </a:pPr>
            <a:r>
              <a:rPr lang="en-US"/>
              <a:t>Encapsulation:  Ensure implementation is not leak out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Abstraction &amp; Encapsulation together reduce the amount of information we have to deal with.</a:t>
            </a:r>
            <a:endParaRPr/>
          </a:p>
          <a:p>
            <a:pPr indent="0" lvl="0" marL="0" rtl="0" algn="l">
              <a:spcBef>
                <a:spcPts val="360"/>
              </a:spcBef>
              <a:spcAft>
                <a:spcPts val="0"/>
              </a:spcAft>
              <a:buNone/>
            </a:pPr>
            <a:r>
              <a:t/>
            </a:r>
            <a:endParaRPr/>
          </a:p>
        </p:txBody>
      </p:sp>
      <p:sp>
        <p:nvSpPr>
          <p:cNvPr id="175" name="Google Shape;17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Combine the action with data in an IT Object =&gt; OOP</a:t>
            </a:r>
            <a:endParaRPr/>
          </a:p>
        </p:txBody>
      </p:sp>
      <p:sp>
        <p:nvSpPr>
          <p:cNvPr id="184" name="Google Shape;18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Constructor called at object creation</a:t>
            </a:r>
            <a:endParaRPr/>
          </a:p>
          <a:p>
            <a:pPr indent="0" lvl="0" marL="0" rtl="0" algn="l">
              <a:spcBef>
                <a:spcPts val="360"/>
              </a:spcBef>
              <a:spcAft>
                <a:spcPts val="0"/>
              </a:spcAft>
              <a:buNone/>
            </a:pPr>
            <a:r>
              <a:rPr lang="en-US"/>
              <a:t>Constructor by default</a:t>
            </a:r>
            <a:endParaRPr/>
          </a:p>
          <a:p>
            <a:pPr indent="0" lvl="0" marL="0" rtl="0" algn="l">
              <a:spcBef>
                <a:spcPts val="360"/>
              </a:spcBef>
              <a:spcAft>
                <a:spcPts val="0"/>
              </a:spcAft>
              <a:buNone/>
            </a:pPr>
            <a:r>
              <a:rPr lang="en-US"/>
              <a:t>Not OK yet, need public access modifier next page</a:t>
            </a:r>
            <a:endParaRPr/>
          </a:p>
          <a:p>
            <a:pPr indent="0" lvl="0" marL="0" rtl="0" algn="l">
              <a:spcBef>
                <a:spcPts val="360"/>
              </a:spcBef>
              <a:spcAft>
                <a:spcPts val="0"/>
              </a:spcAft>
              <a:buNone/>
            </a:pPr>
            <a:r>
              <a:rPr lang="en-US"/>
              <a:t>this keyword access the current object</a:t>
            </a:r>
            <a:endParaRPr/>
          </a:p>
        </p:txBody>
      </p:sp>
      <p:sp>
        <p:nvSpPr>
          <p:cNvPr id="193" name="Google Shape;193;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Private: data hoặc method được giấu, các object bên ngoài không thể access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Public: data hoặc method được public và có thể được accessed/modified bởi các object bên ngoài</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Protected: data hoặc method có thể access/modified bởi các class thuộc cùng module/package</a:t>
            </a:r>
            <a:endParaRPr/>
          </a:p>
          <a:p>
            <a:pPr indent="0" lvl="0" marL="0" rtl="0" algn="l">
              <a:spcBef>
                <a:spcPts val="360"/>
              </a:spcBef>
              <a:spcAft>
                <a:spcPts val="0"/>
              </a:spcAft>
              <a:buNone/>
            </a:pPr>
            <a:r>
              <a:t/>
            </a:r>
            <a:endParaRPr/>
          </a:p>
          <a:p>
            <a:pPr indent="0" lvl="0" marL="0" marR="0" rtl="0" algn="l">
              <a:lnSpc>
                <a:spcPct val="100000"/>
              </a:lnSpc>
              <a:spcBef>
                <a:spcPts val="0"/>
              </a:spcBef>
              <a:spcAft>
                <a:spcPts val="0"/>
              </a:spcAft>
              <a:buClr>
                <a:schemeClr val="dk1"/>
              </a:buClr>
              <a:buSzPts val="1200"/>
              <a:buFont typeface="Calibri"/>
              <a:buNone/>
            </a:pPr>
            <a:r>
              <a:rPr lang="en-US"/>
              <a:t>Friendly: data hoặc method có thể access/modified bởi các class được khai báo là friend của class đó.</a:t>
            </a:r>
            <a:endParaRPr/>
          </a:p>
          <a:p>
            <a:pPr indent="0" lvl="0" marL="0" rtl="0" algn="l">
              <a:spcBef>
                <a:spcPts val="360"/>
              </a:spcBef>
              <a:spcAft>
                <a:spcPts val="0"/>
              </a:spcAft>
              <a:buNone/>
            </a:pPr>
            <a:r>
              <a:t/>
            </a:r>
            <a:endParaRPr/>
          </a:p>
        </p:txBody>
      </p:sp>
      <p:sp>
        <p:nvSpPr>
          <p:cNvPr id="200" name="Google Shape;20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8" name="Google Shape;20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Promote re-use:  Không phải bắt đầu từ đầu khi xây dựng một class mới. Có thể inherite các member data, method từ một class tương tự, và chỉ cần bổ xung các new feature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Base class – Super class – Parent class</a:t>
            </a:r>
            <a:endParaRPr/>
          </a:p>
          <a:p>
            <a:pPr indent="0" lvl="0" marL="0" rtl="0" algn="l">
              <a:spcBef>
                <a:spcPts val="360"/>
              </a:spcBef>
              <a:spcAft>
                <a:spcPts val="0"/>
              </a:spcAft>
              <a:buNone/>
            </a:pPr>
            <a:r>
              <a:rPr lang="en-US"/>
              <a:t>Derived class – Sub class – Child class</a:t>
            </a:r>
            <a:endParaRPr/>
          </a:p>
        </p:txBody>
      </p:sp>
      <p:sp>
        <p:nvSpPr>
          <p:cNvPr id="219" name="Google Shape;21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9" name="Google Shape;22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Object class is the base class of all class</a:t>
            </a:r>
            <a:endParaRPr/>
          </a:p>
        </p:txBody>
      </p:sp>
      <p:sp>
        <p:nvSpPr>
          <p:cNvPr id="230" name="Google Shape;23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All benefit apply to design, development and maintenance</a:t>
            </a:r>
            <a:endParaRPr/>
          </a:p>
        </p:txBody>
      </p:sp>
      <p:sp>
        <p:nvSpPr>
          <p:cNvPr id="256" name="Google Shape;25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Abstract class : class do not represent anything concrete (cụ thể).</a:t>
            </a:r>
            <a:endParaRPr/>
          </a:p>
          <a:p>
            <a:pPr indent="0" lvl="0" marL="0" rtl="0" algn="l">
              <a:spcBef>
                <a:spcPts val="360"/>
              </a:spcBef>
              <a:spcAft>
                <a:spcPts val="0"/>
              </a:spcAft>
              <a:buNone/>
            </a:pPr>
            <a:r>
              <a:rPr lang="en-US"/>
              <a:t>Class as “holder” for the shared/inherited attributes and behavior for derived classes.</a:t>
            </a:r>
            <a:endParaRPr/>
          </a:p>
          <a:p>
            <a:pPr indent="0" lvl="0" marL="0" rtl="0" algn="l">
              <a:spcBef>
                <a:spcPts val="360"/>
              </a:spcBef>
              <a:spcAft>
                <a:spcPts val="0"/>
              </a:spcAft>
              <a:buNone/>
            </a:pPr>
            <a:r>
              <a:t/>
            </a:r>
            <a:endParaRPr/>
          </a:p>
        </p:txBody>
      </p:sp>
      <p:sp>
        <p:nvSpPr>
          <p:cNvPr id="264" name="Google Shape;26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Bổ xung hình vẽ</a:t>
            </a:r>
            <a:endParaRPr/>
          </a:p>
        </p:txBody>
      </p:sp>
      <p:sp>
        <p:nvSpPr>
          <p:cNvPr id="272" name="Google Shape;27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4" name="Google Shape;28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2" name="Google Shape;29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1" name="Google Shape;30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7" name="Google Shape;30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3" name="Google Shape;31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Bổ xung hình vẽ thể hiện static binding, cách compiler quyết định invoke overloaded function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Bổ xung pro- con cho cả static binding và dynamic binding</a:t>
            </a:r>
            <a:endParaRPr/>
          </a:p>
        </p:txBody>
      </p:sp>
      <p:sp>
        <p:nvSpPr>
          <p:cNvPr id="331" name="Google Shape;33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Pro: </a:t>
            </a:r>
            <a:endParaRPr/>
          </a:p>
          <a:p>
            <a:pPr indent="0" lvl="0" marL="0" rtl="0" algn="l">
              <a:spcBef>
                <a:spcPts val="360"/>
              </a:spcBef>
              <a:spcAft>
                <a:spcPts val="0"/>
              </a:spcAft>
              <a:buNone/>
            </a:pPr>
            <a:r>
              <a:rPr lang="en-US"/>
              <a:t>	Good evolution: can easily add new derived class with new method implementation</a:t>
            </a:r>
            <a:endParaRPr/>
          </a:p>
          <a:p>
            <a:pPr indent="0" lvl="0" marL="0" rtl="0" algn="l">
              <a:spcBef>
                <a:spcPts val="360"/>
              </a:spcBef>
              <a:spcAft>
                <a:spcPts val="0"/>
              </a:spcAft>
              <a:buNone/>
            </a:pPr>
            <a:r>
              <a:rPr lang="en-US"/>
              <a:t>	Easily iterate over similar types of object</a:t>
            </a:r>
            <a:endParaRPr/>
          </a:p>
          <a:p>
            <a:pPr indent="0" lvl="0" marL="0" rtl="0" algn="l">
              <a:spcBef>
                <a:spcPts val="360"/>
              </a:spcBef>
              <a:spcAft>
                <a:spcPts val="0"/>
              </a:spcAft>
              <a:buNone/>
            </a:pPr>
            <a:r>
              <a:rPr lang="en-US"/>
              <a:t>Cons: </a:t>
            </a:r>
            <a:endParaRPr/>
          </a:p>
          <a:p>
            <a:pPr indent="0" lvl="0" marL="0" rtl="0" algn="l">
              <a:spcBef>
                <a:spcPts val="360"/>
              </a:spcBef>
              <a:spcAft>
                <a:spcPts val="0"/>
              </a:spcAft>
              <a:buNone/>
            </a:pPr>
            <a:r>
              <a:rPr lang="en-US"/>
              <a:t>	Performance: Run-time lookup  base on type</a:t>
            </a:r>
            <a:endParaRPr/>
          </a:p>
          <a:p>
            <a:pPr indent="0" lvl="0" marL="0" rtl="0" algn="l">
              <a:spcBef>
                <a:spcPts val="360"/>
              </a:spcBef>
              <a:spcAft>
                <a:spcPts val="0"/>
              </a:spcAft>
              <a:buNone/>
            </a:pPr>
            <a:r>
              <a:rPr lang="en-US"/>
              <a:t>	Have to design base class carefully – Don’t  want to break the derive class</a:t>
            </a:r>
            <a:endParaRPr/>
          </a:p>
          <a:p>
            <a:pPr indent="0" lvl="0" marL="0" rtl="0" algn="l">
              <a:spcBef>
                <a:spcPts val="360"/>
              </a:spcBef>
              <a:spcAft>
                <a:spcPts val="0"/>
              </a:spcAft>
              <a:buNone/>
            </a:pPr>
            <a:r>
              <a:rPr lang="en-US"/>
              <a:t>	Harder to understand code. Have to study several classes to understand.</a:t>
            </a:r>
            <a:endParaRPr/>
          </a:p>
          <a:p>
            <a:pPr indent="0" lvl="0" marL="0" rtl="0" algn="l">
              <a:spcBef>
                <a:spcPts val="360"/>
              </a:spcBef>
              <a:spcAft>
                <a:spcPts val="0"/>
              </a:spcAft>
              <a:buNone/>
            </a:pPr>
            <a:r>
              <a:rPr lang="en-US"/>
              <a:t>    </a:t>
            </a:r>
            <a:endParaRPr/>
          </a:p>
        </p:txBody>
      </p:sp>
      <p:sp>
        <p:nvSpPr>
          <p:cNvPr id="345" name="Google Shape;345;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Abstract class : class do not represent anything concrete (cụ thể).</a:t>
            </a:r>
            <a:endParaRPr/>
          </a:p>
          <a:p>
            <a:pPr indent="0" lvl="0" marL="0" rtl="0" algn="l">
              <a:spcBef>
                <a:spcPts val="360"/>
              </a:spcBef>
              <a:spcAft>
                <a:spcPts val="0"/>
              </a:spcAft>
              <a:buNone/>
            </a:pPr>
            <a:r>
              <a:rPr lang="en-US"/>
              <a:t>Class as “holder” for the shared/inherited attributes and behavior for derived classes.</a:t>
            </a:r>
            <a:endParaRPr/>
          </a:p>
          <a:p>
            <a:pPr indent="0" lvl="0" marL="0" rtl="0" algn="l">
              <a:spcBef>
                <a:spcPts val="360"/>
              </a:spcBef>
              <a:spcAft>
                <a:spcPts val="0"/>
              </a:spcAft>
              <a:buNone/>
            </a:pPr>
            <a:r>
              <a:t/>
            </a:r>
            <a:endParaRPr/>
          </a:p>
        </p:txBody>
      </p:sp>
      <p:sp>
        <p:nvSpPr>
          <p:cNvPr id="359" name="Google Shape;359;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7" name="Google Shape;36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Abstract class has abstract method (and normal method too)</a:t>
            </a:r>
            <a:endParaRPr/>
          </a:p>
          <a:p>
            <a:pPr indent="0" lvl="0" marL="0" rtl="0" algn="l">
              <a:spcBef>
                <a:spcPts val="360"/>
              </a:spcBef>
              <a:spcAft>
                <a:spcPts val="0"/>
              </a:spcAft>
              <a:buNone/>
            </a:pPr>
            <a:r>
              <a:rPr lang="en-US"/>
              <a:t>Abstract method has not implementation</a:t>
            </a:r>
            <a:endParaRPr/>
          </a:p>
          <a:p>
            <a:pPr indent="0" lvl="0" marL="0" rtl="0" algn="l">
              <a:spcBef>
                <a:spcPts val="360"/>
              </a:spcBef>
              <a:spcAft>
                <a:spcPts val="0"/>
              </a:spcAft>
              <a:buNone/>
            </a:pPr>
            <a:r>
              <a:rPr lang="en-US"/>
              <a:t>Derived class has to implement ALL abstract inherited methods</a:t>
            </a:r>
            <a:endParaRPr/>
          </a:p>
        </p:txBody>
      </p:sp>
      <p:sp>
        <p:nvSpPr>
          <p:cNvPr id="368" name="Google Shape;36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4" name="Google Shape;37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5" name="Google Shape;37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Các bài toán chúng ta phải giải quyết ngày càng phức tạp. Chính vì thế chúng ta cần có kỹ thuật để giảm mức độ phức tạp  mà chúng ta cần phải xem xet giải quyết tại một thời điểm.</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Thời gian để chúng ta hiểu tỉ lê nghịch với số lượng thông tin mà chúng ta phải xử lý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Knowing what to overlook 🡺 Reduce the amount of facts that we have to deal with simultaneously.</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Example 1:  bac sy xem cac thong tin ve benh nhan, tieu su. Ho tranh nhung khong tin khong can thiet, khong lien quan de tim ra nguyen nhan nhanh chong nhat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Example 2:  Voi cung mot doi tuong: BOOK, thi cac thong tin can quan tam se khac nhau:</a:t>
            </a:r>
            <a:endParaRPr/>
          </a:p>
          <a:p>
            <a:pPr indent="0" lvl="0" marL="0" rtl="0" algn="l">
              <a:spcBef>
                <a:spcPts val="360"/>
              </a:spcBef>
              <a:spcAft>
                <a:spcPts val="0"/>
              </a:spcAft>
              <a:buNone/>
            </a:pPr>
            <a:r>
              <a:rPr lang="en-US"/>
              <a:t>    -   Library System:  Quan tâm tới   Access Number, Book name, Author Name, year of publication …</a:t>
            </a:r>
            <a:endParaRPr/>
          </a:p>
          <a:p>
            <a:pPr indent="0" lvl="0" marL="0" rtl="0" algn="l">
              <a:spcBef>
                <a:spcPts val="360"/>
              </a:spcBef>
              <a:spcAft>
                <a:spcPts val="0"/>
              </a:spcAft>
              <a:buNone/>
            </a:pPr>
            <a:r>
              <a:rPr lang="en-US"/>
              <a:t>    -   Book Store: Item number, Item name, Price, Quantity in stock … </a:t>
            </a:r>
            <a:endParaRPr/>
          </a:p>
          <a:p>
            <a:pPr indent="0" lvl="0" marL="0" rtl="0" algn="l">
              <a:spcBef>
                <a:spcPts val="360"/>
              </a:spcBef>
              <a:spcAft>
                <a:spcPts val="0"/>
              </a:spcAft>
              <a:buNone/>
            </a:pPr>
            <a:r>
              <a:rPr lang="en-US"/>
              <a:t>Chỉ quan tâm tới những thông tin quan trọng, cần thiết để giải quyết bai toan</a:t>
            </a:r>
            <a:endParaRPr/>
          </a:p>
        </p:txBody>
      </p:sp>
      <p:sp>
        <p:nvSpPr>
          <p:cNvPr id="100" name="Google Shape;10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83" name="Google Shape;383;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In scenarios where completely different objects need to support some kind of shared functionality like, let’s say, persist to XML, classes can implement interfaces that make them compatible with even if they don’t share the same base class. This provides most of the benefits of multiple class inheritance without the nasty side-effects that this usually brings.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Interface members are implicitly public and abstract.</a:t>
            </a:r>
            <a:endParaRPr/>
          </a:p>
        </p:txBody>
      </p:sp>
      <p:sp>
        <p:nvSpPr>
          <p:cNvPr id="384" name="Google Shape;384;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0" name="Google Shape;390;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No normal method in interface</a:t>
            </a:r>
            <a:endParaRPr/>
          </a:p>
          <a:p>
            <a:pPr indent="0" lvl="0" marL="0" rtl="0" algn="l">
              <a:spcBef>
                <a:spcPts val="360"/>
              </a:spcBef>
              <a:spcAft>
                <a:spcPts val="0"/>
              </a:spcAft>
              <a:buNone/>
            </a:pPr>
            <a:r>
              <a:rPr lang="en-US"/>
              <a:t>Declare variable of interface type</a:t>
            </a:r>
            <a:endParaRPr/>
          </a:p>
          <a:p>
            <a:pPr indent="0" lvl="0" marL="0" rtl="0" algn="l">
              <a:spcBef>
                <a:spcPts val="360"/>
              </a:spcBef>
              <a:spcAft>
                <a:spcPts val="0"/>
              </a:spcAft>
              <a:buNone/>
            </a:pPr>
            <a:r>
              <a:rPr lang="en-US"/>
              <a:t>All feature are public</a:t>
            </a:r>
            <a:endParaRPr/>
          </a:p>
        </p:txBody>
      </p:sp>
      <p:sp>
        <p:nvSpPr>
          <p:cNvPr id="391" name="Google Shape;391;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97" name="Google Shape;39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Explicitly specify the Interface name when doubt in case of multi implementation</a:t>
            </a:r>
            <a:endParaRPr/>
          </a:p>
        </p:txBody>
      </p:sp>
      <p:sp>
        <p:nvSpPr>
          <p:cNvPr id="398" name="Google Shape;398;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5" name="Google Shape;40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1" name="Google Shape;41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4" name="Google Shape;424;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5" name="Google Shape;425;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6" name="Google Shape;11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7" name="Google Shape;11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Class như một bản thiết kế cho một loại object.</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 Classifying objects</a:t>
            </a:r>
            <a:endParaRPr/>
          </a:p>
          <a:p>
            <a:pPr indent="0" lvl="0" marL="0" rtl="0" algn="l">
              <a:spcBef>
                <a:spcPts val="360"/>
              </a:spcBef>
              <a:spcAft>
                <a:spcPts val="0"/>
              </a:spcAft>
              <a:buNone/>
            </a:pPr>
            <a:r>
              <a:rPr lang="en-US"/>
              <a:t>   - Relating objects to one another </a:t>
            </a:r>
            <a:endParaRPr/>
          </a:p>
          <a:p>
            <a:pPr indent="0" lvl="0" marL="0" rtl="0" algn="l">
              <a:spcBef>
                <a:spcPts val="360"/>
              </a:spcBef>
              <a:spcAft>
                <a:spcPts val="0"/>
              </a:spcAft>
              <a:buNone/>
            </a:pPr>
            <a:r>
              <a:rPr lang="en-US"/>
              <a:t>   - Providing mechanism to define and manage objects.	</a:t>
            </a:r>
            <a:endParaRPr/>
          </a:p>
        </p:txBody>
      </p:sp>
      <p:sp>
        <p:nvSpPr>
          <p:cNvPr id="134" name="Google Shape;13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Class như một bản thiết kế cho một loại object.</a:t>
            </a:r>
            <a:endParaRPr/>
          </a:p>
          <a:p>
            <a:pPr indent="0" lvl="0" marL="0" rtl="0" algn="l">
              <a:spcBef>
                <a:spcPts val="360"/>
              </a:spcBef>
              <a:spcAft>
                <a:spcPts val="0"/>
              </a:spcAft>
              <a:buNone/>
            </a:pPr>
            <a:r>
              <a:rPr lang="en-US"/>
              <a:t>    </a:t>
            </a:r>
            <a:endParaRPr/>
          </a:p>
          <a:p>
            <a:pPr indent="0" lvl="0" marL="0" rtl="0" algn="l">
              <a:spcBef>
                <a:spcPts val="360"/>
              </a:spcBef>
              <a:spcAft>
                <a:spcPts val="0"/>
              </a:spcAft>
              <a:buNone/>
            </a:pPr>
            <a:r>
              <a:rPr lang="en-US"/>
              <a:t>   - Classifying objects</a:t>
            </a:r>
            <a:endParaRPr/>
          </a:p>
          <a:p>
            <a:pPr indent="0" lvl="0" marL="0" rtl="0" algn="l">
              <a:spcBef>
                <a:spcPts val="360"/>
              </a:spcBef>
              <a:spcAft>
                <a:spcPts val="0"/>
              </a:spcAft>
              <a:buNone/>
            </a:pPr>
            <a:r>
              <a:rPr lang="en-US"/>
              <a:t>   - Relating objects to one another </a:t>
            </a:r>
            <a:endParaRPr/>
          </a:p>
          <a:p>
            <a:pPr indent="0" lvl="0" marL="0" rtl="0" algn="l">
              <a:spcBef>
                <a:spcPts val="360"/>
              </a:spcBef>
              <a:spcAft>
                <a:spcPts val="0"/>
              </a:spcAft>
              <a:buNone/>
            </a:pPr>
            <a:r>
              <a:rPr lang="en-US"/>
              <a:t>   - Providing mechanism to define and manage objects.	</a:t>
            </a:r>
            <a:endParaRPr/>
          </a:p>
        </p:txBody>
      </p:sp>
      <p:sp>
        <p:nvSpPr>
          <p:cNvPr id="153" name="Google Shape;15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0" name="Google Shape;16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t>Why Use Nested Classes?</a:t>
            </a:r>
            <a:endParaRPr/>
          </a:p>
          <a:p>
            <a:pPr indent="0" lvl="0" marL="0" rtl="0" algn="l">
              <a:spcBef>
                <a:spcPts val="360"/>
              </a:spcBef>
              <a:spcAft>
                <a:spcPts val="0"/>
              </a:spcAft>
              <a:buNone/>
            </a:pPr>
            <a:r>
              <a:rPr lang="en-US"/>
              <a:t>There are several compelling reasons for using nested classes, among them:</a:t>
            </a:r>
            <a:endParaRPr/>
          </a:p>
          <a:p>
            <a:pPr indent="0" lvl="0" marL="0" rtl="0" algn="l">
              <a:spcBef>
                <a:spcPts val="360"/>
              </a:spcBef>
              <a:spcAft>
                <a:spcPts val="0"/>
              </a:spcAft>
              <a:buNone/>
            </a:pPr>
            <a:r>
              <a:rPr lang="en-US"/>
              <a:t>It is a way of logically grouping classes that are only used in one place.</a:t>
            </a:r>
            <a:endParaRPr/>
          </a:p>
          <a:p>
            <a:pPr indent="0" lvl="0" marL="0" rtl="0" algn="l">
              <a:spcBef>
                <a:spcPts val="360"/>
              </a:spcBef>
              <a:spcAft>
                <a:spcPts val="0"/>
              </a:spcAft>
              <a:buNone/>
            </a:pPr>
            <a:r>
              <a:rPr lang="en-US"/>
              <a:t>It increases encapsulation.</a:t>
            </a:r>
            <a:endParaRPr/>
          </a:p>
          <a:p>
            <a:pPr indent="0" lvl="0" marL="0" rtl="0" algn="l">
              <a:spcBef>
                <a:spcPts val="360"/>
              </a:spcBef>
              <a:spcAft>
                <a:spcPts val="0"/>
              </a:spcAft>
              <a:buNone/>
            </a:pPr>
            <a:r>
              <a:rPr lang="en-US"/>
              <a:t>Nested classes can lead to more readable and maintainable code.</a:t>
            </a:r>
            <a:endParaRPr/>
          </a:p>
          <a:p>
            <a:pPr indent="0" lvl="0" marL="0" rtl="0" algn="l">
              <a:spcBef>
                <a:spcPts val="360"/>
              </a:spcBef>
              <a:spcAft>
                <a:spcPts val="0"/>
              </a:spcAft>
              <a:buNone/>
            </a:pPr>
            <a:r>
              <a:rPr b="1" lang="en-US"/>
              <a:t>Logical grouping of classes</a:t>
            </a:r>
            <a:r>
              <a:rPr lang="en-US"/>
              <a:t>—If a class is useful to only one other class, then it is logical to embed it in that class and keep the two together. Nesting such "helper classes" makes their package more streamlined.</a:t>
            </a:r>
            <a:endParaRPr/>
          </a:p>
          <a:p>
            <a:pPr indent="0" lvl="0" marL="0" rtl="0" algn="l">
              <a:spcBef>
                <a:spcPts val="360"/>
              </a:spcBef>
              <a:spcAft>
                <a:spcPts val="0"/>
              </a:spcAft>
              <a:buNone/>
            </a:pPr>
            <a:r>
              <a:rPr b="1" lang="en-US"/>
              <a:t>Increased encapsulation</a:t>
            </a:r>
            <a:r>
              <a:rPr lang="en-US"/>
              <a:t>—Consider two top-level classes, A and B, where B needs access to members of A that would otherwise be declared private. By hiding class B within class A, A's members can be declared private and B can access them. In addition, B itself can be hidden from the outside world.</a:t>
            </a:r>
            <a:endParaRPr/>
          </a:p>
          <a:p>
            <a:pPr indent="0" lvl="0" marL="0" rtl="0" algn="l">
              <a:spcBef>
                <a:spcPts val="360"/>
              </a:spcBef>
              <a:spcAft>
                <a:spcPts val="0"/>
              </a:spcAft>
              <a:buNone/>
            </a:pPr>
            <a:r>
              <a:rPr b="1" lang="en-US"/>
              <a:t>More readable, maintainable code</a:t>
            </a:r>
            <a:r>
              <a:rPr lang="en-US"/>
              <a:t>—Nesting small classes within top-level classes places the code closer to where it is used.</a:t>
            </a:r>
            <a:endParaRPr/>
          </a:p>
        </p:txBody>
      </p:sp>
      <p:sp>
        <p:nvSpPr>
          <p:cNvPr id="161" name="Google Shape;16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Separate code for maintenance</a:t>
            </a:r>
            <a:endParaRPr/>
          </a:p>
        </p:txBody>
      </p:sp>
      <p:sp>
        <p:nvSpPr>
          <p:cNvPr id="168" name="Google Shape;16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solidFill>
                  <a:schemeClr val="dk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0" name="Google Shape;20;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12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1" name="Google Shape;21;p3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3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 name="Google Shape;23;p37"/>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ct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ct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ct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ct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ct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ct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ct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ct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6"/>
          <p:cNvSpPr txBox="1"/>
          <p:nvPr>
            <p:ph type="title"/>
          </p:nvPr>
        </p:nvSpPr>
        <p:spPr>
          <a:xfrm>
            <a:off x="1835150" y="0"/>
            <a:ext cx="6851650" cy="914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74" name="Google Shape;74;p46"/>
          <p:cNvSpPr txBox="1"/>
          <p:nvPr>
            <p:ph idx="1" type="body"/>
          </p:nvPr>
        </p:nvSpPr>
        <p:spPr>
          <a:xfrm rot="5400000">
            <a:off x="2118519" y="-442118"/>
            <a:ext cx="4906963" cy="82296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Clr>
                <a:schemeClr val="dk1"/>
              </a:buClr>
              <a:buSzPts val="108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6"/>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46"/>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46"/>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sz="1200">
                <a:solidFill>
                  <a:srgbClr val="888888"/>
                </a:solidFill>
                <a:latin typeface="Calibri"/>
                <a:ea typeface="Calibri"/>
                <a:cs typeface="Calibri"/>
                <a:sym typeface="Calibri"/>
              </a:defRPr>
            </a:lvl1pPr>
            <a:lvl2pPr indent="0" lvl="1" marL="0" marR="0" algn="ctr">
              <a:spcBef>
                <a:spcPts val="0"/>
              </a:spcBef>
              <a:spcAft>
                <a:spcPts val="0"/>
              </a:spcAft>
              <a:buNone/>
              <a:defRPr sz="1200">
                <a:solidFill>
                  <a:srgbClr val="888888"/>
                </a:solidFill>
                <a:latin typeface="Calibri"/>
                <a:ea typeface="Calibri"/>
                <a:cs typeface="Calibri"/>
                <a:sym typeface="Calibri"/>
              </a:defRPr>
            </a:lvl2pPr>
            <a:lvl3pPr indent="0" lvl="2" marL="0" marR="0" algn="ctr">
              <a:spcBef>
                <a:spcPts val="0"/>
              </a:spcBef>
              <a:spcAft>
                <a:spcPts val="0"/>
              </a:spcAft>
              <a:buNone/>
              <a:defRPr sz="1200">
                <a:solidFill>
                  <a:srgbClr val="888888"/>
                </a:solidFill>
                <a:latin typeface="Calibri"/>
                <a:ea typeface="Calibri"/>
                <a:cs typeface="Calibri"/>
                <a:sym typeface="Calibri"/>
              </a:defRPr>
            </a:lvl3pPr>
            <a:lvl4pPr indent="0" lvl="3" marL="0" marR="0" algn="ctr">
              <a:spcBef>
                <a:spcPts val="0"/>
              </a:spcBef>
              <a:spcAft>
                <a:spcPts val="0"/>
              </a:spcAft>
              <a:buNone/>
              <a:defRPr sz="1200">
                <a:solidFill>
                  <a:srgbClr val="888888"/>
                </a:solidFill>
                <a:latin typeface="Calibri"/>
                <a:ea typeface="Calibri"/>
                <a:cs typeface="Calibri"/>
                <a:sym typeface="Calibri"/>
              </a:defRPr>
            </a:lvl4pPr>
            <a:lvl5pPr indent="0" lvl="4" marL="0" marR="0" algn="ctr">
              <a:spcBef>
                <a:spcPts val="0"/>
              </a:spcBef>
              <a:spcAft>
                <a:spcPts val="0"/>
              </a:spcAft>
              <a:buNone/>
              <a:defRPr sz="1200">
                <a:solidFill>
                  <a:srgbClr val="888888"/>
                </a:solidFill>
                <a:latin typeface="Calibri"/>
                <a:ea typeface="Calibri"/>
                <a:cs typeface="Calibri"/>
                <a:sym typeface="Calibri"/>
              </a:defRPr>
            </a:lvl5pPr>
            <a:lvl6pPr indent="0" lvl="5" marL="0" marR="0" algn="ctr">
              <a:spcBef>
                <a:spcPts val="0"/>
              </a:spcBef>
              <a:spcAft>
                <a:spcPts val="0"/>
              </a:spcAft>
              <a:buNone/>
              <a:defRPr sz="1200">
                <a:solidFill>
                  <a:srgbClr val="888888"/>
                </a:solidFill>
                <a:latin typeface="Calibri"/>
                <a:ea typeface="Calibri"/>
                <a:cs typeface="Calibri"/>
                <a:sym typeface="Calibri"/>
              </a:defRPr>
            </a:lvl6pPr>
            <a:lvl7pPr indent="0" lvl="6" marL="0" marR="0" algn="ctr">
              <a:spcBef>
                <a:spcPts val="0"/>
              </a:spcBef>
              <a:spcAft>
                <a:spcPts val="0"/>
              </a:spcAft>
              <a:buNone/>
              <a:defRPr sz="1200">
                <a:solidFill>
                  <a:srgbClr val="888888"/>
                </a:solidFill>
                <a:latin typeface="Calibri"/>
                <a:ea typeface="Calibri"/>
                <a:cs typeface="Calibri"/>
                <a:sym typeface="Calibri"/>
              </a:defRPr>
            </a:lvl7pPr>
            <a:lvl8pPr indent="0" lvl="7" marL="0" marR="0" algn="ctr">
              <a:spcBef>
                <a:spcPts val="0"/>
              </a:spcBef>
              <a:spcAft>
                <a:spcPts val="0"/>
              </a:spcAft>
              <a:buNone/>
              <a:defRPr sz="1200">
                <a:solidFill>
                  <a:srgbClr val="888888"/>
                </a:solidFill>
                <a:latin typeface="Calibri"/>
                <a:ea typeface="Calibri"/>
                <a:cs typeface="Calibri"/>
                <a:sym typeface="Calibri"/>
              </a:defRPr>
            </a:lvl8pPr>
            <a:lvl9pPr indent="0" lvl="8" marL="0" marR="0" algn="ctr">
              <a:spcBef>
                <a:spcPts val="0"/>
              </a:spcBef>
              <a:spcAft>
                <a:spcPts val="0"/>
              </a:spcAft>
              <a:buNone/>
              <a:defRPr sz="12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7"/>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80" name="Google Shape;80;p4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Clr>
                <a:schemeClr val="dk1"/>
              </a:buClr>
              <a:buSzPts val="108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7"/>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47"/>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47"/>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sz="1200">
                <a:solidFill>
                  <a:srgbClr val="888888"/>
                </a:solidFill>
                <a:latin typeface="Calibri"/>
                <a:ea typeface="Calibri"/>
                <a:cs typeface="Calibri"/>
                <a:sym typeface="Calibri"/>
              </a:defRPr>
            </a:lvl1pPr>
            <a:lvl2pPr indent="0" lvl="1" marL="0" marR="0" algn="ctr">
              <a:spcBef>
                <a:spcPts val="0"/>
              </a:spcBef>
              <a:spcAft>
                <a:spcPts val="0"/>
              </a:spcAft>
              <a:buNone/>
              <a:defRPr sz="1200">
                <a:solidFill>
                  <a:srgbClr val="888888"/>
                </a:solidFill>
                <a:latin typeface="Calibri"/>
                <a:ea typeface="Calibri"/>
                <a:cs typeface="Calibri"/>
                <a:sym typeface="Calibri"/>
              </a:defRPr>
            </a:lvl2pPr>
            <a:lvl3pPr indent="0" lvl="2" marL="0" marR="0" algn="ctr">
              <a:spcBef>
                <a:spcPts val="0"/>
              </a:spcBef>
              <a:spcAft>
                <a:spcPts val="0"/>
              </a:spcAft>
              <a:buNone/>
              <a:defRPr sz="1200">
                <a:solidFill>
                  <a:srgbClr val="888888"/>
                </a:solidFill>
                <a:latin typeface="Calibri"/>
                <a:ea typeface="Calibri"/>
                <a:cs typeface="Calibri"/>
                <a:sym typeface="Calibri"/>
              </a:defRPr>
            </a:lvl3pPr>
            <a:lvl4pPr indent="0" lvl="3" marL="0" marR="0" algn="ctr">
              <a:spcBef>
                <a:spcPts val="0"/>
              </a:spcBef>
              <a:spcAft>
                <a:spcPts val="0"/>
              </a:spcAft>
              <a:buNone/>
              <a:defRPr sz="1200">
                <a:solidFill>
                  <a:srgbClr val="888888"/>
                </a:solidFill>
                <a:latin typeface="Calibri"/>
                <a:ea typeface="Calibri"/>
                <a:cs typeface="Calibri"/>
                <a:sym typeface="Calibri"/>
              </a:defRPr>
            </a:lvl4pPr>
            <a:lvl5pPr indent="0" lvl="4" marL="0" marR="0" algn="ctr">
              <a:spcBef>
                <a:spcPts val="0"/>
              </a:spcBef>
              <a:spcAft>
                <a:spcPts val="0"/>
              </a:spcAft>
              <a:buNone/>
              <a:defRPr sz="1200">
                <a:solidFill>
                  <a:srgbClr val="888888"/>
                </a:solidFill>
                <a:latin typeface="Calibri"/>
                <a:ea typeface="Calibri"/>
                <a:cs typeface="Calibri"/>
                <a:sym typeface="Calibri"/>
              </a:defRPr>
            </a:lvl5pPr>
            <a:lvl6pPr indent="0" lvl="5" marL="0" marR="0" algn="ctr">
              <a:spcBef>
                <a:spcPts val="0"/>
              </a:spcBef>
              <a:spcAft>
                <a:spcPts val="0"/>
              </a:spcAft>
              <a:buNone/>
              <a:defRPr sz="1200">
                <a:solidFill>
                  <a:srgbClr val="888888"/>
                </a:solidFill>
                <a:latin typeface="Calibri"/>
                <a:ea typeface="Calibri"/>
                <a:cs typeface="Calibri"/>
                <a:sym typeface="Calibri"/>
              </a:defRPr>
            </a:lvl6pPr>
            <a:lvl7pPr indent="0" lvl="6" marL="0" marR="0" algn="ctr">
              <a:spcBef>
                <a:spcPts val="0"/>
              </a:spcBef>
              <a:spcAft>
                <a:spcPts val="0"/>
              </a:spcAft>
              <a:buNone/>
              <a:defRPr sz="1200">
                <a:solidFill>
                  <a:srgbClr val="888888"/>
                </a:solidFill>
                <a:latin typeface="Calibri"/>
                <a:ea typeface="Calibri"/>
                <a:cs typeface="Calibri"/>
                <a:sym typeface="Calibri"/>
              </a:defRPr>
            </a:lvl7pPr>
            <a:lvl8pPr indent="0" lvl="7" marL="0" marR="0" algn="ctr">
              <a:spcBef>
                <a:spcPts val="0"/>
              </a:spcBef>
              <a:spcAft>
                <a:spcPts val="0"/>
              </a:spcAft>
              <a:buNone/>
              <a:defRPr sz="1200">
                <a:solidFill>
                  <a:srgbClr val="888888"/>
                </a:solidFill>
                <a:latin typeface="Calibri"/>
                <a:ea typeface="Calibri"/>
                <a:cs typeface="Calibri"/>
                <a:sym typeface="Calibri"/>
              </a:defRPr>
            </a:lvl8pPr>
            <a:lvl9pPr indent="0" lvl="8" marL="0" marR="0" algn="ctr">
              <a:spcBef>
                <a:spcPts val="0"/>
              </a:spcBef>
              <a:spcAft>
                <a:spcPts val="0"/>
              </a:spcAft>
              <a:buNone/>
              <a:defRPr sz="12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8"/>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26" name="Google Shape;26;p38"/>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Clr>
                <a:schemeClr val="dk1"/>
              </a:buClr>
              <a:buSzPts val="108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8"/>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ct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ct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ct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ct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ct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ct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ct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ct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39"/>
          <p:cNvSpPr txBox="1"/>
          <p:nvPr/>
        </p:nvSpPr>
        <p:spPr>
          <a:xfrm>
            <a:off x="2700338" y="188913"/>
            <a:ext cx="5376862" cy="64611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Arial"/>
                <a:ea typeface="Arial"/>
                <a:cs typeface="Arial"/>
                <a:sym typeface="Arial"/>
              </a:rPr>
              <a:t>CORPORATE SOFTWARE TRAINING CENTER</a:t>
            </a:r>
            <a:endParaRPr/>
          </a:p>
          <a:p>
            <a:pPr indent="0" lvl="0" marL="0" marR="0" rtl="0" algn="ctr">
              <a:spcBef>
                <a:spcPts val="0"/>
              </a:spcBef>
              <a:spcAft>
                <a:spcPts val="0"/>
              </a:spcAft>
              <a:buNone/>
            </a:pPr>
            <a:r>
              <a:rPr b="1" lang="en-US" sz="1800">
                <a:solidFill>
                  <a:schemeClr val="dk1"/>
                </a:solidFill>
                <a:latin typeface="Arial"/>
                <a:ea typeface="Arial"/>
                <a:cs typeface="Arial"/>
                <a:sym typeface="Arial"/>
              </a:rPr>
              <a:t>TRUNG TÂM ĐÀO TẠO NHÂN LỰC PHẦN MỀM </a:t>
            </a:r>
            <a:endParaRPr/>
          </a:p>
        </p:txBody>
      </p:sp>
      <p:sp>
        <p:nvSpPr>
          <p:cNvPr id="30" name="Google Shape;30;p39"/>
          <p:cNvSpPr txBox="1"/>
          <p:nvPr>
            <p:ph type="ctrTitle"/>
          </p:nvPr>
        </p:nvSpPr>
        <p:spPr>
          <a:xfrm>
            <a:off x="685800" y="2130425"/>
            <a:ext cx="7772400" cy="1470025"/>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SzPts val="1400"/>
              <a:buNone/>
              <a:defRPr b="1" sz="4000">
                <a:solidFill>
                  <a:srgbClr val="DC0081"/>
                </a:solidFill>
                <a:latin typeface="Tahoma"/>
                <a:ea typeface="Tahoma"/>
                <a:cs typeface="Tahoma"/>
                <a:sym typeface="Tahom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1" name="Google Shape;31;p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192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2" name="Google Shape;32;p39"/>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sz="1200">
                <a:solidFill>
                  <a:srgbClr val="888888"/>
                </a:solidFill>
                <a:latin typeface="Calibri"/>
                <a:ea typeface="Calibri"/>
                <a:cs typeface="Calibri"/>
                <a:sym typeface="Calibri"/>
              </a:defRPr>
            </a:lvl1pPr>
            <a:lvl2pPr indent="0" lvl="1" marL="0" marR="0" algn="ctr">
              <a:spcBef>
                <a:spcPts val="0"/>
              </a:spcBef>
              <a:spcAft>
                <a:spcPts val="0"/>
              </a:spcAft>
              <a:buNone/>
              <a:defRPr sz="1200">
                <a:solidFill>
                  <a:srgbClr val="888888"/>
                </a:solidFill>
                <a:latin typeface="Calibri"/>
                <a:ea typeface="Calibri"/>
                <a:cs typeface="Calibri"/>
                <a:sym typeface="Calibri"/>
              </a:defRPr>
            </a:lvl2pPr>
            <a:lvl3pPr indent="0" lvl="2" marL="0" marR="0" algn="ctr">
              <a:spcBef>
                <a:spcPts val="0"/>
              </a:spcBef>
              <a:spcAft>
                <a:spcPts val="0"/>
              </a:spcAft>
              <a:buNone/>
              <a:defRPr sz="1200">
                <a:solidFill>
                  <a:srgbClr val="888888"/>
                </a:solidFill>
                <a:latin typeface="Calibri"/>
                <a:ea typeface="Calibri"/>
                <a:cs typeface="Calibri"/>
                <a:sym typeface="Calibri"/>
              </a:defRPr>
            </a:lvl3pPr>
            <a:lvl4pPr indent="0" lvl="3" marL="0" marR="0" algn="ctr">
              <a:spcBef>
                <a:spcPts val="0"/>
              </a:spcBef>
              <a:spcAft>
                <a:spcPts val="0"/>
              </a:spcAft>
              <a:buNone/>
              <a:defRPr sz="1200">
                <a:solidFill>
                  <a:srgbClr val="888888"/>
                </a:solidFill>
                <a:latin typeface="Calibri"/>
                <a:ea typeface="Calibri"/>
                <a:cs typeface="Calibri"/>
                <a:sym typeface="Calibri"/>
              </a:defRPr>
            </a:lvl4pPr>
            <a:lvl5pPr indent="0" lvl="4" marL="0" marR="0" algn="ctr">
              <a:spcBef>
                <a:spcPts val="0"/>
              </a:spcBef>
              <a:spcAft>
                <a:spcPts val="0"/>
              </a:spcAft>
              <a:buNone/>
              <a:defRPr sz="1200">
                <a:solidFill>
                  <a:srgbClr val="888888"/>
                </a:solidFill>
                <a:latin typeface="Calibri"/>
                <a:ea typeface="Calibri"/>
                <a:cs typeface="Calibri"/>
                <a:sym typeface="Calibri"/>
              </a:defRPr>
            </a:lvl5pPr>
            <a:lvl6pPr indent="0" lvl="5" marL="0" marR="0" algn="ctr">
              <a:spcBef>
                <a:spcPts val="0"/>
              </a:spcBef>
              <a:spcAft>
                <a:spcPts val="0"/>
              </a:spcAft>
              <a:buNone/>
              <a:defRPr sz="1200">
                <a:solidFill>
                  <a:srgbClr val="888888"/>
                </a:solidFill>
                <a:latin typeface="Calibri"/>
                <a:ea typeface="Calibri"/>
                <a:cs typeface="Calibri"/>
                <a:sym typeface="Calibri"/>
              </a:defRPr>
            </a:lvl6pPr>
            <a:lvl7pPr indent="0" lvl="6" marL="0" marR="0" algn="ctr">
              <a:spcBef>
                <a:spcPts val="0"/>
              </a:spcBef>
              <a:spcAft>
                <a:spcPts val="0"/>
              </a:spcAft>
              <a:buNone/>
              <a:defRPr sz="1200">
                <a:solidFill>
                  <a:srgbClr val="888888"/>
                </a:solidFill>
                <a:latin typeface="Calibri"/>
                <a:ea typeface="Calibri"/>
                <a:cs typeface="Calibri"/>
                <a:sym typeface="Calibri"/>
              </a:defRPr>
            </a:lvl7pPr>
            <a:lvl8pPr indent="0" lvl="7" marL="0" marR="0" algn="ctr">
              <a:spcBef>
                <a:spcPts val="0"/>
              </a:spcBef>
              <a:spcAft>
                <a:spcPts val="0"/>
              </a:spcAft>
              <a:buNone/>
              <a:defRPr sz="1200">
                <a:solidFill>
                  <a:srgbClr val="888888"/>
                </a:solidFill>
                <a:latin typeface="Calibri"/>
                <a:ea typeface="Calibri"/>
                <a:cs typeface="Calibri"/>
                <a:sym typeface="Calibri"/>
              </a:defRPr>
            </a:lvl8pPr>
            <a:lvl9pPr indent="0" lvl="8" marL="0" marR="0" algn="ctr">
              <a:spcBef>
                <a:spcPts val="0"/>
              </a:spcBef>
              <a:spcAft>
                <a:spcPts val="0"/>
              </a:spcAft>
              <a:buNone/>
              <a:defRPr sz="12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0"/>
          <p:cNvSpPr txBox="1"/>
          <p:nvPr>
            <p:ph type="title"/>
          </p:nvPr>
        </p:nvSpPr>
        <p:spPr>
          <a:xfrm>
            <a:off x="1835696" y="0"/>
            <a:ext cx="6851104" cy="914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35" name="Google Shape;35;p4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Clr>
                <a:schemeClr val="dk1"/>
              </a:buClr>
              <a:buSzPts val="168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Clr>
                <a:schemeClr val="dk1"/>
              </a:buClr>
              <a:buSzPts val="168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8" name="Google Shape;38;p4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9" name="Google Shape;39;p40"/>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sz="1200">
                <a:solidFill>
                  <a:srgbClr val="888888"/>
                </a:solidFill>
                <a:latin typeface="Calibri"/>
                <a:ea typeface="Calibri"/>
                <a:cs typeface="Calibri"/>
                <a:sym typeface="Calibri"/>
              </a:defRPr>
            </a:lvl1pPr>
            <a:lvl2pPr indent="0" lvl="1" marL="0" marR="0" algn="ctr">
              <a:spcBef>
                <a:spcPts val="0"/>
              </a:spcBef>
              <a:spcAft>
                <a:spcPts val="0"/>
              </a:spcAft>
              <a:buNone/>
              <a:defRPr sz="1200">
                <a:solidFill>
                  <a:srgbClr val="888888"/>
                </a:solidFill>
                <a:latin typeface="Calibri"/>
                <a:ea typeface="Calibri"/>
                <a:cs typeface="Calibri"/>
                <a:sym typeface="Calibri"/>
              </a:defRPr>
            </a:lvl2pPr>
            <a:lvl3pPr indent="0" lvl="2" marL="0" marR="0" algn="ctr">
              <a:spcBef>
                <a:spcPts val="0"/>
              </a:spcBef>
              <a:spcAft>
                <a:spcPts val="0"/>
              </a:spcAft>
              <a:buNone/>
              <a:defRPr sz="1200">
                <a:solidFill>
                  <a:srgbClr val="888888"/>
                </a:solidFill>
                <a:latin typeface="Calibri"/>
                <a:ea typeface="Calibri"/>
                <a:cs typeface="Calibri"/>
                <a:sym typeface="Calibri"/>
              </a:defRPr>
            </a:lvl3pPr>
            <a:lvl4pPr indent="0" lvl="3" marL="0" marR="0" algn="ctr">
              <a:spcBef>
                <a:spcPts val="0"/>
              </a:spcBef>
              <a:spcAft>
                <a:spcPts val="0"/>
              </a:spcAft>
              <a:buNone/>
              <a:defRPr sz="1200">
                <a:solidFill>
                  <a:srgbClr val="888888"/>
                </a:solidFill>
                <a:latin typeface="Calibri"/>
                <a:ea typeface="Calibri"/>
                <a:cs typeface="Calibri"/>
                <a:sym typeface="Calibri"/>
              </a:defRPr>
            </a:lvl4pPr>
            <a:lvl5pPr indent="0" lvl="4" marL="0" marR="0" algn="ctr">
              <a:spcBef>
                <a:spcPts val="0"/>
              </a:spcBef>
              <a:spcAft>
                <a:spcPts val="0"/>
              </a:spcAft>
              <a:buNone/>
              <a:defRPr sz="1200">
                <a:solidFill>
                  <a:srgbClr val="888888"/>
                </a:solidFill>
                <a:latin typeface="Calibri"/>
                <a:ea typeface="Calibri"/>
                <a:cs typeface="Calibri"/>
                <a:sym typeface="Calibri"/>
              </a:defRPr>
            </a:lvl5pPr>
            <a:lvl6pPr indent="0" lvl="5" marL="0" marR="0" algn="ctr">
              <a:spcBef>
                <a:spcPts val="0"/>
              </a:spcBef>
              <a:spcAft>
                <a:spcPts val="0"/>
              </a:spcAft>
              <a:buNone/>
              <a:defRPr sz="1200">
                <a:solidFill>
                  <a:srgbClr val="888888"/>
                </a:solidFill>
                <a:latin typeface="Calibri"/>
                <a:ea typeface="Calibri"/>
                <a:cs typeface="Calibri"/>
                <a:sym typeface="Calibri"/>
              </a:defRPr>
            </a:lvl6pPr>
            <a:lvl7pPr indent="0" lvl="6" marL="0" marR="0" algn="ctr">
              <a:spcBef>
                <a:spcPts val="0"/>
              </a:spcBef>
              <a:spcAft>
                <a:spcPts val="0"/>
              </a:spcAft>
              <a:buNone/>
              <a:defRPr sz="1200">
                <a:solidFill>
                  <a:srgbClr val="888888"/>
                </a:solidFill>
                <a:latin typeface="Calibri"/>
                <a:ea typeface="Calibri"/>
                <a:cs typeface="Calibri"/>
                <a:sym typeface="Calibri"/>
              </a:defRPr>
            </a:lvl7pPr>
            <a:lvl8pPr indent="0" lvl="7" marL="0" marR="0" algn="ctr">
              <a:spcBef>
                <a:spcPts val="0"/>
              </a:spcBef>
              <a:spcAft>
                <a:spcPts val="0"/>
              </a:spcAft>
              <a:buNone/>
              <a:defRPr sz="1200">
                <a:solidFill>
                  <a:srgbClr val="888888"/>
                </a:solidFill>
                <a:latin typeface="Calibri"/>
                <a:ea typeface="Calibri"/>
                <a:cs typeface="Calibri"/>
                <a:sym typeface="Calibri"/>
              </a:defRPr>
            </a:lvl8pPr>
            <a:lvl9pPr indent="0" lvl="8" marL="0" marR="0" algn="ctr">
              <a:spcBef>
                <a:spcPts val="0"/>
              </a:spcBef>
              <a:spcAft>
                <a:spcPts val="0"/>
              </a:spcAft>
              <a:buNone/>
              <a:defRPr sz="12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1"/>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42" name="Google Shape;42;p4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144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Clr>
                <a:schemeClr val="dk1"/>
              </a:buClr>
              <a:buSzPts val="144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144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Clr>
                <a:schemeClr val="dk1"/>
              </a:buClr>
              <a:buSzPts val="144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4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41"/>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sz="1200">
                <a:solidFill>
                  <a:srgbClr val="888888"/>
                </a:solidFill>
                <a:latin typeface="Calibri"/>
                <a:ea typeface="Calibri"/>
                <a:cs typeface="Calibri"/>
                <a:sym typeface="Calibri"/>
              </a:defRPr>
            </a:lvl1pPr>
            <a:lvl2pPr indent="0" lvl="1" marL="0" marR="0" algn="ctr">
              <a:spcBef>
                <a:spcPts val="0"/>
              </a:spcBef>
              <a:spcAft>
                <a:spcPts val="0"/>
              </a:spcAft>
              <a:buNone/>
              <a:defRPr sz="1200">
                <a:solidFill>
                  <a:srgbClr val="888888"/>
                </a:solidFill>
                <a:latin typeface="Calibri"/>
                <a:ea typeface="Calibri"/>
                <a:cs typeface="Calibri"/>
                <a:sym typeface="Calibri"/>
              </a:defRPr>
            </a:lvl2pPr>
            <a:lvl3pPr indent="0" lvl="2" marL="0" marR="0" algn="ctr">
              <a:spcBef>
                <a:spcPts val="0"/>
              </a:spcBef>
              <a:spcAft>
                <a:spcPts val="0"/>
              </a:spcAft>
              <a:buNone/>
              <a:defRPr sz="1200">
                <a:solidFill>
                  <a:srgbClr val="888888"/>
                </a:solidFill>
                <a:latin typeface="Calibri"/>
                <a:ea typeface="Calibri"/>
                <a:cs typeface="Calibri"/>
                <a:sym typeface="Calibri"/>
              </a:defRPr>
            </a:lvl3pPr>
            <a:lvl4pPr indent="0" lvl="3" marL="0" marR="0" algn="ctr">
              <a:spcBef>
                <a:spcPts val="0"/>
              </a:spcBef>
              <a:spcAft>
                <a:spcPts val="0"/>
              </a:spcAft>
              <a:buNone/>
              <a:defRPr sz="1200">
                <a:solidFill>
                  <a:srgbClr val="888888"/>
                </a:solidFill>
                <a:latin typeface="Calibri"/>
                <a:ea typeface="Calibri"/>
                <a:cs typeface="Calibri"/>
                <a:sym typeface="Calibri"/>
              </a:defRPr>
            </a:lvl4pPr>
            <a:lvl5pPr indent="0" lvl="4" marL="0" marR="0" algn="ctr">
              <a:spcBef>
                <a:spcPts val="0"/>
              </a:spcBef>
              <a:spcAft>
                <a:spcPts val="0"/>
              </a:spcAft>
              <a:buNone/>
              <a:defRPr sz="1200">
                <a:solidFill>
                  <a:srgbClr val="888888"/>
                </a:solidFill>
                <a:latin typeface="Calibri"/>
                <a:ea typeface="Calibri"/>
                <a:cs typeface="Calibri"/>
                <a:sym typeface="Calibri"/>
              </a:defRPr>
            </a:lvl5pPr>
            <a:lvl6pPr indent="0" lvl="5" marL="0" marR="0" algn="ctr">
              <a:spcBef>
                <a:spcPts val="0"/>
              </a:spcBef>
              <a:spcAft>
                <a:spcPts val="0"/>
              </a:spcAft>
              <a:buNone/>
              <a:defRPr sz="1200">
                <a:solidFill>
                  <a:srgbClr val="888888"/>
                </a:solidFill>
                <a:latin typeface="Calibri"/>
                <a:ea typeface="Calibri"/>
                <a:cs typeface="Calibri"/>
                <a:sym typeface="Calibri"/>
              </a:defRPr>
            </a:lvl6pPr>
            <a:lvl7pPr indent="0" lvl="6" marL="0" marR="0" algn="ctr">
              <a:spcBef>
                <a:spcPts val="0"/>
              </a:spcBef>
              <a:spcAft>
                <a:spcPts val="0"/>
              </a:spcAft>
              <a:buNone/>
              <a:defRPr sz="1200">
                <a:solidFill>
                  <a:srgbClr val="888888"/>
                </a:solidFill>
                <a:latin typeface="Calibri"/>
                <a:ea typeface="Calibri"/>
                <a:cs typeface="Calibri"/>
                <a:sym typeface="Calibri"/>
              </a:defRPr>
            </a:lvl7pPr>
            <a:lvl8pPr indent="0" lvl="7" marL="0" marR="0" algn="ctr">
              <a:spcBef>
                <a:spcPts val="0"/>
              </a:spcBef>
              <a:spcAft>
                <a:spcPts val="0"/>
              </a:spcAft>
              <a:buNone/>
              <a:defRPr sz="1200">
                <a:solidFill>
                  <a:srgbClr val="888888"/>
                </a:solidFill>
                <a:latin typeface="Calibri"/>
                <a:ea typeface="Calibri"/>
                <a:cs typeface="Calibri"/>
                <a:sym typeface="Calibri"/>
              </a:defRPr>
            </a:lvl8pPr>
            <a:lvl9pPr indent="0" lvl="8" marL="0" marR="0" algn="ctr">
              <a:spcBef>
                <a:spcPts val="0"/>
              </a:spcBef>
              <a:spcAft>
                <a:spcPts val="0"/>
              </a:spcAft>
              <a:buNone/>
              <a:defRPr sz="12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2"/>
          <p:cNvSpPr txBox="1"/>
          <p:nvPr>
            <p:ph type="title"/>
          </p:nvPr>
        </p:nvSpPr>
        <p:spPr>
          <a:xfrm>
            <a:off x="1835696" y="0"/>
            <a:ext cx="6851104" cy="9144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51" name="Google Shape;51;p4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4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42"/>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sz="1200">
                <a:solidFill>
                  <a:srgbClr val="888888"/>
                </a:solidFill>
                <a:latin typeface="Calibri"/>
                <a:ea typeface="Calibri"/>
                <a:cs typeface="Calibri"/>
                <a:sym typeface="Calibri"/>
              </a:defRPr>
            </a:lvl1pPr>
            <a:lvl2pPr indent="0" lvl="1" marL="0" marR="0" algn="ctr">
              <a:spcBef>
                <a:spcPts val="0"/>
              </a:spcBef>
              <a:spcAft>
                <a:spcPts val="0"/>
              </a:spcAft>
              <a:buNone/>
              <a:defRPr sz="1200">
                <a:solidFill>
                  <a:srgbClr val="888888"/>
                </a:solidFill>
                <a:latin typeface="Calibri"/>
                <a:ea typeface="Calibri"/>
                <a:cs typeface="Calibri"/>
                <a:sym typeface="Calibri"/>
              </a:defRPr>
            </a:lvl2pPr>
            <a:lvl3pPr indent="0" lvl="2" marL="0" marR="0" algn="ctr">
              <a:spcBef>
                <a:spcPts val="0"/>
              </a:spcBef>
              <a:spcAft>
                <a:spcPts val="0"/>
              </a:spcAft>
              <a:buNone/>
              <a:defRPr sz="1200">
                <a:solidFill>
                  <a:srgbClr val="888888"/>
                </a:solidFill>
                <a:latin typeface="Calibri"/>
                <a:ea typeface="Calibri"/>
                <a:cs typeface="Calibri"/>
                <a:sym typeface="Calibri"/>
              </a:defRPr>
            </a:lvl3pPr>
            <a:lvl4pPr indent="0" lvl="3" marL="0" marR="0" algn="ctr">
              <a:spcBef>
                <a:spcPts val="0"/>
              </a:spcBef>
              <a:spcAft>
                <a:spcPts val="0"/>
              </a:spcAft>
              <a:buNone/>
              <a:defRPr sz="1200">
                <a:solidFill>
                  <a:srgbClr val="888888"/>
                </a:solidFill>
                <a:latin typeface="Calibri"/>
                <a:ea typeface="Calibri"/>
                <a:cs typeface="Calibri"/>
                <a:sym typeface="Calibri"/>
              </a:defRPr>
            </a:lvl4pPr>
            <a:lvl5pPr indent="0" lvl="4" marL="0" marR="0" algn="ctr">
              <a:spcBef>
                <a:spcPts val="0"/>
              </a:spcBef>
              <a:spcAft>
                <a:spcPts val="0"/>
              </a:spcAft>
              <a:buNone/>
              <a:defRPr sz="1200">
                <a:solidFill>
                  <a:srgbClr val="888888"/>
                </a:solidFill>
                <a:latin typeface="Calibri"/>
                <a:ea typeface="Calibri"/>
                <a:cs typeface="Calibri"/>
                <a:sym typeface="Calibri"/>
              </a:defRPr>
            </a:lvl5pPr>
            <a:lvl6pPr indent="0" lvl="5" marL="0" marR="0" algn="ctr">
              <a:spcBef>
                <a:spcPts val="0"/>
              </a:spcBef>
              <a:spcAft>
                <a:spcPts val="0"/>
              </a:spcAft>
              <a:buNone/>
              <a:defRPr sz="1200">
                <a:solidFill>
                  <a:srgbClr val="888888"/>
                </a:solidFill>
                <a:latin typeface="Calibri"/>
                <a:ea typeface="Calibri"/>
                <a:cs typeface="Calibri"/>
                <a:sym typeface="Calibri"/>
              </a:defRPr>
            </a:lvl6pPr>
            <a:lvl7pPr indent="0" lvl="6" marL="0" marR="0" algn="ctr">
              <a:spcBef>
                <a:spcPts val="0"/>
              </a:spcBef>
              <a:spcAft>
                <a:spcPts val="0"/>
              </a:spcAft>
              <a:buNone/>
              <a:defRPr sz="1200">
                <a:solidFill>
                  <a:srgbClr val="888888"/>
                </a:solidFill>
                <a:latin typeface="Calibri"/>
                <a:ea typeface="Calibri"/>
                <a:cs typeface="Calibri"/>
                <a:sym typeface="Calibri"/>
              </a:defRPr>
            </a:lvl7pPr>
            <a:lvl8pPr indent="0" lvl="7" marL="0" marR="0" algn="ctr">
              <a:spcBef>
                <a:spcPts val="0"/>
              </a:spcBef>
              <a:spcAft>
                <a:spcPts val="0"/>
              </a:spcAft>
              <a:buNone/>
              <a:defRPr sz="1200">
                <a:solidFill>
                  <a:srgbClr val="888888"/>
                </a:solidFill>
                <a:latin typeface="Calibri"/>
                <a:ea typeface="Calibri"/>
                <a:cs typeface="Calibri"/>
                <a:sym typeface="Calibri"/>
              </a:defRPr>
            </a:lvl8pPr>
            <a:lvl9pPr indent="0" lvl="8" marL="0" marR="0" algn="ctr">
              <a:spcBef>
                <a:spcPts val="0"/>
              </a:spcBef>
              <a:spcAft>
                <a:spcPts val="0"/>
              </a:spcAft>
              <a:buNone/>
              <a:defRPr sz="12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6" name="Google Shape;56;p4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43"/>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sz="1200">
                <a:solidFill>
                  <a:srgbClr val="888888"/>
                </a:solidFill>
                <a:latin typeface="Calibri"/>
                <a:ea typeface="Calibri"/>
                <a:cs typeface="Calibri"/>
                <a:sym typeface="Calibri"/>
              </a:defRPr>
            </a:lvl1pPr>
            <a:lvl2pPr indent="0" lvl="1" marL="0" marR="0" algn="ctr">
              <a:spcBef>
                <a:spcPts val="0"/>
              </a:spcBef>
              <a:spcAft>
                <a:spcPts val="0"/>
              </a:spcAft>
              <a:buNone/>
              <a:defRPr sz="1200">
                <a:solidFill>
                  <a:srgbClr val="888888"/>
                </a:solidFill>
                <a:latin typeface="Calibri"/>
                <a:ea typeface="Calibri"/>
                <a:cs typeface="Calibri"/>
                <a:sym typeface="Calibri"/>
              </a:defRPr>
            </a:lvl2pPr>
            <a:lvl3pPr indent="0" lvl="2" marL="0" marR="0" algn="ctr">
              <a:spcBef>
                <a:spcPts val="0"/>
              </a:spcBef>
              <a:spcAft>
                <a:spcPts val="0"/>
              </a:spcAft>
              <a:buNone/>
              <a:defRPr sz="1200">
                <a:solidFill>
                  <a:srgbClr val="888888"/>
                </a:solidFill>
                <a:latin typeface="Calibri"/>
                <a:ea typeface="Calibri"/>
                <a:cs typeface="Calibri"/>
                <a:sym typeface="Calibri"/>
              </a:defRPr>
            </a:lvl3pPr>
            <a:lvl4pPr indent="0" lvl="3" marL="0" marR="0" algn="ctr">
              <a:spcBef>
                <a:spcPts val="0"/>
              </a:spcBef>
              <a:spcAft>
                <a:spcPts val="0"/>
              </a:spcAft>
              <a:buNone/>
              <a:defRPr sz="1200">
                <a:solidFill>
                  <a:srgbClr val="888888"/>
                </a:solidFill>
                <a:latin typeface="Calibri"/>
                <a:ea typeface="Calibri"/>
                <a:cs typeface="Calibri"/>
                <a:sym typeface="Calibri"/>
              </a:defRPr>
            </a:lvl4pPr>
            <a:lvl5pPr indent="0" lvl="4" marL="0" marR="0" algn="ctr">
              <a:spcBef>
                <a:spcPts val="0"/>
              </a:spcBef>
              <a:spcAft>
                <a:spcPts val="0"/>
              </a:spcAft>
              <a:buNone/>
              <a:defRPr sz="1200">
                <a:solidFill>
                  <a:srgbClr val="888888"/>
                </a:solidFill>
                <a:latin typeface="Calibri"/>
                <a:ea typeface="Calibri"/>
                <a:cs typeface="Calibri"/>
                <a:sym typeface="Calibri"/>
              </a:defRPr>
            </a:lvl5pPr>
            <a:lvl6pPr indent="0" lvl="5" marL="0" marR="0" algn="ctr">
              <a:spcBef>
                <a:spcPts val="0"/>
              </a:spcBef>
              <a:spcAft>
                <a:spcPts val="0"/>
              </a:spcAft>
              <a:buNone/>
              <a:defRPr sz="1200">
                <a:solidFill>
                  <a:srgbClr val="888888"/>
                </a:solidFill>
                <a:latin typeface="Calibri"/>
                <a:ea typeface="Calibri"/>
                <a:cs typeface="Calibri"/>
                <a:sym typeface="Calibri"/>
              </a:defRPr>
            </a:lvl6pPr>
            <a:lvl7pPr indent="0" lvl="6" marL="0" marR="0" algn="ctr">
              <a:spcBef>
                <a:spcPts val="0"/>
              </a:spcBef>
              <a:spcAft>
                <a:spcPts val="0"/>
              </a:spcAft>
              <a:buNone/>
              <a:defRPr sz="1200">
                <a:solidFill>
                  <a:srgbClr val="888888"/>
                </a:solidFill>
                <a:latin typeface="Calibri"/>
                <a:ea typeface="Calibri"/>
                <a:cs typeface="Calibri"/>
                <a:sym typeface="Calibri"/>
              </a:defRPr>
            </a:lvl7pPr>
            <a:lvl8pPr indent="0" lvl="7" marL="0" marR="0" algn="ctr">
              <a:spcBef>
                <a:spcPts val="0"/>
              </a:spcBef>
              <a:spcAft>
                <a:spcPts val="0"/>
              </a:spcAft>
              <a:buNone/>
              <a:defRPr sz="1200">
                <a:solidFill>
                  <a:srgbClr val="888888"/>
                </a:solidFill>
                <a:latin typeface="Calibri"/>
                <a:ea typeface="Calibri"/>
                <a:cs typeface="Calibri"/>
                <a:sym typeface="Calibri"/>
              </a:defRPr>
            </a:lvl8pPr>
            <a:lvl9pPr indent="0" lvl="8" marL="0" marR="0" algn="ctr">
              <a:spcBef>
                <a:spcPts val="0"/>
              </a:spcBef>
              <a:spcAft>
                <a:spcPts val="0"/>
              </a:spcAft>
              <a:buNone/>
              <a:defRPr sz="12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0" name="Google Shape;60;p4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Clr>
                <a:schemeClr val="dk1"/>
              </a:buClr>
              <a:buSzPts val="192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84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3" name="Google Shape;63;p4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4" name="Google Shape;64;p44"/>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sz="1200">
                <a:solidFill>
                  <a:srgbClr val="888888"/>
                </a:solidFill>
                <a:latin typeface="Calibri"/>
                <a:ea typeface="Calibri"/>
                <a:cs typeface="Calibri"/>
                <a:sym typeface="Calibri"/>
              </a:defRPr>
            </a:lvl1pPr>
            <a:lvl2pPr indent="0" lvl="1" marL="0" marR="0" algn="ctr">
              <a:spcBef>
                <a:spcPts val="0"/>
              </a:spcBef>
              <a:spcAft>
                <a:spcPts val="0"/>
              </a:spcAft>
              <a:buNone/>
              <a:defRPr sz="1200">
                <a:solidFill>
                  <a:srgbClr val="888888"/>
                </a:solidFill>
                <a:latin typeface="Calibri"/>
                <a:ea typeface="Calibri"/>
                <a:cs typeface="Calibri"/>
                <a:sym typeface="Calibri"/>
              </a:defRPr>
            </a:lvl2pPr>
            <a:lvl3pPr indent="0" lvl="2" marL="0" marR="0" algn="ctr">
              <a:spcBef>
                <a:spcPts val="0"/>
              </a:spcBef>
              <a:spcAft>
                <a:spcPts val="0"/>
              </a:spcAft>
              <a:buNone/>
              <a:defRPr sz="1200">
                <a:solidFill>
                  <a:srgbClr val="888888"/>
                </a:solidFill>
                <a:latin typeface="Calibri"/>
                <a:ea typeface="Calibri"/>
                <a:cs typeface="Calibri"/>
                <a:sym typeface="Calibri"/>
              </a:defRPr>
            </a:lvl3pPr>
            <a:lvl4pPr indent="0" lvl="3" marL="0" marR="0" algn="ctr">
              <a:spcBef>
                <a:spcPts val="0"/>
              </a:spcBef>
              <a:spcAft>
                <a:spcPts val="0"/>
              </a:spcAft>
              <a:buNone/>
              <a:defRPr sz="1200">
                <a:solidFill>
                  <a:srgbClr val="888888"/>
                </a:solidFill>
                <a:latin typeface="Calibri"/>
                <a:ea typeface="Calibri"/>
                <a:cs typeface="Calibri"/>
                <a:sym typeface="Calibri"/>
              </a:defRPr>
            </a:lvl4pPr>
            <a:lvl5pPr indent="0" lvl="4" marL="0" marR="0" algn="ctr">
              <a:spcBef>
                <a:spcPts val="0"/>
              </a:spcBef>
              <a:spcAft>
                <a:spcPts val="0"/>
              </a:spcAft>
              <a:buNone/>
              <a:defRPr sz="1200">
                <a:solidFill>
                  <a:srgbClr val="888888"/>
                </a:solidFill>
                <a:latin typeface="Calibri"/>
                <a:ea typeface="Calibri"/>
                <a:cs typeface="Calibri"/>
                <a:sym typeface="Calibri"/>
              </a:defRPr>
            </a:lvl5pPr>
            <a:lvl6pPr indent="0" lvl="5" marL="0" marR="0" algn="ctr">
              <a:spcBef>
                <a:spcPts val="0"/>
              </a:spcBef>
              <a:spcAft>
                <a:spcPts val="0"/>
              </a:spcAft>
              <a:buNone/>
              <a:defRPr sz="1200">
                <a:solidFill>
                  <a:srgbClr val="888888"/>
                </a:solidFill>
                <a:latin typeface="Calibri"/>
                <a:ea typeface="Calibri"/>
                <a:cs typeface="Calibri"/>
                <a:sym typeface="Calibri"/>
              </a:defRPr>
            </a:lvl6pPr>
            <a:lvl7pPr indent="0" lvl="6" marL="0" marR="0" algn="ctr">
              <a:spcBef>
                <a:spcPts val="0"/>
              </a:spcBef>
              <a:spcAft>
                <a:spcPts val="0"/>
              </a:spcAft>
              <a:buNone/>
              <a:defRPr sz="1200">
                <a:solidFill>
                  <a:srgbClr val="888888"/>
                </a:solidFill>
                <a:latin typeface="Calibri"/>
                <a:ea typeface="Calibri"/>
                <a:cs typeface="Calibri"/>
                <a:sym typeface="Calibri"/>
              </a:defRPr>
            </a:lvl7pPr>
            <a:lvl8pPr indent="0" lvl="7" marL="0" marR="0" algn="ctr">
              <a:spcBef>
                <a:spcPts val="0"/>
              </a:spcBef>
              <a:spcAft>
                <a:spcPts val="0"/>
              </a:spcAft>
              <a:buNone/>
              <a:defRPr sz="1200">
                <a:solidFill>
                  <a:srgbClr val="888888"/>
                </a:solidFill>
                <a:latin typeface="Calibri"/>
                <a:ea typeface="Calibri"/>
                <a:cs typeface="Calibri"/>
                <a:sym typeface="Calibri"/>
              </a:defRPr>
            </a:lvl8pPr>
            <a:lvl9pPr indent="0" lvl="8" marL="0" marR="0" algn="ctr">
              <a:spcBef>
                <a:spcPts val="0"/>
              </a:spcBef>
              <a:spcAft>
                <a:spcPts val="0"/>
              </a:spcAft>
              <a:buNone/>
              <a:defRPr sz="12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p:txBody>
      </p:sp>
      <p:sp>
        <p:nvSpPr>
          <p:cNvPr id="67" name="Google Shape;67;p45"/>
          <p:cNvSpPr/>
          <p:nvPr>
            <p:ph idx="2" type="pic"/>
          </p:nvPr>
        </p:nvSpPr>
        <p:spPr>
          <a:xfrm>
            <a:off x="1792288" y="612775"/>
            <a:ext cx="5486400" cy="4114800"/>
          </a:xfrm>
          <a:prstGeom prst="rect">
            <a:avLst/>
          </a:prstGeom>
          <a:noFill/>
          <a:ln>
            <a:noFill/>
          </a:ln>
        </p:spPr>
      </p:sp>
      <p:sp>
        <p:nvSpPr>
          <p:cNvPr id="68" name="Google Shape;68;p4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84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0" name="Google Shape;70;p4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1" name="Google Shape;71;p45"/>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spcAft>
                <a:spcPts val="0"/>
              </a:spcAft>
              <a:buNone/>
              <a:defRPr sz="1200">
                <a:solidFill>
                  <a:srgbClr val="888888"/>
                </a:solidFill>
                <a:latin typeface="Calibri"/>
                <a:ea typeface="Calibri"/>
                <a:cs typeface="Calibri"/>
                <a:sym typeface="Calibri"/>
              </a:defRPr>
            </a:lvl1pPr>
            <a:lvl2pPr indent="0" lvl="1" marL="0" marR="0" algn="ctr">
              <a:spcBef>
                <a:spcPts val="0"/>
              </a:spcBef>
              <a:spcAft>
                <a:spcPts val="0"/>
              </a:spcAft>
              <a:buNone/>
              <a:defRPr sz="1200">
                <a:solidFill>
                  <a:srgbClr val="888888"/>
                </a:solidFill>
                <a:latin typeface="Calibri"/>
                <a:ea typeface="Calibri"/>
                <a:cs typeface="Calibri"/>
                <a:sym typeface="Calibri"/>
              </a:defRPr>
            </a:lvl2pPr>
            <a:lvl3pPr indent="0" lvl="2" marL="0" marR="0" algn="ctr">
              <a:spcBef>
                <a:spcPts val="0"/>
              </a:spcBef>
              <a:spcAft>
                <a:spcPts val="0"/>
              </a:spcAft>
              <a:buNone/>
              <a:defRPr sz="1200">
                <a:solidFill>
                  <a:srgbClr val="888888"/>
                </a:solidFill>
                <a:latin typeface="Calibri"/>
                <a:ea typeface="Calibri"/>
                <a:cs typeface="Calibri"/>
                <a:sym typeface="Calibri"/>
              </a:defRPr>
            </a:lvl3pPr>
            <a:lvl4pPr indent="0" lvl="3" marL="0" marR="0" algn="ctr">
              <a:spcBef>
                <a:spcPts val="0"/>
              </a:spcBef>
              <a:spcAft>
                <a:spcPts val="0"/>
              </a:spcAft>
              <a:buNone/>
              <a:defRPr sz="1200">
                <a:solidFill>
                  <a:srgbClr val="888888"/>
                </a:solidFill>
                <a:latin typeface="Calibri"/>
                <a:ea typeface="Calibri"/>
                <a:cs typeface="Calibri"/>
                <a:sym typeface="Calibri"/>
              </a:defRPr>
            </a:lvl4pPr>
            <a:lvl5pPr indent="0" lvl="4" marL="0" marR="0" algn="ctr">
              <a:spcBef>
                <a:spcPts val="0"/>
              </a:spcBef>
              <a:spcAft>
                <a:spcPts val="0"/>
              </a:spcAft>
              <a:buNone/>
              <a:defRPr sz="1200">
                <a:solidFill>
                  <a:srgbClr val="888888"/>
                </a:solidFill>
                <a:latin typeface="Calibri"/>
                <a:ea typeface="Calibri"/>
                <a:cs typeface="Calibri"/>
                <a:sym typeface="Calibri"/>
              </a:defRPr>
            </a:lvl5pPr>
            <a:lvl6pPr indent="0" lvl="5" marL="0" marR="0" algn="ctr">
              <a:spcBef>
                <a:spcPts val="0"/>
              </a:spcBef>
              <a:spcAft>
                <a:spcPts val="0"/>
              </a:spcAft>
              <a:buNone/>
              <a:defRPr sz="1200">
                <a:solidFill>
                  <a:srgbClr val="888888"/>
                </a:solidFill>
                <a:latin typeface="Calibri"/>
                <a:ea typeface="Calibri"/>
                <a:cs typeface="Calibri"/>
                <a:sym typeface="Calibri"/>
              </a:defRPr>
            </a:lvl6pPr>
            <a:lvl7pPr indent="0" lvl="6" marL="0" marR="0" algn="ctr">
              <a:spcBef>
                <a:spcPts val="0"/>
              </a:spcBef>
              <a:spcAft>
                <a:spcPts val="0"/>
              </a:spcAft>
              <a:buNone/>
              <a:defRPr sz="1200">
                <a:solidFill>
                  <a:srgbClr val="888888"/>
                </a:solidFill>
                <a:latin typeface="Calibri"/>
                <a:ea typeface="Calibri"/>
                <a:cs typeface="Calibri"/>
                <a:sym typeface="Calibri"/>
              </a:defRPr>
            </a:lvl7pPr>
            <a:lvl8pPr indent="0" lvl="7" marL="0" marR="0" algn="ctr">
              <a:spcBef>
                <a:spcPts val="0"/>
              </a:spcBef>
              <a:spcAft>
                <a:spcPts val="0"/>
              </a:spcAft>
              <a:buNone/>
              <a:defRPr sz="1200">
                <a:solidFill>
                  <a:srgbClr val="888888"/>
                </a:solidFill>
                <a:latin typeface="Calibri"/>
                <a:ea typeface="Calibri"/>
                <a:cs typeface="Calibri"/>
                <a:sym typeface="Calibri"/>
              </a:defRPr>
            </a:lvl8pPr>
            <a:lvl9pPr indent="0" lvl="8" marL="0" marR="0" algn="ctr">
              <a:spcBef>
                <a:spcPts val="0"/>
              </a:spcBef>
              <a:spcAft>
                <a:spcPts val="0"/>
              </a:spcAft>
              <a:buNone/>
              <a:defRPr sz="1200">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7.jp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ackGround" id="10" name="Google Shape;10;p36"/>
          <p:cNvPicPr preferRelativeResize="0"/>
          <p:nvPr/>
        </p:nvPicPr>
        <p:blipFill rotWithShape="1">
          <a:blip r:embed="rId1">
            <a:alphaModFix/>
          </a:blip>
          <a:srcRect b="0" l="0" r="0" t="0"/>
          <a:stretch/>
        </p:blipFill>
        <p:spPr>
          <a:xfrm>
            <a:off x="0" y="914400"/>
            <a:ext cx="9144000" cy="914400"/>
          </a:xfrm>
          <a:prstGeom prst="rect">
            <a:avLst/>
          </a:prstGeom>
          <a:noFill/>
          <a:ln>
            <a:noFill/>
          </a:ln>
        </p:spPr>
      </p:pic>
      <p:sp>
        <p:nvSpPr>
          <p:cNvPr id="11" name="Google Shape;11;p36"/>
          <p:cNvSpPr txBox="1"/>
          <p:nvPr>
            <p:ph type="title"/>
          </p:nvPr>
        </p:nvSpPr>
        <p:spPr>
          <a:xfrm>
            <a:off x="1835150" y="0"/>
            <a:ext cx="6851650" cy="91440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r">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r">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r">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r">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r">
              <a:spcBef>
                <a:spcPts val="0"/>
              </a:spcBef>
              <a:spcAft>
                <a:spcPts val="0"/>
              </a:spcAft>
              <a:buSzPts val="1400"/>
              <a:buNone/>
              <a:defRPr b="1" i="0" sz="3200" u="none" cap="none" strike="noStrike">
                <a:solidFill>
                  <a:srgbClr val="C00000"/>
                </a:solidFill>
                <a:latin typeface="Times New Roman"/>
                <a:ea typeface="Times New Roman"/>
                <a:cs typeface="Times New Roman"/>
                <a:sym typeface="Times New Roman"/>
              </a:defRPr>
            </a:lvl6pPr>
            <a:lvl7pPr lvl="6" marR="0" rtl="0" algn="r">
              <a:spcBef>
                <a:spcPts val="0"/>
              </a:spcBef>
              <a:spcAft>
                <a:spcPts val="0"/>
              </a:spcAft>
              <a:buSzPts val="1400"/>
              <a:buNone/>
              <a:defRPr b="1" i="0" sz="3200" u="none" cap="none" strike="noStrike">
                <a:solidFill>
                  <a:srgbClr val="C00000"/>
                </a:solidFill>
                <a:latin typeface="Times New Roman"/>
                <a:ea typeface="Times New Roman"/>
                <a:cs typeface="Times New Roman"/>
                <a:sym typeface="Times New Roman"/>
              </a:defRPr>
            </a:lvl7pPr>
            <a:lvl8pPr lvl="7" marR="0" rtl="0" algn="r">
              <a:spcBef>
                <a:spcPts val="0"/>
              </a:spcBef>
              <a:spcAft>
                <a:spcPts val="0"/>
              </a:spcAft>
              <a:buSzPts val="1400"/>
              <a:buNone/>
              <a:defRPr b="1" i="0" sz="3200" u="none" cap="none" strike="noStrike">
                <a:solidFill>
                  <a:srgbClr val="C00000"/>
                </a:solidFill>
                <a:latin typeface="Times New Roman"/>
                <a:ea typeface="Times New Roman"/>
                <a:cs typeface="Times New Roman"/>
                <a:sym typeface="Times New Roman"/>
              </a:defRPr>
            </a:lvl8pPr>
            <a:lvl9pPr lvl="8" marR="0" rtl="0" algn="r">
              <a:spcBef>
                <a:spcPts val="0"/>
              </a:spcBef>
              <a:spcAft>
                <a:spcPts val="0"/>
              </a:spcAft>
              <a:buSzPts val="1400"/>
              <a:buNone/>
              <a:defRPr b="1" i="0" sz="3200" u="none" cap="none" strike="noStrike">
                <a:solidFill>
                  <a:srgbClr val="C00000"/>
                </a:solidFill>
                <a:latin typeface="Times New Roman"/>
                <a:ea typeface="Times New Roman"/>
                <a:cs typeface="Times New Roman"/>
                <a:sym typeface="Times New Roman"/>
              </a:defRPr>
            </a:lvl9pPr>
          </a:lstStyle>
          <a:p/>
        </p:txBody>
      </p:sp>
      <p:sp>
        <p:nvSpPr>
          <p:cNvPr id="12" name="Google Shape;12;p36"/>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dk1"/>
              </a:buClr>
              <a:buSzPts val="1920"/>
              <a:buFont typeface="Noto Sans Symbols"/>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36"/>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ct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ct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ct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ct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ct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ct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ct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ct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cxnSp>
        <p:nvCxnSpPr>
          <p:cNvPr id="14" name="Google Shape;14;p36"/>
          <p:cNvCxnSpPr/>
          <p:nvPr/>
        </p:nvCxnSpPr>
        <p:spPr>
          <a:xfrm>
            <a:off x="0" y="6553200"/>
            <a:ext cx="9144000" cy="0"/>
          </a:xfrm>
          <a:prstGeom prst="straightConnector1">
            <a:avLst/>
          </a:prstGeom>
          <a:noFill/>
          <a:ln cap="flat" cmpd="sng" w="9525">
            <a:solidFill>
              <a:srgbClr val="FC0128"/>
            </a:solidFill>
            <a:prstDash val="solid"/>
            <a:round/>
            <a:headEnd len="med" w="med" type="none"/>
            <a:tailEnd len="med" w="med" type="none"/>
          </a:ln>
        </p:spPr>
      </p:cxnSp>
      <p:sp>
        <p:nvSpPr>
          <p:cNvPr id="15" name="Google Shape;15;p36"/>
          <p:cNvSpPr txBox="1"/>
          <p:nvPr/>
        </p:nvSpPr>
        <p:spPr>
          <a:xfrm>
            <a:off x="119063" y="6583363"/>
            <a:ext cx="3538537" cy="27463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1200" u="none" cap="none" strike="noStrike">
                <a:solidFill>
                  <a:schemeClr val="dk1"/>
                </a:solidFill>
                <a:latin typeface="Calibri"/>
                <a:ea typeface="Calibri"/>
                <a:cs typeface="Calibri"/>
                <a:sym typeface="Calibri"/>
              </a:rPr>
              <a:t>©</a:t>
            </a:r>
            <a:r>
              <a:rPr b="0" i="0" lang="en-US" sz="1000" u="none" cap="none" strike="noStrike">
                <a:solidFill>
                  <a:schemeClr val="dk1"/>
                </a:solidFill>
                <a:latin typeface="Calibri"/>
                <a:ea typeface="Calibri"/>
                <a:cs typeface="Calibri"/>
                <a:sym typeface="Calibri"/>
              </a:rPr>
              <a:t> FPT SOFTWARE – TRAINING MATERIAL – Internal use</a:t>
            </a:r>
            <a:endParaRPr b="0" i="0" sz="1000" u="none" cap="none" strike="noStrike">
              <a:solidFill>
                <a:schemeClr val="dk1"/>
              </a:solidFill>
              <a:latin typeface="Calibri"/>
              <a:ea typeface="Calibri"/>
              <a:cs typeface="Calibri"/>
              <a:sym typeface="Calibri"/>
            </a:endParaRPr>
          </a:p>
        </p:txBody>
      </p:sp>
      <p:sp>
        <p:nvSpPr>
          <p:cNvPr id="16" name="Google Shape;16;p36"/>
          <p:cNvSpPr txBox="1"/>
          <p:nvPr/>
        </p:nvSpPr>
        <p:spPr>
          <a:xfrm>
            <a:off x="7291388" y="6596063"/>
            <a:ext cx="1430337" cy="24765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0" i="0" lang="en-US" sz="1000" u="none" cap="none" strike="noStrike">
                <a:solidFill>
                  <a:schemeClr val="dk1"/>
                </a:solidFill>
                <a:latin typeface="Calibri"/>
                <a:ea typeface="Calibri"/>
                <a:cs typeface="Calibri"/>
                <a:sym typeface="Calibri"/>
              </a:rPr>
              <a:t>09e-BM/DT/FSOFT v1/1</a:t>
            </a:r>
            <a:endParaRPr/>
          </a:p>
        </p:txBody>
      </p:sp>
      <p:pic>
        <p:nvPicPr>
          <p:cNvPr id="17" name="Google Shape;17;p36"/>
          <p:cNvPicPr preferRelativeResize="0"/>
          <p:nvPr/>
        </p:nvPicPr>
        <p:blipFill rotWithShape="1">
          <a:blip r:embed="rId2">
            <a:alphaModFix/>
          </a:blip>
          <a:srcRect b="0" l="0" r="0" t="0"/>
          <a:stretch/>
        </p:blipFill>
        <p:spPr>
          <a:xfrm>
            <a:off x="285750" y="49213"/>
            <a:ext cx="1543050" cy="9953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en.wikipedia.org/wiki/Object_(computer_sci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liveonmyown.wordpress.com/2007/09/11/abstract-class-vs-interfac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jp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755650" y="2590800"/>
            <a:ext cx="7772400" cy="792163"/>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en-US" cap="none">
                <a:solidFill>
                  <a:srgbClr val="DC0081"/>
                </a:solidFill>
                <a:latin typeface="Arial"/>
                <a:ea typeface="Arial"/>
                <a:cs typeface="Arial"/>
                <a:sym typeface="Arial"/>
              </a:rPr>
              <a:t>Basic OOP in C#</a:t>
            </a:r>
            <a:endParaRPr cap="none">
              <a:solidFill>
                <a:srgbClr val="DC0081"/>
              </a:solidFill>
              <a:latin typeface="Arial"/>
              <a:ea typeface="Arial"/>
              <a:cs typeface="Arial"/>
              <a:sym typeface="Arial"/>
            </a:endParaRPr>
          </a:p>
        </p:txBody>
      </p:sp>
      <p:sp>
        <p:nvSpPr>
          <p:cNvPr id="89" name="Google Shape;89;p1"/>
          <p:cNvSpPr txBox="1"/>
          <p:nvPr>
            <p:ph idx="12" type="sldNum"/>
          </p:nvPr>
        </p:nvSpPr>
        <p:spPr>
          <a:xfrm>
            <a:off x="3810000" y="6553200"/>
            <a:ext cx="2133600" cy="304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0"/>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Encapsulation</a:t>
            </a:r>
            <a:endParaRPr/>
          </a:p>
        </p:txBody>
      </p:sp>
      <p:sp>
        <p:nvSpPr>
          <p:cNvPr id="178" name="Google Shape;178;p10"/>
          <p:cNvSpPr txBox="1"/>
          <p:nvPr>
            <p:ph idx="4294967295" type="body"/>
          </p:nvPr>
        </p:nvSpPr>
        <p:spPr>
          <a:xfrm>
            <a:off x="471407" y="1135413"/>
            <a:ext cx="8458200" cy="6985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59999"/>
              <a:buChar char="❑"/>
            </a:pPr>
            <a:r>
              <a:rPr b="1" lang="en-US" sz="2800"/>
              <a:t>Allow</a:t>
            </a:r>
            <a:r>
              <a:rPr lang="en-US" sz="2800"/>
              <a:t> </a:t>
            </a:r>
            <a:r>
              <a:rPr b="1" lang="en-US" sz="2800"/>
              <a:t>to show only </a:t>
            </a:r>
            <a:r>
              <a:rPr lang="en-US" sz="2800"/>
              <a:t>the important methods as interface</a:t>
            </a:r>
            <a:endParaRPr/>
          </a:p>
          <a:p>
            <a:pPr indent="-244221" lvl="0" marL="342900" rtl="0" algn="l">
              <a:spcBef>
                <a:spcPts val="518"/>
              </a:spcBef>
              <a:spcAft>
                <a:spcPts val="0"/>
              </a:spcAft>
              <a:buClr>
                <a:schemeClr val="dk1"/>
              </a:buClr>
              <a:buSzPct val="59999"/>
              <a:buNone/>
            </a:pPr>
            <a:r>
              <a:t/>
            </a:r>
            <a:endParaRPr sz="2800"/>
          </a:p>
          <a:p>
            <a:pPr indent="-244221" lvl="0" marL="342900" rtl="0" algn="l">
              <a:spcBef>
                <a:spcPts val="518"/>
              </a:spcBef>
              <a:spcAft>
                <a:spcPts val="0"/>
              </a:spcAft>
              <a:buClr>
                <a:schemeClr val="dk1"/>
              </a:buClr>
              <a:buSzPct val="59999"/>
              <a:buNone/>
            </a:pPr>
            <a:r>
              <a:t/>
            </a:r>
            <a:endParaRPr sz="2800"/>
          </a:p>
          <a:p>
            <a:pPr indent="-244221" lvl="0" marL="342900" rtl="0" algn="l">
              <a:spcBef>
                <a:spcPts val="518"/>
              </a:spcBef>
              <a:spcAft>
                <a:spcPts val="0"/>
              </a:spcAft>
              <a:buClr>
                <a:schemeClr val="dk1"/>
              </a:buClr>
              <a:buSzPct val="59999"/>
              <a:buNone/>
            </a:pPr>
            <a:r>
              <a:t/>
            </a:r>
            <a:endParaRPr sz="2800"/>
          </a:p>
          <a:p>
            <a:pPr indent="-244221" lvl="0" marL="342900" rtl="0" algn="l">
              <a:spcBef>
                <a:spcPts val="518"/>
              </a:spcBef>
              <a:spcAft>
                <a:spcPts val="0"/>
              </a:spcAft>
              <a:buClr>
                <a:schemeClr val="dk1"/>
              </a:buClr>
              <a:buSzPct val="59999"/>
              <a:buNone/>
            </a:pPr>
            <a:r>
              <a:t/>
            </a:r>
            <a:endParaRPr sz="2800"/>
          </a:p>
          <a:p>
            <a:pPr indent="-244221" lvl="0" marL="342900" rtl="0" algn="l">
              <a:spcBef>
                <a:spcPts val="518"/>
              </a:spcBef>
              <a:spcAft>
                <a:spcPts val="0"/>
              </a:spcAft>
              <a:buClr>
                <a:schemeClr val="dk1"/>
              </a:buClr>
              <a:buSzPct val="59999"/>
              <a:buNone/>
            </a:pPr>
            <a:r>
              <a:t/>
            </a:r>
            <a:endParaRPr sz="2800"/>
          </a:p>
          <a:p>
            <a:pPr indent="-342900" lvl="0" marL="342900" rtl="0" algn="l">
              <a:spcBef>
                <a:spcPts val="518"/>
              </a:spcBef>
              <a:spcAft>
                <a:spcPts val="0"/>
              </a:spcAft>
              <a:buClr>
                <a:schemeClr val="dk1"/>
              </a:buClr>
              <a:buSzPct val="59999"/>
              <a:buNone/>
            </a:pPr>
            <a:r>
              <a:t/>
            </a:r>
            <a:endParaRPr sz="2800"/>
          </a:p>
          <a:p>
            <a:pPr indent="-342900" lvl="0" marL="342900" rtl="0" algn="l">
              <a:spcBef>
                <a:spcPts val="518"/>
              </a:spcBef>
              <a:spcAft>
                <a:spcPts val="0"/>
              </a:spcAft>
              <a:buClr>
                <a:schemeClr val="dk1"/>
              </a:buClr>
              <a:buSzPct val="59999"/>
              <a:buNone/>
            </a:pPr>
            <a:r>
              <a:t/>
            </a:r>
            <a:endParaRPr sz="2800"/>
          </a:p>
        </p:txBody>
      </p:sp>
      <p:pic>
        <p:nvPicPr>
          <p:cNvPr id="179" name="Google Shape;179;p10"/>
          <p:cNvPicPr preferRelativeResize="0"/>
          <p:nvPr/>
        </p:nvPicPr>
        <p:blipFill rotWithShape="1">
          <a:blip r:embed="rId3">
            <a:alphaModFix/>
          </a:blip>
          <a:srcRect b="0" l="0" r="0" t="0"/>
          <a:stretch/>
        </p:blipFill>
        <p:spPr>
          <a:xfrm>
            <a:off x="1455813" y="4388224"/>
            <a:ext cx="6680043" cy="2012576"/>
          </a:xfrm>
          <a:prstGeom prst="rect">
            <a:avLst/>
          </a:prstGeom>
          <a:noFill/>
          <a:ln>
            <a:noFill/>
          </a:ln>
        </p:spPr>
      </p:pic>
      <p:sp>
        <p:nvSpPr>
          <p:cNvPr id="180" name="Google Shape;180;p10"/>
          <p:cNvSpPr txBox="1"/>
          <p:nvPr/>
        </p:nvSpPr>
        <p:spPr>
          <a:xfrm>
            <a:off x="462366" y="1676400"/>
            <a:ext cx="8458200" cy="255431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marR="0" rtl="0" algn="l">
              <a:lnSpc>
                <a:spcPct val="150000"/>
              </a:lnSpc>
              <a:spcBef>
                <a:spcPts val="0"/>
              </a:spcBef>
              <a:spcAft>
                <a:spcPts val="0"/>
              </a:spcAft>
              <a:buClr>
                <a:schemeClr val="dk1"/>
              </a:buClr>
              <a:buSzPct val="62000"/>
              <a:buFont typeface="Arial"/>
              <a:buChar char="●"/>
            </a:pPr>
            <a:r>
              <a:rPr b="1" i="0" lang="en-US" sz="2800" u="none" cap="none" strike="noStrike">
                <a:solidFill>
                  <a:schemeClr val="dk1"/>
                </a:solidFill>
                <a:latin typeface="Calibri"/>
                <a:ea typeface="Calibri"/>
                <a:cs typeface="Calibri"/>
                <a:sym typeface="Calibri"/>
              </a:rPr>
              <a:t>Hide</a:t>
            </a:r>
            <a:r>
              <a:rPr b="0" i="0" lang="en-US" sz="2800" u="none" cap="none" strike="noStrike">
                <a:solidFill>
                  <a:schemeClr val="dk1"/>
                </a:solidFill>
                <a:latin typeface="Calibri"/>
                <a:ea typeface="Calibri"/>
                <a:cs typeface="Calibri"/>
                <a:sym typeface="Calibri"/>
              </a:rPr>
              <a:t> detail information</a:t>
            </a:r>
            <a:endParaRPr/>
          </a:p>
          <a:p>
            <a:pPr indent="-285750" lvl="1" marL="742950" marR="0" rtl="0" algn="l">
              <a:lnSpc>
                <a:spcPct val="150000"/>
              </a:lnSpc>
              <a:spcBef>
                <a:spcPts val="518"/>
              </a:spcBef>
              <a:spcAft>
                <a:spcPts val="0"/>
              </a:spcAft>
              <a:buClr>
                <a:srgbClr val="6338AD"/>
              </a:buClr>
              <a:buSzPct val="75000"/>
              <a:buFont typeface="Noto Sans Symbols"/>
              <a:buChar char="★"/>
            </a:pPr>
            <a:r>
              <a:rPr b="0" i="0" lang="en-US" sz="2800" u="none" cap="none" strike="noStrike">
                <a:solidFill>
                  <a:schemeClr val="dk1"/>
                </a:solidFill>
                <a:latin typeface="Calibri"/>
                <a:ea typeface="Calibri"/>
                <a:cs typeface="Calibri"/>
                <a:sym typeface="Calibri"/>
              </a:rPr>
              <a:t>Hide the data item </a:t>
            </a:r>
            <a:endParaRPr/>
          </a:p>
          <a:p>
            <a:pPr indent="-285750" lvl="1" marL="742950" marR="0" rtl="0" algn="l">
              <a:lnSpc>
                <a:spcPct val="150000"/>
              </a:lnSpc>
              <a:spcBef>
                <a:spcPts val="518"/>
              </a:spcBef>
              <a:spcAft>
                <a:spcPts val="0"/>
              </a:spcAft>
              <a:buClr>
                <a:srgbClr val="6338AD"/>
              </a:buClr>
              <a:buSzPct val="75000"/>
              <a:buFont typeface="Noto Sans Symbols"/>
              <a:buChar char="★"/>
            </a:pPr>
            <a:r>
              <a:rPr b="0" i="0" lang="en-US" sz="2800" u="none" cap="none" strike="noStrike">
                <a:solidFill>
                  <a:schemeClr val="dk1"/>
                </a:solidFill>
                <a:latin typeface="Calibri"/>
                <a:ea typeface="Calibri"/>
                <a:cs typeface="Calibri"/>
                <a:sym typeface="Calibri"/>
              </a:rPr>
              <a:t>Hide the implementation </a:t>
            </a:r>
            <a:endParaRPr/>
          </a:p>
          <a:p>
            <a:pPr indent="-285750" lvl="1" marL="742950" marR="0" rtl="0" algn="l">
              <a:lnSpc>
                <a:spcPct val="150000"/>
              </a:lnSpc>
              <a:spcBef>
                <a:spcPts val="518"/>
              </a:spcBef>
              <a:spcAft>
                <a:spcPts val="0"/>
              </a:spcAft>
              <a:buClr>
                <a:srgbClr val="6338AD"/>
              </a:buClr>
              <a:buSzPct val="75000"/>
              <a:buFont typeface="Noto Sans Symbols"/>
              <a:buChar char="★"/>
            </a:pPr>
            <a:r>
              <a:rPr b="0" i="0" lang="en-US" sz="2800" u="none" cap="none" strike="noStrike">
                <a:solidFill>
                  <a:schemeClr val="dk1"/>
                </a:solidFill>
                <a:latin typeface="Calibri"/>
                <a:ea typeface="Calibri"/>
                <a:cs typeface="Calibri"/>
                <a:sym typeface="Calibri"/>
              </a:rPr>
              <a:t>Access to data item only through member methods</a:t>
            </a:r>
            <a:endParaRPr/>
          </a:p>
          <a:p>
            <a:pPr indent="-180022" lvl="1" marL="742950" marR="0" rtl="0" algn="l">
              <a:lnSpc>
                <a:spcPct val="100000"/>
              </a:lnSpc>
              <a:spcBef>
                <a:spcPts val="444"/>
              </a:spcBef>
              <a:spcAft>
                <a:spcPts val="0"/>
              </a:spcAft>
              <a:buClr>
                <a:srgbClr val="6338AD"/>
              </a:buClr>
              <a:buSzPct val="75000"/>
              <a:buFont typeface="Noto Sans Symbols"/>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500"/>
                                        <p:tgtEl>
                                          <p:spTgt spid="1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1" st="1"/>
                                            </p:txEl>
                                          </p:spTgt>
                                        </p:tgtEl>
                                        <p:attrNameLst>
                                          <p:attrName>style.visibility</p:attrName>
                                        </p:attrNameLst>
                                      </p:cBhvr>
                                      <p:to>
                                        <p:strVal val="visible"/>
                                      </p:to>
                                    </p:set>
                                    <p:animEffect filter="fade" transition="in">
                                      <p:cBhvr>
                                        <p:cTn dur="500"/>
                                        <p:tgtEl>
                                          <p:spTgt spid="1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2" st="2"/>
                                            </p:txEl>
                                          </p:spTgt>
                                        </p:tgtEl>
                                        <p:attrNameLst>
                                          <p:attrName>style.visibility</p:attrName>
                                        </p:attrNameLst>
                                      </p:cBhvr>
                                      <p:to>
                                        <p:strVal val="visible"/>
                                      </p:to>
                                    </p:set>
                                    <p:animEffect filter="fade" transition="in">
                                      <p:cBhvr>
                                        <p:cTn dur="500"/>
                                        <p:tgtEl>
                                          <p:spTgt spid="1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3" st="3"/>
                                            </p:txEl>
                                          </p:spTgt>
                                        </p:tgtEl>
                                        <p:attrNameLst>
                                          <p:attrName>style.visibility</p:attrName>
                                        </p:attrNameLst>
                                      </p:cBhvr>
                                      <p:to>
                                        <p:strVal val="visible"/>
                                      </p:to>
                                    </p:set>
                                    <p:animEffect filter="fade" transition="in">
                                      <p:cBhvr>
                                        <p:cTn dur="500"/>
                                        <p:tgtEl>
                                          <p:spTgt spid="1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4" st="4"/>
                                            </p:txEl>
                                          </p:spTgt>
                                        </p:tgtEl>
                                        <p:attrNameLst>
                                          <p:attrName>style.visibility</p:attrName>
                                        </p:attrNameLst>
                                      </p:cBhvr>
                                      <p:to>
                                        <p:strVal val="visible"/>
                                      </p:to>
                                    </p:set>
                                    <p:animEffect filter="fade" transition="in">
                                      <p:cBhvr>
                                        <p:cTn dur="500"/>
                                        <p:tgtEl>
                                          <p:spTgt spid="1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5" st="5"/>
                                            </p:txEl>
                                          </p:spTgt>
                                        </p:tgtEl>
                                        <p:attrNameLst>
                                          <p:attrName>style.visibility</p:attrName>
                                        </p:attrNameLst>
                                      </p:cBhvr>
                                      <p:to>
                                        <p:strVal val="visible"/>
                                      </p:to>
                                    </p:set>
                                    <p:animEffect filter="fade" transition="in">
                                      <p:cBhvr>
                                        <p:cTn dur="500"/>
                                        <p:tgtEl>
                                          <p:spTgt spid="1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6" st="6"/>
                                            </p:txEl>
                                          </p:spTgt>
                                        </p:tgtEl>
                                        <p:attrNameLst>
                                          <p:attrName>style.visibility</p:attrName>
                                        </p:attrNameLst>
                                      </p:cBhvr>
                                      <p:to>
                                        <p:strVal val="visible"/>
                                      </p:to>
                                    </p:set>
                                    <p:animEffect filter="fade" transition="in">
                                      <p:cBhvr>
                                        <p:cTn dur="500"/>
                                        <p:tgtEl>
                                          <p:spTgt spid="17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7" st="7"/>
                                            </p:txEl>
                                          </p:spTgt>
                                        </p:tgtEl>
                                        <p:attrNameLst>
                                          <p:attrName>style.visibility</p:attrName>
                                        </p:attrNameLst>
                                      </p:cBhvr>
                                      <p:to>
                                        <p:strVal val="visible"/>
                                      </p:to>
                                    </p:set>
                                    <p:animEffect filter="fade" transition="in">
                                      <p:cBhvr>
                                        <p:cTn dur="500"/>
                                        <p:tgtEl>
                                          <p:spTgt spid="17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9"/>
                                        </p:tgtEl>
                                        <p:attrNameLst>
                                          <p:attrName>style.visibility</p:attrName>
                                        </p:attrNameLst>
                                      </p:cBhvr>
                                      <p:to>
                                        <p:strVal val="visible"/>
                                      </p:to>
                                    </p:set>
                                    <p:anim calcmode="lin" valueType="num">
                                      <p:cBhvr additive="base">
                                        <p:cTn dur="500"/>
                                        <p:tgtEl>
                                          <p:spTgt spid="1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Encapsulation</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Class, Member and Method</a:t>
            </a:r>
            <a:endParaRPr/>
          </a:p>
        </p:txBody>
      </p:sp>
      <p:sp>
        <p:nvSpPr>
          <p:cNvPr id="187" name="Google Shape;187;p11"/>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class</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Car</a:t>
            </a: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 Object model</a:t>
            </a:r>
            <a:endParaRPr/>
          </a:p>
          <a:p>
            <a:pPr indent="-342900" lvl="0" marL="342900" rtl="0" algn="l">
              <a:lnSpc>
                <a:spcPct val="80000"/>
              </a:lnSpc>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int</a:t>
            </a:r>
            <a:r>
              <a:rPr lang="en-US" sz="2000">
                <a:solidFill>
                  <a:schemeClr val="accent1"/>
                </a:solidFill>
                <a:latin typeface="Courier New"/>
                <a:ea typeface="Courier New"/>
                <a:cs typeface="Courier New"/>
                <a:sym typeface="Courier New"/>
              </a:rPr>
              <a:t> NumberWheels;           </a:t>
            </a:r>
            <a:r>
              <a:rPr lang="en-US" sz="2000">
                <a:solidFill>
                  <a:srgbClr val="008000"/>
                </a:solidFill>
                <a:latin typeface="Courier New"/>
                <a:ea typeface="Courier New"/>
                <a:cs typeface="Courier New"/>
                <a:sym typeface="Courier New"/>
              </a:rPr>
              <a:t>// Data =&gt; Member</a:t>
            </a:r>
            <a:endParaRPr/>
          </a:p>
          <a:p>
            <a:pPr indent="-342900" lvl="0" marL="342900" rtl="0" algn="l">
              <a:lnSpc>
                <a:spcPct val="80000"/>
              </a:lnSpc>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string</a:t>
            </a:r>
            <a:r>
              <a:rPr lang="en-US" sz="2000">
                <a:solidFill>
                  <a:schemeClr val="accent1"/>
                </a:solidFill>
                <a:latin typeface="Courier New"/>
                <a:ea typeface="Courier New"/>
                <a:cs typeface="Courier New"/>
                <a:sym typeface="Courier New"/>
              </a:rPr>
              <a:t> MainColor;</a:t>
            </a:r>
            <a:endParaRPr/>
          </a:p>
          <a:p>
            <a:pPr indent="-342900" lvl="0" marL="342900" rtl="0" algn="l">
              <a:lnSpc>
                <a:spcPct val="80000"/>
              </a:lnSpc>
              <a:spcBef>
                <a:spcPts val="400"/>
              </a:spcBef>
              <a:spcAft>
                <a:spcPts val="0"/>
              </a:spcAft>
              <a:buClr>
                <a:schemeClr val="accent1"/>
              </a:buClr>
              <a:buSzPts val="1200"/>
              <a:buFont typeface="Noto Sans Symbols"/>
              <a:buNone/>
            </a:pPr>
            <a:r>
              <a:rPr lang="en-US" sz="2000">
                <a:solidFill>
                  <a:schemeClr val="accent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int</a:t>
            </a:r>
            <a:r>
              <a:rPr lang="en-US" sz="2000">
                <a:solidFill>
                  <a:schemeClr val="accent1"/>
                </a:solidFill>
                <a:latin typeface="Courier New"/>
                <a:ea typeface="Courier New"/>
                <a:cs typeface="Courier New"/>
                <a:sym typeface="Courier New"/>
              </a:rPr>
              <a:t> NumberRearPorts;</a:t>
            </a:r>
            <a:endParaRPr/>
          </a:p>
          <a:p>
            <a:pPr indent="-342900" lvl="0" marL="342900" rtl="0" algn="l">
              <a:lnSpc>
                <a:spcPct val="80000"/>
              </a:lnSpc>
              <a:spcBef>
                <a:spcPts val="400"/>
              </a:spcBef>
              <a:spcAft>
                <a:spcPts val="0"/>
              </a:spcAft>
              <a:buClr>
                <a:schemeClr val="accent1"/>
              </a:buClr>
              <a:buSzPts val="1200"/>
              <a:buFont typeface="Noto Sans Symbols"/>
              <a:buNone/>
            </a:pPr>
            <a:r>
              <a:rPr lang="en-US" sz="2000">
                <a:solidFill>
                  <a:schemeClr val="accent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bool</a:t>
            </a:r>
            <a:r>
              <a:rPr lang="en-US" sz="2000">
                <a:solidFill>
                  <a:schemeClr val="accent1"/>
                </a:solidFill>
                <a:latin typeface="Courier New"/>
                <a:ea typeface="Courier New"/>
                <a:cs typeface="Courier New"/>
                <a:sym typeface="Courier New"/>
              </a:rPr>
              <a:t> isWithUpperWindow;</a:t>
            </a:r>
            <a:endParaRPr/>
          </a:p>
          <a:p>
            <a:pPr indent="-342900" lvl="0" marL="342900" rtl="0" algn="l">
              <a:lnSpc>
                <a:spcPct val="80000"/>
              </a:lnSpc>
              <a:spcBef>
                <a:spcPts val="400"/>
              </a:spcBef>
              <a:spcAft>
                <a:spcPts val="0"/>
              </a:spcAft>
              <a:buClr>
                <a:schemeClr val="accent1"/>
              </a:buClr>
              <a:buSzPts val="1200"/>
              <a:buFont typeface="Noto Sans Symbols"/>
              <a:buNone/>
            </a:pPr>
            <a:r>
              <a:rPr lang="en-US" sz="2000">
                <a:solidFill>
                  <a:schemeClr val="accent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int</a:t>
            </a:r>
            <a:r>
              <a:rPr lang="en-US" sz="2000">
                <a:solidFill>
                  <a:schemeClr val="accent1"/>
                </a:solidFill>
                <a:latin typeface="Courier New"/>
                <a:ea typeface="Courier New"/>
                <a:cs typeface="Courier New"/>
                <a:sym typeface="Courier New"/>
              </a:rPr>
              <a:t> NumberSeats;</a:t>
            </a:r>
            <a:endParaRPr/>
          </a:p>
          <a:p>
            <a:pPr indent="-342900" lvl="0" marL="342900" rtl="0" algn="l">
              <a:lnSpc>
                <a:spcPct val="80000"/>
              </a:lnSpc>
              <a:spcBef>
                <a:spcPts val="400"/>
              </a:spcBef>
              <a:spcAft>
                <a:spcPts val="0"/>
              </a:spcAft>
              <a:buClr>
                <a:schemeClr val="accent1"/>
              </a:buClr>
              <a:buSzPts val="1200"/>
              <a:buFont typeface="Noto Sans Symbols"/>
              <a:buNone/>
            </a:pPr>
            <a:r>
              <a:rPr lang="en-US" sz="2000">
                <a:solidFill>
                  <a:schemeClr val="accent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float</a:t>
            </a:r>
            <a:r>
              <a:rPr lang="en-US" sz="2000">
                <a:solidFill>
                  <a:schemeClr val="accent1"/>
                </a:solidFill>
                <a:latin typeface="Courier New"/>
                <a:ea typeface="Courier New"/>
                <a:cs typeface="Courier New"/>
                <a:sym typeface="Courier New"/>
              </a:rPr>
              <a:t> CylinderVolume;</a:t>
            </a:r>
            <a:endParaRPr/>
          </a:p>
          <a:p>
            <a:pPr indent="-342900" lvl="0" marL="342900" rtl="0" algn="l">
              <a:lnSpc>
                <a:spcPct val="80000"/>
              </a:lnSpc>
              <a:spcBef>
                <a:spcPts val="400"/>
              </a:spcBef>
              <a:spcAft>
                <a:spcPts val="0"/>
              </a:spcAft>
              <a:buClr>
                <a:schemeClr val="accent1"/>
              </a:buClr>
              <a:buSzPts val="1200"/>
              <a:buFont typeface="Noto Sans Symbols"/>
              <a:buNone/>
            </a:pPr>
            <a:r>
              <a:rPr lang="en-US" sz="2000">
                <a:solidFill>
                  <a:schemeClr val="accent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void</a:t>
            </a:r>
            <a:r>
              <a:rPr lang="en-US" sz="2000">
                <a:solidFill>
                  <a:srgbClr val="76923C"/>
                </a:solidFill>
                <a:latin typeface="Courier New"/>
                <a:ea typeface="Courier New"/>
                <a:cs typeface="Courier New"/>
                <a:sym typeface="Courier New"/>
              </a:rPr>
              <a:t> EngineStart(){…}       </a:t>
            </a:r>
            <a:r>
              <a:rPr lang="en-US" sz="2000">
                <a:solidFill>
                  <a:srgbClr val="008000"/>
                </a:solidFill>
                <a:latin typeface="Courier New"/>
                <a:ea typeface="Courier New"/>
                <a:cs typeface="Courier New"/>
                <a:sym typeface="Courier New"/>
              </a:rPr>
              <a:t>// Action =&gt; Method</a:t>
            </a:r>
            <a:endParaRPr/>
          </a:p>
          <a:p>
            <a:pPr indent="-342900" lvl="0" marL="342900" rtl="0" algn="l">
              <a:lnSpc>
                <a:spcPct val="80000"/>
              </a:lnSpc>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void</a:t>
            </a:r>
            <a:r>
              <a:rPr lang="en-US" sz="2000">
                <a:solidFill>
                  <a:srgbClr val="76923C"/>
                </a:solidFill>
                <a:latin typeface="Courier New"/>
                <a:ea typeface="Courier New"/>
                <a:cs typeface="Courier New"/>
                <a:sym typeface="Courier New"/>
              </a:rPr>
              <a:t> SpeedUp(){…}</a:t>
            </a:r>
            <a:endParaRPr/>
          </a:p>
          <a:p>
            <a:pPr indent="-342900" lvl="0" marL="342900" rtl="0" algn="l">
              <a:lnSpc>
                <a:spcPct val="80000"/>
              </a:lnSpc>
              <a:spcBef>
                <a:spcPts val="400"/>
              </a:spcBef>
              <a:spcAft>
                <a:spcPts val="0"/>
              </a:spcAft>
              <a:buClr>
                <a:srgbClr val="76923C"/>
              </a:buClr>
              <a:buSzPts val="1200"/>
              <a:buFont typeface="Noto Sans Symbols"/>
              <a:buNone/>
            </a:pPr>
            <a:r>
              <a:rPr lang="en-US" sz="2000">
                <a:solidFill>
                  <a:srgbClr val="76923C"/>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void</a:t>
            </a:r>
            <a:r>
              <a:rPr lang="en-US" sz="2000">
                <a:solidFill>
                  <a:srgbClr val="76923C"/>
                </a:solidFill>
                <a:latin typeface="Courier New"/>
                <a:ea typeface="Courier New"/>
                <a:cs typeface="Courier New"/>
                <a:sym typeface="Courier New"/>
              </a:rPr>
              <a:t> SlowDown(){…}</a:t>
            </a:r>
            <a:endParaRPr/>
          </a:p>
          <a:p>
            <a:pPr indent="-342900" lvl="0" marL="342900" rtl="0" algn="l">
              <a:lnSpc>
                <a:spcPct val="80000"/>
              </a:lnSpc>
              <a:spcBef>
                <a:spcPts val="400"/>
              </a:spcBef>
              <a:spcAft>
                <a:spcPts val="0"/>
              </a:spcAft>
              <a:buClr>
                <a:srgbClr val="76923C"/>
              </a:buClr>
              <a:buSzPts val="1200"/>
              <a:buFont typeface="Noto Sans Symbols"/>
              <a:buNone/>
            </a:pPr>
            <a:r>
              <a:rPr lang="en-US" sz="2000">
                <a:solidFill>
                  <a:srgbClr val="76923C"/>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void</a:t>
            </a:r>
            <a:r>
              <a:rPr lang="en-US" sz="2000">
                <a:solidFill>
                  <a:srgbClr val="76923C"/>
                </a:solidFill>
                <a:latin typeface="Courier New"/>
                <a:ea typeface="Courier New"/>
                <a:cs typeface="Courier New"/>
                <a:sym typeface="Courier New"/>
              </a:rPr>
              <a:t> TurnLeft(){…}</a:t>
            </a:r>
            <a:endParaRPr/>
          </a:p>
          <a:p>
            <a:pPr indent="-342900" lvl="0" marL="342900" rtl="0" algn="l">
              <a:lnSpc>
                <a:spcPct val="80000"/>
              </a:lnSpc>
              <a:spcBef>
                <a:spcPts val="400"/>
              </a:spcBef>
              <a:spcAft>
                <a:spcPts val="0"/>
              </a:spcAft>
              <a:buClr>
                <a:srgbClr val="76923C"/>
              </a:buClr>
              <a:buSzPts val="1200"/>
              <a:buFont typeface="Noto Sans Symbols"/>
              <a:buNone/>
            </a:pPr>
            <a:r>
              <a:rPr lang="en-US" sz="2000">
                <a:solidFill>
                  <a:srgbClr val="76923C"/>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void</a:t>
            </a:r>
            <a:r>
              <a:rPr lang="en-US" sz="2000">
                <a:solidFill>
                  <a:srgbClr val="76923C"/>
                </a:solidFill>
                <a:latin typeface="Courier New"/>
                <a:ea typeface="Courier New"/>
                <a:cs typeface="Courier New"/>
                <a:sym typeface="Courier New"/>
              </a:rPr>
              <a:t> TurnRight(){…}</a:t>
            </a:r>
            <a:endParaRPr/>
          </a:p>
          <a:p>
            <a:pPr indent="-342900" lvl="0" marL="342900" rtl="0" algn="l">
              <a:lnSpc>
                <a:spcPct val="80000"/>
              </a:lnSpc>
              <a:spcBef>
                <a:spcPts val="400"/>
              </a:spcBef>
              <a:spcAft>
                <a:spcPts val="0"/>
              </a:spcAft>
              <a:buClr>
                <a:srgbClr val="76923C"/>
              </a:buClr>
              <a:buSzPts val="1200"/>
              <a:buFont typeface="Noto Sans Symbols"/>
              <a:buNone/>
            </a:pPr>
            <a:r>
              <a:rPr lang="en-US" sz="2000">
                <a:solidFill>
                  <a:srgbClr val="76923C"/>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void</a:t>
            </a:r>
            <a:r>
              <a:rPr lang="en-US" sz="2000">
                <a:solidFill>
                  <a:srgbClr val="76923C"/>
                </a:solidFill>
                <a:latin typeface="Courier New"/>
                <a:ea typeface="Courier New"/>
                <a:cs typeface="Courier New"/>
                <a:sym typeface="Courier New"/>
              </a:rPr>
              <a:t> Stop(){…}</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a:t>
            </a:r>
            <a:endParaRPr/>
          </a:p>
        </p:txBody>
      </p:sp>
      <p:sp>
        <p:nvSpPr>
          <p:cNvPr id="188" name="Google Shape;188;p11"/>
          <p:cNvSpPr/>
          <p:nvPr/>
        </p:nvSpPr>
        <p:spPr>
          <a:xfrm>
            <a:off x="4211638" y="3861048"/>
            <a:ext cx="4537075" cy="1584325"/>
          </a:xfrm>
          <a:prstGeom prst="lef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11"/>
          <p:cNvSpPr txBox="1"/>
          <p:nvPr/>
        </p:nvSpPr>
        <p:spPr>
          <a:xfrm>
            <a:off x="4284663" y="4294436"/>
            <a:ext cx="453548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FF00"/>
                </a:solidFill>
                <a:latin typeface="Arial"/>
                <a:ea typeface="Arial"/>
                <a:cs typeface="Arial"/>
                <a:sym typeface="Arial"/>
              </a:rPr>
              <a:t>Object Oriented Programming</a:t>
            </a:r>
            <a:endParaRPr sz="2400">
              <a:solidFill>
                <a:srgbClr val="FFFF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Encapsulation</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Instantiate, Constructor</a:t>
            </a:r>
            <a:endParaRPr sz="3000">
              <a:solidFill>
                <a:srgbClr val="C00000"/>
              </a:solidFill>
              <a:latin typeface="Arial"/>
              <a:ea typeface="Arial"/>
              <a:cs typeface="Arial"/>
              <a:sym typeface="Arial"/>
            </a:endParaRPr>
          </a:p>
        </p:txBody>
      </p:sp>
      <p:sp>
        <p:nvSpPr>
          <p:cNvPr id="196" name="Google Shape;196;p12"/>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8000"/>
              </a:buClr>
              <a:buSzPts val="840"/>
              <a:buNone/>
            </a:pPr>
            <a:r>
              <a:rPr lang="en-US" sz="1400">
                <a:solidFill>
                  <a:srgbClr val="008000"/>
                </a:solidFill>
                <a:latin typeface="Courier New"/>
                <a:ea typeface="Courier New"/>
                <a:cs typeface="Courier New"/>
                <a:sym typeface="Courier New"/>
              </a:rPr>
              <a:t>// Instantiate – Create an object/"instance"</a:t>
            </a:r>
            <a:endParaRPr/>
          </a:p>
          <a:p>
            <a:pPr indent="-342900" lvl="0" marL="342900" rtl="0" algn="l">
              <a:lnSpc>
                <a:spcPct val="80000"/>
              </a:lnSpc>
              <a:spcBef>
                <a:spcPts val="280"/>
              </a:spcBef>
              <a:spcAft>
                <a:spcPts val="0"/>
              </a:spcAft>
              <a:buClr>
                <a:srgbClr val="008000"/>
              </a:buClr>
              <a:buSzPts val="840"/>
              <a:buNone/>
            </a:pPr>
            <a:r>
              <a:rPr lang="en-US" sz="1400">
                <a:solidFill>
                  <a:srgbClr val="008000"/>
                </a:solidFill>
                <a:latin typeface="Courier New"/>
                <a:ea typeface="Courier New"/>
                <a:cs typeface="Courier New"/>
                <a:sym typeface="Courier New"/>
              </a:rPr>
              <a:t>// from its model class with "default constructor"</a:t>
            </a:r>
            <a:endParaRPr/>
          </a:p>
          <a:p>
            <a:pPr indent="-342900" lvl="0" marL="342900" rtl="0" algn="l">
              <a:lnSpc>
                <a:spcPct val="80000"/>
              </a:lnSpc>
              <a:spcBef>
                <a:spcPts val="280"/>
              </a:spcBef>
              <a:spcAft>
                <a:spcPts val="0"/>
              </a:spcAft>
              <a:buClr>
                <a:srgbClr val="31859B"/>
              </a:buClr>
              <a:buSzPts val="840"/>
              <a:buFont typeface="Noto Sans Symbols"/>
              <a:buNone/>
            </a:pPr>
            <a:r>
              <a:rPr lang="en-US" sz="1400">
                <a:solidFill>
                  <a:srgbClr val="31859B"/>
                </a:solidFill>
                <a:latin typeface="Courier New"/>
                <a:ea typeface="Courier New"/>
                <a:cs typeface="Courier New"/>
                <a:sym typeface="Courier New"/>
              </a:rPr>
              <a:t>Car</a:t>
            </a:r>
            <a:r>
              <a:rPr lang="en-US" sz="1400">
                <a:latin typeface="Courier New"/>
                <a:ea typeface="Courier New"/>
                <a:cs typeface="Courier New"/>
                <a:sym typeface="Courier New"/>
              </a:rPr>
              <a:t> aCar = </a:t>
            </a:r>
            <a:r>
              <a:rPr lang="en-US" sz="1400">
                <a:solidFill>
                  <a:srgbClr val="0000FF"/>
                </a:solidFill>
                <a:latin typeface="Courier New"/>
                <a:ea typeface="Courier New"/>
                <a:cs typeface="Courier New"/>
                <a:sym typeface="Courier New"/>
              </a:rPr>
              <a:t>new</a:t>
            </a:r>
            <a:r>
              <a:rPr lang="en-US" sz="1400">
                <a:latin typeface="Courier New"/>
                <a:ea typeface="Courier New"/>
                <a:cs typeface="Courier New"/>
                <a:sym typeface="Courier New"/>
              </a:rPr>
              <a:t> </a:t>
            </a:r>
            <a:r>
              <a:rPr lang="en-US" sz="1400">
                <a:solidFill>
                  <a:srgbClr val="31859B"/>
                </a:solidFill>
                <a:latin typeface="Courier New"/>
                <a:ea typeface="Courier New"/>
                <a:cs typeface="Courier New"/>
                <a:sym typeface="Courier New"/>
              </a:rPr>
              <a:t>Car</a:t>
            </a:r>
            <a:r>
              <a:rPr lang="en-US" sz="1400">
                <a:latin typeface="Courier New"/>
                <a:ea typeface="Courier New"/>
                <a:cs typeface="Courier New"/>
                <a:sym typeface="Courier New"/>
              </a:rPr>
              <a:t>();</a:t>
            </a:r>
            <a:endParaRPr/>
          </a:p>
          <a:p>
            <a:pPr indent="-342900" lvl="0" marL="342900" rtl="0" algn="l">
              <a:lnSpc>
                <a:spcPct val="80000"/>
              </a:lnSpc>
              <a:spcBef>
                <a:spcPts val="280"/>
              </a:spcBef>
              <a:spcAft>
                <a:spcPts val="0"/>
              </a:spcAft>
              <a:buClr>
                <a:schemeClr val="dk1"/>
              </a:buClr>
              <a:buSzPts val="840"/>
              <a:buNone/>
            </a:pPr>
            <a:r>
              <a:rPr lang="en-US" sz="1400">
                <a:latin typeface="Courier New"/>
                <a:ea typeface="Courier New"/>
                <a:cs typeface="Courier New"/>
                <a:sym typeface="Courier New"/>
              </a:rPr>
              <a:t>aCar = </a:t>
            </a:r>
            <a:r>
              <a:rPr lang="en-US" sz="1400">
                <a:solidFill>
                  <a:srgbClr val="0000FF"/>
                </a:solidFill>
                <a:latin typeface="Courier New"/>
                <a:ea typeface="Courier New"/>
                <a:cs typeface="Courier New"/>
                <a:sym typeface="Courier New"/>
              </a:rPr>
              <a:t>null</a:t>
            </a:r>
            <a:r>
              <a:rPr lang="en-US" sz="1400">
                <a:latin typeface="Courier New"/>
                <a:ea typeface="Courier New"/>
                <a:cs typeface="Courier New"/>
                <a:sym typeface="Courier New"/>
              </a:rPr>
              <a:t>;                </a:t>
            </a:r>
            <a:r>
              <a:rPr lang="en-US" sz="1400">
                <a:solidFill>
                  <a:srgbClr val="008000"/>
                </a:solidFill>
                <a:latin typeface="Courier New"/>
                <a:ea typeface="Courier New"/>
                <a:cs typeface="Courier New"/>
                <a:sym typeface="Courier New"/>
              </a:rPr>
              <a:t>// now, aCar is no more an object</a:t>
            </a:r>
            <a:endParaRPr/>
          </a:p>
          <a:p>
            <a:pPr indent="-342900" lvl="0" marL="342900" rtl="0" algn="l">
              <a:lnSpc>
                <a:spcPct val="80000"/>
              </a:lnSpc>
              <a:spcBef>
                <a:spcPts val="280"/>
              </a:spcBef>
              <a:spcAft>
                <a:spcPts val="0"/>
              </a:spcAft>
              <a:buClr>
                <a:srgbClr val="0000FF"/>
              </a:buClr>
              <a:buSzPts val="840"/>
              <a:buFont typeface="Noto Sans Symbols"/>
              <a:buNone/>
            </a:pPr>
            <a:r>
              <a:rPr lang="en-US" sz="1400">
                <a:solidFill>
                  <a:srgbClr val="0000FF"/>
                </a:solidFill>
                <a:latin typeface="Courier New"/>
                <a:ea typeface="Courier New"/>
                <a:cs typeface="Courier New"/>
                <a:sym typeface="Courier New"/>
              </a:rPr>
              <a:t>class</a:t>
            </a:r>
            <a:r>
              <a:rPr lang="en-US" sz="1400">
                <a:latin typeface="Courier New"/>
                <a:ea typeface="Courier New"/>
                <a:cs typeface="Courier New"/>
                <a:sym typeface="Courier New"/>
              </a:rPr>
              <a:t> </a:t>
            </a:r>
            <a:r>
              <a:rPr lang="en-US" sz="1400">
                <a:solidFill>
                  <a:srgbClr val="31859B"/>
                </a:solidFill>
                <a:latin typeface="Courier New"/>
                <a:ea typeface="Courier New"/>
                <a:cs typeface="Courier New"/>
                <a:sym typeface="Courier New"/>
              </a:rPr>
              <a:t>Car</a:t>
            </a:r>
            <a:r>
              <a:rPr lang="en-US" sz="1400">
                <a:latin typeface="Courier New"/>
                <a:ea typeface="Courier New"/>
                <a:cs typeface="Courier New"/>
                <a:sym typeface="Courier New"/>
              </a:rPr>
              <a:t>{</a:t>
            </a:r>
            <a:endParaRPr/>
          </a:p>
          <a:p>
            <a:pPr indent="-342900" lvl="0" marL="342900" rtl="0" algn="l">
              <a:lnSpc>
                <a:spcPct val="80000"/>
              </a:lnSpc>
              <a:spcBef>
                <a:spcPts val="280"/>
              </a:spcBef>
              <a:spcAft>
                <a:spcPts val="0"/>
              </a:spcAft>
              <a:buClr>
                <a:srgbClr val="31859B"/>
              </a:buClr>
              <a:buSzPts val="840"/>
              <a:buNone/>
            </a:pPr>
            <a:r>
              <a:rPr lang="en-US" sz="1400">
                <a:solidFill>
                  <a:srgbClr val="31859B"/>
                </a:solidFill>
                <a:latin typeface="Courier New"/>
                <a:ea typeface="Courier New"/>
                <a:cs typeface="Courier New"/>
                <a:sym typeface="Courier New"/>
              </a:rPr>
              <a:t>   </a:t>
            </a:r>
            <a:r>
              <a:rPr lang="en-US" sz="1400">
                <a:solidFill>
                  <a:srgbClr val="008000"/>
                </a:solidFill>
                <a:latin typeface="Courier New"/>
                <a:ea typeface="Courier New"/>
                <a:cs typeface="Courier New"/>
                <a:sym typeface="Courier New"/>
              </a:rPr>
              <a:t>// Parameterized constructor</a:t>
            </a:r>
            <a:endParaRPr/>
          </a:p>
          <a:p>
            <a:pPr indent="-342900" lvl="0" marL="342900" rtl="0" algn="l">
              <a:lnSpc>
                <a:spcPct val="80000"/>
              </a:lnSpc>
              <a:spcBef>
                <a:spcPts val="280"/>
              </a:spcBef>
              <a:spcAft>
                <a:spcPts val="0"/>
              </a:spcAft>
              <a:buClr>
                <a:srgbClr val="31859B"/>
              </a:buClr>
              <a:buSzPts val="840"/>
              <a:buFont typeface="Noto Sans Symbols"/>
              <a:buNone/>
            </a:pPr>
            <a:r>
              <a:rPr lang="en-US" sz="1400">
                <a:solidFill>
                  <a:srgbClr val="31859B"/>
                </a:solidFill>
                <a:latin typeface="Courier New"/>
                <a:ea typeface="Courier New"/>
                <a:cs typeface="Courier New"/>
                <a:sym typeface="Courier New"/>
              </a:rPr>
              <a:t>   Car</a:t>
            </a:r>
            <a:r>
              <a:rPr lang="en-US" sz="1400">
                <a:latin typeface="Courier New"/>
                <a:ea typeface="Courier New"/>
                <a:cs typeface="Courier New"/>
                <a:sym typeface="Courier New"/>
              </a:rPr>
              <a:t>(</a:t>
            </a:r>
            <a:r>
              <a:rPr lang="en-US" sz="1400">
                <a:solidFill>
                  <a:srgbClr val="0000FF"/>
                </a:solidFill>
                <a:latin typeface="Courier New"/>
                <a:ea typeface="Courier New"/>
                <a:cs typeface="Courier New"/>
                <a:sym typeface="Courier New"/>
              </a:rPr>
              <a:t>int</a:t>
            </a:r>
            <a:r>
              <a:rPr lang="en-US" sz="1400">
                <a:latin typeface="Courier New"/>
                <a:ea typeface="Courier New"/>
                <a:cs typeface="Courier New"/>
                <a:sym typeface="Courier New"/>
              </a:rPr>
              <a:t> NumberWheels,    </a:t>
            </a:r>
            <a:r>
              <a:rPr lang="en-US" sz="1400">
                <a:solidFill>
                  <a:srgbClr val="0000FF"/>
                </a:solidFill>
                <a:latin typeface="Courier New"/>
                <a:ea typeface="Courier New"/>
                <a:cs typeface="Courier New"/>
                <a:sym typeface="Courier New"/>
              </a:rPr>
              <a:t>string</a:t>
            </a:r>
            <a:r>
              <a:rPr lang="en-US" sz="1400">
                <a:latin typeface="Courier New"/>
                <a:ea typeface="Courier New"/>
                <a:cs typeface="Courier New"/>
                <a:sym typeface="Courier New"/>
              </a:rPr>
              <a:t> MainColor, </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int</a:t>
            </a:r>
            <a:r>
              <a:rPr lang="en-US" sz="1400">
                <a:latin typeface="Courier New"/>
                <a:ea typeface="Courier New"/>
                <a:cs typeface="Courier New"/>
                <a:sym typeface="Courier New"/>
              </a:rPr>
              <a:t> NumberRearPorts, </a:t>
            </a:r>
            <a:r>
              <a:rPr lang="en-US" sz="1400">
                <a:solidFill>
                  <a:srgbClr val="0000FF"/>
                </a:solidFill>
                <a:latin typeface="Courier New"/>
                <a:ea typeface="Courier New"/>
                <a:cs typeface="Courier New"/>
                <a:sym typeface="Courier New"/>
              </a:rPr>
              <a:t>bool  </a:t>
            </a:r>
            <a:r>
              <a:rPr lang="en-US" sz="1400">
                <a:latin typeface="Courier New"/>
                <a:ea typeface="Courier New"/>
                <a:cs typeface="Courier New"/>
                <a:sym typeface="Courier New"/>
              </a:rPr>
              <a:t> isWithUpperWindow, </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int</a:t>
            </a:r>
            <a:r>
              <a:rPr lang="en-US" sz="1400">
                <a:latin typeface="Courier New"/>
                <a:ea typeface="Courier New"/>
                <a:cs typeface="Courier New"/>
                <a:sym typeface="Courier New"/>
              </a:rPr>
              <a:t> NumberSeats,     </a:t>
            </a:r>
            <a:r>
              <a:rPr lang="en-US" sz="1400">
                <a:solidFill>
                  <a:srgbClr val="0000FF"/>
                </a:solidFill>
                <a:latin typeface="Courier New"/>
                <a:ea typeface="Courier New"/>
                <a:cs typeface="Courier New"/>
                <a:sym typeface="Courier New"/>
              </a:rPr>
              <a:t>float </a:t>
            </a:r>
            <a:r>
              <a:rPr lang="en-US" sz="1400">
                <a:latin typeface="Courier New"/>
                <a:ea typeface="Courier New"/>
                <a:cs typeface="Courier New"/>
                <a:sym typeface="Courier New"/>
              </a:rPr>
              <a:t> CylinderVolume){</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this</a:t>
            </a:r>
            <a:r>
              <a:rPr lang="en-US" sz="1400">
                <a:latin typeface="Courier New"/>
                <a:ea typeface="Courier New"/>
                <a:cs typeface="Courier New"/>
                <a:sym typeface="Courier New"/>
              </a:rPr>
              <a:t>.NumberWheels      = NumberWheels;</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this</a:t>
            </a:r>
            <a:r>
              <a:rPr lang="en-US" sz="1400">
                <a:latin typeface="Courier New"/>
                <a:ea typeface="Courier New"/>
                <a:cs typeface="Courier New"/>
                <a:sym typeface="Courier New"/>
              </a:rPr>
              <a:t>.MainColor         = MainColor;</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this</a:t>
            </a:r>
            <a:r>
              <a:rPr lang="en-US" sz="1400">
                <a:latin typeface="Courier New"/>
                <a:ea typeface="Courier New"/>
                <a:cs typeface="Courier New"/>
                <a:sym typeface="Courier New"/>
              </a:rPr>
              <a:t>.NumberRearPorts   = NumberRearPorts;</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this</a:t>
            </a:r>
            <a:r>
              <a:rPr lang="en-US" sz="1400">
                <a:latin typeface="Courier New"/>
                <a:ea typeface="Courier New"/>
                <a:cs typeface="Courier New"/>
                <a:sym typeface="Courier New"/>
              </a:rPr>
              <a:t>.isWithUpperWindow = isWithUpperWindow;</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this</a:t>
            </a:r>
            <a:r>
              <a:rPr lang="en-US" sz="1400">
                <a:latin typeface="Courier New"/>
                <a:ea typeface="Courier New"/>
                <a:cs typeface="Courier New"/>
                <a:sym typeface="Courier New"/>
              </a:rPr>
              <a:t>.NumberSeats       = NumberSeats;</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this</a:t>
            </a:r>
            <a:r>
              <a:rPr lang="en-US" sz="1400">
                <a:latin typeface="Courier New"/>
                <a:ea typeface="Courier New"/>
                <a:cs typeface="Courier New"/>
                <a:sym typeface="Courier New"/>
              </a:rPr>
              <a:t>.CylinderVolume    = CylinderVolume;</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a:t>
            </a:r>
            <a:endParaRPr/>
          </a:p>
          <a:p>
            <a:pPr indent="-342900" lvl="0" marL="342900" rtl="0" algn="l">
              <a:lnSpc>
                <a:spcPct val="80000"/>
              </a:lnSpc>
              <a:spcBef>
                <a:spcPts val="280"/>
              </a:spcBef>
              <a:spcAft>
                <a:spcPts val="0"/>
              </a:spcAft>
              <a:buClr>
                <a:srgbClr val="008000"/>
              </a:buClr>
              <a:buSzPts val="840"/>
              <a:buNone/>
            </a:pPr>
            <a:r>
              <a:rPr lang="en-US" sz="1400">
                <a:solidFill>
                  <a:srgbClr val="008000"/>
                </a:solidFill>
                <a:latin typeface="Courier New"/>
                <a:ea typeface="Courier New"/>
                <a:cs typeface="Courier New"/>
                <a:sym typeface="Courier New"/>
              </a:rPr>
              <a:t>// New instantiation with parameterized constructor</a:t>
            </a:r>
            <a:endParaRPr/>
          </a:p>
          <a:p>
            <a:pPr indent="-342900" lvl="0" marL="342900" rtl="0" algn="l">
              <a:lnSpc>
                <a:spcPct val="80000"/>
              </a:lnSpc>
              <a:spcBef>
                <a:spcPts val="280"/>
              </a:spcBef>
              <a:spcAft>
                <a:spcPts val="0"/>
              </a:spcAft>
              <a:buClr>
                <a:srgbClr val="31859B"/>
              </a:buClr>
              <a:buSzPts val="840"/>
              <a:buFont typeface="Noto Sans Symbols"/>
              <a:buNone/>
            </a:pPr>
            <a:r>
              <a:rPr lang="en-US" sz="1400">
                <a:solidFill>
                  <a:srgbClr val="31859B"/>
                </a:solidFill>
                <a:latin typeface="Courier New"/>
                <a:ea typeface="Courier New"/>
                <a:cs typeface="Courier New"/>
                <a:sym typeface="Courier New"/>
              </a:rPr>
              <a:t>Car</a:t>
            </a:r>
            <a:r>
              <a:rPr lang="en-US" sz="1400">
                <a:latin typeface="Courier New"/>
                <a:ea typeface="Courier New"/>
                <a:cs typeface="Courier New"/>
                <a:sym typeface="Courier New"/>
              </a:rPr>
              <a:t> aCar = </a:t>
            </a:r>
            <a:r>
              <a:rPr lang="en-US" sz="1400">
                <a:solidFill>
                  <a:srgbClr val="0000FF"/>
                </a:solidFill>
                <a:latin typeface="Courier New"/>
                <a:ea typeface="Courier New"/>
                <a:cs typeface="Courier New"/>
                <a:sym typeface="Courier New"/>
              </a:rPr>
              <a:t>new</a:t>
            </a:r>
            <a:r>
              <a:rPr lang="en-US" sz="1400">
                <a:latin typeface="Courier New"/>
                <a:ea typeface="Courier New"/>
                <a:cs typeface="Courier New"/>
                <a:sym typeface="Courier New"/>
              </a:rPr>
              <a:t> </a:t>
            </a:r>
            <a:r>
              <a:rPr lang="en-US" sz="1400">
                <a:solidFill>
                  <a:srgbClr val="31859B"/>
                </a:solidFill>
                <a:latin typeface="Courier New"/>
                <a:ea typeface="Courier New"/>
                <a:cs typeface="Courier New"/>
                <a:sym typeface="Courier New"/>
              </a:rPr>
              <a:t>Car</a:t>
            </a:r>
            <a:r>
              <a:rPr lang="en-US" sz="1400">
                <a:latin typeface="Courier New"/>
                <a:ea typeface="Courier New"/>
                <a:cs typeface="Courier New"/>
                <a:sym typeface="Courier New"/>
              </a:rPr>
              <a:t>(2, "Orange", 2. </a:t>
            </a:r>
            <a:r>
              <a:rPr lang="en-US" sz="1400">
                <a:solidFill>
                  <a:srgbClr val="0000FF"/>
                </a:solidFill>
                <a:latin typeface="Courier New"/>
                <a:ea typeface="Courier New"/>
                <a:cs typeface="Courier New"/>
                <a:sym typeface="Courier New"/>
              </a:rPr>
              <a:t>true</a:t>
            </a:r>
            <a:r>
              <a:rPr lang="en-US" sz="1400">
                <a:latin typeface="Courier New"/>
                <a:ea typeface="Courier New"/>
                <a:cs typeface="Courier New"/>
                <a:sym typeface="Courier New"/>
              </a:rPr>
              <a:t>, 2, 2.1);</a:t>
            </a:r>
            <a:endParaRPr/>
          </a:p>
          <a:p>
            <a:pPr indent="-342900" lvl="0" marL="342900" rtl="0" algn="l">
              <a:lnSpc>
                <a:spcPct val="80000"/>
              </a:lnSpc>
              <a:spcBef>
                <a:spcPts val="280"/>
              </a:spcBef>
              <a:spcAft>
                <a:spcPts val="0"/>
              </a:spcAft>
              <a:buClr>
                <a:srgbClr val="008000"/>
              </a:buClr>
              <a:buSzPts val="840"/>
              <a:buFont typeface="Noto Sans Symbols"/>
              <a:buNone/>
            </a:pPr>
            <a:r>
              <a:rPr lang="en-US" sz="1400">
                <a:solidFill>
                  <a:srgbClr val="008000"/>
                </a:solidFill>
                <a:latin typeface="Courier New"/>
                <a:ea typeface="Courier New"/>
                <a:cs typeface="Courier New"/>
                <a:sym typeface="Courier New"/>
              </a:rPr>
              <a:t>// all members of aCar are now called instance variables</a:t>
            </a:r>
            <a:endParaRPr/>
          </a:p>
          <a:p>
            <a:pPr indent="-342900" lvl="0" marL="342900" rtl="0" algn="l">
              <a:lnSpc>
                <a:spcPct val="80000"/>
              </a:lnSpc>
              <a:spcBef>
                <a:spcPts val="280"/>
              </a:spcBef>
              <a:spcAft>
                <a:spcPts val="0"/>
              </a:spcAft>
              <a:buClr>
                <a:srgbClr val="008000"/>
              </a:buClr>
              <a:buSzPts val="840"/>
              <a:buNone/>
            </a:pPr>
            <a:r>
              <a:rPr lang="en-US" sz="1400">
                <a:solidFill>
                  <a:srgbClr val="008000"/>
                </a:solidFill>
                <a:latin typeface="Courier New"/>
                <a:ea typeface="Courier New"/>
                <a:cs typeface="Courier New"/>
                <a:sym typeface="Courier New"/>
              </a:rPr>
              <a:t>// then, all methods are instance methods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idx="1" type="body"/>
          </p:nvPr>
        </p:nvSpPr>
        <p:spPr>
          <a:xfrm>
            <a:off x="457200" y="1143000"/>
            <a:ext cx="8458200" cy="98505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440"/>
              <a:buChar char="❑"/>
            </a:pPr>
            <a:r>
              <a:rPr lang="en-US" sz="2400"/>
              <a:t>Used for accessibility of data member and member methods</a:t>
            </a:r>
            <a:endParaRPr/>
          </a:p>
          <a:p>
            <a:pPr indent="-342900" lvl="0" marL="342900" rtl="0" algn="l">
              <a:spcBef>
                <a:spcPts val="480"/>
              </a:spcBef>
              <a:spcAft>
                <a:spcPts val="0"/>
              </a:spcAft>
              <a:buClr>
                <a:schemeClr val="dk1"/>
              </a:buClr>
              <a:buSzPts val="1440"/>
              <a:buChar char="❑"/>
            </a:pPr>
            <a:r>
              <a:rPr lang="en-US" sz="2400"/>
              <a:t>Access Modifiers: Private, Public, Protected, Friendly (Java)</a:t>
            </a:r>
            <a:endParaRPr/>
          </a:p>
        </p:txBody>
      </p:sp>
      <p:sp>
        <p:nvSpPr>
          <p:cNvPr id="203" name="Google Shape;203;p13"/>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Encapsulation</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Access Modifiers</a:t>
            </a:r>
            <a:endParaRPr sz="3000">
              <a:solidFill>
                <a:srgbClr val="C00000"/>
              </a:solidFill>
              <a:latin typeface="Arial"/>
              <a:ea typeface="Arial"/>
              <a:cs typeface="Arial"/>
              <a:sym typeface="Arial"/>
            </a:endParaRPr>
          </a:p>
        </p:txBody>
      </p:sp>
      <p:sp>
        <p:nvSpPr>
          <p:cNvPr id="204" name="Google Shape;204;p13"/>
          <p:cNvSpPr txBox="1"/>
          <p:nvPr/>
        </p:nvSpPr>
        <p:spPr>
          <a:xfrm>
            <a:off x="838200" y="2108979"/>
            <a:ext cx="8229600" cy="4444221"/>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SzPts val="1080"/>
              <a:buFont typeface="Noto Sans Symbols"/>
              <a:buNone/>
            </a:pPr>
            <a:r>
              <a:rPr lang="en-US" sz="1800">
                <a:solidFill>
                  <a:srgbClr val="0000FF"/>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a:t>
            </a:r>
            <a:r>
              <a:rPr lang="en-US" sz="1800">
                <a:solidFill>
                  <a:srgbClr val="205867"/>
                </a:solidFill>
                <a:latin typeface="Courier New"/>
                <a:ea typeface="Courier New"/>
                <a:cs typeface="Courier New"/>
                <a:sym typeface="Courier New"/>
              </a:rPr>
              <a:t>Car</a:t>
            </a:r>
            <a:r>
              <a:rPr lang="en-US" sz="1800">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rgbClr val="008000"/>
              </a:buClr>
              <a:buSzPts val="1080"/>
              <a:buFont typeface="Noto Sans Symbols"/>
              <a:buNone/>
            </a:pPr>
            <a:r>
              <a:rPr lang="en-US" sz="1800">
                <a:solidFill>
                  <a:srgbClr val="008000"/>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private int</a:t>
            </a:r>
            <a:r>
              <a:rPr lang="en-US" sz="1800">
                <a:solidFill>
                  <a:schemeClr val="accent1"/>
                </a:solidFill>
                <a:latin typeface="Courier New"/>
                <a:ea typeface="Courier New"/>
                <a:cs typeface="Courier New"/>
                <a:sym typeface="Courier New"/>
              </a:rPr>
              <a:t> NumberWheels; </a:t>
            </a:r>
            <a:r>
              <a:rPr lang="en-US" sz="1800">
                <a:solidFill>
                  <a:srgbClr val="008000"/>
                </a:solidFill>
                <a:latin typeface="Courier New"/>
                <a:ea typeface="Courier New"/>
                <a:cs typeface="Courier New"/>
                <a:sym typeface="Courier New"/>
              </a:rPr>
              <a:t>// private</a:t>
            </a:r>
            <a:endParaRPr sz="1800">
              <a:solidFill>
                <a:schemeClr val="accent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accent1"/>
              </a:buClr>
              <a:buSzPts val="1080"/>
              <a:buFont typeface="Noto Sans Symbols"/>
              <a:buNone/>
            </a:pPr>
            <a:r>
              <a:rPr lang="en-US" sz="1800">
                <a:solidFill>
                  <a:schemeClr val="accent1"/>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string</a:t>
            </a:r>
            <a:r>
              <a:rPr lang="en-US" sz="1800">
                <a:solidFill>
                  <a:schemeClr val="accent1"/>
                </a:solidFill>
                <a:latin typeface="Courier New"/>
                <a:ea typeface="Courier New"/>
                <a:cs typeface="Courier New"/>
                <a:sym typeface="Courier New"/>
              </a:rPr>
              <a:t> MainColor;   </a:t>
            </a:r>
            <a:r>
              <a:rPr lang="en-US" sz="1800">
                <a:solidFill>
                  <a:srgbClr val="008000"/>
                </a:solidFill>
                <a:latin typeface="Courier New"/>
                <a:ea typeface="Courier New"/>
                <a:cs typeface="Courier New"/>
                <a:sym typeface="Courier New"/>
              </a:rPr>
              <a:t>// no access modifier means private</a:t>
            </a:r>
            <a:endParaRPr/>
          </a:p>
          <a:p>
            <a:pPr indent="-342900" lvl="0" marL="342900" marR="0" rtl="0" algn="l">
              <a:lnSpc>
                <a:spcPct val="80000"/>
              </a:lnSpc>
              <a:spcBef>
                <a:spcPts val="360"/>
              </a:spcBef>
              <a:spcAft>
                <a:spcPts val="0"/>
              </a:spcAft>
              <a:buClr>
                <a:schemeClr val="dk1"/>
              </a:buClr>
              <a:buSzPts val="1080"/>
              <a:buFont typeface="Noto Sans Symbols"/>
              <a:buNone/>
            </a:pPr>
            <a:r>
              <a:rPr lang="en-US" sz="1800">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rgbClr val="0000FF"/>
              </a:buClr>
              <a:buSzPts val="1080"/>
              <a:buFont typeface="Noto Sans Symbols"/>
              <a:buNone/>
            </a:pPr>
            <a:r>
              <a:rPr lang="en-US" sz="1800">
                <a:solidFill>
                  <a:srgbClr val="0000FF"/>
                </a:solidFill>
                <a:latin typeface="Courier New"/>
                <a:ea typeface="Courier New"/>
                <a:cs typeface="Courier New"/>
                <a:sym typeface="Courier New"/>
              </a:rPr>
              <a:t>   public </a:t>
            </a:r>
            <a:r>
              <a:rPr lang="en-US" sz="1800">
                <a:solidFill>
                  <a:srgbClr val="205867"/>
                </a:solidFill>
                <a:latin typeface="Courier New"/>
                <a:ea typeface="Courier New"/>
                <a:cs typeface="Courier New"/>
                <a:sym typeface="Courier New"/>
              </a:rPr>
              <a:t>Car</a:t>
            </a:r>
            <a:r>
              <a:rPr lang="en-US" sz="1800">
                <a:solidFill>
                  <a:schemeClr val="dk1"/>
                </a:solidFill>
                <a:latin typeface="Courier New"/>
                <a:ea typeface="Courier New"/>
                <a:cs typeface="Courier New"/>
                <a:sym typeface="Courier New"/>
              </a:rPr>
              <a:t>(…){…}    </a:t>
            </a:r>
            <a:r>
              <a:rPr lang="en-US" sz="1800">
                <a:solidFill>
                  <a:srgbClr val="008000"/>
                </a:solidFill>
                <a:latin typeface="Courier New"/>
                <a:ea typeface="Courier New"/>
                <a:cs typeface="Courier New"/>
                <a:sym typeface="Courier New"/>
              </a:rPr>
              <a:t>// public constructor</a:t>
            </a:r>
            <a:endParaRPr/>
          </a:p>
          <a:p>
            <a:pPr indent="-342900" lvl="0" marL="342900" marR="0" rtl="0" algn="l">
              <a:lnSpc>
                <a:spcPct val="80000"/>
              </a:lnSpc>
              <a:spcBef>
                <a:spcPts val="360"/>
              </a:spcBef>
              <a:spcAft>
                <a:spcPts val="0"/>
              </a:spcAft>
              <a:buClr>
                <a:srgbClr val="76923C"/>
              </a:buClr>
              <a:buSzPts val="1080"/>
              <a:buFont typeface="Noto Sans Symbols"/>
              <a:buNone/>
            </a:pPr>
            <a:r>
              <a:rPr lang="en-US" sz="1800">
                <a:solidFill>
                  <a:srgbClr val="76923C"/>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public void </a:t>
            </a:r>
            <a:r>
              <a:rPr lang="en-US" sz="1800">
                <a:solidFill>
                  <a:srgbClr val="76923C"/>
                </a:solidFill>
                <a:latin typeface="Courier New"/>
                <a:ea typeface="Courier New"/>
                <a:cs typeface="Courier New"/>
                <a:sym typeface="Courier New"/>
              </a:rPr>
              <a:t>EngineStart(){…}</a:t>
            </a:r>
            <a:endParaRPr/>
          </a:p>
          <a:p>
            <a:pPr indent="-342900" lvl="0" marL="342900" marR="0" rtl="0" algn="l">
              <a:lnSpc>
                <a:spcPct val="80000"/>
              </a:lnSpc>
              <a:spcBef>
                <a:spcPts val="360"/>
              </a:spcBef>
              <a:spcAft>
                <a:spcPts val="0"/>
              </a:spcAft>
              <a:buClr>
                <a:srgbClr val="76923C"/>
              </a:buClr>
              <a:buSzPts val="1080"/>
              <a:buFont typeface="Noto Sans Symbols"/>
              <a:buNone/>
            </a:pPr>
            <a:r>
              <a:rPr lang="en-US" sz="1800">
                <a:solidFill>
                  <a:srgbClr val="76923C"/>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public void </a:t>
            </a:r>
            <a:r>
              <a:rPr lang="en-US" sz="1800">
                <a:solidFill>
                  <a:srgbClr val="76923C"/>
                </a:solidFill>
                <a:latin typeface="Courier New"/>
                <a:ea typeface="Courier New"/>
                <a:cs typeface="Courier New"/>
                <a:sym typeface="Courier New"/>
              </a:rPr>
              <a:t>SpeedUp(){…}</a:t>
            </a:r>
            <a:endParaRPr/>
          </a:p>
          <a:p>
            <a:pPr indent="-342900" lvl="0" marL="342900" marR="0" rtl="0" algn="l">
              <a:lnSpc>
                <a:spcPct val="80000"/>
              </a:lnSpc>
              <a:spcBef>
                <a:spcPts val="360"/>
              </a:spcBef>
              <a:spcAft>
                <a:spcPts val="0"/>
              </a:spcAft>
              <a:buClr>
                <a:srgbClr val="76923C"/>
              </a:buClr>
              <a:buSzPts val="1080"/>
              <a:buFont typeface="Noto Sans Symbols"/>
              <a:buNone/>
            </a:pPr>
            <a:r>
              <a:rPr lang="en-US" sz="1800">
                <a:solidFill>
                  <a:srgbClr val="76923C"/>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public void </a:t>
            </a:r>
            <a:r>
              <a:rPr lang="en-US" sz="1800">
                <a:solidFill>
                  <a:srgbClr val="76923C"/>
                </a:solidFill>
                <a:latin typeface="Courier New"/>
                <a:ea typeface="Courier New"/>
                <a:cs typeface="Courier New"/>
                <a:sym typeface="Courier New"/>
              </a:rPr>
              <a:t>SlowDown(){…}</a:t>
            </a:r>
            <a:endParaRPr/>
          </a:p>
          <a:p>
            <a:pPr indent="-342900" lvl="0" marL="342900" marR="0" rtl="0" algn="l">
              <a:lnSpc>
                <a:spcPct val="80000"/>
              </a:lnSpc>
              <a:spcBef>
                <a:spcPts val="360"/>
              </a:spcBef>
              <a:spcAft>
                <a:spcPts val="0"/>
              </a:spcAft>
              <a:buClr>
                <a:srgbClr val="76923C"/>
              </a:buClr>
              <a:buSzPts val="1080"/>
              <a:buFont typeface="Noto Sans Symbols"/>
              <a:buNone/>
            </a:pPr>
            <a:r>
              <a:rPr lang="en-US" sz="1800">
                <a:solidFill>
                  <a:srgbClr val="76923C"/>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public void </a:t>
            </a:r>
            <a:r>
              <a:rPr lang="en-US" sz="1800">
                <a:solidFill>
                  <a:srgbClr val="76923C"/>
                </a:solidFill>
                <a:latin typeface="Courier New"/>
                <a:ea typeface="Courier New"/>
                <a:cs typeface="Courier New"/>
                <a:sym typeface="Courier New"/>
              </a:rPr>
              <a:t>TurnLeft(){…}</a:t>
            </a:r>
            <a:endParaRPr/>
          </a:p>
          <a:p>
            <a:pPr indent="-342900" lvl="0" marL="342900" marR="0" rtl="0" algn="l">
              <a:lnSpc>
                <a:spcPct val="80000"/>
              </a:lnSpc>
              <a:spcBef>
                <a:spcPts val="360"/>
              </a:spcBef>
              <a:spcAft>
                <a:spcPts val="0"/>
              </a:spcAft>
              <a:buClr>
                <a:srgbClr val="76923C"/>
              </a:buClr>
              <a:buSzPts val="1080"/>
              <a:buFont typeface="Noto Sans Symbols"/>
              <a:buNone/>
            </a:pPr>
            <a:r>
              <a:rPr lang="en-US" sz="1800">
                <a:solidFill>
                  <a:srgbClr val="76923C"/>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public void </a:t>
            </a:r>
            <a:r>
              <a:rPr lang="en-US" sz="1800">
                <a:solidFill>
                  <a:srgbClr val="76923C"/>
                </a:solidFill>
                <a:latin typeface="Courier New"/>
                <a:ea typeface="Courier New"/>
                <a:cs typeface="Courier New"/>
                <a:sym typeface="Courier New"/>
              </a:rPr>
              <a:t>TurnRight(){…}</a:t>
            </a:r>
            <a:endParaRPr/>
          </a:p>
          <a:p>
            <a:pPr indent="-342900" lvl="0" marL="342900" marR="0" rtl="0" algn="l">
              <a:lnSpc>
                <a:spcPct val="80000"/>
              </a:lnSpc>
              <a:spcBef>
                <a:spcPts val="360"/>
              </a:spcBef>
              <a:spcAft>
                <a:spcPts val="0"/>
              </a:spcAft>
              <a:buClr>
                <a:srgbClr val="76923C"/>
              </a:buClr>
              <a:buSzPts val="1080"/>
              <a:buFont typeface="Noto Sans Symbols"/>
              <a:buNone/>
            </a:pPr>
            <a:r>
              <a:rPr lang="en-US" sz="1800">
                <a:solidFill>
                  <a:srgbClr val="76923C"/>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public void </a:t>
            </a:r>
            <a:r>
              <a:rPr lang="en-US" sz="1800">
                <a:solidFill>
                  <a:srgbClr val="76923C"/>
                </a:solidFill>
                <a:latin typeface="Courier New"/>
                <a:ea typeface="Courier New"/>
                <a:cs typeface="Courier New"/>
                <a:sym typeface="Courier New"/>
              </a:rPr>
              <a:t>Stop(){…}</a:t>
            </a:r>
            <a:endParaRPr/>
          </a:p>
          <a:p>
            <a:pPr indent="-342900" lvl="0" marL="342900" marR="0" rtl="0" algn="l">
              <a:lnSpc>
                <a:spcPct val="80000"/>
              </a:lnSpc>
              <a:spcBef>
                <a:spcPts val="360"/>
              </a:spcBef>
              <a:spcAft>
                <a:spcPts val="0"/>
              </a:spcAft>
              <a:buClr>
                <a:schemeClr val="dk1"/>
              </a:buClr>
              <a:buSzPts val="1080"/>
              <a:buFont typeface="Noto Sans Symbols"/>
              <a:buNone/>
            </a:pPr>
            <a:r>
              <a:rPr lang="en-US" sz="1800">
                <a:solidFill>
                  <a:schemeClr val="dk1"/>
                </a:solidFill>
                <a:latin typeface="Courier New"/>
                <a:ea typeface="Courier New"/>
                <a:cs typeface="Courier New"/>
                <a:sym typeface="Courier New"/>
              </a:rPr>
              <a:t>}</a:t>
            </a:r>
            <a:endParaRPr/>
          </a:p>
          <a:p>
            <a:pPr indent="-342900" lvl="0" marL="342900" marR="0" rtl="0" algn="l">
              <a:spcBef>
                <a:spcPts val="360"/>
              </a:spcBef>
              <a:spcAft>
                <a:spcPts val="0"/>
              </a:spcAft>
              <a:buClr>
                <a:srgbClr val="205867"/>
              </a:buClr>
              <a:buSzPts val="1080"/>
              <a:buFont typeface="Noto Sans Symbols"/>
              <a:buNone/>
            </a:pPr>
            <a:r>
              <a:rPr lang="en-US" sz="1800">
                <a:solidFill>
                  <a:srgbClr val="205867"/>
                </a:solidFill>
                <a:latin typeface="Courier New"/>
                <a:ea typeface="Courier New"/>
                <a:cs typeface="Courier New"/>
                <a:sym typeface="Courier New"/>
              </a:rPr>
              <a:t>Car</a:t>
            </a:r>
            <a:r>
              <a:rPr lang="en-US" sz="1800">
                <a:solidFill>
                  <a:schemeClr val="dk1"/>
                </a:solidFill>
                <a:latin typeface="Courier New"/>
                <a:ea typeface="Courier New"/>
                <a:cs typeface="Courier New"/>
                <a:sym typeface="Courier New"/>
              </a:rPr>
              <a:t> aCar = </a:t>
            </a:r>
            <a:r>
              <a:rPr lang="en-US" sz="1800">
                <a:solidFill>
                  <a:srgbClr val="0000FF"/>
                </a:solidFill>
                <a:latin typeface="Courier New"/>
                <a:ea typeface="Courier New"/>
                <a:cs typeface="Courier New"/>
                <a:sym typeface="Courier New"/>
              </a:rPr>
              <a:t>new</a:t>
            </a:r>
            <a:r>
              <a:rPr lang="en-US" sz="1800">
                <a:solidFill>
                  <a:schemeClr val="dk1"/>
                </a:solidFill>
                <a:latin typeface="Courier New"/>
                <a:ea typeface="Courier New"/>
                <a:cs typeface="Courier New"/>
                <a:sym typeface="Courier New"/>
              </a:rPr>
              <a:t> </a:t>
            </a:r>
            <a:r>
              <a:rPr lang="en-US" sz="1800">
                <a:solidFill>
                  <a:srgbClr val="205867"/>
                </a:solidFill>
                <a:latin typeface="Courier New"/>
                <a:ea typeface="Courier New"/>
                <a:cs typeface="Courier New"/>
                <a:sym typeface="Courier New"/>
              </a:rPr>
              <a:t>Car</a:t>
            </a:r>
            <a:r>
              <a:rPr lang="en-US" sz="1800">
                <a:solidFill>
                  <a:schemeClr val="dk1"/>
                </a:solidFill>
                <a:latin typeface="Courier New"/>
                <a:ea typeface="Courier New"/>
                <a:cs typeface="Courier New"/>
                <a:sym typeface="Courier New"/>
              </a:rPr>
              <a:t>(…);</a:t>
            </a:r>
            <a:endParaRPr/>
          </a:p>
          <a:p>
            <a:pPr indent="-342900" lvl="0" marL="342900" marR="0" rtl="0" algn="l">
              <a:spcBef>
                <a:spcPts val="360"/>
              </a:spcBef>
              <a:spcAft>
                <a:spcPts val="0"/>
              </a:spcAft>
              <a:buClr>
                <a:schemeClr val="dk1"/>
              </a:buClr>
              <a:buSzPts val="1080"/>
              <a:buFont typeface="Noto Sans Symbols"/>
              <a:buNone/>
            </a:pPr>
            <a:r>
              <a:rPr lang="en-US" sz="1800">
                <a:solidFill>
                  <a:schemeClr val="dk1"/>
                </a:solidFill>
                <a:latin typeface="Courier New"/>
                <a:ea typeface="Courier New"/>
                <a:cs typeface="Courier New"/>
                <a:sym typeface="Courier New"/>
              </a:rPr>
              <a:t>aCar.</a:t>
            </a:r>
            <a:r>
              <a:rPr lang="en-US" sz="1800">
                <a:solidFill>
                  <a:srgbClr val="76923C"/>
                </a:solidFill>
                <a:latin typeface="Courier New"/>
                <a:ea typeface="Courier New"/>
                <a:cs typeface="Courier New"/>
                <a:sym typeface="Courier New"/>
              </a:rPr>
              <a:t>EngineStart()</a:t>
            </a:r>
            <a:r>
              <a:rPr lang="en-US" sz="1800">
                <a:solidFill>
                  <a:schemeClr val="dk1"/>
                </a:solidFill>
                <a:latin typeface="Courier New"/>
                <a:ea typeface="Courier New"/>
                <a:cs typeface="Courier New"/>
                <a:sym typeface="Courier New"/>
              </a:rPr>
              <a:t>;    </a:t>
            </a:r>
            <a:r>
              <a:rPr lang="en-US" sz="1800">
                <a:solidFill>
                  <a:srgbClr val="008000"/>
                </a:solidFill>
                <a:latin typeface="Courier New"/>
                <a:ea typeface="Courier New"/>
                <a:cs typeface="Courier New"/>
                <a:sym typeface="Courier New"/>
              </a:rPr>
              <a:t>// OK, method is public</a:t>
            </a:r>
            <a:endParaRPr/>
          </a:p>
          <a:p>
            <a:pPr indent="-342900" lvl="0" marL="342900" marR="0" rtl="0" algn="l">
              <a:spcBef>
                <a:spcPts val="360"/>
              </a:spcBef>
              <a:spcAft>
                <a:spcPts val="0"/>
              </a:spcAft>
              <a:buClr>
                <a:schemeClr val="dk1"/>
              </a:buClr>
              <a:buSzPts val="1080"/>
              <a:buFont typeface="Noto Sans Symbols"/>
              <a:buNone/>
            </a:pPr>
            <a:r>
              <a:rPr lang="en-US" sz="1800">
                <a:solidFill>
                  <a:schemeClr val="dk1"/>
                </a:solidFill>
                <a:latin typeface="Courier New"/>
                <a:ea typeface="Courier New"/>
                <a:cs typeface="Courier New"/>
                <a:sym typeface="Courier New"/>
              </a:rPr>
              <a:t>aCar.NumberWheels = 6; </a:t>
            </a:r>
            <a:r>
              <a:rPr lang="en-US" sz="1800">
                <a:solidFill>
                  <a:srgbClr val="008000"/>
                </a:solidFill>
                <a:latin typeface="Courier New"/>
                <a:ea typeface="Courier New"/>
                <a:cs typeface="Courier New"/>
                <a:sym typeface="Courier New"/>
              </a:rPr>
              <a:t>// error: member is private</a:t>
            </a:r>
            <a:endParaRPr sz="1800">
              <a:solidFill>
                <a:srgbClr val="008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2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2000"/>
                                        <p:tgtEl>
                                          <p:spTgt spid="20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idx="1" type="body"/>
          </p:nvPr>
        </p:nvSpPr>
        <p:spPr>
          <a:xfrm>
            <a:off x="457200" y="1295400"/>
            <a:ext cx="8458200" cy="60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20"/>
              <a:buChar char="❑"/>
            </a:pPr>
            <a:r>
              <a:rPr lang="en-US"/>
              <a:t>Implemented by “Private” access specifies </a:t>
            </a:r>
            <a:endParaRPr/>
          </a:p>
        </p:txBody>
      </p:sp>
      <p:sp>
        <p:nvSpPr>
          <p:cNvPr id="211" name="Google Shape;211;p14"/>
          <p:cNvSpPr txBox="1"/>
          <p:nvPr/>
        </p:nvSpPr>
        <p:spPr>
          <a:xfrm>
            <a:off x="457200" y="1905000"/>
            <a:ext cx="8458200" cy="1143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84"/>
              <a:buFont typeface="Arial"/>
              <a:buChar char="●"/>
            </a:pPr>
            <a:r>
              <a:rPr b="0" i="0" lang="en-US" sz="3200" u="none" cap="none" strike="noStrike">
                <a:solidFill>
                  <a:schemeClr val="dk1"/>
                </a:solidFill>
                <a:latin typeface="Calibri"/>
                <a:ea typeface="Calibri"/>
                <a:cs typeface="Calibri"/>
                <a:sym typeface="Calibri"/>
              </a:rPr>
              <a:t>Hidden methods, member data can only be accessed by member methods</a:t>
            </a:r>
            <a:endParaRPr/>
          </a:p>
        </p:txBody>
      </p:sp>
      <p:sp>
        <p:nvSpPr>
          <p:cNvPr id="212" name="Google Shape;212;p14"/>
          <p:cNvSpPr txBox="1"/>
          <p:nvPr/>
        </p:nvSpPr>
        <p:spPr>
          <a:xfrm>
            <a:off x="457200" y="2971800"/>
            <a:ext cx="84582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84"/>
              <a:buFont typeface="Arial"/>
              <a:buChar char="●"/>
            </a:pPr>
            <a:r>
              <a:rPr b="0" i="0" lang="en-US" sz="3200" u="none" cap="none" strike="noStrike">
                <a:solidFill>
                  <a:schemeClr val="dk1"/>
                </a:solidFill>
                <a:latin typeface="Calibri"/>
                <a:ea typeface="Calibri"/>
                <a:cs typeface="Calibri"/>
                <a:sym typeface="Calibri"/>
              </a:rPr>
              <a:t>Benefit:</a:t>
            </a:r>
            <a:endParaRPr/>
          </a:p>
        </p:txBody>
      </p:sp>
      <p:sp>
        <p:nvSpPr>
          <p:cNvPr id="213" name="Google Shape;213;p14"/>
          <p:cNvSpPr txBox="1"/>
          <p:nvPr/>
        </p:nvSpPr>
        <p:spPr>
          <a:xfrm>
            <a:off x="457200" y="3581400"/>
            <a:ext cx="8458200" cy="838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Your brains doesn’t have to deal with it unless you’re specifically concerned with it</a:t>
            </a:r>
            <a:endParaRPr b="0" i="0" sz="2400" u="none" cap="none" strike="noStrike">
              <a:solidFill>
                <a:schemeClr val="dk1"/>
              </a:solidFill>
              <a:latin typeface="Calibri"/>
              <a:ea typeface="Calibri"/>
              <a:cs typeface="Calibri"/>
              <a:sym typeface="Calibri"/>
            </a:endParaRPr>
          </a:p>
        </p:txBody>
      </p:sp>
      <p:sp>
        <p:nvSpPr>
          <p:cNvPr id="214" name="Google Shape;214;p14"/>
          <p:cNvSpPr txBox="1"/>
          <p:nvPr/>
        </p:nvSpPr>
        <p:spPr>
          <a:xfrm>
            <a:off x="457200" y="4419600"/>
            <a:ext cx="8458200" cy="4572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When change occurs, the effects are localized</a:t>
            </a:r>
            <a:endParaRPr b="0" i="0" sz="2400" u="none" cap="none" strike="noStrike">
              <a:solidFill>
                <a:schemeClr val="dk1"/>
              </a:solidFill>
              <a:latin typeface="Calibri"/>
              <a:ea typeface="Calibri"/>
              <a:cs typeface="Calibri"/>
              <a:sym typeface="Calibri"/>
            </a:endParaRPr>
          </a:p>
        </p:txBody>
      </p:sp>
      <p:sp>
        <p:nvSpPr>
          <p:cNvPr id="215" name="Google Shape;215;p14"/>
          <p:cNvSpPr txBox="1"/>
          <p:nvPr>
            <p:ph type="title"/>
          </p:nvPr>
        </p:nvSpPr>
        <p:spPr>
          <a:xfrm>
            <a:off x="1979398"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Encapsulation</a:t>
            </a:r>
            <a:br>
              <a:rPr lang="en-US">
                <a:solidFill>
                  <a:srgbClr val="C00000"/>
                </a:solidFill>
                <a:latin typeface="Arial"/>
                <a:ea typeface="Arial"/>
                <a:cs typeface="Arial"/>
                <a:sym typeface="Arial"/>
              </a:rPr>
            </a:br>
            <a:r>
              <a:rPr lang="en-US">
                <a:solidFill>
                  <a:srgbClr val="C00000"/>
                </a:solidFill>
                <a:latin typeface="Arial"/>
                <a:ea typeface="Arial"/>
                <a:cs typeface="Arial"/>
                <a:sym typeface="Arial"/>
              </a:rPr>
              <a:t>Information Hiding</a:t>
            </a:r>
            <a:endParaRPr>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20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2000"/>
                                        <p:tgtEl>
                                          <p:spTgt spid="2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20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2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2000"/>
                                        <p:tgtEl>
                                          <p:spTgt spid="21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idx="1" type="body"/>
          </p:nvPr>
        </p:nvSpPr>
        <p:spPr>
          <a:xfrm>
            <a:off x="457200" y="1219200"/>
            <a:ext cx="5181600" cy="144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3000"/>
              <a:t>Is the ability to compose new abstraction from existing one</a:t>
            </a:r>
            <a:endParaRPr/>
          </a:p>
        </p:txBody>
      </p:sp>
      <p:pic>
        <p:nvPicPr>
          <p:cNvPr id="222" name="Google Shape;222;p15"/>
          <p:cNvPicPr preferRelativeResize="0"/>
          <p:nvPr/>
        </p:nvPicPr>
        <p:blipFill rotWithShape="1">
          <a:blip r:embed="rId3">
            <a:alphaModFix/>
          </a:blip>
          <a:srcRect b="0" l="0" r="0" t="0"/>
          <a:stretch/>
        </p:blipFill>
        <p:spPr>
          <a:xfrm>
            <a:off x="5513986" y="1295400"/>
            <a:ext cx="3553814" cy="2971800"/>
          </a:xfrm>
          <a:prstGeom prst="rect">
            <a:avLst/>
          </a:prstGeom>
          <a:noFill/>
          <a:ln>
            <a:noFill/>
          </a:ln>
        </p:spPr>
      </p:pic>
      <p:sp>
        <p:nvSpPr>
          <p:cNvPr id="223" name="Google Shape;223;p15"/>
          <p:cNvSpPr txBox="1"/>
          <p:nvPr/>
        </p:nvSpPr>
        <p:spPr>
          <a:xfrm>
            <a:off x="457200" y="2590800"/>
            <a:ext cx="5181600" cy="68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860"/>
              <a:buFont typeface="Arial"/>
              <a:buChar char="●"/>
            </a:pPr>
            <a:r>
              <a:rPr b="0" i="0" lang="en-US" sz="3000" u="none" cap="none" strike="noStrike">
                <a:solidFill>
                  <a:schemeClr val="dk1"/>
                </a:solidFill>
                <a:latin typeface="Calibri"/>
                <a:ea typeface="Calibri"/>
                <a:cs typeface="Calibri"/>
                <a:sym typeface="Calibri"/>
              </a:rPr>
              <a:t>Promotes Re-usability</a:t>
            </a:r>
            <a:endParaRPr/>
          </a:p>
        </p:txBody>
      </p:sp>
      <p:sp>
        <p:nvSpPr>
          <p:cNvPr id="224" name="Google Shape;224;p15"/>
          <p:cNvSpPr txBox="1"/>
          <p:nvPr/>
        </p:nvSpPr>
        <p:spPr>
          <a:xfrm>
            <a:off x="457200" y="5486400"/>
            <a:ext cx="8610600" cy="1066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860"/>
              <a:buFont typeface="Arial"/>
              <a:buChar char="●"/>
            </a:pPr>
            <a:r>
              <a:rPr b="0" i="0" lang="en-US" sz="3000" u="none" cap="none" strike="noStrike">
                <a:solidFill>
                  <a:schemeClr val="dk1"/>
                </a:solidFill>
                <a:latin typeface="Calibri"/>
                <a:ea typeface="Calibri"/>
                <a:cs typeface="Calibri"/>
                <a:sym typeface="Calibri"/>
              </a:rPr>
              <a:t>Derived class – Subclass:  The class inheriting the implementation</a:t>
            </a:r>
            <a:endParaRPr/>
          </a:p>
        </p:txBody>
      </p:sp>
      <p:sp>
        <p:nvSpPr>
          <p:cNvPr id="225" name="Google Shape;225;p15"/>
          <p:cNvSpPr txBox="1"/>
          <p:nvPr/>
        </p:nvSpPr>
        <p:spPr>
          <a:xfrm>
            <a:off x="457200" y="4419600"/>
            <a:ext cx="8610600" cy="1066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860"/>
              <a:buFont typeface="Arial"/>
              <a:buChar char="●"/>
            </a:pPr>
            <a:r>
              <a:rPr b="0" i="0" lang="en-US" sz="3000" u="none" cap="none" strike="noStrike">
                <a:solidFill>
                  <a:schemeClr val="dk1"/>
                </a:solidFill>
                <a:latin typeface="Calibri"/>
                <a:ea typeface="Calibri"/>
                <a:cs typeface="Calibri"/>
                <a:sym typeface="Calibri"/>
              </a:rPr>
              <a:t>Base class – Super class: Class provide implementation</a:t>
            </a:r>
            <a:endParaRPr/>
          </a:p>
        </p:txBody>
      </p:sp>
      <p:sp>
        <p:nvSpPr>
          <p:cNvPr id="226" name="Google Shape;226;p15"/>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Inheritance</a:t>
            </a:r>
            <a:endParaRPr sz="3000">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xEl>
                                              <p:pRg end="0" st="0"/>
                                            </p:txEl>
                                          </p:spTgt>
                                        </p:tgtEl>
                                        <p:attrNameLst>
                                          <p:attrName>style.visibility</p:attrName>
                                        </p:attrNameLst>
                                      </p:cBhvr>
                                      <p:to>
                                        <p:strVal val="visible"/>
                                      </p:to>
                                    </p:set>
                                    <p:animEffect filter="fade" transition="in">
                                      <p:cBhvr>
                                        <p:cTn dur="2000"/>
                                        <p:tgtEl>
                                          <p:spTgt spid="2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2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2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2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2000"/>
                                        <p:tgtEl>
                                          <p:spTgt spid="22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6"/>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Inheritance</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Inheritance – Extension</a:t>
            </a:r>
            <a:endParaRPr/>
          </a:p>
        </p:txBody>
      </p:sp>
      <p:sp>
        <p:nvSpPr>
          <p:cNvPr id="233" name="Google Shape;233;p16"/>
          <p:cNvSpPr txBox="1"/>
          <p:nvPr/>
        </p:nvSpPr>
        <p:spPr>
          <a:xfrm>
            <a:off x="457200" y="1335088"/>
            <a:ext cx="1812925" cy="1754187"/>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Vehicle</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EngineStart()</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SpeedChange()</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Turn()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Stop()</a:t>
            </a:r>
            <a:endParaRPr/>
          </a:p>
        </p:txBody>
      </p:sp>
      <p:cxnSp>
        <p:nvCxnSpPr>
          <p:cNvPr id="234" name="Google Shape;234;p16"/>
          <p:cNvCxnSpPr/>
          <p:nvPr/>
        </p:nvCxnSpPr>
        <p:spPr>
          <a:xfrm>
            <a:off x="457200" y="1716088"/>
            <a:ext cx="1828800" cy="0"/>
          </a:xfrm>
          <a:prstGeom prst="straightConnector1">
            <a:avLst/>
          </a:prstGeom>
          <a:noFill/>
          <a:ln cap="flat" cmpd="sng" w="9525">
            <a:solidFill>
              <a:srgbClr val="4A7DBA"/>
            </a:solidFill>
            <a:prstDash val="solid"/>
            <a:round/>
            <a:headEnd len="sm" w="sm" type="none"/>
            <a:tailEnd len="sm" w="sm" type="none"/>
          </a:ln>
        </p:spPr>
      </p:cxnSp>
      <p:sp>
        <p:nvSpPr>
          <p:cNvPr id="235" name="Google Shape;235;p16"/>
          <p:cNvSpPr txBox="1"/>
          <p:nvPr/>
        </p:nvSpPr>
        <p:spPr>
          <a:xfrm>
            <a:off x="2895600" y="1371600"/>
            <a:ext cx="1828800" cy="64611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Car</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36" name="Google Shape;236;p16"/>
          <p:cNvCxnSpPr/>
          <p:nvPr/>
        </p:nvCxnSpPr>
        <p:spPr>
          <a:xfrm>
            <a:off x="2514600" y="1752600"/>
            <a:ext cx="2209800" cy="0"/>
          </a:xfrm>
          <a:prstGeom prst="straightConnector1">
            <a:avLst/>
          </a:prstGeom>
          <a:noFill/>
          <a:ln cap="flat" cmpd="sng" w="9525">
            <a:solidFill>
              <a:srgbClr val="4A7DBA"/>
            </a:solidFill>
            <a:prstDash val="solid"/>
            <a:round/>
            <a:headEnd len="sm" w="sm" type="none"/>
            <a:tailEnd len="sm" w="sm" type="none"/>
          </a:ln>
        </p:spPr>
      </p:cxnSp>
      <p:cxnSp>
        <p:nvCxnSpPr>
          <p:cNvPr id="237" name="Google Shape;237;p16"/>
          <p:cNvCxnSpPr/>
          <p:nvPr/>
        </p:nvCxnSpPr>
        <p:spPr>
          <a:xfrm>
            <a:off x="1371600" y="3087688"/>
            <a:ext cx="228600" cy="228600"/>
          </a:xfrm>
          <a:prstGeom prst="straightConnector1">
            <a:avLst/>
          </a:prstGeom>
          <a:noFill/>
          <a:ln cap="flat" cmpd="sng" w="9525">
            <a:solidFill>
              <a:srgbClr val="4A7DBA"/>
            </a:solidFill>
            <a:prstDash val="solid"/>
            <a:round/>
            <a:headEnd len="sm" w="sm" type="none"/>
            <a:tailEnd len="sm" w="sm" type="none"/>
          </a:ln>
        </p:spPr>
      </p:cxnSp>
      <p:cxnSp>
        <p:nvCxnSpPr>
          <p:cNvPr id="238" name="Google Shape;238;p16"/>
          <p:cNvCxnSpPr/>
          <p:nvPr/>
        </p:nvCxnSpPr>
        <p:spPr>
          <a:xfrm rot="10800000">
            <a:off x="1143000" y="3316288"/>
            <a:ext cx="457200" cy="0"/>
          </a:xfrm>
          <a:prstGeom prst="straightConnector1">
            <a:avLst/>
          </a:prstGeom>
          <a:noFill/>
          <a:ln cap="flat" cmpd="sng" w="9525">
            <a:solidFill>
              <a:srgbClr val="4A7DBA"/>
            </a:solidFill>
            <a:prstDash val="solid"/>
            <a:round/>
            <a:headEnd len="sm" w="sm" type="none"/>
            <a:tailEnd len="sm" w="sm" type="none"/>
          </a:ln>
        </p:spPr>
      </p:cxnSp>
      <p:cxnSp>
        <p:nvCxnSpPr>
          <p:cNvPr id="239" name="Google Shape;239;p16"/>
          <p:cNvCxnSpPr>
            <a:endCxn id="233" idx="2"/>
          </p:cNvCxnSpPr>
          <p:nvPr/>
        </p:nvCxnSpPr>
        <p:spPr>
          <a:xfrm flipH="1" rot="10800000">
            <a:off x="1142863" y="3089275"/>
            <a:ext cx="220800" cy="227100"/>
          </a:xfrm>
          <a:prstGeom prst="straightConnector1">
            <a:avLst/>
          </a:prstGeom>
          <a:noFill/>
          <a:ln cap="flat" cmpd="sng" w="9525">
            <a:solidFill>
              <a:srgbClr val="4A7DBA"/>
            </a:solidFill>
            <a:prstDash val="solid"/>
            <a:round/>
            <a:headEnd len="sm" w="sm" type="none"/>
            <a:tailEnd len="sm" w="sm" type="none"/>
          </a:ln>
        </p:spPr>
      </p:cxnSp>
      <p:sp>
        <p:nvSpPr>
          <p:cNvPr id="240" name="Google Shape;240;p16"/>
          <p:cNvSpPr txBox="1"/>
          <p:nvPr/>
        </p:nvSpPr>
        <p:spPr>
          <a:xfrm>
            <a:off x="457200" y="3581400"/>
            <a:ext cx="1828800" cy="147796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Plan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HighUp()</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Down()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41" name="Google Shape;241;p16"/>
          <p:cNvCxnSpPr/>
          <p:nvPr/>
        </p:nvCxnSpPr>
        <p:spPr>
          <a:xfrm>
            <a:off x="457200" y="3962400"/>
            <a:ext cx="1828800" cy="0"/>
          </a:xfrm>
          <a:prstGeom prst="straightConnector1">
            <a:avLst/>
          </a:prstGeom>
          <a:noFill/>
          <a:ln cap="flat" cmpd="sng" w="9525">
            <a:solidFill>
              <a:srgbClr val="4A7DBA"/>
            </a:solidFill>
            <a:prstDash val="solid"/>
            <a:round/>
            <a:headEnd len="sm" w="sm" type="none"/>
            <a:tailEnd len="sm" w="sm" type="none"/>
          </a:ln>
        </p:spPr>
      </p:cxnSp>
      <p:sp>
        <p:nvSpPr>
          <p:cNvPr id="242" name="Google Shape;242;p16"/>
          <p:cNvSpPr txBox="1"/>
          <p:nvPr/>
        </p:nvSpPr>
        <p:spPr>
          <a:xfrm>
            <a:off x="457200" y="5562600"/>
            <a:ext cx="1828800" cy="9239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CombatPlan</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Arial"/>
                <a:ea typeface="Arial"/>
                <a:cs typeface="Arial"/>
                <a:sym typeface="Arial"/>
              </a:rPr>
              <a:t>Rotate()</a:t>
            </a:r>
            <a:endParaRPr/>
          </a:p>
        </p:txBody>
      </p:sp>
      <p:cxnSp>
        <p:nvCxnSpPr>
          <p:cNvPr id="243" name="Google Shape;243;p16"/>
          <p:cNvCxnSpPr/>
          <p:nvPr/>
        </p:nvCxnSpPr>
        <p:spPr>
          <a:xfrm>
            <a:off x="457200" y="5943600"/>
            <a:ext cx="1828800" cy="0"/>
          </a:xfrm>
          <a:prstGeom prst="straightConnector1">
            <a:avLst/>
          </a:prstGeom>
          <a:noFill/>
          <a:ln cap="flat" cmpd="sng" w="9525">
            <a:solidFill>
              <a:srgbClr val="4A7DBA"/>
            </a:solidFill>
            <a:prstDash val="solid"/>
            <a:round/>
            <a:headEnd len="sm" w="sm" type="none"/>
            <a:tailEnd len="sm" w="sm" type="none"/>
          </a:ln>
        </p:spPr>
      </p:cxnSp>
      <p:cxnSp>
        <p:nvCxnSpPr>
          <p:cNvPr id="244" name="Google Shape;244;p16"/>
          <p:cNvCxnSpPr/>
          <p:nvPr/>
        </p:nvCxnSpPr>
        <p:spPr>
          <a:xfrm>
            <a:off x="2286000" y="1752600"/>
            <a:ext cx="228600" cy="228600"/>
          </a:xfrm>
          <a:prstGeom prst="straightConnector1">
            <a:avLst/>
          </a:prstGeom>
          <a:noFill/>
          <a:ln cap="flat" cmpd="sng" w="9525">
            <a:solidFill>
              <a:srgbClr val="4A7DBA"/>
            </a:solidFill>
            <a:prstDash val="solid"/>
            <a:round/>
            <a:headEnd len="sm" w="sm" type="none"/>
            <a:tailEnd len="sm" w="sm" type="none"/>
          </a:ln>
        </p:spPr>
      </p:cxnSp>
      <p:cxnSp>
        <p:nvCxnSpPr>
          <p:cNvPr id="245" name="Google Shape;245;p16"/>
          <p:cNvCxnSpPr/>
          <p:nvPr/>
        </p:nvCxnSpPr>
        <p:spPr>
          <a:xfrm>
            <a:off x="2514600" y="1524000"/>
            <a:ext cx="0" cy="457200"/>
          </a:xfrm>
          <a:prstGeom prst="straightConnector1">
            <a:avLst/>
          </a:prstGeom>
          <a:noFill/>
          <a:ln cap="flat" cmpd="sng" w="9525">
            <a:solidFill>
              <a:srgbClr val="4A7DBA"/>
            </a:solidFill>
            <a:prstDash val="solid"/>
            <a:round/>
            <a:headEnd len="sm" w="sm" type="none"/>
            <a:tailEnd len="sm" w="sm" type="none"/>
          </a:ln>
        </p:spPr>
      </p:cxnSp>
      <p:cxnSp>
        <p:nvCxnSpPr>
          <p:cNvPr id="246" name="Google Shape;246;p16"/>
          <p:cNvCxnSpPr/>
          <p:nvPr/>
        </p:nvCxnSpPr>
        <p:spPr>
          <a:xfrm flipH="1" rot="10800000">
            <a:off x="2286000" y="1524000"/>
            <a:ext cx="220663" cy="227013"/>
          </a:xfrm>
          <a:prstGeom prst="straightConnector1">
            <a:avLst/>
          </a:prstGeom>
          <a:noFill/>
          <a:ln cap="flat" cmpd="sng" w="9525">
            <a:solidFill>
              <a:srgbClr val="4A7DBA"/>
            </a:solidFill>
            <a:prstDash val="solid"/>
            <a:round/>
            <a:headEnd len="sm" w="sm" type="none"/>
            <a:tailEnd len="sm" w="sm" type="none"/>
          </a:ln>
        </p:spPr>
      </p:cxnSp>
      <p:sp>
        <p:nvSpPr>
          <p:cNvPr id="247" name="Google Shape;247;p16"/>
          <p:cNvSpPr txBox="1"/>
          <p:nvPr>
            <p:ph idx="1" type="body"/>
          </p:nvPr>
        </p:nvSpPr>
        <p:spPr>
          <a:xfrm>
            <a:off x="2667000" y="2209800"/>
            <a:ext cx="6019800" cy="434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class</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Car</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Vehicle</a:t>
            </a:r>
            <a:r>
              <a:rPr lang="en-US" sz="2000">
                <a:latin typeface="Courier New"/>
                <a:ea typeface="Courier New"/>
                <a:cs typeface="Courier New"/>
                <a:sym typeface="Courier New"/>
              </a:rPr>
              <a:t> {…}</a:t>
            </a:r>
            <a:endParaRPr/>
          </a:p>
          <a:p>
            <a:pPr indent="-342900" lvl="0" marL="342900" rtl="0" algn="l">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Car is a kind of Vehicle</a:t>
            </a:r>
            <a:endParaRPr/>
          </a:p>
          <a:p>
            <a:pPr indent="-342900" lvl="0" marL="342900" rtl="0" algn="l">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Car: derived/sub class</a:t>
            </a:r>
            <a:endParaRPr/>
          </a:p>
          <a:p>
            <a:pPr indent="-342900" lvl="0" marL="342900" rtl="0" algn="l">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Vehicle: base/super class</a:t>
            </a:r>
            <a:endParaRPr/>
          </a:p>
          <a:p>
            <a:pPr indent="-342900" lvl="0" marL="342900" rtl="0" algn="l">
              <a:spcBef>
                <a:spcPts val="400"/>
              </a:spcBef>
              <a:spcAft>
                <a:spcPts val="0"/>
              </a:spcAft>
              <a:buClr>
                <a:srgbClr val="31859B"/>
              </a:buClr>
              <a:buSzPts val="1200"/>
              <a:buFont typeface="Noto Sans Symbols"/>
              <a:buNone/>
            </a:pPr>
            <a:r>
              <a:rPr lang="en-US" sz="2000">
                <a:solidFill>
                  <a:srgbClr val="31859B"/>
                </a:solidFill>
                <a:latin typeface="Courier New"/>
                <a:ea typeface="Courier New"/>
                <a:cs typeface="Courier New"/>
                <a:sym typeface="Courier New"/>
              </a:rPr>
              <a:t>Vehicle</a:t>
            </a:r>
            <a:r>
              <a:rPr lang="en-US" sz="2000">
                <a:latin typeface="Courier New"/>
                <a:ea typeface="Courier New"/>
                <a:cs typeface="Courier New"/>
                <a:sym typeface="Courier New"/>
              </a:rPr>
              <a:t> v = </a:t>
            </a:r>
            <a:r>
              <a:rPr lang="en-US" sz="2000">
                <a:solidFill>
                  <a:srgbClr val="0000FF"/>
                </a:solidFill>
                <a:latin typeface="Courier New"/>
                <a:ea typeface="Courier New"/>
                <a:cs typeface="Courier New"/>
                <a:sym typeface="Courier New"/>
              </a:rPr>
              <a:t>new</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Car</a:t>
            </a: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 OK</a:t>
            </a:r>
            <a:endParaRPr/>
          </a:p>
          <a:p>
            <a:pPr indent="-342900" lvl="0" marL="342900" rtl="0" algn="l">
              <a:spcBef>
                <a:spcPts val="400"/>
              </a:spcBef>
              <a:spcAft>
                <a:spcPts val="0"/>
              </a:spcAft>
              <a:buClr>
                <a:srgbClr val="31859B"/>
              </a:buClr>
              <a:buSzPts val="1200"/>
              <a:buNone/>
            </a:pPr>
            <a:r>
              <a:rPr lang="en-US" sz="2000">
                <a:solidFill>
                  <a:srgbClr val="31859B"/>
                </a:solidFill>
                <a:latin typeface="Courier New"/>
                <a:ea typeface="Courier New"/>
                <a:cs typeface="Courier New"/>
                <a:sym typeface="Courier New"/>
              </a:rPr>
              <a:t>Vehicle </a:t>
            </a:r>
            <a:r>
              <a:rPr lang="en-US" sz="2000">
                <a:latin typeface="Courier New"/>
                <a:ea typeface="Courier New"/>
                <a:cs typeface="Courier New"/>
                <a:sym typeface="Courier New"/>
              </a:rPr>
              <a:t>v = </a:t>
            </a:r>
            <a:r>
              <a:rPr lang="en-US" sz="2000">
                <a:solidFill>
                  <a:srgbClr val="0000FF"/>
                </a:solidFill>
                <a:latin typeface="Courier New"/>
                <a:ea typeface="Courier New"/>
                <a:cs typeface="Courier New"/>
                <a:sym typeface="Courier New"/>
              </a:rPr>
              <a:t>new</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Plan</a:t>
            </a: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 OK too</a:t>
            </a:r>
            <a:endParaRPr/>
          </a:p>
          <a:p>
            <a:pPr indent="-342900" lvl="0" marL="342900" rtl="0" algn="l">
              <a:spcBef>
                <a:spcPts val="400"/>
              </a:spcBef>
              <a:spcAft>
                <a:spcPts val="0"/>
              </a:spcAft>
              <a:buClr>
                <a:srgbClr val="31859B"/>
              </a:buClr>
              <a:buSzPts val="1200"/>
              <a:buNone/>
            </a:pPr>
            <a:r>
              <a:rPr lang="en-US" sz="2000">
                <a:solidFill>
                  <a:srgbClr val="31859B"/>
                </a:solidFill>
                <a:latin typeface="Courier New"/>
                <a:ea typeface="Courier New"/>
                <a:cs typeface="Courier New"/>
                <a:sym typeface="Courier New"/>
              </a:rPr>
              <a:t>Vehicle </a:t>
            </a:r>
            <a:r>
              <a:rPr lang="en-US" sz="2000">
                <a:latin typeface="Courier New"/>
                <a:ea typeface="Courier New"/>
                <a:cs typeface="Courier New"/>
                <a:sym typeface="Courier New"/>
              </a:rPr>
              <a:t>v = </a:t>
            </a:r>
            <a:r>
              <a:rPr lang="en-US" sz="2000">
                <a:solidFill>
                  <a:srgbClr val="0000FF"/>
                </a:solidFill>
                <a:latin typeface="Courier New"/>
                <a:ea typeface="Courier New"/>
                <a:cs typeface="Courier New"/>
                <a:sym typeface="Courier New"/>
              </a:rPr>
              <a:t>new</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CombatPlan</a:t>
            </a: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 OK</a:t>
            </a:r>
            <a:endParaRPr/>
          </a:p>
          <a:p>
            <a:pPr indent="-342900" lvl="0" marL="342900" rtl="0" algn="l">
              <a:spcBef>
                <a:spcPts val="400"/>
              </a:spcBef>
              <a:spcAft>
                <a:spcPts val="0"/>
              </a:spcAft>
              <a:buClr>
                <a:srgbClr val="31859B"/>
              </a:buClr>
              <a:buSzPts val="1200"/>
              <a:buNone/>
            </a:pPr>
            <a:r>
              <a:rPr lang="en-US" sz="2000">
                <a:solidFill>
                  <a:srgbClr val="31859B"/>
                </a:solidFill>
                <a:latin typeface="Courier New"/>
                <a:ea typeface="Courier New"/>
                <a:cs typeface="Courier New"/>
                <a:sym typeface="Courier New"/>
              </a:rPr>
              <a:t>Plan</a:t>
            </a:r>
            <a:r>
              <a:rPr lang="en-US" sz="2000">
                <a:latin typeface="Courier New"/>
                <a:ea typeface="Courier New"/>
                <a:cs typeface="Courier New"/>
                <a:sym typeface="Courier New"/>
              </a:rPr>
              <a:t> p = </a:t>
            </a:r>
            <a:r>
              <a:rPr lang="en-US" sz="2000">
                <a:solidFill>
                  <a:srgbClr val="0000FF"/>
                </a:solidFill>
                <a:latin typeface="Courier New"/>
                <a:ea typeface="Courier New"/>
                <a:cs typeface="Courier New"/>
                <a:sym typeface="Courier New"/>
              </a:rPr>
              <a:t>new</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CombatPlan</a:t>
            </a: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 OK</a:t>
            </a:r>
            <a:endParaRPr/>
          </a:p>
          <a:p>
            <a:pPr indent="-342900" lvl="0" marL="342900" rtl="0" algn="l">
              <a:spcBef>
                <a:spcPts val="400"/>
              </a:spcBef>
              <a:spcAft>
                <a:spcPts val="0"/>
              </a:spcAft>
              <a:buClr>
                <a:srgbClr val="31859B"/>
              </a:buClr>
              <a:buSzPts val="1200"/>
              <a:buNone/>
            </a:pPr>
            <a:r>
              <a:rPr lang="en-US" sz="2000">
                <a:solidFill>
                  <a:srgbClr val="31859B"/>
                </a:solidFill>
                <a:latin typeface="Courier New"/>
                <a:ea typeface="Courier New"/>
                <a:cs typeface="Courier New"/>
                <a:sym typeface="Courier New"/>
              </a:rPr>
              <a:t>Car </a:t>
            </a:r>
            <a:r>
              <a:rPr lang="en-US" sz="2000">
                <a:latin typeface="Courier New"/>
                <a:ea typeface="Courier New"/>
                <a:cs typeface="Courier New"/>
                <a:sym typeface="Courier New"/>
              </a:rPr>
              <a:t>c = </a:t>
            </a:r>
            <a:r>
              <a:rPr lang="en-US" sz="2000">
                <a:solidFill>
                  <a:srgbClr val="0000FF"/>
                </a:solidFill>
                <a:latin typeface="Courier New"/>
                <a:ea typeface="Courier New"/>
                <a:cs typeface="Courier New"/>
                <a:sym typeface="Courier New"/>
              </a:rPr>
              <a:t>new</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Vehicle</a:t>
            </a: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 error</a:t>
            </a:r>
            <a:endParaRPr/>
          </a:p>
          <a:p>
            <a:pPr indent="-342900" lvl="0" marL="342900" rtl="0" algn="l">
              <a:spcBef>
                <a:spcPts val="400"/>
              </a:spcBef>
              <a:spcAft>
                <a:spcPts val="0"/>
              </a:spcAft>
              <a:buClr>
                <a:srgbClr val="31859B"/>
              </a:buClr>
              <a:buSzPts val="1200"/>
              <a:buNone/>
            </a:pPr>
            <a:r>
              <a:rPr lang="en-US" sz="2000">
                <a:solidFill>
                  <a:srgbClr val="31859B"/>
                </a:solidFill>
                <a:latin typeface="Courier New"/>
                <a:ea typeface="Courier New"/>
                <a:cs typeface="Courier New"/>
                <a:sym typeface="Courier New"/>
              </a:rPr>
              <a:t>Car </a:t>
            </a:r>
            <a:r>
              <a:rPr lang="en-US" sz="2000">
                <a:latin typeface="Courier New"/>
                <a:ea typeface="Courier New"/>
                <a:cs typeface="Courier New"/>
                <a:sym typeface="Courier New"/>
              </a:rPr>
              <a:t>c = </a:t>
            </a:r>
            <a:r>
              <a:rPr lang="en-US" sz="2000">
                <a:solidFill>
                  <a:srgbClr val="0000FF"/>
                </a:solidFill>
                <a:latin typeface="Courier New"/>
                <a:ea typeface="Courier New"/>
                <a:cs typeface="Courier New"/>
                <a:sym typeface="Courier New"/>
              </a:rPr>
              <a:t>new</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Plan</a:t>
            </a: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 error</a:t>
            </a:r>
            <a:endParaRPr sz="2400">
              <a:solidFill>
                <a:srgbClr val="008000"/>
              </a:solidFill>
              <a:latin typeface="Courier New"/>
              <a:ea typeface="Courier New"/>
              <a:cs typeface="Courier New"/>
              <a:sym typeface="Courier New"/>
            </a:endParaRPr>
          </a:p>
        </p:txBody>
      </p:sp>
      <p:cxnSp>
        <p:nvCxnSpPr>
          <p:cNvPr id="248" name="Google Shape;248;p16"/>
          <p:cNvCxnSpPr>
            <a:endCxn id="240" idx="0"/>
          </p:cNvCxnSpPr>
          <p:nvPr/>
        </p:nvCxnSpPr>
        <p:spPr>
          <a:xfrm>
            <a:off x="1371600" y="3276600"/>
            <a:ext cx="0" cy="304800"/>
          </a:xfrm>
          <a:prstGeom prst="straightConnector1">
            <a:avLst/>
          </a:prstGeom>
          <a:noFill/>
          <a:ln cap="flat" cmpd="sng" w="9525">
            <a:solidFill>
              <a:srgbClr val="4A7DBA"/>
            </a:solidFill>
            <a:prstDash val="solid"/>
            <a:round/>
            <a:headEnd len="sm" w="sm" type="none"/>
            <a:tailEnd len="sm" w="sm" type="none"/>
          </a:ln>
        </p:spPr>
      </p:cxnSp>
      <p:cxnSp>
        <p:nvCxnSpPr>
          <p:cNvPr id="249" name="Google Shape;249;p16"/>
          <p:cNvCxnSpPr/>
          <p:nvPr/>
        </p:nvCxnSpPr>
        <p:spPr>
          <a:xfrm>
            <a:off x="1371600" y="5068888"/>
            <a:ext cx="228600" cy="228600"/>
          </a:xfrm>
          <a:prstGeom prst="straightConnector1">
            <a:avLst/>
          </a:prstGeom>
          <a:noFill/>
          <a:ln cap="flat" cmpd="sng" w="9525">
            <a:solidFill>
              <a:srgbClr val="4A7DBA"/>
            </a:solidFill>
            <a:prstDash val="solid"/>
            <a:round/>
            <a:headEnd len="sm" w="sm" type="none"/>
            <a:tailEnd len="sm" w="sm" type="none"/>
          </a:ln>
        </p:spPr>
      </p:cxnSp>
      <p:cxnSp>
        <p:nvCxnSpPr>
          <p:cNvPr id="250" name="Google Shape;250;p16"/>
          <p:cNvCxnSpPr/>
          <p:nvPr/>
        </p:nvCxnSpPr>
        <p:spPr>
          <a:xfrm rot="10800000">
            <a:off x="1143000" y="5297488"/>
            <a:ext cx="457200" cy="0"/>
          </a:xfrm>
          <a:prstGeom prst="straightConnector1">
            <a:avLst/>
          </a:prstGeom>
          <a:noFill/>
          <a:ln cap="flat" cmpd="sng" w="9525">
            <a:solidFill>
              <a:srgbClr val="4A7DBA"/>
            </a:solidFill>
            <a:prstDash val="solid"/>
            <a:round/>
            <a:headEnd len="sm" w="sm" type="none"/>
            <a:tailEnd len="sm" w="sm" type="none"/>
          </a:ln>
        </p:spPr>
      </p:cxnSp>
      <p:cxnSp>
        <p:nvCxnSpPr>
          <p:cNvPr id="251" name="Google Shape;251;p16"/>
          <p:cNvCxnSpPr/>
          <p:nvPr/>
        </p:nvCxnSpPr>
        <p:spPr>
          <a:xfrm flipH="1" rot="10800000">
            <a:off x="1143000" y="5070475"/>
            <a:ext cx="220663" cy="227013"/>
          </a:xfrm>
          <a:prstGeom prst="straightConnector1">
            <a:avLst/>
          </a:prstGeom>
          <a:noFill/>
          <a:ln cap="flat" cmpd="sng" w="9525">
            <a:solidFill>
              <a:srgbClr val="4A7DBA"/>
            </a:solidFill>
            <a:prstDash val="solid"/>
            <a:round/>
            <a:headEnd len="sm" w="sm" type="none"/>
            <a:tailEnd len="sm" w="sm" type="none"/>
          </a:ln>
        </p:spPr>
      </p:cxnSp>
      <p:cxnSp>
        <p:nvCxnSpPr>
          <p:cNvPr id="252" name="Google Shape;252;p16"/>
          <p:cNvCxnSpPr/>
          <p:nvPr/>
        </p:nvCxnSpPr>
        <p:spPr>
          <a:xfrm>
            <a:off x="1371600" y="5257800"/>
            <a:ext cx="0" cy="30480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idx="1" type="body"/>
          </p:nvPr>
        </p:nvSpPr>
        <p:spPr>
          <a:xfrm>
            <a:off x="381000" y="1219200"/>
            <a:ext cx="8552688" cy="28194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59999"/>
              <a:buChar char="❑"/>
            </a:pPr>
            <a:r>
              <a:rPr lang="en-US" sz="2400"/>
              <a:t>Development model </a:t>
            </a:r>
            <a:r>
              <a:rPr b="1" lang="en-US" sz="2400"/>
              <a:t>closer to real life </a:t>
            </a:r>
            <a:r>
              <a:rPr lang="en-US" sz="2400"/>
              <a:t>object model with hierarchical relationships</a:t>
            </a:r>
            <a:endParaRPr/>
          </a:p>
          <a:p>
            <a:pPr indent="-342900" lvl="0" marL="342900" rtl="0" algn="l">
              <a:spcBef>
                <a:spcPts val="444"/>
              </a:spcBef>
              <a:spcAft>
                <a:spcPts val="0"/>
              </a:spcAft>
              <a:buClr>
                <a:schemeClr val="dk1"/>
              </a:buClr>
              <a:buSzPct val="59999"/>
              <a:buChar char="❑"/>
            </a:pPr>
            <a:r>
              <a:rPr b="1" lang="en-US" sz="2400"/>
              <a:t>Reusability</a:t>
            </a:r>
            <a:r>
              <a:rPr lang="en-US" sz="2400"/>
              <a:t> – reuse public methods of base class</a:t>
            </a:r>
            <a:endParaRPr/>
          </a:p>
          <a:p>
            <a:pPr indent="-342900" lvl="0" marL="342900" rtl="0" algn="l">
              <a:spcBef>
                <a:spcPts val="444"/>
              </a:spcBef>
              <a:spcAft>
                <a:spcPts val="0"/>
              </a:spcAft>
              <a:buClr>
                <a:schemeClr val="dk1"/>
              </a:buClr>
              <a:buSzPct val="62000"/>
              <a:buFont typeface="Arial"/>
              <a:buChar char="●"/>
            </a:pPr>
            <a:r>
              <a:rPr b="1" lang="en-US" sz="2400"/>
              <a:t>Extensibility</a:t>
            </a:r>
            <a:r>
              <a:rPr lang="en-US" sz="2400"/>
              <a:t> – Extend the base class</a:t>
            </a:r>
            <a:endParaRPr/>
          </a:p>
          <a:p>
            <a:pPr indent="-342900" lvl="0" marL="342900" rtl="0" algn="l">
              <a:spcBef>
                <a:spcPts val="444"/>
              </a:spcBef>
              <a:spcAft>
                <a:spcPts val="0"/>
              </a:spcAft>
              <a:buClr>
                <a:schemeClr val="dk1"/>
              </a:buClr>
              <a:buSzPct val="62000"/>
              <a:buFont typeface="Arial"/>
              <a:buChar char="●"/>
            </a:pPr>
            <a:r>
              <a:rPr b="1" lang="en-US" sz="2400"/>
              <a:t>Data hiding </a:t>
            </a:r>
            <a:r>
              <a:rPr lang="en-US" sz="2400"/>
              <a:t>– base class keeps some data private </a:t>
            </a:r>
            <a:endParaRPr sz="2400"/>
          </a:p>
          <a:p>
            <a:pPr indent="0" lvl="0" marL="0" rtl="0" algn="l">
              <a:spcBef>
                <a:spcPts val="444"/>
              </a:spcBef>
              <a:spcAft>
                <a:spcPts val="0"/>
              </a:spcAft>
              <a:buClr>
                <a:schemeClr val="dk1"/>
              </a:buClr>
              <a:buSzPct val="62000"/>
              <a:buNone/>
            </a:pPr>
            <a:r>
              <a:rPr lang="en-US" sz="2400"/>
              <a:t>      🡺 derive class cannot change it</a:t>
            </a:r>
            <a:endParaRPr/>
          </a:p>
          <a:p>
            <a:pPr indent="0" lvl="0" marL="0" rtl="0" algn="l">
              <a:spcBef>
                <a:spcPts val="444"/>
              </a:spcBef>
              <a:spcAft>
                <a:spcPts val="0"/>
              </a:spcAft>
              <a:buClr>
                <a:schemeClr val="dk1"/>
              </a:buClr>
              <a:buSzPct val="62000"/>
              <a:buNone/>
            </a:pPr>
            <a:r>
              <a:t/>
            </a:r>
            <a:endParaRPr sz="2400"/>
          </a:p>
          <a:p>
            <a:pPr indent="0" lvl="0" marL="0" rtl="0" algn="l">
              <a:spcBef>
                <a:spcPts val="444"/>
              </a:spcBef>
              <a:spcAft>
                <a:spcPts val="0"/>
              </a:spcAft>
              <a:buClr>
                <a:schemeClr val="dk1"/>
              </a:buClr>
              <a:buSzPct val="62000"/>
              <a:buNone/>
            </a:pPr>
            <a:r>
              <a:rPr lang="en-US" sz="2400" u="sng"/>
              <a:t>Protected Accessibility</a:t>
            </a:r>
            <a:r>
              <a:rPr lang="en-US" sz="2400"/>
              <a:t>:</a:t>
            </a:r>
            <a:endParaRPr sz="2400"/>
          </a:p>
          <a:p>
            <a:pPr indent="-258318" lvl="0" marL="342900" rtl="0" algn="l">
              <a:spcBef>
                <a:spcPts val="444"/>
              </a:spcBef>
              <a:spcAft>
                <a:spcPts val="0"/>
              </a:spcAft>
              <a:buClr>
                <a:schemeClr val="dk1"/>
              </a:buClr>
              <a:buSzPct val="59999"/>
              <a:buNone/>
            </a:pPr>
            <a:r>
              <a:t/>
            </a:r>
            <a:endParaRPr sz="2400"/>
          </a:p>
          <a:p>
            <a:pPr indent="-258318" lvl="0" marL="342900" rtl="0" algn="l">
              <a:spcBef>
                <a:spcPts val="444"/>
              </a:spcBef>
              <a:spcAft>
                <a:spcPts val="0"/>
              </a:spcAft>
              <a:buClr>
                <a:schemeClr val="dk1"/>
              </a:buClr>
              <a:buSzPct val="59999"/>
              <a:buNone/>
            </a:pPr>
            <a:r>
              <a:t/>
            </a:r>
            <a:endParaRPr sz="2400"/>
          </a:p>
        </p:txBody>
      </p:sp>
      <p:sp>
        <p:nvSpPr>
          <p:cNvPr id="259" name="Google Shape;259;p17"/>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Inheritance</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Advantages</a:t>
            </a:r>
            <a:endParaRPr sz="3000">
              <a:solidFill>
                <a:srgbClr val="C00000"/>
              </a:solidFill>
              <a:latin typeface="Arial"/>
              <a:ea typeface="Arial"/>
              <a:cs typeface="Arial"/>
              <a:sym typeface="Arial"/>
            </a:endParaRPr>
          </a:p>
        </p:txBody>
      </p:sp>
      <p:sp>
        <p:nvSpPr>
          <p:cNvPr id="260" name="Google Shape;260;p17"/>
          <p:cNvSpPr txBox="1"/>
          <p:nvPr/>
        </p:nvSpPr>
        <p:spPr>
          <a:xfrm>
            <a:off x="781396" y="3886200"/>
            <a:ext cx="7754112" cy="243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SzPts val="1080"/>
              <a:buFont typeface="Noto Sans Symbols"/>
              <a:buNone/>
            </a:pPr>
            <a:r>
              <a:rPr lang="en-US" sz="1800">
                <a:solidFill>
                  <a:srgbClr val="0000FF"/>
                </a:solidFill>
                <a:latin typeface="Courier New"/>
                <a:ea typeface="Courier New"/>
                <a:cs typeface="Courier New"/>
                <a:sym typeface="Courier New"/>
              </a:rPr>
              <a:t>class </a:t>
            </a:r>
            <a:r>
              <a:rPr lang="en-US" sz="1800">
                <a:solidFill>
                  <a:srgbClr val="205867"/>
                </a:solidFill>
                <a:latin typeface="Courier New"/>
                <a:ea typeface="Courier New"/>
                <a:cs typeface="Courier New"/>
                <a:sym typeface="Courier New"/>
              </a:rPr>
              <a:t>Car</a:t>
            </a:r>
            <a:r>
              <a:rPr lang="en-US" sz="1800">
                <a:solidFill>
                  <a:schemeClr val="dk1"/>
                </a:solidFill>
                <a:latin typeface="Courier New"/>
                <a:ea typeface="Courier New"/>
                <a:cs typeface="Courier New"/>
                <a:sym typeface="Courier New"/>
              </a:rPr>
              <a:t>{</a:t>
            </a:r>
            <a:endParaRPr/>
          </a:p>
          <a:p>
            <a:pPr indent="-285750" lvl="1" marL="742950" marR="0" rtl="0" algn="l">
              <a:lnSpc>
                <a:spcPct val="80000"/>
              </a:lnSpc>
              <a:spcBef>
                <a:spcPts val="360"/>
              </a:spcBef>
              <a:spcAft>
                <a:spcPts val="0"/>
              </a:spcAft>
              <a:buClr>
                <a:srgbClr val="0000FF"/>
              </a:buClr>
              <a:buSzPts val="1800"/>
              <a:buFont typeface="Noto Sans Symbols"/>
              <a:buNone/>
            </a:pPr>
            <a:r>
              <a:rPr b="0" i="0" lang="en-US" sz="1800" u="none" cap="none" strike="noStrike">
                <a:solidFill>
                  <a:srgbClr val="0000FF"/>
                </a:solidFill>
                <a:latin typeface="Courier New"/>
                <a:ea typeface="Courier New"/>
                <a:cs typeface="Courier New"/>
                <a:sym typeface="Courier New"/>
              </a:rPr>
              <a:t>protected int </a:t>
            </a:r>
            <a:r>
              <a:rPr b="0" i="0" lang="en-US" sz="1800" u="none" cap="none" strike="noStrike">
                <a:solidFill>
                  <a:schemeClr val="accent1"/>
                </a:solidFill>
                <a:latin typeface="Courier New"/>
                <a:ea typeface="Courier New"/>
                <a:cs typeface="Courier New"/>
                <a:sym typeface="Courier New"/>
              </a:rPr>
              <a:t>NumberWheels;</a:t>
            </a:r>
            <a:endParaRPr/>
          </a:p>
          <a:p>
            <a:pPr indent="-285750" lvl="1" marL="742950" marR="0" rtl="0" algn="l">
              <a:lnSpc>
                <a:spcPct val="80000"/>
              </a:lnSpc>
              <a:spcBef>
                <a:spcPts val="360"/>
              </a:spcBef>
              <a:spcAft>
                <a:spcPts val="0"/>
              </a:spcAft>
              <a:buClr>
                <a:srgbClr val="0000FF"/>
              </a:buClr>
              <a:buSzPts val="1800"/>
              <a:buFont typeface="Noto Sans Symbols"/>
              <a:buNone/>
            </a:pPr>
            <a:r>
              <a:rPr b="0" i="0" lang="en-US" sz="1800" u="none" cap="none" strike="noStrike">
                <a:solidFill>
                  <a:srgbClr val="0000FF"/>
                </a:solidFill>
                <a:latin typeface="Courier New"/>
                <a:ea typeface="Courier New"/>
                <a:cs typeface="Courier New"/>
                <a:sym typeface="Courier New"/>
              </a:rPr>
              <a:t>protected string </a:t>
            </a:r>
            <a:r>
              <a:rPr b="0" i="0" lang="en-US" sz="1800" u="none" cap="none" strike="noStrike">
                <a:solidFill>
                  <a:schemeClr val="accent1"/>
                </a:solidFill>
                <a:latin typeface="Courier New"/>
                <a:ea typeface="Courier New"/>
                <a:cs typeface="Courier New"/>
                <a:sym typeface="Courier New"/>
              </a:rPr>
              <a:t>MainColor;</a:t>
            </a:r>
            <a:endParaRPr/>
          </a:p>
          <a:p>
            <a:pPr indent="-285750" lvl="1" marL="742950" marR="0" rtl="0" algn="l">
              <a:lnSpc>
                <a:spcPct val="80000"/>
              </a:lnSpc>
              <a:spcBef>
                <a:spcPts val="360"/>
              </a:spcBef>
              <a:spcAft>
                <a:spcPts val="0"/>
              </a:spcAft>
              <a:buClr>
                <a:srgbClr val="0000FF"/>
              </a:buClr>
              <a:buSzPts val="1800"/>
              <a:buFont typeface="Noto Sans Symbols"/>
              <a:buNone/>
            </a:pPr>
            <a:r>
              <a:rPr b="0" i="0" lang="en-US" sz="1800" u="none" cap="none" strike="noStrike">
                <a:solidFill>
                  <a:srgbClr val="0000FF"/>
                </a:solidFill>
                <a:latin typeface="Courier New"/>
                <a:ea typeface="Courier New"/>
                <a:cs typeface="Courier New"/>
                <a:sym typeface="Courier New"/>
              </a:rPr>
              <a:t>protected int </a:t>
            </a:r>
            <a:r>
              <a:rPr b="0" i="0" lang="en-US" sz="1800" u="none" cap="none" strike="noStrike">
                <a:solidFill>
                  <a:schemeClr val="accent1"/>
                </a:solidFill>
                <a:latin typeface="Courier New"/>
                <a:ea typeface="Courier New"/>
                <a:cs typeface="Courier New"/>
                <a:sym typeface="Courier New"/>
              </a:rPr>
              <a:t>NumberRearPorts;</a:t>
            </a:r>
            <a:endParaRPr/>
          </a:p>
          <a:p>
            <a:pPr indent="-285750" lvl="1" marL="742950" marR="0" rtl="0" algn="l">
              <a:lnSpc>
                <a:spcPct val="80000"/>
              </a:lnSpc>
              <a:spcBef>
                <a:spcPts val="360"/>
              </a:spcBef>
              <a:spcAft>
                <a:spcPts val="0"/>
              </a:spcAft>
              <a:buClr>
                <a:srgbClr val="0000FF"/>
              </a:buClr>
              <a:buSzPts val="1800"/>
              <a:buFont typeface="Noto Sans Symbols"/>
              <a:buNone/>
            </a:pPr>
            <a:r>
              <a:rPr b="0" i="0" lang="en-US" sz="1800" u="none" cap="none" strike="noStrike">
                <a:solidFill>
                  <a:srgbClr val="0000FF"/>
                </a:solidFill>
                <a:latin typeface="Courier New"/>
                <a:ea typeface="Courier New"/>
                <a:cs typeface="Courier New"/>
                <a:sym typeface="Courier New"/>
              </a:rPr>
              <a:t>protected bool </a:t>
            </a:r>
            <a:r>
              <a:rPr b="0" i="0" lang="en-US" sz="1800" u="none" cap="none" strike="noStrike">
                <a:solidFill>
                  <a:schemeClr val="accent1"/>
                </a:solidFill>
                <a:latin typeface="Courier New"/>
                <a:ea typeface="Courier New"/>
                <a:cs typeface="Courier New"/>
                <a:sym typeface="Courier New"/>
              </a:rPr>
              <a:t>isWithUpperWindow;</a:t>
            </a:r>
            <a:endParaRPr/>
          </a:p>
          <a:p>
            <a:pPr indent="-285750" lvl="1" marL="742950" marR="0" rtl="0" algn="l">
              <a:lnSpc>
                <a:spcPct val="80000"/>
              </a:lnSpc>
              <a:spcBef>
                <a:spcPts val="360"/>
              </a:spcBef>
              <a:spcAft>
                <a:spcPts val="0"/>
              </a:spcAft>
              <a:buClr>
                <a:srgbClr val="0000FF"/>
              </a:buClr>
              <a:buSzPts val="1800"/>
              <a:buFont typeface="Noto Sans Symbols"/>
              <a:buNone/>
            </a:pPr>
            <a:r>
              <a:rPr b="0" i="0" lang="en-US" sz="1800" u="none" cap="none" strike="noStrike">
                <a:solidFill>
                  <a:srgbClr val="0000FF"/>
                </a:solidFill>
                <a:latin typeface="Courier New"/>
                <a:ea typeface="Courier New"/>
                <a:cs typeface="Courier New"/>
                <a:sym typeface="Courier New"/>
              </a:rPr>
              <a:t>protected int </a:t>
            </a:r>
            <a:r>
              <a:rPr b="0" i="0" lang="en-US" sz="1800" u="none" cap="none" strike="noStrike">
                <a:solidFill>
                  <a:schemeClr val="accent1"/>
                </a:solidFill>
                <a:latin typeface="Courier New"/>
                <a:ea typeface="Courier New"/>
                <a:cs typeface="Courier New"/>
                <a:sym typeface="Courier New"/>
              </a:rPr>
              <a:t>NumberSeats;</a:t>
            </a:r>
            <a:endParaRPr/>
          </a:p>
          <a:p>
            <a:pPr indent="-285750" lvl="1" marL="742950" marR="0" rtl="0" algn="l">
              <a:lnSpc>
                <a:spcPct val="80000"/>
              </a:lnSpc>
              <a:spcBef>
                <a:spcPts val="360"/>
              </a:spcBef>
              <a:spcAft>
                <a:spcPts val="0"/>
              </a:spcAft>
              <a:buClr>
                <a:srgbClr val="0000FF"/>
              </a:buClr>
              <a:buSzPts val="1800"/>
              <a:buFont typeface="Noto Sans Symbols"/>
              <a:buNone/>
            </a:pPr>
            <a:r>
              <a:rPr b="0" i="0" lang="en-US" sz="1800" u="none" cap="none" strike="noStrike">
                <a:solidFill>
                  <a:srgbClr val="0000FF"/>
                </a:solidFill>
                <a:latin typeface="Courier New"/>
                <a:ea typeface="Courier New"/>
                <a:cs typeface="Courier New"/>
                <a:sym typeface="Courier New"/>
              </a:rPr>
              <a:t>protected float </a:t>
            </a:r>
            <a:r>
              <a:rPr b="0" i="0" lang="en-US" sz="1800" u="none" cap="none" strike="noStrike">
                <a:solidFill>
                  <a:schemeClr val="accent1"/>
                </a:solidFill>
                <a:latin typeface="Courier New"/>
                <a:ea typeface="Courier New"/>
                <a:cs typeface="Courier New"/>
                <a:sym typeface="Courier New"/>
              </a:rPr>
              <a:t>CylinderVolume;</a:t>
            </a:r>
            <a:endParaRPr/>
          </a:p>
          <a:p>
            <a:pPr indent="-285750" lvl="1" marL="742950" marR="0" rtl="0" algn="l">
              <a:lnSpc>
                <a:spcPct val="80000"/>
              </a:lnSpc>
              <a:spcBef>
                <a:spcPts val="360"/>
              </a:spcBef>
              <a:spcAft>
                <a:spcPts val="0"/>
              </a:spcAft>
              <a:buClr>
                <a:schemeClr val="accent1"/>
              </a:buClr>
              <a:buSzPts val="1800"/>
              <a:buFont typeface="Noto Sans Symbols"/>
              <a:buNone/>
            </a:pPr>
            <a:r>
              <a:rPr b="0" i="0" lang="en-US" sz="1800" u="none" cap="none" strike="noStrike">
                <a:solidFill>
                  <a:schemeClr val="accent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SzPts val="1080"/>
              <a:buFont typeface="Noto Sans Symbols"/>
              <a:buNone/>
            </a:pPr>
            <a:r>
              <a:rPr lang="en-US" sz="1800">
                <a:solidFill>
                  <a:schemeClr val="dk1"/>
                </a:solidFill>
                <a:latin typeface="Courier New"/>
                <a:ea typeface="Courier New"/>
                <a:cs typeface="Courier New"/>
                <a:sym typeface="Courier New"/>
              </a:rPr>
              <a:t>}</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2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2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2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2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2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2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2000"/>
                                        <p:tgtEl>
                                          <p:spTgt spid="2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7" st="7"/>
                                            </p:txEl>
                                          </p:spTgt>
                                        </p:tgtEl>
                                        <p:attrNameLst>
                                          <p:attrName>style.visibility</p:attrName>
                                        </p:attrNameLst>
                                      </p:cBhvr>
                                      <p:to>
                                        <p:strVal val="visible"/>
                                      </p:to>
                                    </p:set>
                                    <p:animEffect filter="fade" transition="in">
                                      <p:cBhvr>
                                        <p:cTn dur="2000"/>
                                        <p:tgtEl>
                                          <p:spTgt spid="2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8" st="8"/>
                                            </p:txEl>
                                          </p:spTgt>
                                        </p:tgtEl>
                                        <p:attrNameLst>
                                          <p:attrName>style.visibility</p:attrName>
                                        </p:attrNameLst>
                                      </p:cBhvr>
                                      <p:to>
                                        <p:strVal val="visible"/>
                                      </p:to>
                                    </p:set>
                                    <p:animEffect filter="fade" transition="in">
                                      <p:cBhvr>
                                        <p:cTn dur="2000"/>
                                        <p:tgtEl>
                                          <p:spTgt spid="25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8"/>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Inheritance</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this, base, sealed class</a:t>
            </a:r>
            <a:endParaRPr sz="3000">
              <a:solidFill>
                <a:srgbClr val="C00000"/>
              </a:solidFill>
              <a:latin typeface="Arial"/>
              <a:ea typeface="Arial"/>
              <a:cs typeface="Arial"/>
              <a:sym typeface="Arial"/>
            </a:endParaRPr>
          </a:p>
        </p:txBody>
      </p:sp>
      <p:sp>
        <p:nvSpPr>
          <p:cNvPr id="267" name="Google Shape;267;p18"/>
          <p:cNvSpPr txBox="1"/>
          <p:nvPr>
            <p:ph idx="1" type="body"/>
          </p:nvPr>
        </p:nvSpPr>
        <p:spPr>
          <a:xfrm>
            <a:off x="457200" y="1143000"/>
            <a:ext cx="8229600" cy="33528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FF"/>
              </a:buClr>
              <a:buSzPts val="1080"/>
              <a:buFont typeface="Noto Sans Symbols"/>
              <a:buNone/>
            </a:pPr>
            <a:r>
              <a:rPr lang="en-US" sz="1800">
                <a:solidFill>
                  <a:srgbClr val="0000FF"/>
                </a:solidFill>
                <a:latin typeface="Courier New"/>
                <a:ea typeface="Courier New"/>
                <a:cs typeface="Courier New"/>
                <a:sym typeface="Courier New"/>
              </a:rPr>
              <a:t>class</a:t>
            </a:r>
            <a:r>
              <a:rPr lang="en-US" sz="1800">
                <a:latin typeface="Courier New"/>
                <a:ea typeface="Courier New"/>
                <a:cs typeface="Courier New"/>
                <a:sym typeface="Courier New"/>
              </a:rPr>
              <a:t> </a:t>
            </a:r>
            <a:r>
              <a:rPr lang="en-US" sz="1800">
                <a:solidFill>
                  <a:srgbClr val="31859B"/>
                </a:solidFill>
                <a:latin typeface="Courier New"/>
                <a:ea typeface="Courier New"/>
                <a:cs typeface="Courier New"/>
                <a:sym typeface="Courier New"/>
              </a:rPr>
              <a:t>A</a:t>
            </a:r>
            <a:r>
              <a:rPr lang="en-US" sz="1800">
                <a:latin typeface="Courier New"/>
                <a:ea typeface="Courier New"/>
                <a:cs typeface="Courier New"/>
                <a:sym typeface="Courier New"/>
              </a:rPr>
              <a:t>{</a:t>
            </a:r>
            <a:endParaRPr/>
          </a:p>
          <a:p>
            <a:pPr indent="-285750" lvl="1" marL="742950" rtl="0" algn="l">
              <a:lnSpc>
                <a:spcPct val="80000"/>
              </a:lnSpc>
              <a:spcBef>
                <a:spcPts val="360"/>
              </a:spcBef>
              <a:spcAft>
                <a:spcPts val="0"/>
              </a:spcAft>
              <a:buClr>
                <a:srgbClr val="0000FF"/>
              </a:buClr>
              <a:buSzPts val="1800"/>
              <a:buFont typeface="Noto Sans Symbols"/>
              <a:buNone/>
            </a:pPr>
            <a:r>
              <a:rPr lang="en-US" sz="1800">
                <a:solidFill>
                  <a:srgbClr val="0000FF"/>
                </a:solidFill>
                <a:latin typeface="Courier New"/>
                <a:ea typeface="Courier New"/>
                <a:cs typeface="Courier New"/>
                <a:sym typeface="Courier New"/>
              </a:rPr>
              <a:t>protected int </a:t>
            </a:r>
            <a:r>
              <a:rPr lang="en-US" sz="1800">
                <a:latin typeface="Courier New"/>
                <a:ea typeface="Courier New"/>
                <a:cs typeface="Courier New"/>
                <a:sym typeface="Courier New"/>
              </a:rPr>
              <a:t>i;</a:t>
            </a:r>
            <a:endParaRPr/>
          </a:p>
          <a:p>
            <a:pPr indent="-285750" lvl="1" marL="742950" rtl="0" algn="l">
              <a:lnSpc>
                <a:spcPct val="80000"/>
              </a:lnSpc>
              <a:spcBef>
                <a:spcPts val="360"/>
              </a:spcBef>
              <a:spcAft>
                <a:spcPts val="0"/>
              </a:spcAft>
              <a:buClr>
                <a:srgbClr val="0000FF"/>
              </a:buClr>
              <a:buSzPts val="1800"/>
              <a:buFont typeface="Noto Sans Symbols"/>
              <a:buNone/>
            </a:pPr>
            <a:r>
              <a:rPr lang="en-US" sz="1800">
                <a:solidFill>
                  <a:srgbClr val="0000FF"/>
                </a:solidFill>
                <a:latin typeface="Courier New"/>
                <a:ea typeface="Courier New"/>
                <a:cs typeface="Courier New"/>
                <a:sym typeface="Courier New"/>
              </a:rPr>
              <a:t>protected int </a:t>
            </a:r>
            <a:r>
              <a:rPr lang="en-US" sz="1800">
                <a:latin typeface="Courier New"/>
                <a:ea typeface="Courier New"/>
                <a:cs typeface="Courier New"/>
                <a:sym typeface="Courier New"/>
              </a:rPr>
              <a:t>aMethod(</a:t>
            </a:r>
            <a:r>
              <a:rPr lang="en-US" sz="1800">
                <a:solidFill>
                  <a:srgbClr val="0000FF"/>
                </a:solidFill>
                <a:latin typeface="Courier New"/>
                <a:ea typeface="Courier New"/>
                <a:cs typeface="Courier New"/>
                <a:sym typeface="Courier New"/>
              </a:rPr>
              <a:t>int</a:t>
            </a:r>
            <a:r>
              <a:rPr lang="en-US" sz="1800">
                <a:latin typeface="Courier New"/>
                <a:ea typeface="Courier New"/>
                <a:cs typeface="Courier New"/>
                <a:sym typeface="Courier New"/>
              </a:rPr>
              <a:t> i){</a:t>
            </a:r>
            <a:endParaRPr/>
          </a:p>
          <a:p>
            <a:pPr indent="-285750" lvl="1" marL="742950" rtl="0" algn="l">
              <a:lnSpc>
                <a:spcPct val="80000"/>
              </a:lnSpc>
              <a:spcBef>
                <a:spcPts val="360"/>
              </a:spcBef>
              <a:spcAft>
                <a:spcPts val="0"/>
              </a:spcAft>
              <a:buClr>
                <a:srgbClr val="800080"/>
              </a:buClr>
              <a:buSzPts val="1800"/>
              <a:buFont typeface="Noto Sans Symbols"/>
              <a:buNone/>
            </a:pPr>
            <a:r>
              <a:rPr lang="en-US" sz="1800">
                <a:solidFill>
                  <a:srgbClr val="800080"/>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this</a:t>
            </a:r>
            <a:r>
              <a:rPr lang="en-US" sz="1800">
                <a:latin typeface="Courier New"/>
                <a:ea typeface="Courier New"/>
                <a:cs typeface="Courier New"/>
                <a:sym typeface="Courier New"/>
              </a:rPr>
              <a:t>.i = i; </a:t>
            </a:r>
            <a:r>
              <a:rPr lang="en-US" sz="1800">
                <a:solidFill>
                  <a:srgbClr val="008000"/>
                </a:solidFill>
                <a:latin typeface="Courier New"/>
                <a:ea typeface="Courier New"/>
                <a:cs typeface="Courier New"/>
                <a:sym typeface="Courier New"/>
              </a:rPr>
              <a:t>// refer to current object</a:t>
            </a:r>
            <a:endParaRPr/>
          </a:p>
          <a:p>
            <a:pPr indent="-285750" lvl="1" marL="742950" rtl="0" algn="l">
              <a:lnSpc>
                <a:spcPct val="80000"/>
              </a:lnSpc>
              <a:spcBef>
                <a:spcPts val="360"/>
              </a:spcBef>
              <a:spcAft>
                <a:spcPts val="0"/>
              </a:spcAft>
              <a:buClr>
                <a:srgbClr val="800080"/>
              </a:buClr>
              <a:buSzPts val="1800"/>
              <a:buFont typeface="Noto Sans Symbols"/>
              <a:buNone/>
            </a:pPr>
            <a:r>
              <a:rPr lang="en-US" sz="1800">
                <a:solidFill>
                  <a:srgbClr val="800080"/>
                </a:solidFill>
                <a:latin typeface="Courier New"/>
                <a:ea typeface="Courier New"/>
                <a:cs typeface="Courier New"/>
                <a:sym typeface="Courier New"/>
              </a:rPr>
              <a:t>   </a:t>
            </a:r>
            <a:r>
              <a:rPr lang="en-US" sz="1800">
                <a:solidFill>
                  <a:srgbClr val="0000FF"/>
                </a:solidFill>
                <a:latin typeface="Courier New"/>
                <a:ea typeface="Courier New"/>
                <a:cs typeface="Courier New"/>
                <a:sym typeface="Courier New"/>
              </a:rPr>
              <a:t>return</a:t>
            </a:r>
            <a:r>
              <a:rPr lang="en-US" sz="1800">
                <a:latin typeface="Courier New"/>
                <a:ea typeface="Courier New"/>
                <a:cs typeface="Courier New"/>
                <a:sym typeface="Courier New"/>
              </a:rPr>
              <a:t> i;</a:t>
            </a:r>
            <a:endParaRPr/>
          </a:p>
          <a:p>
            <a:pPr indent="-285750" lvl="1" marL="742950" rtl="0" algn="l">
              <a:lnSpc>
                <a:spcPct val="8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a:t>
            </a:r>
            <a:endParaRPr/>
          </a:p>
          <a:p>
            <a:pPr indent="-342900" lvl="0" marL="342900" rtl="0" algn="l">
              <a:lnSpc>
                <a:spcPct val="80000"/>
              </a:lnSpc>
              <a:spcBef>
                <a:spcPts val="360"/>
              </a:spcBef>
              <a:spcAft>
                <a:spcPts val="0"/>
              </a:spcAft>
              <a:buClr>
                <a:schemeClr val="dk1"/>
              </a:buClr>
              <a:buSzPts val="1080"/>
              <a:buFont typeface="Noto Sans Symbols"/>
              <a:buNone/>
            </a:pPr>
            <a:r>
              <a:rPr lang="en-US" sz="1800">
                <a:latin typeface="Courier New"/>
                <a:ea typeface="Courier New"/>
                <a:cs typeface="Courier New"/>
                <a:sym typeface="Courier New"/>
              </a:rPr>
              <a:t>}</a:t>
            </a:r>
            <a:endParaRPr/>
          </a:p>
          <a:p>
            <a:pPr indent="-342900" lvl="0" marL="342900" rtl="0" algn="l">
              <a:lnSpc>
                <a:spcPct val="80000"/>
              </a:lnSpc>
              <a:spcBef>
                <a:spcPts val="360"/>
              </a:spcBef>
              <a:spcAft>
                <a:spcPts val="0"/>
              </a:spcAft>
              <a:buClr>
                <a:srgbClr val="0000FF"/>
              </a:buClr>
              <a:buSzPts val="1080"/>
              <a:buFont typeface="Noto Sans Symbols"/>
              <a:buNone/>
            </a:pPr>
            <a:r>
              <a:rPr lang="en-US" sz="1800">
                <a:solidFill>
                  <a:srgbClr val="0000FF"/>
                </a:solidFill>
                <a:latin typeface="Courier New"/>
                <a:ea typeface="Courier New"/>
                <a:cs typeface="Courier New"/>
                <a:sym typeface="Courier New"/>
              </a:rPr>
              <a:t>class</a:t>
            </a:r>
            <a:r>
              <a:rPr lang="en-US" sz="1800">
                <a:latin typeface="Courier New"/>
                <a:ea typeface="Courier New"/>
                <a:cs typeface="Courier New"/>
                <a:sym typeface="Courier New"/>
              </a:rPr>
              <a:t> </a:t>
            </a:r>
            <a:r>
              <a:rPr lang="en-US" sz="1800">
                <a:solidFill>
                  <a:srgbClr val="31859B"/>
                </a:solidFill>
                <a:latin typeface="Courier New"/>
                <a:ea typeface="Courier New"/>
                <a:cs typeface="Courier New"/>
                <a:sym typeface="Courier New"/>
              </a:rPr>
              <a:t>B</a:t>
            </a:r>
            <a:r>
              <a:rPr lang="en-US" sz="1800">
                <a:latin typeface="Courier New"/>
                <a:ea typeface="Courier New"/>
                <a:cs typeface="Courier New"/>
                <a:sym typeface="Courier New"/>
              </a:rPr>
              <a:t>:</a:t>
            </a:r>
            <a:r>
              <a:rPr lang="en-US" sz="1800">
                <a:solidFill>
                  <a:srgbClr val="31859B"/>
                </a:solidFill>
                <a:latin typeface="Courier New"/>
                <a:ea typeface="Courier New"/>
                <a:cs typeface="Courier New"/>
                <a:sym typeface="Courier New"/>
              </a:rPr>
              <a:t>A</a:t>
            </a:r>
            <a:r>
              <a:rPr lang="en-US" sz="1800">
                <a:latin typeface="Courier New"/>
                <a:ea typeface="Courier New"/>
                <a:cs typeface="Courier New"/>
                <a:sym typeface="Courier New"/>
              </a:rPr>
              <a:t>{</a:t>
            </a:r>
            <a:endParaRPr/>
          </a:p>
          <a:p>
            <a:pPr indent="-285750" lvl="1" marL="742950" rtl="0" algn="l">
              <a:lnSpc>
                <a:spcPct val="80000"/>
              </a:lnSpc>
              <a:spcBef>
                <a:spcPts val="360"/>
              </a:spcBef>
              <a:spcAft>
                <a:spcPts val="0"/>
              </a:spcAft>
              <a:buClr>
                <a:srgbClr val="0000FF"/>
              </a:buClr>
              <a:buSzPts val="1800"/>
              <a:buFont typeface="Noto Sans Symbols"/>
              <a:buNone/>
            </a:pPr>
            <a:r>
              <a:rPr lang="en-US" sz="1800">
                <a:solidFill>
                  <a:srgbClr val="0000FF"/>
                </a:solidFill>
                <a:latin typeface="Courier New"/>
                <a:ea typeface="Courier New"/>
                <a:cs typeface="Courier New"/>
                <a:sym typeface="Courier New"/>
              </a:rPr>
              <a:t>public int </a:t>
            </a:r>
            <a:r>
              <a:rPr lang="en-US" sz="1800">
                <a:latin typeface="Courier New"/>
                <a:ea typeface="Courier New"/>
                <a:cs typeface="Courier New"/>
                <a:sym typeface="Courier New"/>
              </a:rPr>
              <a:t>aMethod(</a:t>
            </a:r>
            <a:r>
              <a:rPr lang="en-US" sz="1800">
                <a:solidFill>
                  <a:srgbClr val="0000FF"/>
                </a:solidFill>
                <a:latin typeface="Courier New"/>
                <a:ea typeface="Courier New"/>
                <a:cs typeface="Courier New"/>
                <a:sym typeface="Courier New"/>
              </a:rPr>
              <a:t>int</a:t>
            </a:r>
            <a:r>
              <a:rPr lang="en-US" sz="1800">
                <a:latin typeface="Courier New"/>
                <a:ea typeface="Courier New"/>
                <a:cs typeface="Courier New"/>
                <a:sym typeface="Courier New"/>
              </a:rPr>
              <a:t> i){</a:t>
            </a:r>
            <a:endParaRPr/>
          </a:p>
          <a:p>
            <a:pPr indent="-285750" lvl="1" marL="742950" rtl="0" algn="l">
              <a:lnSpc>
                <a:spcPct val="80000"/>
              </a:lnSpc>
              <a:spcBef>
                <a:spcPts val="360"/>
              </a:spcBef>
              <a:spcAft>
                <a:spcPts val="0"/>
              </a:spcAft>
              <a:buClr>
                <a:srgbClr val="0000FF"/>
              </a:buClr>
              <a:buSzPts val="1800"/>
              <a:buNone/>
            </a:pPr>
            <a:r>
              <a:rPr lang="en-US" sz="1800">
                <a:solidFill>
                  <a:srgbClr val="0000FF"/>
                </a:solidFill>
                <a:latin typeface="Courier New"/>
                <a:ea typeface="Courier New"/>
                <a:cs typeface="Courier New"/>
                <a:sym typeface="Courier New"/>
              </a:rPr>
              <a:t>	return base</a:t>
            </a:r>
            <a:r>
              <a:rPr lang="en-US" sz="1800">
                <a:latin typeface="Courier New"/>
                <a:ea typeface="Courier New"/>
                <a:cs typeface="Courier New"/>
                <a:sym typeface="Courier New"/>
              </a:rPr>
              <a:t>.aMethod(i);</a:t>
            </a:r>
            <a:r>
              <a:rPr lang="en-US" sz="1800">
                <a:solidFill>
                  <a:srgbClr val="008000"/>
                </a:solidFill>
                <a:latin typeface="Courier New"/>
                <a:ea typeface="Courier New"/>
                <a:cs typeface="Courier New"/>
                <a:sym typeface="Courier New"/>
              </a:rPr>
              <a:t> // refer to parent</a:t>
            </a:r>
            <a:endParaRPr sz="1800">
              <a:latin typeface="Courier New"/>
              <a:ea typeface="Courier New"/>
              <a:cs typeface="Courier New"/>
              <a:sym typeface="Courier New"/>
            </a:endParaRPr>
          </a:p>
          <a:p>
            <a:pPr indent="-285750" lvl="1" marL="742950" rtl="0" algn="l">
              <a:lnSpc>
                <a:spcPct val="80000"/>
              </a:lnSpc>
              <a:spcBef>
                <a:spcPts val="360"/>
              </a:spcBef>
              <a:spcAft>
                <a:spcPts val="0"/>
              </a:spcAft>
              <a:buClr>
                <a:schemeClr val="dk1"/>
              </a:buClr>
              <a:buSzPts val="1800"/>
              <a:buFont typeface="Noto Sans Symbols"/>
              <a:buNone/>
            </a:pPr>
            <a:r>
              <a:rPr lang="en-US" sz="1800">
                <a:latin typeface="Courier New"/>
                <a:ea typeface="Courier New"/>
                <a:cs typeface="Courier New"/>
                <a:sym typeface="Courier New"/>
              </a:rPr>
              <a:t>}</a:t>
            </a:r>
            <a:endParaRPr/>
          </a:p>
          <a:p>
            <a:pPr indent="-342900" lvl="0" marL="342900" rtl="0" algn="l">
              <a:lnSpc>
                <a:spcPct val="80000"/>
              </a:lnSpc>
              <a:spcBef>
                <a:spcPts val="360"/>
              </a:spcBef>
              <a:spcAft>
                <a:spcPts val="0"/>
              </a:spcAft>
              <a:buClr>
                <a:schemeClr val="dk1"/>
              </a:buClr>
              <a:buSzPts val="1080"/>
              <a:buFont typeface="Noto Sans Symbols"/>
              <a:buNone/>
            </a:pPr>
            <a:r>
              <a:rPr lang="en-US" sz="1800">
                <a:latin typeface="Courier New"/>
                <a:ea typeface="Courier New"/>
                <a:cs typeface="Courier New"/>
                <a:sym typeface="Courier New"/>
              </a:rPr>
              <a:t>}</a:t>
            </a:r>
            <a:endParaRPr/>
          </a:p>
        </p:txBody>
      </p:sp>
      <p:sp>
        <p:nvSpPr>
          <p:cNvPr id="268" name="Google Shape;268;p18"/>
          <p:cNvSpPr txBox="1"/>
          <p:nvPr/>
        </p:nvSpPr>
        <p:spPr>
          <a:xfrm>
            <a:off x="465513" y="4800600"/>
            <a:ext cx="8229600" cy="1447800"/>
          </a:xfrm>
          <a:prstGeom prst="rect">
            <a:avLst/>
          </a:prstGeom>
          <a:noFill/>
          <a:ln cap="flat" cmpd="sng" w="952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SzPts val="1080"/>
              <a:buFont typeface="Noto Sans Symbols"/>
              <a:buNone/>
            </a:pPr>
            <a:r>
              <a:rPr lang="en-US" sz="1800">
                <a:solidFill>
                  <a:srgbClr val="0000FF"/>
                </a:solidFill>
                <a:latin typeface="Courier New"/>
                <a:ea typeface="Courier New"/>
                <a:cs typeface="Courier New"/>
                <a:sym typeface="Courier New"/>
              </a:rPr>
              <a:t>sealed class </a:t>
            </a:r>
            <a:r>
              <a:rPr lang="en-US" sz="1800">
                <a:solidFill>
                  <a:srgbClr val="205867"/>
                </a:solidFill>
                <a:latin typeface="Courier New"/>
                <a:ea typeface="Courier New"/>
                <a:cs typeface="Courier New"/>
                <a:sym typeface="Courier New"/>
              </a:rPr>
              <a:t>A</a:t>
            </a:r>
            <a:r>
              <a:rPr lang="en-US" sz="1800">
                <a:solidFill>
                  <a:schemeClr val="dk1"/>
                </a:solidFill>
                <a:latin typeface="Courier New"/>
                <a:ea typeface="Courier New"/>
                <a:cs typeface="Courier New"/>
                <a:sym typeface="Courier New"/>
              </a:rPr>
              <a:t>{} </a:t>
            </a:r>
            <a:r>
              <a:rPr lang="en-US" sz="1800">
                <a:solidFill>
                  <a:srgbClr val="008000"/>
                </a:solidFill>
                <a:latin typeface="Courier New"/>
                <a:ea typeface="Courier New"/>
                <a:cs typeface="Courier New"/>
                <a:sym typeface="Courier New"/>
              </a:rPr>
              <a:t>// Inheritance forbidden</a:t>
            </a:r>
            <a:endParaRPr sz="1800">
              <a:solidFill>
                <a:srgbClr val="008000"/>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0000FF"/>
              </a:buClr>
              <a:buSzPts val="1080"/>
              <a:buFont typeface="Noto Sans Symbols"/>
              <a:buNone/>
            </a:pPr>
            <a:r>
              <a:rPr lang="en-US" sz="1800">
                <a:solidFill>
                  <a:srgbClr val="0000FF"/>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a:t>
            </a:r>
            <a:r>
              <a:rPr lang="en-US" sz="1800">
                <a:solidFill>
                  <a:srgbClr val="205867"/>
                </a:solidFill>
                <a:latin typeface="Courier New"/>
                <a:ea typeface="Courier New"/>
                <a:cs typeface="Courier New"/>
                <a:sym typeface="Courier New"/>
              </a:rPr>
              <a:t>B</a:t>
            </a:r>
            <a:r>
              <a:rPr lang="en-US" sz="1800">
                <a:solidFill>
                  <a:schemeClr val="dk1"/>
                </a:solidFill>
                <a:latin typeface="Courier New"/>
                <a:ea typeface="Courier New"/>
                <a:cs typeface="Courier New"/>
                <a:sym typeface="Courier New"/>
              </a:rPr>
              <a:t>:</a:t>
            </a:r>
            <a:r>
              <a:rPr lang="en-US" sz="1800">
                <a:solidFill>
                  <a:srgbClr val="205867"/>
                </a:solidFill>
                <a:latin typeface="Courier New"/>
                <a:ea typeface="Courier New"/>
                <a:cs typeface="Courier New"/>
                <a:sym typeface="Courier New"/>
              </a:rPr>
              <a:t>A</a:t>
            </a:r>
            <a:r>
              <a:rPr lang="en-US" sz="1800">
                <a:solidFill>
                  <a:schemeClr val="dk1"/>
                </a:solidFill>
                <a:latin typeface="Courier New"/>
                <a:ea typeface="Courier New"/>
                <a:cs typeface="Courier New"/>
                <a:sym typeface="Courier New"/>
              </a:rPr>
              <a:t>{}      </a:t>
            </a:r>
            <a:r>
              <a:rPr lang="en-US" sz="1800">
                <a:solidFill>
                  <a:srgbClr val="008000"/>
                </a:solidFill>
                <a:latin typeface="Courier New"/>
                <a:ea typeface="Courier New"/>
                <a:cs typeface="Courier New"/>
                <a:sym typeface="Courier New"/>
              </a:rPr>
              <a:t>// error</a:t>
            </a:r>
            <a:endParaRPr/>
          </a:p>
          <a:p>
            <a:pPr indent="-342900" lvl="0" marL="342900" marR="0" rtl="0" algn="l">
              <a:lnSpc>
                <a:spcPct val="80000"/>
              </a:lnSpc>
              <a:spcBef>
                <a:spcPts val="360"/>
              </a:spcBef>
              <a:spcAft>
                <a:spcPts val="0"/>
              </a:spcAft>
              <a:buClr>
                <a:schemeClr val="dk1"/>
              </a:buClr>
              <a:buSzPts val="1080"/>
              <a:buFont typeface="Noto Sans Symbols"/>
              <a:buNone/>
            </a:pPr>
            <a:r>
              <a:t/>
            </a:r>
            <a:endParaRPr sz="1800">
              <a:solidFill>
                <a:srgbClr val="0000FF"/>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0000FF"/>
              </a:buClr>
              <a:buSzPts val="1080"/>
              <a:buFont typeface="Noto Sans Symbols"/>
              <a:buNone/>
            </a:pPr>
            <a:r>
              <a:rPr lang="en-US" sz="1800">
                <a:solidFill>
                  <a:srgbClr val="0000FF"/>
                </a:solidFill>
                <a:latin typeface="Courier New"/>
                <a:ea typeface="Courier New"/>
                <a:cs typeface="Courier New"/>
                <a:sym typeface="Courier New"/>
              </a:rPr>
              <a:t>static class </a:t>
            </a:r>
            <a:r>
              <a:rPr lang="en-US" sz="1800">
                <a:solidFill>
                  <a:srgbClr val="205867"/>
                </a:solidFill>
                <a:latin typeface="Courier New"/>
                <a:ea typeface="Courier New"/>
                <a:cs typeface="Courier New"/>
                <a:sym typeface="Courier New"/>
              </a:rPr>
              <a:t>C</a:t>
            </a:r>
            <a:r>
              <a:rPr lang="en-US" sz="1800">
                <a:solidFill>
                  <a:schemeClr val="dk1"/>
                </a:solidFill>
                <a:latin typeface="Courier New"/>
                <a:ea typeface="Courier New"/>
                <a:cs typeface="Courier New"/>
                <a:sym typeface="Courier New"/>
              </a:rPr>
              <a:t>{}</a:t>
            </a:r>
            <a:endParaRPr sz="1800">
              <a:solidFill>
                <a:srgbClr val="0000FF"/>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0000FF"/>
              </a:buClr>
              <a:buSzPts val="1080"/>
              <a:buFont typeface="Noto Sans Symbols"/>
              <a:buNone/>
            </a:pPr>
            <a:r>
              <a:rPr lang="en-US" sz="1800">
                <a:solidFill>
                  <a:srgbClr val="0000FF"/>
                </a:solidFill>
                <a:latin typeface="Courier New"/>
                <a:ea typeface="Courier New"/>
                <a:cs typeface="Courier New"/>
                <a:sym typeface="Courier New"/>
              </a:rPr>
              <a:t>class</a:t>
            </a:r>
            <a:r>
              <a:rPr lang="en-US" sz="1800">
                <a:solidFill>
                  <a:schemeClr val="dk1"/>
                </a:solidFill>
                <a:latin typeface="Courier New"/>
                <a:ea typeface="Courier New"/>
                <a:cs typeface="Courier New"/>
                <a:sym typeface="Courier New"/>
              </a:rPr>
              <a:t> </a:t>
            </a:r>
            <a:r>
              <a:rPr lang="en-US" sz="1800">
                <a:solidFill>
                  <a:srgbClr val="205867"/>
                </a:solidFill>
                <a:latin typeface="Courier New"/>
                <a:ea typeface="Courier New"/>
                <a:cs typeface="Courier New"/>
                <a:sym typeface="Courier New"/>
              </a:rPr>
              <a:t>D:C</a:t>
            </a:r>
            <a:r>
              <a:rPr lang="en-US" sz="1800">
                <a:solidFill>
                  <a:schemeClr val="dk1"/>
                </a:solidFill>
                <a:latin typeface="Courier New"/>
                <a:ea typeface="Courier New"/>
                <a:cs typeface="Courier New"/>
                <a:sym typeface="Courier New"/>
              </a:rPr>
              <a:t>{}  </a:t>
            </a:r>
            <a:r>
              <a:rPr lang="en-US" sz="1800">
                <a:solidFill>
                  <a:srgbClr val="008000"/>
                </a:solidFill>
                <a:latin typeface="Courier New"/>
                <a:ea typeface="Courier New"/>
                <a:cs typeface="Courier New"/>
                <a:sym typeface="Courier New"/>
              </a:rPr>
              <a:t>// error: static implies sealed</a:t>
            </a:r>
            <a:endParaRPr/>
          </a:p>
          <a:p>
            <a:pPr indent="-342900" lvl="0" marL="342900" marR="0" rtl="0" algn="l">
              <a:lnSpc>
                <a:spcPct val="80000"/>
              </a:lnSpc>
              <a:spcBef>
                <a:spcPts val="360"/>
              </a:spcBef>
              <a:spcAft>
                <a:spcPts val="0"/>
              </a:spcAft>
              <a:buClr>
                <a:schemeClr val="dk1"/>
              </a:buClr>
              <a:buSzPts val="1080"/>
              <a:buFont typeface="Noto Sans Symbols"/>
              <a:buNone/>
            </a:pPr>
            <a:r>
              <a:t/>
            </a:r>
            <a:endParaRPr sz="1800">
              <a:solidFill>
                <a:srgbClr val="008000"/>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SzPts val="1080"/>
              <a:buFont typeface="Noto Sans Symbols"/>
              <a:buNone/>
            </a:pPr>
            <a:r>
              <a:t/>
            </a:r>
            <a:endParaRPr sz="1800">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SzPts val="144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9"/>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Polymorphism</a:t>
            </a:r>
            <a:endParaRPr>
              <a:solidFill>
                <a:srgbClr val="C00000"/>
              </a:solidFill>
              <a:latin typeface="Arial"/>
              <a:ea typeface="Arial"/>
              <a:cs typeface="Arial"/>
              <a:sym typeface="Arial"/>
            </a:endParaRPr>
          </a:p>
        </p:txBody>
      </p:sp>
      <p:sp>
        <p:nvSpPr>
          <p:cNvPr id="275" name="Google Shape;275;p19"/>
          <p:cNvSpPr txBox="1"/>
          <p:nvPr>
            <p:ph idx="1" type="body"/>
          </p:nvPr>
        </p:nvSpPr>
        <p:spPr>
          <a:xfrm>
            <a:off x="304800" y="1143000"/>
            <a:ext cx="8458200" cy="533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80"/>
              <a:buChar char="❑"/>
            </a:pPr>
            <a:r>
              <a:rPr lang="en-US" sz="2800"/>
              <a:t>Polymorphism = multiple forms/many shape</a:t>
            </a:r>
            <a:endParaRPr/>
          </a:p>
        </p:txBody>
      </p:sp>
      <p:sp>
        <p:nvSpPr>
          <p:cNvPr id="276" name="Google Shape;276;p19"/>
          <p:cNvSpPr txBox="1"/>
          <p:nvPr/>
        </p:nvSpPr>
        <p:spPr>
          <a:xfrm>
            <a:off x="304800" y="1752600"/>
            <a:ext cx="8458200" cy="533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736"/>
              <a:buFont typeface="Arial"/>
              <a:buChar char="●"/>
            </a:pPr>
            <a:r>
              <a:rPr b="0" i="0" lang="en-US" sz="2800" u="none" cap="none" strike="noStrike">
                <a:solidFill>
                  <a:schemeClr val="dk1"/>
                </a:solidFill>
                <a:latin typeface="Calibri"/>
                <a:ea typeface="Calibri"/>
                <a:cs typeface="Calibri"/>
                <a:sym typeface="Calibri"/>
              </a:rPr>
              <a:t>By Definition:</a:t>
            </a:r>
            <a:endParaRPr/>
          </a:p>
        </p:txBody>
      </p:sp>
      <p:sp>
        <p:nvSpPr>
          <p:cNvPr id="277" name="Google Shape;277;p19"/>
          <p:cNvSpPr txBox="1"/>
          <p:nvPr/>
        </p:nvSpPr>
        <p:spPr>
          <a:xfrm>
            <a:off x="304800" y="4038600"/>
            <a:ext cx="8458200" cy="533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736"/>
              <a:buFont typeface="Arial"/>
              <a:buChar char="●"/>
            </a:pPr>
            <a:r>
              <a:rPr b="0" i="0" lang="en-US" sz="2800" u="none" cap="none" strike="noStrike">
                <a:solidFill>
                  <a:schemeClr val="dk1"/>
                </a:solidFill>
                <a:latin typeface="Calibri"/>
                <a:ea typeface="Calibri"/>
                <a:cs typeface="Calibri"/>
                <a:sym typeface="Calibri"/>
              </a:rPr>
              <a:t>Implemented by:</a:t>
            </a:r>
            <a:endParaRPr/>
          </a:p>
        </p:txBody>
      </p:sp>
      <p:sp>
        <p:nvSpPr>
          <p:cNvPr id="278" name="Google Shape;278;p19"/>
          <p:cNvSpPr txBox="1"/>
          <p:nvPr/>
        </p:nvSpPr>
        <p:spPr>
          <a:xfrm>
            <a:off x="685800" y="2286000"/>
            <a:ext cx="8458200" cy="8382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rgbClr val="6338AD"/>
              </a:buClr>
              <a:buSzPts val="1800"/>
              <a:buFont typeface="Noto Sans Symbols"/>
              <a:buNone/>
            </a:pPr>
            <a:r>
              <a:rPr b="0" i="0" lang="en-US" sz="2400" u="none" cap="none" strike="noStrike">
                <a:solidFill>
                  <a:schemeClr val="dk1"/>
                </a:solidFill>
                <a:latin typeface="Calibri"/>
                <a:ea typeface="Calibri"/>
                <a:cs typeface="Calibri"/>
                <a:sym typeface="Calibri"/>
              </a:rPr>
              <a:t>1. The ability of </a:t>
            </a:r>
            <a:r>
              <a:rPr b="0" i="0" lang="en-US" sz="2400" u="sng" cap="none" strike="noStrike">
                <a:solidFill>
                  <a:schemeClr val="dk1"/>
                </a:solidFill>
                <a:latin typeface="Calibri"/>
                <a:ea typeface="Calibri"/>
                <a:cs typeface="Calibri"/>
                <a:sym typeface="Calibri"/>
                <a:hlinkClick r:id="rId3">
                  <a:extLst>
                    <a:ext uri="{A12FA001-AC4F-418D-AE19-62706E023703}">
                      <ahyp:hlinkClr val="tx"/>
                    </a:ext>
                  </a:extLst>
                </a:hlinkClick>
              </a:rPr>
              <a:t>objects</a:t>
            </a:r>
            <a:r>
              <a:rPr b="0" i="0" lang="en-US" sz="2400" u="none" cap="none" strike="noStrike">
                <a:solidFill>
                  <a:schemeClr val="dk1"/>
                </a:solidFill>
                <a:latin typeface="Calibri"/>
                <a:ea typeface="Calibri"/>
                <a:cs typeface="Calibri"/>
                <a:sym typeface="Calibri"/>
              </a:rPr>
              <a:t> to have different operations from the </a:t>
            </a:r>
            <a:r>
              <a:rPr b="1" i="0" lang="en-US" sz="2400" u="none" cap="none" strike="noStrike">
                <a:solidFill>
                  <a:schemeClr val="dk1"/>
                </a:solidFill>
                <a:latin typeface="Calibri"/>
                <a:ea typeface="Calibri"/>
                <a:cs typeface="Calibri"/>
                <a:sym typeface="Calibri"/>
              </a:rPr>
              <a:t>same interface</a:t>
            </a:r>
            <a:r>
              <a:rPr b="0" i="0" lang="en-US" sz="2400" u="none" cap="none" strike="noStrike">
                <a:solidFill>
                  <a:schemeClr val="dk1"/>
                </a:solidFill>
                <a:latin typeface="Calibri"/>
                <a:ea typeface="Calibri"/>
                <a:cs typeface="Calibri"/>
                <a:sym typeface="Calibri"/>
              </a:rPr>
              <a:t>.</a:t>
            </a:r>
            <a:endParaRPr/>
          </a:p>
        </p:txBody>
      </p:sp>
      <p:sp>
        <p:nvSpPr>
          <p:cNvPr id="279" name="Google Shape;279;p19"/>
          <p:cNvSpPr txBox="1"/>
          <p:nvPr/>
        </p:nvSpPr>
        <p:spPr>
          <a:xfrm>
            <a:off x="685800" y="3124200"/>
            <a:ext cx="8458200" cy="9144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rgbClr val="6338AD"/>
              </a:buClr>
              <a:buSzPts val="1800"/>
              <a:buFont typeface="Noto Sans Symbols"/>
              <a:buNone/>
            </a:pPr>
            <a:r>
              <a:rPr b="0" i="0" lang="en-US" sz="2400" u="none" cap="none" strike="noStrike">
                <a:solidFill>
                  <a:schemeClr val="dk1"/>
                </a:solidFill>
                <a:latin typeface="Calibri"/>
                <a:ea typeface="Calibri"/>
                <a:cs typeface="Calibri"/>
                <a:sym typeface="Calibri"/>
              </a:rPr>
              <a:t>2. The ability of different objects to respond in their own unique way to the same message</a:t>
            </a:r>
            <a:endParaRPr/>
          </a:p>
        </p:txBody>
      </p:sp>
      <p:sp>
        <p:nvSpPr>
          <p:cNvPr id="280" name="Google Shape;280;p19"/>
          <p:cNvSpPr txBox="1"/>
          <p:nvPr/>
        </p:nvSpPr>
        <p:spPr>
          <a:xfrm>
            <a:off x="609600" y="4572000"/>
            <a:ext cx="8458200" cy="12192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Overloading </a:t>
            </a:r>
            <a:endParaRPr/>
          </a:p>
          <a:p>
            <a:pPr indent="-228600" lvl="2" marL="1143000" marR="0" rtl="0" algn="l">
              <a:lnSpc>
                <a:spcPct val="10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function overloading</a:t>
            </a:r>
            <a:endParaRPr/>
          </a:p>
          <a:p>
            <a:pPr indent="-228600" lvl="2" marL="1143000" marR="0" rtl="0" algn="l">
              <a:lnSpc>
                <a:spcPct val="100000"/>
              </a:lnSpc>
              <a:spcBef>
                <a:spcPts val="400"/>
              </a:spcBef>
              <a:spcAft>
                <a:spcPts val="0"/>
              </a:spcAft>
              <a:buClr>
                <a:schemeClr val="dk1"/>
              </a:buClr>
              <a:buSzPts val="2000"/>
              <a:buFont typeface="Calibri"/>
              <a:buChar char="•"/>
            </a:pPr>
            <a:r>
              <a:rPr b="0" i="0" lang="en-US" sz="2000" u="none" cap="none" strike="noStrike">
                <a:solidFill>
                  <a:schemeClr val="dk1"/>
                </a:solidFill>
                <a:latin typeface="Calibri"/>
                <a:ea typeface="Calibri"/>
                <a:cs typeface="Calibri"/>
                <a:sym typeface="Calibri"/>
              </a:rPr>
              <a:t>operator overloading</a:t>
            </a:r>
            <a:endParaRPr/>
          </a:p>
        </p:txBody>
      </p:sp>
      <p:sp>
        <p:nvSpPr>
          <p:cNvPr id="281" name="Google Shape;281;p19"/>
          <p:cNvSpPr txBox="1"/>
          <p:nvPr/>
        </p:nvSpPr>
        <p:spPr>
          <a:xfrm>
            <a:off x="609600" y="5715000"/>
            <a:ext cx="8458200" cy="5334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Override</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2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2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2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2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xEl>
                                              <p:pRg end="0" st="0"/>
                                            </p:txEl>
                                          </p:spTgt>
                                        </p:tgtEl>
                                        <p:attrNameLst>
                                          <p:attrName>style.visibility</p:attrName>
                                        </p:attrNameLst>
                                      </p:cBhvr>
                                      <p:to>
                                        <p:strVal val="visible"/>
                                      </p:to>
                                    </p:set>
                                    <p:animEffect filter="fade" transition="in">
                                      <p:cBhvr>
                                        <p:cTn dur="2000"/>
                                        <p:tgtEl>
                                          <p:spTgt spid="2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20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20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20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2000"/>
                                        <p:tgtEl>
                                          <p:spTgt spid="28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Agenda</a:t>
            </a:r>
            <a:endParaRPr/>
          </a:p>
        </p:txBody>
      </p:sp>
      <p:sp>
        <p:nvSpPr>
          <p:cNvPr id="96" name="Google Shape;96;p2"/>
          <p:cNvSpPr txBox="1"/>
          <p:nvPr>
            <p:ph idx="1" type="body"/>
          </p:nvPr>
        </p:nvSpPr>
        <p:spPr>
          <a:xfrm>
            <a:off x="685800" y="1219200"/>
            <a:ext cx="8001000" cy="4906963"/>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920"/>
              <a:buChar char="❑"/>
            </a:pPr>
            <a:r>
              <a:rPr lang="en-US">
                <a:latin typeface="Tahoma"/>
                <a:ea typeface="Tahoma"/>
                <a:cs typeface="Tahoma"/>
                <a:sym typeface="Tahoma"/>
              </a:rPr>
              <a:t>Abstraction</a:t>
            </a:r>
            <a:endParaRPr/>
          </a:p>
          <a:p>
            <a:pPr indent="-342900" lvl="0" marL="342900" rtl="0" algn="l">
              <a:lnSpc>
                <a:spcPct val="150000"/>
              </a:lnSpc>
              <a:spcBef>
                <a:spcPts val="640"/>
              </a:spcBef>
              <a:spcAft>
                <a:spcPts val="0"/>
              </a:spcAft>
              <a:buClr>
                <a:schemeClr val="dk1"/>
              </a:buClr>
              <a:buSzPts val="1920"/>
              <a:buChar char="❑"/>
            </a:pPr>
            <a:r>
              <a:rPr lang="en-US">
                <a:latin typeface="Tahoma"/>
                <a:ea typeface="Tahoma"/>
                <a:cs typeface="Tahoma"/>
                <a:sym typeface="Tahoma"/>
              </a:rPr>
              <a:t>Encapsulation</a:t>
            </a:r>
            <a:endParaRPr/>
          </a:p>
          <a:p>
            <a:pPr indent="-342900" lvl="0" marL="342900" rtl="0" algn="l">
              <a:lnSpc>
                <a:spcPct val="150000"/>
              </a:lnSpc>
              <a:spcBef>
                <a:spcPts val="640"/>
              </a:spcBef>
              <a:spcAft>
                <a:spcPts val="0"/>
              </a:spcAft>
              <a:buClr>
                <a:schemeClr val="dk1"/>
              </a:buClr>
              <a:buSzPts val="1920"/>
              <a:buChar char="❑"/>
            </a:pPr>
            <a:r>
              <a:rPr lang="en-US">
                <a:latin typeface="Tahoma"/>
                <a:ea typeface="Tahoma"/>
                <a:cs typeface="Tahoma"/>
                <a:sym typeface="Tahoma"/>
              </a:rPr>
              <a:t>Inheritance</a:t>
            </a:r>
            <a:endParaRPr/>
          </a:p>
          <a:p>
            <a:pPr indent="-342900" lvl="0" marL="342900" rtl="0" algn="l">
              <a:lnSpc>
                <a:spcPct val="150000"/>
              </a:lnSpc>
              <a:spcBef>
                <a:spcPts val="640"/>
              </a:spcBef>
              <a:spcAft>
                <a:spcPts val="0"/>
              </a:spcAft>
              <a:buClr>
                <a:schemeClr val="dk1"/>
              </a:buClr>
              <a:buSzPts val="1920"/>
              <a:buChar char="❑"/>
            </a:pPr>
            <a:r>
              <a:rPr lang="en-US">
                <a:latin typeface="Tahoma"/>
                <a:ea typeface="Tahoma"/>
                <a:cs typeface="Tahoma"/>
                <a:sym typeface="Tahoma"/>
              </a:rPr>
              <a:t>Polymorphism</a:t>
            </a:r>
            <a:endParaRPr/>
          </a:p>
          <a:p>
            <a:pPr indent="-342900" lvl="0" marL="342900" rtl="0" algn="l">
              <a:lnSpc>
                <a:spcPct val="150000"/>
              </a:lnSpc>
              <a:spcBef>
                <a:spcPts val="640"/>
              </a:spcBef>
              <a:spcAft>
                <a:spcPts val="0"/>
              </a:spcAft>
              <a:buClr>
                <a:schemeClr val="dk1"/>
              </a:buClr>
              <a:buSzPts val="1920"/>
              <a:buChar char="❑"/>
            </a:pPr>
            <a:r>
              <a:rPr lang="en-US">
                <a:latin typeface="Tahoma"/>
                <a:ea typeface="Tahoma"/>
                <a:cs typeface="Tahoma"/>
                <a:sym typeface="Tahoma"/>
              </a:rPr>
              <a:t>Abstract Class &amp; Interface</a:t>
            </a:r>
            <a:endParaRPr/>
          </a:p>
          <a:p>
            <a:pPr indent="-220980" lvl="0" marL="342900" rtl="0" algn="l">
              <a:lnSpc>
                <a:spcPct val="90000"/>
              </a:lnSpc>
              <a:spcBef>
                <a:spcPts val="640"/>
              </a:spcBef>
              <a:spcAft>
                <a:spcPts val="0"/>
              </a:spcAft>
              <a:buClr>
                <a:schemeClr val="dk1"/>
              </a:buClr>
              <a:buSzPts val="1920"/>
              <a:buNone/>
            </a:pPr>
            <a:r>
              <a:t/>
            </a:r>
            <a:endParaRPr>
              <a:latin typeface="Tahoma"/>
              <a:ea typeface="Tahoma"/>
              <a:cs typeface="Tahoma"/>
              <a:sym typeface="Tahoma"/>
            </a:endParaRPr>
          </a:p>
          <a:p>
            <a:pPr indent="-220980" lvl="0" marL="342900" rtl="0" algn="l">
              <a:lnSpc>
                <a:spcPct val="90000"/>
              </a:lnSpc>
              <a:spcBef>
                <a:spcPts val="640"/>
              </a:spcBef>
              <a:spcAft>
                <a:spcPts val="0"/>
              </a:spcAft>
              <a:buClr>
                <a:schemeClr val="dk1"/>
              </a:buClr>
              <a:buSzPts val="1920"/>
              <a:buNone/>
            </a:pPr>
            <a:r>
              <a:t/>
            </a:r>
            <a:endParaRPr>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Polymorphism</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Overloading</a:t>
            </a:r>
            <a:endParaRPr>
              <a:solidFill>
                <a:srgbClr val="C00000"/>
              </a:solidFill>
              <a:latin typeface="Arial"/>
              <a:ea typeface="Arial"/>
              <a:cs typeface="Arial"/>
              <a:sym typeface="Arial"/>
            </a:endParaRPr>
          </a:p>
        </p:txBody>
      </p:sp>
      <p:sp>
        <p:nvSpPr>
          <p:cNvPr id="287" name="Google Shape;287;p20"/>
          <p:cNvSpPr txBox="1"/>
          <p:nvPr>
            <p:ph idx="1" type="body"/>
          </p:nvPr>
        </p:nvSpPr>
        <p:spPr>
          <a:xfrm>
            <a:off x="304800" y="1143000"/>
            <a:ext cx="8458200" cy="19050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1800"/>
              <a:buChar char="❑"/>
            </a:pPr>
            <a:r>
              <a:rPr i="1" lang="en-US" sz="3000"/>
              <a:t>To assign an </a:t>
            </a:r>
            <a:r>
              <a:rPr b="1" i="1" lang="en-US" sz="3000"/>
              <a:t>operator, identifier</a:t>
            </a:r>
            <a:r>
              <a:rPr i="1" lang="en-US" sz="3000"/>
              <a:t> or </a:t>
            </a:r>
            <a:r>
              <a:rPr b="1" i="1" lang="en-US" sz="3000"/>
              <a:t>literal</a:t>
            </a:r>
            <a:r>
              <a:rPr i="1" lang="en-US" sz="3000"/>
              <a:t> </a:t>
            </a:r>
            <a:r>
              <a:rPr b="1" i="1" lang="en-US" sz="3000"/>
              <a:t>more than one meaning</a:t>
            </a:r>
            <a:r>
              <a:rPr i="1" lang="en-US" sz="3000"/>
              <a:t>, depending upon the </a:t>
            </a:r>
            <a:r>
              <a:rPr b="1" i="1" lang="en-US" sz="3000"/>
              <a:t>data types associated</a:t>
            </a:r>
            <a:r>
              <a:rPr i="1" lang="en-US" sz="3000"/>
              <a:t> with it at any given time during program execution.</a:t>
            </a:r>
            <a:endParaRPr/>
          </a:p>
        </p:txBody>
      </p:sp>
      <p:sp>
        <p:nvSpPr>
          <p:cNvPr id="288" name="Google Shape;288;p20"/>
          <p:cNvSpPr txBox="1"/>
          <p:nvPr/>
        </p:nvSpPr>
        <p:spPr>
          <a:xfrm>
            <a:off x="304800" y="2895600"/>
            <a:ext cx="8458200" cy="9906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lnSpc>
                <a:spcPct val="100000"/>
              </a:lnSpc>
              <a:spcBef>
                <a:spcPts val="0"/>
              </a:spcBef>
              <a:spcAft>
                <a:spcPts val="0"/>
              </a:spcAft>
              <a:buClr>
                <a:schemeClr val="dk1"/>
              </a:buClr>
              <a:buSzPts val="1984"/>
              <a:buFont typeface="Arial"/>
              <a:buChar char="●"/>
            </a:pPr>
            <a:r>
              <a:rPr b="0" i="0" lang="en-US" sz="3200" u="none" cap="none" strike="noStrike">
                <a:solidFill>
                  <a:schemeClr val="dk1"/>
                </a:solidFill>
                <a:latin typeface="Calibri"/>
                <a:ea typeface="Calibri"/>
                <a:cs typeface="Calibri"/>
                <a:sym typeface="Calibri"/>
              </a:rPr>
              <a:t>Two or more method with the </a:t>
            </a:r>
            <a:r>
              <a:rPr b="1" i="0" lang="en-US" sz="3200" u="none" cap="none" strike="noStrike">
                <a:solidFill>
                  <a:schemeClr val="dk1"/>
                </a:solidFill>
                <a:latin typeface="Calibri"/>
                <a:ea typeface="Calibri"/>
                <a:cs typeface="Calibri"/>
                <a:sym typeface="Calibri"/>
              </a:rPr>
              <a:t>same name,  different signature</a:t>
            </a:r>
            <a:endParaRPr/>
          </a:p>
        </p:txBody>
      </p:sp>
      <p:sp>
        <p:nvSpPr>
          <p:cNvPr id="289" name="Google Shape;289;p20"/>
          <p:cNvSpPr txBox="1"/>
          <p:nvPr/>
        </p:nvSpPr>
        <p:spPr>
          <a:xfrm>
            <a:off x="304800" y="3962400"/>
            <a:ext cx="8458200" cy="2362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984"/>
              <a:buFont typeface="Arial"/>
              <a:buChar char="●"/>
            </a:pPr>
            <a:r>
              <a:rPr b="0" i="0" lang="en-US" sz="3200" u="none" cap="none" strike="noStrike">
                <a:solidFill>
                  <a:schemeClr val="dk1"/>
                </a:solidFill>
                <a:latin typeface="Calibri"/>
                <a:ea typeface="Calibri"/>
                <a:cs typeface="Calibri"/>
                <a:sym typeface="Calibri"/>
              </a:rPr>
              <a:t>Example:</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void display (int  iX)</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void display (float  fY)</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void display (char[]  chC)</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void display (char[] chC,  int offset, int numchar)</a:t>
            </a:r>
            <a:endParaRPr/>
          </a:p>
          <a:p>
            <a:pPr indent="-171450" lvl="1" marL="742950" marR="0" rtl="0" algn="l">
              <a:lnSpc>
                <a:spcPct val="100000"/>
              </a:lnSpc>
              <a:spcBef>
                <a:spcPts val="480"/>
              </a:spcBef>
              <a:spcAft>
                <a:spcPts val="0"/>
              </a:spcAft>
              <a:buClr>
                <a:srgbClr val="6338AD"/>
              </a:buClr>
              <a:buSzPts val="1800"/>
              <a:buFont typeface="Noto Sans Symbols"/>
              <a:buNone/>
            </a:pPr>
            <a:r>
              <a:t/>
            </a:r>
            <a:endParaRPr b="1"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5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5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0" st="0"/>
                                            </p:txEl>
                                          </p:spTgt>
                                        </p:tgtEl>
                                        <p:attrNameLst>
                                          <p:attrName>style.visibility</p:attrName>
                                        </p:attrNameLst>
                                      </p:cBhvr>
                                      <p:to>
                                        <p:strVal val="visible"/>
                                      </p:to>
                                    </p:set>
                                    <p:animEffect filter="fade" transition="in">
                                      <p:cBhvr>
                                        <p:cTn dur="500"/>
                                        <p:tgtEl>
                                          <p:spTgt spid="2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1" st="1"/>
                                            </p:txEl>
                                          </p:spTgt>
                                        </p:tgtEl>
                                        <p:attrNameLst>
                                          <p:attrName>style.visibility</p:attrName>
                                        </p:attrNameLst>
                                      </p:cBhvr>
                                      <p:to>
                                        <p:strVal val="visible"/>
                                      </p:to>
                                    </p:set>
                                    <p:animEffect filter="fade" transition="in">
                                      <p:cBhvr>
                                        <p:cTn dur="500"/>
                                        <p:tgtEl>
                                          <p:spTgt spid="2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2" st="2"/>
                                            </p:txEl>
                                          </p:spTgt>
                                        </p:tgtEl>
                                        <p:attrNameLst>
                                          <p:attrName>style.visibility</p:attrName>
                                        </p:attrNameLst>
                                      </p:cBhvr>
                                      <p:to>
                                        <p:strVal val="visible"/>
                                      </p:to>
                                    </p:set>
                                    <p:animEffect filter="fade" transition="in">
                                      <p:cBhvr>
                                        <p:cTn dur="500"/>
                                        <p:tgtEl>
                                          <p:spTgt spid="2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3" st="3"/>
                                            </p:txEl>
                                          </p:spTgt>
                                        </p:tgtEl>
                                        <p:attrNameLst>
                                          <p:attrName>style.visibility</p:attrName>
                                        </p:attrNameLst>
                                      </p:cBhvr>
                                      <p:to>
                                        <p:strVal val="visible"/>
                                      </p:to>
                                    </p:set>
                                    <p:animEffect filter="fade" transition="in">
                                      <p:cBhvr>
                                        <p:cTn dur="500"/>
                                        <p:tgtEl>
                                          <p:spTgt spid="2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4" st="4"/>
                                            </p:txEl>
                                          </p:spTgt>
                                        </p:tgtEl>
                                        <p:attrNameLst>
                                          <p:attrName>style.visibility</p:attrName>
                                        </p:attrNameLst>
                                      </p:cBhvr>
                                      <p:to>
                                        <p:strVal val="visible"/>
                                      </p:to>
                                    </p:set>
                                    <p:animEffect filter="fade" transition="in">
                                      <p:cBhvr>
                                        <p:cTn dur="500"/>
                                        <p:tgtEl>
                                          <p:spTgt spid="2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xEl>
                                              <p:pRg end="5" st="5"/>
                                            </p:txEl>
                                          </p:spTgt>
                                        </p:tgtEl>
                                        <p:attrNameLst>
                                          <p:attrName>style.visibility</p:attrName>
                                        </p:attrNameLst>
                                      </p:cBhvr>
                                      <p:to>
                                        <p:strVal val="visible"/>
                                      </p:to>
                                    </p:set>
                                    <p:animEffect filter="fade" transition="in">
                                      <p:cBhvr>
                                        <p:cTn dur="500"/>
                                        <p:tgtEl>
                                          <p:spTgt spid="28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1"/>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Polymorphism</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Overriding</a:t>
            </a:r>
            <a:endParaRPr sz="2800">
              <a:solidFill>
                <a:srgbClr val="C00000"/>
              </a:solidFill>
              <a:latin typeface="Arial"/>
              <a:ea typeface="Arial"/>
              <a:cs typeface="Arial"/>
              <a:sym typeface="Arial"/>
            </a:endParaRPr>
          </a:p>
        </p:txBody>
      </p:sp>
      <p:sp>
        <p:nvSpPr>
          <p:cNvPr id="295" name="Google Shape;295;p21"/>
          <p:cNvSpPr txBox="1"/>
          <p:nvPr>
            <p:ph idx="1" type="body"/>
          </p:nvPr>
        </p:nvSpPr>
        <p:spPr>
          <a:xfrm>
            <a:off x="304800" y="1143000"/>
            <a:ext cx="8458200"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20"/>
              <a:buChar char="❑"/>
            </a:pPr>
            <a:r>
              <a:rPr lang="en-US"/>
              <a:t>Process of defining/re-defining the methods in the derived class</a:t>
            </a:r>
            <a:endParaRPr/>
          </a:p>
        </p:txBody>
      </p:sp>
      <p:pic>
        <p:nvPicPr>
          <p:cNvPr id="296" name="Google Shape;296;p21"/>
          <p:cNvPicPr preferRelativeResize="0"/>
          <p:nvPr/>
        </p:nvPicPr>
        <p:blipFill rotWithShape="1">
          <a:blip r:embed="rId3">
            <a:alphaModFix/>
          </a:blip>
          <a:srcRect b="0" l="0" r="0" t="0"/>
          <a:stretch/>
        </p:blipFill>
        <p:spPr>
          <a:xfrm>
            <a:off x="1447800" y="2895600"/>
            <a:ext cx="6019800" cy="3055386"/>
          </a:xfrm>
          <a:prstGeom prst="rect">
            <a:avLst/>
          </a:prstGeom>
          <a:noFill/>
          <a:ln>
            <a:noFill/>
          </a:ln>
        </p:spPr>
      </p:pic>
      <p:sp>
        <p:nvSpPr>
          <p:cNvPr id="297" name="Google Shape;297;p21"/>
          <p:cNvSpPr txBox="1"/>
          <p:nvPr/>
        </p:nvSpPr>
        <p:spPr>
          <a:xfrm>
            <a:off x="304800" y="2209800"/>
            <a:ext cx="84582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84"/>
              <a:buFont typeface="Arial"/>
              <a:buChar char="●"/>
            </a:pPr>
            <a:r>
              <a:rPr b="0" i="0" lang="en-US" sz="3200" u="none" cap="none" strike="noStrike">
                <a:solidFill>
                  <a:schemeClr val="dk1"/>
                </a:solidFill>
                <a:latin typeface="Calibri"/>
                <a:ea typeface="Calibri"/>
                <a:cs typeface="Calibri"/>
                <a:sym typeface="Calibri"/>
              </a:rPr>
              <a:t>Methods have same name/same signature</a:t>
            </a:r>
            <a:endParaRPr/>
          </a:p>
          <a:p>
            <a:pPr indent="-216916" lvl="0" marL="342900" marR="0" rtl="0" algn="l">
              <a:lnSpc>
                <a:spcPct val="100000"/>
              </a:lnSpc>
              <a:spcBef>
                <a:spcPts val="640"/>
              </a:spcBef>
              <a:spcAft>
                <a:spcPts val="0"/>
              </a:spcAft>
              <a:buClr>
                <a:schemeClr val="dk1"/>
              </a:buClr>
              <a:buSzPts val="1984"/>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animEffect filter="fade" transition="in">
                                      <p:cBhvr>
                                        <p:cTn dur="2000"/>
                                        <p:tgtEl>
                                          <p:spTgt spid="2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2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2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2"/>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Polymorphism</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Override - Feature Hiding</a:t>
            </a:r>
            <a:endParaRPr/>
          </a:p>
        </p:txBody>
      </p:sp>
      <p:sp>
        <p:nvSpPr>
          <p:cNvPr id="304" name="Google Shape;304;p22"/>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class</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A</a:t>
            </a:r>
            <a:r>
              <a:rPr lang="en-US"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   public int </a:t>
            </a:r>
            <a:r>
              <a:rPr lang="en-US" sz="2000">
                <a:latin typeface="Courier New"/>
                <a:ea typeface="Courier New"/>
                <a:cs typeface="Courier New"/>
                <a:sym typeface="Courier New"/>
              </a:rPr>
              <a:t>DefaultTempeture(){</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return</a:t>
            </a:r>
            <a:r>
              <a:rPr lang="en-US" sz="2000">
                <a:latin typeface="Courier New"/>
                <a:ea typeface="Courier New"/>
                <a:cs typeface="Courier New"/>
                <a:sym typeface="Courier New"/>
              </a:rPr>
              <a:t> 25;</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   }</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class</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B</a:t>
            </a:r>
            <a:r>
              <a:rPr lang="en-US" sz="2000">
                <a:latin typeface="Courier New"/>
                <a:ea typeface="Courier New"/>
                <a:cs typeface="Courier New"/>
                <a:sym typeface="Courier New"/>
              </a:rPr>
              <a:t>:</a:t>
            </a:r>
            <a:r>
              <a:rPr lang="en-US" sz="2000">
                <a:solidFill>
                  <a:srgbClr val="31859B"/>
                </a:solidFill>
                <a:latin typeface="Courier New"/>
                <a:ea typeface="Courier New"/>
                <a:cs typeface="Courier New"/>
                <a:sym typeface="Courier New"/>
              </a:rPr>
              <a:t>A</a:t>
            </a:r>
            <a:r>
              <a:rPr lang="en-US"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 object of type A cannot use the</a:t>
            </a:r>
            <a:endParaRPr/>
          </a:p>
          <a:p>
            <a:pPr indent="-342900" lvl="0" marL="342900" rtl="0" algn="l">
              <a:lnSpc>
                <a:spcPct val="80000"/>
              </a:lnSpc>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 following method, </a:t>
            </a:r>
            <a:endParaRPr/>
          </a:p>
          <a:p>
            <a:pPr indent="-342900" lvl="0" marL="342900" rtl="0" algn="l">
              <a:lnSpc>
                <a:spcPct val="80000"/>
              </a:lnSpc>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 the "new" keyword is optional</a:t>
            </a:r>
            <a:endParaRPr/>
          </a:p>
          <a:p>
            <a:pPr indent="-342900" lvl="0" marL="342900" rtl="0" algn="l">
              <a:lnSpc>
                <a:spcPct val="80000"/>
              </a:lnSpc>
              <a:spcBef>
                <a:spcPts val="40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   public new int </a:t>
            </a:r>
            <a:r>
              <a:rPr lang="en-US" sz="2000">
                <a:latin typeface="Courier New"/>
                <a:ea typeface="Courier New"/>
                <a:cs typeface="Courier New"/>
                <a:sym typeface="Courier New"/>
              </a:rPr>
              <a:t>DefaultTempeture(){</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return</a:t>
            </a:r>
            <a:r>
              <a:rPr lang="en-US" sz="2000">
                <a:latin typeface="Courier New"/>
                <a:ea typeface="Courier New"/>
                <a:cs typeface="Courier New"/>
                <a:sym typeface="Courier New"/>
              </a:rPr>
              <a:t> 28;</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   }</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rgbClr val="31859B"/>
              </a:buClr>
              <a:buSzPts val="1200"/>
              <a:buFont typeface="Noto Sans Symbols"/>
              <a:buNone/>
            </a:pPr>
            <a:r>
              <a:rPr lang="en-US" sz="2000">
                <a:solidFill>
                  <a:srgbClr val="31859B"/>
                </a:solidFill>
                <a:latin typeface="Courier New"/>
                <a:ea typeface="Courier New"/>
                <a:cs typeface="Courier New"/>
                <a:sym typeface="Courier New"/>
              </a:rPr>
              <a:t>A</a:t>
            </a:r>
            <a:r>
              <a:rPr lang="en-US" sz="2000">
                <a:latin typeface="Courier New"/>
                <a:ea typeface="Courier New"/>
                <a:cs typeface="Courier New"/>
                <a:sym typeface="Courier New"/>
              </a:rPr>
              <a:t> a = </a:t>
            </a:r>
            <a:r>
              <a:rPr lang="en-US" sz="2000">
                <a:solidFill>
                  <a:srgbClr val="0000FF"/>
                </a:solidFill>
                <a:latin typeface="Courier New"/>
                <a:ea typeface="Courier New"/>
                <a:cs typeface="Courier New"/>
                <a:sym typeface="Courier New"/>
              </a:rPr>
              <a:t>new</a:t>
            </a:r>
            <a:r>
              <a:rPr lang="en-US" sz="2000">
                <a:latin typeface="Courier New"/>
                <a:ea typeface="Courier New"/>
                <a:cs typeface="Courier New"/>
                <a:sym typeface="Courier New"/>
              </a:rPr>
              <a:t> </a:t>
            </a:r>
            <a:r>
              <a:rPr lang="en-US" sz="2000">
                <a:solidFill>
                  <a:srgbClr val="31859B"/>
                </a:solidFill>
                <a:latin typeface="Courier New"/>
                <a:ea typeface="Courier New"/>
                <a:cs typeface="Courier New"/>
                <a:sym typeface="Courier New"/>
              </a:rPr>
              <a:t>B</a:t>
            </a: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indent="-342900" lvl="0" marL="342900" rtl="0" algn="l">
              <a:lnSpc>
                <a:spcPct val="80000"/>
              </a:lnSpc>
              <a:spcBef>
                <a:spcPts val="40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int</a:t>
            </a:r>
            <a:r>
              <a:rPr lang="en-US" sz="2000">
                <a:latin typeface="Courier New"/>
                <a:ea typeface="Courier New"/>
                <a:cs typeface="Courier New"/>
                <a:sym typeface="Courier New"/>
              </a:rPr>
              <a:t> x = a.DefaultTempeture(); </a:t>
            </a:r>
            <a:r>
              <a:rPr lang="en-US" sz="2000">
                <a:solidFill>
                  <a:srgbClr val="008000"/>
                </a:solidFill>
                <a:latin typeface="Courier New"/>
                <a:ea typeface="Courier New"/>
                <a:cs typeface="Courier New"/>
                <a:sym typeface="Courier New"/>
              </a:rPr>
              <a:t>// x = 25</a:t>
            </a:r>
            <a:endParaRPr sz="2000">
              <a:solidFill>
                <a:srgbClr val="008000"/>
              </a:solidFill>
              <a:latin typeface="Courier New"/>
              <a:ea typeface="Courier New"/>
              <a:cs typeface="Courier New"/>
              <a:sym typeface="Courier New"/>
            </a:endParaRPr>
          </a:p>
          <a:p>
            <a:pPr indent="-342900" lvl="0" marL="342900" rtl="0" algn="l">
              <a:lnSpc>
                <a:spcPct val="80000"/>
              </a:lnSpc>
              <a:spcBef>
                <a:spcPts val="640"/>
              </a:spcBef>
              <a:spcAft>
                <a:spcPts val="0"/>
              </a:spcAft>
              <a:buClr>
                <a:schemeClr val="dk1"/>
              </a:buClr>
              <a:buSzPts val="1920"/>
              <a:buFont typeface="Noto Sans Symbols"/>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3"/>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Polymorphism</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Override - Feature Override</a:t>
            </a:r>
            <a:endParaRPr/>
          </a:p>
        </p:txBody>
      </p:sp>
      <p:sp>
        <p:nvSpPr>
          <p:cNvPr id="310" name="Google Shape;310;p23"/>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class</a:t>
            </a:r>
            <a:r>
              <a:rPr lang="en-US" sz="2000">
                <a:latin typeface="Courier New"/>
                <a:ea typeface="Courier New"/>
                <a:cs typeface="Courier New"/>
                <a:sym typeface="Courier New"/>
              </a:rPr>
              <a:t> </a:t>
            </a:r>
            <a:r>
              <a:rPr lang="en-US" sz="2000">
                <a:solidFill>
                  <a:srgbClr val="205867"/>
                </a:solidFill>
                <a:latin typeface="Courier New"/>
                <a:ea typeface="Courier New"/>
                <a:cs typeface="Courier New"/>
                <a:sym typeface="Courier New"/>
              </a:rPr>
              <a:t>A</a:t>
            </a:r>
            <a:r>
              <a:rPr lang="en-US"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   </a:t>
            </a:r>
            <a:r>
              <a:rPr lang="en-US" sz="2000">
                <a:solidFill>
                  <a:srgbClr val="008000"/>
                </a:solidFill>
                <a:latin typeface="Courier New"/>
                <a:ea typeface="Courier New"/>
                <a:cs typeface="Courier New"/>
                <a:sym typeface="Courier New"/>
              </a:rPr>
              <a:t>// virtual prevent for override</a:t>
            </a:r>
            <a:endParaRPr/>
          </a:p>
          <a:p>
            <a:pPr indent="-285750" lvl="1" marL="742950" rtl="0" algn="l">
              <a:lnSpc>
                <a:spcPct val="80000"/>
              </a:lnSpc>
              <a:spcBef>
                <a:spcPts val="400"/>
              </a:spcBef>
              <a:spcAft>
                <a:spcPts val="0"/>
              </a:spcAft>
              <a:buClr>
                <a:srgbClr val="0000FF"/>
              </a:buClr>
              <a:buSzPts val="2000"/>
              <a:buFont typeface="Noto Sans Symbols"/>
              <a:buNone/>
            </a:pPr>
            <a:r>
              <a:rPr lang="en-US" sz="2000">
                <a:solidFill>
                  <a:srgbClr val="0000FF"/>
                </a:solidFill>
                <a:latin typeface="Courier New"/>
                <a:ea typeface="Courier New"/>
                <a:cs typeface="Courier New"/>
                <a:sym typeface="Courier New"/>
              </a:rPr>
              <a:t>public virtual int </a:t>
            </a:r>
            <a:r>
              <a:rPr lang="en-US" sz="2000">
                <a:solidFill>
                  <a:schemeClr val="accent1"/>
                </a:solidFill>
                <a:latin typeface="Courier New"/>
                <a:ea typeface="Courier New"/>
                <a:cs typeface="Courier New"/>
                <a:sym typeface="Courier New"/>
              </a:rPr>
              <a:t>DefaultTempeture(){</a:t>
            </a:r>
            <a:endParaRPr/>
          </a:p>
          <a:p>
            <a:pPr indent="-285750" lvl="1" marL="742950" rtl="0" algn="l">
              <a:lnSpc>
                <a:spcPct val="80000"/>
              </a:lnSpc>
              <a:spcBef>
                <a:spcPts val="400"/>
              </a:spcBef>
              <a:spcAft>
                <a:spcPts val="0"/>
              </a:spcAft>
              <a:buClr>
                <a:schemeClr val="accent1"/>
              </a:buClr>
              <a:buSzPts val="2000"/>
              <a:buFont typeface="Noto Sans Symbols"/>
              <a:buNone/>
            </a:pPr>
            <a:r>
              <a:rPr lang="en-US" sz="2000">
                <a:solidFill>
                  <a:schemeClr val="accent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return</a:t>
            </a:r>
            <a:r>
              <a:rPr lang="en-US" sz="2000">
                <a:solidFill>
                  <a:schemeClr val="accent1"/>
                </a:solidFill>
                <a:latin typeface="Courier New"/>
                <a:ea typeface="Courier New"/>
                <a:cs typeface="Courier New"/>
                <a:sym typeface="Courier New"/>
              </a:rPr>
              <a:t> 25;</a:t>
            </a:r>
            <a:endParaRPr/>
          </a:p>
          <a:p>
            <a:pPr indent="-285750" lvl="1" marL="742950" rtl="0" algn="l">
              <a:lnSpc>
                <a:spcPct val="80000"/>
              </a:lnSpc>
              <a:spcBef>
                <a:spcPts val="400"/>
              </a:spcBef>
              <a:spcAft>
                <a:spcPts val="0"/>
              </a:spcAft>
              <a:buClr>
                <a:schemeClr val="accent1"/>
              </a:buClr>
              <a:buSzPts val="2000"/>
              <a:buFont typeface="Noto Sans Symbols"/>
              <a:buNone/>
            </a:pPr>
            <a:r>
              <a:rPr lang="en-US" sz="2000">
                <a:solidFill>
                  <a:schemeClr val="accent1"/>
                </a:solidFill>
                <a:latin typeface="Courier New"/>
                <a:ea typeface="Courier New"/>
                <a:cs typeface="Courier New"/>
                <a:sym typeface="Courier New"/>
              </a:rPr>
              <a:t>}</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class</a:t>
            </a:r>
            <a:r>
              <a:rPr lang="en-US" sz="2000">
                <a:latin typeface="Courier New"/>
                <a:ea typeface="Courier New"/>
                <a:cs typeface="Courier New"/>
                <a:sym typeface="Courier New"/>
              </a:rPr>
              <a:t> </a:t>
            </a:r>
            <a:r>
              <a:rPr lang="en-US" sz="2000">
                <a:solidFill>
                  <a:srgbClr val="205867"/>
                </a:solidFill>
                <a:latin typeface="Courier New"/>
                <a:ea typeface="Courier New"/>
                <a:cs typeface="Courier New"/>
                <a:sym typeface="Courier New"/>
              </a:rPr>
              <a:t>B</a:t>
            </a:r>
            <a:r>
              <a:rPr lang="en-US" sz="2000">
                <a:latin typeface="Courier New"/>
                <a:ea typeface="Courier New"/>
                <a:cs typeface="Courier New"/>
                <a:sym typeface="Courier New"/>
              </a:rPr>
              <a:t>:</a:t>
            </a:r>
            <a:r>
              <a:rPr lang="en-US" sz="2000">
                <a:solidFill>
                  <a:srgbClr val="205867"/>
                </a:solidFill>
                <a:latin typeface="Courier New"/>
                <a:ea typeface="Courier New"/>
                <a:cs typeface="Courier New"/>
                <a:sym typeface="Courier New"/>
              </a:rPr>
              <a:t>A</a:t>
            </a:r>
            <a:r>
              <a:rPr lang="en-US"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 override: for predefined virtual only</a:t>
            </a:r>
            <a:endParaRPr/>
          </a:p>
          <a:p>
            <a:pPr indent="-342900" lvl="0" marL="342900" rtl="0" algn="l">
              <a:lnSpc>
                <a:spcPct val="80000"/>
              </a:lnSpc>
              <a:spcBef>
                <a:spcPts val="400"/>
              </a:spcBef>
              <a:spcAft>
                <a:spcPts val="0"/>
              </a:spcAft>
              <a:buClr>
                <a:srgbClr val="008000"/>
              </a:buClr>
              <a:buSzPts val="1200"/>
              <a:buFont typeface="Noto Sans Symbols"/>
              <a:buNone/>
            </a:pPr>
            <a:r>
              <a:rPr lang="en-US" sz="2000">
                <a:solidFill>
                  <a:srgbClr val="008000"/>
                </a:solidFill>
                <a:latin typeface="Courier New"/>
                <a:ea typeface="Courier New"/>
                <a:cs typeface="Courier New"/>
                <a:sym typeface="Courier New"/>
              </a:rPr>
              <a:t>   // override: used for "deferred loading"</a:t>
            </a:r>
            <a:endParaRPr/>
          </a:p>
          <a:p>
            <a:pPr indent="-342900" lvl="0" marL="342900" rtl="0" algn="l">
              <a:lnSpc>
                <a:spcPct val="80000"/>
              </a:lnSpc>
              <a:spcBef>
                <a:spcPts val="40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   public override int </a:t>
            </a:r>
            <a:r>
              <a:rPr lang="en-US" sz="2000">
                <a:solidFill>
                  <a:schemeClr val="accent1"/>
                </a:solidFill>
                <a:latin typeface="Courier New"/>
                <a:ea typeface="Courier New"/>
                <a:cs typeface="Courier New"/>
                <a:sym typeface="Courier New"/>
              </a:rPr>
              <a:t>DefaultTempeture(){</a:t>
            </a:r>
            <a:endParaRPr/>
          </a:p>
          <a:p>
            <a:pPr indent="-285750" lvl="1" marL="742950" rtl="0" algn="l">
              <a:lnSpc>
                <a:spcPct val="80000"/>
              </a:lnSpc>
              <a:spcBef>
                <a:spcPts val="400"/>
              </a:spcBef>
              <a:spcAft>
                <a:spcPts val="0"/>
              </a:spcAft>
              <a:buClr>
                <a:schemeClr val="accent1"/>
              </a:buClr>
              <a:buSzPts val="2000"/>
              <a:buFont typeface="Noto Sans Symbols"/>
              <a:buNone/>
            </a:pPr>
            <a:r>
              <a:rPr lang="en-US" sz="2000">
                <a:solidFill>
                  <a:schemeClr val="accent1"/>
                </a:solidFill>
                <a:latin typeface="Courier New"/>
                <a:ea typeface="Courier New"/>
                <a:cs typeface="Courier New"/>
                <a:sym typeface="Courier New"/>
              </a:rPr>
              <a:t>   </a:t>
            </a:r>
            <a:r>
              <a:rPr lang="en-US" sz="2000">
                <a:solidFill>
                  <a:srgbClr val="0000FF"/>
                </a:solidFill>
                <a:latin typeface="Courier New"/>
                <a:ea typeface="Courier New"/>
                <a:cs typeface="Courier New"/>
                <a:sym typeface="Courier New"/>
              </a:rPr>
              <a:t>return</a:t>
            </a:r>
            <a:r>
              <a:rPr lang="en-US" sz="2000">
                <a:solidFill>
                  <a:schemeClr val="accent1"/>
                </a:solidFill>
                <a:latin typeface="Courier New"/>
                <a:ea typeface="Courier New"/>
                <a:cs typeface="Courier New"/>
                <a:sym typeface="Courier New"/>
              </a:rPr>
              <a:t> 28;</a:t>
            </a:r>
            <a:endParaRPr/>
          </a:p>
          <a:p>
            <a:pPr indent="-285750" lvl="1" marL="742950" rtl="0" algn="l">
              <a:lnSpc>
                <a:spcPct val="80000"/>
              </a:lnSpc>
              <a:spcBef>
                <a:spcPts val="400"/>
              </a:spcBef>
              <a:spcAft>
                <a:spcPts val="0"/>
              </a:spcAft>
              <a:buClr>
                <a:schemeClr val="dk1"/>
              </a:buClr>
              <a:buSzPts val="2000"/>
              <a:buFont typeface="Noto Sans Symbols"/>
              <a:buNone/>
            </a:pPr>
            <a:r>
              <a:rPr lang="en-US"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chemeClr val="dk1"/>
              </a:buClr>
              <a:buSzPts val="1200"/>
              <a:buFont typeface="Noto Sans Symbols"/>
              <a:buNone/>
            </a:pPr>
            <a:r>
              <a:rPr lang="en-US" sz="2000">
                <a:latin typeface="Courier New"/>
                <a:ea typeface="Courier New"/>
                <a:cs typeface="Courier New"/>
                <a:sym typeface="Courier New"/>
              </a:rPr>
              <a:t>}</a:t>
            </a:r>
            <a:endParaRPr/>
          </a:p>
          <a:p>
            <a:pPr indent="-342900" lvl="0" marL="342900" rtl="0" algn="l">
              <a:lnSpc>
                <a:spcPct val="80000"/>
              </a:lnSpc>
              <a:spcBef>
                <a:spcPts val="400"/>
              </a:spcBef>
              <a:spcAft>
                <a:spcPts val="0"/>
              </a:spcAft>
              <a:buClr>
                <a:srgbClr val="205867"/>
              </a:buClr>
              <a:buSzPts val="1200"/>
              <a:buFont typeface="Noto Sans Symbols"/>
              <a:buNone/>
            </a:pPr>
            <a:r>
              <a:rPr lang="en-US" sz="2000">
                <a:solidFill>
                  <a:srgbClr val="205867"/>
                </a:solidFill>
                <a:latin typeface="Courier New"/>
                <a:ea typeface="Courier New"/>
                <a:cs typeface="Courier New"/>
                <a:sym typeface="Courier New"/>
              </a:rPr>
              <a:t>A</a:t>
            </a:r>
            <a:r>
              <a:rPr lang="en-US" sz="2000">
                <a:latin typeface="Courier New"/>
                <a:ea typeface="Courier New"/>
                <a:cs typeface="Courier New"/>
                <a:sym typeface="Courier New"/>
              </a:rPr>
              <a:t> a = </a:t>
            </a:r>
            <a:r>
              <a:rPr lang="en-US" sz="2000">
                <a:solidFill>
                  <a:srgbClr val="0000FF"/>
                </a:solidFill>
                <a:latin typeface="Courier New"/>
                <a:ea typeface="Courier New"/>
                <a:cs typeface="Courier New"/>
                <a:sym typeface="Courier New"/>
              </a:rPr>
              <a:t>new</a:t>
            </a:r>
            <a:r>
              <a:rPr lang="en-US" sz="2000">
                <a:latin typeface="Courier New"/>
                <a:ea typeface="Courier New"/>
                <a:cs typeface="Courier New"/>
                <a:sym typeface="Courier New"/>
              </a:rPr>
              <a:t> </a:t>
            </a:r>
            <a:r>
              <a:rPr lang="en-US" sz="2000">
                <a:solidFill>
                  <a:srgbClr val="205867"/>
                </a:solidFill>
                <a:latin typeface="Courier New"/>
                <a:ea typeface="Courier New"/>
                <a:cs typeface="Courier New"/>
                <a:sym typeface="Courier New"/>
              </a:rPr>
              <a:t>B</a:t>
            </a:r>
            <a:r>
              <a:rPr lang="en-US" sz="2000">
                <a:latin typeface="Courier New"/>
                <a:ea typeface="Courier New"/>
                <a:cs typeface="Courier New"/>
                <a:sym typeface="Courier New"/>
              </a:rPr>
              <a:t>();</a:t>
            </a:r>
            <a:endParaRPr sz="2000">
              <a:latin typeface="Courier New"/>
              <a:ea typeface="Courier New"/>
              <a:cs typeface="Courier New"/>
              <a:sym typeface="Courier New"/>
            </a:endParaRPr>
          </a:p>
          <a:p>
            <a:pPr indent="-342900" lvl="0" marL="342900" rtl="0" algn="l">
              <a:lnSpc>
                <a:spcPct val="80000"/>
              </a:lnSpc>
              <a:spcBef>
                <a:spcPts val="400"/>
              </a:spcBef>
              <a:spcAft>
                <a:spcPts val="0"/>
              </a:spcAft>
              <a:buClr>
                <a:srgbClr val="0000FF"/>
              </a:buClr>
              <a:buSzPts val="1200"/>
              <a:buFont typeface="Noto Sans Symbols"/>
              <a:buNone/>
            </a:pPr>
            <a:r>
              <a:rPr lang="en-US" sz="2000">
                <a:solidFill>
                  <a:srgbClr val="0000FF"/>
                </a:solidFill>
                <a:latin typeface="Courier New"/>
                <a:ea typeface="Courier New"/>
                <a:cs typeface="Courier New"/>
                <a:sym typeface="Courier New"/>
              </a:rPr>
              <a:t>int</a:t>
            </a:r>
            <a:r>
              <a:rPr lang="en-US" sz="2000">
                <a:latin typeface="Courier New"/>
                <a:ea typeface="Courier New"/>
                <a:cs typeface="Courier New"/>
                <a:sym typeface="Courier New"/>
              </a:rPr>
              <a:t> x = a.</a:t>
            </a:r>
            <a:r>
              <a:rPr lang="en-US" sz="2000">
                <a:solidFill>
                  <a:schemeClr val="accent1"/>
                </a:solidFill>
                <a:latin typeface="Courier New"/>
                <a:ea typeface="Courier New"/>
                <a:cs typeface="Courier New"/>
                <a:sym typeface="Courier New"/>
              </a:rPr>
              <a:t>DefaultTempeture(); </a:t>
            </a:r>
            <a:r>
              <a:rPr lang="en-US" sz="2000">
                <a:solidFill>
                  <a:srgbClr val="008000"/>
                </a:solidFill>
                <a:latin typeface="Courier New"/>
                <a:ea typeface="Courier New"/>
                <a:cs typeface="Courier New"/>
                <a:sym typeface="Courier New"/>
              </a:rPr>
              <a:t>// x = 28</a:t>
            </a:r>
            <a:endParaRPr sz="2000">
              <a:solidFill>
                <a:srgbClr val="008000"/>
              </a:solidFill>
              <a:latin typeface="Courier New"/>
              <a:ea typeface="Courier New"/>
              <a:cs typeface="Courier New"/>
              <a:sym typeface="Courier New"/>
            </a:endParaRPr>
          </a:p>
          <a:p>
            <a:pPr indent="-342900" lvl="0" marL="342900" rtl="0" algn="l">
              <a:lnSpc>
                <a:spcPct val="80000"/>
              </a:lnSpc>
              <a:spcBef>
                <a:spcPts val="640"/>
              </a:spcBef>
              <a:spcAft>
                <a:spcPts val="0"/>
              </a:spcAft>
              <a:buClr>
                <a:schemeClr val="dk1"/>
              </a:buClr>
              <a:buSzPts val="1920"/>
              <a:buFont typeface="Noto Sans Symbols"/>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4"/>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Polymorphism</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Binding</a:t>
            </a:r>
            <a:endParaRPr>
              <a:solidFill>
                <a:srgbClr val="C00000"/>
              </a:solidFill>
              <a:latin typeface="Arial"/>
              <a:ea typeface="Arial"/>
              <a:cs typeface="Arial"/>
              <a:sym typeface="Arial"/>
            </a:endParaRPr>
          </a:p>
        </p:txBody>
      </p:sp>
      <p:sp>
        <p:nvSpPr>
          <p:cNvPr id="316" name="Google Shape;316;p24"/>
          <p:cNvSpPr txBox="1"/>
          <p:nvPr>
            <p:ph idx="1" type="body"/>
          </p:nvPr>
        </p:nvSpPr>
        <p:spPr>
          <a:xfrm>
            <a:off x="381000" y="990600"/>
            <a:ext cx="8763000"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20"/>
              <a:buChar char="❑"/>
            </a:pPr>
            <a:r>
              <a:rPr lang="en-US"/>
              <a:t>Process of connecting a method to a method body</a:t>
            </a:r>
            <a:endParaRPr/>
          </a:p>
        </p:txBody>
      </p:sp>
      <p:sp>
        <p:nvSpPr>
          <p:cNvPr id="317" name="Google Shape;317;p24"/>
          <p:cNvSpPr txBox="1"/>
          <p:nvPr/>
        </p:nvSpPr>
        <p:spPr>
          <a:xfrm>
            <a:off x="609600" y="2057400"/>
            <a:ext cx="5105400" cy="1447800"/>
          </a:xfrm>
          <a:prstGeom prst="rect">
            <a:avLst/>
          </a:prstGeom>
          <a:noFill/>
          <a:ln>
            <a:noFill/>
          </a:ln>
        </p:spPr>
        <p:txBody>
          <a:bodyPr anchorCtr="0" anchor="t" bIns="45700" lIns="91425" spcFirstLastPara="1" rIns="91425" wrap="square" tIns="45700">
            <a:normAutofit fontScale="85000" lnSpcReduction="10000"/>
          </a:bodyPr>
          <a:lstStyle/>
          <a:p>
            <a:pPr indent="-283464" lvl="0" marL="365760" marR="0" rtl="0" algn="l">
              <a:lnSpc>
                <a:spcPct val="100000"/>
              </a:lnSpc>
              <a:spcBef>
                <a:spcPts val="0"/>
              </a:spcBef>
              <a:spcAft>
                <a:spcPts val="0"/>
              </a:spcAft>
              <a:buClr>
                <a:schemeClr val="accent1"/>
              </a:buClr>
              <a:buSzPct val="80000"/>
              <a:buFont typeface="Noto Sans Symbols"/>
              <a:buChar char="⚫"/>
            </a:pPr>
            <a:r>
              <a:rPr b="0" i="0" lang="en-US" sz="3200" u="none" cap="none" strike="noStrike">
                <a:solidFill>
                  <a:schemeClr val="dk1"/>
                </a:solidFill>
                <a:latin typeface="Calibri"/>
                <a:ea typeface="Calibri"/>
                <a:cs typeface="Calibri"/>
                <a:sym typeface="Calibri"/>
              </a:rPr>
              <a:t>Static binding:</a:t>
            </a:r>
            <a:endParaRPr/>
          </a:p>
          <a:p>
            <a:pPr indent="-237743" lvl="1" marL="640080" marR="0" rtl="0" algn="l">
              <a:lnSpc>
                <a:spcPct val="100000"/>
              </a:lnSpc>
              <a:spcBef>
                <a:spcPts val="550"/>
              </a:spcBef>
              <a:spcAft>
                <a:spcPts val="0"/>
              </a:spcAft>
              <a:buClr>
                <a:schemeClr val="accent1"/>
              </a:buClr>
              <a:buSzPct val="100000"/>
              <a:buFont typeface="Verdana"/>
              <a:buChar char="◦"/>
            </a:pPr>
            <a:r>
              <a:rPr b="0" i="0" lang="en-US" sz="2800" u="none" cap="none" strike="noStrike">
                <a:solidFill>
                  <a:schemeClr val="dk1"/>
                </a:solidFill>
                <a:latin typeface="Calibri"/>
                <a:ea typeface="Calibri"/>
                <a:cs typeface="Calibri"/>
                <a:sym typeface="Calibri"/>
              </a:rPr>
              <a:t>Binding is performed before program runs – At Compile time</a:t>
            </a:r>
            <a:endParaRPr/>
          </a:p>
        </p:txBody>
      </p:sp>
      <p:sp>
        <p:nvSpPr>
          <p:cNvPr id="318" name="Google Shape;318;p24"/>
          <p:cNvSpPr txBox="1"/>
          <p:nvPr/>
        </p:nvSpPr>
        <p:spPr>
          <a:xfrm>
            <a:off x="4191000" y="5257800"/>
            <a:ext cx="4724400" cy="1371600"/>
          </a:xfrm>
          <a:prstGeom prst="rect">
            <a:avLst/>
          </a:prstGeom>
          <a:noFill/>
          <a:ln>
            <a:noFill/>
          </a:ln>
        </p:spPr>
        <p:txBody>
          <a:bodyPr anchorCtr="0" anchor="t" bIns="45700" lIns="91425" spcFirstLastPara="1" rIns="91425" wrap="square" tIns="45700">
            <a:normAutofit fontScale="85000" lnSpcReduction="10000"/>
          </a:bodyPr>
          <a:lstStyle/>
          <a:p>
            <a:pPr indent="-283464" lvl="0" marL="365760" marR="0" rtl="0" algn="l">
              <a:spcBef>
                <a:spcPts val="0"/>
              </a:spcBef>
              <a:spcAft>
                <a:spcPts val="0"/>
              </a:spcAft>
              <a:buClr>
                <a:schemeClr val="accent1"/>
              </a:buClr>
              <a:buSzPct val="80000"/>
              <a:buFont typeface="Noto Sans Symbols"/>
              <a:buChar char="⚫"/>
            </a:pPr>
            <a:r>
              <a:rPr lang="en-US" sz="3200">
                <a:solidFill>
                  <a:schemeClr val="dk1"/>
                </a:solidFill>
                <a:latin typeface="Arial"/>
                <a:ea typeface="Arial"/>
                <a:cs typeface="Arial"/>
                <a:sym typeface="Arial"/>
              </a:rPr>
              <a:t>Dynamic binding:</a:t>
            </a:r>
            <a:endParaRPr/>
          </a:p>
          <a:p>
            <a:pPr indent="-237743" lvl="1" marL="640080" marR="0" rtl="0" algn="l">
              <a:spcBef>
                <a:spcPts val="550"/>
              </a:spcBef>
              <a:spcAft>
                <a:spcPts val="0"/>
              </a:spcAft>
              <a:buClr>
                <a:schemeClr val="accent1"/>
              </a:buClr>
              <a:buSzPct val="100000"/>
              <a:buFont typeface="Verdana"/>
              <a:buChar char="◦"/>
            </a:pPr>
            <a:r>
              <a:rPr b="0" i="0" lang="en-US" sz="2800" u="none" cap="none" strike="noStrike">
                <a:solidFill>
                  <a:schemeClr val="dk1"/>
                </a:solidFill>
                <a:latin typeface="Arial"/>
                <a:ea typeface="Arial"/>
                <a:cs typeface="Arial"/>
                <a:sym typeface="Arial"/>
              </a:rPr>
              <a:t>Binding is performed at the time of execution – Run time</a:t>
            </a:r>
            <a:endParaRPr b="0" i="0" sz="2800" u="none" cap="none" strike="noStrike">
              <a:solidFill>
                <a:schemeClr val="dk1"/>
              </a:solidFill>
              <a:latin typeface="Arial"/>
              <a:ea typeface="Arial"/>
              <a:cs typeface="Arial"/>
              <a:sym typeface="Arial"/>
            </a:endParaRPr>
          </a:p>
        </p:txBody>
      </p:sp>
      <p:sp>
        <p:nvSpPr>
          <p:cNvPr id="319" name="Google Shape;319;p24"/>
          <p:cNvSpPr txBox="1"/>
          <p:nvPr/>
        </p:nvSpPr>
        <p:spPr>
          <a:xfrm>
            <a:off x="5334000" y="2057400"/>
            <a:ext cx="1371600" cy="1447800"/>
          </a:xfrm>
          <a:prstGeom prst="rect">
            <a:avLst/>
          </a:prstGeom>
          <a:noFill/>
          <a:ln cap="flat" cmpd="sng" w="9525">
            <a:solidFill>
              <a:schemeClr val="accent1">
                <a:alpha val="89803"/>
              </a:schemeClr>
            </a:solidFill>
            <a:prstDash val="solid"/>
            <a:round/>
            <a:headEnd len="sm" w="sm" type="none"/>
            <a:tailEnd len="sm" w="sm" type="none"/>
          </a:ln>
        </p:spPr>
        <p:txBody>
          <a:bodyPr anchorCtr="0" anchor="t" bIns="45700" lIns="91425" spcFirstLastPara="1" rIns="91425" wrap="square" tIns="45700">
            <a:normAutofit/>
          </a:bodyPr>
          <a:lstStyle/>
          <a:p>
            <a:pPr indent="-283464" lvl="0" marL="365760" marR="0" rtl="0" algn="l">
              <a:lnSpc>
                <a:spcPct val="100000"/>
              </a:lnSpc>
              <a:spcBef>
                <a:spcPts val="0"/>
              </a:spcBef>
              <a:spcAft>
                <a:spcPts val="0"/>
              </a:spcAft>
              <a:buNone/>
            </a:pPr>
            <a:r>
              <a:rPr lang="en-US" sz="1500">
                <a:solidFill>
                  <a:schemeClr val="dk1"/>
                </a:solidFill>
                <a:latin typeface="Arial"/>
                <a:ea typeface="Arial"/>
                <a:cs typeface="Arial"/>
                <a:sym typeface="Arial"/>
              </a:rPr>
              <a:t>…</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animal* p;</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p-&gt;run(40);</a:t>
            </a:r>
            <a:endParaRPr/>
          </a:p>
          <a:p>
            <a:pPr indent="-283464" lvl="0" marL="365760" marR="0" rtl="0" algn="l">
              <a:lnSpc>
                <a:spcPct val="100000"/>
              </a:lnSpc>
              <a:spcBef>
                <a:spcPts val="600"/>
              </a:spcBef>
              <a:spcAft>
                <a:spcPts val="0"/>
              </a:spcAft>
              <a:buNone/>
            </a:pPr>
            <a:r>
              <a:t/>
            </a:r>
            <a:endParaRPr b="0" i="0" sz="1500" u="none" cap="none" strike="noStrike">
              <a:solidFill>
                <a:schemeClr val="dk1"/>
              </a:solidFill>
              <a:latin typeface="Calibri"/>
              <a:ea typeface="Calibri"/>
              <a:cs typeface="Calibri"/>
              <a:sym typeface="Calibri"/>
            </a:endParaRPr>
          </a:p>
        </p:txBody>
      </p:sp>
      <p:sp>
        <p:nvSpPr>
          <p:cNvPr id="320" name="Google Shape;320;p24"/>
          <p:cNvSpPr txBox="1"/>
          <p:nvPr/>
        </p:nvSpPr>
        <p:spPr>
          <a:xfrm>
            <a:off x="6934200" y="3200400"/>
            <a:ext cx="1981200" cy="2057400"/>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rmAutofit lnSpcReduction="10000"/>
          </a:bodyPr>
          <a:lstStyle/>
          <a:p>
            <a:pPr indent="-283464" lvl="0" marL="365760" marR="0" rtl="0" algn="l">
              <a:spcBef>
                <a:spcPts val="0"/>
              </a:spcBef>
              <a:spcAft>
                <a:spcPts val="0"/>
              </a:spcAft>
              <a:buNone/>
            </a:pPr>
            <a:r>
              <a:rPr lang="en-US" sz="1500">
                <a:solidFill>
                  <a:schemeClr val="dk1"/>
                </a:solidFill>
                <a:latin typeface="Arial"/>
                <a:ea typeface="Arial"/>
                <a:cs typeface="Arial"/>
                <a:sym typeface="Arial"/>
              </a:rPr>
              <a:t>class  animal</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float run(int distance)</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b="0" i="0" sz="1500" u="none" cap="none" strike="noStrike">
              <a:solidFill>
                <a:schemeClr val="dk1"/>
              </a:solidFill>
              <a:latin typeface="Calibri"/>
              <a:ea typeface="Calibri"/>
              <a:cs typeface="Calibri"/>
              <a:sym typeface="Calibri"/>
            </a:endParaRPr>
          </a:p>
        </p:txBody>
      </p:sp>
      <p:cxnSp>
        <p:nvCxnSpPr>
          <p:cNvPr id="321" name="Google Shape;321;p24"/>
          <p:cNvCxnSpPr/>
          <p:nvPr/>
        </p:nvCxnSpPr>
        <p:spPr>
          <a:xfrm>
            <a:off x="6248400" y="3124200"/>
            <a:ext cx="1066800" cy="762000"/>
          </a:xfrm>
          <a:prstGeom prst="curvedConnector3">
            <a:avLst>
              <a:gd fmla="val 50000" name="adj1"/>
            </a:avLst>
          </a:prstGeom>
          <a:noFill/>
          <a:ln cap="flat" cmpd="sng" w="9525">
            <a:solidFill>
              <a:srgbClr val="4A7DBA"/>
            </a:solidFill>
            <a:prstDash val="solid"/>
            <a:round/>
            <a:headEnd len="sm" w="sm" type="none"/>
            <a:tailEnd len="med" w="med" type="stealth"/>
          </a:ln>
        </p:spPr>
      </p:cxnSp>
      <p:sp>
        <p:nvSpPr>
          <p:cNvPr id="322" name="Google Shape;322;p24"/>
          <p:cNvSpPr txBox="1"/>
          <p:nvPr/>
        </p:nvSpPr>
        <p:spPr>
          <a:xfrm>
            <a:off x="5181600" y="3669268"/>
            <a:ext cx="16946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compile time</a:t>
            </a:r>
            <a:endParaRPr sz="1800">
              <a:solidFill>
                <a:schemeClr val="dk1"/>
              </a:solidFill>
              <a:latin typeface="Arial"/>
              <a:ea typeface="Arial"/>
              <a:cs typeface="Arial"/>
              <a:sym typeface="Arial"/>
            </a:endParaRPr>
          </a:p>
        </p:txBody>
      </p:sp>
      <p:sp>
        <p:nvSpPr>
          <p:cNvPr id="323" name="Google Shape;323;p24"/>
          <p:cNvSpPr txBox="1"/>
          <p:nvPr/>
        </p:nvSpPr>
        <p:spPr>
          <a:xfrm>
            <a:off x="914400" y="3352800"/>
            <a:ext cx="1066800" cy="1219200"/>
          </a:xfrm>
          <a:prstGeom prst="rect">
            <a:avLst/>
          </a:prstGeom>
          <a:noFill/>
          <a:ln cap="flat" cmpd="sng" w="9525">
            <a:solidFill>
              <a:schemeClr val="accent1">
                <a:alpha val="89803"/>
              </a:schemeClr>
            </a:solidFill>
            <a:prstDash val="solid"/>
            <a:round/>
            <a:headEnd len="sm" w="sm" type="none"/>
            <a:tailEnd len="sm" w="sm" type="none"/>
          </a:ln>
        </p:spPr>
        <p:txBody>
          <a:bodyPr anchorCtr="0" anchor="t" bIns="45700" lIns="91425" spcFirstLastPara="1" rIns="91425" wrap="square" tIns="45700">
            <a:normAutofit fontScale="92500"/>
          </a:bodyPr>
          <a:lstStyle/>
          <a:p>
            <a:pPr indent="-283464" lvl="0" marL="365760" marR="0" rtl="0" algn="l">
              <a:lnSpc>
                <a:spcPct val="100000"/>
              </a:lnSpc>
              <a:spcBef>
                <a:spcPts val="0"/>
              </a:spcBef>
              <a:spcAft>
                <a:spcPts val="0"/>
              </a:spcAft>
              <a:buNone/>
            </a:pPr>
            <a:r>
              <a:rPr lang="en-US" sz="1500">
                <a:solidFill>
                  <a:schemeClr val="dk1"/>
                </a:solidFill>
                <a:latin typeface="Arial"/>
                <a:ea typeface="Arial"/>
                <a:cs typeface="Arial"/>
                <a:sym typeface="Arial"/>
              </a:rPr>
              <a:t>…</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animal* p;</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p-&gt;init();</a:t>
            </a:r>
            <a:endParaRPr/>
          </a:p>
          <a:p>
            <a:pPr indent="-283464" lvl="0" marL="365760" marR="0" rtl="0" algn="l">
              <a:lnSpc>
                <a:spcPct val="100000"/>
              </a:lnSpc>
              <a:spcBef>
                <a:spcPts val="600"/>
              </a:spcBef>
              <a:spcAft>
                <a:spcPts val="0"/>
              </a:spcAft>
              <a:buNone/>
            </a:pPr>
            <a:r>
              <a:t/>
            </a:r>
            <a:endParaRPr b="0" i="0" sz="1500" u="none" cap="none" strike="noStrike">
              <a:solidFill>
                <a:schemeClr val="dk1"/>
              </a:solidFill>
              <a:latin typeface="Calibri"/>
              <a:ea typeface="Calibri"/>
              <a:cs typeface="Calibri"/>
              <a:sym typeface="Calibri"/>
            </a:endParaRPr>
          </a:p>
        </p:txBody>
      </p:sp>
      <p:sp>
        <p:nvSpPr>
          <p:cNvPr id="324" name="Google Shape;324;p24"/>
          <p:cNvSpPr txBox="1"/>
          <p:nvPr/>
        </p:nvSpPr>
        <p:spPr>
          <a:xfrm>
            <a:off x="2895600" y="5029200"/>
            <a:ext cx="1295400" cy="1524000"/>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283464" lvl="0" marL="365760" marR="0" rtl="0" algn="l">
              <a:spcBef>
                <a:spcPts val="0"/>
              </a:spcBef>
              <a:spcAft>
                <a:spcPts val="0"/>
              </a:spcAft>
              <a:buNone/>
            </a:pPr>
            <a:r>
              <a:rPr lang="en-US" sz="1500">
                <a:solidFill>
                  <a:schemeClr val="dk1"/>
                </a:solidFill>
                <a:latin typeface="Arial"/>
                <a:ea typeface="Arial"/>
                <a:cs typeface="Arial"/>
                <a:sym typeface="Arial"/>
              </a:rPr>
              <a:t>class  dog</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void init ()</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b="0" i="0" sz="1500" u="none" cap="none" strike="noStrike">
              <a:solidFill>
                <a:schemeClr val="dk1"/>
              </a:solidFill>
              <a:latin typeface="Calibri"/>
              <a:ea typeface="Calibri"/>
              <a:cs typeface="Calibri"/>
              <a:sym typeface="Calibri"/>
            </a:endParaRPr>
          </a:p>
        </p:txBody>
      </p:sp>
      <p:cxnSp>
        <p:nvCxnSpPr>
          <p:cNvPr id="325" name="Google Shape;325;p24"/>
          <p:cNvCxnSpPr/>
          <p:nvPr/>
        </p:nvCxnSpPr>
        <p:spPr>
          <a:xfrm>
            <a:off x="1752600" y="4343400"/>
            <a:ext cx="1371600" cy="1295400"/>
          </a:xfrm>
          <a:prstGeom prst="curvedConnector3">
            <a:avLst>
              <a:gd fmla="val 50000" name="adj1"/>
            </a:avLst>
          </a:prstGeom>
          <a:noFill/>
          <a:ln cap="flat" cmpd="sng" w="9525">
            <a:solidFill>
              <a:srgbClr val="4A7DBA"/>
            </a:solidFill>
            <a:prstDash val="solid"/>
            <a:round/>
            <a:headEnd len="sm" w="sm" type="none"/>
            <a:tailEnd len="med" w="med" type="stealth"/>
          </a:ln>
        </p:spPr>
      </p:cxnSp>
      <p:sp>
        <p:nvSpPr>
          <p:cNvPr id="326" name="Google Shape;326;p24"/>
          <p:cNvSpPr txBox="1"/>
          <p:nvPr/>
        </p:nvSpPr>
        <p:spPr>
          <a:xfrm>
            <a:off x="2209800" y="4572000"/>
            <a:ext cx="12827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run time</a:t>
            </a:r>
            <a:endParaRPr sz="1800">
              <a:solidFill>
                <a:schemeClr val="dk1"/>
              </a:solidFill>
              <a:latin typeface="Arial"/>
              <a:ea typeface="Arial"/>
              <a:cs typeface="Arial"/>
              <a:sym typeface="Arial"/>
            </a:endParaRPr>
          </a:p>
        </p:txBody>
      </p:sp>
      <p:sp>
        <p:nvSpPr>
          <p:cNvPr id="327" name="Google Shape;327;p24"/>
          <p:cNvSpPr txBox="1"/>
          <p:nvPr/>
        </p:nvSpPr>
        <p:spPr>
          <a:xfrm>
            <a:off x="381000" y="5029200"/>
            <a:ext cx="1371600" cy="1524000"/>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283464" lvl="0" marL="365760" marR="0" rtl="0" algn="l">
              <a:spcBef>
                <a:spcPts val="0"/>
              </a:spcBef>
              <a:spcAft>
                <a:spcPts val="0"/>
              </a:spcAft>
              <a:buNone/>
            </a:pPr>
            <a:r>
              <a:rPr lang="en-US" sz="1500">
                <a:solidFill>
                  <a:schemeClr val="dk1"/>
                </a:solidFill>
                <a:latin typeface="Arial"/>
                <a:ea typeface="Arial"/>
                <a:cs typeface="Arial"/>
                <a:sym typeface="Arial"/>
              </a:rPr>
              <a:t>class  tiger</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void init ()</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b="0" i="0" sz="15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20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2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2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20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2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2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2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Effect filter="fade" transition="in">
                                      <p:cBhvr>
                                        <p:cTn dur="2000"/>
                                        <p:tgtEl>
                                          <p:spTgt spid="3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Effect filter="fade" transition="in">
                                      <p:cBhvr>
                                        <p:cTn dur="2000"/>
                                        <p:tgtEl>
                                          <p:spTgt spid="3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500"/>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5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5"/>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Polymorphism</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Static Binding</a:t>
            </a:r>
            <a:endParaRPr>
              <a:solidFill>
                <a:srgbClr val="C00000"/>
              </a:solidFill>
              <a:latin typeface="Arial"/>
              <a:ea typeface="Arial"/>
              <a:cs typeface="Arial"/>
              <a:sym typeface="Arial"/>
            </a:endParaRPr>
          </a:p>
        </p:txBody>
      </p:sp>
      <p:sp>
        <p:nvSpPr>
          <p:cNvPr id="334" name="Google Shape;334;p25"/>
          <p:cNvSpPr txBox="1"/>
          <p:nvPr>
            <p:ph idx="1" type="body"/>
          </p:nvPr>
        </p:nvSpPr>
        <p:spPr>
          <a:xfrm>
            <a:off x="152400" y="1066800"/>
            <a:ext cx="8458200" cy="533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1800"/>
              <a:buChar char="❑"/>
            </a:pPr>
            <a:r>
              <a:rPr lang="en-US" sz="3000"/>
              <a:t>Also called early binding</a:t>
            </a:r>
            <a:endParaRPr/>
          </a:p>
        </p:txBody>
      </p:sp>
      <p:sp>
        <p:nvSpPr>
          <p:cNvPr id="335" name="Google Shape;335;p25"/>
          <p:cNvSpPr txBox="1"/>
          <p:nvPr/>
        </p:nvSpPr>
        <p:spPr>
          <a:xfrm>
            <a:off x="4724400" y="1066800"/>
            <a:ext cx="1524000" cy="1295400"/>
          </a:xfrm>
          <a:prstGeom prst="rect">
            <a:avLst/>
          </a:prstGeom>
          <a:noFill/>
          <a:ln cap="flat" cmpd="sng" w="9525">
            <a:solidFill>
              <a:schemeClr val="accent1">
                <a:alpha val="89803"/>
              </a:schemeClr>
            </a:solidFill>
            <a:prstDash val="solid"/>
            <a:round/>
            <a:headEnd len="sm" w="sm" type="none"/>
            <a:tailEnd len="sm" w="sm" type="none"/>
          </a:ln>
        </p:spPr>
        <p:txBody>
          <a:bodyPr anchorCtr="0" anchor="t" bIns="45700" lIns="91425" spcFirstLastPara="1" rIns="91425" wrap="square" tIns="45700">
            <a:normAutofit/>
          </a:bodyPr>
          <a:lstStyle/>
          <a:p>
            <a:pPr indent="-283464" lvl="0" marL="365760" marR="0" rtl="0" algn="l">
              <a:lnSpc>
                <a:spcPct val="100000"/>
              </a:lnSpc>
              <a:spcBef>
                <a:spcPts val="0"/>
              </a:spcBef>
              <a:spcAft>
                <a:spcPts val="0"/>
              </a:spcAft>
              <a:buNone/>
            </a:pPr>
            <a:r>
              <a:rPr lang="en-US" sz="1400">
                <a:solidFill>
                  <a:schemeClr val="dk1"/>
                </a:solidFill>
                <a:latin typeface="Arial"/>
                <a:ea typeface="Arial"/>
                <a:cs typeface="Arial"/>
                <a:sym typeface="Arial"/>
              </a:rPr>
              <a:t>…</a:t>
            </a:r>
            <a:endParaRPr/>
          </a:p>
          <a:p>
            <a:pPr indent="-283464" lvl="0" marL="365760" marR="0" rtl="0" algn="l">
              <a:lnSpc>
                <a:spcPct val="100000"/>
              </a:lnSpc>
              <a:spcBef>
                <a:spcPts val="600"/>
              </a:spcBef>
              <a:spcAft>
                <a:spcPts val="0"/>
              </a:spcAft>
              <a:buNone/>
            </a:pPr>
            <a:r>
              <a:rPr lang="en-US" sz="1400">
                <a:solidFill>
                  <a:schemeClr val="dk1"/>
                </a:solidFill>
                <a:latin typeface="Arial"/>
                <a:ea typeface="Arial"/>
                <a:cs typeface="Arial"/>
                <a:sym typeface="Arial"/>
              </a:rPr>
              <a:t>animal* p;</a:t>
            </a:r>
            <a:endParaRPr/>
          </a:p>
          <a:p>
            <a:pPr indent="-283464" lvl="0" marL="365760" marR="0" rtl="0" algn="l">
              <a:lnSpc>
                <a:spcPct val="100000"/>
              </a:lnSpc>
              <a:spcBef>
                <a:spcPts val="600"/>
              </a:spcBef>
              <a:spcAft>
                <a:spcPts val="0"/>
              </a:spcAft>
              <a:buNone/>
            </a:pPr>
            <a:r>
              <a:rPr lang="en-US" sz="1400">
                <a:solidFill>
                  <a:schemeClr val="dk1"/>
                </a:solidFill>
                <a:latin typeface="Arial"/>
                <a:ea typeface="Arial"/>
                <a:cs typeface="Arial"/>
                <a:sym typeface="Arial"/>
              </a:rPr>
              <a:t>…</a:t>
            </a:r>
            <a:endParaRPr/>
          </a:p>
          <a:p>
            <a:pPr indent="-283464" lvl="0" marL="365760" marR="0" rtl="0" algn="l">
              <a:lnSpc>
                <a:spcPct val="100000"/>
              </a:lnSpc>
              <a:spcBef>
                <a:spcPts val="600"/>
              </a:spcBef>
              <a:spcAft>
                <a:spcPts val="0"/>
              </a:spcAft>
              <a:buNone/>
            </a:pPr>
            <a:r>
              <a:rPr lang="en-US" sz="1400">
                <a:solidFill>
                  <a:schemeClr val="dk1"/>
                </a:solidFill>
                <a:latin typeface="Arial"/>
                <a:ea typeface="Arial"/>
                <a:cs typeface="Arial"/>
                <a:sym typeface="Arial"/>
              </a:rPr>
              <a:t>p-&gt;run(40);</a:t>
            </a:r>
            <a:endParaRPr/>
          </a:p>
          <a:p>
            <a:pPr indent="-283464" lvl="0" marL="365760" marR="0" rtl="0" algn="l">
              <a:lnSpc>
                <a:spcPct val="100000"/>
              </a:lnSpc>
              <a:spcBef>
                <a:spcPts val="60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336" name="Google Shape;336;p25"/>
          <p:cNvSpPr txBox="1"/>
          <p:nvPr/>
        </p:nvSpPr>
        <p:spPr>
          <a:xfrm>
            <a:off x="6781800" y="1295400"/>
            <a:ext cx="2286000" cy="1600200"/>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Autofit/>
          </a:bodyPr>
          <a:lstStyle/>
          <a:p>
            <a:pPr indent="-283464" lvl="0" marL="365760" marR="0" rtl="0" algn="l">
              <a:spcBef>
                <a:spcPts val="0"/>
              </a:spcBef>
              <a:spcAft>
                <a:spcPts val="0"/>
              </a:spcAft>
              <a:buNone/>
            </a:pPr>
            <a:r>
              <a:rPr lang="en-US" sz="1400">
                <a:solidFill>
                  <a:schemeClr val="dk1"/>
                </a:solidFill>
                <a:latin typeface="Arial"/>
                <a:ea typeface="Arial"/>
                <a:cs typeface="Arial"/>
                <a:sym typeface="Arial"/>
              </a:rPr>
              <a:t>class  animal</a:t>
            </a:r>
            <a:endParaRPr/>
          </a:p>
          <a:p>
            <a:pPr indent="-283464" lvl="0" marL="365760" marR="0" rtl="0" algn="l">
              <a:lnSpc>
                <a:spcPct val="100000"/>
              </a:lnSpc>
              <a:spcBef>
                <a:spcPts val="600"/>
              </a:spcBef>
              <a:spcAft>
                <a:spcPts val="0"/>
              </a:spcAft>
              <a:buNone/>
            </a:pPr>
            <a:r>
              <a:rPr lang="en-US" sz="14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400">
                <a:solidFill>
                  <a:schemeClr val="dk1"/>
                </a:solidFill>
                <a:latin typeface="Arial"/>
                <a:ea typeface="Arial"/>
                <a:cs typeface="Arial"/>
                <a:sym typeface="Arial"/>
              </a:rPr>
              <a:t>float run(int distance)</a:t>
            </a:r>
            <a:endParaRPr/>
          </a:p>
          <a:p>
            <a:pPr indent="-283464" lvl="0" marL="365760" marR="0" rtl="0" algn="l">
              <a:spcBef>
                <a:spcPts val="600"/>
              </a:spcBef>
              <a:spcAft>
                <a:spcPts val="0"/>
              </a:spcAft>
              <a:buNone/>
            </a:pPr>
            <a:r>
              <a:rPr lang="en-US" sz="1400">
                <a:solidFill>
                  <a:schemeClr val="dk1"/>
                </a:solidFill>
                <a:latin typeface="Arial"/>
                <a:ea typeface="Arial"/>
                <a:cs typeface="Arial"/>
                <a:sym typeface="Arial"/>
              </a:rPr>
              <a:t> {</a:t>
            </a:r>
            <a:endParaRPr/>
          </a:p>
          <a:p>
            <a:pPr indent="-283464" lvl="0" marL="365760" marR="0" rtl="0" algn="l">
              <a:spcBef>
                <a:spcPts val="600"/>
              </a:spcBef>
              <a:spcAft>
                <a:spcPts val="0"/>
              </a:spcAft>
              <a:buNone/>
            </a:pPr>
            <a:r>
              <a:rPr lang="en-US" sz="14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400">
                <a:solidFill>
                  <a:schemeClr val="dk1"/>
                </a:solidFill>
                <a:latin typeface="Arial"/>
                <a:ea typeface="Arial"/>
                <a:cs typeface="Arial"/>
                <a:sym typeface="Arial"/>
              </a:rPr>
              <a:t> }</a:t>
            </a:r>
            <a:endParaRPr/>
          </a:p>
          <a:p>
            <a:pPr indent="-283464" lvl="0" marL="365760" marR="0" rtl="0" algn="l">
              <a:lnSpc>
                <a:spcPct val="100000"/>
              </a:lnSpc>
              <a:spcBef>
                <a:spcPts val="600"/>
              </a:spcBef>
              <a:spcAft>
                <a:spcPts val="0"/>
              </a:spcAft>
              <a:buNone/>
            </a:pPr>
            <a:r>
              <a:t/>
            </a:r>
            <a:endParaRPr sz="14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b="0" i="0" sz="1400" u="none" cap="none" strike="noStrike">
              <a:solidFill>
                <a:schemeClr val="dk1"/>
              </a:solidFill>
              <a:latin typeface="Calibri"/>
              <a:ea typeface="Calibri"/>
              <a:cs typeface="Calibri"/>
              <a:sym typeface="Calibri"/>
            </a:endParaRPr>
          </a:p>
        </p:txBody>
      </p:sp>
      <p:cxnSp>
        <p:nvCxnSpPr>
          <p:cNvPr id="337" name="Google Shape;337;p25"/>
          <p:cNvCxnSpPr/>
          <p:nvPr/>
        </p:nvCxnSpPr>
        <p:spPr>
          <a:xfrm flipH="1" rot="10800000">
            <a:off x="5943600" y="2057400"/>
            <a:ext cx="1143000" cy="76200"/>
          </a:xfrm>
          <a:prstGeom prst="curvedConnector3">
            <a:avLst>
              <a:gd fmla="val 50000" name="adj1"/>
            </a:avLst>
          </a:prstGeom>
          <a:noFill/>
          <a:ln cap="flat" cmpd="sng" w="9525">
            <a:solidFill>
              <a:srgbClr val="4A7DBA"/>
            </a:solidFill>
            <a:prstDash val="solid"/>
            <a:round/>
            <a:headEnd len="sm" w="sm" type="none"/>
            <a:tailEnd len="med" w="med" type="stealth"/>
          </a:ln>
        </p:spPr>
      </p:cxnSp>
      <p:sp>
        <p:nvSpPr>
          <p:cNvPr id="338" name="Google Shape;338;p25"/>
          <p:cNvSpPr txBox="1"/>
          <p:nvPr/>
        </p:nvSpPr>
        <p:spPr>
          <a:xfrm>
            <a:off x="4953000" y="2438400"/>
            <a:ext cx="169469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compile time</a:t>
            </a:r>
            <a:endParaRPr sz="1800">
              <a:solidFill>
                <a:schemeClr val="dk1"/>
              </a:solidFill>
              <a:latin typeface="Arial"/>
              <a:ea typeface="Arial"/>
              <a:cs typeface="Arial"/>
              <a:sym typeface="Arial"/>
            </a:endParaRPr>
          </a:p>
        </p:txBody>
      </p:sp>
      <p:sp>
        <p:nvSpPr>
          <p:cNvPr id="339" name="Google Shape;339;p25"/>
          <p:cNvSpPr txBox="1"/>
          <p:nvPr/>
        </p:nvSpPr>
        <p:spPr>
          <a:xfrm>
            <a:off x="152400" y="2895600"/>
            <a:ext cx="8458200" cy="68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860"/>
              <a:buFont typeface="Arial"/>
              <a:buChar char="●"/>
            </a:pPr>
            <a:r>
              <a:rPr b="0" i="0" lang="en-US" sz="3000" u="none" cap="none" strike="noStrike">
                <a:solidFill>
                  <a:schemeClr val="dk1"/>
                </a:solidFill>
                <a:latin typeface="Calibri"/>
                <a:ea typeface="Calibri"/>
                <a:cs typeface="Calibri"/>
                <a:sym typeface="Calibri"/>
              </a:rPr>
              <a:t>Function overloading implement static binding</a:t>
            </a:r>
            <a:endParaRPr/>
          </a:p>
        </p:txBody>
      </p:sp>
      <p:sp>
        <p:nvSpPr>
          <p:cNvPr id="340" name="Google Shape;340;p25"/>
          <p:cNvSpPr txBox="1"/>
          <p:nvPr/>
        </p:nvSpPr>
        <p:spPr>
          <a:xfrm>
            <a:off x="152400" y="3352800"/>
            <a:ext cx="8458200" cy="1066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860"/>
              <a:buFont typeface="Arial"/>
              <a:buChar char="●"/>
            </a:pPr>
            <a:r>
              <a:rPr b="0" i="0" lang="en-US" sz="3000" u="none" cap="none" strike="noStrike">
                <a:solidFill>
                  <a:schemeClr val="dk1"/>
                </a:solidFill>
                <a:latin typeface="Calibri"/>
                <a:ea typeface="Calibri"/>
                <a:cs typeface="Calibri"/>
                <a:sym typeface="Calibri"/>
              </a:rPr>
              <a:t>Compiler decides the overloaded function to be invoked by looking at </a:t>
            </a:r>
            <a:r>
              <a:rPr b="1" i="0" lang="en-US" sz="3000" u="none" cap="none" strike="noStrike">
                <a:solidFill>
                  <a:schemeClr val="dk1"/>
                </a:solidFill>
                <a:latin typeface="Calibri"/>
                <a:ea typeface="Calibri"/>
                <a:cs typeface="Calibri"/>
                <a:sym typeface="Calibri"/>
              </a:rPr>
              <a:t>signature</a:t>
            </a:r>
            <a:endParaRPr/>
          </a:p>
        </p:txBody>
      </p:sp>
      <p:sp>
        <p:nvSpPr>
          <p:cNvPr id="341" name="Google Shape;341;p25"/>
          <p:cNvSpPr txBox="1"/>
          <p:nvPr/>
        </p:nvSpPr>
        <p:spPr>
          <a:xfrm>
            <a:off x="152400" y="4267200"/>
            <a:ext cx="8458200" cy="2362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860"/>
              <a:buFont typeface="Arial"/>
              <a:buChar char="●"/>
            </a:pPr>
            <a:r>
              <a:rPr lang="en-US" sz="3000">
                <a:solidFill>
                  <a:schemeClr val="dk1"/>
                </a:solidFill>
                <a:latin typeface="Arial"/>
                <a:ea typeface="Arial"/>
                <a:cs typeface="Arial"/>
                <a:sym typeface="Arial"/>
              </a:rPr>
              <a:t>Binding get earlier:</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Efficiency  goes up – Run-time efficiency – compiler optimize code</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Safety goes up</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Flexibility goes down</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20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2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2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2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20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2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2000"/>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0" st="0"/>
                                            </p:txEl>
                                          </p:spTgt>
                                        </p:tgtEl>
                                        <p:attrNameLst>
                                          <p:attrName>style.visibility</p:attrName>
                                        </p:attrNameLst>
                                      </p:cBhvr>
                                      <p:to>
                                        <p:strVal val="visible"/>
                                      </p:to>
                                    </p:set>
                                    <p:animEffect filter="fade" transition="in">
                                      <p:cBhvr>
                                        <p:cTn dur="2000"/>
                                        <p:tgtEl>
                                          <p:spTgt spid="3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1" st="1"/>
                                            </p:txEl>
                                          </p:spTgt>
                                        </p:tgtEl>
                                        <p:attrNameLst>
                                          <p:attrName>style.visibility</p:attrName>
                                        </p:attrNameLst>
                                      </p:cBhvr>
                                      <p:to>
                                        <p:strVal val="visible"/>
                                      </p:to>
                                    </p:set>
                                    <p:animEffect filter="fade" transition="in">
                                      <p:cBhvr>
                                        <p:cTn dur="2000"/>
                                        <p:tgtEl>
                                          <p:spTgt spid="3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2" st="2"/>
                                            </p:txEl>
                                          </p:spTgt>
                                        </p:tgtEl>
                                        <p:attrNameLst>
                                          <p:attrName>style.visibility</p:attrName>
                                        </p:attrNameLst>
                                      </p:cBhvr>
                                      <p:to>
                                        <p:strVal val="visible"/>
                                      </p:to>
                                    </p:set>
                                    <p:animEffect filter="fade" transition="in">
                                      <p:cBhvr>
                                        <p:cTn dur="2000"/>
                                        <p:tgtEl>
                                          <p:spTgt spid="3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xEl>
                                              <p:pRg end="3" st="3"/>
                                            </p:txEl>
                                          </p:spTgt>
                                        </p:tgtEl>
                                        <p:attrNameLst>
                                          <p:attrName>style.visibility</p:attrName>
                                        </p:attrNameLst>
                                      </p:cBhvr>
                                      <p:to>
                                        <p:strVal val="visible"/>
                                      </p:to>
                                    </p:set>
                                    <p:animEffect filter="fade" transition="in">
                                      <p:cBhvr>
                                        <p:cTn dur="2000"/>
                                        <p:tgtEl>
                                          <p:spTgt spid="3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6"/>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Polymorphism</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Dynamic Binding</a:t>
            </a:r>
            <a:endParaRPr>
              <a:solidFill>
                <a:srgbClr val="C00000"/>
              </a:solidFill>
              <a:latin typeface="Arial"/>
              <a:ea typeface="Arial"/>
              <a:cs typeface="Arial"/>
              <a:sym typeface="Arial"/>
            </a:endParaRPr>
          </a:p>
        </p:txBody>
      </p:sp>
      <p:sp>
        <p:nvSpPr>
          <p:cNvPr id="348" name="Google Shape;348;p26"/>
          <p:cNvSpPr txBox="1"/>
          <p:nvPr>
            <p:ph idx="1" type="body"/>
          </p:nvPr>
        </p:nvSpPr>
        <p:spPr>
          <a:xfrm>
            <a:off x="381000" y="1143000"/>
            <a:ext cx="8686800"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680"/>
              <a:buChar char="❑"/>
            </a:pPr>
            <a:r>
              <a:rPr lang="en-US" sz="2800"/>
              <a:t>Which method called depends upon the type of object</a:t>
            </a:r>
            <a:endParaRPr/>
          </a:p>
        </p:txBody>
      </p:sp>
      <p:sp>
        <p:nvSpPr>
          <p:cNvPr id="349" name="Google Shape;349;p26"/>
          <p:cNvSpPr txBox="1"/>
          <p:nvPr/>
        </p:nvSpPr>
        <p:spPr>
          <a:xfrm>
            <a:off x="381000" y="2057400"/>
            <a:ext cx="8686800" cy="190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736"/>
              <a:buFont typeface="Arial"/>
              <a:buChar char="●"/>
            </a:pPr>
            <a:r>
              <a:rPr b="0" i="0" lang="en-US" sz="2800" u="none" cap="none" strike="noStrike">
                <a:solidFill>
                  <a:schemeClr val="dk1"/>
                </a:solidFill>
                <a:latin typeface="Calibri"/>
                <a:ea typeface="Calibri"/>
                <a:cs typeface="Calibri"/>
                <a:sym typeface="Calibri"/>
              </a:rPr>
              <a:t>The type of object cannot be resolved at the time of compilation. </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Dynamic binding resolves  the method  to be used at run-time</a:t>
            </a:r>
            <a:endParaRPr/>
          </a:p>
        </p:txBody>
      </p:sp>
      <p:sp>
        <p:nvSpPr>
          <p:cNvPr id="350" name="Google Shape;350;p26"/>
          <p:cNvSpPr txBox="1"/>
          <p:nvPr/>
        </p:nvSpPr>
        <p:spPr>
          <a:xfrm>
            <a:off x="381000" y="3810000"/>
            <a:ext cx="50292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736"/>
              <a:buFont typeface="Arial"/>
              <a:buChar char="●"/>
            </a:pPr>
            <a:r>
              <a:rPr b="0" i="0" lang="en-US" sz="2800" u="none" cap="none" strike="noStrike">
                <a:solidFill>
                  <a:schemeClr val="dk1"/>
                </a:solidFill>
                <a:latin typeface="Calibri"/>
                <a:ea typeface="Calibri"/>
                <a:cs typeface="Calibri"/>
                <a:sym typeface="Calibri"/>
              </a:rPr>
              <a:t>Method overriding :  </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Use dynamic binding</a:t>
            </a:r>
            <a:endParaRPr/>
          </a:p>
          <a:p>
            <a:pPr indent="-285750" lvl="1" marL="742950" marR="0" rtl="0" algn="l">
              <a:lnSpc>
                <a:spcPct val="100000"/>
              </a:lnSpc>
              <a:spcBef>
                <a:spcPts val="480"/>
              </a:spcBef>
              <a:spcAft>
                <a:spcPts val="0"/>
              </a:spcAft>
              <a:buClr>
                <a:srgbClr val="6338AD"/>
              </a:buClr>
              <a:buSzPts val="1800"/>
              <a:buFont typeface="Noto Sans Symbols"/>
              <a:buChar char="★"/>
            </a:pPr>
            <a:r>
              <a:rPr b="0" i="0" lang="en-US" sz="2400" u="none" cap="none" strike="noStrike">
                <a:solidFill>
                  <a:schemeClr val="dk1"/>
                </a:solidFill>
                <a:latin typeface="Calibri"/>
                <a:ea typeface="Calibri"/>
                <a:cs typeface="Calibri"/>
                <a:sym typeface="Calibri"/>
              </a:rPr>
              <a:t>Flexible – high level of problem abstraction</a:t>
            </a:r>
            <a:endParaRPr/>
          </a:p>
          <a:p>
            <a:pPr indent="-216916" lvl="0" marL="342900" marR="0" rtl="0" algn="l">
              <a:lnSpc>
                <a:spcPct val="100000"/>
              </a:lnSpc>
              <a:spcBef>
                <a:spcPts val="640"/>
              </a:spcBef>
              <a:spcAft>
                <a:spcPts val="0"/>
              </a:spcAft>
              <a:buClr>
                <a:schemeClr val="dk1"/>
              </a:buClr>
              <a:buSzPts val="1984"/>
              <a:buFont typeface="Arial"/>
              <a:buNone/>
            </a:pPr>
            <a:r>
              <a:t/>
            </a:r>
            <a:endParaRPr b="0" i="0" sz="3200" u="none" cap="none" strike="noStrike">
              <a:solidFill>
                <a:schemeClr val="dk1"/>
              </a:solidFill>
              <a:latin typeface="Calibri"/>
              <a:ea typeface="Calibri"/>
              <a:cs typeface="Calibri"/>
              <a:sym typeface="Calibri"/>
            </a:endParaRPr>
          </a:p>
        </p:txBody>
      </p:sp>
      <p:sp>
        <p:nvSpPr>
          <p:cNvPr id="351" name="Google Shape;351;p26"/>
          <p:cNvSpPr txBox="1"/>
          <p:nvPr/>
        </p:nvSpPr>
        <p:spPr>
          <a:xfrm>
            <a:off x="5562600" y="3429000"/>
            <a:ext cx="1066800" cy="1219200"/>
          </a:xfrm>
          <a:prstGeom prst="rect">
            <a:avLst/>
          </a:prstGeom>
          <a:noFill/>
          <a:ln cap="flat" cmpd="sng" w="9525">
            <a:solidFill>
              <a:schemeClr val="accent1">
                <a:alpha val="89803"/>
              </a:schemeClr>
            </a:solidFill>
            <a:prstDash val="solid"/>
            <a:round/>
            <a:headEnd len="sm" w="sm" type="none"/>
            <a:tailEnd len="sm" w="sm" type="none"/>
          </a:ln>
        </p:spPr>
        <p:txBody>
          <a:bodyPr anchorCtr="0" anchor="t" bIns="45700" lIns="91425" spcFirstLastPara="1" rIns="91425" wrap="square" tIns="45700">
            <a:normAutofit fontScale="92500"/>
          </a:bodyPr>
          <a:lstStyle/>
          <a:p>
            <a:pPr indent="-283464" lvl="0" marL="365760" marR="0" rtl="0" algn="l">
              <a:lnSpc>
                <a:spcPct val="100000"/>
              </a:lnSpc>
              <a:spcBef>
                <a:spcPts val="0"/>
              </a:spcBef>
              <a:spcAft>
                <a:spcPts val="0"/>
              </a:spcAft>
              <a:buNone/>
            </a:pPr>
            <a:r>
              <a:rPr lang="en-US" sz="1500">
                <a:solidFill>
                  <a:schemeClr val="dk1"/>
                </a:solidFill>
                <a:latin typeface="Arial"/>
                <a:ea typeface="Arial"/>
                <a:cs typeface="Arial"/>
                <a:sym typeface="Arial"/>
              </a:rPr>
              <a:t>…</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animal* p;</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p-&gt;init();</a:t>
            </a:r>
            <a:endParaRPr/>
          </a:p>
          <a:p>
            <a:pPr indent="-283464" lvl="0" marL="365760" marR="0" rtl="0" algn="l">
              <a:lnSpc>
                <a:spcPct val="100000"/>
              </a:lnSpc>
              <a:spcBef>
                <a:spcPts val="600"/>
              </a:spcBef>
              <a:spcAft>
                <a:spcPts val="0"/>
              </a:spcAft>
              <a:buNone/>
            </a:pPr>
            <a:r>
              <a:t/>
            </a:r>
            <a:endParaRPr b="0" i="0" sz="1500" u="none" cap="none" strike="noStrike">
              <a:solidFill>
                <a:schemeClr val="dk1"/>
              </a:solidFill>
              <a:latin typeface="Calibri"/>
              <a:ea typeface="Calibri"/>
              <a:cs typeface="Calibri"/>
              <a:sym typeface="Calibri"/>
            </a:endParaRPr>
          </a:p>
        </p:txBody>
      </p:sp>
      <p:sp>
        <p:nvSpPr>
          <p:cNvPr id="352" name="Google Shape;352;p26"/>
          <p:cNvSpPr txBox="1"/>
          <p:nvPr/>
        </p:nvSpPr>
        <p:spPr>
          <a:xfrm>
            <a:off x="7543800" y="5105400"/>
            <a:ext cx="1295400" cy="1524000"/>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283464" lvl="0" marL="365760" marR="0" rtl="0" algn="l">
              <a:spcBef>
                <a:spcPts val="0"/>
              </a:spcBef>
              <a:spcAft>
                <a:spcPts val="0"/>
              </a:spcAft>
              <a:buNone/>
            </a:pPr>
            <a:r>
              <a:rPr lang="en-US" sz="1500">
                <a:solidFill>
                  <a:schemeClr val="dk1"/>
                </a:solidFill>
                <a:latin typeface="Arial"/>
                <a:ea typeface="Arial"/>
                <a:cs typeface="Arial"/>
                <a:sym typeface="Arial"/>
              </a:rPr>
              <a:t>class  dog</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void init ()</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b="0" i="0" sz="1500" u="none" cap="none" strike="noStrike">
              <a:solidFill>
                <a:schemeClr val="dk1"/>
              </a:solidFill>
              <a:latin typeface="Calibri"/>
              <a:ea typeface="Calibri"/>
              <a:cs typeface="Calibri"/>
              <a:sym typeface="Calibri"/>
            </a:endParaRPr>
          </a:p>
        </p:txBody>
      </p:sp>
      <p:cxnSp>
        <p:nvCxnSpPr>
          <p:cNvPr id="353" name="Google Shape;353;p26"/>
          <p:cNvCxnSpPr/>
          <p:nvPr/>
        </p:nvCxnSpPr>
        <p:spPr>
          <a:xfrm>
            <a:off x="6400800" y="4419600"/>
            <a:ext cx="1371600" cy="1295400"/>
          </a:xfrm>
          <a:prstGeom prst="curvedConnector3">
            <a:avLst>
              <a:gd fmla="val 50000" name="adj1"/>
            </a:avLst>
          </a:prstGeom>
          <a:noFill/>
          <a:ln cap="flat" cmpd="sng" w="9525">
            <a:solidFill>
              <a:srgbClr val="4A7DBA"/>
            </a:solidFill>
            <a:prstDash val="solid"/>
            <a:round/>
            <a:headEnd len="sm" w="sm" type="none"/>
            <a:tailEnd len="med" w="med" type="stealth"/>
          </a:ln>
        </p:spPr>
      </p:cxnSp>
      <p:sp>
        <p:nvSpPr>
          <p:cNvPr id="354" name="Google Shape;354;p26"/>
          <p:cNvSpPr txBox="1"/>
          <p:nvPr/>
        </p:nvSpPr>
        <p:spPr>
          <a:xfrm>
            <a:off x="6858000" y="4648200"/>
            <a:ext cx="128272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run time</a:t>
            </a:r>
            <a:endParaRPr sz="1800">
              <a:solidFill>
                <a:schemeClr val="dk1"/>
              </a:solidFill>
              <a:latin typeface="Arial"/>
              <a:ea typeface="Arial"/>
              <a:cs typeface="Arial"/>
              <a:sym typeface="Arial"/>
            </a:endParaRPr>
          </a:p>
        </p:txBody>
      </p:sp>
      <p:sp>
        <p:nvSpPr>
          <p:cNvPr id="355" name="Google Shape;355;p26"/>
          <p:cNvSpPr txBox="1"/>
          <p:nvPr/>
        </p:nvSpPr>
        <p:spPr>
          <a:xfrm>
            <a:off x="5029200" y="5105400"/>
            <a:ext cx="1371600" cy="1524000"/>
          </a:xfrm>
          <a:prstGeom prst="rect">
            <a:avLst/>
          </a:prstGeom>
          <a:noFill/>
          <a:ln cap="flat" cmpd="sng" w="9525">
            <a:solidFill>
              <a:srgbClr val="00B050"/>
            </a:solidFill>
            <a:prstDash val="solid"/>
            <a:round/>
            <a:headEnd len="sm" w="sm" type="none"/>
            <a:tailEnd len="sm" w="sm" type="none"/>
          </a:ln>
        </p:spPr>
        <p:txBody>
          <a:bodyPr anchorCtr="0" anchor="t" bIns="45700" lIns="91425" spcFirstLastPara="1" rIns="91425" wrap="square" tIns="45700">
            <a:normAutofit fontScale="85000" lnSpcReduction="20000"/>
          </a:bodyPr>
          <a:lstStyle/>
          <a:p>
            <a:pPr indent="-283464" lvl="0" marL="365760" marR="0" rtl="0" algn="l">
              <a:spcBef>
                <a:spcPts val="0"/>
              </a:spcBef>
              <a:spcAft>
                <a:spcPts val="0"/>
              </a:spcAft>
              <a:buNone/>
            </a:pPr>
            <a:r>
              <a:rPr lang="en-US" sz="1500">
                <a:solidFill>
                  <a:schemeClr val="dk1"/>
                </a:solidFill>
                <a:latin typeface="Arial"/>
                <a:ea typeface="Arial"/>
                <a:cs typeface="Arial"/>
                <a:sym typeface="Arial"/>
              </a:rPr>
              <a:t>class  tiger</a:t>
            </a:r>
            <a:endParaRPr/>
          </a:p>
          <a:p>
            <a:pPr indent="-283464" lvl="0" marL="365760" marR="0" rtl="0" algn="l">
              <a:lnSpc>
                <a:spcPct val="100000"/>
              </a:lnSpc>
              <a:spcBef>
                <a:spcPts val="600"/>
              </a:spcBef>
              <a:spcAft>
                <a:spcPts val="0"/>
              </a:spcAft>
              <a:buNone/>
            </a:pPr>
            <a:r>
              <a:rPr lang="en-US" sz="15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void init ()</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a:t>
            </a:r>
            <a:endParaRPr/>
          </a:p>
          <a:p>
            <a:pPr indent="-283464" lvl="0" marL="365760" marR="0" rtl="0" algn="l">
              <a:spcBef>
                <a:spcPts val="600"/>
              </a:spcBef>
              <a:spcAft>
                <a:spcPts val="0"/>
              </a:spcAft>
              <a:buNone/>
            </a:pPr>
            <a:r>
              <a:rPr lang="en-US" sz="16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sz="1500">
              <a:solidFill>
                <a:schemeClr val="dk1"/>
              </a:solidFill>
              <a:latin typeface="Arial"/>
              <a:ea typeface="Arial"/>
              <a:cs typeface="Arial"/>
              <a:sym typeface="Arial"/>
            </a:endParaRPr>
          </a:p>
          <a:p>
            <a:pPr indent="-283464" lvl="0" marL="365760" marR="0" rtl="0" algn="l">
              <a:lnSpc>
                <a:spcPct val="100000"/>
              </a:lnSpc>
              <a:spcBef>
                <a:spcPts val="600"/>
              </a:spcBef>
              <a:spcAft>
                <a:spcPts val="0"/>
              </a:spcAft>
              <a:buNone/>
            </a:pPr>
            <a:r>
              <a:t/>
            </a:r>
            <a:endParaRPr b="0" i="0" sz="15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20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20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20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2000"/>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2000"/>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2000"/>
                                        <p:tgtEl>
                                          <p:spTgt spid="3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Effect filter="fade" transition="in">
                                      <p:cBhvr>
                                        <p:cTn dur="2000"/>
                                        <p:tgtEl>
                                          <p:spTgt spid="3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7"/>
          <p:cNvSpPr txBox="1"/>
          <p:nvPr>
            <p:ph idx="1" type="body"/>
          </p:nvPr>
        </p:nvSpPr>
        <p:spPr>
          <a:xfrm>
            <a:off x="304800" y="1143000"/>
            <a:ext cx="8458200" cy="10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920"/>
              <a:buChar char="❑"/>
            </a:pPr>
            <a:r>
              <a:rPr lang="en-US"/>
              <a:t>Class that contains one or more abstract methods</a:t>
            </a:r>
            <a:endParaRPr/>
          </a:p>
        </p:txBody>
      </p:sp>
      <p:sp>
        <p:nvSpPr>
          <p:cNvPr id="362" name="Google Shape;362;p27"/>
          <p:cNvSpPr txBox="1"/>
          <p:nvPr/>
        </p:nvSpPr>
        <p:spPr>
          <a:xfrm>
            <a:off x="304800" y="2209800"/>
            <a:ext cx="8458200" cy="106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84"/>
              <a:buFont typeface="Arial"/>
              <a:buChar char="●"/>
            </a:pPr>
            <a:r>
              <a:rPr b="0" i="0" lang="en-US" sz="3200" u="none" cap="none" strike="noStrike">
                <a:solidFill>
                  <a:schemeClr val="dk1"/>
                </a:solidFill>
                <a:latin typeface="Calibri"/>
                <a:ea typeface="Calibri"/>
                <a:cs typeface="Calibri"/>
                <a:sym typeface="Calibri"/>
              </a:rPr>
              <a:t>Abstract method:  Method that has only declaration but </a:t>
            </a:r>
            <a:r>
              <a:rPr b="1" i="0" lang="en-US" sz="3200" u="none" cap="none" strike="noStrike">
                <a:solidFill>
                  <a:schemeClr val="dk1"/>
                </a:solidFill>
                <a:latin typeface="Calibri"/>
                <a:ea typeface="Calibri"/>
                <a:cs typeface="Calibri"/>
                <a:sym typeface="Calibri"/>
              </a:rPr>
              <a:t>no implementation</a:t>
            </a:r>
            <a:r>
              <a:rPr b="0" i="0" lang="en-US" sz="3200" u="none" cap="none" strike="noStrike">
                <a:solidFill>
                  <a:schemeClr val="dk1"/>
                </a:solidFill>
                <a:latin typeface="Calibri"/>
                <a:ea typeface="Calibri"/>
                <a:cs typeface="Calibri"/>
                <a:sym typeface="Calibri"/>
              </a:rPr>
              <a:t>. </a:t>
            </a:r>
            <a:endParaRPr/>
          </a:p>
        </p:txBody>
      </p:sp>
      <p:sp>
        <p:nvSpPr>
          <p:cNvPr id="363" name="Google Shape;363;p27"/>
          <p:cNvSpPr txBox="1"/>
          <p:nvPr/>
        </p:nvSpPr>
        <p:spPr>
          <a:xfrm>
            <a:off x="304800" y="3352800"/>
            <a:ext cx="84582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984"/>
              <a:buFont typeface="Arial"/>
              <a:buChar char="●"/>
            </a:pPr>
            <a:r>
              <a:rPr b="0" i="0" lang="en-US" sz="3200" u="none" cap="none" strike="noStrike">
                <a:solidFill>
                  <a:schemeClr val="dk1"/>
                </a:solidFill>
                <a:latin typeface="Calibri"/>
                <a:ea typeface="Calibri"/>
                <a:cs typeface="Calibri"/>
                <a:sym typeface="Calibri"/>
              </a:rPr>
              <a:t>Classes that extend abstract class make them concrete by implementing those abstract methods</a:t>
            </a:r>
            <a:endParaRPr b="0" i="0" sz="3200" u="none" cap="none" strike="noStrike">
              <a:solidFill>
                <a:schemeClr val="dk1"/>
              </a:solidFill>
              <a:latin typeface="Calibri"/>
              <a:ea typeface="Calibri"/>
              <a:cs typeface="Calibri"/>
              <a:sym typeface="Calibri"/>
            </a:endParaRPr>
          </a:p>
        </p:txBody>
      </p:sp>
      <p:sp>
        <p:nvSpPr>
          <p:cNvPr id="364" name="Google Shape;364;p27"/>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 Class &amp; Interface</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Abstract Class 1/2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2000"/>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animEffect filter="fade" transition="in">
                                      <p:cBhvr>
                                        <p:cTn dur="2000"/>
                                        <p:tgtEl>
                                          <p:spTgt spid="3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animEffect filter="fade" transition="in">
                                      <p:cBhvr>
                                        <p:cTn dur="2000"/>
                                        <p:tgtEl>
                                          <p:spTgt spid="36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8"/>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 Class &amp; Interface</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Abstract Class 2/2</a:t>
            </a:r>
            <a:endParaRPr/>
          </a:p>
        </p:txBody>
      </p:sp>
      <p:sp>
        <p:nvSpPr>
          <p:cNvPr id="371" name="Google Shape;371;p28"/>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abstract class </a:t>
            </a:r>
            <a:r>
              <a:rPr lang="en-US" sz="1600">
                <a:solidFill>
                  <a:srgbClr val="0070C0"/>
                </a:solidFill>
                <a:latin typeface="Courier New"/>
                <a:ea typeface="Courier New"/>
                <a:cs typeface="Courier New"/>
                <a:sym typeface="Courier New"/>
              </a:rPr>
              <a:t>A</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having at least one abstract method</a:t>
            </a:r>
            <a:endParaRPr/>
          </a:p>
          <a:p>
            <a:pPr indent="-342900" lvl="0" marL="342900" rtl="0" algn="l">
              <a:lnSpc>
                <a:spcPct val="80000"/>
              </a:lnSpc>
              <a:spcBef>
                <a:spcPts val="320"/>
              </a:spcBef>
              <a:spcAft>
                <a:spcPts val="0"/>
              </a:spcAft>
              <a:buClr>
                <a:srgbClr val="008000"/>
              </a:buClr>
              <a:buSzPts val="960"/>
              <a:buFont typeface="Noto Sans Symbols"/>
              <a:buNone/>
            </a:pPr>
            <a:r>
              <a:rPr lang="en-US" sz="1600">
                <a:solidFill>
                  <a:srgbClr val="008000"/>
                </a:solidFill>
                <a:latin typeface="Courier New"/>
                <a:ea typeface="Courier New"/>
                <a:cs typeface="Courier New"/>
                <a:sym typeface="Courier New"/>
              </a:rPr>
              <a:t>   // abstract method: no implementation</a:t>
            </a:r>
            <a:endParaRPr/>
          </a:p>
          <a:p>
            <a:pPr indent="-342900" lvl="0" marL="342900" rtl="0" algn="l">
              <a:lnSpc>
                <a:spcPct val="80000"/>
              </a:lnSpc>
              <a:spcBef>
                <a:spcPts val="320"/>
              </a:spcBef>
              <a:spcAft>
                <a:spcPts val="0"/>
              </a:spcAft>
              <a:buClr>
                <a:schemeClr val="accent1"/>
              </a:buClr>
              <a:buSzPts val="960"/>
              <a:buFont typeface="Noto Sans Symbols"/>
              <a:buNone/>
            </a:pPr>
            <a:r>
              <a:rPr lang="en-US" sz="1600">
                <a:solidFill>
                  <a:schemeClr val="accent1"/>
                </a:solidFill>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public abstract int </a:t>
            </a:r>
            <a:r>
              <a:rPr lang="en-US" sz="1600">
                <a:latin typeface="Courier New"/>
                <a:ea typeface="Courier New"/>
                <a:cs typeface="Courier New"/>
                <a:sym typeface="Courier New"/>
              </a:rPr>
              <a:t>DefaultTempeture();</a:t>
            </a:r>
            <a:endParaRPr/>
          </a:p>
          <a:p>
            <a:pPr indent="-342900" lvl="0" marL="342900" rtl="0" algn="l">
              <a:lnSpc>
                <a:spcPct val="80000"/>
              </a:lnSpc>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ordinal method: with implementation</a:t>
            </a:r>
            <a:endParaRPr/>
          </a:p>
          <a:p>
            <a:pPr indent="-342900" lvl="0" marL="342900" rtl="0" algn="l">
              <a:lnSpc>
                <a:spcPct val="80000"/>
              </a:lnSpc>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public int </a:t>
            </a:r>
            <a:r>
              <a:rPr lang="en-US" sz="1600">
                <a:latin typeface="Courier New"/>
                <a:ea typeface="Courier New"/>
                <a:cs typeface="Courier New"/>
                <a:sym typeface="Courier New"/>
              </a:rPr>
              <a:t>TempIncStep(){</a:t>
            </a:r>
            <a:endParaRPr/>
          </a:p>
          <a:p>
            <a:pPr indent="-342900" lvl="0" marL="342900" rtl="0" algn="l">
              <a:lnSpc>
                <a:spcPct val="80000"/>
              </a:lnSpc>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return</a:t>
            </a:r>
            <a:r>
              <a:rPr lang="en-US" sz="1600">
                <a:latin typeface="Courier New"/>
                <a:ea typeface="Courier New"/>
                <a:cs typeface="Courier New"/>
                <a:sym typeface="Courier New"/>
              </a:rPr>
              <a:t> 1;</a:t>
            </a:r>
            <a:endParaRPr/>
          </a:p>
          <a:p>
            <a:pPr indent="-342900" lvl="0" marL="342900" rtl="0" algn="l">
              <a:lnSpc>
                <a:spcPct val="80000"/>
              </a:lnSpc>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endParaRPr/>
          </a:p>
          <a:p>
            <a:pPr indent="-342900" lvl="0" marL="342900" rtl="0" algn="l">
              <a:lnSpc>
                <a:spcPct val="80000"/>
              </a:lnSpc>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a:t>
            </a:r>
            <a:endParaRPr/>
          </a:p>
          <a:p>
            <a:pPr indent="-342900" lvl="0" marL="342900" rtl="0" algn="l">
              <a:lnSpc>
                <a:spcPct val="80000"/>
              </a:lnSpc>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a:t>
            </a:r>
            <a:r>
              <a:rPr lang="en-US" sz="1600">
                <a:latin typeface="Courier New"/>
                <a:ea typeface="Courier New"/>
                <a:cs typeface="Courier New"/>
                <a:sym typeface="Courier New"/>
              </a:rPr>
              <a:t> </a:t>
            </a:r>
            <a:r>
              <a:rPr lang="en-US" sz="1600">
                <a:solidFill>
                  <a:srgbClr val="0070C0"/>
                </a:solidFill>
                <a:latin typeface="Courier New"/>
                <a:ea typeface="Courier New"/>
                <a:cs typeface="Courier New"/>
                <a:sym typeface="Courier New"/>
              </a:rPr>
              <a:t>B</a:t>
            </a:r>
            <a:r>
              <a:rPr lang="en-US" sz="1600">
                <a:latin typeface="Courier New"/>
                <a:ea typeface="Courier New"/>
                <a:cs typeface="Courier New"/>
                <a:sym typeface="Courier New"/>
              </a:rPr>
              <a:t>:</a:t>
            </a:r>
            <a:r>
              <a:rPr lang="en-US" sz="1600">
                <a:solidFill>
                  <a:srgbClr val="0070C0"/>
                </a:solidFill>
                <a:latin typeface="Courier New"/>
                <a:ea typeface="Courier New"/>
                <a:cs typeface="Courier New"/>
                <a:sym typeface="Courier New"/>
              </a:rPr>
              <a:t>A</a:t>
            </a:r>
            <a:r>
              <a:rPr lang="en-US" sz="1600">
                <a:latin typeface="Courier New"/>
                <a:ea typeface="Courier New"/>
                <a:cs typeface="Courier New"/>
                <a:sym typeface="Courier New"/>
              </a:rPr>
              <a:t>{}</a:t>
            </a:r>
            <a:endParaRPr/>
          </a:p>
          <a:p>
            <a:pPr indent="-342900" lvl="0" marL="342900" rtl="0" algn="l">
              <a:lnSpc>
                <a:spcPct val="80000"/>
              </a:lnSpc>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a:t>
            </a:r>
            <a:r>
              <a:rPr lang="en-US" sz="1600">
                <a:latin typeface="Courier New"/>
                <a:ea typeface="Courier New"/>
                <a:cs typeface="Courier New"/>
                <a:sym typeface="Courier New"/>
              </a:rPr>
              <a:t> </a:t>
            </a:r>
            <a:r>
              <a:rPr lang="en-US" sz="1600">
                <a:solidFill>
                  <a:srgbClr val="0070C0"/>
                </a:solidFill>
                <a:latin typeface="Courier New"/>
                <a:ea typeface="Courier New"/>
                <a:cs typeface="Courier New"/>
                <a:sym typeface="Courier New"/>
              </a:rPr>
              <a:t>C</a:t>
            </a:r>
            <a:r>
              <a:rPr lang="en-US" sz="1600">
                <a:latin typeface="Courier New"/>
                <a:ea typeface="Courier New"/>
                <a:cs typeface="Courier New"/>
                <a:sym typeface="Courier New"/>
              </a:rPr>
              <a:t>:</a:t>
            </a:r>
            <a:r>
              <a:rPr lang="en-US" sz="1600">
                <a:solidFill>
                  <a:srgbClr val="0070C0"/>
                </a:solidFill>
                <a:latin typeface="Courier New"/>
                <a:ea typeface="Courier New"/>
                <a:cs typeface="Courier New"/>
                <a:sym typeface="Courier New"/>
              </a:rPr>
              <a:t>B</a:t>
            </a:r>
            <a:r>
              <a:rPr lang="en-US" sz="1600">
                <a:latin typeface="Courier New"/>
                <a:ea typeface="Courier New"/>
                <a:cs typeface="Courier New"/>
                <a:sym typeface="Courier New"/>
              </a:rPr>
              <a:t>{}</a:t>
            </a:r>
            <a:endParaRPr/>
          </a:p>
          <a:p>
            <a:pPr indent="-342900" lvl="1" marL="342900" rtl="0" algn="l">
              <a:lnSpc>
                <a:spcPct val="80000"/>
              </a:lnSpc>
              <a:spcBef>
                <a:spcPts val="320"/>
              </a:spcBef>
              <a:spcAft>
                <a:spcPts val="0"/>
              </a:spcAft>
              <a:buClr>
                <a:schemeClr val="accent1"/>
              </a:buClr>
              <a:buSzPts val="960"/>
              <a:buFont typeface="Noto Sans Symbols"/>
              <a:buNone/>
            </a:pPr>
            <a:r>
              <a:rPr lang="en-US" sz="1600">
                <a:solidFill>
                  <a:schemeClr val="accent1"/>
                </a:solidFill>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public override int </a:t>
            </a:r>
            <a:r>
              <a:rPr lang="en-US" sz="1600">
                <a:latin typeface="Courier New"/>
                <a:ea typeface="Courier New"/>
                <a:cs typeface="Courier New"/>
                <a:sym typeface="Courier New"/>
              </a:rPr>
              <a:t>DefaultTempeture(){</a:t>
            </a:r>
            <a:endParaRPr/>
          </a:p>
          <a:p>
            <a:pPr indent="-342900" lvl="1" marL="342900" rtl="0" algn="l">
              <a:lnSpc>
                <a:spcPct val="80000"/>
              </a:lnSpc>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return </a:t>
            </a:r>
            <a:r>
              <a:rPr lang="en-US" sz="1600">
                <a:latin typeface="Courier New"/>
                <a:ea typeface="Courier New"/>
                <a:cs typeface="Courier New"/>
                <a:sym typeface="Courier New"/>
              </a:rPr>
              <a:t>25;</a:t>
            </a:r>
            <a:endParaRPr/>
          </a:p>
          <a:p>
            <a:pPr indent="-342900" lvl="1" marL="342900" rtl="0" algn="l">
              <a:lnSpc>
                <a:spcPct val="80000"/>
              </a:lnSpc>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endParaRPr/>
          </a:p>
          <a:p>
            <a:pPr indent="-342900" lvl="0" marL="342900" rtl="0" algn="l">
              <a:lnSpc>
                <a:spcPct val="80000"/>
              </a:lnSpc>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a:t>
            </a:r>
            <a:endParaRPr/>
          </a:p>
          <a:p>
            <a:pPr indent="-342900" lvl="0" marL="342900" rtl="0" algn="l">
              <a:lnSpc>
                <a:spcPct val="80000"/>
              </a:lnSpc>
              <a:spcBef>
                <a:spcPts val="320"/>
              </a:spcBef>
              <a:spcAft>
                <a:spcPts val="0"/>
              </a:spcAft>
              <a:buClr>
                <a:srgbClr val="0070C0"/>
              </a:buClr>
              <a:buSzPts val="960"/>
              <a:buFont typeface="Noto Sans Symbols"/>
              <a:buNone/>
            </a:pPr>
            <a:r>
              <a:rPr lang="en-US" sz="1600">
                <a:solidFill>
                  <a:srgbClr val="0070C0"/>
                </a:solidFill>
                <a:latin typeface="Courier New"/>
                <a:ea typeface="Courier New"/>
                <a:cs typeface="Courier New"/>
                <a:sym typeface="Courier New"/>
              </a:rPr>
              <a:t>A</a:t>
            </a:r>
            <a:r>
              <a:rPr lang="en-US" sz="1600">
                <a:latin typeface="Courier New"/>
                <a:ea typeface="Courier New"/>
                <a:cs typeface="Courier New"/>
                <a:sym typeface="Courier New"/>
              </a:rPr>
              <a:t> a = </a:t>
            </a:r>
            <a:r>
              <a:rPr lang="en-US" sz="1600">
                <a:solidFill>
                  <a:srgbClr val="0000FF"/>
                </a:solidFill>
                <a:latin typeface="Courier New"/>
                <a:ea typeface="Courier New"/>
                <a:cs typeface="Courier New"/>
                <a:sym typeface="Courier New"/>
              </a:rPr>
              <a:t>new</a:t>
            </a:r>
            <a:r>
              <a:rPr lang="en-US" sz="1600">
                <a:latin typeface="Courier New"/>
                <a:ea typeface="Courier New"/>
                <a:cs typeface="Courier New"/>
                <a:sym typeface="Courier New"/>
              </a:rPr>
              <a:t> </a:t>
            </a:r>
            <a:r>
              <a:rPr lang="en-US" sz="1600">
                <a:solidFill>
                  <a:srgbClr val="0070C0"/>
                </a:solidFill>
                <a:latin typeface="Courier New"/>
                <a:ea typeface="Courier New"/>
                <a:cs typeface="Courier New"/>
                <a:sym typeface="Courier New"/>
              </a:rPr>
              <a:t>A</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error: no infor about DefaultTempeture behavior</a:t>
            </a:r>
            <a:endParaRPr/>
          </a:p>
          <a:p>
            <a:pPr indent="-342900" lvl="0" marL="342900" rtl="0" algn="l">
              <a:lnSpc>
                <a:spcPct val="80000"/>
              </a:lnSpc>
              <a:spcBef>
                <a:spcPts val="320"/>
              </a:spcBef>
              <a:spcAft>
                <a:spcPts val="0"/>
              </a:spcAft>
              <a:buClr>
                <a:srgbClr val="0070C0"/>
              </a:buClr>
              <a:buSzPts val="960"/>
              <a:buFont typeface="Noto Sans Symbols"/>
              <a:buNone/>
            </a:pPr>
            <a:r>
              <a:rPr lang="en-US" sz="1600">
                <a:solidFill>
                  <a:srgbClr val="0070C0"/>
                </a:solidFill>
                <a:latin typeface="Courier New"/>
                <a:ea typeface="Courier New"/>
                <a:cs typeface="Courier New"/>
                <a:sym typeface="Courier New"/>
              </a:rPr>
              <a:t>B</a:t>
            </a:r>
            <a:r>
              <a:rPr lang="en-US" sz="1600">
                <a:latin typeface="Courier New"/>
                <a:ea typeface="Courier New"/>
                <a:cs typeface="Courier New"/>
                <a:sym typeface="Courier New"/>
              </a:rPr>
              <a:t> a = </a:t>
            </a:r>
            <a:r>
              <a:rPr lang="en-US" sz="1600">
                <a:solidFill>
                  <a:srgbClr val="0000FF"/>
                </a:solidFill>
                <a:latin typeface="Courier New"/>
                <a:ea typeface="Courier New"/>
                <a:cs typeface="Courier New"/>
                <a:sym typeface="Courier New"/>
              </a:rPr>
              <a:t>new</a:t>
            </a:r>
            <a:r>
              <a:rPr lang="en-US" sz="1600">
                <a:latin typeface="Courier New"/>
                <a:ea typeface="Courier New"/>
                <a:cs typeface="Courier New"/>
                <a:sym typeface="Courier New"/>
              </a:rPr>
              <a:t> </a:t>
            </a:r>
            <a:r>
              <a:rPr lang="en-US" sz="1600">
                <a:solidFill>
                  <a:srgbClr val="0070C0"/>
                </a:solidFill>
                <a:latin typeface="Courier New"/>
                <a:ea typeface="Courier New"/>
                <a:cs typeface="Courier New"/>
                <a:sym typeface="Courier New"/>
              </a:rPr>
              <a:t>B</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error: no infor about DefaultTempeture behavior</a:t>
            </a:r>
            <a:endParaRPr/>
          </a:p>
          <a:p>
            <a:pPr indent="-342900" lvl="0" marL="342900" rtl="0" algn="l">
              <a:lnSpc>
                <a:spcPct val="80000"/>
              </a:lnSpc>
              <a:spcBef>
                <a:spcPts val="320"/>
              </a:spcBef>
              <a:spcAft>
                <a:spcPts val="0"/>
              </a:spcAft>
              <a:buClr>
                <a:srgbClr val="0070C0"/>
              </a:buClr>
              <a:buSzPts val="960"/>
              <a:buFont typeface="Noto Sans Symbols"/>
              <a:buNone/>
            </a:pPr>
            <a:r>
              <a:rPr lang="en-US" sz="1600">
                <a:solidFill>
                  <a:srgbClr val="0070C0"/>
                </a:solidFill>
                <a:latin typeface="Courier New"/>
                <a:ea typeface="Courier New"/>
                <a:cs typeface="Courier New"/>
                <a:sym typeface="Courier New"/>
              </a:rPr>
              <a:t>C</a:t>
            </a:r>
            <a:r>
              <a:rPr lang="en-US" sz="1600">
                <a:latin typeface="Courier New"/>
                <a:ea typeface="Courier New"/>
                <a:cs typeface="Courier New"/>
                <a:sym typeface="Courier New"/>
              </a:rPr>
              <a:t> a = </a:t>
            </a:r>
            <a:r>
              <a:rPr lang="en-US" sz="1600">
                <a:solidFill>
                  <a:srgbClr val="0000FF"/>
                </a:solidFill>
                <a:latin typeface="Courier New"/>
                <a:ea typeface="Courier New"/>
                <a:cs typeface="Courier New"/>
                <a:sym typeface="Courier New"/>
              </a:rPr>
              <a:t>new</a:t>
            </a:r>
            <a:r>
              <a:rPr lang="en-US" sz="1600">
                <a:latin typeface="Courier New"/>
                <a:ea typeface="Courier New"/>
                <a:cs typeface="Courier New"/>
                <a:sym typeface="Courier New"/>
              </a:rPr>
              <a:t> </a:t>
            </a:r>
            <a:r>
              <a:rPr lang="en-US" sz="1600">
                <a:solidFill>
                  <a:srgbClr val="0070C0"/>
                </a:solidFill>
                <a:latin typeface="Courier New"/>
                <a:ea typeface="Courier New"/>
                <a:cs typeface="Courier New"/>
                <a:sym typeface="Courier New"/>
              </a:rPr>
              <a:t>C</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OK</a:t>
            </a:r>
            <a:endParaRPr/>
          </a:p>
          <a:p>
            <a:pPr indent="-342900" lvl="0" marL="342900" rtl="0" algn="l">
              <a:lnSpc>
                <a:spcPct val="80000"/>
              </a:lnSpc>
              <a:spcBef>
                <a:spcPts val="320"/>
              </a:spcBef>
              <a:spcAft>
                <a:spcPts val="0"/>
              </a:spcAft>
              <a:buClr>
                <a:srgbClr val="0070C0"/>
              </a:buClr>
              <a:buSzPts val="960"/>
              <a:buFont typeface="Noto Sans Symbols"/>
              <a:buNone/>
            </a:pPr>
            <a:r>
              <a:rPr lang="en-US" sz="1600">
                <a:solidFill>
                  <a:srgbClr val="0070C0"/>
                </a:solidFill>
                <a:latin typeface="Courier New"/>
                <a:ea typeface="Courier New"/>
                <a:cs typeface="Courier New"/>
                <a:sym typeface="Courier New"/>
              </a:rPr>
              <a:t>A</a:t>
            </a:r>
            <a:r>
              <a:rPr lang="en-US" sz="1600">
                <a:latin typeface="Courier New"/>
                <a:ea typeface="Courier New"/>
                <a:cs typeface="Courier New"/>
                <a:sym typeface="Courier New"/>
              </a:rPr>
              <a:t> a = </a:t>
            </a:r>
            <a:r>
              <a:rPr lang="en-US" sz="1600">
                <a:solidFill>
                  <a:srgbClr val="0000FF"/>
                </a:solidFill>
                <a:latin typeface="Courier New"/>
                <a:ea typeface="Courier New"/>
                <a:cs typeface="Courier New"/>
                <a:sym typeface="Courier New"/>
              </a:rPr>
              <a:t>new</a:t>
            </a:r>
            <a:r>
              <a:rPr lang="en-US" sz="1600">
                <a:latin typeface="Courier New"/>
                <a:ea typeface="Courier New"/>
                <a:cs typeface="Courier New"/>
                <a:sym typeface="Courier New"/>
              </a:rPr>
              <a:t> </a:t>
            </a:r>
            <a:r>
              <a:rPr lang="en-US" sz="1600">
                <a:solidFill>
                  <a:srgbClr val="0070C0"/>
                </a:solidFill>
                <a:latin typeface="Courier New"/>
                <a:ea typeface="Courier New"/>
                <a:cs typeface="Courier New"/>
                <a:sym typeface="Courier New"/>
              </a:rPr>
              <a:t>C</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OK</a:t>
            </a:r>
            <a:endParaRPr/>
          </a:p>
          <a:p>
            <a:pPr indent="-342900" lvl="0" marL="342900" rtl="0" algn="l">
              <a:lnSpc>
                <a:spcPct val="80000"/>
              </a:lnSpc>
              <a:spcBef>
                <a:spcPts val="320"/>
              </a:spcBef>
              <a:spcAft>
                <a:spcPts val="0"/>
              </a:spcAft>
              <a:buClr>
                <a:srgbClr val="0070C0"/>
              </a:buClr>
              <a:buSzPts val="960"/>
              <a:buFont typeface="Noto Sans Symbols"/>
              <a:buNone/>
            </a:pPr>
            <a:r>
              <a:rPr lang="en-US" sz="1600">
                <a:solidFill>
                  <a:srgbClr val="0070C0"/>
                </a:solidFill>
                <a:latin typeface="Courier New"/>
                <a:ea typeface="Courier New"/>
                <a:cs typeface="Courier New"/>
                <a:sym typeface="Courier New"/>
              </a:rPr>
              <a:t>B</a:t>
            </a:r>
            <a:r>
              <a:rPr lang="en-US" sz="1600">
                <a:latin typeface="Courier New"/>
                <a:ea typeface="Courier New"/>
                <a:cs typeface="Courier New"/>
                <a:sym typeface="Courier New"/>
              </a:rPr>
              <a:t> a = </a:t>
            </a:r>
            <a:r>
              <a:rPr lang="en-US" sz="1600">
                <a:solidFill>
                  <a:srgbClr val="0000FF"/>
                </a:solidFill>
                <a:latin typeface="Courier New"/>
                <a:ea typeface="Courier New"/>
                <a:cs typeface="Courier New"/>
                <a:sym typeface="Courier New"/>
              </a:rPr>
              <a:t>new</a:t>
            </a:r>
            <a:r>
              <a:rPr lang="en-US" sz="1600">
                <a:latin typeface="Courier New"/>
                <a:ea typeface="Courier New"/>
                <a:cs typeface="Courier New"/>
                <a:sym typeface="Courier New"/>
              </a:rPr>
              <a:t> </a:t>
            </a:r>
            <a:r>
              <a:rPr lang="en-US" sz="1600">
                <a:solidFill>
                  <a:srgbClr val="0070C0"/>
                </a:solidFill>
                <a:latin typeface="Courier New"/>
                <a:ea typeface="Courier New"/>
                <a:cs typeface="Courier New"/>
                <a:sym typeface="Courier New"/>
              </a:rPr>
              <a:t>C</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OK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9"/>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 Class &amp; Interface</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Interface 1/3</a:t>
            </a:r>
            <a:endParaRPr/>
          </a:p>
        </p:txBody>
      </p:sp>
      <p:pic>
        <p:nvPicPr>
          <p:cNvPr id="378" name="Google Shape;378;p29"/>
          <p:cNvPicPr preferRelativeResize="0"/>
          <p:nvPr/>
        </p:nvPicPr>
        <p:blipFill rotWithShape="1">
          <a:blip r:embed="rId3">
            <a:alphaModFix/>
          </a:blip>
          <a:srcRect b="0" l="0" r="0" t="0"/>
          <a:stretch/>
        </p:blipFill>
        <p:spPr>
          <a:xfrm>
            <a:off x="3420687" y="2382923"/>
            <a:ext cx="3970713" cy="3348437"/>
          </a:xfrm>
          <a:prstGeom prst="rect">
            <a:avLst/>
          </a:prstGeom>
          <a:noFill/>
          <a:ln>
            <a:noFill/>
          </a:ln>
        </p:spPr>
      </p:pic>
      <p:pic>
        <p:nvPicPr>
          <p:cNvPr id="379" name="Google Shape;379;p29"/>
          <p:cNvPicPr preferRelativeResize="0"/>
          <p:nvPr/>
        </p:nvPicPr>
        <p:blipFill rotWithShape="1">
          <a:blip r:embed="rId4">
            <a:alphaModFix/>
          </a:blip>
          <a:srcRect b="0" l="0" r="0" t="0"/>
          <a:stretch/>
        </p:blipFill>
        <p:spPr>
          <a:xfrm>
            <a:off x="780039" y="2209800"/>
            <a:ext cx="2648962" cy="3521560"/>
          </a:xfrm>
          <a:prstGeom prst="rect">
            <a:avLst/>
          </a:prstGeom>
          <a:noFill/>
          <a:ln>
            <a:noFill/>
          </a:ln>
        </p:spPr>
      </p:pic>
      <p:sp>
        <p:nvSpPr>
          <p:cNvPr id="380" name="Google Shape;380;p29"/>
          <p:cNvSpPr/>
          <p:nvPr/>
        </p:nvSpPr>
        <p:spPr>
          <a:xfrm>
            <a:off x="289560" y="1295400"/>
            <a:ext cx="8244840"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Arial"/>
                <a:ea typeface="Arial"/>
                <a:cs typeface="Arial"/>
                <a:sym typeface="Arial"/>
              </a:rPr>
              <a:t> </a:t>
            </a:r>
            <a:r>
              <a:rPr lang="en-US" sz="2800">
                <a:solidFill>
                  <a:schemeClr val="dk1"/>
                </a:solidFill>
                <a:latin typeface="Calibri"/>
                <a:ea typeface="Calibri"/>
                <a:cs typeface="Calibri"/>
                <a:sym typeface="Calibri"/>
              </a:rPr>
              <a:t>An interface defines a set of related functionality that can belong to one or more classes or structs.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Abstraction</a:t>
            </a:r>
            <a:endParaRPr/>
          </a:p>
        </p:txBody>
      </p:sp>
      <p:sp>
        <p:nvSpPr>
          <p:cNvPr id="103" name="Google Shape;103;p3"/>
          <p:cNvSpPr txBox="1"/>
          <p:nvPr>
            <p:ph idx="4294967295" type="body"/>
          </p:nvPr>
        </p:nvSpPr>
        <p:spPr>
          <a:xfrm>
            <a:off x="295275" y="927100"/>
            <a:ext cx="8848725" cy="14351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dk1"/>
              </a:buClr>
              <a:buSzPts val="1920"/>
              <a:buNone/>
            </a:pPr>
            <a:r>
              <a:rPr lang="en-US"/>
              <a:t>The art of being wise is the art of knowing what to        	    overlook				Abstraction</a:t>
            </a:r>
            <a:endParaRPr/>
          </a:p>
        </p:txBody>
      </p:sp>
      <p:pic>
        <p:nvPicPr>
          <p:cNvPr id="104" name="Google Shape;104;p3"/>
          <p:cNvPicPr preferRelativeResize="0"/>
          <p:nvPr/>
        </p:nvPicPr>
        <p:blipFill rotWithShape="1">
          <a:blip r:embed="rId3">
            <a:alphaModFix/>
          </a:blip>
          <a:srcRect b="0" l="0" r="0" t="0"/>
          <a:stretch/>
        </p:blipFill>
        <p:spPr>
          <a:xfrm>
            <a:off x="2362200" y="4713669"/>
            <a:ext cx="5157216" cy="457200"/>
          </a:xfrm>
          <a:prstGeom prst="rect">
            <a:avLst/>
          </a:prstGeom>
          <a:noFill/>
          <a:ln>
            <a:noFill/>
          </a:ln>
        </p:spPr>
      </p:pic>
      <p:sp>
        <p:nvSpPr>
          <p:cNvPr id="105" name="Google Shape;105;p3"/>
          <p:cNvSpPr txBox="1"/>
          <p:nvPr/>
        </p:nvSpPr>
        <p:spPr>
          <a:xfrm>
            <a:off x="457200" y="5155842"/>
            <a:ext cx="8458200" cy="12954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lnSpc>
                <a:spcPct val="150000"/>
              </a:lnSpc>
              <a:spcBef>
                <a:spcPts val="0"/>
              </a:spcBef>
              <a:spcAft>
                <a:spcPts val="0"/>
              </a:spcAft>
              <a:buClr>
                <a:schemeClr val="dk1"/>
              </a:buClr>
              <a:buSzPts val="1736"/>
              <a:buFont typeface="Arial"/>
              <a:buNone/>
            </a:pPr>
            <a:r>
              <a:rPr b="0" i="0" lang="en-US" sz="2800" u="none" cap="none" strike="noStrike">
                <a:solidFill>
                  <a:schemeClr val="dk1"/>
                </a:solidFill>
                <a:latin typeface="Calibri"/>
                <a:ea typeface="Calibri"/>
                <a:cs typeface="Calibri"/>
                <a:sym typeface="Calibri"/>
              </a:rPr>
              <a:t>Reduce complexity by </a:t>
            </a:r>
            <a:r>
              <a:rPr b="1" i="0" lang="en-US" sz="2800" u="none" cap="none" strike="noStrike">
                <a:solidFill>
                  <a:schemeClr val="dk1"/>
                </a:solidFill>
                <a:latin typeface="Calibri"/>
                <a:ea typeface="Calibri"/>
                <a:cs typeface="Calibri"/>
                <a:sym typeface="Calibri"/>
              </a:rPr>
              <a:t>focusing on the essentials</a:t>
            </a:r>
            <a:r>
              <a:rPr b="0" i="0" lang="en-US" sz="2800" u="none" cap="none" strike="noStrike">
                <a:solidFill>
                  <a:schemeClr val="dk1"/>
                </a:solidFill>
                <a:latin typeface="Calibri"/>
                <a:ea typeface="Calibri"/>
                <a:cs typeface="Calibri"/>
                <a:sym typeface="Calibri"/>
              </a:rPr>
              <a:t> relative to perspective of viewer</a:t>
            </a:r>
            <a:endParaRPr/>
          </a:p>
          <a:p>
            <a:pPr indent="-342900" lvl="0" marL="342900" marR="0" rtl="0" algn="l">
              <a:lnSpc>
                <a:spcPct val="100000"/>
              </a:lnSpc>
              <a:spcBef>
                <a:spcPts val="640"/>
              </a:spcBef>
              <a:spcAft>
                <a:spcPts val="0"/>
              </a:spcAft>
              <a:buClr>
                <a:schemeClr val="dk1"/>
              </a:buClr>
              <a:buSzPts val="1984"/>
              <a:buFont typeface="Arial"/>
              <a:buNone/>
            </a:pPr>
            <a:r>
              <a:t/>
            </a:r>
            <a:endParaRPr b="0" i="0" sz="3200" u="none" cap="none" strike="noStrike">
              <a:solidFill>
                <a:srgbClr val="000080"/>
              </a:solidFill>
              <a:latin typeface="Calibri"/>
              <a:ea typeface="Calibri"/>
              <a:cs typeface="Calibri"/>
              <a:sym typeface="Calibri"/>
            </a:endParaRPr>
          </a:p>
        </p:txBody>
      </p:sp>
      <p:pic>
        <p:nvPicPr>
          <p:cNvPr id="106" name="Google Shape;106;p3"/>
          <p:cNvPicPr preferRelativeResize="0"/>
          <p:nvPr/>
        </p:nvPicPr>
        <p:blipFill rotWithShape="1">
          <a:blip r:embed="rId4">
            <a:alphaModFix/>
          </a:blip>
          <a:srcRect b="0" l="0" r="0" t="0"/>
          <a:stretch/>
        </p:blipFill>
        <p:spPr>
          <a:xfrm>
            <a:off x="1181171" y="2522455"/>
            <a:ext cx="7272969" cy="21912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20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2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Effect filter="fade" transition="in">
                                      <p:cBhvr>
                                        <p:cTn dur="2000"/>
                                        <p:tgtEl>
                                          <p:spTgt spid="1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Effect filter="fade" transition="in">
                                      <p:cBhvr>
                                        <p:cTn dur="2000"/>
                                        <p:tgtEl>
                                          <p:spTgt spid="1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 Class &amp; Interface</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Interface 2/3</a:t>
            </a:r>
            <a:endParaRPr/>
          </a:p>
        </p:txBody>
      </p:sp>
      <p:sp>
        <p:nvSpPr>
          <p:cNvPr id="387" name="Google Shape;387;p30"/>
          <p:cNvSpPr txBox="1"/>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920"/>
              <a:buFont typeface="Noto Sans Symbols"/>
              <a:buChar char="❑"/>
            </a:pPr>
            <a:r>
              <a:rPr lang="en-US" sz="3200">
                <a:solidFill>
                  <a:schemeClr val="dk1"/>
                </a:solidFill>
                <a:latin typeface="Calibri"/>
                <a:ea typeface="Calibri"/>
                <a:cs typeface="Calibri"/>
                <a:sym typeface="Calibri"/>
              </a:rPr>
              <a:t>An interface defines a contract</a:t>
            </a:r>
            <a:endParaRPr/>
          </a:p>
          <a:p>
            <a:pPr indent="-285750" lvl="1" marL="74295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An interface is a type</a:t>
            </a:r>
            <a:endParaRPr/>
          </a:p>
          <a:p>
            <a:pPr indent="-285750" lvl="1" marL="74295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Includes methods, properties, indexers, events</a:t>
            </a:r>
            <a:endParaRPr/>
          </a:p>
          <a:p>
            <a:pPr indent="-285750" lvl="1" marL="74295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Any class or struct implementing an interface must support all parts of the contract</a:t>
            </a:r>
            <a:endParaRPr/>
          </a:p>
          <a:p>
            <a:pPr indent="-342900" lvl="0" marL="342900" marR="0" rtl="0" algn="l">
              <a:lnSpc>
                <a:spcPct val="90000"/>
              </a:lnSpc>
              <a:spcBef>
                <a:spcPts val="640"/>
              </a:spcBef>
              <a:spcAft>
                <a:spcPts val="0"/>
              </a:spcAft>
              <a:buClr>
                <a:schemeClr val="dk1"/>
              </a:buClr>
              <a:buSzPts val="1920"/>
              <a:buFont typeface="Noto Sans Symbols"/>
              <a:buChar char="❑"/>
            </a:pPr>
            <a:r>
              <a:rPr lang="en-US" sz="3200">
                <a:solidFill>
                  <a:schemeClr val="dk1"/>
                </a:solidFill>
                <a:latin typeface="Calibri"/>
                <a:ea typeface="Calibri"/>
                <a:cs typeface="Calibri"/>
                <a:sym typeface="Calibri"/>
              </a:rPr>
              <a:t>Interfaces provide no implementation</a:t>
            </a:r>
            <a:endParaRPr/>
          </a:p>
          <a:p>
            <a:pPr indent="-285750" lvl="1" marL="74295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When a class or struct implements an interface it must provide the implementation</a:t>
            </a:r>
            <a:endParaRPr/>
          </a:p>
          <a:p>
            <a:pPr indent="-342900" lvl="0" marL="342900" marR="0" rtl="0" algn="l">
              <a:lnSpc>
                <a:spcPct val="90000"/>
              </a:lnSpc>
              <a:spcBef>
                <a:spcPts val="640"/>
              </a:spcBef>
              <a:spcAft>
                <a:spcPts val="0"/>
              </a:spcAft>
              <a:buClr>
                <a:schemeClr val="dk1"/>
              </a:buClr>
              <a:buSzPts val="1920"/>
              <a:buFont typeface="Noto Sans Symbols"/>
              <a:buChar char="❑"/>
            </a:pPr>
            <a:r>
              <a:rPr lang="en-US" sz="3200">
                <a:solidFill>
                  <a:schemeClr val="dk1"/>
                </a:solidFill>
                <a:latin typeface="Calibri"/>
                <a:ea typeface="Calibri"/>
                <a:cs typeface="Calibri"/>
                <a:sym typeface="Calibri"/>
              </a:rPr>
              <a:t>Interfaces provide polymorphism</a:t>
            </a:r>
            <a:endParaRPr/>
          </a:p>
          <a:p>
            <a:pPr indent="-285750" lvl="1" marL="742950" marR="0" rtl="0" algn="l">
              <a:lnSpc>
                <a:spcPct val="90000"/>
              </a:lnSpc>
              <a:spcBef>
                <a:spcPts val="560"/>
              </a:spcBef>
              <a:spcAft>
                <a:spcPts val="0"/>
              </a:spcAft>
              <a:buClr>
                <a:schemeClr val="dk1"/>
              </a:buClr>
              <a:buSzPts val="2800"/>
              <a:buFont typeface="Noto Sans Symbols"/>
              <a:buChar char="✔"/>
            </a:pPr>
            <a:r>
              <a:rPr b="0" i="0" lang="en-US" sz="2800" u="none" cap="none" strike="noStrike">
                <a:solidFill>
                  <a:schemeClr val="dk1"/>
                </a:solidFill>
                <a:latin typeface="Calibri"/>
                <a:ea typeface="Calibri"/>
                <a:cs typeface="Calibri"/>
                <a:sym typeface="Calibri"/>
              </a:rPr>
              <a:t>Many classes and structs may implement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a particular interface</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 Class &amp; Interface</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Interface 3/3</a:t>
            </a:r>
            <a:endParaRPr/>
          </a:p>
        </p:txBody>
      </p:sp>
      <p:sp>
        <p:nvSpPr>
          <p:cNvPr id="394" name="Google Shape;394;p31"/>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840"/>
              <a:buNone/>
            </a:pPr>
            <a:r>
              <a:rPr lang="en-US" sz="1400">
                <a:solidFill>
                  <a:srgbClr val="0000FF"/>
                </a:solidFill>
                <a:latin typeface="Courier New"/>
                <a:ea typeface="Courier New"/>
                <a:cs typeface="Courier New"/>
                <a:sym typeface="Courier New"/>
              </a:rPr>
              <a:t>interface</a:t>
            </a:r>
            <a:r>
              <a:rPr lang="en-US" sz="1400">
                <a:latin typeface="Courier New"/>
                <a:ea typeface="Courier New"/>
                <a:cs typeface="Courier New"/>
                <a:sym typeface="Courier New"/>
              </a:rPr>
              <a:t> </a:t>
            </a:r>
            <a:r>
              <a:rPr lang="en-US" sz="1400">
                <a:solidFill>
                  <a:srgbClr val="205867"/>
                </a:solidFill>
                <a:latin typeface="Courier New"/>
                <a:ea typeface="Courier New"/>
                <a:cs typeface="Courier New"/>
                <a:sym typeface="Courier New"/>
              </a:rPr>
              <a:t>IA</a:t>
            </a:r>
            <a:r>
              <a:rPr lang="en-US" sz="1400">
                <a:latin typeface="Courier New"/>
                <a:ea typeface="Courier New"/>
                <a:cs typeface="Courier New"/>
                <a:sym typeface="Courier New"/>
              </a:rPr>
              <a:t>{                </a:t>
            </a:r>
            <a:r>
              <a:rPr lang="en-US" sz="1400">
                <a:solidFill>
                  <a:srgbClr val="008000"/>
                </a:solidFill>
                <a:latin typeface="Courier New"/>
                <a:ea typeface="Courier New"/>
                <a:cs typeface="Courier New"/>
                <a:sym typeface="Courier New"/>
              </a:rPr>
              <a:t>// Interface is a special "abstract" class</a:t>
            </a:r>
            <a:endParaRPr sz="1400">
              <a:latin typeface="Courier New"/>
              <a:ea typeface="Courier New"/>
              <a:cs typeface="Courier New"/>
              <a:sym typeface="Courier New"/>
            </a:endParaRPr>
          </a:p>
          <a:p>
            <a:pPr indent="-342900" lvl="0" marL="342900" rtl="0" algn="l">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int</a:t>
            </a:r>
            <a:r>
              <a:rPr lang="en-US" sz="1400">
                <a:latin typeface="Courier New"/>
                <a:ea typeface="Courier New"/>
                <a:cs typeface="Courier New"/>
                <a:sym typeface="Courier New"/>
              </a:rPr>
              <a:t> i;                    </a:t>
            </a:r>
            <a:r>
              <a:rPr lang="en-US" sz="1400">
                <a:solidFill>
                  <a:srgbClr val="008000"/>
                </a:solidFill>
                <a:latin typeface="Courier New"/>
                <a:ea typeface="Courier New"/>
                <a:cs typeface="Courier New"/>
                <a:sym typeface="Courier New"/>
              </a:rPr>
              <a:t>// Error: no member is allowed</a:t>
            </a:r>
            <a:endParaRPr/>
          </a:p>
          <a:p>
            <a:pPr indent="-342900" lvl="0" marL="342900" rtl="0" algn="l">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int</a:t>
            </a:r>
            <a:r>
              <a:rPr lang="en-US" sz="1400">
                <a:latin typeface="Courier New"/>
                <a:ea typeface="Courier New"/>
                <a:cs typeface="Courier New"/>
                <a:sym typeface="Courier New"/>
              </a:rPr>
              <a:t> NewTempeture{</a:t>
            </a:r>
            <a:r>
              <a:rPr lang="en-US" sz="1400">
                <a:solidFill>
                  <a:srgbClr val="0000FF"/>
                </a:solidFill>
                <a:latin typeface="Courier New"/>
                <a:ea typeface="Courier New"/>
                <a:cs typeface="Courier New"/>
                <a:sym typeface="Courier New"/>
              </a:rPr>
              <a:t>get</a:t>
            </a:r>
            <a:r>
              <a:rPr lang="en-US" sz="1400">
                <a:latin typeface="Courier New"/>
                <a:ea typeface="Courier New"/>
                <a:cs typeface="Courier New"/>
                <a:sym typeface="Courier New"/>
              </a:rPr>
              <a:t>;}    </a:t>
            </a:r>
            <a:r>
              <a:rPr lang="en-US" sz="1400">
                <a:solidFill>
                  <a:srgbClr val="008000"/>
                </a:solidFill>
                <a:latin typeface="Courier New"/>
                <a:ea typeface="Courier New"/>
                <a:cs typeface="Courier New"/>
                <a:sym typeface="Courier New"/>
              </a:rPr>
              <a:t>// OK</a:t>
            </a:r>
            <a:endParaRPr/>
          </a:p>
          <a:p>
            <a:pPr indent="-342900" lvl="0" marL="342900" rtl="0" algn="l">
              <a:lnSpc>
                <a:spcPct val="80000"/>
              </a:lnSpc>
              <a:spcBef>
                <a:spcPts val="280"/>
              </a:spcBef>
              <a:spcAft>
                <a:spcPts val="0"/>
              </a:spcAft>
              <a:buClr>
                <a:srgbClr val="0000FF"/>
              </a:buClr>
              <a:buSzPts val="840"/>
              <a:buNone/>
            </a:pPr>
            <a:r>
              <a:rPr lang="en-US" sz="1400">
                <a:solidFill>
                  <a:srgbClr val="0000FF"/>
                </a:solidFill>
                <a:latin typeface="Courier New"/>
                <a:ea typeface="Courier New"/>
                <a:cs typeface="Courier New"/>
                <a:sym typeface="Courier New"/>
              </a:rPr>
              <a:t>   int </a:t>
            </a:r>
            <a:r>
              <a:rPr lang="en-US" sz="1400">
                <a:latin typeface="Courier New"/>
                <a:ea typeface="Courier New"/>
                <a:cs typeface="Courier New"/>
                <a:sym typeface="Courier New"/>
              </a:rPr>
              <a:t>DefaultTempeture();   </a:t>
            </a:r>
            <a:r>
              <a:rPr lang="en-US" sz="1400">
                <a:solidFill>
                  <a:srgbClr val="008000"/>
                </a:solidFill>
                <a:latin typeface="Courier New"/>
                <a:ea typeface="Courier New"/>
                <a:cs typeface="Courier New"/>
                <a:sym typeface="Courier New"/>
              </a:rPr>
              <a:t>// no abstract keyword, no access modifier, </a:t>
            </a:r>
            <a:endParaRPr/>
          </a:p>
          <a:p>
            <a:pPr indent="-342900" lvl="0" marL="342900" rtl="0" algn="l">
              <a:lnSpc>
                <a:spcPct val="80000"/>
              </a:lnSpc>
              <a:spcBef>
                <a:spcPts val="280"/>
              </a:spcBef>
              <a:spcAft>
                <a:spcPts val="0"/>
              </a:spcAft>
              <a:buClr>
                <a:srgbClr val="008000"/>
              </a:buClr>
              <a:buSzPts val="840"/>
              <a:buFont typeface="Noto Sans Symbols"/>
              <a:buNone/>
            </a:pPr>
            <a:r>
              <a:rPr lang="en-US" sz="1400">
                <a:solidFill>
                  <a:srgbClr val="008000"/>
                </a:solidFill>
                <a:latin typeface="Courier New"/>
                <a:ea typeface="Courier New"/>
                <a:cs typeface="Courier New"/>
                <a:sym typeface="Courier New"/>
              </a:rPr>
              <a:t>                             // public access is fixed</a:t>
            </a:r>
            <a:endParaRPr/>
          </a:p>
          <a:p>
            <a:pPr indent="-342900" lvl="0" marL="342900" rtl="0" algn="l">
              <a:lnSpc>
                <a:spcPct val="80000"/>
              </a:lnSpc>
              <a:spcBef>
                <a:spcPts val="280"/>
              </a:spcBef>
              <a:spcAft>
                <a:spcPts val="0"/>
              </a:spcAft>
              <a:buClr>
                <a:srgbClr val="0000FF"/>
              </a:buClr>
              <a:buSzPts val="840"/>
              <a:buNone/>
            </a:pPr>
            <a:r>
              <a:rPr lang="en-US" sz="1400">
                <a:solidFill>
                  <a:srgbClr val="0000FF"/>
                </a:solidFill>
                <a:latin typeface="Courier New"/>
                <a:ea typeface="Courier New"/>
                <a:cs typeface="Courier New"/>
                <a:sym typeface="Courier New"/>
              </a:rPr>
              <a:t>   int </a:t>
            </a:r>
            <a:r>
              <a:rPr lang="en-US" sz="1400">
                <a:latin typeface="Courier New"/>
                <a:ea typeface="Courier New"/>
                <a:cs typeface="Courier New"/>
                <a:sym typeface="Courier New"/>
              </a:rPr>
              <a:t>TempIncStep(){        </a:t>
            </a:r>
            <a:r>
              <a:rPr lang="en-US" sz="1400">
                <a:solidFill>
                  <a:srgbClr val="008000"/>
                </a:solidFill>
                <a:latin typeface="Courier New"/>
                <a:ea typeface="Courier New"/>
                <a:cs typeface="Courier New"/>
                <a:sym typeface="Courier New"/>
              </a:rPr>
              <a:t>// Error: No ordinal method allowed</a:t>
            </a:r>
            <a:endParaRPr sz="1400">
              <a:latin typeface="Courier New"/>
              <a:ea typeface="Courier New"/>
              <a:cs typeface="Courier New"/>
              <a:sym typeface="Courier New"/>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return</a:t>
            </a:r>
            <a:r>
              <a:rPr lang="en-US" sz="1400">
                <a:latin typeface="Courier New"/>
                <a:ea typeface="Courier New"/>
                <a:cs typeface="Courier New"/>
                <a:sym typeface="Courier New"/>
              </a:rPr>
              <a:t> 1;</a:t>
            </a:r>
            <a:endParaRPr/>
          </a:p>
          <a:p>
            <a:pPr indent="-342900" lvl="0" marL="342900" rtl="0" algn="l">
              <a:lnSpc>
                <a:spcPct val="80000"/>
              </a:lnSpc>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endParaRPr sz="1400">
              <a:solidFill>
                <a:srgbClr val="008000"/>
              </a:solidFill>
              <a:latin typeface="Courier New"/>
              <a:ea typeface="Courier New"/>
              <a:cs typeface="Courier New"/>
              <a:sym typeface="Courier New"/>
            </a:endParaRPr>
          </a:p>
          <a:p>
            <a:pPr indent="-342900" lvl="0" marL="342900" rtl="0" algn="l">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a:t>
            </a:r>
            <a:endParaRPr/>
          </a:p>
          <a:p>
            <a:pPr indent="-342900" lvl="0" marL="342900" rtl="0" algn="l">
              <a:spcBef>
                <a:spcPts val="280"/>
              </a:spcBef>
              <a:spcAft>
                <a:spcPts val="0"/>
              </a:spcAft>
              <a:buClr>
                <a:srgbClr val="0000FF"/>
              </a:buClr>
              <a:buSzPts val="840"/>
              <a:buFont typeface="Noto Sans Symbols"/>
              <a:buNone/>
            </a:pPr>
            <a:r>
              <a:rPr lang="en-US" sz="1400">
                <a:solidFill>
                  <a:srgbClr val="0000FF"/>
                </a:solidFill>
                <a:latin typeface="Courier New"/>
                <a:ea typeface="Courier New"/>
                <a:cs typeface="Courier New"/>
                <a:sym typeface="Courier New"/>
              </a:rPr>
              <a:t>abstract class</a:t>
            </a:r>
            <a:r>
              <a:rPr lang="en-US" sz="1400">
                <a:latin typeface="Courier New"/>
                <a:ea typeface="Courier New"/>
                <a:cs typeface="Courier New"/>
                <a:sym typeface="Courier New"/>
              </a:rPr>
              <a:t> </a:t>
            </a:r>
            <a:r>
              <a:rPr lang="en-US" sz="1400">
                <a:solidFill>
                  <a:srgbClr val="205867"/>
                </a:solidFill>
                <a:latin typeface="Courier New"/>
                <a:ea typeface="Courier New"/>
                <a:cs typeface="Courier New"/>
                <a:sym typeface="Courier New"/>
              </a:rPr>
              <a:t>A</a:t>
            </a:r>
            <a:r>
              <a:rPr lang="en-US" sz="1400">
                <a:latin typeface="Courier New"/>
                <a:ea typeface="Courier New"/>
                <a:cs typeface="Courier New"/>
                <a:sym typeface="Courier New"/>
              </a:rPr>
              <a:t>:</a:t>
            </a:r>
            <a:r>
              <a:rPr lang="en-US" sz="1400">
                <a:solidFill>
                  <a:srgbClr val="205867"/>
                </a:solidFill>
                <a:latin typeface="Courier New"/>
                <a:ea typeface="Courier New"/>
                <a:cs typeface="Courier New"/>
                <a:sym typeface="Courier New"/>
              </a:rPr>
              <a:t>IA</a:t>
            </a:r>
            <a:r>
              <a:rPr lang="en-US" sz="1400">
                <a:latin typeface="Courier New"/>
                <a:ea typeface="Courier New"/>
                <a:cs typeface="Courier New"/>
                <a:sym typeface="Courier New"/>
              </a:rPr>
              <a:t>{}        </a:t>
            </a:r>
            <a:r>
              <a:rPr lang="en-US" sz="1400">
                <a:solidFill>
                  <a:srgbClr val="008000"/>
                </a:solidFill>
                <a:latin typeface="Courier New"/>
                <a:ea typeface="Courier New"/>
                <a:cs typeface="Courier New"/>
                <a:sym typeface="Courier New"/>
              </a:rPr>
              <a:t>// abstract class can prevent the</a:t>
            </a:r>
            <a:endParaRPr/>
          </a:p>
          <a:p>
            <a:pPr indent="-342900" lvl="0" marL="342900" rtl="0" algn="l">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8000"/>
                </a:solidFill>
                <a:latin typeface="Courier New"/>
                <a:ea typeface="Courier New"/>
                <a:cs typeface="Courier New"/>
                <a:sym typeface="Courier New"/>
              </a:rPr>
              <a:t>// implementation of an interface</a:t>
            </a:r>
            <a:endParaRPr/>
          </a:p>
          <a:p>
            <a:pPr indent="-342900" lvl="0" marL="342900" rtl="0" algn="l">
              <a:spcBef>
                <a:spcPts val="280"/>
              </a:spcBef>
              <a:spcAft>
                <a:spcPts val="0"/>
              </a:spcAft>
              <a:buClr>
                <a:srgbClr val="0000FF"/>
              </a:buClr>
              <a:buSzPts val="840"/>
              <a:buNone/>
            </a:pPr>
            <a:r>
              <a:rPr lang="en-US" sz="1400">
                <a:solidFill>
                  <a:srgbClr val="0000FF"/>
                </a:solidFill>
                <a:latin typeface="Courier New"/>
                <a:ea typeface="Courier New"/>
                <a:cs typeface="Courier New"/>
                <a:sym typeface="Courier New"/>
              </a:rPr>
              <a:t>class</a:t>
            </a:r>
            <a:r>
              <a:rPr lang="en-US" sz="1400">
                <a:latin typeface="Courier New"/>
                <a:ea typeface="Courier New"/>
                <a:cs typeface="Courier New"/>
                <a:sym typeface="Courier New"/>
              </a:rPr>
              <a:t> </a:t>
            </a:r>
            <a:r>
              <a:rPr lang="en-US" sz="1400">
                <a:solidFill>
                  <a:srgbClr val="205867"/>
                </a:solidFill>
                <a:latin typeface="Courier New"/>
                <a:ea typeface="Courier New"/>
                <a:cs typeface="Courier New"/>
                <a:sym typeface="Courier New"/>
              </a:rPr>
              <a:t>B</a:t>
            </a:r>
            <a:r>
              <a:rPr lang="en-US" sz="1400">
                <a:latin typeface="Courier New"/>
                <a:ea typeface="Courier New"/>
                <a:cs typeface="Courier New"/>
                <a:sym typeface="Courier New"/>
              </a:rPr>
              <a:t>:</a:t>
            </a:r>
            <a:r>
              <a:rPr lang="en-US" sz="1400">
                <a:solidFill>
                  <a:srgbClr val="205867"/>
                </a:solidFill>
                <a:latin typeface="Courier New"/>
                <a:ea typeface="Courier New"/>
                <a:cs typeface="Courier New"/>
                <a:sym typeface="Courier New"/>
              </a:rPr>
              <a:t>IA</a:t>
            </a:r>
            <a:r>
              <a:rPr lang="en-US" sz="1400">
                <a:latin typeface="Courier New"/>
                <a:ea typeface="Courier New"/>
                <a:cs typeface="Courier New"/>
                <a:sym typeface="Courier New"/>
              </a:rPr>
              <a:t>{                  </a:t>
            </a:r>
            <a:r>
              <a:rPr lang="en-US" sz="1400">
                <a:solidFill>
                  <a:srgbClr val="008000"/>
                </a:solidFill>
                <a:latin typeface="Courier New"/>
                <a:ea typeface="Courier New"/>
                <a:cs typeface="Courier New"/>
                <a:sym typeface="Courier New"/>
              </a:rPr>
              <a:t>// non-abstract class, when declared to use </a:t>
            </a:r>
            <a:endParaRPr/>
          </a:p>
          <a:p>
            <a:pPr indent="-342900" lvl="0" marL="342900" rtl="0" algn="l">
              <a:spcBef>
                <a:spcPts val="280"/>
              </a:spcBef>
              <a:spcAft>
                <a:spcPts val="0"/>
              </a:spcAft>
              <a:buClr>
                <a:srgbClr val="008000"/>
              </a:buClr>
              <a:buSzPts val="840"/>
              <a:buFont typeface="Noto Sans Symbols"/>
              <a:buNone/>
            </a:pPr>
            <a:r>
              <a:rPr lang="en-US" sz="1400">
                <a:solidFill>
                  <a:srgbClr val="008000"/>
                </a:solidFill>
                <a:latin typeface="Courier New"/>
                <a:ea typeface="Courier New"/>
                <a:cs typeface="Courier New"/>
                <a:sym typeface="Courier New"/>
              </a:rPr>
              <a:t>                             // an interface, must implement all methods</a:t>
            </a:r>
            <a:endParaRPr/>
          </a:p>
          <a:p>
            <a:pPr indent="-342900" lvl="0" marL="342900" rtl="0" algn="l">
              <a:spcBef>
                <a:spcPts val="280"/>
              </a:spcBef>
              <a:spcAft>
                <a:spcPts val="0"/>
              </a:spcAft>
              <a:buClr>
                <a:srgbClr val="008000"/>
              </a:buClr>
              <a:buSzPts val="840"/>
              <a:buFont typeface="Noto Sans Symbols"/>
              <a:buNone/>
            </a:pPr>
            <a:r>
              <a:rPr lang="en-US" sz="1400">
                <a:solidFill>
                  <a:srgbClr val="008000"/>
                </a:solidFill>
                <a:latin typeface="Courier New"/>
                <a:ea typeface="Courier New"/>
                <a:cs typeface="Courier New"/>
                <a:sym typeface="Courier New"/>
              </a:rPr>
              <a:t>                             // declared in the interface</a:t>
            </a:r>
            <a:endParaRPr/>
          </a:p>
          <a:p>
            <a:pPr indent="-342900" lvl="0" marL="342900" rtl="0" algn="l">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public int </a:t>
            </a:r>
            <a:r>
              <a:rPr lang="en-US" sz="1400">
                <a:latin typeface="Courier New"/>
                <a:ea typeface="Courier New"/>
                <a:cs typeface="Courier New"/>
                <a:sym typeface="Courier New"/>
              </a:rPr>
              <a:t>DefaultTempeture(){</a:t>
            </a:r>
            <a:r>
              <a:rPr lang="en-US" sz="1400">
                <a:solidFill>
                  <a:srgbClr val="0000FF"/>
                </a:solidFill>
                <a:latin typeface="Courier New"/>
                <a:ea typeface="Courier New"/>
                <a:cs typeface="Courier New"/>
                <a:sym typeface="Courier New"/>
              </a:rPr>
              <a:t>return</a:t>
            </a:r>
            <a:r>
              <a:rPr lang="en-US" sz="1400">
                <a:latin typeface="Courier New"/>
                <a:ea typeface="Courier New"/>
                <a:cs typeface="Courier New"/>
                <a:sym typeface="Courier New"/>
              </a:rPr>
              <a:t> 1;}</a:t>
            </a:r>
            <a:endParaRPr/>
          </a:p>
          <a:p>
            <a:pPr indent="-342900" lvl="0" marL="342900" rtl="0" algn="l">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a:t>
            </a:r>
            <a:endParaRPr/>
          </a:p>
          <a:p>
            <a:pPr indent="-342900" lvl="0" marL="342900" rtl="0" algn="l">
              <a:spcBef>
                <a:spcPts val="280"/>
              </a:spcBef>
              <a:spcAft>
                <a:spcPts val="0"/>
              </a:spcAft>
              <a:buClr>
                <a:srgbClr val="0000FF"/>
              </a:buClr>
              <a:buSzPts val="840"/>
              <a:buFont typeface="Noto Sans Symbols"/>
              <a:buNone/>
            </a:pPr>
            <a:r>
              <a:rPr lang="en-US" sz="1400">
                <a:solidFill>
                  <a:srgbClr val="0000FF"/>
                </a:solidFill>
                <a:latin typeface="Courier New"/>
                <a:ea typeface="Courier New"/>
                <a:cs typeface="Courier New"/>
                <a:sym typeface="Courier New"/>
              </a:rPr>
              <a:t>class</a:t>
            </a:r>
            <a:r>
              <a:rPr lang="en-US" sz="1400">
                <a:latin typeface="Courier New"/>
                <a:ea typeface="Courier New"/>
                <a:cs typeface="Courier New"/>
                <a:sym typeface="Courier New"/>
              </a:rPr>
              <a:t> </a:t>
            </a:r>
            <a:r>
              <a:rPr lang="en-US" sz="1400">
                <a:solidFill>
                  <a:srgbClr val="205867"/>
                </a:solidFill>
                <a:latin typeface="Courier New"/>
                <a:ea typeface="Courier New"/>
                <a:cs typeface="Courier New"/>
                <a:sym typeface="Courier New"/>
              </a:rPr>
              <a:t>C</a:t>
            </a:r>
            <a:r>
              <a:rPr lang="en-US" sz="1400">
                <a:latin typeface="Courier New"/>
                <a:ea typeface="Courier New"/>
                <a:cs typeface="Courier New"/>
                <a:sym typeface="Courier New"/>
              </a:rPr>
              <a:t>:</a:t>
            </a:r>
            <a:r>
              <a:rPr lang="en-US" sz="1400">
                <a:solidFill>
                  <a:srgbClr val="205867"/>
                </a:solidFill>
                <a:latin typeface="Courier New"/>
                <a:ea typeface="Courier New"/>
                <a:cs typeface="Courier New"/>
                <a:sym typeface="Courier New"/>
              </a:rPr>
              <a:t>A</a:t>
            </a:r>
            <a:r>
              <a:rPr lang="en-US" sz="1400">
                <a:latin typeface="Courier New"/>
                <a:ea typeface="Courier New"/>
                <a:cs typeface="Courier New"/>
                <a:sym typeface="Courier New"/>
              </a:rPr>
              <a:t>{</a:t>
            </a:r>
            <a:endParaRPr/>
          </a:p>
          <a:p>
            <a:pPr indent="-342900" lvl="0" marL="342900" rtl="0" algn="l">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   </a:t>
            </a:r>
            <a:r>
              <a:rPr lang="en-US" sz="1400">
                <a:solidFill>
                  <a:srgbClr val="0000FF"/>
                </a:solidFill>
                <a:latin typeface="Courier New"/>
                <a:ea typeface="Courier New"/>
                <a:cs typeface="Courier New"/>
                <a:sym typeface="Courier New"/>
              </a:rPr>
              <a:t>public int </a:t>
            </a:r>
            <a:r>
              <a:rPr lang="en-US" sz="1400">
                <a:latin typeface="Courier New"/>
                <a:ea typeface="Courier New"/>
                <a:cs typeface="Courier New"/>
                <a:sym typeface="Courier New"/>
              </a:rPr>
              <a:t>DefaultTempeture(){</a:t>
            </a:r>
            <a:r>
              <a:rPr lang="en-US" sz="1400">
                <a:solidFill>
                  <a:srgbClr val="0000FF"/>
                </a:solidFill>
                <a:latin typeface="Courier New"/>
                <a:ea typeface="Courier New"/>
                <a:cs typeface="Courier New"/>
                <a:sym typeface="Courier New"/>
              </a:rPr>
              <a:t>return</a:t>
            </a:r>
            <a:r>
              <a:rPr lang="en-US" sz="1400">
                <a:latin typeface="Courier New"/>
                <a:ea typeface="Courier New"/>
                <a:cs typeface="Courier New"/>
                <a:sym typeface="Courier New"/>
              </a:rPr>
              <a:t> 2;}</a:t>
            </a:r>
            <a:endParaRPr/>
          </a:p>
          <a:p>
            <a:pPr indent="-342900" lvl="0" marL="342900" rtl="0" algn="l">
              <a:spcBef>
                <a:spcPts val="280"/>
              </a:spcBef>
              <a:spcAft>
                <a:spcPts val="0"/>
              </a:spcAft>
              <a:buClr>
                <a:schemeClr val="dk1"/>
              </a:buClr>
              <a:buSzPts val="840"/>
              <a:buFont typeface="Noto Sans Symbols"/>
              <a:buNone/>
            </a:pPr>
            <a:r>
              <a:rPr lang="en-US" sz="1400">
                <a:latin typeface="Courier New"/>
                <a:ea typeface="Courier New"/>
                <a:cs typeface="Courier New"/>
                <a:sym typeface="Courier New"/>
              </a:rPr>
              <a:t>}</a:t>
            </a:r>
            <a:endParaRPr/>
          </a:p>
          <a:p>
            <a:pPr indent="-342900" lvl="0" marL="342900" rtl="0" algn="l">
              <a:spcBef>
                <a:spcPts val="280"/>
              </a:spcBef>
              <a:spcAft>
                <a:spcPts val="0"/>
              </a:spcAft>
              <a:buClr>
                <a:srgbClr val="205867"/>
              </a:buClr>
              <a:buSzPts val="840"/>
              <a:buFont typeface="Noto Sans Symbols"/>
              <a:buNone/>
            </a:pPr>
            <a:r>
              <a:rPr lang="en-US" sz="1400">
                <a:solidFill>
                  <a:srgbClr val="205867"/>
                </a:solidFill>
                <a:latin typeface="Courier New"/>
                <a:ea typeface="Courier New"/>
                <a:cs typeface="Courier New"/>
                <a:sym typeface="Courier New"/>
              </a:rPr>
              <a:t>IA</a:t>
            </a:r>
            <a:r>
              <a:rPr lang="en-US" sz="1400">
                <a:latin typeface="Courier New"/>
                <a:ea typeface="Courier New"/>
                <a:cs typeface="Courier New"/>
                <a:sym typeface="Courier New"/>
              </a:rPr>
              <a:t> a = </a:t>
            </a:r>
            <a:r>
              <a:rPr lang="en-US" sz="1400">
                <a:solidFill>
                  <a:srgbClr val="0000FF"/>
                </a:solidFill>
                <a:latin typeface="Courier New"/>
                <a:ea typeface="Courier New"/>
                <a:cs typeface="Courier New"/>
                <a:sym typeface="Courier New"/>
              </a:rPr>
              <a:t>new</a:t>
            </a:r>
            <a:r>
              <a:rPr lang="en-US" sz="1400">
                <a:latin typeface="Courier New"/>
                <a:ea typeface="Courier New"/>
                <a:cs typeface="Courier New"/>
                <a:sym typeface="Courier New"/>
              </a:rPr>
              <a:t> </a:t>
            </a:r>
            <a:r>
              <a:rPr lang="en-US" sz="1400">
                <a:solidFill>
                  <a:srgbClr val="205867"/>
                </a:solidFill>
                <a:latin typeface="Courier New"/>
                <a:ea typeface="Courier New"/>
                <a:cs typeface="Courier New"/>
                <a:sym typeface="Courier New"/>
              </a:rPr>
              <a:t>B</a:t>
            </a:r>
            <a:r>
              <a:rPr lang="en-US" sz="1400">
                <a:latin typeface="Courier New"/>
                <a:ea typeface="Courier New"/>
                <a:cs typeface="Courier New"/>
                <a:sym typeface="Courier New"/>
              </a:rPr>
              <a:t>(); </a:t>
            </a:r>
            <a:r>
              <a:rPr lang="en-US" sz="1400">
                <a:solidFill>
                  <a:srgbClr val="205867"/>
                </a:solidFill>
                <a:latin typeface="Courier New"/>
                <a:ea typeface="Courier New"/>
                <a:cs typeface="Courier New"/>
                <a:sym typeface="Courier New"/>
              </a:rPr>
              <a:t>IA</a:t>
            </a:r>
            <a:r>
              <a:rPr lang="en-US" sz="1400">
                <a:latin typeface="Courier New"/>
                <a:ea typeface="Courier New"/>
                <a:cs typeface="Courier New"/>
                <a:sym typeface="Courier New"/>
              </a:rPr>
              <a:t> b = </a:t>
            </a:r>
            <a:r>
              <a:rPr lang="en-US" sz="1400">
                <a:solidFill>
                  <a:srgbClr val="0000FF"/>
                </a:solidFill>
                <a:latin typeface="Courier New"/>
                <a:ea typeface="Courier New"/>
                <a:cs typeface="Courier New"/>
                <a:sym typeface="Courier New"/>
              </a:rPr>
              <a:t>new</a:t>
            </a:r>
            <a:r>
              <a:rPr lang="en-US" sz="1400">
                <a:latin typeface="Courier New"/>
                <a:ea typeface="Courier New"/>
                <a:cs typeface="Courier New"/>
                <a:sym typeface="Courier New"/>
              </a:rPr>
              <a:t> </a:t>
            </a:r>
            <a:r>
              <a:rPr lang="en-US" sz="1400">
                <a:solidFill>
                  <a:srgbClr val="205867"/>
                </a:solidFill>
                <a:latin typeface="Courier New"/>
                <a:ea typeface="Courier New"/>
                <a:cs typeface="Courier New"/>
                <a:sym typeface="Courier New"/>
              </a:rPr>
              <a:t>C</a:t>
            </a:r>
            <a:r>
              <a:rPr lang="en-US" sz="1400">
                <a:latin typeface="Courier New"/>
                <a:ea typeface="Courier New"/>
                <a:cs typeface="Courier New"/>
                <a:sym typeface="Courier New"/>
              </a:rPr>
              <a:t>(); </a:t>
            </a:r>
            <a:r>
              <a:rPr lang="en-US" sz="1400">
                <a:solidFill>
                  <a:srgbClr val="008000"/>
                </a:solidFill>
                <a:latin typeface="Courier New"/>
                <a:ea typeface="Courier New"/>
                <a:cs typeface="Courier New"/>
                <a:sym typeface="Courier New"/>
              </a:rPr>
              <a:t>// Interface is a type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 Class &amp; Interface </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Multi Inheritance</a:t>
            </a:r>
            <a:endParaRPr/>
          </a:p>
        </p:txBody>
      </p:sp>
      <p:sp>
        <p:nvSpPr>
          <p:cNvPr id="401" name="Google Shape;401;p32"/>
          <p:cNvSpPr txBox="1"/>
          <p:nvPr>
            <p:ph idx="1" type="body"/>
          </p:nvPr>
        </p:nvSpPr>
        <p:spPr>
          <a:xfrm>
            <a:off x="762000" y="1981200"/>
            <a:ext cx="8229600" cy="4419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a:t>
            </a:r>
            <a:r>
              <a:rPr lang="en-US" sz="1600">
                <a:latin typeface="Courier New"/>
                <a:ea typeface="Courier New"/>
                <a:cs typeface="Courier New"/>
                <a:sym typeface="Courier New"/>
              </a:rPr>
              <a:t> </a:t>
            </a:r>
            <a:r>
              <a:rPr lang="en-US" sz="1600">
                <a:solidFill>
                  <a:srgbClr val="205867"/>
                </a:solidFill>
                <a:latin typeface="Courier New"/>
                <a:ea typeface="Courier New"/>
                <a:cs typeface="Courier New"/>
                <a:sym typeface="Courier New"/>
              </a:rPr>
              <a:t>A1</a:t>
            </a:r>
            <a:r>
              <a:rPr lang="en-US" sz="1600">
                <a:latin typeface="Courier New"/>
                <a:ea typeface="Courier New"/>
                <a:cs typeface="Courier New"/>
                <a:sym typeface="Courier New"/>
              </a:rPr>
              <a:t>{</a:t>
            </a:r>
            <a:r>
              <a:rPr lang="en-US" sz="1600">
                <a:solidFill>
                  <a:srgbClr val="0000FF"/>
                </a:solidFill>
                <a:latin typeface="Courier New"/>
                <a:ea typeface="Courier New"/>
                <a:cs typeface="Courier New"/>
                <a:sym typeface="Courier New"/>
              </a:rPr>
              <a:t>void </a:t>
            </a:r>
            <a:r>
              <a:rPr lang="en-US" sz="1600">
                <a:latin typeface="Courier New"/>
                <a:ea typeface="Courier New"/>
                <a:cs typeface="Courier New"/>
                <a:sym typeface="Courier New"/>
              </a:rPr>
              <a:t>a1(){}}</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a:t>
            </a:r>
            <a:r>
              <a:rPr lang="en-US" sz="1600">
                <a:latin typeface="Courier New"/>
                <a:ea typeface="Courier New"/>
                <a:cs typeface="Courier New"/>
                <a:sym typeface="Courier New"/>
              </a:rPr>
              <a:t> </a:t>
            </a:r>
            <a:r>
              <a:rPr lang="en-US" sz="1600">
                <a:solidFill>
                  <a:srgbClr val="205867"/>
                </a:solidFill>
                <a:latin typeface="Courier New"/>
                <a:ea typeface="Courier New"/>
                <a:cs typeface="Courier New"/>
                <a:sym typeface="Courier New"/>
              </a:rPr>
              <a:t>A2</a:t>
            </a:r>
            <a:r>
              <a:rPr lang="en-US" sz="1600">
                <a:latin typeface="Courier New"/>
                <a:ea typeface="Courier New"/>
                <a:cs typeface="Courier New"/>
                <a:sym typeface="Courier New"/>
              </a:rPr>
              <a:t>{</a:t>
            </a:r>
            <a:r>
              <a:rPr lang="en-US" sz="1600">
                <a:solidFill>
                  <a:srgbClr val="0000FF"/>
                </a:solidFill>
                <a:latin typeface="Courier New"/>
                <a:ea typeface="Courier New"/>
                <a:cs typeface="Courier New"/>
                <a:sym typeface="Courier New"/>
              </a:rPr>
              <a:t>void </a:t>
            </a:r>
            <a:r>
              <a:rPr lang="en-US" sz="1600">
                <a:latin typeface="Courier New"/>
                <a:ea typeface="Courier New"/>
                <a:cs typeface="Courier New"/>
                <a:sym typeface="Courier New"/>
              </a:rPr>
              <a:t>a2(){}}</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a:t>
            </a:r>
            <a:r>
              <a:rPr lang="en-US" sz="1600">
                <a:latin typeface="Courier New"/>
                <a:ea typeface="Courier New"/>
                <a:cs typeface="Courier New"/>
                <a:sym typeface="Courier New"/>
              </a:rPr>
              <a:t> </a:t>
            </a:r>
            <a:r>
              <a:rPr lang="en-US" sz="1600">
                <a:solidFill>
                  <a:srgbClr val="205867"/>
                </a:solidFill>
                <a:latin typeface="Courier New"/>
                <a:ea typeface="Courier New"/>
                <a:cs typeface="Courier New"/>
                <a:sym typeface="Courier New"/>
              </a:rPr>
              <a:t>A</a:t>
            </a:r>
            <a:r>
              <a:rPr lang="en-US" sz="1600">
                <a:latin typeface="Courier New"/>
                <a:ea typeface="Courier New"/>
                <a:cs typeface="Courier New"/>
                <a:sym typeface="Courier New"/>
              </a:rPr>
              <a:t>:</a:t>
            </a:r>
            <a:r>
              <a:rPr lang="en-US" sz="1600">
                <a:solidFill>
                  <a:srgbClr val="205867"/>
                </a:solidFill>
                <a:latin typeface="Courier New"/>
                <a:ea typeface="Courier New"/>
                <a:cs typeface="Courier New"/>
                <a:sym typeface="Courier New"/>
              </a:rPr>
              <a:t>A1, A2</a:t>
            </a:r>
            <a:r>
              <a:rPr lang="en-US" sz="1600">
                <a:latin typeface="Courier New"/>
                <a:ea typeface="Courier New"/>
                <a:cs typeface="Courier New"/>
                <a:sym typeface="Courier New"/>
              </a:rPr>
              <a:t>{}</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Error: "class multi inheritance" forbidden</a:t>
            </a:r>
            <a:endParaRPr/>
          </a:p>
          <a:p>
            <a:pPr indent="-342900" lvl="0" marL="342900" rtl="0" algn="l">
              <a:spcBef>
                <a:spcPts val="320"/>
              </a:spcBef>
              <a:spcAft>
                <a:spcPts val="0"/>
              </a:spcAft>
              <a:buClr>
                <a:schemeClr val="dk1"/>
              </a:buClr>
              <a:buSzPts val="960"/>
              <a:buFont typeface="Noto Sans Symbols"/>
              <a:buNone/>
            </a:pPr>
            <a:r>
              <a:t/>
            </a:r>
            <a:endParaRPr sz="1600">
              <a:latin typeface="Courier New"/>
              <a:ea typeface="Courier New"/>
              <a:cs typeface="Courier New"/>
              <a:sym typeface="Courier New"/>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interface</a:t>
            </a:r>
            <a:r>
              <a:rPr lang="en-US" sz="1600">
                <a:latin typeface="Courier New"/>
                <a:ea typeface="Courier New"/>
                <a:cs typeface="Courier New"/>
                <a:sym typeface="Courier New"/>
              </a:rPr>
              <a:t> </a:t>
            </a:r>
            <a:r>
              <a:rPr lang="en-US" sz="1600">
                <a:solidFill>
                  <a:srgbClr val="205867"/>
                </a:solidFill>
                <a:latin typeface="Courier New"/>
                <a:ea typeface="Courier New"/>
                <a:cs typeface="Courier New"/>
                <a:sym typeface="Courier New"/>
              </a:rPr>
              <a:t>IA1</a:t>
            </a:r>
            <a:r>
              <a:rPr lang="en-US" sz="1600">
                <a:latin typeface="Courier New"/>
                <a:ea typeface="Courier New"/>
                <a:cs typeface="Courier New"/>
                <a:sym typeface="Courier New"/>
              </a:rPr>
              <a:t>{</a:t>
            </a:r>
            <a:r>
              <a:rPr lang="en-US" sz="1600">
                <a:solidFill>
                  <a:srgbClr val="0000FF"/>
                </a:solidFill>
                <a:latin typeface="Courier New"/>
                <a:ea typeface="Courier New"/>
                <a:cs typeface="Courier New"/>
                <a:sym typeface="Courier New"/>
              </a:rPr>
              <a:t>void </a:t>
            </a:r>
            <a:r>
              <a:rPr lang="en-US" sz="1600">
                <a:latin typeface="Courier New"/>
                <a:ea typeface="Courier New"/>
                <a:cs typeface="Courier New"/>
                <a:sym typeface="Courier New"/>
              </a:rPr>
              <a:t>IA();}</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interface</a:t>
            </a:r>
            <a:r>
              <a:rPr lang="en-US" sz="1600">
                <a:latin typeface="Courier New"/>
                <a:ea typeface="Courier New"/>
                <a:cs typeface="Courier New"/>
                <a:sym typeface="Courier New"/>
              </a:rPr>
              <a:t> </a:t>
            </a:r>
            <a:r>
              <a:rPr lang="en-US" sz="1600">
                <a:solidFill>
                  <a:srgbClr val="205867"/>
                </a:solidFill>
                <a:latin typeface="Courier New"/>
                <a:ea typeface="Courier New"/>
                <a:cs typeface="Courier New"/>
                <a:sym typeface="Courier New"/>
              </a:rPr>
              <a:t>IA2</a:t>
            </a:r>
            <a:r>
              <a:rPr lang="en-US" sz="1600">
                <a:latin typeface="Courier New"/>
                <a:ea typeface="Courier New"/>
                <a:cs typeface="Courier New"/>
                <a:sym typeface="Courier New"/>
              </a:rPr>
              <a:t>{</a:t>
            </a:r>
            <a:r>
              <a:rPr lang="en-US" sz="1600">
                <a:solidFill>
                  <a:srgbClr val="0000FF"/>
                </a:solidFill>
                <a:latin typeface="Courier New"/>
                <a:ea typeface="Courier New"/>
                <a:cs typeface="Courier New"/>
                <a:sym typeface="Courier New"/>
              </a:rPr>
              <a:t>void </a:t>
            </a:r>
            <a:r>
              <a:rPr lang="en-US" sz="1600">
                <a:latin typeface="Courier New"/>
                <a:ea typeface="Courier New"/>
                <a:cs typeface="Courier New"/>
                <a:sym typeface="Courier New"/>
              </a:rPr>
              <a:t>IA();}</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a:t>
            </a:r>
            <a:r>
              <a:rPr lang="en-US" sz="1600">
                <a:latin typeface="Courier New"/>
                <a:ea typeface="Courier New"/>
                <a:cs typeface="Courier New"/>
                <a:sym typeface="Courier New"/>
              </a:rPr>
              <a:t> </a:t>
            </a:r>
            <a:r>
              <a:rPr lang="en-US" sz="1600">
                <a:solidFill>
                  <a:srgbClr val="205867"/>
                </a:solidFill>
                <a:latin typeface="Courier New"/>
                <a:ea typeface="Courier New"/>
                <a:cs typeface="Courier New"/>
                <a:sym typeface="Courier New"/>
              </a:rPr>
              <a:t>A</a:t>
            </a:r>
            <a:r>
              <a:rPr lang="en-US" sz="1600">
                <a:latin typeface="Courier New"/>
                <a:ea typeface="Courier New"/>
                <a:cs typeface="Courier New"/>
                <a:sym typeface="Courier New"/>
              </a:rPr>
              <a:t>:</a:t>
            </a:r>
            <a:r>
              <a:rPr lang="en-US" sz="1600">
                <a:solidFill>
                  <a:srgbClr val="205867"/>
                </a:solidFill>
                <a:latin typeface="Courier New"/>
                <a:ea typeface="Courier New"/>
                <a:cs typeface="Courier New"/>
                <a:sym typeface="Courier New"/>
              </a:rPr>
              <a:t>IA1, IA2</a:t>
            </a:r>
            <a:r>
              <a:rPr lang="en-US" sz="1600">
                <a:latin typeface="Courier New"/>
                <a:ea typeface="Courier New"/>
                <a:cs typeface="Courier New"/>
                <a:sym typeface="Courier New"/>
              </a:rPr>
              <a:t>{</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OK interface "multi interface" implementation</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void </a:t>
            </a:r>
            <a:r>
              <a:rPr lang="en-US" sz="1600">
                <a:solidFill>
                  <a:srgbClr val="31859B"/>
                </a:solidFill>
                <a:latin typeface="Courier New"/>
                <a:ea typeface="Courier New"/>
                <a:cs typeface="Courier New"/>
                <a:sym typeface="Courier New"/>
              </a:rPr>
              <a:t>IA1.</a:t>
            </a:r>
            <a:r>
              <a:rPr lang="en-US" sz="1600">
                <a:latin typeface="Courier New"/>
                <a:ea typeface="Courier New"/>
                <a:cs typeface="Courier New"/>
                <a:sym typeface="Courier New"/>
              </a:rPr>
              <a:t>IA(){} </a:t>
            </a:r>
            <a:r>
              <a:rPr lang="en-US" sz="1600">
                <a:solidFill>
                  <a:srgbClr val="008000"/>
                </a:solidFill>
                <a:latin typeface="Courier New"/>
                <a:ea typeface="Courier New"/>
                <a:cs typeface="Courier New"/>
                <a:sym typeface="Courier New"/>
              </a:rPr>
              <a:t>// All explicit implementation</a:t>
            </a:r>
            <a:endParaRPr sz="1600">
              <a:latin typeface="Courier New"/>
              <a:ea typeface="Courier New"/>
              <a:cs typeface="Courier New"/>
              <a:sym typeface="Courier New"/>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   void </a:t>
            </a:r>
            <a:r>
              <a:rPr lang="en-US" sz="1600">
                <a:solidFill>
                  <a:srgbClr val="31859B"/>
                </a:solidFill>
                <a:latin typeface="Courier New"/>
                <a:ea typeface="Courier New"/>
                <a:cs typeface="Courier New"/>
                <a:sym typeface="Courier New"/>
              </a:rPr>
              <a:t>IA2.</a:t>
            </a:r>
            <a:r>
              <a:rPr lang="en-US" sz="1600">
                <a:latin typeface="Courier New"/>
                <a:ea typeface="Courier New"/>
                <a:cs typeface="Courier New"/>
                <a:sym typeface="Courier New"/>
              </a:rPr>
              <a:t>IA(){}</a:t>
            </a:r>
            <a:endParaRPr sz="1600">
              <a:latin typeface="Courier New"/>
              <a:ea typeface="Courier New"/>
              <a:cs typeface="Courier New"/>
              <a:sym typeface="Courier New"/>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a:t>
            </a:r>
            <a:r>
              <a:rPr lang="en-US" sz="1600">
                <a:latin typeface="Courier New"/>
                <a:ea typeface="Courier New"/>
                <a:cs typeface="Courier New"/>
                <a:sym typeface="Courier New"/>
              </a:rPr>
              <a:t> </a:t>
            </a:r>
            <a:r>
              <a:rPr lang="en-US" sz="1600">
                <a:solidFill>
                  <a:srgbClr val="205867"/>
                </a:solidFill>
                <a:latin typeface="Courier New"/>
                <a:ea typeface="Courier New"/>
                <a:cs typeface="Courier New"/>
                <a:sym typeface="Courier New"/>
              </a:rPr>
              <a:t>B</a:t>
            </a:r>
            <a:r>
              <a:rPr lang="en-US" sz="1600">
                <a:latin typeface="Courier New"/>
                <a:ea typeface="Courier New"/>
                <a:cs typeface="Courier New"/>
                <a:sym typeface="Courier New"/>
              </a:rPr>
              <a:t>:</a:t>
            </a:r>
            <a:r>
              <a:rPr lang="en-US" sz="1600">
                <a:solidFill>
                  <a:srgbClr val="205867"/>
                </a:solidFill>
                <a:latin typeface="Courier New"/>
                <a:ea typeface="Courier New"/>
                <a:cs typeface="Courier New"/>
                <a:sym typeface="Courier New"/>
              </a:rPr>
              <a:t>IA1, IA2</a:t>
            </a:r>
            <a:r>
              <a:rPr lang="en-US" sz="1600">
                <a:latin typeface="Courier New"/>
                <a:ea typeface="Courier New"/>
                <a:cs typeface="Courier New"/>
                <a:sym typeface="Courier New"/>
              </a:rPr>
              <a:t>{</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   void </a:t>
            </a:r>
            <a:r>
              <a:rPr lang="en-US" sz="1600">
                <a:latin typeface="Courier New"/>
                <a:ea typeface="Courier New"/>
                <a:cs typeface="Courier New"/>
                <a:sym typeface="Courier New"/>
              </a:rPr>
              <a:t>IA(){}     </a:t>
            </a:r>
            <a:r>
              <a:rPr lang="en-US" sz="1600">
                <a:solidFill>
                  <a:srgbClr val="008000"/>
                </a:solidFill>
                <a:latin typeface="Courier New"/>
                <a:ea typeface="Courier New"/>
                <a:cs typeface="Courier New"/>
                <a:sym typeface="Courier New"/>
              </a:rPr>
              <a:t>// one implementation for all interface</a:t>
            </a:r>
            <a:endParaRPr sz="1600">
              <a:latin typeface="Courier New"/>
              <a:ea typeface="Courier New"/>
              <a:cs typeface="Courier New"/>
              <a:sym typeface="Courier New"/>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a:t>
            </a:r>
            <a:endParaRPr/>
          </a:p>
        </p:txBody>
      </p:sp>
      <p:sp>
        <p:nvSpPr>
          <p:cNvPr id="402" name="Google Shape;402;p32"/>
          <p:cNvSpPr txBox="1"/>
          <p:nvPr/>
        </p:nvSpPr>
        <p:spPr>
          <a:xfrm>
            <a:off x="304800" y="1066800"/>
            <a:ext cx="8229600" cy="91439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440"/>
              <a:buFont typeface="Noto Sans Symbols"/>
              <a:buChar char="❑"/>
            </a:pPr>
            <a:r>
              <a:rPr lang="en-US" sz="2400">
                <a:solidFill>
                  <a:schemeClr val="dk1"/>
                </a:solidFill>
                <a:latin typeface="Calibri"/>
                <a:ea typeface="Calibri"/>
                <a:cs typeface="Calibri"/>
                <a:sym typeface="Calibri"/>
              </a:rPr>
              <a:t>Classes and structs can inherit from multiple interfaces</a:t>
            </a:r>
            <a:endParaRPr/>
          </a:p>
          <a:p>
            <a:pPr indent="-342900" lvl="0" marL="342900" marR="0" rtl="0" algn="l">
              <a:spcBef>
                <a:spcPts val="480"/>
              </a:spcBef>
              <a:spcAft>
                <a:spcPts val="0"/>
              </a:spcAft>
              <a:buClr>
                <a:schemeClr val="dk1"/>
              </a:buClr>
              <a:buSzPts val="1440"/>
              <a:buFont typeface="Noto Sans Symbols"/>
              <a:buChar char="❑"/>
            </a:pPr>
            <a:r>
              <a:rPr lang="en-US" sz="2400">
                <a:solidFill>
                  <a:schemeClr val="dk1"/>
                </a:solidFill>
                <a:latin typeface="Calibri"/>
                <a:ea typeface="Calibri"/>
                <a:cs typeface="Calibri"/>
                <a:sym typeface="Calibri"/>
              </a:rPr>
              <a:t>Interfaces can inherit from multiple interfaces</a:t>
            </a:r>
            <a:endParaRPr/>
          </a:p>
          <a:p>
            <a:pPr indent="-251459" lvl="0" marL="342900" marR="0" rtl="0" algn="l">
              <a:spcBef>
                <a:spcPts val="480"/>
              </a:spcBef>
              <a:spcAft>
                <a:spcPts val="0"/>
              </a:spcAft>
              <a:buClr>
                <a:schemeClr val="dk1"/>
              </a:buClr>
              <a:buSzPts val="1440"/>
              <a:buFont typeface="Noto Sans Symbols"/>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3"/>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 Class &amp; Interface </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Abstract Class vs. Interface </a:t>
            </a:r>
            <a:endParaRPr>
              <a:solidFill>
                <a:srgbClr val="C00000"/>
              </a:solidFill>
              <a:latin typeface="Arial"/>
              <a:ea typeface="Arial"/>
              <a:cs typeface="Arial"/>
              <a:sym typeface="Arial"/>
            </a:endParaRPr>
          </a:p>
        </p:txBody>
      </p:sp>
      <p:sp>
        <p:nvSpPr>
          <p:cNvPr id="408" name="Google Shape;408;p33"/>
          <p:cNvSpPr txBox="1"/>
          <p:nvPr>
            <p:ph idx="1" type="body"/>
          </p:nvPr>
        </p:nvSpPr>
        <p:spPr>
          <a:xfrm>
            <a:off x="152400" y="1219200"/>
            <a:ext cx="8686800" cy="563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1440"/>
              <a:buChar char="❑"/>
            </a:pPr>
            <a:r>
              <a:rPr b="1" lang="en-US" sz="2400"/>
              <a:t>Abstract:</a:t>
            </a:r>
            <a:br>
              <a:rPr lang="en-US" sz="2400"/>
            </a:br>
            <a:r>
              <a:rPr lang="en-US" sz="2400"/>
              <a:t>- Single inheritance</a:t>
            </a:r>
            <a:br>
              <a:rPr lang="en-US" sz="2400"/>
            </a:br>
            <a:r>
              <a:rPr lang="en-US" sz="2400"/>
              <a:t>- Fast performance</a:t>
            </a:r>
            <a:br>
              <a:rPr lang="en-US" sz="2400"/>
            </a:br>
            <a:r>
              <a:rPr lang="en-US" sz="2400"/>
              <a:t>- Security problem in distributed application</a:t>
            </a:r>
            <a:br>
              <a:rPr lang="en-US" sz="2400"/>
            </a:br>
            <a:r>
              <a:rPr lang="en-US" sz="2400"/>
              <a:t>- When base class change lead to the changing derived class. </a:t>
            </a:r>
            <a:endParaRPr sz="2400"/>
          </a:p>
          <a:p>
            <a:pPr indent="-342900" lvl="0" marL="342900" rtl="0" algn="l">
              <a:spcBef>
                <a:spcPts val="480"/>
              </a:spcBef>
              <a:spcAft>
                <a:spcPts val="0"/>
              </a:spcAft>
              <a:buClr>
                <a:schemeClr val="dk1"/>
              </a:buClr>
              <a:buSzPts val="1440"/>
              <a:buChar char="❑"/>
            </a:pPr>
            <a:r>
              <a:rPr b="1" lang="en-US" sz="2400"/>
              <a:t>Interface:</a:t>
            </a:r>
            <a:br>
              <a:rPr lang="en-US" sz="2400"/>
            </a:br>
            <a:r>
              <a:rPr lang="en-US" sz="2400"/>
              <a:t>- Multiple inheritance. </a:t>
            </a:r>
            <a:br>
              <a:rPr lang="en-US" sz="2400"/>
            </a:br>
            <a:r>
              <a:rPr lang="en-US" sz="2400"/>
              <a:t>-  Slow performance but flexible </a:t>
            </a:r>
            <a:br>
              <a:rPr lang="en-US" sz="2400"/>
            </a:br>
            <a:r>
              <a:rPr lang="en-US" sz="2400"/>
              <a:t>-  Good for separate interface &amp; implementation ( eg : plug-in programming)</a:t>
            </a:r>
            <a:br>
              <a:rPr lang="en-US" sz="2400"/>
            </a:br>
            <a:endParaRPr sz="2400"/>
          </a:p>
          <a:p>
            <a:pPr indent="-342900" lvl="0" marL="342900" rtl="0" algn="l">
              <a:spcBef>
                <a:spcPts val="480"/>
              </a:spcBef>
              <a:spcAft>
                <a:spcPts val="0"/>
              </a:spcAft>
              <a:buClr>
                <a:schemeClr val="dk1"/>
              </a:buClr>
              <a:buSzPts val="1440"/>
              <a:buChar char="❑"/>
            </a:pPr>
            <a:r>
              <a:rPr lang="en-US" sz="2400"/>
              <a:t>More : </a:t>
            </a:r>
            <a:r>
              <a:rPr lang="en-US" sz="2000" u="sng">
                <a:solidFill>
                  <a:schemeClr val="hlink"/>
                </a:solidFill>
                <a:hlinkClick r:id="rId3"/>
              </a:rPr>
              <a:t>http://liveonmyown.wordpress.com/2007/09/11/abstract-class-vs-interface/</a:t>
            </a:r>
            <a:endParaRPr sz="2000"/>
          </a:p>
          <a:p>
            <a:pPr indent="-251459" lvl="0" marL="342900" rtl="0" algn="l">
              <a:spcBef>
                <a:spcPts val="480"/>
              </a:spcBef>
              <a:spcAft>
                <a:spcPts val="0"/>
              </a:spcAft>
              <a:buClr>
                <a:schemeClr val="dk1"/>
              </a:buClr>
              <a:buSzPts val="1440"/>
              <a:buNone/>
            </a:pPr>
            <a:r>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title"/>
          </p:nvPr>
        </p:nvSpPr>
        <p:spPr>
          <a:xfrm>
            <a:off x="1763688" y="0"/>
            <a:ext cx="6923112"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Lesson Summary</a:t>
            </a:r>
            <a:endParaRPr>
              <a:solidFill>
                <a:srgbClr val="C00000"/>
              </a:solidFill>
              <a:latin typeface="Arial"/>
              <a:ea typeface="Arial"/>
              <a:cs typeface="Arial"/>
              <a:sym typeface="Arial"/>
            </a:endParaRPr>
          </a:p>
        </p:txBody>
      </p:sp>
      <p:sp>
        <p:nvSpPr>
          <p:cNvPr id="414" name="Google Shape;414;p34"/>
          <p:cNvSpPr txBox="1"/>
          <p:nvPr>
            <p:ph idx="1" type="body"/>
          </p:nvPr>
        </p:nvSpPr>
        <p:spPr>
          <a:xfrm>
            <a:off x="762000" y="1219200"/>
            <a:ext cx="7498080" cy="381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60000"/>
              <a:buNone/>
            </a:pPr>
            <a:r>
              <a:rPr lang="en-US"/>
              <a:t>Object-oriented systems describe entities as objects. </a:t>
            </a:r>
            <a:endParaRPr/>
          </a:p>
        </p:txBody>
      </p:sp>
      <p:sp>
        <p:nvSpPr>
          <p:cNvPr id="415" name="Google Shape;415;p34"/>
          <p:cNvSpPr/>
          <p:nvPr/>
        </p:nvSpPr>
        <p:spPr>
          <a:xfrm>
            <a:off x="3657600" y="2819400"/>
            <a:ext cx="1676400" cy="1676400"/>
          </a:xfrm>
          <a:prstGeom prst="ellipse">
            <a:avLst/>
          </a:prstGeom>
          <a:solidFill>
            <a:srgbClr val="E5B8B7"/>
          </a:solidFill>
          <a:ln cap="flat" cmpd="sng" w="254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Object Oriented</a:t>
            </a:r>
            <a:endParaRPr sz="2000">
              <a:solidFill>
                <a:schemeClr val="dk1"/>
              </a:solidFill>
              <a:latin typeface="Arial"/>
              <a:ea typeface="Arial"/>
              <a:cs typeface="Arial"/>
              <a:sym typeface="Arial"/>
            </a:endParaRPr>
          </a:p>
        </p:txBody>
      </p:sp>
      <p:sp>
        <p:nvSpPr>
          <p:cNvPr id="416" name="Google Shape;416;p34"/>
          <p:cNvSpPr/>
          <p:nvPr/>
        </p:nvSpPr>
        <p:spPr>
          <a:xfrm>
            <a:off x="1066800" y="2133600"/>
            <a:ext cx="1295400" cy="45720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Abstraction</a:t>
            </a:r>
            <a:endParaRPr sz="1600">
              <a:solidFill>
                <a:schemeClr val="dk1"/>
              </a:solidFill>
              <a:latin typeface="Arial"/>
              <a:ea typeface="Arial"/>
              <a:cs typeface="Arial"/>
              <a:sym typeface="Arial"/>
            </a:endParaRPr>
          </a:p>
        </p:txBody>
      </p:sp>
      <p:sp>
        <p:nvSpPr>
          <p:cNvPr id="417" name="Google Shape;417;p34"/>
          <p:cNvSpPr/>
          <p:nvPr/>
        </p:nvSpPr>
        <p:spPr>
          <a:xfrm>
            <a:off x="2743200" y="2133600"/>
            <a:ext cx="1524000" cy="45720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Encapsulation</a:t>
            </a:r>
            <a:endParaRPr sz="1600">
              <a:solidFill>
                <a:schemeClr val="dk1"/>
              </a:solidFill>
              <a:latin typeface="Arial"/>
              <a:ea typeface="Arial"/>
              <a:cs typeface="Arial"/>
              <a:sym typeface="Arial"/>
            </a:endParaRPr>
          </a:p>
        </p:txBody>
      </p:sp>
      <p:sp>
        <p:nvSpPr>
          <p:cNvPr id="418" name="Google Shape;418;p34"/>
          <p:cNvSpPr/>
          <p:nvPr/>
        </p:nvSpPr>
        <p:spPr>
          <a:xfrm>
            <a:off x="4495800" y="2133600"/>
            <a:ext cx="1524000" cy="45720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Inheritance</a:t>
            </a:r>
            <a:endParaRPr sz="1600">
              <a:solidFill>
                <a:schemeClr val="dk1"/>
              </a:solidFill>
              <a:latin typeface="Arial"/>
              <a:ea typeface="Arial"/>
              <a:cs typeface="Arial"/>
              <a:sym typeface="Arial"/>
            </a:endParaRPr>
          </a:p>
        </p:txBody>
      </p:sp>
      <p:sp>
        <p:nvSpPr>
          <p:cNvPr id="419" name="Google Shape;419;p34"/>
          <p:cNvSpPr/>
          <p:nvPr/>
        </p:nvSpPr>
        <p:spPr>
          <a:xfrm>
            <a:off x="6324600" y="2133600"/>
            <a:ext cx="1524000" cy="457200"/>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Polymorphism</a:t>
            </a:r>
            <a:endParaRPr sz="1600">
              <a:solidFill>
                <a:schemeClr val="dk1"/>
              </a:solidFill>
              <a:latin typeface="Arial"/>
              <a:ea typeface="Arial"/>
              <a:cs typeface="Arial"/>
              <a:sym typeface="Arial"/>
            </a:endParaRPr>
          </a:p>
        </p:txBody>
      </p:sp>
      <p:sp>
        <p:nvSpPr>
          <p:cNvPr id="420" name="Google Shape;420;p34"/>
          <p:cNvSpPr/>
          <p:nvPr/>
        </p:nvSpPr>
        <p:spPr>
          <a:xfrm>
            <a:off x="1295400" y="4800600"/>
            <a:ext cx="6400800" cy="838200"/>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Abstract class, Concrete class,  Base class, Derive class, Attribute, Method,</a:t>
            </a:r>
            <a:endParaRPr/>
          </a:p>
          <a:p>
            <a:pPr indent="0" lvl="0" marL="0" marR="0" rtl="0" algn="ctr">
              <a:spcBef>
                <a:spcPts val="0"/>
              </a:spcBef>
              <a:spcAft>
                <a:spcPts val="0"/>
              </a:spcAft>
              <a:buNone/>
            </a:pPr>
            <a:r>
              <a:rPr lang="en-US" sz="1600">
                <a:solidFill>
                  <a:schemeClr val="dk1"/>
                </a:solidFill>
                <a:latin typeface="Arial"/>
                <a:ea typeface="Arial"/>
                <a:cs typeface="Arial"/>
                <a:sym typeface="Arial"/>
              </a:rPr>
              <a:t>Instance, Instantiation, </a:t>
            </a:r>
            <a:endParaRPr sz="1600">
              <a:solidFill>
                <a:schemeClr val="dk1"/>
              </a:solidFill>
              <a:latin typeface="Arial"/>
              <a:ea typeface="Arial"/>
              <a:cs typeface="Arial"/>
              <a:sym typeface="Arial"/>
            </a:endParaRPr>
          </a:p>
        </p:txBody>
      </p:sp>
      <p:sp>
        <p:nvSpPr>
          <p:cNvPr id="421" name="Google Shape;421;p34"/>
          <p:cNvSpPr/>
          <p:nvPr/>
        </p:nvSpPr>
        <p:spPr>
          <a:xfrm>
            <a:off x="774192" y="1550313"/>
            <a:ext cx="745540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FF"/>
              </a:buClr>
              <a:buSzPts val="2200"/>
              <a:buFont typeface="Arial"/>
              <a:buNone/>
            </a:pPr>
            <a:r>
              <a:rPr lang="en-US" sz="2200">
                <a:solidFill>
                  <a:srgbClr val="0000FF"/>
                </a:solidFill>
                <a:latin typeface="Arial"/>
                <a:ea typeface="Arial"/>
                <a:cs typeface="Arial"/>
                <a:sym typeface="Arial"/>
              </a:rPr>
              <a:t>Objects</a:t>
            </a:r>
            <a:r>
              <a:rPr lang="en-US" sz="2200">
                <a:solidFill>
                  <a:schemeClr val="dk1"/>
                </a:solidFill>
                <a:latin typeface="Arial"/>
                <a:ea typeface="Arial"/>
                <a:cs typeface="Arial"/>
                <a:sym typeface="Arial"/>
              </a:rPr>
              <a:t> are part of a general concept called </a:t>
            </a:r>
            <a:r>
              <a:rPr lang="en-US" sz="2200">
                <a:solidFill>
                  <a:srgbClr val="0000FF"/>
                </a:solidFill>
                <a:latin typeface="Arial"/>
                <a:ea typeface="Arial"/>
                <a:cs typeface="Arial"/>
                <a:sym typeface="Arial"/>
              </a:rPr>
              <a:t>classes</a:t>
            </a:r>
            <a:endParaRPr sz="2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xEl>
                                              <p:pRg end="0" st="0"/>
                                            </p:txEl>
                                          </p:spTgt>
                                        </p:tgtEl>
                                        <p:attrNameLst>
                                          <p:attrName>style.visibility</p:attrName>
                                        </p:attrNameLst>
                                      </p:cBhvr>
                                      <p:to>
                                        <p:strVal val="visible"/>
                                      </p:to>
                                    </p:set>
                                    <p:animEffect filter="fade" transition="in">
                                      <p:cBhvr>
                                        <p:cTn dur="2000"/>
                                        <p:tgtEl>
                                          <p:spTgt spid="4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animEffect filter="fade" transition="in">
                                      <p:cBhvr>
                                        <p:cTn dur="2000"/>
                                        <p:tgtEl>
                                          <p:spTgt spid="4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animEffect filter="fade" transition="in">
                                      <p:cBhvr>
                                        <p:cTn dur="2000"/>
                                        <p:tgtEl>
                                          <p:spTgt spid="4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animEffect filter="fade" transition="in">
                                      <p:cBhvr>
                                        <p:cTn dur="2000"/>
                                        <p:tgtEl>
                                          <p:spTgt spid="4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xEl>
                                              <p:pRg end="0" st="0"/>
                                            </p:txEl>
                                          </p:spTgt>
                                        </p:tgtEl>
                                        <p:attrNameLst>
                                          <p:attrName>style.visibility</p:attrName>
                                        </p:attrNameLst>
                                      </p:cBhvr>
                                      <p:to>
                                        <p:strVal val="visible"/>
                                      </p:to>
                                    </p:set>
                                    <p:animEffect filter="fade" transition="in">
                                      <p:cBhvr>
                                        <p:cTn dur="2000"/>
                                        <p:tgtEl>
                                          <p:spTgt spid="4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xEl>
                                              <p:pRg end="0" st="0"/>
                                            </p:txEl>
                                          </p:spTgt>
                                        </p:tgtEl>
                                        <p:attrNameLst>
                                          <p:attrName>style.visibility</p:attrName>
                                        </p:attrNameLst>
                                      </p:cBhvr>
                                      <p:to>
                                        <p:strVal val="visible"/>
                                      </p:to>
                                    </p:set>
                                    <p:animEffect filter="fade" transition="in">
                                      <p:cBhvr>
                                        <p:cTn dur="2000"/>
                                        <p:tgtEl>
                                          <p:spTgt spid="4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animEffect filter="fade" transition="in">
                                      <p:cBhvr>
                                        <p:cTn dur="2000"/>
                                        <p:tgtEl>
                                          <p:spTgt spid="4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animEffect filter="fade" transition="in">
                                      <p:cBhvr>
                                        <p:cTn dur="2000"/>
                                        <p:tgtEl>
                                          <p:spTgt spid="4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1" st="1"/>
                                            </p:txEl>
                                          </p:spTgt>
                                        </p:tgtEl>
                                        <p:attrNameLst>
                                          <p:attrName>style.visibility</p:attrName>
                                        </p:attrNameLst>
                                      </p:cBhvr>
                                      <p:to>
                                        <p:strVal val="visible"/>
                                      </p:to>
                                    </p:set>
                                    <p:animEffect filter="fade" transition="in">
                                      <p:cBhvr>
                                        <p:cTn dur="2000"/>
                                        <p:tgtEl>
                                          <p:spTgt spid="42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pic>
        <p:nvPicPr>
          <p:cNvPr descr="https://encrypted-tbn3.gstatic.com/images?q=tbn:ANd9GcSMjRd2K5uJ6whNf349YHYX3MMOR5cgpA91-z3CLGYfjMQYG73LXA" id="427" name="Google Shape;427;p35"/>
          <p:cNvPicPr preferRelativeResize="0"/>
          <p:nvPr/>
        </p:nvPicPr>
        <p:blipFill rotWithShape="1">
          <a:blip r:embed="rId3">
            <a:alphaModFix/>
          </a:blip>
          <a:srcRect b="0" l="0" r="0" t="0"/>
          <a:stretch/>
        </p:blipFill>
        <p:spPr>
          <a:xfrm>
            <a:off x="3352800" y="2133600"/>
            <a:ext cx="2212849" cy="2514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Abstraction</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Sample</a:t>
            </a:r>
            <a:endParaRPr>
              <a:solidFill>
                <a:srgbClr val="C00000"/>
              </a:solidFill>
              <a:latin typeface="Arial"/>
              <a:ea typeface="Arial"/>
              <a:cs typeface="Arial"/>
              <a:sym typeface="Arial"/>
            </a:endParaRPr>
          </a:p>
        </p:txBody>
      </p:sp>
      <p:sp>
        <p:nvSpPr>
          <p:cNvPr id="112" name="Google Shape;112;p4"/>
          <p:cNvSpPr txBox="1"/>
          <p:nvPr>
            <p:ph idx="4294967295" type="body"/>
          </p:nvPr>
        </p:nvSpPr>
        <p:spPr>
          <a:xfrm>
            <a:off x="416859" y="1347134"/>
            <a:ext cx="8242300" cy="5383212"/>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80000"/>
              </a:lnSpc>
              <a:spcBef>
                <a:spcPts val="0"/>
              </a:spcBef>
              <a:spcAft>
                <a:spcPts val="0"/>
              </a:spcAft>
              <a:buClr>
                <a:schemeClr val="dk1"/>
              </a:buClr>
              <a:buSzPct val="60000"/>
              <a:buChar char="❑"/>
            </a:pPr>
            <a:r>
              <a:rPr lang="en-US" sz="3000"/>
              <a:t>Object: Sport Car</a:t>
            </a:r>
            <a:endParaRPr/>
          </a:p>
          <a:p>
            <a:pPr indent="-285750" lvl="1" marL="742950" rtl="0" algn="l">
              <a:lnSpc>
                <a:spcPct val="80000"/>
              </a:lnSpc>
              <a:spcBef>
                <a:spcPts val="555"/>
              </a:spcBef>
              <a:spcAft>
                <a:spcPts val="0"/>
              </a:spcAft>
              <a:buClr>
                <a:schemeClr val="dk1"/>
              </a:buClr>
              <a:buSzPct val="100000"/>
              <a:buChar char="✔"/>
            </a:pPr>
            <a:r>
              <a:rPr lang="en-US" sz="3000"/>
              <a:t>Data: Information</a:t>
            </a:r>
            <a:endParaRPr/>
          </a:p>
          <a:p>
            <a:pPr indent="-228600" lvl="2" marL="1143000" rtl="0" algn="l">
              <a:lnSpc>
                <a:spcPct val="80000"/>
              </a:lnSpc>
              <a:spcBef>
                <a:spcPts val="555"/>
              </a:spcBef>
              <a:spcAft>
                <a:spcPts val="0"/>
              </a:spcAft>
              <a:buClr>
                <a:schemeClr val="dk1"/>
              </a:buClr>
              <a:buSzPct val="100000"/>
              <a:buChar char="▪"/>
            </a:pPr>
            <a:r>
              <a:rPr lang="en-US" sz="3000"/>
              <a:t>Wheel: 4 wheels</a:t>
            </a:r>
            <a:endParaRPr/>
          </a:p>
          <a:p>
            <a:pPr indent="-228600" lvl="2" marL="1143000" rtl="0" algn="l">
              <a:lnSpc>
                <a:spcPct val="80000"/>
              </a:lnSpc>
              <a:spcBef>
                <a:spcPts val="555"/>
              </a:spcBef>
              <a:spcAft>
                <a:spcPts val="0"/>
              </a:spcAft>
              <a:buClr>
                <a:schemeClr val="dk1"/>
              </a:buClr>
              <a:buSzPct val="100000"/>
              <a:buChar char="▪"/>
            </a:pPr>
            <a:r>
              <a:rPr lang="en-US" sz="3000"/>
              <a:t>Main color: Yellow</a:t>
            </a:r>
            <a:endParaRPr/>
          </a:p>
          <a:p>
            <a:pPr indent="-228600" lvl="2" marL="1143000" rtl="0" algn="l">
              <a:lnSpc>
                <a:spcPct val="80000"/>
              </a:lnSpc>
              <a:spcBef>
                <a:spcPts val="555"/>
              </a:spcBef>
              <a:spcAft>
                <a:spcPts val="0"/>
              </a:spcAft>
              <a:buClr>
                <a:schemeClr val="dk1"/>
              </a:buClr>
              <a:buSzPct val="100000"/>
              <a:buChar char="▪"/>
            </a:pPr>
            <a:r>
              <a:rPr lang="en-US" sz="3000"/>
              <a:t>Rear port: 2 ports</a:t>
            </a:r>
            <a:endParaRPr/>
          </a:p>
          <a:p>
            <a:pPr indent="-228600" lvl="2" marL="1143000" rtl="0" algn="l">
              <a:lnSpc>
                <a:spcPct val="80000"/>
              </a:lnSpc>
              <a:spcBef>
                <a:spcPts val="555"/>
              </a:spcBef>
              <a:spcAft>
                <a:spcPts val="0"/>
              </a:spcAft>
              <a:buClr>
                <a:schemeClr val="dk1"/>
              </a:buClr>
              <a:buSzPct val="100000"/>
              <a:buChar char="▪"/>
            </a:pPr>
            <a:r>
              <a:rPr lang="en-US" sz="3000"/>
              <a:t>With upper window: Yes</a:t>
            </a:r>
            <a:endParaRPr/>
          </a:p>
          <a:p>
            <a:pPr indent="-228600" lvl="2" marL="1143000" rtl="0" algn="l">
              <a:lnSpc>
                <a:spcPct val="80000"/>
              </a:lnSpc>
              <a:spcBef>
                <a:spcPts val="555"/>
              </a:spcBef>
              <a:spcAft>
                <a:spcPts val="0"/>
              </a:spcAft>
              <a:buClr>
                <a:schemeClr val="dk1"/>
              </a:buClr>
              <a:buSzPct val="100000"/>
              <a:buChar char="▪"/>
            </a:pPr>
            <a:r>
              <a:rPr lang="en-US" sz="3000"/>
              <a:t>Seat: 2 seats</a:t>
            </a:r>
            <a:endParaRPr/>
          </a:p>
          <a:p>
            <a:pPr indent="-228600" lvl="2" marL="1143000" rtl="0" algn="l">
              <a:lnSpc>
                <a:spcPct val="80000"/>
              </a:lnSpc>
              <a:spcBef>
                <a:spcPts val="555"/>
              </a:spcBef>
              <a:spcAft>
                <a:spcPts val="0"/>
              </a:spcAft>
              <a:buClr>
                <a:schemeClr val="dk1"/>
              </a:buClr>
              <a:buSzPct val="100000"/>
              <a:buChar char="▪"/>
            </a:pPr>
            <a:r>
              <a:rPr lang="en-US" sz="3000"/>
              <a:t>Cylinder volume:2.1L</a:t>
            </a:r>
            <a:endParaRPr/>
          </a:p>
          <a:p>
            <a:pPr indent="-285750" lvl="1" marL="742950" rtl="0" algn="l">
              <a:lnSpc>
                <a:spcPct val="80000"/>
              </a:lnSpc>
              <a:spcBef>
                <a:spcPts val="555"/>
              </a:spcBef>
              <a:spcAft>
                <a:spcPts val="0"/>
              </a:spcAft>
              <a:buClr>
                <a:schemeClr val="dk1"/>
              </a:buClr>
              <a:buSzPct val="100000"/>
              <a:buChar char="✔"/>
            </a:pPr>
            <a:r>
              <a:rPr lang="en-US" sz="3000"/>
              <a:t>Action</a:t>
            </a:r>
            <a:endParaRPr/>
          </a:p>
          <a:p>
            <a:pPr indent="-228600" lvl="2" marL="1143000" rtl="0" algn="l">
              <a:lnSpc>
                <a:spcPct val="80000"/>
              </a:lnSpc>
              <a:spcBef>
                <a:spcPts val="555"/>
              </a:spcBef>
              <a:spcAft>
                <a:spcPts val="0"/>
              </a:spcAft>
              <a:buClr>
                <a:schemeClr val="dk1"/>
              </a:buClr>
              <a:buSzPct val="100000"/>
              <a:buChar char="▪"/>
            </a:pPr>
            <a:r>
              <a:rPr lang="en-US" sz="3000"/>
              <a:t>Engine start</a:t>
            </a:r>
            <a:endParaRPr/>
          </a:p>
          <a:p>
            <a:pPr indent="-228600" lvl="2" marL="1143000" rtl="0" algn="l">
              <a:lnSpc>
                <a:spcPct val="80000"/>
              </a:lnSpc>
              <a:spcBef>
                <a:spcPts val="555"/>
              </a:spcBef>
              <a:spcAft>
                <a:spcPts val="0"/>
              </a:spcAft>
              <a:buClr>
                <a:schemeClr val="dk1"/>
              </a:buClr>
              <a:buSzPct val="100000"/>
              <a:buChar char="▪"/>
            </a:pPr>
            <a:r>
              <a:rPr lang="en-US" sz="3000"/>
              <a:t>Speed up, Slow down</a:t>
            </a:r>
            <a:endParaRPr/>
          </a:p>
          <a:p>
            <a:pPr indent="-228600" lvl="2" marL="1143000" rtl="0" algn="l">
              <a:lnSpc>
                <a:spcPct val="80000"/>
              </a:lnSpc>
              <a:spcBef>
                <a:spcPts val="555"/>
              </a:spcBef>
              <a:spcAft>
                <a:spcPts val="0"/>
              </a:spcAft>
              <a:buClr>
                <a:schemeClr val="dk1"/>
              </a:buClr>
              <a:buSzPct val="100000"/>
              <a:buChar char="▪"/>
            </a:pPr>
            <a:r>
              <a:rPr lang="en-US" sz="3000"/>
              <a:t>Turn left, turn right</a:t>
            </a:r>
            <a:endParaRPr/>
          </a:p>
          <a:p>
            <a:pPr indent="-228600" lvl="2" marL="1143000" rtl="0" algn="l">
              <a:lnSpc>
                <a:spcPct val="80000"/>
              </a:lnSpc>
              <a:spcBef>
                <a:spcPts val="555"/>
              </a:spcBef>
              <a:spcAft>
                <a:spcPts val="0"/>
              </a:spcAft>
              <a:buClr>
                <a:schemeClr val="dk1"/>
              </a:buClr>
              <a:buSzPct val="100000"/>
              <a:buChar char="▪"/>
            </a:pPr>
            <a:r>
              <a:rPr lang="en-US" sz="3000"/>
              <a:t>Stop</a:t>
            </a:r>
            <a:endParaRPr/>
          </a:p>
          <a:p>
            <a:pPr indent="-342900" lvl="0" marL="342900" rtl="0" algn="l">
              <a:lnSpc>
                <a:spcPct val="80000"/>
              </a:lnSpc>
              <a:spcBef>
                <a:spcPts val="592"/>
              </a:spcBef>
              <a:spcAft>
                <a:spcPts val="0"/>
              </a:spcAft>
              <a:buClr>
                <a:schemeClr val="dk1"/>
              </a:buClr>
              <a:buSzPct val="60000"/>
              <a:buFont typeface="Noto Sans Symbols"/>
              <a:buNone/>
            </a:pPr>
            <a:r>
              <a:rPr lang="en-US"/>
              <a:t> </a:t>
            </a:r>
            <a:endParaRPr/>
          </a:p>
        </p:txBody>
      </p:sp>
      <p:pic>
        <p:nvPicPr>
          <p:cNvPr id="113" name="Google Shape;113;p4"/>
          <p:cNvPicPr preferRelativeResize="0"/>
          <p:nvPr/>
        </p:nvPicPr>
        <p:blipFill rotWithShape="1">
          <a:blip r:embed="rId3">
            <a:alphaModFix/>
          </a:blip>
          <a:srcRect b="0" l="0" r="0" t="0"/>
          <a:stretch/>
        </p:blipFill>
        <p:spPr>
          <a:xfrm>
            <a:off x="5257799" y="1603216"/>
            <a:ext cx="3401359" cy="213151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Abstraction</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What is an object?</a:t>
            </a:r>
            <a:endParaRPr/>
          </a:p>
        </p:txBody>
      </p:sp>
      <p:sp>
        <p:nvSpPr>
          <p:cNvPr id="120" name="Google Shape;120;p5"/>
          <p:cNvSpPr txBox="1"/>
          <p:nvPr>
            <p:ph idx="4294967295" type="body"/>
          </p:nvPr>
        </p:nvSpPr>
        <p:spPr>
          <a:xfrm>
            <a:off x="0" y="1143000"/>
            <a:ext cx="7802563" cy="762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80"/>
              <a:buChar char="❑"/>
            </a:pPr>
            <a:r>
              <a:rPr lang="en-US" sz="2800"/>
              <a:t>Represent an entity in the “real” world</a:t>
            </a:r>
            <a:endParaRPr/>
          </a:p>
          <a:p>
            <a:pPr indent="-236220" lvl="0" marL="342900" rtl="0" algn="l">
              <a:spcBef>
                <a:spcPts val="560"/>
              </a:spcBef>
              <a:spcAft>
                <a:spcPts val="0"/>
              </a:spcAft>
              <a:buClr>
                <a:schemeClr val="dk1"/>
              </a:buClr>
              <a:buSzPts val="1680"/>
              <a:buNone/>
            </a:pPr>
            <a:r>
              <a:t/>
            </a:r>
            <a:endParaRPr sz="2800"/>
          </a:p>
          <a:p>
            <a:pPr indent="-342900" lvl="0" marL="342900" rtl="0" algn="l">
              <a:spcBef>
                <a:spcPts val="560"/>
              </a:spcBef>
              <a:spcAft>
                <a:spcPts val="0"/>
              </a:spcAft>
              <a:buClr>
                <a:schemeClr val="dk1"/>
              </a:buClr>
              <a:buSzPts val="1680"/>
              <a:buNone/>
            </a:pPr>
            <a:r>
              <a:t/>
            </a:r>
            <a:endParaRPr sz="2800"/>
          </a:p>
        </p:txBody>
      </p:sp>
      <p:pic>
        <p:nvPicPr>
          <p:cNvPr id="121" name="Google Shape;121;p5"/>
          <p:cNvPicPr preferRelativeResize="0"/>
          <p:nvPr/>
        </p:nvPicPr>
        <p:blipFill rotWithShape="1">
          <a:blip r:embed="rId3">
            <a:alphaModFix/>
          </a:blip>
          <a:srcRect b="0" l="0" r="0" t="0"/>
          <a:stretch/>
        </p:blipFill>
        <p:spPr>
          <a:xfrm>
            <a:off x="6738475" y="4648200"/>
            <a:ext cx="2253125" cy="1143000"/>
          </a:xfrm>
          <a:prstGeom prst="rect">
            <a:avLst/>
          </a:prstGeom>
          <a:noFill/>
          <a:ln>
            <a:noFill/>
          </a:ln>
        </p:spPr>
      </p:pic>
      <p:sp>
        <p:nvSpPr>
          <p:cNvPr id="122" name="Google Shape;122;p5"/>
          <p:cNvSpPr txBox="1"/>
          <p:nvPr/>
        </p:nvSpPr>
        <p:spPr>
          <a:xfrm>
            <a:off x="459595" y="2977987"/>
            <a:ext cx="7802880" cy="9144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lnSpc>
                <a:spcPct val="100000"/>
              </a:lnSpc>
              <a:spcBef>
                <a:spcPts val="0"/>
              </a:spcBef>
              <a:spcAft>
                <a:spcPts val="0"/>
              </a:spcAft>
              <a:buClr>
                <a:schemeClr val="dk1"/>
              </a:buClr>
              <a:buSzPts val="1736"/>
              <a:buFont typeface="Arial"/>
              <a:buChar char="●"/>
            </a:pPr>
            <a:r>
              <a:rPr b="0" i="0" lang="en-US" sz="2800" u="none" cap="none" strike="noStrike">
                <a:solidFill>
                  <a:schemeClr val="dk1"/>
                </a:solidFill>
                <a:latin typeface="Calibri"/>
                <a:ea typeface="Calibri"/>
                <a:cs typeface="Calibri"/>
                <a:sym typeface="Calibri"/>
              </a:rPr>
              <a:t>Possesses operation (behavior) and attributes (data – state)</a:t>
            </a:r>
            <a:endParaRPr/>
          </a:p>
        </p:txBody>
      </p:sp>
      <p:sp>
        <p:nvSpPr>
          <p:cNvPr id="123" name="Google Shape;123;p5"/>
          <p:cNvSpPr txBox="1"/>
          <p:nvPr/>
        </p:nvSpPr>
        <p:spPr>
          <a:xfrm>
            <a:off x="566275" y="4388224"/>
            <a:ext cx="7802880" cy="7620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rgbClr val="6338AD"/>
              </a:buClr>
              <a:buSzPts val="1500"/>
              <a:buFont typeface="Noto Sans Symbols"/>
              <a:buChar char="★"/>
            </a:pPr>
            <a:r>
              <a:rPr b="0" i="0" lang="en-US" sz="2000" u="none" cap="none" strike="noStrike">
                <a:solidFill>
                  <a:schemeClr val="dk1"/>
                </a:solidFill>
                <a:latin typeface="Calibri"/>
                <a:ea typeface="Calibri"/>
                <a:cs typeface="Calibri"/>
                <a:sym typeface="Calibri"/>
              </a:rPr>
              <a:t>Operation/Behavior 🡺 Method inside class</a:t>
            </a:r>
            <a:endParaRPr/>
          </a:p>
          <a:p>
            <a:pPr indent="-285750" lvl="1" marL="742950" marR="0" rtl="0" algn="l">
              <a:lnSpc>
                <a:spcPct val="100000"/>
              </a:lnSpc>
              <a:spcBef>
                <a:spcPts val="400"/>
              </a:spcBef>
              <a:spcAft>
                <a:spcPts val="0"/>
              </a:spcAft>
              <a:buClr>
                <a:srgbClr val="6338AD"/>
              </a:buClr>
              <a:buSzPts val="1500"/>
              <a:buFont typeface="Noto Sans Symbols"/>
              <a:buNone/>
            </a:pPr>
            <a:r>
              <a:rPr b="0" i="0" lang="en-US" sz="2000" u="none" cap="none" strike="noStrike">
                <a:solidFill>
                  <a:schemeClr val="dk1"/>
                </a:solidFill>
                <a:latin typeface="Calibri"/>
                <a:ea typeface="Calibri"/>
                <a:cs typeface="Calibri"/>
                <a:sym typeface="Calibri"/>
              </a:rPr>
              <a:t>  Consists of things that the object know how to do</a:t>
            </a:r>
            <a:endParaRPr/>
          </a:p>
        </p:txBody>
      </p:sp>
      <p:sp>
        <p:nvSpPr>
          <p:cNvPr id="124" name="Google Shape;124;p5"/>
          <p:cNvSpPr txBox="1"/>
          <p:nvPr/>
        </p:nvSpPr>
        <p:spPr>
          <a:xfrm>
            <a:off x="459595" y="5029200"/>
            <a:ext cx="7802880" cy="609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736"/>
              <a:buFont typeface="Arial"/>
              <a:buChar char="●"/>
            </a:pPr>
            <a:r>
              <a:rPr b="0" i="0" lang="en-US" sz="2800" u="none" cap="none" strike="noStrike">
                <a:solidFill>
                  <a:schemeClr val="dk1"/>
                </a:solidFill>
                <a:latin typeface="Calibri"/>
                <a:ea typeface="Calibri"/>
                <a:cs typeface="Calibri"/>
                <a:sym typeface="Calibri"/>
              </a:rPr>
              <a:t>Unique – Identifiable</a:t>
            </a:r>
            <a:endParaRPr/>
          </a:p>
        </p:txBody>
      </p:sp>
      <p:sp>
        <p:nvSpPr>
          <p:cNvPr id="125" name="Google Shape;125;p5"/>
          <p:cNvSpPr txBox="1"/>
          <p:nvPr/>
        </p:nvSpPr>
        <p:spPr>
          <a:xfrm>
            <a:off x="459595" y="5716074"/>
            <a:ext cx="7802880" cy="685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736"/>
              <a:buFont typeface="Arial"/>
              <a:buChar char="●"/>
            </a:pPr>
            <a:r>
              <a:rPr b="0" i="0" lang="en-US" sz="2800" u="none" cap="none" strike="noStrike">
                <a:solidFill>
                  <a:schemeClr val="dk1"/>
                </a:solidFill>
                <a:latin typeface="Calibri"/>
                <a:ea typeface="Calibri"/>
                <a:cs typeface="Calibri"/>
                <a:sym typeface="Calibri"/>
              </a:rPr>
              <a:t>Is a “black box” which receives messages</a:t>
            </a:r>
            <a:endParaRPr b="0" i="0" sz="2800" u="none" cap="none" strike="noStrike">
              <a:solidFill>
                <a:schemeClr val="dk1"/>
              </a:solidFill>
              <a:latin typeface="Calibri"/>
              <a:ea typeface="Calibri"/>
              <a:cs typeface="Calibri"/>
              <a:sym typeface="Calibri"/>
            </a:endParaRPr>
          </a:p>
        </p:txBody>
      </p:sp>
      <p:sp>
        <p:nvSpPr>
          <p:cNvPr id="126" name="Google Shape;126;p5"/>
          <p:cNvSpPr txBox="1"/>
          <p:nvPr/>
        </p:nvSpPr>
        <p:spPr>
          <a:xfrm>
            <a:off x="566275" y="3691755"/>
            <a:ext cx="7802880" cy="762000"/>
          </a:xfrm>
          <a:prstGeom prst="rect">
            <a:avLst/>
          </a:prstGeom>
          <a:noFill/>
          <a:ln>
            <a:noFill/>
          </a:ln>
        </p:spPr>
        <p:txBody>
          <a:bodyPr anchorCtr="0" anchor="t" bIns="45700" lIns="91425" spcFirstLastPara="1" rIns="91425" wrap="square" tIns="45700">
            <a:normAutofit/>
          </a:bodyPr>
          <a:lstStyle/>
          <a:p>
            <a:pPr indent="-285750" lvl="1" marL="742950" marR="0" rtl="0" algn="l">
              <a:lnSpc>
                <a:spcPct val="100000"/>
              </a:lnSpc>
              <a:spcBef>
                <a:spcPts val="0"/>
              </a:spcBef>
              <a:spcAft>
                <a:spcPts val="0"/>
              </a:spcAft>
              <a:buClr>
                <a:srgbClr val="6338AD"/>
              </a:buClr>
              <a:buSzPts val="1500"/>
              <a:buFont typeface="Noto Sans Symbols"/>
              <a:buChar char="★"/>
            </a:pPr>
            <a:r>
              <a:rPr b="0" i="0" lang="en-US" sz="2000" u="none" cap="none" strike="noStrike">
                <a:solidFill>
                  <a:schemeClr val="dk1"/>
                </a:solidFill>
                <a:latin typeface="Calibri"/>
                <a:ea typeface="Calibri"/>
                <a:cs typeface="Calibri"/>
                <a:sym typeface="Calibri"/>
              </a:rPr>
              <a:t>Data 🡺 contain information describe </a:t>
            </a:r>
            <a:endParaRPr/>
          </a:p>
          <a:p>
            <a:pPr indent="-285750" lvl="1" marL="742950" marR="0" rtl="0" algn="l">
              <a:lnSpc>
                <a:spcPct val="100000"/>
              </a:lnSpc>
              <a:spcBef>
                <a:spcPts val="400"/>
              </a:spcBef>
              <a:spcAft>
                <a:spcPts val="0"/>
              </a:spcAft>
              <a:buClr>
                <a:srgbClr val="6338AD"/>
              </a:buClr>
              <a:buSzPts val="1500"/>
              <a:buFont typeface="Noto Sans Symbols"/>
              <a:buNone/>
            </a:pPr>
            <a:r>
              <a:rPr b="0" i="0" lang="en-US" sz="2000" u="none" cap="none" strike="noStrike">
                <a:solidFill>
                  <a:schemeClr val="dk1"/>
                </a:solidFill>
                <a:latin typeface="Calibri"/>
                <a:ea typeface="Calibri"/>
                <a:cs typeface="Calibri"/>
                <a:sym typeface="Calibri"/>
              </a:rPr>
              <a:t>   the state of objects</a:t>
            </a:r>
            <a:endParaRPr/>
          </a:p>
        </p:txBody>
      </p:sp>
      <p:pic>
        <p:nvPicPr>
          <p:cNvPr id="127" name="Google Shape;127;p5"/>
          <p:cNvPicPr preferRelativeResize="0"/>
          <p:nvPr/>
        </p:nvPicPr>
        <p:blipFill rotWithShape="1">
          <a:blip r:embed="rId4">
            <a:alphaModFix/>
          </a:blip>
          <a:srcRect b="0" l="0" r="0" t="0"/>
          <a:stretch/>
        </p:blipFill>
        <p:spPr>
          <a:xfrm>
            <a:off x="1284488" y="1600200"/>
            <a:ext cx="1809695" cy="1134075"/>
          </a:xfrm>
          <a:prstGeom prst="rect">
            <a:avLst/>
          </a:prstGeom>
          <a:noFill/>
          <a:ln>
            <a:noFill/>
          </a:ln>
        </p:spPr>
      </p:pic>
      <p:pic>
        <p:nvPicPr>
          <p:cNvPr descr="images.jpeg" id="128" name="Google Shape;128;p5"/>
          <p:cNvPicPr preferRelativeResize="0"/>
          <p:nvPr/>
        </p:nvPicPr>
        <p:blipFill rotWithShape="1">
          <a:blip r:embed="rId5">
            <a:alphaModFix/>
          </a:blip>
          <a:srcRect b="0" l="0" r="0" t="0"/>
          <a:stretch/>
        </p:blipFill>
        <p:spPr>
          <a:xfrm>
            <a:off x="4618761" y="1582034"/>
            <a:ext cx="1659223" cy="1104232"/>
          </a:xfrm>
          <a:prstGeom prst="rect">
            <a:avLst/>
          </a:prstGeom>
          <a:noFill/>
          <a:ln>
            <a:noFill/>
          </a:ln>
        </p:spPr>
      </p:pic>
      <p:sp>
        <p:nvSpPr>
          <p:cNvPr id="129" name="Google Shape;129;p5"/>
          <p:cNvSpPr txBox="1"/>
          <p:nvPr/>
        </p:nvSpPr>
        <p:spPr>
          <a:xfrm>
            <a:off x="1613647" y="2745943"/>
            <a:ext cx="13850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Mary’s Car</a:t>
            </a:r>
            <a:endParaRPr sz="1800">
              <a:solidFill>
                <a:schemeClr val="dk1"/>
              </a:solidFill>
              <a:latin typeface="Arial"/>
              <a:ea typeface="Arial"/>
              <a:cs typeface="Arial"/>
              <a:sym typeface="Arial"/>
            </a:endParaRPr>
          </a:p>
        </p:txBody>
      </p:sp>
      <p:sp>
        <p:nvSpPr>
          <p:cNvPr id="130" name="Google Shape;130;p5"/>
          <p:cNvSpPr txBox="1"/>
          <p:nvPr/>
        </p:nvSpPr>
        <p:spPr>
          <a:xfrm>
            <a:off x="4744289" y="2667000"/>
            <a:ext cx="16565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Petter’s Car</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2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2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2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animEffect filter="fade" transition="in">
                                      <p:cBhvr>
                                        <p:cTn dur="2000"/>
                                        <p:tgtEl>
                                          <p:spTgt spid="1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2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2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20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20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xEl>
                                              <p:pRg end="0" st="0"/>
                                            </p:txEl>
                                          </p:spTgt>
                                        </p:tgtEl>
                                        <p:attrNameLst>
                                          <p:attrName>style.visibility</p:attrName>
                                        </p:attrNameLst>
                                      </p:cBhvr>
                                      <p:to>
                                        <p:strVal val="visible"/>
                                      </p:to>
                                    </p:set>
                                    <p:animEffect filter="fade" transition="in">
                                      <p:cBhvr>
                                        <p:cTn dur="500"/>
                                        <p:tgtEl>
                                          <p:spTgt spid="1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2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2000"/>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idx="1" type="body"/>
          </p:nvPr>
        </p:nvSpPr>
        <p:spPr>
          <a:xfrm>
            <a:off x="457200" y="1752600"/>
            <a:ext cx="8458200" cy="457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440"/>
              <a:buChar char="❑"/>
            </a:pPr>
            <a:r>
              <a:rPr lang="en-US" sz="2400"/>
              <a:t>Class defines methods, variables for a kind of object</a:t>
            </a:r>
            <a:endParaRPr sz="2400"/>
          </a:p>
        </p:txBody>
      </p:sp>
      <p:sp>
        <p:nvSpPr>
          <p:cNvPr id="137" name="Google Shape;137;p6"/>
          <p:cNvSpPr/>
          <p:nvPr/>
        </p:nvSpPr>
        <p:spPr>
          <a:xfrm>
            <a:off x="6324600" y="3810000"/>
            <a:ext cx="609600" cy="533400"/>
          </a:xfrm>
          <a:prstGeom prst="parallelogram">
            <a:avLst>
              <a:gd fmla="val 25000" name="adj"/>
            </a:avLst>
          </a:prstGeom>
          <a:solidFill>
            <a:schemeClr val="lt1"/>
          </a:solidFill>
          <a:ln cap="flat" cmpd="sng" w="254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6"/>
          <p:cNvSpPr/>
          <p:nvPr/>
        </p:nvSpPr>
        <p:spPr>
          <a:xfrm>
            <a:off x="6400800" y="5562600"/>
            <a:ext cx="304800" cy="533400"/>
          </a:xfrm>
          <a:prstGeom prst="rect">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6"/>
          <p:cNvSpPr/>
          <p:nvPr/>
        </p:nvSpPr>
        <p:spPr>
          <a:xfrm>
            <a:off x="6248400" y="4648200"/>
            <a:ext cx="762000" cy="533400"/>
          </a:xfrm>
          <a:custGeom>
            <a:rect b="b" l="l" r="r" t="t"/>
            <a:pathLst>
              <a:path extrusionOk="0" h="966159" w="1173193">
                <a:moveTo>
                  <a:pt x="362310" y="0"/>
                </a:moveTo>
                <a:lnTo>
                  <a:pt x="0" y="966159"/>
                </a:lnTo>
                <a:lnTo>
                  <a:pt x="1173193" y="776378"/>
                </a:lnTo>
                <a:lnTo>
                  <a:pt x="362310" y="0"/>
                </a:lnTo>
                <a:close/>
              </a:path>
            </a:pathLst>
          </a:cu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6"/>
          <p:cNvSpPr txBox="1"/>
          <p:nvPr/>
        </p:nvSpPr>
        <p:spPr>
          <a:xfrm>
            <a:off x="1905000" y="3733800"/>
            <a:ext cx="1905000" cy="2667000"/>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marR="0" rtl="0" algn="l">
              <a:lnSpc>
                <a:spcPct val="100000"/>
              </a:lnSpc>
              <a:spcBef>
                <a:spcPts val="0"/>
              </a:spcBef>
              <a:spcAft>
                <a:spcPts val="0"/>
              </a:spcAft>
              <a:buClr>
                <a:schemeClr val="accent1"/>
              </a:buClr>
              <a:buSzPct val="80000"/>
              <a:buFont typeface="Noto Sans Symbols"/>
              <a:buNone/>
            </a:pPr>
            <a:r>
              <a:rPr b="1" i="0" lang="en-US" sz="2000" u="none" cap="none" strike="noStrike">
                <a:solidFill>
                  <a:schemeClr val="dk1"/>
                </a:solidFill>
                <a:latin typeface="Calibri"/>
                <a:ea typeface="Calibri"/>
                <a:cs typeface="Calibri"/>
                <a:sym typeface="Calibri"/>
              </a:rPr>
              <a:t>Polygon</a:t>
            </a:r>
            <a:endParaRPr/>
          </a:p>
          <a:p>
            <a:pPr indent="-283464" lvl="0" marL="365760" marR="0" rtl="0" algn="l">
              <a:lnSpc>
                <a:spcPct val="100000"/>
              </a:lnSpc>
              <a:spcBef>
                <a:spcPts val="600"/>
              </a:spcBef>
              <a:spcAft>
                <a:spcPts val="0"/>
              </a:spcAft>
              <a:buClr>
                <a:schemeClr val="accent1"/>
              </a:buClr>
              <a:buSzPct val="80000"/>
              <a:buFont typeface="Noto Sans Symbols"/>
              <a:buNone/>
            </a:pPr>
            <a:r>
              <a:rPr b="0" i="1" lang="en-US" sz="2000" u="none" cap="none" strike="noStrike">
                <a:solidFill>
                  <a:schemeClr val="dk1"/>
                </a:solidFill>
                <a:latin typeface="Calibri"/>
                <a:ea typeface="Calibri"/>
                <a:cs typeface="Calibri"/>
                <a:sym typeface="Calibri"/>
              </a:rPr>
              <a:t>Attributes:</a:t>
            </a:r>
            <a:endParaRPr/>
          </a:p>
          <a:p>
            <a:pPr indent="-283464" lvl="0" marL="365760" marR="0" rtl="0" algn="l">
              <a:lnSpc>
                <a:spcPct val="100000"/>
              </a:lnSpc>
              <a:spcBef>
                <a:spcPts val="600"/>
              </a:spcBef>
              <a:spcAft>
                <a:spcPts val="0"/>
              </a:spcAft>
              <a:buClr>
                <a:schemeClr val="accent1"/>
              </a:buClr>
              <a:buSzPct val="80000"/>
              <a:buFont typeface="Noto Sans Symbols"/>
              <a:buNone/>
            </a:pPr>
            <a:r>
              <a:rPr b="0" i="0" lang="en-US" sz="2000" u="none" cap="none" strike="noStrike">
                <a:solidFill>
                  <a:schemeClr val="dk1"/>
                </a:solidFill>
                <a:latin typeface="Calibri"/>
                <a:ea typeface="Calibri"/>
                <a:cs typeface="Calibri"/>
                <a:sym typeface="Calibri"/>
              </a:rPr>
              <a:t>  - vertices</a:t>
            </a:r>
            <a:endParaRPr/>
          </a:p>
          <a:p>
            <a:pPr indent="-283464" lvl="0" marL="365760" marR="0" rtl="0" algn="l">
              <a:lnSpc>
                <a:spcPct val="100000"/>
              </a:lnSpc>
              <a:spcBef>
                <a:spcPts val="600"/>
              </a:spcBef>
              <a:spcAft>
                <a:spcPts val="0"/>
              </a:spcAft>
              <a:buClr>
                <a:schemeClr val="accent1"/>
              </a:buClr>
              <a:buSzPct val="80000"/>
              <a:buFont typeface="Noto Sans Symbols"/>
              <a:buNone/>
            </a:pPr>
            <a:r>
              <a:rPr b="0" i="0" lang="en-US" sz="2000" u="none" cap="none" strike="noStrike">
                <a:solidFill>
                  <a:schemeClr val="dk1"/>
                </a:solidFill>
                <a:latin typeface="Calibri"/>
                <a:ea typeface="Calibri"/>
                <a:cs typeface="Calibri"/>
                <a:sym typeface="Calibri"/>
              </a:rPr>
              <a:t>  - border color</a:t>
            </a:r>
            <a:endParaRPr/>
          </a:p>
          <a:p>
            <a:pPr indent="-283464" lvl="0" marL="365760" marR="0" rtl="0" algn="l">
              <a:lnSpc>
                <a:spcPct val="100000"/>
              </a:lnSpc>
              <a:spcBef>
                <a:spcPts val="600"/>
              </a:spcBef>
              <a:spcAft>
                <a:spcPts val="0"/>
              </a:spcAft>
              <a:buClr>
                <a:schemeClr val="accent1"/>
              </a:buClr>
              <a:buSzPct val="80000"/>
              <a:buFont typeface="Noto Sans Symbols"/>
              <a:buNone/>
            </a:pPr>
            <a:r>
              <a:rPr b="0" i="0" lang="en-US" sz="2000" u="none" cap="none" strike="noStrike">
                <a:solidFill>
                  <a:schemeClr val="dk1"/>
                </a:solidFill>
                <a:latin typeface="Calibri"/>
                <a:ea typeface="Calibri"/>
                <a:cs typeface="Calibri"/>
                <a:sym typeface="Calibri"/>
              </a:rPr>
              <a:t>  - fill color</a:t>
            </a:r>
            <a:endParaRPr/>
          </a:p>
          <a:p>
            <a:pPr indent="-283464" lvl="0" marL="365760" marR="0" rtl="0" algn="l">
              <a:lnSpc>
                <a:spcPct val="100000"/>
              </a:lnSpc>
              <a:spcBef>
                <a:spcPts val="600"/>
              </a:spcBef>
              <a:spcAft>
                <a:spcPts val="0"/>
              </a:spcAft>
              <a:buClr>
                <a:schemeClr val="accent1"/>
              </a:buClr>
              <a:buSzPct val="80000"/>
              <a:buFont typeface="Noto Sans Symbols"/>
              <a:buNone/>
            </a:pPr>
            <a:r>
              <a:rPr b="0" i="1" lang="en-US" sz="2000" u="none" cap="none" strike="noStrike">
                <a:solidFill>
                  <a:schemeClr val="dk1"/>
                </a:solidFill>
                <a:latin typeface="Calibri"/>
                <a:ea typeface="Calibri"/>
                <a:cs typeface="Calibri"/>
                <a:sym typeface="Calibri"/>
              </a:rPr>
              <a:t>Operations:</a:t>
            </a:r>
            <a:endParaRPr/>
          </a:p>
          <a:p>
            <a:pPr indent="-283464" lvl="0" marL="365760" marR="0" rtl="0" algn="l">
              <a:lnSpc>
                <a:spcPct val="100000"/>
              </a:lnSpc>
              <a:spcBef>
                <a:spcPts val="600"/>
              </a:spcBef>
              <a:spcAft>
                <a:spcPts val="0"/>
              </a:spcAft>
              <a:buClr>
                <a:schemeClr val="accent1"/>
              </a:buClr>
              <a:buSzPct val="80000"/>
              <a:buFont typeface="Noto Sans Symbols"/>
              <a:buNone/>
            </a:pPr>
            <a:r>
              <a:rPr b="0" i="0" lang="en-US" sz="2000" u="none" cap="none" strike="noStrike">
                <a:solidFill>
                  <a:schemeClr val="dk1"/>
                </a:solidFill>
                <a:latin typeface="Calibri"/>
                <a:ea typeface="Calibri"/>
                <a:cs typeface="Calibri"/>
                <a:sym typeface="Calibri"/>
              </a:rPr>
              <a:t>  - draw</a:t>
            </a:r>
            <a:endParaRPr/>
          </a:p>
          <a:p>
            <a:pPr indent="-283464" lvl="0" marL="365760" marR="0" rtl="0" algn="l">
              <a:lnSpc>
                <a:spcPct val="100000"/>
              </a:lnSpc>
              <a:spcBef>
                <a:spcPts val="600"/>
              </a:spcBef>
              <a:spcAft>
                <a:spcPts val="0"/>
              </a:spcAft>
              <a:buClr>
                <a:schemeClr val="accent1"/>
              </a:buClr>
              <a:buSzPct val="80000"/>
              <a:buFont typeface="Noto Sans Symbols"/>
              <a:buNone/>
            </a:pPr>
            <a:r>
              <a:rPr b="0" i="0" lang="en-US" sz="2000" u="none" cap="none" strike="noStrike">
                <a:solidFill>
                  <a:schemeClr val="dk1"/>
                </a:solidFill>
                <a:latin typeface="Calibri"/>
                <a:ea typeface="Calibri"/>
                <a:cs typeface="Calibri"/>
                <a:sym typeface="Calibri"/>
              </a:rPr>
              <a:t>  - erase</a:t>
            </a:r>
            <a:endParaRPr/>
          </a:p>
          <a:p>
            <a:pPr indent="-283464" lvl="0" marL="365760" marR="0" rtl="0" algn="l">
              <a:lnSpc>
                <a:spcPct val="100000"/>
              </a:lnSpc>
              <a:spcBef>
                <a:spcPts val="600"/>
              </a:spcBef>
              <a:spcAft>
                <a:spcPts val="0"/>
              </a:spcAft>
              <a:buClr>
                <a:schemeClr val="accent1"/>
              </a:buClr>
              <a:buSzPct val="80000"/>
              <a:buFont typeface="Noto Sans Symbols"/>
              <a:buNone/>
            </a:pPr>
            <a:r>
              <a:rPr b="0" i="0" lang="en-US" sz="2000" u="none" cap="none" strike="noStrike">
                <a:solidFill>
                  <a:schemeClr val="dk1"/>
                </a:solidFill>
                <a:latin typeface="Calibri"/>
                <a:ea typeface="Calibri"/>
                <a:cs typeface="Calibri"/>
                <a:sym typeface="Calibri"/>
              </a:rPr>
              <a:t>  - move</a:t>
            </a:r>
            <a:endParaRPr/>
          </a:p>
          <a:p>
            <a:pPr indent="-283464" lvl="0" marL="365760" marR="0" rtl="0" algn="l">
              <a:lnSpc>
                <a:spcPct val="100000"/>
              </a:lnSpc>
              <a:spcBef>
                <a:spcPts val="600"/>
              </a:spcBef>
              <a:spcAft>
                <a:spcPts val="0"/>
              </a:spcAft>
              <a:buClr>
                <a:schemeClr val="accent1"/>
              </a:buClr>
              <a:buSzPct val="80000"/>
              <a:buFont typeface="Noto Sans Symbols"/>
              <a:buNone/>
            </a:pPr>
            <a:r>
              <a:t/>
            </a:r>
            <a:endParaRPr b="0" i="0" sz="2000" u="none" cap="none" strike="noStrike">
              <a:solidFill>
                <a:schemeClr val="dk1"/>
              </a:solidFill>
              <a:latin typeface="Calibri"/>
              <a:ea typeface="Calibri"/>
              <a:cs typeface="Calibri"/>
              <a:sym typeface="Calibri"/>
            </a:endParaRPr>
          </a:p>
        </p:txBody>
      </p:sp>
      <p:cxnSp>
        <p:nvCxnSpPr>
          <p:cNvPr id="141" name="Google Shape;141;p6"/>
          <p:cNvCxnSpPr/>
          <p:nvPr/>
        </p:nvCxnSpPr>
        <p:spPr>
          <a:xfrm>
            <a:off x="3886200" y="5029200"/>
            <a:ext cx="2209800" cy="1588"/>
          </a:xfrm>
          <a:prstGeom prst="straightConnector1">
            <a:avLst/>
          </a:prstGeom>
          <a:noFill/>
          <a:ln cap="flat" cmpd="sng" w="9525">
            <a:solidFill>
              <a:srgbClr val="4A7DBA"/>
            </a:solidFill>
            <a:prstDash val="solid"/>
            <a:round/>
            <a:headEnd len="sm" w="sm" type="none"/>
            <a:tailEnd len="med" w="med" type="stealth"/>
          </a:ln>
        </p:spPr>
      </p:cxnSp>
      <p:sp>
        <p:nvSpPr>
          <p:cNvPr id="142" name="Google Shape;142;p6"/>
          <p:cNvSpPr txBox="1"/>
          <p:nvPr/>
        </p:nvSpPr>
        <p:spPr>
          <a:xfrm>
            <a:off x="4191000" y="4648200"/>
            <a:ext cx="1143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instantiate</a:t>
            </a:r>
            <a:endParaRPr sz="1800">
              <a:solidFill>
                <a:schemeClr val="dk1"/>
              </a:solidFill>
              <a:latin typeface="Arial"/>
              <a:ea typeface="Arial"/>
              <a:cs typeface="Arial"/>
              <a:sym typeface="Arial"/>
            </a:endParaRPr>
          </a:p>
        </p:txBody>
      </p:sp>
      <p:cxnSp>
        <p:nvCxnSpPr>
          <p:cNvPr id="143" name="Google Shape;143;p6"/>
          <p:cNvCxnSpPr/>
          <p:nvPr/>
        </p:nvCxnSpPr>
        <p:spPr>
          <a:xfrm flipH="1" rot="10800000">
            <a:off x="3886200" y="4191000"/>
            <a:ext cx="2133600" cy="609600"/>
          </a:xfrm>
          <a:prstGeom prst="straightConnector1">
            <a:avLst/>
          </a:prstGeom>
          <a:noFill/>
          <a:ln cap="flat" cmpd="sng" w="9525">
            <a:solidFill>
              <a:srgbClr val="4A7DBA"/>
            </a:solidFill>
            <a:prstDash val="solid"/>
            <a:round/>
            <a:headEnd len="sm" w="sm" type="none"/>
            <a:tailEnd len="med" w="med" type="stealth"/>
          </a:ln>
        </p:spPr>
      </p:cxnSp>
      <p:cxnSp>
        <p:nvCxnSpPr>
          <p:cNvPr id="144" name="Google Shape;144;p6"/>
          <p:cNvCxnSpPr/>
          <p:nvPr/>
        </p:nvCxnSpPr>
        <p:spPr>
          <a:xfrm>
            <a:off x="3886200" y="5257800"/>
            <a:ext cx="2133600" cy="609600"/>
          </a:xfrm>
          <a:prstGeom prst="straightConnector1">
            <a:avLst/>
          </a:prstGeom>
          <a:noFill/>
          <a:ln cap="flat" cmpd="sng" w="9525">
            <a:solidFill>
              <a:srgbClr val="4A7DBA"/>
            </a:solidFill>
            <a:prstDash val="solid"/>
            <a:round/>
            <a:headEnd len="sm" w="sm" type="none"/>
            <a:tailEnd len="med" w="med" type="stealth"/>
          </a:ln>
        </p:spPr>
      </p:cxnSp>
      <p:sp>
        <p:nvSpPr>
          <p:cNvPr id="145" name="Google Shape;145;p6"/>
          <p:cNvSpPr txBox="1"/>
          <p:nvPr/>
        </p:nvSpPr>
        <p:spPr>
          <a:xfrm>
            <a:off x="4190738" y="4114800"/>
            <a:ext cx="1143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instantiate</a:t>
            </a:r>
            <a:endParaRPr sz="1800">
              <a:solidFill>
                <a:schemeClr val="dk1"/>
              </a:solidFill>
              <a:latin typeface="Arial"/>
              <a:ea typeface="Arial"/>
              <a:cs typeface="Arial"/>
              <a:sym typeface="Arial"/>
            </a:endParaRPr>
          </a:p>
        </p:txBody>
      </p:sp>
      <p:sp>
        <p:nvSpPr>
          <p:cNvPr id="146" name="Google Shape;146;p6"/>
          <p:cNvSpPr txBox="1"/>
          <p:nvPr/>
        </p:nvSpPr>
        <p:spPr>
          <a:xfrm>
            <a:off x="4191000" y="5334000"/>
            <a:ext cx="1143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instantiate</a:t>
            </a:r>
            <a:endParaRPr sz="1800">
              <a:solidFill>
                <a:schemeClr val="dk1"/>
              </a:solidFill>
              <a:latin typeface="Arial"/>
              <a:ea typeface="Arial"/>
              <a:cs typeface="Arial"/>
              <a:sym typeface="Arial"/>
            </a:endParaRPr>
          </a:p>
        </p:txBody>
      </p:sp>
      <p:sp>
        <p:nvSpPr>
          <p:cNvPr id="147" name="Google Shape;147;p6"/>
          <p:cNvSpPr txBox="1"/>
          <p:nvPr/>
        </p:nvSpPr>
        <p:spPr>
          <a:xfrm>
            <a:off x="457200" y="1143000"/>
            <a:ext cx="8458200" cy="457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488"/>
              <a:buFont typeface="Arial"/>
              <a:buChar char="●"/>
            </a:pPr>
            <a:r>
              <a:rPr b="0" i="0" lang="en-US" sz="2400" u="none" cap="none" strike="noStrike">
                <a:solidFill>
                  <a:schemeClr val="dk1"/>
                </a:solidFill>
                <a:latin typeface="Calibri"/>
                <a:ea typeface="Calibri"/>
                <a:cs typeface="Calibri"/>
                <a:sym typeface="Calibri"/>
              </a:rPr>
              <a:t>Abstract description of a set of objects</a:t>
            </a:r>
            <a:endParaRPr/>
          </a:p>
        </p:txBody>
      </p:sp>
      <p:sp>
        <p:nvSpPr>
          <p:cNvPr id="148" name="Google Shape;148;p6"/>
          <p:cNvSpPr txBox="1"/>
          <p:nvPr/>
        </p:nvSpPr>
        <p:spPr>
          <a:xfrm>
            <a:off x="457200" y="2373868"/>
            <a:ext cx="8458200" cy="1066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dk1"/>
              </a:buClr>
              <a:buSzPts val="1488"/>
              <a:buFont typeface="Arial"/>
              <a:buChar char="●"/>
            </a:pPr>
            <a:r>
              <a:rPr b="0" i="0" lang="en-US" sz="2400" u="none" cap="none" strike="noStrike">
                <a:solidFill>
                  <a:schemeClr val="dk1"/>
                </a:solidFill>
                <a:latin typeface="Calibri"/>
                <a:ea typeface="Calibri"/>
                <a:cs typeface="Calibri"/>
                <a:sym typeface="Calibri"/>
              </a:rPr>
              <a:t>We actually write code for a class, not object</a:t>
            </a:r>
            <a:endParaRPr/>
          </a:p>
          <a:p>
            <a:pPr indent="-342900" lvl="0" marL="342900" marR="0" rtl="0" algn="l">
              <a:lnSpc>
                <a:spcPct val="100000"/>
              </a:lnSpc>
              <a:spcBef>
                <a:spcPts val="480"/>
              </a:spcBef>
              <a:spcAft>
                <a:spcPts val="0"/>
              </a:spcAft>
              <a:buClr>
                <a:schemeClr val="dk1"/>
              </a:buClr>
              <a:buSzPts val="1488"/>
              <a:buFont typeface="Arial"/>
              <a:buChar char="●"/>
            </a:pPr>
            <a:r>
              <a:rPr b="0" i="0" lang="en-US" sz="2400" u="none" cap="none" strike="noStrike">
                <a:solidFill>
                  <a:schemeClr val="dk1"/>
                </a:solidFill>
                <a:latin typeface="Calibri"/>
                <a:ea typeface="Calibri"/>
                <a:cs typeface="Calibri"/>
                <a:sym typeface="Calibri"/>
              </a:rPr>
              <a:t>Use class as a </a:t>
            </a:r>
            <a:r>
              <a:rPr b="1" i="0" lang="en-US" sz="2400" u="none" cap="none" strike="noStrike">
                <a:solidFill>
                  <a:schemeClr val="dk1"/>
                </a:solidFill>
                <a:latin typeface="Calibri"/>
                <a:ea typeface="Calibri"/>
                <a:cs typeface="Calibri"/>
                <a:sym typeface="Calibri"/>
              </a:rPr>
              <a:t>blue-print</a:t>
            </a:r>
            <a:r>
              <a:rPr b="0" i="0" lang="en-US" sz="2400" u="none" cap="none" strike="noStrike">
                <a:solidFill>
                  <a:schemeClr val="dk1"/>
                </a:solidFill>
                <a:latin typeface="Calibri"/>
                <a:ea typeface="Calibri"/>
                <a:cs typeface="Calibri"/>
                <a:sym typeface="Calibri"/>
              </a:rPr>
              <a:t> to create (instantiate) an object</a:t>
            </a:r>
            <a:endParaRPr b="0" i="0" sz="2400" u="none" cap="none" strike="noStrike">
              <a:solidFill>
                <a:schemeClr val="dk1"/>
              </a:solidFill>
              <a:latin typeface="Calibri"/>
              <a:ea typeface="Calibri"/>
              <a:cs typeface="Calibri"/>
              <a:sym typeface="Calibri"/>
            </a:endParaRPr>
          </a:p>
        </p:txBody>
      </p:sp>
      <p:sp>
        <p:nvSpPr>
          <p:cNvPr id="149" name="Google Shape;149;p6"/>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Abstraction</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What is a class?</a:t>
            </a:r>
            <a:endParaRPr>
              <a:solidFill>
                <a:srgbClr val="C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2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animEffect filter="fade" transition="in">
                                      <p:cBhvr>
                                        <p:cTn dur="2000"/>
                                        <p:tgtEl>
                                          <p:spTgt spid="1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2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2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2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2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2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2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2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2000"/>
                                        <p:tgtEl>
                                          <p:spTgt spid="1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2000"/>
                                        <p:tgtEl>
                                          <p:spTgt spid="1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animEffect filter="fade" transition="in">
                                      <p:cBhvr>
                                        <p:cTn dur="2000"/>
                                        <p:tgtEl>
                                          <p:spTgt spid="1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animEffect filter="fade" transition="in">
                                      <p:cBhvr>
                                        <p:cTn dur="2000"/>
                                        <p:tgtEl>
                                          <p:spTgt spid="14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9" st="9"/>
                                            </p:txEl>
                                          </p:spTgt>
                                        </p:tgtEl>
                                        <p:attrNameLst>
                                          <p:attrName>style.visibility</p:attrName>
                                        </p:attrNameLst>
                                      </p:cBhvr>
                                      <p:to>
                                        <p:strVal val="visible"/>
                                      </p:to>
                                    </p:set>
                                    <p:animEffect filter="fade" transition="in">
                                      <p:cBhvr>
                                        <p:cTn dur="2000"/>
                                        <p:tgtEl>
                                          <p:spTgt spid="14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Abstraction</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Class vs. Struct</a:t>
            </a:r>
            <a:endParaRPr>
              <a:solidFill>
                <a:srgbClr val="C00000"/>
              </a:solidFill>
              <a:latin typeface="Arial"/>
              <a:ea typeface="Arial"/>
              <a:cs typeface="Arial"/>
              <a:sym typeface="Arial"/>
            </a:endParaRPr>
          </a:p>
        </p:txBody>
      </p:sp>
      <p:sp>
        <p:nvSpPr>
          <p:cNvPr id="156" name="Google Shape;156;p7"/>
          <p:cNvSpPr txBox="1"/>
          <p:nvPr>
            <p:ph idx="4294967295" type="body"/>
          </p:nvPr>
        </p:nvSpPr>
        <p:spPr>
          <a:xfrm>
            <a:off x="228600" y="1219200"/>
            <a:ext cx="8229600" cy="17526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1440"/>
              <a:buChar char="❑"/>
            </a:pPr>
            <a:r>
              <a:rPr lang="en-US" sz="2400"/>
              <a:t>A class or struct defines the template for an object</a:t>
            </a:r>
            <a:endParaRPr/>
          </a:p>
          <a:p>
            <a:pPr indent="-342900" lvl="0" marL="342900" rtl="0" algn="l">
              <a:spcBef>
                <a:spcPts val="480"/>
              </a:spcBef>
              <a:spcAft>
                <a:spcPts val="0"/>
              </a:spcAft>
              <a:buClr>
                <a:schemeClr val="dk1"/>
              </a:buClr>
              <a:buSzPts val="1440"/>
              <a:buChar char="❑"/>
            </a:pPr>
            <a:r>
              <a:rPr lang="en-US" sz="2400"/>
              <a:t>A class represents a reference type</a:t>
            </a:r>
            <a:endParaRPr/>
          </a:p>
          <a:p>
            <a:pPr indent="-342900" lvl="0" marL="342900" rtl="0" algn="l">
              <a:spcBef>
                <a:spcPts val="480"/>
              </a:spcBef>
              <a:spcAft>
                <a:spcPts val="0"/>
              </a:spcAft>
              <a:buClr>
                <a:schemeClr val="dk1"/>
              </a:buClr>
              <a:buSzPts val="1440"/>
              <a:buChar char="❑"/>
            </a:pPr>
            <a:r>
              <a:rPr lang="en-US" sz="2400"/>
              <a:t>A struct represent a value type</a:t>
            </a:r>
            <a:endParaRPr/>
          </a:p>
          <a:p>
            <a:pPr indent="-342900" lvl="0" marL="342900" rtl="0" algn="l">
              <a:spcBef>
                <a:spcPts val="480"/>
              </a:spcBef>
              <a:spcAft>
                <a:spcPts val="0"/>
              </a:spcAft>
              <a:buClr>
                <a:schemeClr val="dk1"/>
              </a:buClr>
              <a:buSzPts val="1440"/>
              <a:buChar char="❑"/>
            </a:pPr>
            <a:r>
              <a:rPr lang="en-US" sz="2400"/>
              <a:t>Reference and value imply memory strategies</a:t>
            </a:r>
            <a:endParaRPr/>
          </a:p>
          <a:p>
            <a:pPr indent="-251459" lvl="0" marL="342900" rtl="0" algn="l">
              <a:spcBef>
                <a:spcPts val="480"/>
              </a:spcBef>
              <a:spcAft>
                <a:spcPts val="0"/>
              </a:spcAft>
              <a:buClr>
                <a:schemeClr val="dk1"/>
              </a:buClr>
              <a:buSzPts val="1440"/>
              <a:buNone/>
            </a:pPr>
            <a:r>
              <a:t/>
            </a:r>
            <a:endParaRPr sz="2400"/>
          </a:p>
        </p:txBody>
      </p:sp>
      <p:graphicFrame>
        <p:nvGraphicFramePr>
          <p:cNvPr id="157" name="Google Shape;157;p7"/>
          <p:cNvGraphicFramePr/>
          <p:nvPr/>
        </p:nvGraphicFramePr>
        <p:xfrm>
          <a:off x="609600" y="2971800"/>
          <a:ext cx="3000000" cy="3000000"/>
        </p:xfrm>
        <a:graphic>
          <a:graphicData uri="http://schemas.openxmlformats.org/drawingml/2006/table">
            <a:tbl>
              <a:tblPr bandRow="1" firstRow="1">
                <a:noFill/>
                <a:tableStyleId>{991DDD7F-BDE7-4067-AF27-00D04EB5ACDA}</a:tableStyleId>
              </a:tblPr>
              <a:tblGrid>
                <a:gridCol w="4038600"/>
                <a:gridCol w="4038600"/>
              </a:tblGrid>
              <a:tr h="438175">
                <a:tc>
                  <a:txBody>
                    <a:bodyPr/>
                    <a:lstStyle/>
                    <a:p>
                      <a:pPr indent="0" lvl="0" marL="0" marR="0" rtl="0" algn="l">
                        <a:spcBef>
                          <a:spcPts val="0"/>
                        </a:spcBef>
                        <a:spcAft>
                          <a:spcPts val="0"/>
                        </a:spcAft>
                        <a:buNone/>
                      </a:pPr>
                      <a:r>
                        <a:rPr lang="en-US" sz="2000" u="none" cap="none" strike="noStrike"/>
                        <a:t>When to use struct?</a:t>
                      </a:r>
                      <a:endParaRPr sz="2000"/>
                    </a:p>
                  </a:txBody>
                  <a:tcPr marT="45725" marB="45725" marR="91450" marL="91450"/>
                </a:tc>
                <a:tc>
                  <a:txBody>
                    <a:bodyPr/>
                    <a:lstStyle/>
                    <a:p>
                      <a:pPr indent="0" lvl="0" marL="0" marR="0" rtl="0" algn="l">
                        <a:spcBef>
                          <a:spcPts val="0"/>
                        </a:spcBef>
                        <a:spcAft>
                          <a:spcPts val="0"/>
                        </a:spcAft>
                        <a:buNone/>
                      </a:pPr>
                      <a:r>
                        <a:rPr lang="en-US" sz="2000"/>
                        <a:t>When to use class?</a:t>
                      </a:r>
                      <a:endParaRPr sz="2000"/>
                    </a:p>
                  </a:txBody>
                  <a:tcPr marT="45725" marB="45725" marR="91450" marL="91450"/>
                </a:tc>
              </a:tr>
              <a:tr h="3134650">
                <a:tc>
                  <a:txBody>
                    <a:bodyPr/>
                    <a:lstStyle/>
                    <a:p>
                      <a:pPr indent="-285750" lvl="0" marL="285750" marR="0" rtl="0" algn="l">
                        <a:spcBef>
                          <a:spcPts val="0"/>
                        </a:spcBef>
                        <a:spcAft>
                          <a:spcPts val="0"/>
                        </a:spcAft>
                        <a:buClr>
                          <a:schemeClr val="dk1"/>
                        </a:buClr>
                        <a:buSzPts val="2000"/>
                        <a:buFont typeface="Arial"/>
                        <a:buChar char="•"/>
                      </a:pPr>
                      <a:r>
                        <a:rPr lang="en-US" sz="2000"/>
                        <a:t>Instances of the type are small</a:t>
                      </a:r>
                      <a:endParaRPr/>
                    </a:p>
                    <a:p>
                      <a:pPr indent="-285750" lvl="0" marL="285750" marR="0" rtl="0" algn="l">
                        <a:spcBef>
                          <a:spcPts val="0"/>
                        </a:spcBef>
                        <a:spcAft>
                          <a:spcPts val="0"/>
                        </a:spcAft>
                        <a:buClr>
                          <a:schemeClr val="dk1"/>
                        </a:buClr>
                        <a:buSzPts val="2000"/>
                        <a:buFont typeface="Arial"/>
                        <a:buChar char="•"/>
                      </a:pPr>
                      <a:r>
                        <a:rPr lang="en-US" sz="2000"/>
                        <a:t>The struct is commonly embedded in onther type</a:t>
                      </a:r>
                      <a:endParaRPr/>
                    </a:p>
                    <a:p>
                      <a:pPr indent="-285750" lvl="0" marL="285750" marR="0" rtl="0" algn="l">
                        <a:spcBef>
                          <a:spcPts val="0"/>
                        </a:spcBef>
                        <a:spcAft>
                          <a:spcPts val="0"/>
                        </a:spcAft>
                        <a:buClr>
                          <a:schemeClr val="dk1"/>
                        </a:buClr>
                        <a:buSzPts val="2000"/>
                        <a:buFont typeface="Arial"/>
                        <a:buChar char="•"/>
                      </a:pPr>
                      <a:r>
                        <a:rPr lang="en-US" sz="2000"/>
                        <a:t>The struct logically represent a single value</a:t>
                      </a:r>
                      <a:endParaRPr/>
                    </a:p>
                    <a:p>
                      <a:pPr indent="-285750" lvl="0" marL="285750" marR="0" rtl="0" algn="l">
                        <a:spcBef>
                          <a:spcPts val="0"/>
                        </a:spcBef>
                        <a:spcAft>
                          <a:spcPts val="0"/>
                        </a:spcAft>
                        <a:buClr>
                          <a:schemeClr val="dk1"/>
                        </a:buClr>
                        <a:buSzPts val="2000"/>
                        <a:buFont typeface="Arial"/>
                        <a:buChar char="•"/>
                      </a:pPr>
                      <a:r>
                        <a:rPr lang="en-US" sz="2000"/>
                        <a:t>It is rarely “boxed”</a:t>
                      </a:r>
                      <a:endParaRPr/>
                    </a:p>
                    <a:p>
                      <a:pPr indent="-285750" lvl="0" marL="285750" marR="0" rtl="0" algn="l">
                        <a:spcBef>
                          <a:spcPts val="0"/>
                        </a:spcBef>
                        <a:spcAft>
                          <a:spcPts val="0"/>
                        </a:spcAft>
                        <a:buClr>
                          <a:schemeClr val="dk1"/>
                        </a:buClr>
                        <a:buSzPts val="2000"/>
                        <a:buFont typeface="Arial"/>
                        <a:buChar char="•"/>
                      </a:pPr>
                      <a:r>
                        <a:rPr lang="en-US" sz="2000"/>
                        <a:t>Structs can have performance benefits in computational intensive applications</a:t>
                      </a:r>
                      <a:endParaRPr sz="2000"/>
                    </a:p>
                  </a:txBody>
                  <a:tcPr marT="45725" marB="45725" marR="91450" marL="91450"/>
                </a:tc>
                <a:tc>
                  <a:txBody>
                    <a:bodyPr/>
                    <a:lstStyle/>
                    <a:p>
                      <a:pPr indent="-285750" lvl="0" marL="285750" marR="0" rtl="0" algn="l">
                        <a:spcBef>
                          <a:spcPts val="0"/>
                        </a:spcBef>
                        <a:spcAft>
                          <a:spcPts val="0"/>
                        </a:spcAft>
                        <a:buClr>
                          <a:schemeClr val="dk1"/>
                        </a:buClr>
                        <a:buSzPts val="2000"/>
                        <a:buFont typeface="Arial"/>
                        <a:buChar char="•"/>
                      </a:pPr>
                      <a:r>
                        <a:rPr lang="en-US" sz="2000"/>
                        <a:t>Defines a reference type</a:t>
                      </a:r>
                      <a:endParaRPr/>
                    </a:p>
                    <a:p>
                      <a:pPr indent="-285750" lvl="0" marL="285750" marR="0" rtl="0" algn="l">
                        <a:spcBef>
                          <a:spcPts val="0"/>
                        </a:spcBef>
                        <a:spcAft>
                          <a:spcPts val="0"/>
                        </a:spcAft>
                        <a:buClr>
                          <a:schemeClr val="dk1"/>
                        </a:buClr>
                        <a:buSzPts val="2000"/>
                        <a:buFont typeface="Arial"/>
                        <a:buChar char="•"/>
                      </a:pPr>
                      <a:r>
                        <a:rPr lang="en-US" sz="2000"/>
                        <a:t>Can optionally be declared as:</a:t>
                      </a:r>
                      <a:endParaRPr/>
                    </a:p>
                    <a:p>
                      <a:pPr indent="-285750" lvl="1" marL="742950" marR="0" rtl="0" algn="l">
                        <a:spcBef>
                          <a:spcPts val="0"/>
                        </a:spcBef>
                        <a:spcAft>
                          <a:spcPts val="0"/>
                        </a:spcAft>
                        <a:buClr>
                          <a:schemeClr val="dk1"/>
                        </a:buClr>
                        <a:buSzPts val="2000"/>
                        <a:buFont typeface="Noto Sans Symbols"/>
                        <a:buChar char="✔"/>
                      </a:pPr>
                      <a:r>
                        <a:rPr lang="en-US" sz="2000" u="none" cap="none" strike="noStrike"/>
                        <a:t>Static</a:t>
                      </a:r>
                      <a:endParaRPr/>
                    </a:p>
                    <a:p>
                      <a:pPr indent="-285750" lvl="1" marL="742950" marR="0" rtl="0" algn="l">
                        <a:spcBef>
                          <a:spcPts val="0"/>
                        </a:spcBef>
                        <a:spcAft>
                          <a:spcPts val="0"/>
                        </a:spcAft>
                        <a:buClr>
                          <a:schemeClr val="dk1"/>
                        </a:buClr>
                        <a:buSzPts val="2000"/>
                        <a:buFont typeface="Noto Sans Symbols"/>
                        <a:buChar char="✔"/>
                      </a:pPr>
                      <a:r>
                        <a:rPr lang="en-US" sz="2000" u="none" cap="none" strike="noStrike"/>
                        <a:t>Abstract</a:t>
                      </a:r>
                      <a:endParaRPr/>
                    </a:p>
                    <a:p>
                      <a:pPr indent="-285750" lvl="1" marL="742950" marR="0" rtl="0" algn="l">
                        <a:spcBef>
                          <a:spcPts val="0"/>
                        </a:spcBef>
                        <a:spcAft>
                          <a:spcPts val="0"/>
                        </a:spcAft>
                        <a:buClr>
                          <a:schemeClr val="dk1"/>
                        </a:buClr>
                        <a:buSzPts val="2000"/>
                        <a:buFont typeface="Noto Sans Symbols"/>
                        <a:buChar char="✔"/>
                      </a:pPr>
                      <a:r>
                        <a:rPr lang="en-US" sz="2000" u="none" cap="none" strike="noStrike"/>
                        <a:t>sealed</a:t>
                      </a:r>
                      <a:endParaRPr/>
                    </a:p>
                    <a:p>
                      <a:pPr indent="0" lvl="0" marL="0" marR="0" rtl="0" algn="l">
                        <a:spcBef>
                          <a:spcPts val="0"/>
                        </a:spcBef>
                        <a:spcAft>
                          <a:spcPts val="0"/>
                        </a:spcAft>
                        <a:buNone/>
                      </a:pPr>
                      <a:r>
                        <a:t/>
                      </a:r>
                      <a:endParaRPr sz="20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Abstraction </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Nested/Inner class</a:t>
            </a:r>
            <a:endParaRPr/>
          </a:p>
        </p:txBody>
      </p:sp>
      <p:sp>
        <p:nvSpPr>
          <p:cNvPr id="164" name="Google Shape;164;p8"/>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a:t>
            </a:r>
            <a:r>
              <a:rPr lang="en-US" sz="1600">
                <a:latin typeface="Courier New"/>
                <a:ea typeface="Courier New"/>
                <a:cs typeface="Courier New"/>
                <a:sym typeface="Courier New"/>
              </a:rPr>
              <a:t> </a:t>
            </a:r>
            <a:r>
              <a:rPr lang="en-US" sz="1600">
                <a:solidFill>
                  <a:srgbClr val="31859B"/>
                </a:solidFill>
                <a:latin typeface="Courier New"/>
                <a:ea typeface="Courier New"/>
                <a:cs typeface="Courier New"/>
                <a:sym typeface="Courier New"/>
              </a:rPr>
              <a:t>OuterClass</a:t>
            </a:r>
            <a:r>
              <a:rPr lang="en-US" sz="1600">
                <a:latin typeface="Courier New"/>
                <a:ea typeface="Courier New"/>
                <a:cs typeface="Courier New"/>
                <a:sym typeface="Courier New"/>
              </a:rPr>
              <a:t>{</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   private int </a:t>
            </a:r>
            <a:r>
              <a:rPr lang="en-US" sz="1600">
                <a:latin typeface="Courier New"/>
                <a:ea typeface="Courier New"/>
                <a:cs typeface="Courier New"/>
                <a:sym typeface="Courier New"/>
              </a:rPr>
              <a:t>i;</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   public class</a:t>
            </a:r>
            <a:r>
              <a:rPr lang="en-US" sz="1600">
                <a:latin typeface="Courier New"/>
                <a:ea typeface="Courier New"/>
                <a:cs typeface="Courier New"/>
                <a:sym typeface="Courier New"/>
              </a:rPr>
              <a:t> </a:t>
            </a:r>
            <a:r>
              <a:rPr lang="en-US" sz="1600">
                <a:solidFill>
                  <a:srgbClr val="31859B"/>
                </a:solidFill>
                <a:latin typeface="Courier New"/>
                <a:ea typeface="Courier New"/>
                <a:cs typeface="Courier New"/>
                <a:sym typeface="Courier New"/>
              </a:rPr>
              <a:t>NestedClass</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public for outside access</a:t>
            </a:r>
            <a:endParaRPr/>
          </a:p>
          <a:p>
            <a:pPr indent="-342900" lvl="0" marL="342900" rtl="0" algn="l">
              <a:spcBef>
                <a:spcPts val="320"/>
              </a:spcBef>
              <a:spcAft>
                <a:spcPts val="0"/>
              </a:spcAft>
              <a:buClr>
                <a:srgbClr val="008000"/>
              </a:buClr>
              <a:buSzPts val="960"/>
              <a:buFont typeface="Noto Sans Symbols"/>
              <a:buNone/>
            </a:pPr>
            <a:r>
              <a:rPr lang="en-US" sz="1600">
                <a:solidFill>
                  <a:srgbClr val="008000"/>
                </a:solidFill>
                <a:latin typeface="Courier New"/>
                <a:ea typeface="Courier New"/>
                <a:cs typeface="Courier New"/>
                <a:sym typeface="Courier New"/>
              </a:rPr>
              <a:t>                             // not encouraged</a:t>
            </a:r>
            <a:endParaRPr/>
          </a:p>
          <a:p>
            <a:pPr indent="-342900" lvl="0" marL="342900" rtl="0" algn="l">
              <a:spcBef>
                <a:spcPts val="320"/>
              </a:spcBef>
              <a:spcAft>
                <a:spcPts val="0"/>
              </a:spcAft>
              <a:buClr>
                <a:srgbClr val="800080"/>
              </a:buClr>
              <a:buSzPts val="960"/>
              <a:buFont typeface="Noto Sans Symbols"/>
              <a:buNone/>
            </a:pPr>
            <a:r>
              <a:rPr lang="en-US" sz="1600">
                <a:solidFill>
                  <a:srgbClr val="800080"/>
                </a:solidFill>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void </a:t>
            </a:r>
            <a:r>
              <a:rPr lang="en-US" sz="1600">
                <a:latin typeface="Courier New"/>
                <a:ea typeface="Courier New"/>
                <a:cs typeface="Courier New"/>
                <a:sym typeface="Courier New"/>
              </a:rPr>
              <a:t>methodA(){</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i = 5;              </a:t>
            </a:r>
            <a:r>
              <a:rPr lang="en-US" sz="1600">
                <a:solidFill>
                  <a:srgbClr val="008000"/>
                </a:solidFill>
                <a:latin typeface="Courier New"/>
                <a:ea typeface="Courier New"/>
                <a:cs typeface="Courier New"/>
                <a:sym typeface="Courier New"/>
              </a:rPr>
              <a:t>// OK, event i is outer private </a:t>
            </a:r>
            <a:endParaRPr sz="1600">
              <a:latin typeface="Courier New"/>
              <a:ea typeface="Courier New"/>
              <a:cs typeface="Courier New"/>
              <a:sym typeface="Courier New"/>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      void </a:t>
            </a:r>
            <a:r>
              <a:rPr lang="en-US" sz="1600">
                <a:latin typeface="Courier New"/>
                <a:ea typeface="Courier New"/>
                <a:cs typeface="Courier New"/>
                <a:sym typeface="Courier New"/>
              </a:rPr>
              <a:t>methodB(){</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int </a:t>
            </a:r>
            <a:r>
              <a:rPr lang="en-US" sz="1600">
                <a:latin typeface="Courier New"/>
                <a:ea typeface="Courier New"/>
                <a:cs typeface="Courier New"/>
                <a:sym typeface="Courier New"/>
              </a:rPr>
              <a:t>i = 3;          </a:t>
            </a:r>
            <a:r>
              <a:rPr lang="en-US" sz="1600">
                <a:solidFill>
                  <a:srgbClr val="008000"/>
                </a:solidFill>
                <a:latin typeface="Courier New"/>
                <a:ea typeface="Courier New"/>
                <a:cs typeface="Courier New"/>
                <a:sym typeface="Courier New"/>
              </a:rPr>
              <a:t>// hide/shadowing the outer i</a:t>
            </a:r>
            <a:endParaRPr sz="1600">
              <a:solidFill>
                <a:srgbClr val="008000"/>
              </a:solidFill>
              <a:latin typeface="Courier New"/>
              <a:ea typeface="Courier New"/>
              <a:cs typeface="Courier New"/>
              <a:sym typeface="Courier New"/>
            </a:endParaRPr>
          </a:p>
          <a:p>
            <a:pPr indent="-342900" lvl="0" marL="342900" rtl="0" algn="l">
              <a:spcBef>
                <a:spcPts val="320"/>
              </a:spcBef>
              <a:spcAft>
                <a:spcPts val="0"/>
              </a:spcAft>
              <a:buClr>
                <a:srgbClr val="008000"/>
              </a:buClr>
              <a:buSzPts val="960"/>
              <a:buFont typeface="Noto Sans Symbols"/>
              <a:buNone/>
            </a:pPr>
            <a:r>
              <a:rPr lang="en-US" sz="1600">
                <a:solidFill>
                  <a:srgbClr val="008000"/>
                </a:solidFill>
                <a:latin typeface="Courier New"/>
                <a:ea typeface="Courier New"/>
                <a:cs typeface="Courier New"/>
                <a:sym typeface="Courier New"/>
              </a:rPr>
              <a:t>                             // the outer i member is unchanged</a:t>
            </a:r>
            <a:endParaRPr sz="1600">
              <a:latin typeface="Courier New"/>
              <a:ea typeface="Courier New"/>
              <a:cs typeface="Courier New"/>
              <a:sym typeface="Courier New"/>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00FF"/>
                </a:solidFill>
                <a:latin typeface="Courier New"/>
                <a:ea typeface="Courier New"/>
                <a:cs typeface="Courier New"/>
                <a:sym typeface="Courier New"/>
              </a:rPr>
              <a:t>void </a:t>
            </a:r>
            <a:r>
              <a:rPr lang="en-US" sz="1600">
                <a:latin typeface="Courier New"/>
                <a:ea typeface="Courier New"/>
                <a:cs typeface="Courier New"/>
                <a:sym typeface="Courier New"/>
              </a:rPr>
              <a:t>methodC(){</a:t>
            </a:r>
            <a:r>
              <a:rPr lang="en-US" sz="1600">
                <a:solidFill>
                  <a:srgbClr val="31859B"/>
                </a:solidFill>
                <a:latin typeface="Courier New"/>
                <a:ea typeface="Courier New"/>
                <a:cs typeface="Courier New"/>
                <a:sym typeface="Courier New"/>
              </a:rPr>
              <a:t>NestedClass </a:t>
            </a:r>
            <a:r>
              <a:rPr lang="en-US" sz="1600">
                <a:latin typeface="Courier New"/>
                <a:ea typeface="Courier New"/>
                <a:cs typeface="Courier New"/>
                <a:sym typeface="Courier New"/>
              </a:rPr>
              <a:t>oIC = </a:t>
            </a:r>
            <a:r>
              <a:rPr lang="en-US" sz="1600">
                <a:solidFill>
                  <a:srgbClr val="0000FF"/>
                </a:solidFill>
                <a:latin typeface="Courier New"/>
                <a:ea typeface="Courier New"/>
                <a:cs typeface="Courier New"/>
                <a:sym typeface="Courier New"/>
              </a:rPr>
              <a:t>new</a:t>
            </a:r>
            <a:r>
              <a:rPr lang="en-US" sz="1600">
                <a:latin typeface="Courier New"/>
                <a:ea typeface="Courier New"/>
                <a:cs typeface="Courier New"/>
                <a:sym typeface="Courier New"/>
              </a:rPr>
              <a:t> </a:t>
            </a:r>
            <a:r>
              <a:rPr lang="en-US" sz="1600">
                <a:solidFill>
                  <a:srgbClr val="31859B"/>
                </a:solidFill>
                <a:latin typeface="Courier New"/>
                <a:ea typeface="Courier New"/>
                <a:cs typeface="Courier New"/>
                <a:sym typeface="Courier New"/>
              </a:rPr>
              <a:t>NestedClass</a:t>
            </a:r>
            <a:r>
              <a:rPr lang="en-US" sz="1600">
                <a:latin typeface="Courier New"/>
                <a:ea typeface="Courier New"/>
                <a:cs typeface="Courier New"/>
                <a:sym typeface="Courier New"/>
              </a:rPr>
              <a:t>();}</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a:t>
            </a:r>
            <a:endParaRPr/>
          </a:p>
          <a:p>
            <a:pPr indent="-342900" lvl="0" marL="342900" rtl="0" algn="l">
              <a:spcBef>
                <a:spcPts val="320"/>
              </a:spcBef>
              <a:spcAft>
                <a:spcPts val="0"/>
              </a:spcAft>
              <a:buClr>
                <a:srgbClr val="31859B"/>
              </a:buClr>
              <a:buSzPts val="960"/>
              <a:buFont typeface="Noto Sans Symbols"/>
              <a:buNone/>
            </a:pPr>
            <a:r>
              <a:rPr lang="en-US" sz="1600">
                <a:solidFill>
                  <a:srgbClr val="31859B"/>
                </a:solidFill>
                <a:latin typeface="Courier New"/>
                <a:ea typeface="Courier New"/>
                <a:cs typeface="Courier New"/>
                <a:sym typeface="Courier New"/>
              </a:rPr>
              <a:t>OuterClass </a:t>
            </a:r>
            <a:r>
              <a:rPr lang="en-US" sz="1600">
                <a:latin typeface="Courier New"/>
                <a:ea typeface="Courier New"/>
                <a:cs typeface="Courier New"/>
                <a:sym typeface="Courier New"/>
              </a:rPr>
              <a:t>oOC = </a:t>
            </a:r>
            <a:r>
              <a:rPr lang="en-US" sz="1600">
                <a:solidFill>
                  <a:srgbClr val="0000FF"/>
                </a:solidFill>
                <a:latin typeface="Courier New"/>
                <a:ea typeface="Courier New"/>
                <a:cs typeface="Courier New"/>
                <a:sym typeface="Courier New"/>
              </a:rPr>
              <a:t>new</a:t>
            </a:r>
            <a:r>
              <a:rPr lang="en-US" sz="1600">
                <a:latin typeface="Courier New"/>
                <a:ea typeface="Courier New"/>
                <a:cs typeface="Courier New"/>
                <a:sym typeface="Courier New"/>
              </a:rPr>
              <a:t> </a:t>
            </a:r>
            <a:r>
              <a:rPr lang="en-US" sz="1600">
                <a:solidFill>
                  <a:srgbClr val="31859B"/>
                </a:solidFill>
                <a:latin typeface="Courier New"/>
                <a:ea typeface="Courier New"/>
                <a:cs typeface="Courier New"/>
                <a:sym typeface="Courier New"/>
              </a:rPr>
              <a:t>OuterClass</a:t>
            </a:r>
            <a:r>
              <a:rPr lang="en-US" sz="1600">
                <a:latin typeface="Courier New"/>
                <a:ea typeface="Courier New"/>
                <a:cs typeface="Courier New"/>
                <a:sym typeface="Courier New"/>
              </a:rPr>
              <a:t>();</a:t>
            </a:r>
            <a:endParaRPr/>
          </a:p>
          <a:p>
            <a:pPr indent="-342900" lvl="0" marL="342900" rtl="0" algn="l">
              <a:spcBef>
                <a:spcPts val="320"/>
              </a:spcBef>
              <a:spcAft>
                <a:spcPts val="0"/>
              </a:spcAft>
              <a:buClr>
                <a:srgbClr val="31859B"/>
              </a:buClr>
              <a:buSzPts val="960"/>
              <a:buFont typeface="Noto Sans Symbols"/>
              <a:buNone/>
            </a:pPr>
            <a:r>
              <a:rPr lang="en-US" sz="1600">
                <a:solidFill>
                  <a:srgbClr val="31859B"/>
                </a:solidFill>
                <a:latin typeface="Courier New"/>
                <a:ea typeface="Courier New"/>
                <a:cs typeface="Courier New"/>
                <a:sym typeface="Courier New"/>
              </a:rPr>
              <a:t>OuterClass</a:t>
            </a:r>
            <a:r>
              <a:rPr lang="en-US" sz="1600">
                <a:latin typeface="Courier New"/>
                <a:ea typeface="Courier New"/>
                <a:cs typeface="Courier New"/>
                <a:sym typeface="Courier New"/>
              </a:rPr>
              <a:t>.</a:t>
            </a:r>
            <a:r>
              <a:rPr lang="en-US" sz="1600">
                <a:solidFill>
                  <a:srgbClr val="31859B"/>
                </a:solidFill>
                <a:latin typeface="Courier New"/>
                <a:ea typeface="Courier New"/>
                <a:cs typeface="Courier New"/>
                <a:sym typeface="Courier New"/>
              </a:rPr>
              <a:t>NestedClass</a:t>
            </a:r>
            <a:r>
              <a:rPr lang="en-US" sz="1600">
                <a:latin typeface="Courier New"/>
                <a:ea typeface="Courier New"/>
                <a:cs typeface="Courier New"/>
                <a:sym typeface="Courier New"/>
              </a:rPr>
              <a:t> oIC = </a:t>
            </a:r>
            <a:r>
              <a:rPr lang="en-US" sz="1600">
                <a:solidFill>
                  <a:srgbClr val="0000FF"/>
                </a:solidFill>
                <a:latin typeface="Courier New"/>
                <a:ea typeface="Courier New"/>
                <a:cs typeface="Courier New"/>
                <a:sym typeface="Courier New"/>
              </a:rPr>
              <a:t>new </a:t>
            </a:r>
            <a:r>
              <a:rPr lang="en-US" sz="1600">
                <a:solidFill>
                  <a:srgbClr val="31859B"/>
                </a:solidFill>
                <a:latin typeface="Courier New"/>
                <a:ea typeface="Courier New"/>
                <a:cs typeface="Courier New"/>
                <a:sym typeface="Courier New"/>
              </a:rPr>
              <a:t>OuterClass</a:t>
            </a:r>
            <a:r>
              <a:rPr lang="en-US" sz="1600">
                <a:latin typeface="Courier New"/>
                <a:ea typeface="Courier New"/>
                <a:cs typeface="Courier New"/>
                <a:sym typeface="Courier New"/>
              </a:rPr>
              <a:t>.</a:t>
            </a:r>
            <a:r>
              <a:rPr lang="en-US" sz="1600">
                <a:solidFill>
                  <a:srgbClr val="31859B"/>
                </a:solidFill>
                <a:latin typeface="Courier New"/>
                <a:ea typeface="Courier New"/>
                <a:cs typeface="Courier New"/>
                <a:sym typeface="Courier New"/>
              </a:rPr>
              <a:t>NestedClass</a:t>
            </a:r>
            <a:r>
              <a:rPr lang="en-US" sz="1600">
                <a:latin typeface="Courier New"/>
                <a:ea typeface="Courier New"/>
                <a:cs typeface="Courier New"/>
                <a:sym typeface="Courier New"/>
              </a:rPr>
              <a:t>();</a:t>
            </a:r>
            <a:endParaRPr/>
          </a:p>
          <a:p>
            <a:pPr indent="-342900" lvl="0" marL="342900" rtl="0" algn="l">
              <a:spcBef>
                <a:spcPts val="400"/>
              </a:spcBef>
              <a:spcAft>
                <a:spcPts val="0"/>
              </a:spcAft>
              <a:buClr>
                <a:schemeClr val="dk1"/>
              </a:buClr>
              <a:buSzPts val="1200"/>
              <a:buFont typeface="Noto Sans Symbols"/>
              <a:buNone/>
            </a:pPr>
            <a:r>
              <a:t/>
            </a:r>
            <a:endParaRPr sz="2000">
              <a:latin typeface="Courier New"/>
              <a:ea typeface="Courier New"/>
              <a:cs typeface="Courier New"/>
              <a:sym typeface="Courier New"/>
            </a:endParaRPr>
          </a:p>
          <a:p>
            <a:pPr indent="-342900" lvl="0" marL="342900" rtl="0" algn="l">
              <a:spcBef>
                <a:spcPts val="400"/>
              </a:spcBef>
              <a:spcAft>
                <a:spcPts val="0"/>
              </a:spcAft>
              <a:buClr>
                <a:schemeClr val="dk1"/>
              </a:buClr>
              <a:buSzPts val="1200"/>
              <a:buFont typeface="Noto Sans Symbols"/>
              <a:buNone/>
            </a:pPr>
            <a:r>
              <a:t/>
            </a:r>
            <a:endParaRPr sz="20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1763713" y="0"/>
            <a:ext cx="6923087" cy="91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lang="en-US">
                <a:solidFill>
                  <a:srgbClr val="C00000"/>
                </a:solidFill>
                <a:latin typeface="Arial"/>
                <a:ea typeface="Arial"/>
                <a:cs typeface="Arial"/>
                <a:sym typeface="Arial"/>
              </a:rPr>
              <a:t>Abstraction </a:t>
            </a:r>
            <a:br>
              <a:rPr lang="en-US">
                <a:solidFill>
                  <a:srgbClr val="C00000"/>
                </a:solidFill>
                <a:latin typeface="Arial"/>
                <a:ea typeface="Arial"/>
                <a:cs typeface="Arial"/>
                <a:sym typeface="Arial"/>
              </a:rPr>
            </a:br>
            <a:r>
              <a:rPr lang="en-US" sz="2800">
                <a:solidFill>
                  <a:srgbClr val="C00000"/>
                </a:solidFill>
                <a:latin typeface="Arial"/>
                <a:ea typeface="Arial"/>
                <a:cs typeface="Arial"/>
                <a:sym typeface="Arial"/>
              </a:rPr>
              <a:t>Partial class</a:t>
            </a:r>
            <a:endParaRPr/>
          </a:p>
        </p:txBody>
      </p:sp>
      <p:sp>
        <p:nvSpPr>
          <p:cNvPr id="171" name="Google Shape;171;p9"/>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partial class </a:t>
            </a:r>
            <a:r>
              <a:rPr lang="en-US" sz="1600">
                <a:solidFill>
                  <a:srgbClr val="31859B"/>
                </a:solidFill>
                <a:latin typeface="Courier New"/>
                <a:ea typeface="Courier New"/>
                <a:cs typeface="Courier New"/>
                <a:sym typeface="Courier New"/>
              </a:rPr>
              <a:t>PartialClass</a:t>
            </a:r>
            <a:r>
              <a:rPr lang="en-US" sz="1600">
                <a:latin typeface="Courier New"/>
                <a:ea typeface="Courier New"/>
                <a:cs typeface="Courier New"/>
                <a:sym typeface="Courier New"/>
              </a:rPr>
              <a:t>{</a:t>
            </a:r>
            <a:r>
              <a:rPr lang="en-US" sz="1600">
                <a:solidFill>
                  <a:srgbClr val="0000FF"/>
                </a:solidFill>
                <a:latin typeface="Courier New"/>
                <a:ea typeface="Courier New"/>
                <a:cs typeface="Courier New"/>
                <a:sym typeface="Courier New"/>
              </a:rPr>
              <a:t>private int </a:t>
            </a:r>
            <a:r>
              <a:rPr lang="en-US" sz="1600">
                <a:latin typeface="Courier New"/>
                <a:ea typeface="Courier New"/>
                <a:cs typeface="Courier New"/>
                <a:sym typeface="Courier New"/>
              </a:rPr>
              <a:t>i;}</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 </a:t>
            </a:r>
            <a:r>
              <a:rPr lang="en-US" sz="1600">
                <a:solidFill>
                  <a:srgbClr val="31859B"/>
                </a:solidFill>
                <a:latin typeface="Courier New"/>
                <a:ea typeface="Courier New"/>
                <a:cs typeface="Courier New"/>
                <a:sym typeface="Courier New"/>
              </a:rPr>
              <a:t>PartialClass</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error, keyword partial missed</a:t>
            </a:r>
            <a:endParaRPr sz="1600">
              <a:latin typeface="Courier New"/>
              <a:ea typeface="Courier New"/>
              <a:cs typeface="Courier New"/>
              <a:sym typeface="Courier New"/>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class partial </a:t>
            </a:r>
            <a:r>
              <a:rPr lang="en-US" sz="1600">
                <a:solidFill>
                  <a:srgbClr val="31859B"/>
                </a:solidFill>
                <a:latin typeface="Courier New"/>
                <a:ea typeface="Courier New"/>
                <a:cs typeface="Courier New"/>
                <a:sym typeface="Courier New"/>
              </a:rPr>
              <a:t>PartialClass</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error, invalid keyword order</a:t>
            </a:r>
            <a:endParaRPr sz="1600">
              <a:latin typeface="Courier New"/>
              <a:ea typeface="Courier New"/>
              <a:cs typeface="Courier New"/>
              <a:sym typeface="Courier New"/>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partial class </a:t>
            </a:r>
            <a:r>
              <a:rPr lang="en-US" sz="1600">
                <a:solidFill>
                  <a:srgbClr val="31859B"/>
                </a:solidFill>
                <a:latin typeface="Courier New"/>
                <a:ea typeface="Courier New"/>
                <a:cs typeface="Courier New"/>
                <a:sym typeface="Courier New"/>
              </a:rPr>
              <a:t>PartialClass</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maybe in another cs file but </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same namespace is required</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   pubblic int </a:t>
            </a:r>
            <a:r>
              <a:rPr lang="en-US" sz="1600">
                <a:latin typeface="Courier New"/>
                <a:ea typeface="Courier New"/>
                <a:cs typeface="Courier New"/>
                <a:sym typeface="Courier New"/>
              </a:rPr>
              <a:t>Increase(){i++;}</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partial class </a:t>
            </a:r>
            <a:r>
              <a:rPr lang="en-US" sz="1600">
                <a:solidFill>
                  <a:srgbClr val="31859B"/>
                </a:solidFill>
                <a:latin typeface="Courier New"/>
                <a:ea typeface="Courier New"/>
                <a:cs typeface="Courier New"/>
                <a:sym typeface="Courier New"/>
              </a:rPr>
              <a:t>PartialClass</a:t>
            </a:r>
            <a:r>
              <a:rPr lang="en-US" sz="1600">
                <a:latin typeface="Courier New"/>
                <a:ea typeface="Courier New"/>
                <a:cs typeface="Courier New"/>
                <a:sym typeface="Courier New"/>
              </a:rPr>
              <a:t>{</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   partial class </a:t>
            </a:r>
            <a:r>
              <a:rPr lang="en-US" sz="1600">
                <a:solidFill>
                  <a:srgbClr val="31859B"/>
                </a:solidFill>
                <a:latin typeface="Courier New"/>
                <a:ea typeface="Courier New"/>
                <a:cs typeface="Courier New"/>
                <a:sym typeface="Courier New"/>
              </a:rPr>
              <a:t>NestedPartialClass</a:t>
            </a:r>
            <a:r>
              <a:rPr lang="en-US" sz="1600">
                <a:latin typeface="Courier New"/>
                <a:ea typeface="Courier New"/>
                <a:cs typeface="Courier New"/>
                <a:sym typeface="Courier New"/>
              </a:rPr>
              <a:t>{}</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partial class </a:t>
            </a:r>
            <a:r>
              <a:rPr lang="en-US" sz="1600">
                <a:solidFill>
                  <a:srgbClr val="31859B"/>
                </a:solidFill>
                <a:latin typeface="Courier New"/>
                <a:ea typeface="Courier New"/>
                <a:cs typeface="Courier New"/>
                <a:sym typeface="Courier New"/>
              </a:rPr>
              <a:t>PartialClass</a:t>
            </a:r>
            <a:r>
              <a:rPr lang="en-US" sz="1600">
                <a:latin typeface="Courier New"/>
                <a:ea typeface="Courier New"/>
                <a:cs typeface="Courier New"/>
                <a:sym typeface="Courier New"/>
              </a:rPr>
              <a:t>{</a:t>
            </a:r>
            <a:endParaRPr/>
          </a:p>
          <a:p>
            <a:pPr indent="-342900" lvl="0" marL="342900" rtl="0" algn="l">
              <a:spcBef>
                <a:spcPts val="320"/>
              </a:spcBef>
              <a:spcAft>
                <a:spcPts val="0"/>
              </a:spcAft>
              <a:buClr>
                <a:srgbClr val="0000FF"/>
              </a:buClr>
              <a:buSzPts val="960"/>
              <a:buFont typeface="Noto Sans Symbols"/>
              <a:buNone/>
            </a:pPr>
            <a:r>
              <a:rPr lang="en-US" sz="1600">
                <a:solidFill>
                  <a:srgbClr val="0000FF"/>
                </a:solidFill>
                <a:latin typeface="Courier New"/>
                <a:ea typeface="Courier New"/>
                <a:cs typeface="Courier New"/>
                <a:sym typeface="Courier New"/>
              </a:rPr>
              <a:t>   partial class </a:t>
            </a:r>
            <a:r>
              <a:rPr lang="en-US" sz="1600">
                <a:solidFill>
                  <a:srgbClr val="31859B"/>
                </a:solidFill>
                <a:latin typeface="Courier New"/>
                <a:ea typeface="Courier New"/>
                <a:cs typeface="Courier New"/>
                <a:sym typeface="Courier New"/>
              </a:rPr>
              <a:t>NestedPartialClass</a:t>
            </a:r>
            <a:r>
              <a:rPr lang="en-US" sz="1600">
                <a:latin typeface="Courier New"/>
                <a:ea typeface="Courier New"/>
                <a:cs typeface="Courier New"/>
                <a:sym typeface="Courier New"/>
              </a:rPr>
              <a:t>{} </a:t>
            </a:r>
            <a:r>
              <a:rPr lang="en-US" sz="1600">
                <a:solidFill>
                  <a:srgbClr val="008000"/>
                </a:solidFill>
                <a:latin typeface="Courier New"/>
                <a:ea typeface="Courier New"/>
                <a:cs typeface="Courier New"/>
                <a:sym typeface="Courier New"/>
              </a:rPr>
              <a:t>// OK, nested partial class</a:t>
            </a:r>
            <a:endParaRPr/>
          </a:p>
          <a:p>
            <a:pPr indent="-342900" lvl="0" marL="342900" rtl="0" algn="l">
              <a:spcBef>
                <a:spcPts val="320"/>
              </a:spcBef>
              <a:spcAft>
                <a:spcPts val="0"/>
              </a:spcAft>
              <a:buClr>
                <a:schemeClr val="dk1"/>
              </a:buClr>
              <a:buSzPts val="960"/>
              <a:buFont typeface="Noto Sans Symbols"/>
              <a:buNone/>
            </a:pPr>
            <a:r>
              <a:rPr lang="en-US" sz="1600">
                <a:latin typeface="Courier New"/>
                <a:ea typeface="Courier New"/>
                <a:cs typeface="Courier New"/>
                <a:sym typeface="Courier New"/>
              </a:rPr>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_Train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2010-10-18T05:40:05Z</dcterms:created>
  <dc:creator>Nguyen Trung Kien</dc:creator>
</cp:coreProperties>
</file>