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handoutMasterIdLst>
    <p:handoutMasterId r:id="rId39"/>
  </p:handoutMasterIdLst>
  <p:sldIdLst>
    <p:sldId id="270" r:id="rId2"/>
    <p:sldId id="272" r:id="rId3"/>
    <p:sldId id="259" r:id="rId4"/>
    <p:sldId id="271" r:id="rId5"/>
    <p:sldId id="262" r:id="rId6"/>
    <p:sldId id="278" r:id="rId7"/>
    <p:sldId id="273" r:id="rId8"/>
    <p:sldId id="274" r:id="rId9"/>
    <p:sldId id="275" r:id="rId10"/>
    <p:sldId id="276" r:id="rId11"/>
    <p:sldId id="277" r:id="rId12"/>
    <p:sldId id="279" r:id="rId13"/>
    <p:sldId id="280" r:id="rId14"/>
    <p:sldId id="285" r:id="rId15"/>
    <p:sldId id="281" r:id="rId16"/>
    <p:sldId id="295" r:id="rId17"/>
    <p:sldId id="286" r:id="rId18"/>
    <p:sldId id="282" r:id="rId19"/>
    <p:sldId id="283" r:id="rId20"/>
    <p:sldId id="287" r:id="rId21"/>
    <p:sldId id="288" r:id="rId22"/>
    <p:sldId id="289" r:id="rId23"/>
    <p:sldId id="293" r:id="rId24"/>
    <p:sldId id="294" r:id="rId25"/>
    <p:sldId id="297" r:id="rId26"/>
    <p:sldId id="296" r:id="rId27"/>
    <p:sldId id="298" r:id="rId28"/>
    <p:sldId id="290" r:id="rId29"/>
    <p:sldId id="291" r:id="rId30"/>
    <p:sldId id="299" r:id="rId31"/>
    <p:sldId id="300" r:id="rId32"/>
    <p:sldId id="292" r:id="rId33"/>
    <p:sldId id="301" r:id="rId34"/>
    <p:sldId id="302" r:id="rId35"/>
    <p:sldId id="268" r:id="rId36"/>
    <p:sldId id="258" r:id="rId3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8" autoAdjust="0"/>
  </p:normalViewPr>
  <p:slideViewPr>
    <p:cSldViewPr snapToGrid="0" snapToObjects="1" showGuides="1">
      <p:cViewPr varScale="1">
        <p:scale>
          <a:sx n="144" d="100"/>
          <a:sy n="144" d="100"/>
        </p:scale>
        <p:origin x="654" y="12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F6B2F8-E390-BD4F-9ACD-789C35D23CE3}" type="datetimeFigureOut">
              <a:rPr lang="en-US" smtClean="0"/>
              <a:t>02/06/2023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0A0C1-BF67-B440-B7AD-B68AAB032928}" type="slidenum">
              <a:rPr lang="en-US" smtClean="0"/>
              <a:t>‹#›</a:t>
            </a:fld>
            <a:endParaRPr lang="en-US"/>
          </a:p>
        </p:txBody>
      </p:sp>
    </p:spTree>
    <p:extLst>
      <p:ext uri="{BB962C8B-B14F-4D97-AF65-F5344CB8AC3E}">
        <p14:creationId xmlns:p14="http://schemas.microsoft.com/office/powerpoint/2010/main" val="522004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8F81-D7B9-424E-B993-6D09B3871A4E}" type="datetimeFigureOut">
              <a:rPr lang="en-US" smtClean="0"/>
              <a:t>02/06/2023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067B3-3AE6-DD4A-9E3D-C999AB3971A1}" type="slidenum">
              <a:rPr lang="en-US" smtClean="0"/>
              <a:t>‹#›</a:t>
            </a:fld>
            <a:endParaRPr lang="en-US"/>
          </a:p>
        </p:txBody>
      </p:sp>
    </p:spTree>
    <p:extLst>
      <p:ext uri="{BB962C8B-B14F-4D97-AF65-F5344CB8AC3E}">
        <p14:creationId xmlns:p14="http://schemas.microsoft.com/office/powerpoint/2010/main" val="8695046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36</a:t>
            </a:fld>
            <a:endParaRPr lang="en-US"/>
          </a:p>
        </p:txBody>
      </p:sp>
    </p:spTree>
    <p:extLst>
      <p:ext uri="{BB962C8B-B14F-4D97-AF65-F5344CB8AC3E}">
        <p14:creationId xmlns:p14="http://schemas.microsoft.com/office/powerpoint/2010/main" val="6398962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171450" y="1743789"/>
            <a:ext cx="6179344" cy="678021"/>
          </a:xfrm>
        </p:spPr>
        <p:txBody>
          <a:bodyPr>
            <a:noAutofit/>
          </a:bodyPr>
          <a:lstStyle>
            <a:lvl1pPr algn="ctr">
              <a:defRPr sz="3200">
                <a:solidFill>
                  <a:srgbClr val="FF66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71450" y="2571750"/>
            <a:ext cx="6179344" cy="434975"/>
          </a:xfrm>
        </p:spPr>
        <p:txBody>
          <a:bodyPr>
            <a:normAutofit/>
          </a:bodyPr>
          <a:lstStyle>
            <a:lvl1pPr marL="0" indent="0" algn="ctr">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171450" y="4767263"/>
            <a:ext cx="1367315" cy="273844"/>
          </a:xfrm>
        </p:spPr>
        <p:txBody>
          <a:bodyPr/>
          <a:lstStyle/>
          <a:p>
            <a:fld id="{63A9D870-3F93-4B8A-8AC9-9D3B4FB155C2}" type="datetime1">
              <a:rPr lang="en-US" smtClean="0"/>
              <a:t>02/06/2023</a:t>
            </a:fld>
            <a:endParaRPr lang="en-US"/>
          </a:p>
        </p:txBody>
      </p:sp>
      <p:sp>
        <p:nvSpPr>
          <p:cNvPr id="5" name="Footer Placeholder 4"/>
          <p:cNvSpPr>
            <a:spLocks noGrp="1"/>
          </p:cNvSpPr>
          <p:nvPr>
            <p:ph type="ftr" sz="quarter" idx="11"/>
          </p:nvPr>
        </p:nvSpPr>
        <p:spPr>
          <a:xfrm>
            <a:off x="1868557" y="4767263"/>
            <a:ext cx="6139587" cy="273844"/>
          </a:xfrm>
        </p:spPr>
        <p:txBody>
          <a:bodyPr/>
          <a:lstStyle/>
          <a:p>
            <a:r>
              <a:rPr lang="en-US" smtClean="0"/>
              <a:t>09e-BM/DT/FSOFT - ©FPT SOFTWARE – Fresher Academy - Internal Use</a:t>
            </a:r>
            <a:endParaRPr lang="en-US" dirty="0"/>
          </a:p>
        </p:txBody>
      </p:sp>
      <p:sp>
        <p:nvSpPr>
          <p:cNvPr id="6" name="Slide Number Placeholder 5"/>
          <p:cNvSpPr>
            <a:spLocks noGrp="1"/>
          </p:cNvSpPr>
          <p:nvPr>
            <p:ph type="sldNum" sz="quarter" idx="12"/>
          </p:nvPr>
        </p:nvSpPr>
        <p:spPr>
          <a:xfrm>
            <a:off x="8122444" y="4767263"/>
            <a:ext cx="564356" cy="273844"/>
          </a:xfrm>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20" cy="644057"/>
          </a:xfrm>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42912" y="3305176"/>
            <a:ext cx="8458199" cy="1021556"/>
          </a:xfrm>
        </p:spPr>
        <p:txBody>
          <a:bodyPr anchor="t"/>
          <a:lstStyle>
            <a:lvl1pPr algn="l">
              <a:defRPr sz="3200" b="1" cap="all">
                <a:solidFill>
                  <a:srgbClr val="FFC000"/>
                </a:solidFill>
              </a:defRPr>
            </a:lvl1pPr>
          </a:lstStyle>
          <a:p>
            <a:endParaRPr lang="en-US" dirty="0"/>
          </a:p>
        </p:txBody>
      </p:sp>
      <p:sp>
        <p:nvSpPr>
          <p:cNvPr id="3" name="Text Placeholder 2"/>
          <p:cNvSpPr>
            <a:spLocks noGrp="1"/>
          </p:cNvSpPr>
          <p:nvPr>
            <p:ph type="body" idx="1"/>
          </p:nvPr>
        </p:nvSpPr>
        <p:spPr>
          <a:xfrm>
            <a:off x="442912" y="2180035"/>
            <a:ext cx="8458199"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a:xfrm>
            <a:off x="442913" y="4767263"/>
            <a:ext cx="1203007" cy="273844"/>
          </a:xfrm>
        </p:spPr>
        <p:txBody>
          <a:bodyPr/>
          <a:lstStyle/>
          <a:p>
            <a:fld id="{95690783-B5B6-43F6-9D05-1F8793B02117}"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8606" y="900113"/>
            <a:ext cx="4217194" cy="37719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252912" cy="37719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2AB3E9-7592-48AC-A218-7AC85EB51A08}" type="datetime1">
              <a:rPr lang="en-US" smtClean="0"/>
              <a:t>02/06/2023</a:t>
            </a:fld>
            <a:endParaRPr lang="en-US"/>
          </a:p>
        </p:txBody>
      </p:sp>
      <p:sp>
        <p:nvSpPr>
          <p:cNvPr id="6" name="Footer Placeholder 5"/>
          <p:cNvSpPr>
            <a:spLocks noGrp="1"/>
          </p:cNvSpPr>
          <p:nvPr>
            <p:ph type="ftr" sz="quarter" idx="11"/>
          </p:nvPr>
        </p:nvSpPr>
        <p:spPr/>
        <p:txBody>
          <a:bodyPr/>
          <a:lstStyle/>
          <a:p>
            <a:r>
              <a:rPr lang="en-US" smtClean="0"/>
              <a:t>09e-BM/DT/FSOFT - ©FPT SOFTWARE – Fresher Academy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7162" y="55784"/>
            <a:ext cx="7100888" cy="540688"/>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7161" y="858441"/>
            <a:ext cx="4271963"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7161" y="1338261"/>
            <a:ext cx="4271963" cy="3276601"/>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00575" y="845344"/>
            <a:ext cx="4300537"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00575" y="1325165"/>
            <a:ext cx="4300537" cy="328969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157163" y="4767263"/>
            <a:ext cx="1488758" cy="273844"/>
          </a:xfrm>
        </p:spPr>
        <p:txBody>
          <a:bodyPr/>
          <a:lstStyle/>
          <a:p>
            <a:fld id="{89809214-B0AA-40EF-B713-56DABC867509}" type="datetime1">
              <a:rPr lang="en-US" smtClean="0"/>
              <a:t>02/06/2023</a:t>
            </a:fld>
            <a:endParaRPr lang="en-US"/>
          </a:p>
        </p:txBody>
      </p:sp>
      <p:sp>
        <p:nvSpPr>
          <p:cNvPr id="8" name="Footer Placeholder 7"/>
          <p:cNvSpPr>
            <a:spLocks noGrp="1"/>
          </p:cNvSpPr>
          <p:nvPr>
            <p:ph type="ftr" sz="quarter" idx="11"/>
          </p:nvPr>
        </p:nvSpPr>
        <p:spPr/>
        <p:txBody>
          <a:bodyPr/>
          <a:lstStyle/>
          <a:p>
            <a:r>
              <a:rPr lang="en-US" smtClean="0"/>
              <a:t>09e-BM/DT/FSOFT - ©FPT SOFTWARE – Fresher Academy - Internal Use</a:t>
            </a:r>
            <a:endParaRPr lang="en-US"/>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778E15-6A1B-4F98-93CA-BDA6731742CD}"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278606" y="0"/>
            <a:ext cx="6885519" cy="644057"/>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78605" y="850106"/>
            <a:ext cx="8622507" cy="37445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78605" y="4767263"/>
            <a:ext cx="1367315"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276789B-5D05-4E47-B9C1-C0FFAEB67DE3}" type="datetime1">
              <a:rPr lang="en-US" smtClean="0"/>
              <a:t>02/06/2023</a:t>
            </a:fld>
            <a:endParaRPr lang="en-US"/>
          </a:p>
        </p:txBody>
      </p:sp>
      <p:sp>
        <p:nvSpPr>
          <p:cNvPr id="5" name="Footer Placeholder 4"/>
          <p:cNvSpPr>
            <a:spLocks noGrp="1"/>
          </p:cNvSpPr>
          <p:nvPr>
            <p:ph type="ftr" sz="quarter" idx="3"/>
          </p:nvPr>
        </p:nvSpPr>
        <p:spPr>
          <a:xfrm>
            <a:off x="1764506" y="4767263"/>
            <a:ext cx="637222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r>
              <a:rPr lang="en-US" smtClean="0"/>
              <a:t>09e-BM/DT/FSOFT - ©FPT SOFTWARE – Fresher Academy - Internal Use</a:t>
            </a:r>
            <a:endParaRPr lang="en-US" dirty="0"/>
          </a:p>
        </p:txBody>
      </p:sp>
      <p:sp>
        <p:nvSpPr>
          <p:cNvPr id="6" name="Slide Number Placeholder 5"/>
          <p:cNvSpPr>
            <a:spLocks noGrp="1"/>
          </p:cNvSpPr>
          <p:nvPr>
            <p:ph type="sldNum" sz="quarter" idx="4"/>
          </p:nvPr>
        </p:nvSpPr>
        <p:spPr>
          <a:xfrm>
            <a:off x="8229600" y="4767263"/>
            <a:ext cx="671512"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8" r:id="rId6"/>
  </p:sldLayoutIdLst>
  <p:timing>
    <p:tnLst>
      <p:par>
        <p:cTn id="1" dur="indefinite" restart="never" nodeType="tmRoot"/>
      </p:par>
    </p:tnLst>
  </p:timing>
  <p:hf hdr="0"/>
  <p:txStyles>
    <p:titleStyle>
      <a:lvl1pPr algn="l" defTabSz="457200" rtl="0" eaLnBrk="1" latinLnBrk="0" hangingPunct="1">
        <a:spcBef>
          <a:spcPct val="0"/>
        </a:spcBef>
        <a:buNone/>
        <a:defRPr sz="3200" b="1" kern="1200">
          <a:solidFill>
            <a:schemeClr val="bg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anose="05000000000000000000" pitchFamily="2" charset="2"/>
        <a:buChar char="ü"/>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Debug in Visual Studio</a:t>
            </a:r>
          </a:p>
        </p:txBody>
      </p:sp>
      <p:sp>
        <p:nvSpPr>
          <p:cNvPr id="8" name="Subtitle 7"/>
          <p:cNvSpPr>
            <a:spLocks noGrp="1"/>
          </p:cNvSpPr>
          <p:nvPr>
            <p:ph type="subTitle" idx="1"/>
          </p:nvPr>
        </p:nvSpPr>
        <p:spPr/>
        <p:txBody>
          <a:bodyPr/>
          <a:lstStyle/>
          <a:p>
            <a:endParaRPr lang="en-US" dirty="0" smtClean="0"/>
          </a:p>
        </p:txBody>
      </p:sp>
      <p:sp>
        <p:nvSpPr>
          <p:cNvPr id="4" name="Date Placeholder 3"/>
          <p:cNvSpPr>
            <a:spLocks noGrp="1"/>
          </p:cNvSpPr>
          <p:nvPr>
            <p:ph type="dt" sz="half" idx="10"/>
          </p:nvPr>
        </p:nvSpPr>
        <p:spPr/>
        <p:txBody>
          <a:bodyPr/>
          <a:lstStyle/>
          <a:p>
            <a:fld id="{1F45074E-53EC-4432-BF9B-A29996D62E7F}" type="datetime1">
              <a:rPr lang="en-US" smtClean="0"/>
              <a:pPr/>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pPr/>
              <a:t>1</a:t>
            </a:fld>
            <a:endParaRPr lang="en-US"/>
          </a:p>
        </p:txBody>
      </p:sp>
    </p:spTree>
    <p:extLst>
      <p:ext uri="{BB962C8B-B14F-4D97-AF65-F5344CB8AC3E}">
        <p14:creationId xmlns:p14="http://schemas.microsoft.com/office/powerpoint/2010/main" val="47839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ebugging mode</a:t>
            </a:r>
            <a:endParaRPr lang="vi-VN" dirty="0"/>
          </a:p>
        </p:txBody>
      </p:sp>
      <p:sp>
        <p:nvSpPr>
          <p:cNvPr id="11" name="Content Placeholder 10"/>
          <p:cNvSpPr>
            <a:spLocks noGrp="1"/>
          </p:cNvSpPr>
          <p:nvPr>
            <p:ph idx="1"/>
          </p:nvPr>
        </p:nvSpPr>
        <p:spPr/>
        <p:txBody>
          <a:bodyPr/>
          <a:lstStyle/>
          <a:p>
            <a:r>
              <a:rPr lang="en-GB" dirty="0"/>
              <a:t>Running an app within a debugger, also called debugging mode, means that the debugger actively monitors everything that’s happening as the program runs</a:t>
            </a:r>
            <a:r>
              <a:rPr lang="en-GB" dirty="0" smtClean="0"/>
              <a:t>.</a:t>
            </a:r>
          </a:p>
          <a:p>
            <a:r>
              <a:rPr lang="en-GB" dirty="0" smtClean="0"/>
              <a:t>It </a:t>
            </a:r>
            <a:r>
              <a:rPr lang="en-GB" dirty="0"/>
              <a:t>also allows you to pause the app at any point to examine its state, and to then step through your code line by line to watch every detail as it happens.</a:t>
            </a:r>
            <a:endParaRPr lang="vi-VN" dirty="0"/>
          </a:p>
        </p:txBody>
      </p:sp>
      <p:sp>
        <p:nvSpPr>
          <p:cNvPr id="4" name="Date Placeholder 3"/>
          <p:cNvSpPr>
            <a:spLocks noGrp="1"/>
          </p:cNvSpPr>
          <p:nvPr>
            <p:ph type="dt" sz="half" idx="10"/>
          </p:nvPr>
        </p:nvSpPr>
        <p:spPr/>
        <p:txBody>
          <a:bodyPr/>
          <a:lstStyle/>
          <a:p>
            <a:fld id="{1F45074E-53EC-4432-BF9B-A29996D62E7F}" type="datetime1">
              <a:rPr lang="en-US" smtClean="0"/>
              <a:pPr/>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pPr/>
              <a:t>10</a:t>
            </a:fld>
            <a:endParaRPr lang="en-US"/>
          </a:p>
        </p:txBody>
      </p:sp>
    </p:spTree>
    <p:extLst>
      <p:ext uri="{BB962C8B-B14F-4D97-AF65-F5344CB8AC3E}">
        <p14:creationId xmlns:p14="http://schemas.microsoft.com/office/powerpoint/2010/main" val="686811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mode</a:t>
            </a:r>
            <a:endParaRPr lang="vi-VN" dirty="0"/>
          </a:p>
        </p:txBody>
      </p:sp>
      <p:sp>
        <p:nvSpPr>
          <p:cNvPr id="3" name="Content Placeholder 2"/>
          <p:cNvSpPr>
            <a:spLocks noGrp="1"/>
          </p:cNvSpPr>
          <p:nvPr>
            <p:ph idx="1"/>
          </p:nvPr>
        </p:nvSpPr>
        <p:spPr/>
        <p:txBody>
          <a:bodyPr/>
          <a:lstStyle/>
          <a:p>
            <a:r>
              <a:rPr lang="en-GB" i="1" dirty="0" smtClean="0"/>
              <a:t>Note: If your solution has multi-projects, set project as </a:t>
            </a:r>
            <a:r>
              <a:rPr lang="en-GB" i="1" dirty="0" err="1" smtClean="0"/>
              <a:t>StartUp</a:t>
            </a:r>
            <a:r>
              <a:rPr lang="en-GB" i="1" dirty="0" smtClean="0"/>
              <a:t> Project</a:t>
            </a:r>
          </a:p>
          <a:p>
            <a:r>
              <a:rPr lang="en-GB" dirty="0" smtClean="0"/>
              <a:t>To start debugging mode</a:t>
            </a:r>
          </a:p>
          <a:p>
            <a:pPr lvl="1"/>
            <a:r>
              <a:rPr lang="en-GB" dirty="0" smtClean="0"/>
              <a:t>Press F5</a:t>
            </a:r>
          </a:p>
          <a:p>
            <a:pPr lvl="1"/>
            <a:r>
              <a:rPr lang="en-GB" dirty="0" smtClean="0"/>
              <a:t>From menu, select Debug &gt; Start Debugging</a:t>
            </a:r>
          </a:p>
          <a:p>
            <a:pPr lvl="1"/>
            <a:r>
              <a:rPr lang="en-GB" dirty="0" smtClean="0"/>
              <a:t>Right click on the project, choose Debug &gt; Start new instance</a:t>
            </a:r>
          </a:p>
          <a:p>
            <a:endParaRPr lang="vi-VN"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dirty="0" smtClean="0"/>
              <a:t>09e-BM/DT/FSOFT - ©FPT SOFTWARE – Fresher Academy - Internal Use</a:t>
            </a:r>
            <a:endParaRPr lang="en-US" dirty="0"/>
          </a:p>
        </p:txBody>
      </p:sp>
      <p:sp>
        <p:nvSpPr>
          <p:cNvPr id="6" name="Slide Number Placeholder 5"/>
          <p:cNvSpPr>
            <a:spLocks noGrp="1"/>
          </p:cNvSpPr>
          <p:nvPr>
            <p:ph type="sldNum" sz="quarter" idx="12"/>
          </p:nvPr>
        </p:nvSpPr>
        <p:spPr/>
        <p:txBody>
          <a:bodyPr/>
          <a:lstStyle/>
          <a:p>
            <a:fld id="{E3B08AF7-4237-6949-8335-F63F47C2C8CC}" type="slidenum">
              <a:rPr lang="en-US" smtClean="0"/>
              <a:t>11</a:t>
            </a:fld>
            <a:endParaRPr lang="en-US"/>
          </a:p>
        </p:txBody>
      </p:sp>
    </p:spTree>
    <p:extLst>
      <p:ext uri="{BB962C8B-B14F-4D97-AF65-F5344CB8AC3E}">
        <p14:creationId xmlns:p14="http://schemas.microsoft.com/office/powerpoint/2010/main" val="535361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mode</a:t>
            </a:r>
            <a:endParaRPr lang="vi-VN" dirty="0"/>
          </a:p>
        </p:txBody>
      </p:sp>
      <p:pic>
        <p:nvPicPr>
          <p:cNvPr id="7" name="Content Placeholder 6"/>
          <p:cNvPicPr>
            <a:picLocks noGrp="1" noChangeAspect="1"/>
          </p:cNvPicPr>
          <p:nvPr>
            <p:ph idx="1"/>
          </p:nvPr>
        </p:nvPicPr>
        <p:blipFill>
          <a:blip r:embed="rId2"/>
          <a:stretch>
            <a:fillRect/>
          </a:stretch>
        </p:blipFill>
        <p:spPr>
          <a:xfrm>
            <a:off x="278606" y="953279"/>
            <a:ext cx="6409524" cy="3504762"/>
          </a:xfrm>
          <a:prstGeom prst="rect">
            <a:avLst/>
          </a:prstGeom>
        </p:spPr>
      </p:pic>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12</a:t>
            </a:fld>
            <a:endParaRPr lang="en-US"/>
          </a:p>
        </p:txBody>
      </p:sp>
    </p:spTree>
    <p:extLst>
      <p:ext uri="{BB962C8B-B14F-4D97-AF65-F5344CB8AC3E}">
        <p14:creationId xmlns:p14="http://schemas.microsoft.com/office/powerpoint/2010/main" val="2730207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Breakpoints</a:t>
            </a:r>
            <a:r>
              <a:rPr lang="en-US" dirty="0"/>
              <a:t> </a:t>
            </a:r>
            <a:endParaRPr lang="vi-VN" dirty="0"/>
          </a:p>
        </p:txBody>
      </p:sp>
      <p:sp>
        <p:nvSpPr>
          <p:cNvPr id="3" name="Content Placeholder 2"/>
          <p:cNvSpPr>
            <a:spLocks noGrp="1"/>
          </p:cNvSpPr>
          <p:nvPr>
            <p:ph idx="1"/>
          </p:nvPr>
        </p:nvSpPr>
        <p:spPr/>
        <p:txBody>
          <a:bodyPr/>
          <a:lstStyle/>
          <a:p>
            <a:r>
              <a:rPr lang="en-GB" dirty="0"/>
              <a:t>Breakpoints are the most basic and essential feature of reliable debugging. </a:t>
            </a:r>
            <a:endParaRPr lang="en-GB" dirty="0" smtClean="0"/>
          </a:p>
          <a:p>
            <a:r>
              <a:rPr lang="en-GB" dirty="0" smtClean="0"/>
              <a:t>A </a:t>
            </a:r>
            <a:r>
              <a:rPr lang="en-GB" dirty="0"/>
              <a:t>breakpoint indicates where Visual Studio should suspend your running code so you can take a look at the values of variables, or the </a:t>
            </a:r>
            <a:r>
              <a:rPr lang="en-GB" dirty="0" smtClean="0"/>
              <a:t>behaviour </a:t>
            </a:r>
            <a:r>
              <a:rPr lang="en-GB" dirty="0"/>
              <a:t>of memory, or whether or not a branch of code is getting run</a:t>
            </a:r>
            <a:r>
              <a:rPr lang="en-GB" dirty="0" smtClean="0"/>
              <a:t>.</a:t>
            </a:r>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13</a:t>
            </a:fld>
            <a:endParaRPr lang="en-US"/>
          </a:p>
        </p:txBody>
      </p:sp>
    </p:spTree>
    <p:extLst>
      <p:ext uri="{BB962C8B-B14F-4D97-AF65-F5344CB8AC3E}">
        <p14:creationId xmlns:p14="http://schemas.microsoft.com/office/powerpoint/2010/main" val="3328659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Breakpoints </a:t>
            </a:r>
            <a:endParaRPr lang="vi-VN" dirty="0"/>
          </a:p>
        </p:txBody>
      </p:sp>
      <p:sp>
        <p:nvSpPr>
          <p:cNvPr id="3" name="Content Placeholder 2"/>
          <p:cNvSpPr>
            <a:spLocks noGrp="1"/>
          </p:cNvSpPr>
          <p:nvPr>
            <p:ph idx="1"/>
          </p:nvPr>
        </p:nvSpPr>
        <p:spPr/>
        <p:txBody>
          <a:bodyPr>
            <a:normAutofit/>
          </a:bodyPr>
          <a:lstStyle/>
          <a:p>
            <a:r>
              <a:rPr lang="en-GB" dirty="0" smtClean="0"/>
              <a:t>To set breakpoints:</a:t>
            </a:r>
          </a:p>
          <a:p>
            <a:pPr lvl="1"/>
            <a:r>
              <a:rPr lang="en-GB" dirty="0" smtClean="0"/>
              <a:t>Clicking in the margin to the left of a line of code to set breakpoint(s)</a:t>
            </a:r>
          </a:p>
          <a:p>
            <a:pPr lvl="1"/>
            <a:r>
              <a:rPr lang="en-GB" dirty="0" smtClean="0"/>
              <a:t>Focus your cursor in line of code then press F9</a:t>
            </a:r>
          </a:p>
          <a:p>
            <a:pPr lvl="1"/>
            <a:r>
              <a:rPr lang="en-GB" dirty="0" smtClean="0"/>
              <a:t>Focus your cursor in line of code, then from menu, select </a:t>
            </a:r>
            <a:r>
              <a:rPr lang="en-GB" b="1" dirty="0" smtClean="0"/>
              <a:t>Debug &gt; </a:t>
            </a:r>
            <a:r>
              <a:rPr lang="en-US" b="1" dirty="0" smtClean="0"/>
              <a:t>Toggle Breakpoint</a:t>
            </a:r>
          </a:p>
          <a:p>
            <a:pPr lvl="1"/>
            <a:r>
              <a:rPr lang="en-GB" dirty="0" smtClean="0"/>
              <a:t>Right-click </a:t>
            </a:r>
            <a:r>
              <a:rPr lang="en-GB" dirty="0"/>
              <a:t>and select </a:t>
            </a:r>
            <a:r>
              <a:rPr lang="en-GB" b="1" dirty="0"/>
              <a:t>Breakpoint</a:t>
            </a:r>
            <a:r>
              <a:rPr lang="en-GB" dirty="0"/>
              <a:t> &gt; </a:t>
            </a:r>
            <a:r>
              <a:rPr lang="en-GB" b="1" dirty="0"/>
              <a:t>Insert breakpoint</a:t>
            </a:r>
            <a:r>
              <a:rPr lang="en-GB" dirty="0" smtClean="0"/>
              <a:t>.	</a:t>
            </a:r>
          </a:p>
          <a:p>
            <a:r>
              <a:rPr lang="en-GB" dirty="0" smtClean="0"/>
              <a:t>To remove breakpoints:</a:t>
            </a:r>
          </a:p>
          <a:p>
            <a:pPr lvl="1"/>
            <a:r>
              <a:rPr lang="en-GB" dirty="0" smtClean="0"/>
              <a:t>Do the same one more time</a:t>
            </a:r>
          </a:p>
          <a:p>
            <a:pPr lvl="1"/>
            <a:r>
              <a:rPr lang="en-GB" dirty="0" smtClean="0"/>
              <a:t>Delete all breakpoints: from menu Debug &gt; </a:t>
            </a:r>
            <a:r>
              <a:rPr lang="en-GB" dirty="0"/>
              <a:t>Delete all </a:t>
            </a:r>
            <a:r>
              <a:rPr lang="en-GB" dirty="0" smtClean="0"/>
              <a:t>breakpoints or Ctrl + Shift + F9</a:t>
            </a:r>
          </a:p>
        </p:txBody>
      </p:sp>
      <p:sp>
        <p:nvSpPr>
          <p:cNvPr id="4" name="Date Placeholder 3"/>
          <p:cNvSpPr>
            <a:spLocks noGrp="1"/>
          </p:cNvSpPr>
          <p:nvPr>
            <p:ph type="dt" sz="half" idx="10"/>
          </p:nvPr>
        </p:nvSpPr>
        <p:spPr/>
        <p:txBody>
          <a:bodyPr/>
          <a:lstStyle/>
          <a:p>
            <a:fld id="{1F45074E-53EC-4432-BF9B-A29996D62E7F}" type="datetime1">
              <a:rPr lang="en-US" smtClean="0"/>
              <a:pPr/>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pPr/>
              <a:t>14</a:t>
            </a:fld>
            <a:endParaRPr lang="en-US"/>
          </a:p>
        </p:txBody>
      </p:sp>
    </p:spTree>
    <p:extLst>
      <p:ext uri="{BB962C8B-B14F-4D97-AF65-F5344CB8AC3E}">
        <p14:creationId xmlns:p14="http://schemas.microsoft.com/office/powerpoint/2010/main" val="1321815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Breakpoints</a:t>
            </a:r>
            <a:endParaRPr lang="vi-VN" dirty="0"/>
          </a:p>
        </p:txBody>
      </p:sp>
      <p:pic>
        <p:nvPicPr>
          <p:cNvPr id="7" name="Content Placeholder 6"/>
          <p:cNvPicPr>
            <a:picLocks noGrp="1" noChangeAspect="1"/>
          </p:cNvPicPr>
          <p:nvPr>
            <p:ph idx="1"/>
          </p:nvPr>
        </p:nvPicPr>
        <p:blipFill>
          <a:blip r:embed="rId2"/>
          <a:stretch>
            <a:fillRect/>
          </a:stretch>
        </p:blipFill>
        <p:spPr>
          <a:xfrm>
            <a:off x="488044" y="1534885"/>
            <a:ext cx="6619048" cy="2563045"/>
          </a:xfrm>
          <a:prstGeom prst="rect">
            <a:avLst/>
          </a:prstGeom>
        </p:spPr>
      </p:pic>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15</a:t>
            </a:fld>
            <a:endParaRPr lang="en-US"/>
          </a:p>
        </p:txBody>
      </p:sp>
      <p:sp>
        <p:nvSpPr>
          <p:cNvPr id="8" name="Rectangle 7"/>
          <p:cNvSpPr/>
          <p:nvPr/>
        </p:nvSpPr>
        <p:spPr>
          <a:xfrm>
            <a:off x="411842" y="809308"/>
            <a:ext cx="7817758" cy="646331"/>
          </a:xfrm>
          <a:prstGeom prst="rect">
            <a:avLst/>
          </a:prstGeom>
        </p:spPr>
        <p:txBody>
          <a:bodyPr wrap="square">
            <a:spAutoFit/>
          </a:bodyPr>
          <a:lstStyle/>
          <a:p>
            <a:r>
              <a:rPr lang="en-GB" dirty="0"/>
              <a:t>The breakpoint appears as a red dot in the left margin and current execution lines are automatically highlighted</a:t>
            </a:r>
            <a:endParaRPr lang="vi-VN" dirty="0"/>
          </a:p>
        </p:txBody>
      </p:sp>
    </p:spTree>
    <p:extLst>
      <p:ext uri="{BB962C8B-B14F-4D97-AF65-F5344CB8AC3E}">
        <p14:creationId xmlns:p14="http://schemas.microsoft.com/office/powerpoint/2010/main" val="3252189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Breakpoints</a:t>
            </a:r>
            <a:endParaRPr lang="vi-VN" dirty="0"/>
          </a:p>
        </p:txBody>
      </p:sp>
      <p:pic>
        <p:nvPicPr>
          <p:cNvPr id="7" name="Content Placeholder 6"/>
          <p:cNvPicPr>
            <a:picLocks noGrp="1" noChangeAspect="1"/>
          </p:cNvPicPr>
          <p:nvPr>
            <p:ph idx="1"/>
          </p:nvPr>
        </p:nvPicPr>
        <p:blipFill>
          <a:blip r:embed="rId2"/>
          <a:stretch>
            <a:fillRect/>
          </a:stretch>
        </p:blipFill>
        <p:spPr>
          <a:xfrm>
            <a:off x="488044" y="1534885"/>
            <a:ext cx="6619048" cy="2563045"/>
          </a:xfrm>
          <a:prstGeom prst="rect">
            <a:avLst/>
          </a:prstGeom>
        </p:spPr>
      </p:pic>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16</a:t>
            </a:fld>
            <a:endParaRPr lang="en-US"/>
          </a:p>
        </p:txBody>
      </p:sp>
      <p:sp>
        <p:nvSpPr>
          <p:cNvPr id="8" name="Rectangle 7"/>
          <p:cNvSpPr/>
          <p:nvPr/>
        </p:nvSpPr>
        <p:spPr>
          <a:xfrm>
            <a:off x="411842" y="809308"/>
            <a:ext cx="7817758" cy="646331"/>
          </a:xfrm>
          <a:prstGeom prst="rect">
            <a:avLst/>
          </a:prstGeom>
        </p:spPr>
        <p:txBody>
          <a:bodyPr wrap="square">
            <a:spAutoFit/>
          </a:bodyPr>
          <a:lstStyle/>
          <a:p>
            <a:r>
              <a:rPr lang="en-GB" dirty="0"/>
              <a:t>The breakpoint appears as a red dot in the left margin and current execution lines are automatically highlighted</a:t>
            </a:r>
            <a:endParaRPr lang="vi-VN" dirty="0"/>
          </a:p>
        </p:txBody>
      </p:sp>
    </p:spTree>
    <p:extLst>
      <p:ext uri="{BB962C8B-B14F-4D97-AF65-F5344CB8AC3E}">
        <p14:creationId xmlns:p14="http://schemas.microsoft.com/office/powerpoint/2010/main" val="161128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Breakpoints</a:t>
            </a:r>
            <a:endParaRPr lang="vi-VN"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17</a:t>
            </a:fld>
            <a:endParaRPr lang="en-US"/>
          </a:p>
        </p:txBody>
      </p:sp>
      <p:sp>
        <p:nvSpPr>
          <p:cNvPr id="8" name="Rectangle 7"/>
          <p:cNvSpPr/>
          <p:nvPr/>
        </p:nvSpPr>
        <p:spPr>
          <a:xfrm>
            <a:off x="411842" y="809308"/>
            <a:ext cx="7817758" cy="646331"/>
          </a:xfrm>
          <a:prstGeom prst="rect">
            <a:avLst/>
          </a:prstGeom>
        </p:spPr>
        <p:txBody>
          <a:bodyPr wrap="square">
            <a:spAutoFit/>
          </a:bodyPr>
          <a:lstStyle/>
          <a:p>
            <a:r>
              <a:rPr lang="en-GB" dirty="0"/>
              <a:t>When you debug, execution pauses at the breakpoint, before the code on that line is executed. The breakpoint symbol shows a yellow arrow.</a:t>
            </a:r>
            <a:endParaRPr lang="vi-VN" dirty="0"/>
          </a:p>
        </p:txBody>
      </p:sp>
      <p:pic>
        <p:nvPicPr>
          <p:cNvPr id="11" name="Picture 10"/>
          <p:cNvPicPr>
            <a:picLocks noChangeAspect="1"/>
          </p:cNvPicPr>
          <p:nvPr/>
        </p:nvPicPr>
        <p:blipFill>
          <a:blip r:embed="rId2"/>
          <a:stretch>
            <a:fillRect/>
          </a:stretch>
        </p:blipFill>
        <p:spPr>
          <a:xfrm>
            <a:off x="528974" y="1485551"/>
            <a:ext cx="6580952" cy="3285714"/>
          </a:xfrm>
          <a:prstGeom prst="rect">
            <a:avLst/>
          </a:prstGeom>
        </p:spPr>
      </p:pic>
    </p:spTree>
    <p:extLst>
      <p:ext uri="{BB962C8B-B14F-4D97-AF65-F5344CB8AC3E}">
        <p14:creationId xmlns:p14="http://schemas.microsoft.com/office/powerpoint/2010/main" val="2061922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Navigate code in the </a:t>
            </a:r>
            <a:r>
              <a:rPr lang="en-GB" dirty="0" smtClean="0"/>
              <a:t>debugger</a:t>
            </a:r>
            <a:endParaRPr lang="vi-VN" dirty="0"/>
          </a:p>
        </p:txBody>
      </p:sp>
      <p:sp>
        <p:nvSpPr>
          <p:cNvPr id="3" name="Content Placeholder 2"/>
          <p:cNvSpPr>
            <a:spLocks noGrp="1"/>
          </p:cNvSpPr>
          <p:nvPr>
            <p:ph idx="1"/>
          </p:nvPr>
        </p:nvSpPr>
        <p:spPr/>
        <p:txBody>
          <a:bodyPr>
            <a:normAutofit lnSpcReduction="10000"/>
          </a:bodyPr>
          <a:lstStyle/>
          <a:p>
            <a:r>
              <a:rPr lang="en-US" b="1" dirty="0" smtClean="0"/>
              <a:t>F11</a:t>
            </a:r>
            <a:r>
              <a:rPr lang="en-US" dirty="0" smtClean="0"/>
              <a:t> (Step Into)</a:t>
            </a:r>
          </a:p>
          <a:p>
            <a:pPr lvl="1"/>
            <a:r>
              <a:rPr lang="en-US" dirty="0" smtClean="0"/>
              <a:t>examine </a:t>
            </a:r>
            <a:r>
              <a:rPr lang="en-US" dirty="0"/>
              <a:t>the execution </a:t>
            </a:r>
            <a:r>
              <a:rPr lang="en-US" dirty="0" smtClean="0"/>
              <a:t>flow</a:t>
            </a:r>
          </a:p>
          <a:p>
            <a:r>
              <a:rPr lang="en-US" b="1" dirty="0"/>
              <a:t>F10</a:t>
            </a:r>
            <a:r>
              <a:rPr lang="en-US" dirty="0"/>
              <a:t> </a:t>
            </a:r>
            <a:r>
              <a:rPr lang="en-US" dirty="0" smtClean="0"/>
              <a:t>(Step Over)</a:t>
            </a:r>
          </a:p>
          <a:p>
            <a:pPr lvl="1"/>
            <a:r>
              <a:rPr lang="en-GB" dirty="0" smtClean="0"/>
              <a:t>skip </a:t>
            </a:r>
            <a:r>
              <a:rPr lang="en-GB" dirty="0"/>
              <a:t>over code that you're not interested </a:t>
            </a:r>
            <a:r>
              <a:rPr lang="en-GB" dirty="0" smtClean="0"/>
              <a:t>in</a:t>
            </a:r>
          </a:p>
          <a:p>
            <a:r>
              <a:rPr lang="en-US" b="1" dirty="0"/>
              <a:t>Shift + </a:t>
            </a:r>
            <a:r>
              <a:rPr lang="en-US" b="1" dirty="0" smtClean="0"/>
              <a:t>F11</a:t>
            </a:r>
            <a:r>
              <a:rPr lang="en-US" dirty="0" smtClean="0"/>
              <a:t> (Step Out)</a:t>
            </a:r>
          </a:p>
          <a:p>
            <a:pPr lvl="1"/>
            <a:r>
              <a:rPr lang="en-GB" dirty="0" smtClean="0"/>
              <a:t>resumes </a:t>
            </a:r>
            <a:r>
              <a:rPr lang="en-GB" dirty="0"/>
              <a:t>app execution (and advances the debugger) until the current function returns</a:t>
            </a:r>
            <a:r>
              <a:rPr lang="en-GB" dirty="0" smtClean="0"/>
              <a:t>.</a:t>
            </a:r>
          </a:p>
          <a:p>
            <a:r>
              <a:rPr lang="en-GB" b="1" dirty="0" smtClean="0"/>
              <a:t>Ctrl + F10 (Run to Cursor)</a:t>
            </a:r>
          </a:p>
          <a:p>
            <a:pPr lvl="1"/>
            <a:r>
              <a:rPr lang="en-GB" dirty="0" smtClean="0"/>
              <a:t>quickly </a:t>
            </a:r>
            <a:r>
              <a:rPr lang="en-GB" dirty="0"/>
              <a:t>set a temporary </a:t>
            </a:r>
            <a:r>
              <a:rPr lang="en-GB" dirty="0" smtClean="0"/>
              <a:t>breakpoint and execute app to the breakpoint</a:t>
            </a:r>
            <a:endParaRPr lang="vi-VN"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18</a:t>
            </a:fld>
            <a:endParaRPr lang="en-US"/>
          </a:p>
        </p:txBody>
      </p:sp>
    </p:spTree>
    <p:extLst>
      <p:ext uri="{BB962C8B-B14F-4D97-AF65-F5344CB8AC3E}">
        <p14:creationId xmlns:p14="http://schemas.microsoft.com/office/powerpoint/2010/main" val="2114315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 </a:t>
            </a:r>
            <a:r>
              <a:rPr lang="en-US" dirty="0" smtClean="0"/>
              <a:t>data</a:t>
            </a:r>
            <a:endParaRPr lang="vi-VN" dirty="0"/>
          </a:p>
        </p:txBody>
      </p:sp>
      <p:sp>
        <p:nvSpPr>
          <p:cNvPr id="3" name="Content Placeholder 2"/>
          <p:cNvSpPr>
            <a:spLocks noGrp="1"/>
          </p:cNvSpPr>
          <p:nvPr>
            <p:ph idx="1"/>
          </p:nvPr>
        </p:nvSpPr>
        <p:spPr/>
        <p:txBody>
          <a:bodyPr/>
          <a:lstStyle/>
          <a:p>
            <a:r>
              <a:rPr lang="en-US" dirty="0"/>
              <a:t>Inspect </a:t>
            </a:r>
            <a:r>
              <a:rPr lang="en-US" dirty="0" smtClean="0"/>
              <a:t>data is most important </a:t>
            </a:r>
            <a:r>
              <a:rPr lang="en-US" dirty="0"/>
              <a:t>features of the </a:t>
            </a:r>
            <a:r>
              <a:rPr lang="en-US" dirty="0" smtClean="0"/>
              <a:t>debugger</a:t>
            </a:r>
          </a:p>
          <a:p>
            <a:r>
              <a:rPr lang="en-US" dirty="0" smtClean="0"/>
              <a:t>Inspect data:</a:t>
            </a:r>
          </a:p>
          <a:p>
            <a:pPr lvl="1"/>
            <a:r>
              <a:rPr lang="en-GB" dirty="0"/>
              <a:t>H</a:t>
            </a:r>
            <a:r>
              <a:rPr lang="en-GB" dirty="0" smtClean="0"/>
              <a:t>over </a:t>
            </a:r>
            <a:r>
              <a:rPr lang="en-GB" dirty="0"/>
              <a:t>over an object with the mouse and you see its </a:t>
            </a:r>
            <a:r>
              <a:rPr lang="en-GB" dirty="0" smtClean="0"/>
              <a:t>data</a:t>
            </a:r>
          </a:p>
          <a:p>
            <a:pPr lvl="1"/>
            <a:r>
              <a:rPr lang="en-GB" dirty="0" smtClean="0"/>
              <a:t>Right click then select </a:t>
            </a:r>
            <a:r>
              <a:rPr lang="en-GB" dirty="0" smtClean="0">
                <a:solidFill>
                  <a:srgbClr val="FF0000"/>
                </a:solidFill>
              </a:rPr>
              <a:t>Add Watch</a:t>
            </a:r>
          </a:p>
          <a:p>
            <a:pPr lvl="1"/>
            <a:r>
              <a:rPr lang="en-GB" dirty="0" smtClean="0"/>
              <a:t>Right click then select </a:t>
            </a:r>
            <a:r>
              <a:rPr lang="en-GB" dirty="0" smtClean="0">
                <a:solidFill>
                  <a:srgbClr val="FF0000"/>
                </a:solidFill>
              </a:rPr>
              <a:t>Quick Watch</a:t>
            </a:r>
            <a:r>
              <a:rPr lang="en-US" dirty="0"/>
              <a:t> </a:t>
            </a:r>
          </a:p>
          <a:p>
            <a:endParaRPr lang="vi-VN"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19</a:t>
            </a:fld>
            <a:endParaRPr lang="en-US"/>
          </a:p>
        </p:txBody>
      </p:sp>
    </p:spTree>
    <p:extLst>
      <p:ext uri="{BB962C8B-B14F-4D97-AF65-F5344CB8AC3E}">
        <p14:creationId xmlns:p14="http://schemas.microsoft.com/office/powerpoint/2010/main" val="3469661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smtClean="0"/>
              <a:t>Before start</a:t>
            </a:r>
            <a:endParaRPr lang="en-US" dirty="0"/>
          </a:p>
        </p:txBody>
      </p:sp>
      <p:sp>
        <p:nvSpPr>
          <p:cNvPr id="3" name="Content Placeholder 2"/>
          <p:cNvSpPr>
            <a:spLocks noGrp="1"/>
          </p:cNvSpPr>
          <p:nvPr>
            <p:ph idx="1"/>
          </p:nvPr>
        </p:nvSpPr>
        <p:spPr/>
        <p:txBody>
          <a:bodyPr/>
          <a:lstStyle/>
          <a:p>
            <a:r>
              <a:rPr lang="en-US" dirty="0" smtClean="0"/>
              <a:t>Familiar in Visual Studio</a:t>
            </a:r>
          </a:p>
          <a:p>
            <a:r>
              <a:rPr lang="en-US" dirty="0" smtClean="0"/>
              <a:t>Understand conditional statements</a:t>
            </a:r>
          </a:p>
          <a:p>
            <a:r>
              <a:rPr lang="en-US" dirty="0" smtClean="0"/>
              <a:t>Understand loop statements</a:t>
            </a:r>
            <a:endParaRPr lang="en-US" dirty="0"/>
          </a:p>
        </p:txBody>
      </p:sp>
      <p:sp>
        <p:nvSpPr>
          <p:cNvPr id="4" name="Date Placeholder 3"/>
          <p:cNvSpPr>
            <a:spLocks noGrp="1"/>
          </p:cNvSpPr>
          <p:nvPr>
            <p:ph type="dt" sz="half" idx="10"/>
          </p:nvPr>
        </p:nvSpPr>
        <p:spPr/>
        <p:txBody>
          <a:bodyPr/>
          <a:lstStyle/>
          <a:p>
            <a:fld id="{6D833602-3032-40E0-910C-A05081070B9D}" type="datetime1">
              <a:rPr lang="en-US" smtClean="0"/>
              <a:pPr/>
              <a:t>02/06/2023</a:t>
            </a:fld>
            <a:endParaRPr lang="en-US"/>
          </a:p>
        </p:txBody>
      </p:sp>
      <p:sp>
        <p:nvSpPr>
          <p:cNvPr id="6"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pPr/>
              <a:t>2</a:t>
            </a:fld>
            <a:endParaRPr lang="en-US"/>
          </a:p>
        </p:txBody>
      </p:sp>
    </p:spTree>
    <p:extLst>
      <p:ext uri="{BB962C8B-B14F-4D97-AF65-F5344CB8AC3E}">
        <p14:creationId xmlns:p14="http://schemas.microsoft.com/office/powerpoint/2010/main" val="30885772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 data</a:t>
            </a:r>
            <a:endParaRPr lang="vi-VN" dirty="0"/>
          </a:p>
        </p:txBody>
      </p:sp>
      <p:pic>
        <p:nvPicPr>
          <p:cNvPr id="7" name="Content Placeholder 6"/>
          <p:cNvPicPr>
            <a:picLocks noGrp="1" noChangeAspect="1"/>
          </p:cNvPicPr>
          <p:nvPr>
            <p:ph idx="1"/>
          </p:nvPr>
        </p:nvPicPr>
        <p:blipFill>
          <a:blip r:embed="rId2"/>
          <a:stretch>
            <a:fillRect/>
          </a:stretch>
        </p:blipFill>
        <p:spPr>
          <a:xfrm>
            <a:off x="1166595" y="849313"/>
            <a:ext cx="6845736" cy="3744912"/>
          </a:xfrm>
          <a:prstGeom prst="rect">
            <a:avLst/>
          </a:prstGeom>
        </p:spPr>
      </p:pic>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20</a:t>
            </a:fld>
            <a:endParaRPr lang="en-US"/>
          </a:p>
        </p:txBody>
      </p:sp>
    </p:spTree>
    <p:extLst>
      <p:ext uri="{BB962C8B-B14F-4D97-AF65-F5344CB8AC3E}">
        <p14:creationId xmlns:p14="http://schemas.microsoft.com/office/powerpoint/2010/main" val="1270898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Immediate </a:t>
            </a:r>
            <a:r>
              <a:rPr lang="en-US" dirty="0" smtClean="0"/>
              <a:t>window</a:t>
            </a:r>
            <a:endParaRPr lang="vi-VN" dirty="0"/>
          </a:p>
        </p:txBody>
      </p:sp>
      <p:sp>
        <p:nvSpPr>
          <p:cNvPr id="3" name="Content Placeholder 2"/>
          <p:cNvSpPr>
            <a:spLocks noGrp="1"/>
          </p:cNvSpPr>
          <p:nvPr>
            <p:ph sz="half" idx="1"/>
          </p:nvPr>
        </p:nvSpPr>
        <p:spPr>
          <a:xfrm>
            <a:off x="278605" y="900113"/>
            <a:ext cx="4492177" cy="3771900"/>
          </a:xfrm>
        </p:spPr>
        <p:txBody>
          <a:bodyPr/>
          <a:lstStyle/>
          <a:p>
            <a:r>
              <a:rPr lang="en-GB" dirty="0"/>
              <a:t>The </a:t>
            </a:r>
            <a:r>
              <a:rPr lang="en-GB" b="1" dirty="0"/>
              <a:t>Immediate</a:t>
            </a:r>
            <a:r>
              <a:rPr lang="en-GB" dirty="0"/>
              <a:t> window evaluates expressions by building and using the currently selected project</a:t>
            </a:r>
            <a:r>
              <a:rPr lang="en-GB" dirty="0" smtClean="0"/>
              <a:t>.</a:t>
            </a:r>
          </a:p>
          <a:p>
            <a:pPr lvl="1"/>
            <a:r>
              <a:rPr lang="en-GB" dirty="0"/>
              <a:t>evaluate expressions, </a:t>
            </a:r>
            <a:endParaRPr lang="en-GB" dirty="0" smtClean="0"/>
          </a:p>
          <a:p>
            <a:pPr lvl="1"/>
            <a:r>
              <a:rPr lang="en-GB" dirty="0" smtClean="0"/>
              <a:t>execute </a:t>
            </a:r>
            <a:r>
              <a:rPr lang="en-GB" dirty="0"/>
              <a:t>statements, </a:t>
            </a:r>
            <a:endParaRPr lang="en-GB" dirty="0" smtClean="0"/>
          </a:p>
          <a:p>
            <a:pPr lvl="1"/>
            <a:r>
              <a:rPr lang="en-GB" dirty="0" smtClean="0"/>
              <a:t>print </a:t>
            </a:r>
            <a:r>
              <a:rPr lang="en-GB" dirty="0"/>
              <a:t>variable values.</a:t>
            </a:r>
            <a:endParaRPr lang="vi-VN" dirty="0"/>
          </a:p>
        </p:txBody>
      </p:sp>
      <p:pic>
        <p:nvPicPr>
          <p:cNvPr id="8" name="Content Placeholder 7"/>
          <p:cNvPicPr>
            <a:picLocks noGrp="1" noChangeAspect="1"/>
          </p:cNvPicPr>
          <p:nvPr>
            <p:ph sz="half" idx="2"/>
          </p:nvPr>
        </p:nvPicPr>
        <p:blipFill>
          <a:blip r:embed="rId2"/>
          <a:stretch>
            <a:fillRect/>
          </a:stretch>
        </p:blipFill>
        <p:spPr>
          <a:xfrm>
            <a:off x="4312443" y="1859584"/>
            <a:ext cx="4252913" cy="1852957"/>
          </a:xfrm>
          <a:prstGeom prst="rect">
            <a:avLst/>
          </a:prstGeom>
        </p:spPr>
      </p:pic>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21</a:t>
            </a:fld>
            <a:endParaRPr lang="en-US"/>
          </a:p>
        </p:txBody>
      </p:sp>
    </p:spTree>
    <p:extLst>
      <p:ext uri="{BB962C8B-B14F-4D97-AF65-F5344CB8AC3E}">
        <p14:creationId xmlns:p14="http://schemas.microsoft.com/office/powerpoint/2010/main" val="216285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Breakpoint </a:t>
            </a:r>
            <a:r>
              <a:rPr lang="en-US" dirty="0" smtClean="0"/>
              <a:t>conditions</a:t>
            </a:r>
            <a:endParaRPr lang="vi-VN" dirty="0"/>
          </a:p>
        </p:txBody>
      </p:sp>
      <p:sp>
        <p:nvSpPr>
          <p:cNvPr id="3" name="Content Placeholder 2"/>
          <p:cNvSpPr>
            <a:spLocks noGrp="1"/>
          </p:cNvSpPr>
          <p:nvPr>
            <p:ph idx="1"/>
          </p:nvPr>
        </p:nvSpPr>
        <p:spPr/>
        <p:txBody>
          <a:bodyPr/>
          <a:lstStyle/>
          <a:p>
            <a:r>
              <a:rPr lang="en-GB" dirty="0" smtClean="0"/>
              <a:t>Used to </a:t>
            </a:r>
            <a:r>
              <a:rPr lang="en-GB" dirty="0"/>
              <a:t>control when and where a breakpoint </a:t>
            </a:r>
            <a:r>
              <a:rPr lang="en-GB" dirty="0" smtClean="0"/>
              <a:t>executes.</a:t>
            </a:r>
          </a:p>
          <a:p>
            <a:r>
              <a:rPr lang="en-GB" dirty="0" smtClean="0"/>
              <a:t>The </a:t>
            </a:r>
            <a:r>
              <a:rPr lang="en-GB" dirty="0"/>
              <a:t>condition can be any valid expression that the debugger recognizes.</a:t>
            </a:r>
            <a:endParaRPr lang="vi-VN"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dirty="0"/>
          </a:p>
        </p:txBody>
      </p:sp>
      <p:sp>
        <p:nvSpPr>
          <p:cNvPr id="5" name="Footer Placeholder 4"/>
          <p:cNvSpPr>
            <a:spLocks noGrp="1"/>
          </p:cNvSpPr>
          <p:nvPr>
            <p:ph type="ftr" sz="quarter" idx="11"/>
          </p:nvPr>
        </p:nvSpPr>
        <p:spPr/>
        <p:txBody>
          <a:bodyPr/>
          <a:lstStyle/>
          <a:p>
            <a:r>
              <a:rPr lang="en-US" dirty="0" smtClean="0"/>
              <a:t>09e-BM/DT/FSOFT - ©FPT SOFTWARE – Fresher Academy - Internal Use</a:t>
            </a:r>
            <a:endParaRPr lang="en-US" dirty="0"/>
          </a:p>
        </p:txBody>
      </p:sp>
      <p:sp>
        <p:nvSpPr>
          <p:cNvPr id="6" name="Slide Number Placeholder 5"/>
          <p:cNvSpPr>
            <a:spLocks noGrp="1"/>
          </p:cNvSpPr>
          <p:nvPr>
            <p:ph type="sldNum" sz="quarter" idx="12"/>
          </p:nvPr>
        </p:nvSpPr>
        <p:spPr/>
        <p:txBody>
          <a:bodyPr/>
          <a:lstStyle/>
          <a:p>
            <a:fld id="{E3B08AF7-4237-6949-8335-F63F47C2C8CC}" type="slidenum">
              <a:rPr lang="en-US" smtClean="0"/>
              <a:t>22</a:t>
            </a:fld>
            <a:endParaRPr lang="en-US"/>
          </a:p>
        </p:txBody>
      </p:sp>
      <p:pic>
        <p:nvPicPr>
          <p:cNvPr id="7" name="Picture 6"/>
          <p:cNvPicPr>
            <a:picLocks noChangeAspect="1"/>
          </p:cNvPicPr>
          <p:nvPr/>
        </p:nvPicPr>
        <p:blipFill>
          <a:blip r:embed="rId2"/>
          <a:stretch>
            <a:fillRect/>
          </a:stretch>
        </p:blipFill>
        <p:spPr>
          <a:xfrm>
            <a:off x="711962" y="2271160"/>
            <a:ext cx="4933333" cy="2038095"/>
          </a:xfrm>
          <a:prstGeom prst="rect">
            <a:avLst/>
          </a:prstGeom>
        </p:spPr>
      </p:pic>
    </p:spTree>
    <p:extLst>
      <p:ext uri="{BB962C8B-B14F-4D97-AF65-F5344CB8AC3E}">
        <p14:creationId xmlns:p14="http://schemas.microsoft.com/office/powerpoint/2010/main" val="612200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Breakpoint conditions</a:t>
            </a:r>
            <a:endParaRPr lang="vi-VN" dirty="0"/>
          </a:p>
        </p:txBody>
      </p:sp>
      <p:sp>
        <p:nvSpPr>
          <p:cNvPr id="3" name="Content Placeholder 2"/>
          <p:cNvSpPr>
            <a:spLocks noGrp="1"/>
          </p:cNvSpPr>
          <p:nvPr>
            <p:ph sz="half" idx="1"/>
          </p:nvPr>
        </p:nvSpPr>
        <p:spPr/>
        <p:txBody>
          <a:bodyPr/>
          <a:lstStyle/>
          <a:p>
            <a:r>
              <a:rPr lang="en-US" smtClean="0"/>
              <a:t>Conditional Expression</a:t>
            </a:r>
          </a:p>
          <a:p>
            <a:r>
              <a:rPr lang="en-US" smtClean="0"/>
              <a:t>Hit Count</a:t>
            </a:r>
          </a:p>
          <a:p>
            <a:r>
              <a:rPr lang="en-US" smtClean="0"/>
              <a:t>Filter</a:t>
            </a:r>
            <a:endParaRPr lang="vi-VN" dirty="0"/>
          </a:p>
        </p:txBody>
      </p:sp>
      <p:pic>
        <p:nvPicPr>
          <p:cNvPr id="14" name="Content Placeholder 13"/>
          <p:cNvPicPr>
            <a:picLocks noGrp="1" noChangeAspect="1"/>
          </p:cNvPicPr>
          <p:nvPr>
            <p:ph sz="half" idx="2"/>
          </p:nvPr>
        </p:nvPicPr>
        <p:blipFill>
          <a:blip r:embed="rId2"/>
          <a:stretch>
            <a:fillRect/>
          </a:stretch>
        </p:blipFill>
        <p:spPr>
          <a:xfrm>
            <a:off x="2521743" y="1809011"/>
            <a:ext cx="4252913" cy="1793297"/>
          </a:xfrm>
          <a:prstGeom prst="rect">
            <a:avLst/>
          </a:prstGeom>
        </p:spPr>
      </p:pic>
      <p:sp>
        <p:nvSpPr>
          <p:cNvPr id="4" name="Date Placeholder 3"/>
          <p:cNvSpPr>
            <a:spLocks noGrp="1"/>
          </p:cNvSpPr>
          <p:nvPr>
            <p:ph type="dt" sz="half" idx="10"/>
          </p:nvPr>
        </p:nvSpPr>
        <p:spPr/>
        <p:txBody>
          <a:bodyPr/>
          <a:lstStyle/>
          <a:p>
            <a:fld id="{1F45074E-53EC-4432-BF9B-A29996D62E7F}" type="datetime1">
              <a:rPr lang="en-US" smtClean="0"/>
              <a:pPr/>
              <a:t>02/06/2023</a:t>
            </a:fld>
            <a:endParaRPr lang="en-US" dirty="0"/>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dirty="0"/>
          </a:p>
        </p:txBody>
      </p:sp>
      <p:sp>
        <p:nvSpPr>
          <p:cNvPr id="6" name="Slide Number Placeholder 5"/>
          <p:cNvSpPr>
            <a:spLocks noGrp="1"/>
          </p:cNvSpPr>
          <p:nvPr>
            <p:ph type="sldNum" sz="quarter" idx="12"/>
          </p:nvPr>
        </p:nvSpPr>
        <p:spPr/>
        <p:txBody>
          <a:bodyPr/>
          <a:lstStyle/>
          <a:p>
            <a:fld id="{E3B08AF7-4237-6949-8335-F63F47C2C8CC}" type="slidenum">
              <a:rPr lang="en-US" smtClean="0"/>
              <a:pPr/>
              <a:t>23</a:t>
            </a:fld>
            <a:endParaRPr lang="en-US"/>
          </a:p>
        </p:txBody>
      </p:sp>
    </p:spTree>
    <p:extLst>
      <p:ext uri="{BB962C8B-B14F-4D97-AF65-F5344CB8AC3E}">
        <p14:creationId xmlns:p14="http://schemas.microsoft.com/office/powerpoint/2010/main" val="3785557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Breakpoints </a:t>
            </a:r>
            <a:r>
              <a:rPr lang="en-US" dirty="0" smtClean="0"/>
              <a:t>window</a:t>
            </a:r>
            <a:endParaRPr lang="vi-VN" dirty="0"/>
          </a:p>
        </p:txBody>
      </p:sp>
      <p:sp>
        <p:nvSpPr>
          <p:cNvPr id="3" name="Content Placeholder 2"/>
          <p:cNvSpPr>
            <a:spLocks noGrp="1"/>
          </p:cNvSpPr>
          <p:nvPr>
            <p:ph idx="1"/>
          </p:nvPr>
        </p:nvSpPr>
        <p:spPr/>
        <p:txBody>
          <a:bodyPr/>
          <a:lstStyle/>
          <a:p>
            <a:r>
              <a:rPr lang="en-GB" dirty="0"/>
              <a:t>In the </a:t>
            </a:r>
            <a:r>
              <a:rPr lang="en-GB" b="1" dirty="0"/>
              <a:t>Breakpoints</a:t>
            </a:r>
            <a:r>
              <a:rPr lang="en-GB" dirty="0"/>
              <a:t> window, you can search, sort, filter, enable/disable, or delete breakpoints. </a:t>
            </a:r>
            <a:endParaRPr lang="en-GB" dirty="0" smtClean="0"/>
          </a:p>
          <a:p>
            <a:r>
              <a:rPr lang="en-GB" dirty="0" smtClean="0"/>
              <a:t>You </a:t>
            </a:r>
            <a:r>
              <a:rPr lang="en-GB" dirty="0"/>
              <a:t>can also set conditions and actions, or add a new function or data breakpoint.</a:t>
            </a:r>
            <a:endParaRPr lang="vi-VN"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24</a:t>
            </a:fld>
            <a:endParaRPr lang="en-US"/>
          </a:p>
        </p:txBody>
      </p:sp>
      <p:pic>
        <p:nvPicPr>
          <p:cNvPr id="9" name="Picture 8"/>
          <p:cNvPicPr>
            <a:picLocks noChangeAspect="1"/>
          </p:cNvPicPr>
          <p:nvPr/>
        </p:nvPicPr>
        <p:blipFill>
          <a:blip r:embed="rId2"/>
          <a:stretch>
            <a:fillRect/>
          </a:stretch>
        </p:blipFill>
        <p:spPr>
          <a:xfrm>
            <a:off x="725648" y="2722364"/>
            <a:ext cx="6190476" cy="1609524"/>
          </a:xfrm>
          <a:prstGeom prst="rect">
            <a:avLst/>
          </a:prstGeom>
        </p:spPr>
      </p:pic>
    </p:spTree>
    <p:extLst>
      <p:ext uri="{BB962C8B-B14F-4D97-AF65-F5344CB8AC3E}">
        <p14:creationId xmlns:p14="http://schemas.microsoft.com/office/powerpoint/2010/main" val="11991490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Debug and release configurations</a:t>
            </a:r>
            <a:endParaRPr lang="vi-VN" dirty="0"/>
          </a:p>
        </p:txBody>
      </p:sp>
      <p:sp>
        <p:nvSpPr>
          <p:cNvPr id="8" name="Text Placeholder 7"/>
          <p:cNvSpPr>
            <a:spLocks noGrp="1"/>
          </p:cNvSpPr>
          <p:nvPr>
            <p:ph type="body" idx="1"/>
          </p:nvPr>
        </p:nvSpPr>
        <p:spPr/>
        <p:txBody>
          <a:bodyPr/>
          <a:lstStyle/>
          <a:p>
            <a:r>
              <a:rPr lang="en-GB" dirty="0" smtClean="0"/>
              <a:t>Section 3</a:t>
            </a:r>
            <a:endParaRPr lang="vi-VN"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25</a:t>
            </a:fld>
            <a:endParaRPr lang="en-US"/>
          </a:p>
        </p:txBody>
      </p:sp>
    </p:spTree>
    <p:extLst>
      <p:ext uri="{BB962C8B-B14F-4D97-AF65-F5344CB8AC3E}">
        <p14:creationId xmlns:p14="http://schemas.microsoft.com/office/powerpoint/2010/main" val="1398071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ebug </a:t>
            </a:r>
            <a:r>
              <a:rPr lang="en-US" dirty="0"/>
              <a:t>and release </a:t>
            </a:r>
            <a:r>
              <a:rPr lang="en-US" dirty="0" smtClean="0"/>
              <a:t>configurations</a:t>
            </a:r>
            <a:endParaRPr lang="vi-VN" dirty="0"/>
          </a:p>
        </p:txBody>
      </p:sp>
      <p:sp>
        <p:nvSpPr>
          <p:cNvPr id="3" name="Content Placeholder 2"/>
          <p:cNvSpPr>
            <a:spLocks noGrp="1"/>
          </p:cNvSpPr>
          <p:nvPr>
            <p:ph idx="1"/>
          </p:nvPr>
        </p:nvSpPr>
        <p:spPr/>
        <p:txBody>
          <a:bodyPr>
            <a:normAutofit fontScale="92500" lnSpcReduction="20000"/>
          </a:bodyPr>
          <a:lstStyle/>
          <a:p>
            <a:pPr>
              <a:lnSpc>
                <a:spcPct val="150000"/>
              </a:lnSpc>
            </a:pPr>
            <a:r>
              <a:rPr lang="en-GB" dirty="0"/>
              <a:t>In debug configuration, your program compiles with full symbolic debug information and no optimization. Optimization complicates debugging, because the relationship between source code and generated instructions is more complex</a:t>
            </a:r>
            <a:r>
              <a:rPr lang="en-GB" dirty="0" smtClean="0"/>
              <a:t>.</a:t>
            </a:r>
          </a:p>
          <a:p>
            <a:pPr>
              <a:lnSpc>
                <a:spcPct val="150000"/>
              </a:lnSpc>
            </a:pPr>
            <a:r>
              <a:rPr lang="en-GB" dirty="0"/>
              <a:t>The release configuration of your program has no symbolic debug information and is fully optimized.</a:t>
            </a:r>
          </a:p>
          <a:p>
            <a:pPr>
              <a:lnSpc>
                <a:spcPct val="150000"/>
              </a:lnSpc>
            </a:pPr>
            <a:r>
              <a:rPr lang="en-GB" dirty="0"/>
              <a:t>You can change build configuration in </a:t>
            </a:r>
            <a:r>
              <a:rPr lang="en-US" b="1" dirty="0"/>
              <a:t>Configuration Manager or from toolbar</a:t>
            </a:r>
            <a:endParaRPr lang="vi-VN" dirty="0"/>
          </a:p>
          <a:p>
            <a:pPr>
              <a:lnSpc>
                <a:spcPct val="150000"/>
              </a:lnSpc>
            </a:pPr>
            <a:endParaRPr lang="vi-VN"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26</a:t>
            </a:fld>
            <a:endParaRPr lang="en-US"/>
          </a:p>
        </p:txBody>
      </p:sp>
    </p:spTree>
    <p:extLst>
      <p:ext uri="{BB962C8B-B14F-4D97-AF65-F5344CB8AC3E}">
        <p14:creationId xmlns:p14="http://schemas.microsoft.com/office/powerpoint/2010/main" val="3310163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ebug </a:t>
            </a:r>
            <a:r>
              <a:rPr lang="en-US" dirty="0"/>
              <a:t>and release </a:t>
            </a:r>
            <a:r>
              <a:rPr lang="en-US" dirty="0" smtClean="0"/>
              <a:t>configurations</a:t>
            </a:r>
            <a:endParaRPr lang="vi-VN" dirty="0"/>
          </a:p>
        </p:txBody>
      </p:sp>
      <p:pic>
        <p:nvPicPr>
          <p:cNvPr id="7" name="Content Placeholder 6"/>
          <p:cNvPicPr>
            <a:picLocks noGrp="1" noChangeAspect="1"/>
          </p:cNvPicPr>
          <p:nvPr>
            <p:ph idx="1"/>
          </p:nvPr>
        </p:nvPicPr>
        <p:blipFill>
          <a:blip r:embed="rId2"/>
          <a:stretch>
            <a:fillRect/>
          </a:stretch>
        </p:blipFill>
        <p:spPr>
          <a:xfrm>
            <a:off x="1622276" y="849313"/>
            <a:ext cx="5934374" cy="3744912"/>
          </a:xfrm>
          <a:prstGeom prst="rect">
            <a:avLst/>
          </a:prstGeom>
        </p:spPr>
      </p:pic>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27</a:t>
            </a:fld>
            <a:endParaRPr lang="en-US"/>
          </a:p>
        </p:txBody>
      </p:sp>
    </p:spTree>
    <p:extLst>
      <p:ext uri="{BB962C8B-B14F-4D97-AF65-F5344CB8AC3E}">
        <p14:creationId xmlns:p14="http://schemas.microsoft.com/office/powerpoint/2010/main" val="375044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#if DEBUG tag</a:t>
            </a:r>
          </a:p>
        </p:txBody>
      </p:sp>
      <p:sp>
        <p:nvSpPr>
          <p:cNvPr id="3" name="Content Placeholder 2"/>
          <p:cNvSpPr>
            <a:spLocks noGrp="1"/>
          </p:cNvSpPr>
          <p:nvPr>
            <p:ph idx="1"/>
          </p:nvPr>
        </p:nvSpPr>
        <p:spPr/>
        <p:txBody>
          <a:bodyPr/>
          <a:lstStyle/>
          <a:p>
            <a:pPr marL="0" indent="0">
              <a:buNone/>
            </a:pPr>
            <a:r>
              <a:rPr lang="en-GB" dirty="0"/>
              <a:t>#if DEBUG: </a:t>
            </a:r>
            <a:endParaRPr lang="en-GB" dirty="0" smtClean="0"/>
          </a:p>
          <a:p>
            <a:pPr marL="0" indent="0">
              <a:buNone/>
            </a:pPr>
            <a:r>
              <a:rPr lang="en-GB" dirty="0"/>
              <a:t>	</a:t>
            </a:r>
            <a:r>
              <a:rPr lang="en-GB" dirty="0" smtClean="0"/>
              <a:t>///The </a:t>
            </a:r>
            <a:r>
              <a:rPr lang="en-GB" dirty="0"/>
              <a:t>code in here won't even reach the IL on release</a:t>
            </a:r>
            <a:r>
              <a:rPr lang="en-GB" dirty="0" smtClean="0"/>
              <a:t>.</a:t>
            </a:r>
          </a:p>
          <a:p>
            <a:pPr marL="0" indent="0">
              <a:buNone/>
            </a:pPr>
            <a:r>
              <a:rPr lang="en-GB" dirty="0" smtClean="0"/>
              <a:t>#</a:t>
            </a:r>
            <a:r>
              <a:rPr lang="en-GB" dirty="0" err="1" smtClean="0"/>
              <a:t>endif</a:t>
            </a:r>
            <a:endParaRPr lang="vi-VN"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28</a:t>
            </a:fld>
            <a:endParaRPr lang="en-US"/>
          </a:p>
        </p:txBody>
      </p:sp>
      <p:pic>
        <p:nvPicPr>
          <p:cNvPr id="8" name="Picture 7"/>
          <p:cNvPicPr>
            <a:picLocks noChangeAspect="1"/>
          </p:cNvPicPr>
          <p:nvPr/>
        </p:nvPicPr>
        <p:blipFill>
          <a:blip r:embed="rId2"/>
          <a:stretch>
            <a:fillRect/>
          </a:stretch>
        </p:blipFill>
        <p:spPr>
          <a:xfrm>
            <a:off x="278606" y="2461635"/>
            <a:ext cx="5285714" cy="1657143"/>
          </a:xfrm>
          <a:prstGeom prst="rect">
            <a:avLst/>
          </a:prstGeom>
        </p:spPr>
      </p:pic>
    </p:spTree>
    <p:extLst>
      <p:ext uri="{BB962C8B-B14F-4D97-AF65-F5344CB8AC3E}">
        <p14:creationId xmlns:p14="http://schemas.microsoft.com/office/powerpoint/2010/main" val="16973865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 code and continue</a:t>
            </a:r>
          </a:p>
        </p:txBody>
      </p:sp>
      <p:sp>
        <p:nvSpPr>
          <p:cNvPr id="3" name="Content Placeholder 2"/>
          <p:cNvSpPr>
            <a:spLocks noGrp="1"/>
          </p:cNvSpPr>
          <p:nvPr>
            <p:ph idx="1"/>
          </p:nvPr>
        </p:nvSpPr>
        <p:spPr/>
        <p:txBody>
          <a:bodyPr>
            <a:normAutofit fontScale="85000" lnSpcReduction="20000"/>
          </a:bodyPr>
          <a:lstStyle/>
          <a:p>
            <a:pPr>
              <a:lnSpc>
                <a:spcPct val="160000"/>
              </a:lnSpc>
            </a:pPr>
            <a:r>
              <a:rPr lang="en-GB" dirty="0"/>
              <a:t>Edit and Continue is a time-saving feature that enables you to make changes to your source code while your program is in break mode. </a:t>
            </a:r>
            <a:endParaRPr lang="en-GB" dirty="0" smtClean="0"/>
          </a:p>
          <a:p>
            <a:pPr>
              <a:lnSpc>
                <a:spcPct val="160000"/>
              </a:lnSpc>
            </a:pPr>
            <a:r>
              <a:rPr lang="en-GB" dirty="0" smtClean="0"/>
              <a:t>When </a:t>
            </a:r>
            <a:r>
              <a:rPr lang="en-GB" dirty="0"/>
              <a:t>you resume execution of the program by choosing an execution command like </a:t>
            </a:r>
            <a:r>
              <a:rPr lang="en-GB" b="1" dirty="0"/>
              <a:t>Continue</a:t>
            </a:r>
            <a:r>
              <a:rPr lang="en-GB" dirty="0"/>
              <a:t> or </a:t>
            </a:r>
            <a:r>
              <a:rPr lang="en-GB" b="1" dirty="0"/>
              <a:t>Step</a:t>
            </a:r>
            <a:r>
              <a:rPr lang="en-GB" dirty="0"/>
              <a:t>, Edit and Continue automatically applies the code changes with some limitations. </a:t>
            </a:r>
            <a:endParaRPr lang="en-GB" dirty="0" smtClean="0"/>
          </a:p>
          <a:p>
            <a:pPr>
              <a:lnSpc>
                <a:spcPct val="160000"/>
              </a:lnSpc>
            </a:pPr>
            <a:r>
              <a:rPr lang="en-GB" dirty="0" smtClean="0"/>
              <a:t>This </a:t>
            </a:r>
            <a:r>
              <a:rPr lang="en-GB" dirty="0"/>
              <a:t>allows you to make changes to your code during a debugging session, instead of having to stop, recompile your entire program, and restart the debugging session.</a:t>
            </a:r>
            <a:endParaRPr lang="vi-VN"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29</a:t>
            </a:fld>
            <a:endParaRPr lang="en-US"/>
          </a:p>
        </p:txBody>
      </p:sp>
    </p:spTree>
    <p:extLst>
      <p:ext uri="{BB962C8B-B14F-4D97-AF65-F5344CB8AC3E}">
        <p14:creationId xmlns:p14="http://schemas.microsoft.com/office/powerpoint/2010/main" val="1652376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Lesson</a:t>
            </a:r>
            <a:r>
              <a:rPr lang="vi-VN" altLang="en-US" smtClean="0"/>
              <a:t> </a:t>
            </a:r>
            <a:r>
              <a:rPr lang="en-US" altLang="en-US" smtClean="0"/>
              <a:t>O</a:t>
            </a:r>
            <a:r>
              <a:rPr lang="vi-VN" altLang="en-US" smtClean="0"/>
              <a:t>bjectives</a:t>
            </a:r>
            <a:endParaRPr lang="en-US" dirty="0"/>
          </a:p>
        </p:txBody>
      </p:sp>
      <p:sp>
        <p:nvSpPr>
          <p:cNvPr id="3" name="Content Placeholder 2"/>
          <p:cNvSpPr>
            <a:spLocks noGrp="1"/>
          </p:cNvSpPr>
          <p:nvPr>
            <p:ph idx="1"/>
          </p:nvPr>
        </p:nvSpPr>
        <p:spPr/>
        <p:txBody>
          <a:bodyPr/>
          <a:lstStyle/>
          <a:p>
            <a:r>
              <a:rPr lang="en-US" altLang="en-US" dirty="0" smtClean="0"/>
              <a:t>Debug in Visual Studio</a:t>
            </a:r>
          </a:p>
          <a:p>
            <a:r>
              <a:rPr lang="en-GB" dirty="0"/>
              <a:t>Debug Mode vs Release Mode</a:t>
            </a:r>
          </a:p>
          <a:p>
            <a:r>
              <a:rPr lang="en-GB" dirty="0"/>
              <a:t>#if DEBUG tag</a:t>
            </a:r>
          </a:p>
          <a:p>
            <a:r>
              <a:rPr lang="en-GB" dirty="0" err="1" smtClean="0"/>
              <a:t>StackTrace</a:t>
            </a:r>
            <a:endParaRPr lang="en-GB" dirty="0" smtClean="0"/>
          </a:p>
          <a:p>
            <a:r>
              <a:rPr lang="en-GB" dirty="0"/>
              <a:t>Remote debug</a:t>
            </a:r>
          </a:p>
        </p:txBody>
      </p:sp>
      <p:sp>
        <p:nvSpPr>
          <p:cNvPr id="4" name="Date Placeholder 3"/>
          <p:cNvSpPr>
            <a:spLocks noGrp="1"/>
          </p:cNvSpPr>
          <p:nvPr>
            <p:ph type="dt" sz="half" idx="10"/>
          </p:nvPr>
        </p:nvSpPr>
        <p:spPr/>
        <p:txBody>
          <a:bodyPr/>
          <a:lstStyle/>
          <a:p>
            <a:fld id="{6D833602-3032-40E0-910C-A05081070B9D}" type="datetime1">
              <a:rPr lang="en-US" smtClean="0"/>
              <a:pPr/>
              <a:t>02/06/2023</a:t>
            </a:fld>
            <a:endParaRPr lang="en-US"/>
          </a:p>
        </p:txBody>
      </p:sp>
      <p:sp>
        <p:nvSpPr>
          <p:cNvPr id="6"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pPr/>
              <a:t>3</a:t>
            </a:fld>
            <a:endParaRPr lang="en-US"/>
          </a:p>
        </p:txBody>
      </p:sp>
    </p:spTree>
    <p:extLst>
      <p:ext uri="{BB962C8B-B14F-4D97-AF65-F5344CB8AC3E}">
        <p14:creationId xmlns:p14="http://schemas.microsoft.com/office/powerpoint/2010/main" val="6838283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 code and continue</a:t>
            </a:r>
          </a:p>
        </p:txBody>
      </p:sp>
      <p:pic>
        <p:nvPicPr>
          <p:cNvPr id="7" name="Content Placeholder 6"/>
          <p:cNvPicPr>
            <a:picLocks noGrp="1" noChangeAspect="1"/>
          </p:cNvPicPr>
          <p:nvPr>
            <p:ph idx="1"/>
          </p:nvPr>
        </p:nvPicPr>
        <p:blipFill>
          <a:blip r:embed="rId2"/>
          <a:stretch>
            <a:fillRect/>
          </a:stretch>
        </p:blipFill>
        <p:spPr>
          <a:xfrm>
            <a:off x="1379538" y="849313"/>
            <a:ext cx="6419849" cy="3744912"/>
          </a:xfrm>
          <a:prstGeom prst="rect">
            <a:avLst/>
          </a:prstGeom>
        </p:spPr>
      </p:pic>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30</a:t>
            </a:fld>
            <a:endParaRPr lang="en-US"/>
          </a:p>
        </p:txBody>
      </p:sp>
    </p:spTree>
    <p:extLst>
      <p:ext uri="{BB962C8B-B14F-4D97-AF65-F5344CB8AC3E}">
        <p14:creationId xmlns:p14="http://schemas.microsoft.com/office/powerpoint/2010/main" val="9051972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Remote Debugging</a:t>
            </a:r>
          </a:p>
        </p:txBody>
      </p:sp>
      <p:sp>
        <p:nvSpPr>
          <p:cNvPr id="8" name="Text Placeholder 7"/>
          <p:cNvSpPr>
            <a:spLocks noGrp="1"/>
          </p:cNvSpPr>
          <p:nvPr>
            <p:ph type="body" idx="1"/>
          </p:nvPr>
        </p:nvSpPr>
        <p:spPr/>
        <p:txBody>
          <a:bodyPr/>
          <a:lstStyle/>
          <a:p>
            <a:r>
              <a:rPr lang="en-GB" dirty="0" smtClean="0"/>
              <a:t>Section 4</a:t>
            </a:r>
            <a:endParaRPr lang="vi-VN"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31</a:t>
            </a:fld>
            <a:endParaRPr lang="en-US"/>
          </a:p>
        </p:txBody>
      </p:sp>
    </p:spTree>
    <p:extLst>
      <p:ext uri="{BB962C8B-B14F-4D97-AF65-F5344CB8AC3E}">
        <p14:creationId xmlns:p14="http://schemas.microsoft.com/office/powerpoint/2010/main" val="4838750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a:t>
            </a:r>
            <a:r>
              <a:rPr lang="en-US" dirty="0" smtClean="0"/>
              <a:t>Debugging</a:t>
            </a:r>
            <a:endParaRPr lang="vi-VN" dirty="0"/>
          </a:p>
        </p:txBody>
      </p:sp>
      <p:sp>
        <p:nvSpPr>
          <p:cNvPr id="3" name="Content Placeholder 2"/>
          <p:cNvSpPr>
            <a:spLocks noGrp="1"/>
          </p:cNvSpPr>
          <p:nvPr>
            <p:ph idx="1"/>
          </p:nvPr>
        </p:nvSpPr>
        <p:spPr/>
        <p:txBody>
          <a:bodyPr/>
          <a:lstStyle/>
          <a:p>
            <a:r>
              <a:rPr lang="en-GB" dirty="0"/>
              <a:t>To debug a Visual Studio application that has been deployed on a different computer, install and run the remote tools on the computer where you deployed your app, configure your project to connect to the remote computer from Visual Studio, and then run your app.</a:t>
            </a:r>
            <a:endParaRPr lang="vi-VN"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32</a:t>
            </a:fld>
            <a:endParaRPr lang="en-US"/>
          </a:p>
        </p:txBody>
      </p:sp>
      <p:pic>
        <p:nvPicPr>
          <p:cNvPr id="2050" name="Picture 2" descr="Remote debugger compon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718" y="2968398"/>
            <a:ext cx="4619197" cy="1353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0332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Remote Debugging</a:t>
            </a:r>
            <a:endParaRPr lang="vi-VN" dirty="0"/>
          </a:p>
        </p:txBody>
      </p:sp>
      <p:sp>
        <p:nvSpPr>
          <p:cNvPr id="3" name="Content Placeholder 2"/>
          <p:cNvSpPr>
            <a:spLocks noGrp="1"/>
          </p:cNvSpPr>
          <p:nvPr>
            <p:ph idx="1"/>
          </p:nvPr>
        </p:nvSpPr>
        <p:spPr/>
        <p:txBody>
          <a:bodyPr/>
          <a:lstStyle/>
          <a:p>
            <a:r>
              <a:rPr lang="en-GB" dirty="0" smtClean="0"/>
              <a:t>Download and Install the remote tools</a:t>
            </a:r>
          </a:p>
          <a:p>
            <a:r>
              <a:rPr lang="en-GB" dirty="0" smtClean="0"/>
              <a:t>Set up the remote debugger</a:t>
            </a:r>
          </a:p>
          <a:p>
            <a:pPr lvl="1"/>
            <a:r>
              <a:rPr lang="en-GB" dirty="0" smtClean="0"/>
              <a:t>Account to run </a:t>
            </a:r>
          </a:p>
          <a:p>
            <a:pPr lvl="1"/>
            <a:r>
              <a:rPr lang="en-GB" dirty="0" smtClean="0"/>
              <a:t>Port	</a:t>
            </a:r>
          </a:p>
          <a:p>
            <a:r>
              <a:rPr lang="en-GB" dirty="0" smtClean="0"/>
              <a:t>Debug package on server</a:t>
            </a:r>
            <a:br>
              <a:rPr lang="en-GB" dirty="0" smtClean="0"/>
            </a:br>
            <a:r>
              <a:rPr lang="en-GB" dirty="0" smtClean="0"/>
              <a:t/>
            </a:r>
            <a:br>
              <a:rPr lang="en-GB" dirty="0" smtClean="0"/>
            </a:br>
            <a:endParaRPr lang="vi-VN" dirty="0"/>
          </a:p>
        </p:txBody>
      </p:sp>
      <p:sp>
        <p:nvSpPr>
          <p:cNvPr id="4" name="Date Placeholder 3"/>
          <p:cNvSpPr>
            <a:spLocks noGrp="1"/>
          </p:cNvSpPr>
          <p:nvPr>
            <p:ph type="dt" sz="half" idx="10"/>
          </p:nvPr>
        </p:nvSpPr>
        <p:spPr/>
        <p:txBody>
          <a:bodyPr/>
          <a:lstStyle/>
          <a:p>
            <a:fld id="{1F45074E-53EC-4432-BF9B-A29996D62E7F}" type="datetime1">
              <a:rPr lang="en-US" smtClean="0"/>
              <a:pPr/>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pPr/>
              <a:t>33</a:t>
            </a:fld>
            <a:endParaRPr lang="en-US"/>
          </a:p>
        </p:txBody>
      </p:sp>
    </p:spTree>
    <p:extLst>
      <p:ext uri="{BB962C8B-B14F-4D97-AF65-F5344CB8AC3E}">
        <p14:creationId xmlns:p14="http://schemas.microsoft.com/office/powerpoint/2010/main" val="27773079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Remote Debugging</a:t>
            </a:r>
            <a:endParaRPr lang="vi-VN" dirty="0"/>
          </a:p>
        </p:txBody>
      </p:sp>
      <p:sp>
        <p:nvSpPr>
          <p:cNvPr id="3" name="Content Placeholder 2"/>
          <p:cNvSpPr>
            <a:spLocks noGrp="1"/>
          </p:cNvSpPr>
          <p:nvPr>
            <p:ph idx="1"/>
          </p:nvPr>
        </p:nvSpPr>
        <p:spPr/>
        <p:txBody>
          <a:bodyPr/>
          <a:lstStyle/>
          <a:p>
            <a:r>
              <a:rPr lang="en-GB" smtClean="0"/>
              <a:t>Step 1: Attach process</a:t>
            </a:r>
          </a:p>
          <a:p>
            <a:r>
              <a:rPr lang="en-GB" smtClean="0"/>
              <a:t>Step 2: enter Connection target (include address and port)</a:t>
            </a:r>
          </a:p>
          <a:p>
            <a:r>
              <a:rPr lang="en-GB" smtClean="0"/>
              <a:t>Step 3: enter credential</a:t>
            </a:r>
          </a:p>
          <a:p>
            <a:r>
              <a:rPr lang="en-GB" smtClean="0"/>
              <a:t>Step 4: connect and debug </a:t>
            </a:r>
            <a:endParaRPr lang="vi-VN" dirty="0"/>
          </a:p>
        </p:txBody>
      </p:sp>
      <p:sp>
        <p:nvSpPr>
          <p:cNvPr id="4" name="Date Placeholder 3"/>
          <p:cNvSpPr>
            <a:spLocks noGrp="1"/>
          </p:cNvSpPr>
          <p:nvPr>
            <p:ph type="dt" sz="half" idx="10"/>
          </p:nvPr>
        </p:nvSpPr>
        <p:spPr/>
        <p:txBody>
          <a:bodyPr/>
          <a:lstStyle/>
          <a:p>
            <a:fld id="{1F45074E-53EC-4432-BF9B-A29996D62E7F}" type="datetime1">
              <a:rPr lang="en-US" smtClean="0"/>
              <a:pPr/>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pPr/>
              <a:t>34</a:t>
            </a:fld>
            <a:endParaRPr lang="en-US"/>
          </a:p>
        </p:txBody>
      </p:sp>
    </p:spTree>
    <p:extLst>
      <p:ext uri="{BB962C8B-B14F-4D97-AF65-F5344CB8AC3E}">
        <p14:creationId xmlns:p14="http://schemas.microsoft.com/office/powerpoint/2010/main" val="3362055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Lesson Summary</a:t>
            </a:r>
            <a:endParaRPr lang="en-US" dirty="0"/>
          </a:p>
        </p:txBody>
      </p:sp>
      <p:sp>
        <p:nvSpPr>
          <p:cNvPr id="6" name="Title 1"/>
          <p:cNvSpPr>
            <a:spLocks noGrp="1"/>
          </p:cNvSpPr>
          <p:nvPr>
            <p:ph idx="1"/>
          </p:nvPr>
        </p:nvSpPr>
        <p:spPr/>
        <p:txBody>
          <a:bodyPr/>
          <a:lstStyle/>
          <a:p>
            <a:endParaRPr lang="en-US" altLang="en-US" dirty="0"/>
          </a:p>
        </p:txBody>
      </p:sp>
      <p:sp>
        <p:nvSpPr>
          <p:cNvPr id="3" name="Date Placeholder 2"/>
          <p:cNvSpPr>
            <a:spLocks noGrp="1"/>
          </p:cNvSpPr>
          <p:nvPr>
            <p:ph type="dt" sz="half" idx="10"/>
          </p:nvPr>
        </p:nvSpPr>
        <p:spPr/>
        <p:txBody>
          <a:bodyPr/>
          <a:lstStyle/>
          <a:p>
            <a:fld id="{EA9862C2-9A3A-4A99-B55C-4814DDFFAC13}" type="datetime1">
              <a:rPr lang="en-US" smtClean="0"/>
              <a:pPr/>
              <a:t>02/06/2023</a:t>
            </a:fld>
            <a:endParaRPr lang="en-US"/>
          </a:p>
        </p:txBody>
      </p:sp>
      <p:sp>
        <p:nvSpPr>
          <p:cNvPr id="7"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pPr/>
              <a:t>35</a:t>
            </a:fld>
            <a:endParaRPr lang="en-US"/>
          </a:p>
        </p:txBody>
      </p:sp>
    </p:spTree>
    <p:extLst>
      <p:ext uri="{BB962C8B-B14F-4D97-AF65-F5344CB8AC3E}">
        <p14:creationId xmlns:p14="http://schemas.microsoft.com/office/powerpoint/2010/main" val="30166291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Thank you</a:t>
            </a:r>
            <a:endParaRPr lang="en-US" dirty="0"/>
          </a:p>
        </p:txBody>
      </p:sp>
      <p:sp>
        <p:nvSpPr>
          <p:cNvPr id="11" name="Subtitle 10"/>
          <p:cNvSpPr>
            <a:spLocks noGrp="1"/>
          </p:cNvSpPr>
          <p:nvPr>
            <p:ph type="subTitle" idx="1"/>
          </p:nvPr>
        </p:nvSpPr>
        <p:spPr/>
        <p:txBody>
          <a:bodyPr/>
          <a:lstStyle/>
          <a:p>
            <a:endParaRPr lang="vi-VN"/>
          </a:p>
        </p:txBody>
      </p:sp>
      <p:sp>
        <p:nvSpPr>
          <p:cNvPr id="3" name="Date Placeholder 2"/>
          <p:cNvSpPr>
            <a:spLocks noGrp="1"/>
          </p:cNvSpPr>
          <p:nvPr>
            <p:ph type="dt" sz="half" idx="10"/>
          </p:nvPr>
        </p:nvSpPr>
        <p:spPr/>
        <p:txBody>
          <a:bodyPr/>
          <a:lstStyle/>
          <a:p>
            <a:fld id="{A6E310CF-D8EB-4339-A038-1E0E0D4A410F}" type="datetime1">
              <a:rPr lang="en-US" smtClean="0"/>
              <a:pPr/>
              <a:t>02/06/2023</a:t>
            </a:fld>
            <a:endParaRPr lang="en-US"/>
          </a:p>
        </p:txBody>
      </p:sp>
      <p:sp>
        <p:nvSpPr>
          <p:cNvPr id="6"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pPr/>
              <a:t>36</a:t>
            </a:fld>
            <a:endParaRPr lang="en-US" dirty="0"/>
          </a:p>
        </p:txBody>
      </p:sp>
    </p:spTree>
    <p:extLst>
      <p:ext uri="{BB962C8B-B14F-4D97-AF65-F5344CB8AC3E}">
        <p14:creationId xmlns:p14="http://schemas.microsoft.com/office/powerpoint/2010/main" val="3906525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altLang="en-US" dirty="0"/>
              <a:t>Debug in Visual Studio</a:t>
            </a:r>
            <a:endParaRPr lang="vi-VN" dirty="0"/>
          </a:p>
        </p:txBody>
      </p:sp>
      <p:sp>
        <p:nvSpPr>
          <p:cNvPr id="13" name="Text Placeholder 12"/>
          <p:cNvSpPr>
            <a:spLocks noGrp="1"/>
          </p:cNvSpPr>
          <p:nvPr>
            <p:ph type="body" idx="1"/>
          </p:nvPr>
        </p:nvSpPr>
        <p:spPr/>
        <p:txBody>
          <a:bodyPr/>
          <a:lstStyle/>
          <a:p>
            <a:r>
              <a:rPr lang="en-GB" dirty="0" smtClean="0"/>
              <a:t>Section 1</a:t>
            </a:r>
            <a:endParaRPr lang="vi-VN" dirty="0"/>
          </a:p>
        </p:txBody>
      </p:sp>
      <p:sp>
        <p:nvSpPr>
          <p:cNvPr id="4" name="Date Placeholder 3"/>
          <p:cNvSpPr>
            <a:spLocks noGrp="1"/>
          </p:cNvSpPr>
          <p:nvPr>
            <p:ph type="dt" sz="half" idx="10"/>
          </p:nvPr>
        </p:nvSpPr>
        <p:spPr/>
        <p:txBody>
          <a:bodyPr/>
          <a:lstStyle/>
          <a:p>
            <a:fld id="{1F45074E-53EC-4432-BF9B-A29996D62E7F}" type="datetime1">
              <a:rPr lang="en-US" smtClean="0"/>
              <a:pPr/>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pPr/>
              <a:t>4</a:t>
            </a:fld>
            <a:endParaRPr lang="en-US"/>
          </a:p>
        </p:txBody>
      </p:sp>
    </p:spTree>
    <p:extLst>
      <p:ext uri="{BB962C8B-B14F-4D97-AF65-F5344CB8AC3E}">
        <p14:creationId xmlns:p14="http://schemas.microsoft.com/office/powerpoint/2010/main" val="1688643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Debugging</a:t>
            </a:r>
            <a:endParaRPr lang="en-US" dirty="0"/>
          </a:p>
        </p:txBody>
      </p:sp>
      <p:sp>
        <p:nvSpPr>
          <p:cNvPr id="6" name="Title 1"/>
          <p:cNvSpPr>
            <a:spLocks noGrp="1"/>
          </p:cNvSpPr>
          <p:nvPr>
            <p:ph idx="1"/>
          </p:nvPr>
        </p:nvSpPr>
        <p:spPr/>
        <p:txBody>
          <a:bodyPr/>
          <a:lstStyle/>
          <a:p>
            <a:r>
              <a:rPr lang="en-GB" b="1" i="1" dirty="0"/>
              <a:t>Debugging</a:t>
            </a:r>
            <a:r>
              <a:rPr lang="en-GB" dirty="0"/>
              <a:t> means to run your code step by step in a debugging tool like Visual Studio, to find the exact point where you made a programming mistake. You then understand what corrections you need to make in your code, and debugging tools often allow you to make temporary changes so you can continue running the program.</a:t>
            </a:r>
            <a:endParaRPr lang="en-US" altLang="en-US" dirty="0"/>
          </a:p>
        </p:txBody>
      </p:sp>
      <p:sp>
        <p:nvSpPr>
          <p:cNvPr id="3" name="Date Placeholder 2"/>
          <p:cNvSpPr>
            <a:spLocks noGrp="1"/>
          </p:cNvSpPr>
          <p:nvPr>
            <p:ph type="dt" sz="half" idx="10"/>
          </p:nvPr>
        </p:nvSpPr>
        <p:spPr/>
        <p:txBody>
          <a:bodyPr/>
          <a:lstStyle/>
          <a:p>
            <a:fld id="{2879C26C-EA9B-46F9-9E85-988B19AAD8EA}" type="datetime1">
              <a:rPr lang="en-US" smtClean="0"/>
              <a:pPr/>
              <a:t>02/06/2023</a:t>
            </a:fld>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pPr/>
              <a:t>5</a:t>
            </a:fld>
            <a:endParaRPr lang="en-US"/>
          </a:p>
        </p:txBody>
      </p:sp>
    </p:spTree>
    <p:extLst>
      <p:ext uri="{BB962C8B-B14F-4D97-AF65-F5344CB8AC3E}">
        <p14:creationId xmlns:p14="http://schemas.microsoft.com/office/powerpoint/2010/main" val="4116642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 code sample</a:t>
            </a:r>
            <a:endParaRPr lang="vi-VN" dirty="0"/>
          </a:p>
        </p:txBody>
      </p:sp>
      <p:pic>
        <p:nvPicPr>
          <p:cNvPr id="9" name="Content Placeholder 8"/>
          <p:cNvPicPr>
            <a:picLocks noGrp="1" noChangeAspect="1"/>
          </p:cNvPicPr>
          <p:nvPr>
            <p:ph sz="half" idx="1"/>
          </p:nvPr>
        </p:nvPicPr>
        <p:blipFill>
          <a:blip r:embed="rId2"/>
          <a:stretch>
            <a:fillRect/>
          </a:stretch>
        </p:blipFill>
        <p:spPr>
          <a:xfrm>
            <a:off x="486806" y="1576539"/>
            <a:ext cx="3800000" cy="2419048"/>
          </a:xfrm>
          <a:prstGeom prst="rect">
            <a:avLst/>
          </a:prstGeom>
        </p:spPr>
      </p:pic>
      <p:pic>
        <p:nvPicPr>
          <p:cNvPr id="10" name="Content Placeholder 9"/>
          <p:cNvPicPr>
            <a:picLocks noGrp="1" noChangeAspect="1"/>
          </p:cNvPicPr>
          <p:nvPr>
            <p:ph sz="half" idx="2"/>
          </p:nvPr>
        </p:nvPicPr>
        <p:blipFill>
          <a:blip r:embed="rId3"/>
          <a:stretch>
            <a:fillRect/>
          </a:stretch>
        </p:blipFill>
        <p:spPr>
          <a:xfrm>
            <a:off x="4648200" y="1347578"/>
            <a:ext cx="4252913" cy="2876970"/>
          </a:xfrm>
          <a:prstGeom prst="rect">
            <a:avLst/>
          </a:prstGeom>
        </p:spPr>
      </p:pic>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6</a:t>
            </a:fld>
            <a:endParaRPr lang="en-US"/>
          </a:p>
        </p:txBody>
      </p:sp>
    </p:spTree>
    <p:extLst>
      <p:ext uri="{BB962C8B-B14F-4D97-AF65-F5344CB8AC3E}">
        <p14:creationId xmlns:p14="http://schemas.microsoft.com/office/powerpoint/2010/main" val="2337777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Clarify the </a:t>
            </a:r>
            <a:r>
              <a:rPr lang="en-US" dirty="0" smtClean="0"/>
              <a:t>problem</a:t>
            </a:r>
            <a:endParaRPr lang="vi-VN" dirty="0"/>
          </a:p>
        </p:txBody>
      </p:sp>
      <p:sp>
        <p:nvSpPr>
          <p:cNvPr id="3" name="Content Placeholder 2"/>
          <p:cNvSpPr>
            <a:spLocks noGrp="1"/>
          </p:cNvSpPr>
          <p:nvPr>
            <p:ph idx="1"/>
          </p:nvPr>
        </p:nvSpPr>
        <p:spPr/>
        <p:txBody>
          <a:bodyPr/>
          <a:lstStyle/>
          <a:p>
            <a:r>
              <a:rPr lang="en-GB" dirty="0"/>
              <a:t>B</a:t>
            </a:r>
            <a:r>
              <a:rPr lang="en-GB" dirty="0" smtClean="0"/>
              <a:t>efore start </a:t>
            </a:r>
            <a:r>
              <a:rPr lang="en-GB" dirty="0"/>
              <a:t>debugging, make sure you've identified the problem you're trying to solve:</a:t>
            </a:r>
          </a:p>
          <a:p>
            <a:pPr lvl="1"/>
            <a:r>
              <a:rPr lang="en-GB" dirty="0"/>
              <a:t>What did you expect your code to do?</a:t>
            </a:r>
          </a:p>
          <a:p>
            <a:pPr lvl="1"/>
            <a:r>
              <a:rPr lang="en-GB" dirty="0"/>
              <a:t>What happened instead?</a:t>
            </a:r>
          </a:p>
          <a:p>
            <a:endParaRPr lang="vi-VN"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7</a:t>
            </a:fld>
            <a:endParaRPr lang="en-US"/>
          </a:p>
        </p:txBody>
      </p:sp>
    </p:spTree>
    <p:extLst>
      <p:ext uri="{BB962C8B-B14F-4D97-AF65-F5344CB8AC3E}">
        <p14:creationId xmlns:p14="http://schemas.microsoft.com/office/powerpoint/2010/main" val="3700008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Examine your </a:t>
            </a:r>
            <a:r>
              <a:rPr lang="en-US" dirty="0" smtClean="0"/>
              <a:t>assumptions</a:t>
            </a:r>
            <a:endParaRPr lang="vi-VN" dirty="0"/>
          </a:p>
        </p:txBody>
      </p:sp>
      <p:sp>
        <p:nvSpPr>
          <p:cNvPr id="3" name="Content Placeholder 2"/>
          <p:cNvSpPr>
            <a:spLocks noGrp="1"/>
          </p:cNvSpPr>
          <p:nvPr>
            <p:ph idx="1"/>
          </p:nvPr>
        </p:nvSpPr>
        <p:spPr/>
        <p:txBody>
          <a:bodyPr>
            <a:normAutofit/>
          </a:bodyPr>
          <a:lstStyle/>
          <a:p>
            <a:pPr>
              <a:lnSpc>
                <a:spcPct val="150000"/>
              </a:lnSpc>
            </a:pPr>
            <a:r>
              <a:rPr lang="en-GB" dirty="0"/>
              <a:t>A</a:t>
            </a:r>
            <a:r>
              <a:rPr lang="en-GB" dirty="0" smtClean="0"/>
              <a:t>sk </a:t>
            </a:r>
            <a:r>
              <a:rPr lang="en-GB" dirty="0"/>
              <a:t>yourself to challenge your </a:t>
            </a:r>
            <a:r>
              <a:rPr lang="en-GB" dirty="0" smtClean="0"/>
              <a:t>assumptions:</a:t>
            </a:r>
          </a:p>
          <a:p>
            <a:pPr lvl="1">
              <a:lnSpc>
                <a:spcPct val="150000"/>
              </a:lnSpc>
            </a:pPr>
            <a:r>
              <a:rPr lang="en-GB" dirty="0"/>
              <a:t>Does your code contain any typos? </a:t>
            </a:r>
            <a:endParaRPr lang="en-GB" dirty="0" smtClean="0"/>
          </a:p>
          <a:p>
            <a:pPr lvl="1">
              <a:lnSpc>
                <a:spcPct val="150000"/>
              </a:lnSpc>
            </a:pPr>
            <a:r>
              <a:rPr lang="en-GB" dirty="0" smtClean="0"/>
              <a:t>Did </a:t>
            </a:r>
            <a:r>
              <a:rPr lang="en-GB" dirty="0"/>
              <a:t>you make a change to your code and assume it is unrelated to the problem that you're seeing?</a:t>
            </a:r>
          </a:p>
          <a:p>
            <a:pPr lvl="1">
              <a:lnSpc>
                <a:spcPct val="150000"/>
              </a:lnSpc>
            </a:pPr>
            <a:r>
              <a:rPr lang="en-GB" dirty="0"/>
              <a:t>Did you expect an object or variable to contain a certain value (or a certain type of value) that's different from what really happened?</a:t>
            </a:r>
          </a:p>
          <a:p>
            <a:pPr lvl="1">
              <a:lnSpc>
                <a:spcPct val="150000"/>
              </a:lnSpc>
            </a:pPr>
            <a:r>
              <a:rPr lang="en-GB" dirty="0"/>
              <a:t>Do you know the intent of the code? </a:t>
            </a:r>
            <a:endParaRPr lang="vi-VN"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8</a:t>
            </a:fld>
            <a:endParaRPr lang="en-US"/>
          </a:p>
        </p:txBody>
      </p:sp>
    </p:spTree>
    <p:extLst>
      <p:ext uri="{BB962C8B-B14F-4D97-AF65-F5344CB8AC3E}">
        <p14:creationId xmlns:p14="http://schemas.microsoft.com/office/powerpoint/2010/main" val="3842298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Examine your assumptions</a:t>
            </a:r>
            <a:endParaRPr lang="vi-VN" dirty="0"/>
          </a:p>
        </p:txBody>
      </p:sp>
      <p:sp>
        <p:nvSpPr>
          <p:cNvPr id="3" name="Content Placeholder 2"/>
          <p:cNvSpPr>
            <a:spLocks noGrp="1"/>
          </p:cNvSpPr>
          <p:nvPr>
            <p:ph idx="1"/>
          </p:nvPr>
        </p:nvSpPr>
        <p:spPr/>
        <p:txBody>
          <a:bodyPr/>
          <a:lstStyle/>
          <a:p>
            <a:r>
              <a:rPr lang="en-GB" dirty="0" smtClean="0"/>
              <a:t>Check the common error:</a:t>
            </a:r>
          </a:p>
          <a:p>
            <a:pPr lvl="1"/>
            <a:r>
              <a:rPr lang="en-GB" dirty="0" smtClean="0"/>
              <a:t>Divide by zero</a:t>
            </a:r>
          </a:p>
          <a:p>
            <a:pPr lvl="1"/>
            <a:r>
              <a:rPr lang="en-GB" dirty="0" smtClean="0"/>
              <a:t>Invalid operation</a:t>
            </a:r>
          </a:p>
          <a:p>
            <a:pPr lvl="1"/>
            <a:r>
              <a:rPr lang="en-GB" dirty="0" smtClean="0"/>
              <a:t>Index out of range (array)</a:t>
            </a:r>
          </a:p>
          <a:p>
            <a:pPr lvl="1"/>
            <a:r>
              <a:rPr lang="en-GB" dirty="0" smtClean="0"/>
              <a:t>Wrong format </a:t>
            </a:r>
          </a:p>
          <a:p>
            <a:pPr lvl="1"/>
            <a:r>
              <a:rPr lang="en-GB" dirty="0" smtClean="0"/>
              <a:t>Null reference</a:t>
            </a:r>
          </a:p>
          <a:p>
            <a:r>
              <a:rPr lang="en-GB" dirty="0" smtClean="0"/>
              <a:t>Clean your code</a:t>
            </a:r>
          </a:p>
          <a:p>
            <a:r>
              <a:rPr lang="en-GB" dirty="0" smtClean="0"/>
              <a:t>Update code following coding conventions</a:t>
            </a:r>
            <a:endParaRPr lang="vi-VN"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9</a:t>
            </a:fld>
            <a:endParaRPr lang="en-US"/>
          </a:p>
        </p:txBody>
      </p:sp>
    </p:spTree>
    <p:extLst>
      <p:ext uri="{BB962C8B-B14F-4D97-AF65-F5344CB8AC3E}">
        <p14:creationId xmlns:p14="http://schemas.microsoft.com/office/powerpoint/2010/main" val="3121768354"/>
      </p:ext>
    </p:extLst>
  </p:cSld>
  <p:clrMapOvr>
    <a:masterClrMapping/>
  </p:clrMapOvr>
</p:sld>
</file>

<file path=ppt/theme/theme1.xml><?xml version="1.0" encoding="utf-8"?>
<a:theme xmlns:a="http://schemas.openxmlformats.org/drawingml/2006/main" name="Template_Internal_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Template_Internal_Course</Template>
  <TotalTime>557</TotalTime>
  <Words>1542</Words>
  <Application>Microsoft Office PowerPoint</Application>
  <PresentationFormat>On-screen Show (16:9)</PresentationFormat>
  <Paragraphs>236</Paragraphs>
  <Slides>36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Wingdings</vt:lpstr>
      <vt:lpstr>Template_Internal_Course</vt:lpstr>
      <vt:lpstr>Debug in Visual Studio</vt:lpstr>
      <vt:lpstr>Before start</vt:lpstr>
      <vt:lpstr>Lesson Objectives</vt:lpstr>
      <vt:lpstr>Debug in Visual Studio</vt:lpstr>
      <vt:lpstr>Debugging</vt:lpstr>
      <vt:lpstr>Use code sample</vt:lpstr>
      <vt:lpstr>Clarify the problem</vt:lpstr>
      <vt:lpstr>Examine your assumptions</vt:lpstr>
      <vt:lpstr>Examine your assumptions</vt:lpstr>
      <vt:lpstr>Debugging mode</vt:lpstr>
      <vt:lpstr>Debugging mode</vt:lpstr>
      <vt:lpstr>Debugging mode</vt:lpstr>
      <vt:lpstr>Breakpoints </vt:lpstr>
      <vt:lpstr>Breakpoints </vt:lpstr>
      <vt:lpstr>Breakpoints</vt:lpstr>
      <vt:lpstr>Breakpoints</vt:lpstr>
      <vt:lpstr>Breakpoints</vt:lpstr>
      <vt:lpstr>Navigate code in the debugger</vt:lpstr>
      <vt:lpstr>Inspect data</vt:lpstr>
      <vt:lpstr>Inspect data</vt:lpstr>
      <vt:lpstr>Immediate window</vt:lpstr>
      <vt:lpstr>Breakpoint conditions</vt:lpstr>
      <vt:lpstr>Breakpoint conditions</vt:lpstr>
      <vt:lpstr>Breakpoints window</vt:lpstr>
      <vt:lpstr>Debug and release configurations</vt:lpstr>
      <vt:lpstr>Debug and release configurations</vt:lpstr>
      <vt:lpstr>Debug and release configurations</vt:lpstr>
      <vt:lpstr>#if DEBUG tag</vt:lpstr>
      <vt:lpstr>Edit code and continue</vt:lpstr>
      <vt:lpstr>Edit code and continue</vt:lpstr>
      <vt:lpstr>Remote Debugging</vt:lpstr>
      <vt:lpstr>Remote Debugging</vt:lpstr>
      <vt:lpstr>Remote Debugging</vt:lpstr>
      <vt:lpstr>Remote Debugging</vt:lpstr>
      <vt:lpstr>Lesson 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 Tuan Linh (FHO.FWA)</dc:creator>
  <cp:lastModifiedBy>Ho Duc Linh (FA.DN)</cp:lastModifiedBy>
  <cp:revision>112</cp:revision>
  <dcterms:created xsi:type="dcterms:W3CDTF">2015-08-31T01:44:46Z</dcterms:created>
  <dcterms:modified xsi:type="dcterms:W3CDTF">2023-02-06T07:25:46Z</dcterms:modified>
</cp:coreProperties>
</file>