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70" r:id="rId2"/>
    <p:sldId id="259" r:id="rId3"/>
    <p:sldId id="271" r:id="rId4"/>
    <p:sldId id="272" r:id="rId5"/>
    <p:sldId id="273" r:id="rId6"/>
    <p:sldId id="274" r:id="rId7"/>
    <p:sldId id="275" r:id="rId8"/>
    <p:sldId id="276" r:id="rId9"/>
    <p:sldId id="277" r:id="rId10"/>
    <p:sldId id="278" r:id="rId11"/>
    <p:sldId id="279" r:id="rId12"/>
    <p:sldId id="280" r:id="rId13"/>
    <p:sldId id="281" r:id="rId14"/>
    <p:sldId id="284" r:id="rId15"/>
    <p:sldId id="306" r:id="rId16"/>
    <p:sldId id="285" r:id="rId17"/>
    <p:sldId id="286" r:id="rId18"/>
    <p:sldId id="291" r:id="rId19"/>
    <p:sldId id="287" r:id="rId20"/>
    <p:sldId id="288" r:id="rId21"/>
    <p:sldId id="289" r:id="rId22"/>
    <p:sldId id="290" r:id="rId23"/>
    <p:sldId id="292" r:id="rId24"/>
    <p:sldId id="297" r:id="rId25"/>
    <p:sldId id="293" r:id="rId26"/>
    <p:sldId id="294" r:id="rId27"/>
    <p:sldId id="295" r:id="rId28"/>
    <p:sldId id="296" r:id="rId29"/>
    <p:sldId id="298" r:id="rId30"/>
    <p:sldId id="299" r:id="rId31"/>
    <p:sldId id="300" r:id="rId32"/>
    <p:sldId id="301" r:id="rId33"/>
    <p:sldId id="302" r:id="rId34"/>
    <p:sldId id="303" r:id="rId35"/>
    <p:sldId id="304" r:id="rId36"/>
    <p:sldId id="305" r:id="rId37"/>
    <p:sldId id="307" r:id="rId38"/>
    <p:sldId id="308" r:id="rId39"/>
    <p:sldId id="309" r:id="rId40"/>
    <p:sldId id="310" r:id="rId41"/>
    <p:sldId id="267" r:id="rId42"/>
    <p:sldId id="258"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snapToGrid="0" snapToObjects="1" showGuides="1">
      <p:cViewPr>
        <p:scale>
          <a:sx n="125" d="100"/>
          <a:sy n="125" d="100"/>
        </p:scale>
        <p:origin x="1194" y="4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02/06/2023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02/06/2023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224011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42</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ctr">
              <a:defRPr sz="32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1450" y="2571750"/>
            <a:ext cx="6179344"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02/06/2023</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400"/>
            </a:lvl1pPr>
            <a:lvl2pPr>
              <a:defRPr sz="14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rgbClr val="FFC000"/>
                </a:solidFill>
              </a:defRPr>
            </a:lvl1pPr>
          </a:lstStyle>
          <a:p>
            <a:endParaRPr lang="en-US" dirty="0"/>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2AB3E9-7592-48AC-A218-7AC85EB51A08}" type="datetime1">
              <a:rPr lang="en-US" smtClean="0"/>
              <a:t>02/06/2023</a:t>
            </a:fld>
            <a:endParaRPr lang="en-US"/>
          </a:p>
        </p:txBody>
      </p:sp>
      <p:sp>
        <p:nvSpPr>
          <p:cNvPr id="6" name="Footer Placeholder 5"/>
          <p:cNvSpPr>
            <a:spLocks noGrp="1"/>
          </p:cNvSpPr>
          <p:nvPr>
            <p:ph type="ftr" sz="quarter" idx="11"/>
          </p:nvPr>
        </p:nvSpPr>
        <p:spPr/>
        <p:txBody>
          <a:bodyPr/>
          <a:lstStyle/>
          <a:p>
            <a:r>
              <a:rPr lang="en-US" smtClean="0"/>
              <a:t>09e-BM/DT/FSOFT - ©FPT SOFTWARE – Fresher Academy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02/06/2023</a:t>
            </a:fld>
            <a:endParaRPr lang="en-US"/>
          </a:p>
        </p:txBody>
      </p:sp>
      <p:sp>
        <p:nvSpPr>
          <p:cNvPr id="8" name="Footer Placeholder 7"/>
          <p:cNvSpPr>
            <a:spLocks noGrp="1"/>
          </p:cNvSpPr>
          <p:nvPr>
            <p:ph type="ftr" sz="quarter" idx="11"/>
          </p:nvPr>
        </p:nvSpPr>
        <p:spPr/>
        <p:txBody>
          <a:bodyPr/>
          <a:lstStyle/>
          <a:p>
            <a:r>
              <a:rPr lang="en-US" smtClean="0"/>
              <a:t>09e-BM/DT/FSOFT - ©FPT SOFTWARE – Fresher Academy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778E15-6A1B-4F98-93CA-BDA6731742CD}"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02/06/2023</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8" r:id="rId6"/>
  </p:sldLayoutIdLst>
  <p:timing>
    <p:tnLst>
      <p:par>
        <p:cTn id="1" dur="indefinite" restart="never" nodeType="tmRoot"/>
      </p:par>
    </p:tnLst>
  </p:timing>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dotnet/csharp/programming-guide/statements-expressions-operators/lambda-expressions#expression-lambda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ocs.microsoft.com/en-us/dotnet/csharp/programming-guide/statements-expressions-operators/lambda-expressions#statement-lambdas"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71450" y="1743789"/>
            <a:ext cx="6179344" cy="1228011"/>
          </a:xfrm>
        </p:spPr>
        <p:txBody>
          <a:bodyPr/>
          <a:lstStyle/>
          <a:p>
            <a:r>
              <a:rPr lang="en-US" dirty="0"/>
              <a:t>Lambda Expression, </a:t>
            </a:r>
            <a:r>
              <a:rPr lang="en-US" dirty="0" smtClean="0"/>
              <a:t/>
            </a:r>
            <a:br>
              <a:rPr lang="en-US" dirty="0" smtClean="0"/>
            </a:br>
            <a:r>
              <a:rPr lang="en-US" dirty="0" smtClean="0"/>
              <a:t>LINQ </a:t>
            </a:r>
            <a:r>
              <a:rPr lang="en-US" dirty="0"/>
              <a:t>API</a:t>
            </a:r>
          </a:p>
        </p:txBody>
      </p:sp>
      <p:sp>
        <p:nvSpPr>
          <p:cNvPr id="4" name="Date Placeholder 3"/>
          <p:cNvSpPr>
            <a:spLocks noGrp="1"/>
          </p:cNvSpPr>
          <p:nvPr>
            <p:ph type="dt" sz="half" idx="10"/>
          </p:nvPr>
        </p:nvSpPr>
        <p:spPr/>
        <p:txBody>
          <a:bodyPr/>
          <a:lstStyle/>
          <a:p>
            <a:fld id="{1F45074E-53EC-4432-BF9B-A29996D62E7F}" type="datetime1">
              <a:rPr lang="en-US" smtClean="0"/>
              <a:pPr/>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pPr/>
              <a:t>1</a:t>
            </a:fld>
            <a:endParaRPr lang="en-US"/>
          </a:p>
        </p:txBody>
      </p:sp>
    </p:spTree>
    <p:extLst>
      <p:ext uri="{BB962C8B-B14F-4D97-AF65-F5344CB8AC3E}">
        <p14:creationId xmlns:p14="http://schemas.microsoft.com/office/powerpoint/2010/main" val="47839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latin typeface="Calibri" panose="020F0502020204030204" pitchFamily="34" charset="0"/>
              </a:rPr>
              <a:t>Lambdas with Standard Query Operators 2-2</a:t>
            </a:r>
            <a:endParaRPr lang="en-US" sz="2800" dirty="0"/>
          </a:p>
        </p:txBody>
      </p:sp>
      <p:sp>
        <p:nvSpPr>
          <p:cNvPr id="3" name="Content Placeholder 2"/>
          <p:cNvSpPr>
            <a:spLocks noGrp="1"/>
          </p:cNvSpPr>
          <p:nvPr>
            <p:ph idx="1"/>
          </p:nvPr>
        </p:nvSpPr>
        <p:spPr/>
        <p:txBody>
          <a:bodyPr/>
          <a:lstStyle/>
          <a:p>
            <a:r>
              <a:rPr lang="en-US" altLang="en-US" dirty="0">
                <a:latin typeface="Calibri" panose="020F0502020204030204" pitchFamily="34" charset="0"/>
              </a:rPr>
              <a:t>The following figure </a:t>
            </a:r>
            <a:r>
              <a:rPr lang="en-GB" altLang="en-US" dirty="0">
                <a:latin typeface="Calibri" panose="020F0502020204030204" pitchFamily="34" charset="0"/>
              </a:rPr>
              <a:t>displays the output of the </a:t>
            </a:r>
            <a:r>
              <a:rPr lang="en-GB" altLang="en-US" dirty="0" err="1">
                <a:latin typeface="Courier New" panose="02070309020205020404" pitchFamily="49" charset="0"/>
                <a:cs typeface="Courier New" panose="02070309020205020404" pitchFamily="49" charset="0"/>
              </a:rPr>
              <a:t>OrderBy</a:t>
            </a:r>
            <a:r>
              <a:rPr lang="en-GB" altLang="en-US" dirty="0">
                <a:latin typeface="Calibri" panose="020F0502020204030204" pitchFamily="34" charset="0"/>
              </a:rPr>
              <a:t> operator example:</a:t>
            </a:r>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10</a:t>
            </a:fld>
            <a:endParaRPr lang="en-US"/>
          </a:p>
        </p:txBody>
      </p:sp>
      <p:pic>
        <p:nvPicPr>
          <p:cNvPr id="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93850"/>
            <a:ext cx="5002213"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2557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Lambda Expression </a:t>
            </a:r>
            <a:r>
              <a:rPr lang="en-US" altLang="en-US" sz="2400" dirty="0"/>
              <a:t>- Summary</a:t>
            </a:r>
            <a:endParaRPr lang="en-US" sz="2400" dirty="0"/>
          </a:p>
        </p:txBody>
      </p:sp>
      <p:sp>
        <p:nvSpPr>
          <p:cNvPr id="3" name="Content Placeholder 2"/>
          <p:cNvSpPr>
            <a:spLocks noGrp="1"/>
          </p:cNvSpPr>
          <p:nvPr>
            <p:ph idx="1"/>
          </p:nvPr>
        </p:nvSpPr>
        <p:spPr/>
        <p:txBody>
          <a:bodyPr>
            <a:normAutofit/>
          </a:bodyPr>
          <a:lstStyle/>
          <a:p>
            <a:r>
              <a:rPr lang="en-US" sz="1600" dirty="0"/>
              <a:t>Use the lambda declaration operator =&gt; to separate the lambda's parameter list from its body. To create a lambda expression, you specify input parameters (if any) on the left side of the lambda operator and an expression or a statement block on the other side.</a:t>
            </a:r>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3496386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Language Integrated Query (LINQ)</a:t>
            </a:r>
          </a:p>
        </p:txBody>
      </p:sp>
      <p:sp>
        <p:nvSpPr>
          <p:cNvPr id="13" name="Text Placeholder 12"/>
          <p:cNvSpPr>
            <a:spLocks noGrp="1"/>
          </p:cNvSpPr>
          <p:nvPr>
            <p:ph type="body" idx="1"/>
          </p:nvPr>
        </p:nvSpPr>
        <p:spPr/>
        <p:txBody>
          <a:bodyPr/>
          <a:lstStyle/>
          <a:p>
            <a:r>
              <a:rPr lang="en-GB" dirty="0">
                <a:latin typeface="Arial" charset="0"/>
                <a:cs typeface="Arial" charset="0"/>
              </a:rPr>
              <a:t>Section </a:t>
            </a:r>
            <a:r>
              <a:rPr lang="en-GB" dirty="0" smtClean="0">
                <a:latin typeface="Arial" charset="0"/>
                <a:cs typeface="Arial" charset="0"/>
              </a:rPr>
              <a:t>2</a:t>
            </a:r>
            <a:endParaRPr lang="vi-VN" dirty="0">
              <a:latin typeface="Arial" charset="0"/>
              <a:cs typeface="Arial" charset="0"/>
            </a:endParaRPr>
          </a:p>
        </p:txBody>
      </p:sp>
      <p:sp>
        <p:nvSpPr>
          <p:cNvPr id="4" name="Date Placeholder 3"/>
          <p:cNvSpPr>
            <a:spLocks noGrp="1"/>
          </p:cNvSpPr>
          <p:nvPr>
            <p:ph type="dt" sz="half" idx="10"/>
          </p:nvPr>
        </p:nvSpPr>
        <p:spPr/>
        <p:txBody>
          <a:bodyPr/>
          <a:lstStyle/>
          <a:p>
            <a:fld id="{1F45074E-53EC-4432-BF9B-A29996D62E7F}" type="datetime1">
              <a:rPr lang="en-US" smtClean="0"/>
              <a:pPr/>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pPr/>
              <a:t>12</a:t>
            </a:fld>
            <a:endParaRPr lang="en-US"/>
          </a:p>
        </p:txBody>
      </p:sp>
    </p:spTree>
    <p:extLst>
      <p:ext uri="{BB962C8B-B14F-4D97-AF65-F5344CB8AC3E}">
        <p14:creationId xmlns:p14="http://schemas.microsoft.com/office/powerpoint/2010/main" val="1936687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LINQ?</a:t>
            </a:r>
            <a:endParaRPr lang="en-US" sz="2800" dirty="0"/>
          </a:p>
        </p:txBody>
      </p:sp>
      <p:sp>
        <p:nvSpPr>
          <p:cNvPr id="3" name="Content Placeholder 2"/>
          <p:cNvSpPr>
            <a:spLocks noGrp="1"/>
          </p:cNvSpPr>
          <p:nvPr>
            <p:ph idx="1"/>
          </p:nvPr>
        </p:nvSpPr>
        <p:spPr/>
        <p:txBody>
          <a:bodyPr>
            <a:normAutofit/>
          </a:bodyPr>
          <a:lstStyle/>
          <a:p>
            <a:pPr marL="457200">
              <a:spcBef>
                <a:spcPts val="600"/>
              </a:spcBef>
            </a:pPr>
            <a:r>
              <a:rPr lang="en-US" dirty="0" smtClean="0"/>
              <a:t>What's LINQ?</a:t>
            </a:r>
          </a:p>
          <a:p>
            <a:pPr marL="857250" lvl="1">
              <a:spcBef>
                <a:spcPts val="600"/>
              </a:spcBef>
            </a:pPr>
            <a:r>
              <a:rPr lang="en-US" dirty="0" smtClean="0"/>
              <a:t>Language </a:t>
            </a:r>
            <a:r>
              <a:rPr lang="en-US" dirty="0"/>
              <a:t>Integrated </a:t>
            </a:r>
            <a:r>
              <a:rPr lang="en-US" dirty="0" smtClean="0"/>
              <a:t>Query</a:t>
            </a:r>
          </a:p>
          <a:p>
            <a:pPr marL="857250" lvl="1">
              <a:spcBef>
                <a:spcPts val="600"/>
              </a:spcBef>
            </a:pPr>
            <a:r>
              <a:rPr lang="en-US" dirty="0" smtClean="0"/>
              <a:t>LINQ </a:t>
            </a:r>
            <a:r>
              <a:rPr lang="en-US" dirty="0"/>
              <a:t>is a query syntax built in C # and VB.NET used to save </a:t>
            </a:r>
            <a:r>
              <a:rPr lang="en-US" dirty="0" smtClean="0"/>
              <a:t>and retrieve </a:t>
            </a:r>
            <a:r>
              <a:rPr lang="en-US" dirty="0"/>
              <a:t>data from different types of data sources like an </a:t>
            </a:r>
            <a:r>
              <a:rPr lang="en-US" dirty="0" smtClean="0"/>
              <a:t>Object Collection</a:t>
            </a:r>
            <a:r>
              <a:rPr lang="en-US" dirty="0"/>
              <a:t>, SQL server database, XML, web service etc</a:t>
            </a:r>
            <a:r>
              <a:rPr lang="en-US" dirty="0" smtClean="0"/>
              <a:t>.</a:t>
            </a:r>
          </a:p>
          <a:p>
            <a:pPr marL="457200">
              <a:spcBef>
                <a:spcPts val="600"/>
              </a:spcBef>
            </a:pPr>
            <a:endParaRPr lang="en-US" dirty="0"/>
          </a:p>
          <a:p>
            <a:pPr marL="457200">
              <a:spcBef>
                <a:spcPts val="600"/>
              </a:spcBef>
            </a:pP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13</a:t>
            </a:fld>
            <a:endParaRPr lang="en-US"/>
          </a:p>
        </p:txBody>
      </p:sp>
      <p:pic>
        <p:nvPicPr>
          <p:cNvPr id="1028" name="Picture 4" descr="The Evolution Of LINQ And Its Impact On The Design Of C# | Microsoft Lea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45" y="2087880"/>
            <a:ext cx="3656093" cy="25768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LINQ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1193" y="2092289"/>
            <a:ext cx="3753502" cy="2502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58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pPr marL="457200">
              <a:spcBef>
                <a:spcPts val="600"/>
              </a:spcBef>
            </a:pPr>
            <a:r>
              <a:rPr lang="en-US" dirty="0"/>
              <a:t>Syntax </a:t>
            </a:r>
            <a:r>
              <a:rPr lang="en-US" dirty="0" smtClean="0"/>
              <a:t>highlighting</a:t>
            </a:r>
          </a:p>
          <a:p>
            <a:pPr marL="457200">
              <a:spcBef>
                <a:spcPts val="600"/>
              </a:spcBef>
            </a:pPr>
            <a:r>
              <a:rPr lang="en-US" dirty="0" smtClean="0"/>
              <a:t>Easy debugging</a:t>
            </a:r>
          </a:p>
          <a:p>
            <a:pPr marL="457200">
              <a:spcBef>
                <a:spcPts val="600"/>
              </a:spcBef>
            </a:pPr>
            <a:r>
              <a:rPr lang="en-US" dirty="0" smtClean="0"/>
              <a:t>Extensible </a:t>
            </a:r>
            <a:r>
              <a:rPr lang="en-US" dirty="0"/>
              <a:t>that means it is possible to query new data </a:t>
            </a:r>
            <a:r>
              <a:rPr lang="en-US" dirty="0" err="1" smtClean="0"/>
              <a:t>sourcetypes</a:t>
            </a:r>
            <a:r>
              <a:rPr lang="en-US" dirty="0" smtClean="0"/>
              <a:t>.</a:t>
            </a:r>
          </a:p>
          <a:p>
            <a:pPr marL="457200">
              <a:spcBef>
                <a:spcPts val="600"/>
              </a:spcBef>
            </a:pPr>
            <a:r>
              <a:rPr lang="en-US" dirty="0" smtClean="0"/>
              <a:t>Facility </a:t>
            </a:r>
            <a:r>
              <a:rPr lang="en-US" dirty="0"/>
              <a:t>of joining several data sources in a single </a:t>
            </a:r>
            <a:r>
              <a:rPr lang="en-US" dirty="0" smtClean="0"/>
              <a:t>query.</a:t>
            </a:r>
          </a:p>
          <a:p>
            <a:pPr marL="457200">
              <a:spcBef>
                <a:spcPts val="600"/>
              </a:spcBef>
            </a:pPr>
            <a:r>
              <a:rPr lang="en-US" dirty="0" smtClean="0"/>
              <a:t>Easy </a:t>
            </a:r>
            <a:r>
              <a:rPr lang="en-US" dirty="0"/>
              <a:t>transformation (like transforming SQL data to XML data . </a:t>
            </a:r>
            <a:r>
              <a:rPr lang="en-US" dirty="0" smtClean="0"/>
              <a:t>)</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276872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Parts of a Query </a:t>
            </a:r>
            <a:r>
              <a:rPr lang="en-US" dirty="0" smtClean="0"/>
              <a:t>Operation</a:t>
            </a:r>
            <a:endParaRPr lang="en-US" dirty="0"/>
          </a:p>
        </p:txBody>
      </p:sp>
      <p:sp>
        <p:nvSpPr>
          <p:cNvPr id="3" name="Content Placeholder 2"/>
          <p:cNvSpPr>
            <a:spLocks noGrp="1"/>
          </p:cNvSpPr>
          <p:nvPr>
            <p:ph idx="1"/>
          </p:nvPr>
        </p:nvSpPr>
        <p:spPr/>
        <p:txBody>
          <a:bodyPr/>
          <a:lstStyle/>
          <a:p>
            <a:r>
              <a:rPr lang="en-US" dirty="0"/>
              <a:t>All LINQ query operations consist of three distinct actions:</a:t>
            </a:r>
          </a:p>
          <a:p>
            <a:pPr marL="800100" lvl="1" indent="-342900">
              <a:buFont typeface="+mj-lt"/>
              <a:buAutoNum type="arabicParenR"/>
            </a:pPr>
            <a:r>
              <a:rPr lang="en-US" dirty="0"/>
              <a:t>Obtain the data source.</a:t>
            </a:r>
          </a:p>
          <a:p>
            <a:pPr marL="800100" lvl="1" indent="-342900">
              <a:buFont typeface="+mj-lt"/>
              <a:buAutoNum type="arabicParenR"/>
            </a:pPr>
            <a:r>
              <a:rPr lang="en-US" dirty="0"/>
              <a:t>Create the query.</a:t>
            </a:r>
          </a:p>
          <a:p>
            <a:pPr marL="800100" lvl="1" indent="-342900">
              <a:buFont typeface="+mj-lt"/>
              <a:buAutoNum type="arabicParenR"/>
            </a:pPr>
            <a:r>
              <a:rPr lang="en-US" dirty="0"/>
              <a:t>Execute the query.</a:t>
            </a:r>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15</a:t>
            </a:fld>
            <a:endParaRPr lang="en-US"/>
          </a:p>
        </p:txBody>
      </p:sp>
      <p:sp>
        <p:nvSpPr>
          <p:cNvPr id="7" name="AutoShape 2" descr="Diagram of the complete LINQ query oper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430608" y="1249289"/>
            <a:ext cx="2550523" cy="2946149"/>
          </a:xfrm>
          <a:prstGeom prst="rect">
            <a:avLst/>
          </a:prstGeom>
        </p:spPr>
      </p:pic>
      <p:pic>
        <p:nvPicPr>
          <p:cNvPr id="9" name="Picture 8"/>
          <p:cNvPicPr>
            <a:picLocks noChangeAspect="1"/>
          </p:cNvPicPr>
          <p:nvPr/>
        </p:nvPicPr>
        <p:blipFill>
          <a:blip r:embed="rId3"/>
          <a:stretch>
            <a:fillRect/>
          </a:stretch>
        </p:blipFill>
        <p:spPr>
          <a:xfrm>
            <a:off x="200043" y="1996054"/>
            <a:ext cx="3036058" cy="2771209"/>
          </a:xfrm>
          <a:prstGeom prst="rect">
            <a:avLst/>
          </a:prstGeom>
        </p:spPr>
      </p:pic>
      <p:pic>
        <p:nvPicPr>
          <p:cNvPr id="2052" name="Picture 4" descr="Different Ways to write LINQ Query - Dot Net Tutoria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754" y="850106"/>
            <a:ext cx="3114358" cy="2678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131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operators</a:t>
            </a:r>
          </a:p>
        </p:txBody>
      </p:sp>
      <p:sp>
        <p:nvSpPr>
          <p:cNvPr id="3" name="Content Placeholder 2"/>
          <p:cNvSpPr>
            <a:spLocks noGrp="1"/>
          </p:cNvSpPr>
          <p:nvPr>
            <p:ph idx="1"/>
          </p:nvPr>
        </p:nvSpPr>
        <p:spPr/>
        <p:txBody>
          <a:bodyPr/>
          <a:lstStyle/>
          <a:p>
            <a:r>
              <a:rPr lang="en-US" dirty="0"/>
              <a:t>Filtering Operators</a:t>
            </a:r>
          </a:p>
          <a:p>
            <a:r>
              <a:rPr lang="en-US" dirty="0"/>
              <a:t>Join Operators</a:t>
            </a:r>
          </a:p>
          <a:p>
            <a:r>
              <a:rPr lang="en-US" dirty="0"/>
              <a:t>Projection Operations</a:t>
            </a:r>
          </a:p>
          <a:p>
            <a:r>
              <a:rPr lang="en-US" dirty="0"/>
              <a:t>Sorting Operators</a:t>
            </a:r>
          </a:p>
          <a:p>
            <a:r>
              <a:rPr lang="en-US" dirty="0"/>
              <a:t>Grouping Operators</a:t>
            </a:r>
          </a:p>
          <a:p>
            <a:r>
              <a:rPr lang="en-US" dirty="0"/>
              <a:t>Conversions</a:t>
            </a:r>
          </a:p>
          <a:p>
            <a:r>
              <a:rPr lang="en-US" dirty="0"/>
              <a:t>Concatenation</a:t>
            </a:r>
          </a:p>
          <a:p>
            <a:r>
              <a:rPr lang="en-US" dirty="0"/>
              <a:t>Aggregation</a:t>
            </a:r>
          </a:p>
          <a:p>
            <a:r>
              <a:rPr lang="en-US" dirty="0"/>
              <a:t>Quantifier Operations</a:t>
            </a:r>
          </a:p>
          <a:p>
            <a:r>
              <a:rPr lang="en-US" dirty="0"/>
              <a:t>Partition Operations</a:t>
            </a:r>
          </a:p>
          <a:p>
            <a:r>
              <a:rPr lang="en-US" dirty="0"/>
              <a:t>Generation Operations</a:t>
            </a:r>
          </a:p>
          <a:p>
            <a:r>
              <a:rPr lang="en-US" dirty="0"/>
              <a:t>Set Operations</a:t>
            </a:r>
          </a:p>
          <a:p>
            <a:r>
              <a:rPr lang="en-US" dirty="0"/>
              <a:t>Equality</a:t>
            </a:r>
          </a:p>
          <a:p>
            <a:r>
              <a:rPr lang="en-US" dirty="0"/>
              <a:t>Element Operators</a:t>
            </a:r>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16</a:t>
            </a:fld>
            <a:endParaRPr lang="en-US"/>
          </a:p>
        </p:txBody>
      </p:sp>
      <p:pic>
        <p:nvPicPr>
          <p:cNvPr id="3074" name="Picture 2" descr="LINQ Extension Methods - Part 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451" y="718618"/>
            <a:ext cx="3565525" cy="39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18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Syntax</a:t>
            </a:r>
          </a:p>
        </p:txBody>
      </p:sp>
      <p:sp>
        <p:nvSpPr>
          <p:cNvPr id="3" name="Content Placeholder 2"/>
          <p:cNvSpPr>
            <a:spLocks noGrp="1"/>
          </p:cNvSpPr>
          <p:nvPr>
            <p:ph idx="1"/>
          </p:nvPr>
        </p:nvSpPr>
        <p:spPr/>
        <p:txBody>
          <a:bodyPr/>
          <a:lstStyle/>
          <a:p>
            <a:r>
              <a:rPr lang="en-US" dirty="0"/>
              <a:t>Query syntax is similar to SQL (Structured Query Language) for </a:t>
            </a:r>
            <a:r>
              <a:rPr lang="en-US" dirty="0" smtClean="0"/>
              <a:t>the database.</a:t>
            </a:r>
          </a:p>
          <a:p>
            <a:r>
              <a:rPr lang="en-US" dirty="0" smtClean="0"/>
              <a:t>It </a:t>
            </a:r>
            <a:r>
              <a:rPr lang="en-US" dirty="0"/>
              <a:t>is defined within the C </a:t>
            </a:r>
            <a:r>
              <a:rPr lang="en-US" dirty="0" smtClean="0"/>
              <a:t>#.</a:t>
            </a:r>
          </a:p>
          <a:p>
            <a:r>
              <a:rPr lang="en-US" dirty="0" smtClean="0"/>
              <a:t>Query syntax </a:t>
            </a:r>
            <a:r>
              <a:rPr lang="en-US" dirty="0"/>
              <a:t>starts with from clause and can be end with Select </a:t>
            </a:r>
            <a:r>
              <a:rPr lang="en-US" dirty="0" smtClean="0"/>
              <a:t>or </a:t>
            </a:r>
            <a:r>
              <a:rPr lang="en-US" dirty="0" err="1" smtClean="0"/>
              <a:t>GroupBy</a:t>
            </a:r>
            <a:r>
              <a:rPr lang="en-US" dirty="0" smtClean="0"/>
              <a:t> </a:t>
            </a:r>
            <a:r>
              <a:rPr lang="en-US" dirty="0"/>
              <a:t>clause.</a:t>
            </a:r>
          </a:p>
          <a:p>
            <a:r>
              <a:rPr lang="en-US" dirty="0" smtClean="0"/>
              <a:t>Implicitly </a:t>
            </a:r>
            <a:r>
              <a:rPr lang="en-US" dirty="0"/>
              <a:t>typed variable - </a:t>
            </a:r>
            <a:r>
              <a:rPr lang="en-US" dirty="0" err="1"/>
              <a:t>var</a:t>
            </a:r>
            <a:r>
              <a:rPr lang="en-US" dirty="0"/>
              <a:t> can be used to hold the result of </a:t>
            </a:r>
            <a:r>
              <a:rPr lang="en-US" dirty="0" smtClean="0"/>
              <a:t>the LINQ </a:t>
            </a:r>
            <a:r>
              <a:rPr lang="en-US" dirty="0"/>
              <a:t>query</a:t>
            </a:r>
            <a:r>
              <a:rPr lang="en-US" dirty="0" smtClean="0"/>
              <a:t>.</a:t>
            </a:r>
          </a:p>
          <a:p>
            <a:r>
              <a:rPr lang="en-US" dirty="0" smtClean="0"/>
              <a:t>We </a:t>
            </a:r>
            <a:r>
              <a:rPr lang="en-US" dirty="0"/>
              <a:t>use various operators like filtering, joining, grouping, </a:t>
            </a:r>
            <a:r>
              <a:rPr lang="en-US" dirty="0" smtClean="0"/>
              <a:t>sorting operators </a:t>
            </a:r>
            <a:r>
              <a:rPr lang="en-US" dirty="0"/>
              <a:t>to construct the desired result</a:t>
            </a:r>
            <a:r>
              <a:rPr lang="en-US" dirty="0" smtClean="0"/>
              <a:t>.</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17</a:t>
            </a:fld>
            <a:endParaRPr lang="en-US"/>
          </a:p>
        </p:txBody>
      </p:sp>
    </p:spTree>
    <p:extLst>
      <p:ext uri="{BB962C8B-B14F-4D97-AF65-F5344CB8AC3E}">
        <p14:creationId xmlns:p14="http://schemas.microsoft.com/office/powerpoint/2010/main" val="3342615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LINQ Query syntax in C#</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18</a:t>
            </a:fld>
            <a:endParaRPr lang="en-US"/>
          </a:p>
        </p:txBody>
      </p:sp>
      <p:sp>
        <p:nvSpPr>
          <p:cNvPr id="7" name="Text Box 6"/>
          <p:cNvSpPr txBox="1">
            <a:spLocks noChangeArrowheads="1"/>
          </p:cNvSpPr>
          <p:nvPr/>
        </p:nvSpPr>
        <p:spPr bwMode="auto">
          <a:xfrm>
            <a:off x="1256454" y="1143000"/>
            <a:ext cx="6666807" cy="3027218"/>
          </a:xfrm>
          <a:prstGeom prst="rect">
            <a:avLst/>
          </a:prstGeom>
          <a:solidFill>
            <a:srgbClr val="FFEDA3">
              <a:alpha val="39999"/>
            </a:srgbClr>
          </a:solidFill>
          <a:ln w="12700" algn="ctr">
            <a:solidFill>
              <a:schemeClr val="tx1"/>
            </a:solidFill>
            <a:miter lim="800000"/>
            <a:headEnd/>
            <a:tailEnd/>
          </a:ln>
        </p:spPr>
        <p:txBody>
          <a:bodyPr/>
          <a:lstStyle>
            <a:lvl1pPr>
              <a:defRPr sz="1400">
                <a:solidFill>
                  <a:schemeClr val="tx1"/>
                </a:solidFill>
                <a:latin typeface="Courier New" panose="02070309020205020404" pitchFamily="49" charset="0"/>
              </a:defRPr>
            </a:lvl1pPr>
            <a:lvl2pPr marL="742950" indent="-285750">
              <a:defRPr sz="1400">
                <a:solidFill>
                  <a:schemeClr val="tx1"/>
                </a:solidFill>
                <a:latin typeface="Courier New" panose="02070309020205020404" pitchFamily="49" charset="0"/>
              </a:defRPr>
            </a:lvl2pPr>
            <a:lvl3pPr marL="1143000" indent="-228600">
              <a:defRPr sz="1400">
                <a:solidFill>
                  <a:schemeClr val="tx1"/>
                </a:solidFill>
                <a:latin typeface="Courier New" panose="02070309020205020404" pitchFamily="49" charset="0"/>
              </a:defRPr>
            </a:lvl3pPr>
            <a:lvl4pPr marL="1600200" indent="-228600">
              <a:defRPr sz="1400">
                <a:solidFill>
                  <a:schemeClr val="tx1"/>
                </a:solidFill>
                <a:latin typeface="Courier New" panose="02070309020205020404" pitchFamily="49" charset="0"/>
              </a:defRPr>
            </a:lvl4pPr>
            <a:lvl5pPr marL="2057400" indent="-228600">
              <a:defRPr sz="1400">
                <a:solidFill>
                  <a:schemeClr val="tx1"/>
                </a:solidFill>
                <a:latin typeface="Courier New" panose="02070309020205020404" pitchFamily="49" charset="0"/>
              </a:defRPr>
            </a:lvl5pPr>
            <a:lvl6pPr marL="2514600" indent="-228600" eaLnBrk="0" fontAlgn="base" hangingPunct="0">
              <a:spcBef>
                <a:spcPct val="0"/>
              </a:spcBef>
              <a:spcAft>
                <a:spcPct val="0"/>
              </a:spcAft>
              <a:defRPr sz="1400">
                <a:solidFill>
                  <a:schemeClr val="tx1"/>
                </a:solidFill>
                <a:latin typeface="Courier New" panose="02070309020205020404" pitchFamily="49" charset="0"/>
              </a:defRPr>
            </a:lvl6pPr>
            <a:lvl7pPr marL="2971800" indent="-228600" eaLnBrk="0" fontAlgn="base" hangingPunct="0">
              <a:spcBef>
                <a:spcPct val="0"/>
              </a:spcBef>
              <a:spcAft>
                <a:spcPct val="0"/>
              </a:spcAft>
              <a:defRPr sz="1400">
                <a:solidFill>
                  <a:schemeClr val="tx1"/>
                </a:solidFill>
                <a:latin typeface="Courier New" panose="02070309020205020404" pitchFamily="49" charset="0"/>
              </a:defRPr>
            </a:lvl7pPr>
            <a:lvl8pPr marL="3429000" indent="-228600" eaLnBrk="0" fontAlgn="base" hangingPunct="0">
              <a:spcBef>
                <a:spcPct val="0"/>
              </a:spcBef>
              <a:spcAft>
                <a:spcPct val="0"/>
              </a:spcAft>
              <a:defRPr sz="1400">
                <a:solidFill>
                  <a:schemeClr val="tx1"/>
                </a:solidFill>
                <a:latin typeface="Courier New" panose="02070309020205020404" pitchFamily="49" charset="0"/>
              </a:defRPr>
            </a:lvl8pPr>
            <a:lvl9pPr marL="3886200" indent="-228600" eaLnBrk="0" fontAlgn="base" hangingPunct="0">
              <a:spcBef>
                <a:spcPct val="0"/>
              </a:spcBef>
              <a:spcAft>
                <a:spcPct val="0"/>
              </a:spcAft>
              <a:defRPr sz="1400">
                <a:solidFill>
                  <a:schemeClr val="tx1"/>
                </a:solidFill>
                <a:latin typeface="Courier New" panose="02070309020205020404" pitchFamily="49" charset="0"/>
              </a:defRPr>
            </a:lvl9pPr>
          </a:lstStyle>
          <a:p>
            <a:r>
              <a:rPr lang="en-US" dirty="0" smtClean="0"/>
              <a:t>		    //</a:t>
            </a:r>
            <a:r>
              <a:rPr lang="en-US" dirty="0"/>
              <a:t>string collection</a:t>
            </a:r>
          </a:p>
          <a:p>
            <a:r>
              <a:rPr lang="en-US" dirty="0"/>
              <a:t>            </a:t>
            </a:r>
            <a:r>
              <a:rPr lang="en-US" dirty="0" err="1"/>
              <a:t>IList</a:t>
            </a:r>
            <a:r>
              <a:rPr lang="en-US" dirty="0"/>
              <a:t>&lt;string&gt; </a:t>
            </a:r>
            <a:r>
              <a:rPr lang="en-US" dirty="0" err="1"/>
              <a:t>stringList</a:t>
            </a:r>
            <a:r>
              <a:rPr lang="en-US" dirty="0"/>
              <a:t> = new List&lt;string&gt; {</a:t>
            </a:r>
          </a:p>
          <a:p>
            <a:r>
              <a:rPr lang="en-US" dirty="0"/>
              <a:t>                "C# Tutorials",</a:t>
            </a:r>
          </a:p>
          <a:p>
            <a:r>
              <a:rPr lang="en-US" dirty="0"/>
              <a:t>                "VB.NET Tutorials",</a:t>
            </a:r>
          </a:p>
          <a:p>
            <a:r>
              <a:rPr lang="en-US" dirty="0"/>
              <a:t>                "Learn C++",</a:t>
            </a:r>
          </a:p>
          <a:p>
            <a:r>
              <a:rPr lang="en-US" dirty="0"/>
              <a:t>                "MVC Tutorials",</a:t>
            </a:r>
          </a:p>
          <a:p>
            <a:r>
              <a:rPr lang="en-US" dirty="0"/>
              <a:t>                "Java Introduction"</a:t>
            </a:r>
          </a:p>
          <a:p>
            <a:r>
              <a:rPr lang="en-US" dirty="0"/>
              <a:t>            };</a:t>
            </a:r>
          </a:p>
          <a:p>
            <a:endParaRPr lang="en-US" dirty="0"/>
          </a:p>
          <a:p>
            <a:r>
              <a:rPr lang="en-US" dirty="0"/>
              <a:t>            //LINQ Query Syntax</a:t>
            </a:r>
          </a:p>
          <a:p>
            <a:r>
              <a:rPr lang="en-US" dirty="0"/>
              <a:t>            </a:t>
            </a:r>
            <a:r>
              <a:rPr lang="en-US" dirty="0" err="1"/>
              <a:t>var</a:t>
            </a:r>
            <a:r>
              <a:rPr lang="en-US" dirty="0"/>
              <a:t> result = from s in </a:t>
            </a:r>
            <a:r>
              <a:rPr lang="en-US" dirty="0" err="1"/>
              <a:t>stringList</a:t>
            </a:r>
            <a:endParaRPr lang="en-US" dirty="0"/>
          </a:p>
          <a:p>
            <a:r>
              <a:rPr lang="en-US" dirty="0"/>
              <a:t>                         where </a:t>
            </a:r>
            <a:r>
              <a:rPr lang="en-US" dirty="0" err="1"/>
              <a:t>s.Contains</a:t>
            </a:r>
            <a:r>
              <a:rPr lang="en-US" dirty="0"/>
              <a:t>("Tutorials")</a:t>
            </a:r>
          </a:p>
          <a:p>
            <a:r>
              <a:rPr lang="en-US" dirty="0"/>
              <a:t>                         select s;</a:t>
            </a:r>
            <a:endParaRPr lang="en-US" altLang="en-US" sz="1000" dirty="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1759079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Query Syntax</a:t>
            </a:r>
            <a:endParaRPr lang="en-US" dirty="0"/>
          </a:p>
        </p:txBody>
      </p:sp>
      <p:pic>
        <p:nvPicPr>
          <p:cNvPr id="7" name="Content Placeholder 6"/>
          <p:cNvPicPr>
            <a:picLocks noGrp="1" noChangeAspect="1"/>
          </p:cNvPicPr>
          <p:nvPr>
            <p:ph idx="1"/>
          </p:nvPr>
        </p:nvPicPr>
        <p:blipFill>
          <a:blip r:embed="rId2"/>
          <a:stretch>
            <a:fillRect/>
          </a:stretch>
        </p:blipFill>
        <p:spPr>
          <a:xfrm>
            <a:off x="1011984" y="1316398"/>
            <a:ext cx="7124747" cy="2568602"/>
          </a:xfrm>
          <a:prstGeom prst="rect">
            <a:avLst/>
          </a:prstGeom>
        </p:spPr>
      </p:pic>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19</a:t>
            </a:fld>
            <a:endParaRPr lang="en-US"/>
          </a:p>
        </p:txBody>
      </p:sp>
      <p:sp>
        <p:nvSpPr>
          <p:cNvPr id="8" name="Rectangle 7"/>
          <p:cNvSpPr/>
          <p:nvPr/>
        </p:nvSpPr>
        <p:spPr>
          <a:xfrm>
            <a:off x="3412435" y="3578087"/>
            <a:ext cx="2471530" cy="51683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5089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Lesson</a:t>
            </a:r>
            <a:r>
              <a:rPr lang="vi-VN" altLang="en-US" smtClean="0"/>
              <a:t> </a:t>
            </a:r>
            <a:r>
              <a:rPr lang="en-US" altLang="en-US" smtClean="0"/>
              <a:t>O</a:t>
            </a:r>
            <a:r>
              <a:rPr lang="vi-VN" altLang="en-US" smtClean="0"/>
              <a:t>bjectives</a:t>
            </a:r>
            <a:endParaRPr lang="en-US" dirty="0"/>
          </a:p>
        </p:txBody>
      </p:sp>
      <p:sp>
        <p:nvSpPr>
          <p:cNvPr id="3" name="Content Placeholder 2"/>
          <p:cNvSpPr>
            <a:spLocks noGrp="1"/>
          </p:cNvSpPr>
          <p:nvPr>
            <p:ph idx="1"/>
          </p:nvPr>
        </p:nvSpPr>
        <p:spPr/>
        <p:txBody>
          <a:bodyPr/>
          <a:lstStyle/>
          <a:p>
            <a:r>
              <a:rPr lang="en-US" altLang="en-US" dirty="0" smtClean="0"/>
              <a:t>Understand Lambda Expression</a:t>
            </a:r>
          </a:p>
          <a:p>
            <a:r>
              <a:rPr lang="en-US" altLang="en-US" dirty="0" smtClean="0"/>
              <a:t>LINQ API</a:t>
            </a:r>
            <a:endParaRPr lang="en-US" altLang="en-US" dirty="0" smtClean="0"/>
          </a:p>
          <a:p>
            <a:endParaRPr lang="en-US" dirty="0"/>
          </a:p>
        </p:txBody>
      </p:sp>
      <p:sp>
        <p:nvSpPr>
          <p:cNvPr id="4" name="Date Placeholder 3"/>
          <p:cNvSpPr>
            <a:spLocks noGrp="1"/>
          </p:cNvSpPr>
          <p:nvPr>
            <p:ph type="dt" sz="half" idx="10"/>
          </p:nvPr>
        </p:nvSpPr>
        <p:spPr/>
        <p:txBody>
          <a:bodyPr/>
          <a:lstStyle/>
          <a:p>
            <a:fld id="{6D833602-3032-40E0-910C-A05081070B9D}" type="datetime1">
              <a:rPr lang="en-US" smtClean="0"/>
              <a:pPr/>
              <a:t>02/06/2023</a:t>
            </a:fld>
            <a:endParaRPr lang="en-US"/>
          </a:p>
        </p:txBody>
      </p:sp>
      <p:sp>
        <p:nvSpPr>
          <p:cNvPr id="6"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pPr/>
              <a:t>2</a:t>
            </a:fld>
            <a:endParaRPr lang="en-US"/>
          </a:p>
        </p:txBody>
      </p:sp>
    </p:spTree>
    <p:extLst>
      <p:ext uri="{BB962C8B-B14F-4D97-AF65-F5344CB8AC3E}">
        <p14:creationId xmlns:p14="http://schemas.microsoft.com/office/powerpoint/2010/main" val="683828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Syntax </a:t>
            </a:r>
          </a:p>
        </p:txBody>
      </p:sp>
      <p:sp>
        <p:nvSpPr>
          <p:cNvPr id="3" name="Content Placeholder 2"/>
          <p:cNvSpPr>
            <a:spLocks noGrp="1"/>
          </p:cNvSpPr>
          <p:nvPr>
            <p:ph idx="1"/>
          </p:nvPr>
        </p:nvSpPr>
        <p:spPr/>
        <p:txBody>
          <a:bodyPr/>
          <a:lstStyle/>
          <a:p>
            <a:r>
              <a:rPr lang="en-US" b="1" dirty="0"/>
              <a:t>Method Syntax </a:t>
            </a:r>
            <a:r>
              <a:rPr lang="en-US" dirty="0"/>
              <a:t>is like calling extension method already included </a:t>
            </a:r>
            <a:endParaRPr lang="en-US" dirty="0" smtClean="0"/>
          </a:p>
          <a:p>
            <a:r>
              <a:rPr lang="en-US" dirty="0" smtClean="0"/>
              <a:t>Implicitly </a:t>
            </a:r>
            <a:r>
              <a:rPr lang="en-US" dirty="0"/>
              <a:t>typed variable - </a:t>
            </a:r>
            <a:r>
              <a:rPr lang="en-US" dirty="0" err="1"/>
              <a:t>var</a:t>
            </a:r>
            <a:r>
              <a:rPr lang="en-US" dirty="0"/>
              <a:t> can be used to hold the result of </a:t>
            </a:r>
            <a:r>
              <a:rPr lang="en-US" dirty="0" smtClean="0"/>
              <a:t>the LINQ </a:t>
            </a:r>
            <a:r>
              <a:rPr lang="en-US" dirty="0"/>
              <a:t>query. </a:t>
            </a:r>
            <a:br>
              <a:rPr lang="en-US" dirty="0"/>
            </a:b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20</a:t>
            </a:fld>
            <a:endParaRPr lang="en-US"/>
          </a:p>
        </p:txBody>
      </p:sp>
      <p:sp>
        <p:nvSpPr>
          <p:cNvPr id="7" name="Text Box 6"/>
          <p:cNvSpPr txBox="1">
            <a:spLocks noChangeArrowheads="1"/>
          </p:cNvSpPr>
          <p:nvPr/>
        </p:nvSpPr>
        <p:spPr bwMode="auto">
          <a:xfrm>
            <a:off x="1097127" y="1468581"/>
            <a:ext cx="6666807" cy="1648692"/>
          </a:xfrm>
          <a:prstGeom prst="rect">
            <a:avLst/>
          </a:prstGeom>
          <a:solidFill>
            <a:srgbClr val="FFEDA3">
              <a:alpha val="39999"/>
            </a:srgbClr>
          </a:solidFill>
          <a:ln w="12700" algn="ctr">
            <a:solidFill>
              <a:schemeClr val="tx1"/>
            </a:solidFill>
            <a:miter lim="800000"/>
            <a:headEnd/>
            <a:tailEnd/>
          </a:ln>
        </p:spPr>
        <p:txBody>
          <a:bodyPr/>
          <a:lstStyle>
            <a:lvl1pPr>
              <a:defRPr sz="1400">
                <a:solidFill>
                  <a:schemeClr val="tx1"/>
                </a:solidFill>
                <a:latin typeface="Courier New" panose="02070309020205020404" pitchFamily="49" charset="0"/>
              </a:defRPr>
            </a:lvl1pPr>
            <a:lvl2pPr marL="742950" indent="-285750">
              <a:defRPr sz="1400">
                <a:solidFill>
                  <a:schemeClr val="tx1"/>
                </a:solidFill>
                <a:latin typeface="Courier New" panose="02070309020205020404" pitchFamily="49" charset="0"/>
              </a:defRPr>
            </a:lvl2pPr>
            <a:lvl3pPr marL="1143000" indent="-228600">
              <a:defRPr sz="1400">
                <a:solidFill>
                  <a:schemeClr val="tx1"/>
                </a:solidFill>
                <a:latin typeface="Courier New" panose="02070309020205020404" pitchFamily="49" charset="0"/>
              </a:defRPr>
            </a:lvl3pPr>
            <a:lvl4pPr marL="1600200" indent="-228600">
              <a:defRPr sz="1400">
                <a:solidFill>
                  <a:schemeClr val="tx1"/>
                </a:solidFill>
                <a:latin typeface="Courier New" panose="02070309020205020404" pitchFamily="49" charset="0"/>
              </a:defRPr>
            </a:lvl4pPr>
            <a:lvl5pPr marL="2057400" indent="-228600">
              <a:defRPr sz="1400">
                <a:solidFill>
                  <a:schemeClr val="tx1"/>
                </a:solidFill>
                <a:latin typeface="Courier New" panose="02070309020205020404" pitchFamily="49" charset="0"/>
              </a:defRPr>
            </a:lvl5pPr>
            <a:lvl6pPr marL="2514600" indent="-228600" eaLnBrk="0" fontAlgn="base" hangingPunct="0">
              <a:spcBef>
                <a:spcPct val="0"/>
              </a:spcBef>
              <a:spcAft>
                <a:spcPct val="0"/>
              </a:spcAft>
              <a:defRPr sz="1400">
                <a:solidFill>
                  <a:schemeClr val="tx1"/>
                </a:solidFill>
                <a:latin typeface="Courier New" panose="02070309020205020404" pitchFamily="49" charset="0"/>
              </a:defRPr>
            </a:lvl6pPr>
            <a:lvl7pPr marL="2971800" indent="-228600" eaLnBrk="0" fontAlgn="base" hangingPunct="0">
              <a:spcBef>
                <a:spcPct val="0"/>
              </a:spcBef>
              <a:spcAft>
                <a:spcPct val="0"/>
              </a:spcAft>
              <a:defRPr sz="1400">
                <a:solidFill>
                  <a:schemeClr val="tx1"/>
                </a:solidFill>
                <a:latin typeface="Courier New" panose="02070309020205020404" pitchFamily="49" charset="0"/>
              </a:defRPr>
            </a:lvl7pPr>
            <a:lvl8pPr marL="3429000" indent="-228600" eaLnBrk="0" fontAlgn="base" hangingPunct="0">
              <a:spcBef>
                <a:spcPct val="0"/>
              </a:spcBef>
              <a:spcAft>
                <a:spcPct val="0"/>
              </a:spcAft>
              <a:defRPr sz="1400">
                <a:solidFill>
                  <a:schemeClr val="tx1"/>
                </a:solidFill>
                <a:latin typeface="Courier New" panose="02070309020205020404" pitchFamily="49" charset="0"/>
              </a:defRPr>
            </a:lvl8pPr>
            <a:lvl9pPr marL="3886200" indent="-228600" eaLnBrk="0" fontAlgn="base" hangingPunct="0">
              <a:spcBef>
                <a:spcPct val="0"/>
              </a:spcBef>
              <a:spcAft>
                <a:spcPct val="0"/>
              </a:spcAft>
              <a:defRPr sz="1400">
                <a:solidFill>
                  <a:schemeClr val="tx1"/>
                </a:solidFill>
                <a:latin typeface="Courier New" panose="02070309020205020404" pitchFamily="49" charset="0"/>
              </a:defRPr>
            </a:lvl9pPr>
          </a:lstStyle>
          <a:p>
            <a:r>
              <a:rPr lang="en-US" sz="1000" dirty="0" smtClean="0"/>
              <a:t>		//</a:t>
            </a:r>
            <a:r>
              <a:rPr lang="en-US" sz="1000" dirty="0"/>
              <a:t>string collection</a:t>
            </a:r>
          </a:p>
          <a:p>
            <a:r>
              <a:rPr lang="en-US" sz="1000" dirty="0"/>
              <a:t>            </a:t>
            </a:r>
            <a:r>
              <a:rPr lang="en-US" sz="1000" dirty="0" err="1"/>
              <a:t>IList</a:t>
            </a:r>
            <a:r>
              <a:rPr lang="en-US" sz="1000" dirty="0"/>
              <a:t>&lt;string&gt; </a:t>
            </a:r>
            <a:r>
              <a:rPr lang="en-US" sz="1000" dirty="0" err="1"/>
              <a:t>stringList</a:t>
            </a:r>
            <a:r>
              <a:rPr lang="en-US" sz="1000" dirty="0"/>
              <a:t> = new List&lt;string&gt; {</a:t>
            </a:r>
          </a:p>
          <a:p>
            <a:r>
              <a:rPr lang="en-US" sz="1000" dirty="0"/>
              <a:t>                "C# Tutorials",</a:t>
            </a:r>
          </a:p>
          <a:p>
            <a:r>
              <a:rPr lang="en-US" sz="1000" dirty="0"/>
              <a:t>                "VB.NET Tutorials",</a:t>
            </a:r>
          </a:p>
          <a:p>
            <a:r>
              <a:rPr lang="en-US" sz="1000" dirty="0"/>
              <a:t>                "Learn C++",</a:t>
            </a:r>
          </a:p>
          <a:p>
            <a:r>
              <a:rPr lang="en-US" sz="1000" dirty="0"/>
              <a:t>                "MVC Tutorials",</a:t>
            </a:r>
          </a:p>
          <a:p>
            <a:r>
              <a:rPr lang="en-US" sz="1000" dirty="0"/>
              <a:t>                "Java Introduction"</a:t>
            </a:r>
          </a:p>
          <a:p>
            <a:r>
              <a:rPr lang="en-US" sz="1000" dirty="0"/>
              <a:t>            };</a:t>
            </a:r>
          </a:p>
          <a:p>
            <a:endParaRPr lang="en-US" sz="1000" dirty="0"/>
          </a:p>
          <a:p>
            <a:r>
              <a:rPr lang="en-US" sz="1000" dirty="0"/>
              <a:t>            </a:t>
            </a:r>
            <a:r>
              <a:rPr lang="en-US" sz="1000" dirty="0" err="1"/>
              <a:t>var</a:t>
            </a:r>
            <a:r>
              <a:rPr lang="en-US" sz="1000" dirty="0"/>
              <a:t> result = </a:t>
            </a:r>
            <a:r>
              <a:rPr lang="en-US" sz="1000" dirty="0" err="1"/>
              <a:t>stringList.Where</a:t>
            </a:r>
            <a:r>
              <a:rPr lang="en-US" sz="1000" dirty="0"/>
              <a:t>(s =&gt; </a:t>
            </a:r>
            <a:r>
              <a:rPr lang="en-US" sz="1000" dirty="0" err="1"/>
              <a:t>s.Contains</a:t>
            </a:r>
            <a:r>
              <a:rPr lang="en-US" sz="1000" dirty="0"/>
              <a:t>("Tutorials"));</a:t>
            </a:r>
            <a:endParaRPr lang="en-US" altLang="en-US" sz="1000" dirty="0">
              <a:ea typeface="Calibri" panose="020F0502020204030204" pitchFamily="34" charset="0"/>
              <a:cs typeface="Courier New" panose="02070309020205020404" pitchFamily="49" charset="0"/>
            </a:endParaRPr>
          </a:p>
        </p:txBody>
      </p:sp>
      <p:pic>
        <p:nvPicPr>
          <p:cNvPr id="8" name="Picture 7"/>
          <p:cNvPicPr>
            <a:picLocks noChangeAspect="1"/>
          </p:cNvPicPr>
          <p:nvPr/>
        </p:nvPicPr>
        <p:blipFill>
          <a:blip r:embed="rId2"/>
          <a:stretch>
            <a:fillRect/>
          </a:stretch>
        </p:blipFill>
        <p:spPr>
          <a:xfrm>
            <a:off x="2048035" y="3289914"/>
            <a:ext cx="4588292" cy="1138396"/>
          </a:xfrm>
          <a:prstGeom prst="rect">
            <a:avLst/>
          </a:prstGeom>
        </p:spPr>
      </p:pic>
      <p:sp>
        <p:nvSpPr>
          <p:cNvPr id="9" name="Rectangle 8"/>
          <p:cNvSpPr/>
          <p:nvPr/>
        </p:nvSpPr>
        <p:spPr>
          <a:xfrm>
            <a:off x="1870651" y="3735748"/>
            <a:ext cx="2065245" cy="30616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778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Operators </a:t>
            </a:r>
          </a:p>
        </p:txBody>
      </p:sp>
      <p:sp>
        <p:nvSpPr>
          <p:cNvPr id="3" name="Content Placeholder 2"/>
          <p:cNvSpPr>
            <a:spLocks noGrp="1"/>
          </p:cNvSpPr>
          <p:nvPr>
            <p:ph idx="1"/>
          </p:nvPr>
        </p:nvSpPr>
        <p:spPr/>
        <p:txBody>
          <a:bodyPr/>
          <a:lstStyle/>
          <a:p>
            <a:r>
              <a:rPr lang="en-US" dirty="0"/>
              <a:t>Filtering is an operation to restrict the result set such that it has </a:t>
            </a:r>
            <a:r>
              <a:rPr lang="en-US" dirty="0" smtClean="0"/>
              <a:t>only selected </a:t>
            </a:r>
            <a:r>
              <a:rPr lang="en-US" dirty="0"/>
              <a:t>elements satisfying </a:t>
            </a:r>
            <a:r>
              <a:rPr lang="en-US" dirty="0" smtClean="0"/>
              <a:t>a Where </a:t>
            </a:r>
            <a:r>
              <a:rPr lang="en-US" dirty="0"/>
              <a:t>particular condition </a:t>
            </a:r>
            <a:endParaRPr lang="en-US" dirty="0" smtClean="0"/>
          </a:p>
          <a:p>
            <a:pPr marL="0" indent="0">
              <a:buNone/>
            </a:pPr>
            <a:r>
              <a:rPr lang="en-US" dirty="0"/>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21</a:t>
            </a:fld>
            <a:endParaRPr lang="en-US"/>
          </a:p>
        </p:txBody>
      </p:sp>
      <p:sp>
        <p:nvSpPr>
          <p:cNvPr id="7" name="Text Box 6"/>
          <p:cNvSpPr txBox="1">
            <a:spLocks noChangeArrowheads="1"/>
          </p:cNvSpPr>
          <p:nvPr/>
        </p:nvSpPr>
        <p:spPr bwMode="auto">
          <a:xfrm>
            <a:off x="1063022" y="2609957"/>
            <a:ext cx="7576153" cy="1762017"/>
          </a:xfrm>
          <a:prstGeom prst="rect">
            <a:avLst/>
          </a:prstGeom>
          <a:solidFill>
            <a:srgbClr val="FFEDA3">
              <a:alpha val="39999"/>
            </a:srgbClr>
          </a:solidFill>
          <a:ln w="12700" algn="ctr">
            <a:solidFill>
              <a:schemeClr val="tx1"/>
            </a:solidFill>
            <a:miter lim="800000"/>
            <a:headEnd/>
            <a:tailEnd/>
          </a:ln>
        </p:spPr>
        <p:txBody>
          <a:bodyPr/>
          <a:lstStyle>
            <a:lvl1pPr>
              <a:defRPr sz="1400">
                <a:solidFill>
                  <a:schemeClr val="tx1"/>
                </a:solidFill>
                <a:latin typeface="Courier New" panose="02070309020205020404" pitchFamily="49" charset="0"/>
              </a:defRPr>
            </a:lvl1pPr>
            <a:lvl2pPr marL="742950" indent="-285750">
              <a:defRPr sz="1400">
                <a:solidFill>
                  <a:schemeClr val="tx1"/>
                </a:solidFill>
                <a:latin typeface="Courier New" panose="02070309020205020404" pitchFamily="49" charset="0"/>
              </a:defRPr>
            </a:lvl2pPr>
            <a:lvl3pPr marL="1143000" indent="-228600">
              <a:defRPr sz="1400">
                <a:solidFill>
                  <a:schemeClr val="tx1"/>
                </a:solidFill>
                <a:latin typeface="Courier New" panose="02070309020205020404" pitchFamily="49" charset="0"/>
              </a:defRPr>
            </a:lvl3pPr>
            <a:lvl4pPr marL="1600200" indent="-228600">
              <a:defRPr sz="1400">
                <a:solidFill>
                  <a:schemeClr val="tx1"/>
                </a:solidFill>
                <a:latin typeface="Courier New" panose="02070309020205020404" pitchFamily="49" charset="0"/>
              </a:defRPr>
            </a:lvl4pPr>
            <a:lvl5pPr marL="2057400" indent="-228600">
              <a:defRPr sz="1400">
                <a:solidFill>
                  <a:schemeClr val="tx1"/>
                </a:solidFill>
                <a:latin typeface="Courier New" panose="02070309020205020404" pitchFamily="49" charset="0"/>
              </a:defRPr>
            </a:lvl5pPr>
            <a:lvl6pPr marL="2514600" indent="-228600" eaLnBrk="0" fontAlgn="base" hangingPunct="0">
              <a:spcBef>
                <a:spcPct val="0"/>
              </a:spcBef>
              <a:spcAft>
                <a:spcPct val="0"/>
              </a:spcAft>
              <a:defRPr sz="1400">
                <a:solidFill>
                  <a:schemeClr val="tx1"/>
                </a:solidFill>
                <a:latin typeface="Courier New" panose="02070309020205020404" pitchFamily="49" charset="0"/>
              </a:defRPr>
            </a:lvl6pPr>
            <a:lvl7pPr marL="2971800" indent="-228600" eaLnBrk="0" fontAlgn="base" hangingPunct="0">
              <a:spcBef>
                <a:spcPct val="0"/>
              </a:spcBef>
              <a:spcAft>
                <a:spcPct val="0"/>
              </a:spcAft>
              <a:defRPr sz="1400">
                <a:solidFill>
                  <a:schemeClr val="tx1"/>
                </a:solidFill>
                <a:latin typeface="Courier New" panose="02070309020205020404" pitchFamily="49" charset="0"/>
              </a:defRPr>
            </a:lvl7pPr>
            <a:lvl8pPr marL="3429000" indent="-228600" eaLnBrk="0" fontAlgn="base" hangingPunct="0">
              <a:spcBef>
                <a:spcPct val="0"/>
              </a:spcBef>
              <a:spcAft>
                <a:spcPct val="0"/>
              </a:spcAft>
              <a:defRPr sz="1400">
                <a:solidFill>
                  <a:schemeClr val="tx1"/>
                </a:solidFill>
                <a:latin typeface="Courier New" panose="02070309020205020404" pitchFamily="49" charset="0"/>
              </a:defRPr>
            </a:lvl8pPr>
            <a:lvl9pPr marL="3886200" indent="-228600" eaLnBrk="0" fontAlgn="base" hangingPunct="0">
              <a:spcBef>
                <a:spcPct val="0"/>
              </a:spcBef>
              <a:spcAft>
                <a:spcPct val="0"/>
              </a:spcAft>
              <a:defRPr sz="1400">
                <a:solidFill>
                  <a:schemeClr val="tx1"/>
                </a:solidFill>
                <a:latin typeface="Courier New" panose="02070309020205020404" pitchFamily="49" charset="0"/>
              </a:defRPr>
            </a:lvl9pPr>
          </a:lstStyle>
          <a:p>
            <a:r>
              <a:rPr lang="en-US" dirty="0" smtClean="0"/>
              <a:t>		</a:t>
            </a:r>
            <a:r>
              <a:rPr lang="en-US" dirty="0"/>
              <a:t>string[] words = </a:t>
            </a:r>
            <a:r>
              <a:rPr lang="en-US" dirty="0" smtClean="0"/>
              <a:t>{"</a:t>
            </a:r>
            <a:r>
              <a:rPr lang="en-US" dirty="0" err="1"/>
              <a:t>humpty","dumpty","set","on","a","wall</a:t>
            </a:r>
            <a:r>
              <a:rPr lang="en-US" dirty="0"/>
              <a:t>"};</a:t>
            </a:r>
          </a:p>
          <a:p>
            <a:r>
              <a:rPr lang="en-US" dirty="0"/>
              <a:t>            </a:t>
            </a:r>
            <a:r>
              <a:rPr lang="en-US" dirty="0" err="1"/>
              <a:t>IEnumerable</a:t>
            </a:r>
            <a:r>
              <a:rPr lang="en-US" dirty="0"/>
              <a:t>&lt;string&gt; query = from word in words</a:t>
            </a:r>
          </a:p>
          <a:p>
            <a:r>
              <a:rPr lang="en-US" dirty="0"/>
              <a:t>                                        where </a:t>
            </a:r>
            <a:r>
              <a:rPr lang="en-US" dirty="0" err="1"/>
              <a:t>word.Length</a:t>
            </a:r>
            <a:r>
              <a:rPr lang="en-US" dirty="0"/>
              <a:t> == 3</a:t>
            </a:r>
          </a:p>
          <a:p>
            <a:r>
              <a:rPr lang="en-US" dirty="0"/>
              <a:t>                                        select word;</a:t>
            </a:r>
          </a:p>
          <a:p>
            <a:r>
              <a:rPr lang="en-US" dirty="0"/>
              <a:t>            </a:t>
            </a:r>
            <a:r>
              <a:rPr lang="en-US" dirty="0" err="1"/>
              <a:t>foreach</a:t>
            </a:r>
            <a:r>
              <a:rPr lang="en-US" dirty="0"/>
              <a:t> (</a:t>
            </a:r>
            <a:r>
              <a:rPr lang="en-US" dirty="0" err="1"/>
              <a:t>var</a:t>
            </a:r>
            <a:r>
              <a:rPr lang="en-US" dirty="0"/>
              <a:t> </a:t>
            </a:r>
            <a:r>
              <a:rPr lang="en-US" dirty="0" err="1"/>
              <a:t>str</a:t>
            </a:r>
            <a:r>
              <a:rPr lang="en-US" dirty="0"/>
              <a:t> in query)</a:t>
            </a:r>
          </a:p>
          <a:p>
            <a:r>
              <a:rPr lang="en-US" dirty="0"/>
              <a:t>            {</a:t>
            </a:r>
          </a:p>
          <a:p>
            <a:r>
              <a:rPr lang="en-US" dirty="0"/>
              <a:t>                </a:t>
            </a:r>
            <a:r>
              <a:rPr lang="en-US" dirty="0" err="1"/>
              <a:t>Console.WriteLine</a:t>
            </a:r>
            <a:r>
              <a:rPr lang="en-US" dirty="0"/>
              <a:t>(</a:t>
            </a:r>
            <a:r>
              <a:rPr lang="en-US" dirty="0" err="1"/>
              <a:t>str</a:t>
            </a:r>
            <a:r>
              <a:rPr lang="en-US" dirty="0"/>
              <a:t>);</a:t>
            </a:r>
          </a:p>
          <a:p>
            <a:r>
              <a:rPr lang="en-US" dirty="0"/>
              <a:t>            }</a:t>
            </a:r>
            <a:endParaRPr lang="en-US" altLang="en-US" dirty="0">
              <a:ea typeface="Calibri" panose="020F0502020204030204" pitchFamily="34" charset="0"/>
              <a:cs typeface="Courier New" panose="02070309020205020404" pitchFamily="49"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95963903"/>
              </p:ext>
            </p:extLst>
          </p:nvPr>
        </p:nvGraphicFramePr>
        <p:xfrm>
          <a:off x="1267692" y="1401431"/>
          <a:ext cx="7182888" cy="962154"/>
        </p:xfrm>
        <a:graphic>
          <a:graphicData uri="http://schemas.openxmlformats.org/drawingml/2006/table">
            <a:tbl>
              <a:tblPr/>
              <a:tblGrid>
                <a:gridCol w="1080654">
                  <a:extLst>
                    <a:ext uri="{9D8B030D-6E8A-4147-A177-3AD203B41FA5}">
                      <a16:colId xmlns:a16="http://schemas.microsoft.com/office/drawing/2014/main" val="1884897341"/>
                    </a:ext>
                  </a:extLst>
                </a:gridCol>
                <a:gridCol w="3111440">
                  <a:extLst>
                    <a:ext uri="{9D8B030D-6E8A-4147-A177-3AD203B41FA5}">
                      <a16:colId xmlns:a16="http://schemas.microsoft.com/office/drawing/2014/main" val="2412640929"/>
                    </a:ext>
                  </a:extLst>
                </a:gridCol>
                <a:gridCol w="2990794">
                  <a:extLst>
                    <a:ext uri="{9D8B030D-6E8A-4147-A177-3AD203B41FA5}">
                      <a16:colId xmlns:a16="http://schemas.microsoft.com/office/drawing/2014/main" val="2514399251"/>
                    </a:ext>
                  </a:extLst>
                </a:gridCol>
              </a:tblGrid>
              <a:tr h="413514">
                <a:tc>
                  <a:txBody>
                    <a:bodyPr/>
                    <a:lstStyle/>
                    <a:p>
                      <a:pPr algn="ctr" fontAlgn="ctr"/>
                      <a:r>
                        <a:rPr lang="en-US" sz="1400" dirty="0">
                          <a:effectLst/>
                        </a:rPr>
                        <a:t>Operator</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kern="1200" dirty="0">
                          <a:solidFill>
                            <a:schemeClr val="tx1"/>
                          </a:solidFill>
                          <a:effectLst/>
                          <a:latin typeface="+mn-lt"/>
                          <a:ea typeface="+mn-ea"/>
                          <a:cs typeface="+mn-cs"/>
                        </a:rPr>
                        <a:t>Description</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a:effectLst/>
                        </a:rPr>
                        <a:t>C# Query Expression Syntax</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988707925"/>
                  </a:ext>
                </a:extLst>
              </a:tr>
              <a:tr h="0">
                <a:tc>
                  <a:txBody>
                    <a:bodyPr/>
                    <a:lstStyle/>
                    <a:p>
                      <a:pPr fontAlgn="t"/>
                      <a:r>
                        <a:rPr lang="en-US" sz="1400" dirty="0">
                          <a:effectLst/>
                        </a:rPr>
                        <a:t>where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Filter values based on a predicate function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where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33112205"/>
                  </a:ext>
                </a:extLst>
              </a:tr>
            </a:tbl>
          </a:graphicData>
        </a:graphic>
      </p:graphicFrame>
    </p:spTree>
    <p:extLst>
      <p:ext uri="{BB962C8B-B14F-4D97-AF65-F5344CB8AC3E}">
        <p14:creationId xmlns:p14="http://schemas.microsoft.com/office/powerpoint/2010/main" val="2442307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Operations </a:t>
            </a:r>
            <a:endParaRPr lang="en-US" dirty="0"/>
          </a:p>
        </p:txBody>
      </p:sp>
      <p:sp>
        <p:nvSpPr>
          <p:cNvPr id="3" name="Content Placeholder 2"/>
          <p:cNvSpPr>
            <a:spLocks noGrp="1"/>
          </p:cNvSpPr>
          <p:nvPr>
            <p:ph idx="1"/>
          </p:nvPr>
        </p:nvSpPr>
        <p:spPr/>
        <p:txBody>
          <a:bodyPr/>
          <a:lstStyle/>
          <a:p>
            <a:r>
              <a:rPr lang="en-US" dirty="0"/>
              <a:t>The operators put data into some groups based on a </a:t>
            </a:r>
            <a:r>
              <a:rPr lang="en-US" dirty="0" smtClean="0"/>
              <a:t>common </a:t>
            </a:r>
            <a:r>
              <a:rPr lang="en-US" dirty="0" err="1" smtClean="0"/>
              <a:t>GroupBy</a:t>
            </a:r>
            <a:r>
              <a:rPr lang="en-US" dirty="0" smtClean="0"/>
              <a:t> </a:t>
            </a:r>
            <a:r>
              <a:rPr lang="en-US" dirty="0"/>
              <a:t>shared attribute </a:t>
            </a:r>
            <a:br>
              <a:rPr lang="en-US" dirty="0"/>
            </a:b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877473510"/>
              </p:ext>
            </p:extLst>
          </p:nvPr>
        </p:nvGraphicFramePr>
        <p:xfrm>
          <a:off x="1219200" y="1195678"/>
          <a:ext cx="6800850" cy="1433502"/>
        </p:xfrm>
        <a:graphic>
          <a:graphicData uri="http://schemas.openxmlformats.org/drawingml/2006/table">
            <a:tbl>
              <a:tblPr/>
              <a:tblGrid>
                <a:gridCol w="1253836">
                  <a:extLst>
                    <a:ext uri="{9D8B030D-6E8A-4147-A177-3AD203B41FA5}">
                      <a16:colId xmlns:a16="http://schemas.microsoft.com/office/drawing/2014/main" val="2139282950"/>
                    </a:ext>
                  </a:extLst>
                </a:gridCol>
                <a:gridCol w="3094947">
                  <a:extLst>
                    <a:ext uri="{9D8B030D-6E8A-4147-A177-3AD203B41FA5}">
                      <a16:colId xmlns:a16="http://schemas.microsoft.com/office/drawing/2014/main" val="435860977"/>
                    </a:ext>
                  </a:extLst>
                </a:gridCol>
                <a:gridCol w="2452067">
                  <a:extLst>
                    <a:ext uri="{9D8B030D-6E8A-4147-A177-3AD203B41FA5}">
                      <a16:colId xmlns:a16="http://schemas.microsoft.com/office/drawing/2014/main" val="1063389942"/>
                    </a:ext>
                  </a:extLst>
                </a:gridCol>
              </a:tblGrid>
              <a:tr h="471514">
                <a:tc>
                  <a:txBody>
                    <a:bodyPr/>
                    <a:lstStyle/>
                    <a:p>
                      <a:pPr algn="ctr" fontAlgn="ctr"/>
                      <a:r>
                        <a:rPr lang="en-US" sz="1400" b="1">
                          <a:effectLst/>
                        </a:rPr>
                        <a:t>Operator</a:t>
                      </a:r>
                    </a:p>
                  </a:txBody>
                  <a:tcPr marL="54274" marR="54274" marT="54274" marB="5427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b="1">
                          <a:effectLst/>
                        </a:rPr>
                        <a:t>Description</a:t>
                      </a:r>
                    </a:p>
                  </a:txBody>
                  <a:tcPr marL="54274" marR="54274" marT="54274" marB="5427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b="1" dirty="0">
                          <a:effectLst/>
                        </a:rPr>
                        <a:t>C# Query Expression Syntax</a:t>
                      </a:r>
                    </a:p>
                  </a:txBody>
                  <a:tcPr marL="54274" marR="54274" marT="54274" marB="5427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607088579"/>
                  </a:ext>
                </a:extLst>
              </a:tr>
              <a:tr h="847408">
                <a:tc>
                  <a:txBody>
                    <a:bodyPr/>
                    <a:lstStyle/>
                    <a:p>
                      <a:pPr fontAlgn="t"/>
                      <a:r>
                        <a:rPr lang="en-US" sz="1400">
                          <a:effectLst/>
                        </a:rPr>
                        <a:t>GroupBy</a:t>
                      </a:r>
                    </a:p>
                  </a:txBody>
                  <a:tcPr marL="54274" marR="54274" marT="54274" marB="542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Organize a sequence of items in groups and return them as an </a:t>
                      </a:r>
                      <a:r>
                        <a:rPr lang="en-US" sz="1400" dirty="0" err="1">
                          <a:effectLst/>
                        </a:rPr>
                        <a:t>IEnumerable</a:t>
                      </a:r>
                      <a:r>
                        <a:rPr lang="en-US" sz="1400" dirty="0">
                          <a:effectLst/>
                        </a:rPr>
                        <a:t> collection of type </a:t>
                      </a:r>
                      <a:r>
                        <a:rPr lang="en-US" sz="1400" dirty="0" err="1">
                          <a:effectLst/>
                        </a:rPr>
                        <a:t>IGrouping</a:t>
                      </a:r>
                      <a:r>
                        <a:rPr lang="en-US" sz="1400" dirty="0">
                          <a:effectLst/>
                        </a:rPr>
                        <a:t>&lt;key, element&gt;</a:t>
                      </a:r>
                    </a:p>
                  </a:txBody>
                  <a:tcPr marL="54274" marR="54274" marT="54274" marB="542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group … by -or- group … by … into …</a:t>
                      </a:r>
                    </a:p>
                  </a:txBody>
                  <a:tcPr marL="54274" marR="54274" marT="54274" marB="542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66410754"/>
                  </a:ext>
                </a:extLst>
              </a:tr>
            </a:tbl>
          </a:graphicData>
        </a:graphic>
      </p:graphicFrame>
      <p:sp>
        <p:nvSpPr>
          <p:cNvPr id="8" name="Text Box 6"/>
          <p:cNvSpPr txBox="1">
            <a:spLocks noChangeArrowheads="1"/>
          </p:cNvSpPr>
          <p:nvPr/>
        </p:nvSpPr>
        <p:spPr bwMode="auto">
          <a:xfrm>
            <a:off x="1182767" y="2787128"/>
            <a:ext cx="6797451" cy="1909563"/>
          </a:xfrm>
          <a:prstGeom prst="rect">
            <a:avLst/>
          </a:prstGeom>
          <a:solidFill>
            <a:srgbClr val="FFEDA3">
              <a:alpha val="39999"/>
            </a:srgbClr>
          </a:solidFill>
          <a:ln w="12700" algn="ctr">
            <a:solidFill>
              <a:schemeClr val="tx1"/>
            </a:solidFill>
            <a:miter lim="800000"/>
            <a:headEnd/>
            <a:tailEnd/>
          </a:ln>
        </p:spPr>
        <p:txBody>
          <a:bodyPr/>
          <a:lstStyle>
            <a:lvl1pPr>
              <a:defRPr sz="1400">
                <a:solidFill>
                  <a:schemeClr val="tx1"/>
                </a:solidFill>
                <a:latin typeface="Courier New" panose="02070309020205020404" pitchFamily="49" charset="0"/>
              </a:defRPr>
            </a:lvl1pPr>
            <a:lvl2pPr marL="742950" indent="-285750">
              <a:defRPr sz="1400">
                <a:solidFill>
                  <a:schemeClr val="tx1"/>
                </a:solidFill>
                <a:latin typeface="Courier New" panose="02070309020205020404" pitchFamily="49" charset="0"/>
              </a:defRPr>
            </a:lvl2pPr>
            <a:lvl3pPr marL="1143000" indent="-228600">
              <a:defRPr sz="1400">
                <a:solidFill>
                  <a:schemeClr val="tx1"/>
                </a:solidFill>
                <a:latin typeface="Courier New" panose="02070309020205020404" pitchFamily="49" charset="0"/>
              </a:defRPr>
            </a:lvl3pPr>
            <a:lvl4pPr marL="1600200" indent="-228600">
              <a:defRPr sz="1400">
                <a:solidFill>
                  <a:schemeClr val="tx1"/>
                </a:solidFill>
                <a:latin typeface="Courier New" panose="02070309020205020404" pitchFamily="49" charset="0"/>
              </a:defRPr>
            </a:lvl4pPr>
            <a:lvl5pPr marL="2057400" indent="-228600">
              <a:defRPr sz="1400">
                <a:solidFill>
                  <a:schemeClr val="tx1"/>
                </a:solidFill>
                <a:latin typeface="Courier New" panose="02070309020205020404" pitchFamily="49" charset="0"/>
              </a:defRPr>
            </a:lvl5pPr>
            <a:lvl6pPr marL="2514600" indent="-228600" eaLnBrk="0" fontAlgn="base" hangingPunct="0">
              <a:spcBef>
                <a:spcPct val="0"/>
              </a:spcBef>
              <a:spcAft>
                <a:spcPct val="0"/>
              </a:spcAft>
              <a:defRPr sz="1400">
                <a:solidFill>
                  <a:schemeClr val="tx1"/>
                </a:solidFill>
                <a:latin typeface="Courier New" panose="02070309020205020404" pitchFamily="49" charset="0"/>
              </a:defRPr>
            </a:lvl6pPr>
            <a:lvl7pPr marL="2971800" indent="-228600" eaLnBrk="0" fontAlgn="base" hangingPunct="0">
              <a:spcBef>
                <a:spcPct val="0"/>
              </a:spcBef>
              <a:spcAft>
                <a:spcPct val="0"/>
              </a:spcAft>
              <a:defRPr sz="1400">
                <a:solidFill>
                  <a:schemeClr val="tx1"/>
                </a:solidFill>
                <a:latin typeface="Courier New" panose="02070309020205020404" pitchFamily="49" charset="0"/>
              </a:defRPr>
            </a:lvl7pPr>
            <a:lvl8pPr marL="3429000" indent="-228600" eaLnBrk="0" fontAlgn="base" hangingPunct="0">
              <a:spcBef>
                <a:spcPct val="0"/>
              </a:spcBef>
              <a:spcAft>
                <a:spcPct val="0"/>
              </a:spcAft>
              <a:defRPr sz="1400">
                <a:solidFill>
                  <a:schemeClr val="tx1"/>
                </a:solidFill>
                <a:latin typeface="Courier New" panose="02070309020205020404" pitchFamily="49" charset="0"/>
              </a:defRPr>
            </a:lvl8pPr>
            <a:lvl9pPr marL="3886200" indent="-228600" eaLnBrk="0" fontAlgn="base" hangingPunct="0">
              <a:spcBef>
                <a:spcPct val="0"/>
              </a:spcBef>
              <a:spcAft>
                <a:spcPct val="0"/>
              </a:spcAft>
              <a:defRPr sz="1400">
                <a:solidFill>
                  <a:schemeClr val="tx1"/>
                </a:solidFill>
                <a:latin typeface="Courier New" panose="02070309020205020404" pitchFamily="49" charset="0"/>
              </a:defRPr>
            </a:lvl9pPr>
          </a:lstStyle>
          <a:p>
            <a:r>
              <a:rPr lang="en-US" sz="1000" dirty="0" smtClean="0"/>
              <a:t>		</a:t>
            </a:r>
            <a:r>
              <a:rPr lang="en-US" sz="1000" dirty="0"/>
              <a:t>List&lt;</a:t>
            </a:r>
            <a:r>
              <a:rPr lang="en-US" sz="1000" dirty="0" err="1"/>
              <a:t>int</a:t>
            </a:r>
            <a:r>
              <a:rPr lang="en-US" sz="1000" dirty="0"/>
              <a:t>&gt; numbers = new List&lt;</a:t>
            </a:r>
            <a:r>
              <a:rPr lang="en-US" sz="1000" dirty="0" err="1"/>
              <a:t>int</a:t>
            </a:r>
            <a:r>
              <a:rPr lang="en-US" sz="1000" dirty="0"/>
              <a:t>&gt;(){35,44,200,84,3987,4,199,329,446,208 };</a:t>
            </a:r>
          </a:p>
          <a:p>
            <a:r>
              <a:rPr lang="en-US" sz="1000" dirty="0"/>
              <a:t>            </a:t>
            </a:r>
            <a:r>
              <a:rPr lang="en-US" sz="1000" dirty="0" err="1"/>
              <a:t>IEnumerable</a:t>
            </a:r>
            <a:r>
              <a:rPr lang="en-US" sz="1000" dirty="0"/>
              <a:t>&lt;</a:t>
            </a:r>
            <a:r>
              <a:rPr lang="en-US" sz="1000" dirty="0" err="1"/>
              <a:t>IGrouping</a:t>
            </a:r>
            <a:r>
              <a:rPr lang="en-US" sz="1000" dirty="0"/>
              <a:t>&lt;</a:t>
            </a:r>
            <a:r>
              <a:rPr lang="en-US" sz="1000" dirty="0" err="1"/>
              <a:t>int</a:t>
            </a:r>
            <a:r>
              <a:rPr lang="en-US" sz="1000" dirty="0"/>
              <a:t>, </a:t>
            </a:r>
            <a:r>
              <a:rPr lang="en-US" sz="1000" dirty="0" err="1"/>
              <a:t>int</a:t>
            </a:r>
            <a:r>
              <a:rPr lang="en-US" sz="1000" dirty="0"/>
              <a:t>&gt;&gt; query = from number in numbers</a:t>
            </a:r>
          </a:p>
          <a:p>
            <a:r>
              <a:rPr lang="en-US" sz="1000" dirty="0"/>
              <a:t>                                                     group number by number % 2;</a:t>
            </a:r>
          </a:p>
          <a:p>
            <a:endParaRPr lang="en-US" sz="1000" dirty="0"/>
          </a:p>
          <a:p>
            <a:r>
              <a:rPr lang="en-US" sz="1000" dirty="0"/>
              <a:t>            </a:t>
            </a:r>
            <a:r>
              <a:rPr lang="en-US" sz="1000" dirty="0" err="1"/>
              <a:t>foreach</a:t>
            </a:r>
            <a:r>
              <a:rPr lang="en-US" sz="1000" dirty="0"/>
              <a:t> (</a:t>
            </a:r>
            <a:r>
              <a:rPr lang="en-US" sz="1000" dirty="0" err="1"/>
              <a:t>var</a:t>
            </a:r>
            <a:r>
              <a:rPr lang="en-US" sz="1000" dirty="0"/>
              <a:t> group in query)</a:t>
            </a:r>
          </a:p>
          <a:p>
            <a:r>
              <a:rPr lang="en-US" sz="1000" dirty="0"/>
              <a:t>            </a:t>
            </a:r>
            <a:r>
              <a:rPr lang="en-US" sz="1000" dirty="0" smtClean="0"/>
              <a:t>{</a:t>
            </a:r>
            <a:endParaRPr lang="en-US" sz="1000" dirty="0"/>
          </a:p>
          <a:p>
            <a:r>
              <a:rPr lang="en-US" sz="1000" dirty="0"/>
              <a:t>                </a:t>
            </a:r>
            <a:r>
              <a:rPr lang="en-US" sz="1000" dirty="0" err="1"/>
              <a:t>Console.WriteLine</a:t>
            </a:r>
            <a:r>
              <a:rPr lang="en-US" sz="1000" dirty="0"/>
              <a:t>(</a:t>
            </a:r>
            <a:r>
              <a:rPr lang="en-US" sz="1000" dirty="0" err="1"/>
              <a:t>group.Key</a:t>
            </a:r>
            <a:r>
              <a:rPr lang="en-US" sz="1000" dirty="0"/>
              <a:t>==0?"\</a:t>
            </a:r>
            <a:r>
              <a:rPr lang="en-US" sz="1000" dirty="0" err="1"/>
              <a:t>nEvent</a:t>
            </a:r>
            <a:r>
              <a:rPr lang="en-US" sz="1000" dirty="0"/>
              <a:t> numbers:":"\</a:t>
            </a:r>
            <a:r>
              <a:rPr lang="en-US" sz="1000" dirty="0" err="1"/>
              <a:t>nOdd</a:t>
            </a:r>
            <a:r>
              <a:rPr lang="en-US" sz="1000" dirty="0"/>
              <a:t> numbers:");</a:t>
            </a:r>
          </a:p>
          <a:p>
            <a:r>
              <a:rPr lang="en-US" sz="1000" dirty="0"/>
              <a:t>                </a:t>
            </a:r>
            <a:r>
              <a:rPr lang="en-US" sz="1000" dirty="0" err="1"/>
              <a:t>foreach</a:t>
            </a:r>
            <a:r>
              <a:rPr lang="en-US" sz="1000" dirty="0"/>
              <a:t> (</a:t>
            </a:r>
            <a:r>
              <a:rPr lang="en-US" sz="1000" dirty="0" err="1"/>
              <a:t>var</a:t>
            </a:r>
            <a:r>
              <a:rPr lang="en-US" sz="1000" dirty="0"/>
              <a:t> number in group)</a:t>
            </a:r>
          </a:p>
          <a:p>
            <a:r>
              <a:rPr lang="en-US" sz="1000" dirty="0"/>
              <a:t>                {</a:t>
            </a:r>
          </a:p>
          <a:p>
            <a:r>
              <a:rPr lang="en-US" sz="1000" dirty="0"/>
              <a:t>                    </a:t>
            </a:r>
            <a:r>
              <a:rPr lang="en-US" sz="1000" dirty="0" err="1"/>
              <a:t>Console.Write</a:t>
            </a:r>
            <a:r>
              <a:rPr lang="en-US" sz="1000" dirty="0"/>
              <a:t>(number + ", ");</a:t>
            </a:r>
          </a:p>
          <a:p>
            <a:r>
              <a:rPr lang="en-US" sz="1000" dirty="0"/>
              <a:t>                }</a:t>
            </a:r>
          </a:p>
          <a:p>
            <a:r>
              <a:rPr lang="en-US" sz="1000" dirty="0"/>
              <a:t>            }</a:t>
            </a:r>
            <a:endParaRPr lang="en-US" altLang="en-US" sz="1000" dirty="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1424310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Concatenation Operations </a:t>
            </a:r>
            <a:endParaRPr lang="en-US" dirty="0"/>
          </a:p>
        </p:txBody>
      </p:sp>
      <p:sp>
        <p:nvSpPr>
          <p:cNvPr id="3" name="Content Placeholder 2"/>
          <p:cNvSpPr>
            <a:spLocks noGrp="1"/>
          </p:cNvSpPr>
          <p:nvPr>
            <p:ph idx="1"/>
          </p:nvPr>
        </p:nvSpPr>
        <p:spPr/>
        <p:txBody>
          <a:bodyPr/>
          <a:lstStyle/>
          <a:p>
            <a:r>
              <a:rPr lang="en-US" dirty="0"/>
              <a:t>Performs concatenation of </a:t>
            </a:r>
            <a:r>
              <a:rPr lang="en-US" dirty="0" smtClean="0"/>
              <a:t>two sequences </a:t>
            </a:r>
            <a:r>
              <a:rPr lang="en-US" dirty="0"/>
              <a:t>and is quite similar </a:t>
            </a:r>
            <a:r>
              <a:rPr lang="en-US" dirty="0" smtClean="0"/>
              <a:t>to the </a:t>
            </a:r>
            <a:r>
              <a:rPr lang="en-US" dirty="0"/>
              <a:t>Union operator in terms of its</a:t>
            </a:r>
            <a:br>
              <a:rPr lang="en-US" dirty="0"/>
            </a:br>
            <a:r>
              <a:rPr lang="en-US" dirty="0"/>
              <a:t>operation except of the fact </a:t>
            </a:r>
            <a:r>
              <a:rPr lang="en-US" dirty="0" smtClean="0"/>
              <a:t>that this </a:t>
            </a:r>
            <a:r>
              <a:rPr lang="en-US" dirty="0"/>
              <a:t>does not remove duplicates.</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23</a:t>
            </a:fld>
            <a:endParaRPr lang="en-US"/>
          </a:p>
        </p:txBody>
      </p:sp>
      <p:sp>
        <p:nvSpPr>
          <p:cNvPr id="7" name="Text Box 6"/>
          <p:cNvSpPr txBox="1">
            <a:spLocks noChangeArrowheads="1"/>
          </p:cNvSpPr>
          <p:nvPr/>
        </p:nvSpPr>
        <p:spPr bwMode="auto">
          <a:xfrm>
            <a:off x="1134276" y="1547146"/>
            <a:ext cx="6797451" cy="1486999"/>
          </a:xfrm>
          <a:prstGeom prst="rect">
            <a:avLst/>
          </a:prstGeom>
          <a:solidFill>
            <a:srgbClr val="FFEDA3">
              <a:alpha val="39999"/>
            </a:srgbClr>
          </a:solidFill>
          <a:ln w="12700" algn="ctr">
            <a:solidFill>
              <a:schemeClr val="tx1"/>
            </a:solidFill>
            <a:miter lim="800000"/>
            <a:headEnd/>
            <a:tailEnd/>
          </a:ln>
        </p:spPr>
        <p:txBody>
          <a:bodyPr/>
          <a:lstStyle>
            <a:lvl1pPr>
              <a:defRPr sz="1400">
                <a:solidFill>
                  <a:schemeClr val="tx1"/>
                </a:solidFill>
                <a:latin typeface="Courier New" panose="02070309020205020404" pitchFamily="49" charset="0"/>
              </a:defRPr>
            </a:lvl1pPr>
            <a:lvl2pPr marL="742950" indent="-285750">
              <a:defRPr sz="1400">
                <a:solidFill>
                  <a:schemeClr val="tx1"/>
                </a:solidFill>
                <a:latin typeface="Courier New" panose="02070309020205020404" pitchFamily="49" charset="0"/>
              </a:defRPr>
            </a:lvl2pPr>
            <a:lvl3pPr marL="1143000" indent="-228600">
              <a:defRPr sz="1400">
                <a:solidFill>
                  <a:schemeClr val="tx1"/>
                </a:solidFill>
                <a:latin typeface="Courier New" panose="02070309020205020404" pitchFamily="49" charset="0"/>
              </a:defRPr>
            </a:lvl3pPr>
            <a:lvl4pPr marL="1600200" indent="-228600">
              <a:defRPr sz="1400">
                <a:solidFill>
                  <a:schemeClr val="tx1"/>
                </a:solidFill>
                <a:latin typeface="Courier New" panose="02070309020205020404" pitchFamily="49" charset="0"/>
              </a:defRPr>
            </a:lvl4pPr>
            <a:lvl5pPr marL="2057400" indent="-228600">
              <a:defRPr sz="1400">
                <a:solidFill>
                  <a:schemeClr val="tx1"/>
                </a:solidFill>
                <a:latin typeface="Courier New" panose="02070309020205020404" pitchFamily="49" charset="0"/>
              </a:defRPr>
            </a:lvl5pPr>
            <a:lvl6pPr marL="2514600" indent="-228600" eaLnBrk="0" fontAlgn="base" hangingPunct="0">
              <a:spcBef>
                <a:spcPct val="0"/>
              </a:spcBef>
              <a:spcAft>
                <a:spcPct val="0"/>
              </a:spcAft>
              <a:defRPr sz="1400">
                <a:solidFill>
                  <a:schemeClr val="tx1"/>
                </a:solidFill>
                <a:latin typeface="Courier New" panose="02070309020205020404" pitchFamily="49" charset="0"/>
              </a:defRPr>
            </a:lvl6pPr>
            <a:lvl7pPr marL="2971800" indent="-228600" eaLnBrk="0" fontAlgn="base" hangingPunct="0">
              <a:spcBef>
                <a:spcPct val="0"/>
              </a:spcBef>
              <a:spcAft>
                <a:spcPct val="0"/>
              </a:spcAft>
              <a:defRPr sz="1400">
                <a:solidFill>
                  <a:schemeClr val="tx1"/>
                </a:solidFill>
                <a:latin typeface="Courier New" panose="02070309020205020404" pitchFamily="49" charset="0"/>
              </a:defRPr>
            </a:lvl7pPr>
            <a:lvl8pPr marL="3429000" indent="-228600" eaLnBrk="0" fontAlgn="base" hangingPunct="0">
              <a:spcBef>
                <a:spcPct val="0"/>
              </a:spcBef>
              <a:spcAft>
                <a:spcPct val="0"/>
              </a:spcAft>
              <a:defRPr sz="1400">
                <a:solidFill>
                  <a:schemeClr val="tx1"/>
                </a:solidFill>
                <a:latin typeface="Courier New" panose="02070309020205020404" pitchFamily="49" charset="0"/>
              </a:defRPr>
            </a:lvl8pPr>
            <a:lvl9pPr marL="3886200" indent="-228600" eaLnBrk="0" fontAlgn="base" hangingPunct="0">
              <a:spcBef>
                <a:spcPct val="0"/>
              </a:spcBef>
              <a:spcAft>
                <a:spcPct val="0"/>
              </a:spcAft>
              <a:defRPr sz="1400">
                <a:solidFill>
                  <a:schemeClr val="tx1"/>
                </a:solidFill>
                <a:latin typeface="Courier New" panose="02070309020205020404" pitchFamily="49" charset="0"/>
              </a:defRPr>
            </a:lvl9pPr>
          </a:lstStyle>
          <a:p>
            <a:r>
              <a:rPr lang="en-US" sz="1000" dirty="0" smtClean="0"/>
              <a:t>		</a:t>
            </a:r>
            <a:r>
              <a:rPr lang="en-US" sz="1000" dirty="0" err="1"/>
              <a:t>IList</a:t>
            </a:r>
            <a:r>
              <a:rPr lang="en-US" sz="1000" dirty="0"/>
              <a:t>&lt;string&gt; collection1 = new List&lt;string&gt;() { "One", "Two", "Three" };</a:t>
            </a:r>
          </a:p>
          <a:p>
            <a:r>
              <a:rPr lang="en-US" sz="1000" dirty="0"/>
              <a:t>            </a:t>
            </a:r>
            <a:r>
              <a:rPr lang="en-US" sz="1000" dirty="0" err="1"/>
              <a:t>IList</a:t>
            </a:r>
            <a:r>
              <a:rPr lang="en-US" sz="1000" dirty="0"/>
              <a:t>&lt;string&gt; collection2 = new List&lt;string&gt;() { "Five", "Six" };</a:t>
            </a:r>
          </a:p>
          <a:p>
            <a:endParaRPr lang="en-US" sz="1000" dirty="0"/>
          </a:p>
          <a:p>
            <a:r>
              <a:rPr lang="en-US" sz="1000" dirty="0"/>
              <a:t>            </a:t>
            </a:r>
            <a:r>
              <a:rPr lang="en-US" sz="1000" dirty="0" err="1"/>
              <a:t>var</a:t>
            </a:r>
            <a:r>
              <a:rPr lang="en-US" sz="1000" dirty="0"/>
              <a:t> collection3 = collection1.Concat(collection2);</a:t>
            </a:r>
          </a:p>
          <a:p>
            <a:endParaRPr lang="en-US" sz="1000" dirty="0"/>
          </a:p>
          <a:p>
            <a:r>
              <a:rPr lang="en-US" sz="1000" dirty="0"/>
              <a:t>            </a:t>
            </a:r>
            <a:r>
              <a:rPr lang="en-US" sz="1000" dirty="0" err="1"/>
              <a:t>foreach</a:t>
            </a:r>
            <a:r>
              <a:rPr lang="en-US" sz="1000" dirty="0"/>
              <a:t> (string </a:t>
            </a:r>
            <a:r>
              <a:rPr lang="en-US" sz="1000" dirty="0" err="1"/>
              <a:t>str</a:t>
            </a:r>
            <a:r>
              <a:rPr lang="en-US" sz="1000" dirty="0"/>
              <a:t> in collection3)</a:t>
            </a:r>
          </a:p>
          <a:p>
            <a:r>
              <a:rPr lang="en-US" sz="1000" dirty="0"/>
              <a:t>            {</a:t>
            </a:r>
          </a:p>
          <a:p>
            <a:r>
              <a:rPr lang="en-US" sz="1000" dirty="0"/>
              <a:t>                </a:t>
            </a:r>
            <a:r>
              <a:rPr lang="en-US" sz="1000" dirty="0" err="1"/>
              <a:t>Console.WriteLine</a:t>
            </a:r>
            <a:r>
              <a:rPr lang="en-US" sz="1000" dirty="0"/>
              <a:t>(</a:t>
            </a:r>
            <a:r>
              <a:rPr lang="en-US" sz="1000" dirty="0" err="1"/>
              <a:t>str</a:t>
            </a:r>
            <a:r>
              <a:rPr lang="en-US" sz="1000" dirty="0"/>
              <a:t>);</a:t>
            </a:r>
          </a:p>
          <a:p>
            <a:r>
              <a:rPr lang="en-US" sz="1000" dirty="0"/>
              <a:t>            }</a:t>
            </a:r>
            <a:endParaRPr lang="en-US" altLang="en-US" sz="1000" dirty="0">
              <a:ea typeface="Calibri" panose="020F0502020204030204" pitchFamily="34" charset="0"/>
              <a:cs typeface="Courier New" panose="02070309020205020404" pitchFamily="49" charset="0"/>
            </a:endParaRPr>
          </a:p>
        </p:txBody>
      </p:sp>
      <p:pic>
        <p:nvPicPr>
          <p:cNvPr id="9" name="Picture 8"/>
          <p:cNvPicPr>
            <a:picLocks noChangeAspect="1"/>
          </p:cNvPicPr>
          <p:nvPr/>
        </p:nvPicPr>
        <p:blipFill>
          <a:blip r:embed="rId2"/>
          <a:stretch>
            <a:fillRect/>
          </a:stretch>
        </p:blipFill>
        <p:spPr>
          <a:xfrm>
            <a:off x="1134277" y="3128963"/>
            <a:ext cx="5474342" cy="1250447"/>
          </a:xfrm>
          <a:prstGeom prst="rect">
            <a:avLst/>
          </a:prstGeom>
        </p:spPr>
      </p:pic>
    </p:spTree>
    <p:extLst>
      <p:ext uri="{BB962C8B-B14F-4D97-AF65-F5344CB8AC3E}">
        <p14:creationId xmlns:p14="http://schemas.microsoft.com/office/powerpoint/2010/main" val="3678541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t>
            </a:r>
            <a:r>
              <a:rPr lang="en-US" dirty="0" smtClean="0"/>
              <a:t>Operators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12935945"/>
              </p:ext>
            </p:extLst>
          </p:nvPr>
        </p:nvGraphicFramePr>
        <p:xfrm>
          <a:off x="1205344" y="1465841"/>
          <a:ext cx="7024256" cy="2789785"/>
        </p:xfrm>
        <a:graphic>
          <a:graphicData uri="http://schemas.openxmlformats.org/drawingml/2006/table">
            <a:tbl>
              <a:tblPr/>
              <a:tblGrid>
                <a:gridCol w="3512128">
                  <a:extLst>
                    <a:ext uri="{9D8B030D-6E8A-4147-A177-3AD203B41FA5}">
                      <a16:colId xmlns:a16="http://schemas.microsoft.com/office/drawing/2014/main" val="1055470964"/>
                    </a:ext>
                  </a:extLst>
                </a:gridCol>
                <a:gridCol w="3512128">
                  <a:extLst>
                    <a:ext uri="{9D8B030D-6E8A-4147-A177-3AD203B41FA5}">
                      <a16:colId xmlns:a16="http://schemas.microsoft.com/office/drawing/2014/main" val="3196287592"/>
                    </a:ext>
                  </a:extLst>
                </a:gridCol>
              </a:tblGrid>
              <a:tr h="222232">
                <a:tc>
                  <a:txBody>
                    <a:bodyPr/>
                    <a:lstStyle/>
                    <a:p>
                      <a:pPr algn="l" fontAlgn="b"/>
                      <a:r>
                        <a:rPr lang="en-US" sz="1200" b="0" dirty="0">
                          <a:solidFill>
                            <a:srgbClr val="FFFFFF"/>
                          </a:solidFill>
                          <a:effectLst/>
                        </a:rPr>
                        <a:t>Sorting Operator</a:t>
                      </a:r>
                    </a:p>
                  </a:txBody>
                  <a:tcPr marL="62415" marR="62415" marT="31208" marB="31208"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1200" b="0">
                          <a:solidFill>
                            <a:srgbClr val="FFFFFF"/>
                          </a:solidFill>
                          <a:effectLst/>
                        </a:rPr>
                        <a:t>Description</a:t>
                      </a:r>
                    </a:p>
                  </a:txBody>
                  <a:tcPr marL="62415" marR="62415" marT="31208" marB="31208"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3120467373"/>
                  </a:ext>
                </a:extLst>
              </a:tr>
              <a:tr h="590685">
                <a:tc>
                  <a:txBody>
                    <a:bodyPr/>
                    <a:lstStyle/>
                    <a:p>
                      <a:pPr fontAlgn="t"/>
                      <a:r>
                        <a:rPr lang="en-US" sz="1200" kern="1200" dirty="0" err="1" smtClean="0">
                          <a:solidFill>
                            <a:srgbClr val="414141"/>
                          </a:solidFill>
                          <a:effectLst/>
                          <a:latin typeface="+mn-lt"/>
                          <a:ea typeface="+mn-ea"/>
                          <a:cs typeface="+mn-cs"/>
                        </a:rPr>
                        <a:t>OrderBy</a:t>
                      </a:r>
                      <a:endParaRPr lang="en-US" sz="1200" kern="1200" dirty="0">
                        <a:solidFill>
                          <a:srgbClr val="414141"/>
                        </a:solidFill>
                        <a:effectLst/>
                        <a:latin typeface="+mn-lt"/>
                        <a:ea typeface="+mn-ea"/>
                        <a:cs typeface="+mn-cs"/>
                      </a:endParaRPr>
                    </a:p>
                  </a:txBody>
                  <a:tcPr marL="62415" marR="62415" marT="31208" marB="31208">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200">
                          <a:solidFill>
                            <a:srgbClr val="414141"/>
                          </a:solidFill>
                          <a:effectLst/>
                        </a:rPr>
                        <a:t>Sorts the elements in the collection based on specified fields in ascending or decending order.</a:t>
                      </a:r>
                    </a:p>
                  </a:txBody>
                  <a:tcPr marL="62415" marR="62415" marT="31208" marB="31208">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04623820"/>
                  </a:ext>
                </a:extLst>
              </a:tr>
              <a:tr h="590685">
                <a:tc>
                  <a:txBody>
                    <a:bodyPr/>
                    <a:lstStyle/>
                    <a:p>
                      <a:pPr fontAlgn="t"/>
                      <a:r>
                        <a:rPr lang="en-US" sz="1200" kern="1200" dirty="0" err="1">
                          <a:solidFill>
                            <a:srgbClr val="414141"/>
                          </a:solidFill>
                          <a:effectLst/>
                          <a:latin typeface="+mn-lt"/>
                          <a:ea typeface="+mn-ea"/>
                          <a:cs typeface="+mn-cs"/>
                        </a:rPr>
                        <a:t>OrderByDescending</a:t>
                      </a:r>
                      <a:endParaRPr lang="en-US" sz="1200" kern="1200" dirty="0">
                        <a:solidFill>
                          <a:srgbClr val="414141"/>
                        </a:solidFill>
                        <a:effectLst/>
                        <a:latin typeface="+mn-lt"/>
                        <a:ea typeface="+mn-ea"/>
                        <a:cs typeface="+mn-cs"/>
                      </a:endParaRPr>
                    </a:p>
                  </a:txBody>
                  <a:tcPr marL="62415" marR="62415" marT="31208" marB="31208">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200">
                          <a:solidFill>
                            <a:srgbClr val="414141"/>
                          </a:solidFill>
                          <a:effectLst/>
                        </a:rPr>
                        <a:t>Sorts the collection based on specified fields in descending order. Only valid in method syntax.</a:t>
                      </a:r>
                    </a:p>
                  </a:txBody>
                  <a:tcPr marL="62415" marR="62415" marT="31208" marB="31208">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672061419"/>
                  </a:ext>
                </a:extLst>
              </a:tr>
              <a:tr h="454373">
                <a:tc>
                  <a:txBody>
                    <a:bodyPr/>
                    <a:lstStyle/>
                    <a:p>
                      <a:pPr fontAlgn="t"/>
                      <a:r>
                        <a:rPr lang="en-US" sz="1200" kern="1200" dirty="0" err="1">
                          <a:solidFill>
                            <a:srgbClr val="414141"/>
                          </a:solidFill>
                          <a:effectLst/>
                          <a:latin typeface="+mn-lt"/>
                          <a:ea typeface="+mn-ea"/>
                          <a:cs typeface="+mn-cs"/>
                        </a:rPr>
                        <a:t>ThenBy</a:t>
                      </a:r>
                      <a:endParaRPr lang="en-US" sz="1200" kern="1200" dirty="0">
                        <a:solidFill>
                          <a:srgbClr val="414141"/>
                        </a:solidFill>
                        <a:effectLst/>
                        <a:latin typeface="+mn-lt"/>
                        <a:ea typeface="+mn-ea"/>
                        <a:cs typeface="+mn-cs"/>
                      </a:endParaRPr>
                    </a:p>
                  </a:txBody>
                  <a:tcPr marL="62415" marR="62415" marT="31208" marB="31208">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200">
                          <a:solidFill>
                            <a:srgbClr val="414141"/>
                          </a:solidFill>
                          <a:effectLst/>
                        </a:rPr>
                        <a:t>Only valid in method syntax. Used for second level sorting in ascending order.</a:t>
                      </a:r>
                    </a:p>
                  </a:txBody>
                  <a:tcPr marL="62415" marR="62415" marT="31208" marB="31208">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30289613"/>
                  </a:ext>
                </a:extLst>
              </a:tr>
              <a:tr h="454373">
                <a:tc>
                  <a:txBody>
                    <a:bodyPr/>
                    <a:lstStyle/>
                    <a:p>
                      <a:pPr fontAlgn="t"/>
                      <a:r>
                        <a:rPr lang="en-US" sz="1200" kern="1200" dirty="0" err="1">
                          <a:solidFill>
                            <a:srgbClr val="414141"/>
                          </a:solidFill>
                          <a:effectLst/>
                          <a:latin typeface="+mn-lt"/>
                          <a:ea typeface="+mn-ea"/>
                          <a:cs typeface="+mn-cs"/>
                        </a:rPr>
                        <a:t>ThenByDescending</a:t>
                      </a:r>
                      <a:endParaRPr lang="en-US" sz="1200" kern="1200" dirty="0">
                        <a:solidFill>
                          <a:srgbClr val="414141"/>
                        </a:solidFill>
                        <a:effectLst/>
                        <a:latin typeface="+mn-lt"/>
                        <a:ea typeface="+mn-ea"/>
                        <a:cs typeface="+mn-cs"/>
                      </a:endParaRPr>
                    </a:p>
                  </a:txBody>
                  <a:tcPr marL="62415" marR="62415" marT="31208" marB="31208">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200">
                          <a:solidFill>
                            <a:srgbClr val="414141"/>
                          </a:solidFill>
                          <a:effectLst/>
                        </a:rPr>
                        <a:t>Only valid in method syntax. Used for second level sorting in descending order.</a:t>
                      </a:r>
                    </a:p>
                  </a:txBody>
                  <a:tcPr marL="62415" marR="62415" marT="31208" marB="31208">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20653382"/>
                  </a:ext>
                </a:extLst>
              </a:tr>
              <a:tr h="454373">
                <a:tc>
                  <a:txBody>
                    <a:bodyPr/>
                    <a:lstStyle/>
                    <a:p>
                      <a:pPr fontAlgn="t"/>
                      <a:r>
                        <a:rPr lang="en-US" sz="1200" dirty="0">
                          <a:solidFill>
                            <a:srgbClr val="414141"/>
                          </a:solidFill>
                          <a:effectLst/>
                        </a:rPr>
                        <a:t>Reverse</a:t>
                      </a:r>
                    </a:p>
                  </a:txBody>
                  <a:tcPr marL="62415" marR="62415" marT="31208" marB="31208">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200" dirty="0">
                          <a:solidFill>
                            <a:srgbClr val="414141"/>
                          </a:solidFill>
                          <a:effectLst/>
                        </a:rPr>
                        <a:t>Only valid in method syntax. Sorts the collection in reverse order.</a:t>
                      </a:r>
                    </a:p>
                  </a:txBody>
                  <a:tcPr marL="62415" marR="62415" marT="31208" marB="31208">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8713274"/>
                  </a:ext>
                </a:extLst>
              </a:tr>
            </a:tbl>
          </a:graphicData>
        </a:graphic>
      </p:graphicFrame>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24</a:t>
            </a:fld>
            <a:endParaRPr lang="en-US"/>
          </a:p>
        </p:txBody>
      </p:sp>
      <p:sp>
        <p:nvSpPr>
          <p:cNvPr id="8" name="Content Placeholder 2"/>
          <p:cNvSpPr txBox="1">
            <a:spLocks/>
          </p:cNvSpPr>
          <p:nvPr/>
        </p:nvSpPr>
        <p:spPr>
          <a:xfrm>
            <a:off x="278605" y="850106"/>
            <a:ext cx="8622507" cy="374451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2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mtClean="0"/>
              <a:t>A sorting operation allows ordering the elements of a sequence on basis of a single or OrderBy,OrderByDescending, more attributes. </a:t>
            </a:r>
            <a:br>
              <a:rPr lang="en-US" smtClean="0"/>
            </a:br>
            <a:r>
              <a:rPr lang="en-US" smtClean="0"/>
              <a:t/>
            </a:r>
            <a:br>
              <a:rPr lang="en-US" smtClean="0"/>
            </a:br>
            <a:endParaRPr lang="en-US" dirty="0"/>
          </a:p>
        </p:txBody>
      </p:sp>
    </p:spTree>
    <p:extLst>
      <p:ext uri="{BB962C8B-B14F-4D97-AF65-F5344CB8AC3E}">
        <p14:creationId xmlns:p14="http://schemas.microsoft.com/office/powerpoint/2010/main" val="1592274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Operators </a:t>
            </a:r>
          </a:p>
        </p:txBody>
      </p:sp>
      <p:sp>
        <p:nvSpPr>
          <p:cNvPr id="3" name="Content Placeholder 2"/>
          <p:cNvSpPr>
            <a:spLocks noGrp="1"/>
          </p:cNvSpPr>
          <p:nvPr>
            <p:ph idx="1"/>
          </p:nvPr>
        </p:nvSpPr>
        <p:spPr/>
        <p:txBody>
          <a:bodyPr/>
          <a:lstStyle/>
          <a:p>
            <a:pPr marL="0" indent="0">
              <a:buNone/>
            </a:pPr>
            <a:r>
              <a:rPr lang="en-US" dirty="0" smtClean="0"/>
              <a:t> </a:t>
            </a:r>
            <a:r>
              <a:rPr lang="en-US" dirty="0"/>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25</a:t>
            </a:fld>
            <a:endParaRPr lang="en-US"/>
          </a:p>
        </p:txBody>
      </p:sp>
      <p:sp>
        <p:nvSpPr>
          <p:cNvPr id="7" name="Text Box 6"/>
          <p:cNvSpPr txBox="1">
            <a:spLocks noChangeArrowheads="1"/>
          </p:cNvSpPr>
          <p:nvPr/>
        </p:nvSpPr>
        <p:spPr bwMode="auto">
          <a:xfrm>
            <a:off x="1191132" y="986037"/>
            <a:ext cx="6797451" cy="2553799"/>
          </a:xfrm>
          <a:prstGeom prst="rect">
            <a:avLst/>
          </a:prstGeom>
          <a:solidFill>
            <a:srgbClr val="FFEDA3">
              <a:alpha val="39999"/>
            </a:srgbClr>
          </a:solidFill>
          <a:ln w="12700" algn="ctr">
            <a:solidFill>
              <a:schemeClr val="tx1"/>
            </a:solidFill>
            <a:miter lim="800000"/>
            <a:headEnd/>
            <a:tailEnd/>
          </a:ln>
        </p:spPr>
        <p:txBody>
          <a:bodyPr/>
          <a:lstStyle>
            <a:lvl1pPr>
              <a:defRPr sz="1400">
                <a:solidFill>
                  <a:schemeClr val="tx1"/>
                </a:solidFill>
                <a:latin typeface="Courier New" panose="02070309020205020404" pitchFamily="49" charset="0"/>
              </a:defRPr>
            </a:lvl1pPr>
            <a:lvl2pPr marL="742950" indent="-285750">
              <a:defRPr sz="1400">
                <a:solidFill>
                  <a:schemeClr val="tx1"/>
                </a:solidFill>
                <a:latin typeface="Courier New" panose="02070309020205020404" pitchFamily="49" charset="0"/>
              </a:defRPr>
            </a:lvl2pPr>
            <a:lvl3pPr marL="1143000" indent="-228600">
              <a:defRPr sz="1400">
                <a:solidFill>
                  <a:schemeClr val="tx1"/>
                </a:solidFill>
                <a:latin typeface="Courier New" panose="02070309020205020404" pitchFamily="49" charset="0"/>
              </a:defRPr>
            </a:lvl3pPr>
            <a:lvl4pPr marL="1600200" indent="-228600">
              <a:defRPr sz="1400">
                <a:solidFill>
                  <a:schemeClr val="tx1"/>
                </a:solidFill>
                <a:latin typeface="Courier New" panose="02070309020205020404" pitchFamily="49" charset="0"/>
              </a:defRPr>
            </a:lvl4pPr>
            <a:lvl5pPr marL="2057400" indent="-228600">
              <a:defRPr sz="1400">
                <a:solidFill>
                  <a:schemeClr val="tx1"/>
                </a:solidFill>
                <a:latin typeface="Courier New" panose="02070309020205020404" pitchFamily="49" charset="0"/>
              </a:defRPr>
            </a:lvl5pPr>
            <a:lvl6pPr marL="2514600" indent="-228600" eaLnBrk="0" fontAlgn="base" hangingPunct="0">
              <a:spcBef>
                <a:spcPct val="0"/>
              </a:spcBef>
              <a:spcAft>
                <a:spcPct val="0"/>
              </a:spcAft>
              <a:defRPr sz="1400">
                <a:solidFill>
                  <a:schemeClr val="tx1"/>
                </a:solidFill>
                <a:latin typeface="Courier New" panose="02070309020205020404" pitchFamily="49" charset="0"/>
              </a:defRPr>
            </a:lvl6pPr>
            <a:lvl7pPr marL="2971800" indent="-228600" eaLnBrk="0" fontAlgn="base" hangingPunct="0">
              <a:spcBef>
                <a:spcPct val="0"/>
              </a:spcBef>
              <a:spcAft>
                <a:spcPct val="0"/>
              </a:spcAft>
              <a:defRPr sz="1400">
                <a:solidFill>
                  <a:schemeClr val="tx1"/>
                </a:solidFill>
                <a:latin typeface="Courier New" panose="02070309020205020404" pitchFamily="49" charset="0"/>
              </a:defRPr>
            </a:lvl7pPr>
            <a:lvl8pPr marL="3429000" indent="-228600" eaLnBrk="0" fontAlgn="base" hangingPunct="0">
              <a:spcBef>
                <a:spcPct val="0"/>
              </a:spcBef>
              <a:spcAft>
                <a:spcPct val="0"/>
              </a:spcAft>
              <a:defRPr sz="1400">
                <a:solidFill>
                  <a:schemeClr val="tx1"/>
                </a:solidFill>
                <a:latin typeface="Courier New" panose="02070309020205020404" pitchFamily="49" charset="0"/>
              </a:defRPr>
            </a:lvl8pPr>
            <a:lvl9pPr marL="3886200" indent="-228600" eaLnBrk="0" fontAlgn="base" hangingPunct="0">
              <a:spcBef>
                <a:spcPct val="0"/>
              </a:spcBef>
              <a:spcAft>
                <a:spcPct val="0"/>
              </a:spcAft>
              <a:defRPr sz="1400">
                <a:solidFill>
                  <a:schemeClr val="tx1"/>
                </a:solidFill>
                <a:latin typeface="Courier New" panose="02070309020205020404" pitchFamily="49" charset="0"/>
              </a:defRPr>
            </a:lvl9pPr>
          </a:lstStyle>
          <a:p>
            <a:r>
              <a:rPr lang="en-US" sz="1000" dirty="0" smtClean="0"/>
              <a:t>		</a:t>
            </a:r>
            <a:r>
              <a:rPr lang="en-US" sz="1000" dirty="0" err="1"/>
              <a:t>IList</a:t>
            </a:r>
            <a:r>
              <a:rPr lang="en-US" sz="1000" dirty="0"/>
              <a:t>&lt;Student&gt; </a:t>
            </a:r>
            <a:r>
              <a:rPr lang="en-US" sz="1000" dirty="0" err="1"/>
              <a:t>studentList</a:t>
            </a:r>
            <a:r>
              <a:rPr lang="en-US" sz="1000" dirty="0"/>
              <a:t> = new List&lt;Student&gt;() {</a:t>
            </a:r>
          </a:p>
          <a:p>
            <a:r>
              <a:rPr lang="en-US" sz="1000" dirty="0"/>
              <a:t>                    new Student() { </a:t>
            </a:r>
            <a:r>
              <a:rPr lang="en-US" sz="1000" dirty="0" err="1"/>
              <a:t>StudentId</a:t>
            </a:r>
            <a:r>
              <a:rPr lang="en-US" sz="1000" dirty="0"/>
              <a:t> = 1, </a:t>
            </a:r>
            <a:r>
              <a:rPr lang="en-US" sz="1000" dirty="0" err="1"/>
              <a:t>StudentName</a:t>
            </a:r>
            <a:r>
              <a:rPr lang="en-US" sz="1000" dirty="0"/>
              <a:t> = "John", Age = 18 } ,</a:t>
            </a:r>
          </a:p>
          <a:p>
            <a:r>
              <a:rPr lang="en-US" sz="1000" dirty="0"/>
              <a:t>                    new Student() { </a:t>
            </a:r>
            <a:r>
              <a:rPr lang="en-US" sz="1000" dirty="0" err="1"/>
              <a:t>StudentId</a:t>
            </a:r>
            <a:r>
              <a:rPr lang="en-US" sz="1000" dirty="0"/>
              <a:t> = 2, </a:t>
            </a:r>
            <a:r>
              <a:rPr lang="en-US" sz="1000" dirty="0" err="1"/>
              <a:t>StudentName</a:t>
            </a:r>
            <a:r>
              <a:rPr lang="en-US" sz="1000" dirty="0"/>
              <a:t> = "Steve",  Age = 15 </a:t>
            </a:r>
            <a:r>
              <a:rPr lang="en-US" sz="1000" dirty="0" smtClean="0"/>
              <a:t>},</a:t>
            </a:r>
            <a:endParaRPr lang="en-US" sz="1000" dirty="0"/>
          </a:p>
          <a:p>
            <a:r>
              <a:rPr lang="en-US" sz="1000" dirty="0"/>
              <a:t>                    new Student() { </a:t>
            </a:r>
            <a:r>
              <a:rPr lang="en-US" sz="1000" dirty="0" err="1"/>
              <a:t>StudentId</a:t>
            </a:r>
            <a:r>
              <a:rPr lang="en-US" sz="1000" dirty="0"/>
              <a:t> = 3, </a:t>
            </a:r>
            <a:r>
              <a:rPr lang="en-US" sz="1000" dirty="0" err="1"/>
              <a:t>StudentName</a:t>
            </a:r>
            <a:r>
              <a:rPr lang="en-US" sz="1000" dirty="0"/>
              <a:t> = "Bill",  Age = 25 } ,</a:t>
            </a:r>
          </a:p>
          <a:p>
            <a:r>
              <a:rPr lang="en-US" sz="1000" dirty="0"/>
              <a:t>                    new Student() { </a:t>
            </a:r>
            <a:r>
              <a:rPr lang="en-US" sz="1000" dirty="0" err="1"/>
              <a:t>StudentId</a:t>
            </a:r>
            <a:r>
              <a:rPr lang="en-US" sz="1000" dirty="0"/>
              <a:t> = 4, </a:t>
            </a:r>
            <a:r>
              <a:rPr lang="en-US" sz="1000" dirty="0" err="1"/>
              <a:t>StudentName</a:t>
            </a:r>
            <a:r>
              <a:rPr lang="en-US" sz="1000" dirty="0"/>
              <a:t> = "Ram" , Age = 20 } ,</a:t>
            </a:r>
          </a:p>
          <a:p>
            <a:r>
              <a:rPr lang="en-US" sz="1000" dirty="0"/>
              <a:t>                    new Student() { </a:t>
            </a:r>
            <a:r>
              <a:rPr lang="en-US" sz="1000" dirty="0" err="1"/>
              <a:t>StudentId</a:t>
            </a:r>
            <a:r>
              <a:rPr lang="en-US" sz="1000" dirty="0"/>
              <a:t> = 5, </a:t>
            </a:r>
            <a:r>
              <a:rPr lang="en-US" sz="1000" dirty="0" err="1"/>
              <a:t>StudentName</a:t>
            </a:r>
            <a:r>
              <a:rPr lang="en-US" sz="1000" dirty="0"/>
              <a:t> = "Ron" , Age = 19 }</a:t>
            </a:r>
          </a:p>
          <a:p>
            <a:r>
              <a:rPr lang="en-US" sz="1000" dirty="0"/>
              <a:t>                };</a:t>
            </a:r>
          </a:p>
          <a:p>
            <a:endParaRPr lang="en-US" sz="1000" dirty="0"/>
          </a:p>
          <a:p>
            <a:r>
              <a:rPr lang="en-US" sz="1000" dirty="0"/>
              <a:t>            </a:t>
            </a:r>
            <a:r>
              <a:rPr lang="en-US" sz="1000" dirty="0" err="1"/>
              <a:t>var</a:t>
            </a:r>
            <a:r>
              <a:rPr lang="en-US" sz="1000" dirty="0"/>
              <a:t> </a:t>
            </a:r>
            <a:r>
              <a:rPr lang="en-US" sz="1000" dirty="0" err="1"/>
              <a:t>orderByResult</a:t>
            </a:r>
            <a:r>
              <a:rPr lang="en-US" sz="1000" dirty="0"/>
              <a:t> = from s in </a:t>
            </a:r>
            <a:r>
              <a:rPr lang="en-US" sz="1000" dirty="0" err="1"/>
              <a:t>studentList</a:t>
            </a:r>
            <a:endParaRPr lang="en-US" sz="1000" dirty="0"/>
          </a:p>
          <a:p>
            <a:r>
              <a:rPr lang="en-US" sz="1000" dirty="0"/>
              <a:t>                                </a:t>
            </a:r>
            <a:r>
              <a:rPr lang="en-US" sz="1000" dirty="0" err="1"/>
              <a:t>orderby</a:t>
            </a:r>
            <a:r>
              <a:rPr lang="en-US" sz="1000" dirty="0"/>
              <a:t> </a:t>
            </a:r>
            <a:r>
              <a:rPr lang="en-US" sz="1000" dirty="0" err="1"/>
              <a:t>s.StudentName</a:t>
            </a:r>
            <a:endParaRPr lang="en-US" sz="1000" dirty="0"/>
          </a:p>
          <a:p>
            <a:r>
              <a:rPr lang="en-US" sz="1000" dirty="0"/>
              <a:t>                                select s;</a:t>
            </a:r>
          </a:p>
          <a:p>
            <a:endParaRPr lang="en-US" sz="1000" dirty="0"/>
          </a:p>
          <a:p>
            <a:r>
              <a:rPr lang="en-US" sz="1000" dirty="0"/>
              <a:t>            </a:t>
            </a:r>
            <a:r>
              <a:rPr lang="en-US" sz="1000" dirty="0" err="1"/>
              <a:t>var</a:t>
            </a:r>
            <a:r>
              <a:rPr lang="en-US" sz="1000" dirty="0"/>
              <a:t> </a:t>
            </a:r>
            <a:r>
              <a:rPr lang="en-US" sz="1000" dirty="0" err="1"/>
              <a:t>orderByDescendingResult</a:t>
            </a:r>
            <a:r>
              <a:rPr lang="en-US" sz="1000" dirty="0"/>
              <a:t> = from s in </a:t>
            </a:r>
            <a:r>
              <a:rPr lang="en-US" sz="1000" dirty="0" err="1"/>
              <a:t>studentList</a:t>
            </a:r>
            <a:endParaRPr lang="en-US" sz="1000" dirty="0"/>
          </a:p>
          <a:p>
            <a:r>
              <a:rPr lang="en-US" sz="1000" dirty="0"/>
              <a:t>                                          </a:t>
            </a:r>
            <a:r>
              <a:rPr lang="en-US" sz="1000" dirty="0" err="1"/>
              <a:t>orderby</a:t>
            </a:r>
            <a:r>
              <a:rPr lang="en-US" sz="1000" dirty="0"/>
              <a:t> </a:t>
            </a:r>
            <a:r>
              <a:rPr lang="en-US" sz="1000" dirty="0" err="1"/>
              <a:t>s.StudentName</a:t>
            </a:r>
            <a:r>
              <a:rPr lang="en-US" sz="1000" dirty="0"/>
              <a:t> descending</a:t>
            </a:r>
          </a:p>
          <a:p>
            <a:r>
              <a:rPr lang="en-US" sz="1000" dirty="0"/>
              <a:t>                                          select s;</a:t>
            </a:r>
            <a:endParaRPr lang="en-US" altLang="en-US" sz="1000" dirty="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130496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Equality Operations </a:t>
            </a:r>
          </a:p>
        </p:txBody>
      </p:sp>
      <p:sp>
        <p:nvSpPr>
          <p:cNvPr id="3" name="Content Placeholder 2"/>
          <p:cNvSpPr>
            <a:spLocks noGrp="1"/>
          </p:cNvSpPr>
          <p:nvPr>
            <p:ph idx="1"/>
          </p:nvPr>
        </p:nvSpPr>
        <p:spPr/>
        <p:txBody>
          <a:bodyPr/>
          <a:lstStyle/>
          <a:p>
            <a:r>
              <a:rPr lang="en-US" dirty="0"/>
              <a:t>Compares two sentences (enumerable ) and determine </a:t>
            </a:r>
            <a:r>
              <a:rPr lang="en-US" dirty="0" smtClean="0"/>
              <a:t>are </a:t>
            </a:r>
            <a:r>
              <a:rPr lang="en-US" dirty="0" err="1" smtClean="0"/>
              <a:t>SequenceEqual</a:t>
            </a:r>
            <a:r>
              <a:rPr lang="en-US" dirty="0" smtClean="0"/>
              <a:t> </a:t>
            </a:r>
            <a:r>
              <a:rPr lang="en-US" dirty="0"/>
              <a:t>they an exact match or not.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26</a:t>
            </a:fld>
            <a:endParaRPr lang="en-US"/>
          </a:p>
        </p:txBody>
      </p:sp>
      <p:sp>
        <p:nvSpPr>
          <p:cNvPr id="7" name="Text Box 6"/>
          <p:cNvSpPr txBox="1">
            <a:spLocks noChangeArrowheads="1"/>
          </p:cNvSpPr>
          <p:nvPr/>
        </p:nvSpPr>
        <p:spPr bwMode="auto">
          <a:xfrm>
            <a:off x="1223820" y="1561003"/>
            <a:ext cx="6797451" cy="1833362"/>
          </a:xfrm>
          <a:prstGeom prst="rect">
            <a:avLst/>
          </a:prstGeom>
          <a:solidFill>
            <a:srgbClr val="FFEDA3">
              <a:alpha val="39999"/>
            </a:srgbClr>
          </a:solidFill>
          <a:ln w="12700" algn="ctr">
            <a:solidFill>
              <a:schemeClr val="tx1"/>
            </a:solidFill>
            <a:miter lim="800000"/>
            <a:headEnd/>
            <a:tailEnd/>
          </a:ln>
        </p:spPr>
        <p:txBody>
          <a:bodyPr/>
          <a:lstStyle>
            <a:lvl1pPr>
              <a:defRPr sz="1400">
                <a:solidFill>
                  <a:schemeClr val="tx1"/>
                </a:solidFill>
                <a:latin typeface="Courier New" panose="02070309020205020404" pitchFamily="49" charset="0"/>
              </a:defRPr>
            </a:lvl1pPr>
            <a:lvl2pPr marL="742950" indent="-285750">
              <a:defRPr sz="1400">
                <a:solidFill>
                  <a:schemeClr val="tx1"/>
                </a:solidFill>
                <a:latin typeface="Courier New" panose="02070309020205020404" pitchFamily="49" charset="0"/>
              </a:defRPr>
            </a:lvl2pPr>
            <a:lvl3pPr marL="1143000" indent="-228600">
              <a:defRPr sz="1400">
                <a:solidFill>
                  <a:schemeClr val="tx1"/>
                </a:solidFill>
                <a:latin typeface="Courier New" panose="02070309020205020404" pitchFamily="49" charset="0"/>
              </a:defRPr>
            </a:lvl3pPr>
            <a:lvl4pPr marL="1600200" indent="-228600">
              <a:defRPr sz="1400">
                <a:solidFill>
                  <a:schemeClr val="tx1"/>
                </a:solidFill>
                <a:latin typeface="Courier New" panose="02070309020205020404" pitchFamily="49" charset="0"/>
              </a:defRPr>
            </a:lvl4pPr>
            <a:lvl5pPr marL="2057400" indent="-228600">
              <a:defRPr sz="1400">
                <a:solidFill>
                  <a:schemeClr val="tx1"/>
                </a:solidFill>
                <a:latin typeface="Courier New" panose="02070309020205020404" pitchFamily="49" charset="0"/>
              </a:defRPr>
            </a:lvl5pPr>
            <a:lvl6pPr marL="2514600" indent="-228600" eaLnBrk="0" fontAlgn="base" hangingPunct="0">
              <a:spcBef>
                <a:spcPct val="0"/>
              </a:spcBef>
              <a:spcAft>
                <a:spcPct val="0"/>
              </a:spcAft>
              <a:defRPr sz="1400">
                <a:solidFill>
                  <a:schemeClr val="tx1"/>
                </a:solidFill>
                <a:latin typeface="Courier New" panose="02070309020205020404" pitchFamily="49" charset="0"/>
              </a:defRPr>
            </a:lvl6pPr>
            <a:lvl7pPr marL="2971800" indent="-228600" eaLnBrk="0" fontAlgn="base" hangingPunct="0">
              <a:spcBef>
                <a:spcPct val="0"/>
              </a:spcBef>
              <a:spcAft>
                <a:spcPct val="0"/>
              </a:spcAft>
              <a:defRPr sz="1400">
                <a:solidFill>
                  <a:schemeClr val="tx1"/>
                </a:solidFill>
                <a:latin typeface="Courier New" panose="02070309020205020404" pitchFamily="49" charset="0"/>
              </a:defRPr>
            </a:lvl7pPr>
            <a:lvl8pPr marL="3429000" indent="-228600" eaLnBrk="0" fontAlgn="base" hangingPunct="0">
              <a:spcBef>
                <a:spcPct val="0"/>
              </a:spcBef>
              <a:spcAft>
                <a:spcPct val="0"/>
              </a:spcAft>
              <a:defRPr sz="1400">
                <a:solidFill>
                  <a:schemeClr val="tx1"/>
                </a:solidFill>
                <a:latin typeface="Courier New" panose="02070309020205020404" pitchFamily="49" charset="0"/>
              </a:defRPr>
            </a:lvl8pPr>
            <a:lvl9pPr marL="3886200" indent="-228600" eaLnBrk="0" fontAlgn="base" hangingPunct="0">
              <a:spcBef>
                <a:spcPct val="0"/>
              </a:spcBef>
              <a:spcAft>
                <a:spcPct val="0"/>
              </a:spcAft>
              <a:defRPr sz="1400">
                <a:solidFill>
                  <a:schemeClr val="tx1"/>
                </a:solidFill>
                <a:latin typeface="Courier New" panose="02070309020205020404" pitchFamily="49" charset="0"/>
              </a:defRPr>
            </a:lvl9pPr>
          </a:lstStyle>
          <a:p>
            <a:r>
              <a:rPr lang="en-US" sz="1000" dirty="0" smtClean="0"/>
              <a:t>Student </a:t>
            </a:r>
            <a:r>
              <a:rPr lang="en-US" sz="1000" dirty="0"/>
              <a:t>john = new Student() { </a:t>
            </a:r>
            <a:r>
              <a:rPr lang="en-US" sz="1000" dirty="0" err="1" smtClean="0"/>
              <a:t>StudentId</a:t>
            </a:r>
            <a:r>
              <a:rPr lang="en-US" sz="1000" dirty="0" smtClean="0"/>
              <a:t>=1,StudentName</a:t>
            </a:r>
            <a:r>
              <a:rPr lang="en-US" sz="1000" dirty="0"/>
              <a:t>="</a:t>
            </a:r>
            <a:r>
              <a:rPr lang="en-US" sz="1000" dirty="0" err="1"/>
              <a:t>John",Age</a:t>
            </a:r>
            <a:r>
              <a:rPr lang="en-US" sz="1000" dirty="0"/>
              <a:t>=19</a:t>
            </a:r>
            <a:r>
              <a:rPr lang="en-US" sz="1000" dirty="0" smtClean="0"/>
              <a:t>};</a:t>
            </a:r>
          </a:p>
          <a:p>
            <a:r>
              <a:rPr lang="en-US" sz="1000" dirty="0" smtClean="0"/>
              <a:t>Student </a:t>
            </a:r>
            <a:r>
              <a:rPr lang="en-US" sz="1000" dirty="0" err="1"/>
              <a:t>steve</a:t>
            </a:r>
            <a:r>
              <a:rPr lang="en-US" sz="1000" dirty="0"/>
              <a:t> = new Student() { </a:t>
            </a:r>
            <a:r>
              <a:rPr lang="en-US" sz="1000" dirty="0" err="1"/>
              <a:t>StudentId</a:t>
            </a:r>
            <a:r>
              <a:rPr lang="en-US" sz="1000" dirty="0"/>
              <a:t> = 2, </a:t>
            </a:r>
            <a:r>
              <a:rPr lang="en-US" sz="1000" dirty="0" err="1"/>
              <a:t>StudentName</a:t>
            </a:r>
            <a:r>
              <a:rPr lang="en-US" sz="1000" dirty="0"/>
              <a:t> = "Steve", Age = 20 };</a:t>
            </a:r>
          </a:p>
          <a:p>
            <a:r>
              <a:rPr lang="en-US" sz="1000" dirty="0" smtClean="0"/>
              <a:t>Student </a:t>
            </a:r>
            <a:r>
              <a:rPr lang="en-US" sz="1000" dirty="0"/>
              <a:t>bill = new Student() { </a:t>
            </a:r>
            <a:r>
              <a:rPr lang="en-US" sz="1000" dirty="0" err="1"/>
              <a:t>StudentId</a:t>
            </a:r>
            <a:r>
              <a:rPr lang="en-US" sz="1000" dirty="0"/>
              <a:t> = 3, </a:t>
            </a:r>
            <a:r>
              <a:rPr lang="en-US" sz="1000" dirty="0" err="1"/>
              <a:t>StudentName</a:t>
            </a:r>
            <a:r>
              <a:rPr lang="en-US" sz="1000" dirty="0"/>
              <a:t> = "Bill", Age = 21 };</a:t>
            </a:r>
          </a:p>
          <a:p>
            <a:endParaRPr lang="en-US" sz="1000" dirty="0"/>
          </a:p>
          <a:p>
            <a:r>
              <a:rPr lang="en-US" sz="1000" dirty="0" smtClean="0"/>
              <a:t>List&lt;Student</a:t>
            </a:r>
            <a:r>
              <a:rPr lang="en-US" sz="1000" dirty="0"/>
              <a:t>&gt; students1 = new List&lt;Student&gt;() { john, </a:t>
            </a:r>
            <a:r>
              <a:rPr lang="en-US" sz="1000" dirty="0" err="1"/>
              <a:t>steve</a:t>
            </a:r>
            <a:r>
              <a:rPr lang="en-US" sz="1000" dirty="0"/>
              <a:t> };</a:t>
            </a:r>
          </a:p>
          <a:p>
            <a:r>
              <a:rPr lang="en-US" sz="1000" dirty="0" smtClean="0"/>
              <a:t>List&lt;Student</a:t>
            </a:r>
            <a:r>
              <a:rPr lang="en-US" sz="1000" dirty="0"/>
              <a:t>&gt; students2 = new List&lt;Student&gt;() { john, </a:t>
            </a:r>
            <a:r>
              <a:rPr lang="en-US" sz="1000" dirty="0" err="1"/>
              <a:t>steve</a:t>
            </a:r>
            <a:r>
              <a:rPr lang="en-US" sz="1000" dirty="0"/>
              <a:t> };</a:t>
            </a:r>
          </a:p>
          <a:p>
            <a:r>
              <a:rPr lang="en-US" sz="1000" dirty="0" smtClean="0"/>
              <a:t>List&lt;Student</a:t>
            </a:r>
            <a:r>
              <a:rPr lang="en-US" sz="1000" dirty="0"/>
              <a:t>&gt; students3 = new List&lt;Student&gt;() { john, </a:t>
            </a:r>
            <a:r>
              <a:rPr lang="en-US" sz="1000" dirty="0" err="1"/>
              <a:t>steve,bill</a:t>
            </a:r>
            <a:r>
              <a:rPr lang="en-US" sz="1000" dirty="0"/>
              <a:t> };</a:t>
            </a:r>
          </a:p>
          <a:p>
            <a:endParaRPr lang="en-US" sz="1000" dirty="0"/>
          </a:p>
          <a:p>
            <a:r>
              <a:rPr lang="en-US" sz="1000" dirty="0" smtClean="0"/>
              <a:t>bool </a:t>
            </a:r>
            <a:r>
              <a:rPr lang="en-US" sz="1000" dirty="0"/>
              <a:t>equal = students1.SequenceEqual(students2);</a:t>
            </a:r>
          </a:p>
          <a:p>
            <a:r>
              <a:rPr lang="en-US" sz="1000" dirty="0" smtClean="0"/>
              <a:t>bool </a:t>
            </a:r>
            <a:r>
              <a:rPr lang="en-US" sz="1000" dirty="0" err="1"/>
              <a:t>notEqual</a:t>
            </a:r>
            <a:r>
              <a:rPr lang="en-US" sz="1000" dirty="0"/>
              <a:t> = students1.SequenceEqual(students3);</a:t>
            </a:r>
            <a:endParaRPr lang="en-US" altLang="en-US" sz="1000" dirty="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1693170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to </a:t>
            </a:r>
            <a:r>
              <a:rPr lang="en-US" dirty="0" smtClean="0"/>
              <a:t>Objects 1-3 </a:t>
            </a:r>
            <a:endParaRPr lang="en-US" dirty="0"/>
          </a:p>
        </p:txBody>
      </p:sp>
      <p:sp>
        <p:nvSpPr>
          <p:cNvPr id="3" name="Content Placeholder 2"/>
          <p:cNvSpPr>
            <a:spLocks noGrp="1"/>
          </p:cNvSpPr>
          <p:nvPr>
            <p:ph idx="1"/>
          </p:nvPr>
        </p:nvSpPr>
        <p:spPr/>
        <p:txBody>
          <a:bodyPr/>
          <a:lstStyle/>
          <a:p>
            <a:r>
              <a:rPr lang="en-US" dirty="0"/>
              <a:t>LINQ to Objects offers a fresh approach to </a:t>
            </a:r>
            <a:r>
              <a:rPr lang="en-US" dirty="0" smtClean="0"/>
              <a:t>collections</a:t>
            </a:r>
          </a:p>
          <a:p>
            <a:r>
              <a:rPr lang="en-US" dirty="0" smtClean="0"/>
              <a:t>Before </a:t>
            </a:r>
            <a:r>
              <a:rPr lang="en-US" dirty="0"/>
              <a:t>we had to write long coding (</a:t>
            </a:r>
            <a:r>
              <a:rPr lang="en-US" dirty="0" err="1"/>
              <a:t>foreach</a:t>
            </a:r>
            <a:r>
              <a:rPr lang="en-US" dirty="0"/>
              <a:t> loops of </a:t>
            </a:r>
            <a:r>
              <a:rPr lang="en-US" dirty="0" smtClean="0"/>
              <a:t>much complexity</a:t>
            </a:r>
            <a:r>
              <a:rPr lang="en-US" dirty="0"/>
              <a:t>) for retrieval of data from a </a:t>
            </a:r>
            <a:r>
              <a:rPr lang="en-US" dirty="0" smtClean="0"/>
              <a:t>collection</a:t>
            </a:r>
          </a:p>
          <a:p>
            <a:r>
              <a:rPr lang="en-US" dirty="0" smtClean="0"/>
              <a:t>Now </a:t>
            </a:r>
            <a:r>
              <a:rPr lang="en-US" dirty="0"/>
              <a:t>we write declarative code which clearly describes the </a:t>
            </a:r>
            <a:r>
              <a:rPr lang="en-US" dirty="0" smtClean="0"/>
              <a:t>desired data </a:t>
            </a:r>
            <a:r>
              <a:rPr lang="en-US" dirty="0"/>
              <a:t>that is required to retrieve. </a:t>
            </a:r>
            <a:endParaRPr lang="en-US" dirty="0" smtClean="0"/>
          </a:p>
          <a:p>
            <a:r>
              <a:rPr lang="en-US" dirty="0"/>
              <a:t>LINQ to Objects offers a fresh approach to </a:t>
            </a:r>
            <a:r>
              <a:rPr lang="en-US" dirty="0" smtClean="0"/>
              <a:t>collections Before </a:t>
            </a:r>
            <a:r>
              <a:rPr lang="en-US" dirty="0"/>
              <a:t>we had to write long coding (</a:t>
            </a:r>
            <a:r>
              <a:rPr lang="en-US" dirty="0" err="1"/>
              <a:t>foreach</a:t>
            </a:r>
            <a:r>
              <a:rPr lang="en-US" dirty="0"/>
              <a:t> loops of </a:t>
            </a:r>
            <a:r>
              <a:rPr lang="en-US" dirty="0" smtClean="0"/>
              <a:t>much complexity</a:t>
            </a:r>
            <a:r>
              <a:rPr lang="en-US" dirty="0"/>
              <a:t>) for retrieval of data from a </a:t>
            </a:r>
            <a:r>
              <a:rPr lang="en-US" dirty="0" smtClean="0"/>
              <a:t>collection Now </a:t>
            </a:r>
            <a:r>
              <a:rPr lang="en-US" dirty="0"/>
              <a:t>we write declarative code which clearly describes the </a:t>
            </a:r>
            <a:r>
              <a:rPr lang="en-US" dirty="0" smtClean="0"/>
              <a:t>desired data </a:t>
            </a:r>
            <a:r>
              <a:rPr lang="en-US" dirty="0"/>
              <a:t>that is required to retrieve. </a:t>
            </a:r>
            <a:endParaRPr lang="en-US" dirty="0" smtClean="0"/>
          </a:p>
          <a:p>
            <a:pPr lvl="1"/>
            <a:r>
              <a:rPr lang="en-US" dirty="0"/>
              <a:t>LINQ to Objects offers a fresh approach to </a:t>
            </a:r>
            <a:r>
              <a:rPr lang="en-US" dirty="0" smtClean="0"/>
              <a:t>collections</a:t>
            </a:r>
          </a:p>
          <a:p>
            <a:pPr lvl="1"/>
            <a:r>
              <a:rPr lang="en-US" dirty="0" smtClean="0"/>
              <a:t>Before </a:t>
            </a:r>
            <a:r>
              <a:rPr lang="en-US" dirty="0"/>
              <a:t>we had to write long coding (</a:t>
            </a:r>
            <a:r>
              <a:rPr lang="en-US" dirty="0" err="1"/>
              <a:t>foreach</a:t>
            </a:r>
            <a:r>
              <a:rPr lang="en-US" dirty="0"/>
              <a:t> loops of </a:t>
            </a:r>
            <a:r>
              <a:rPr lang="en-US" dirty="0" smtClean="0"/>
              <a:t>much complexity</a:t>
            </a:r>
            <a:r>
              <a:rPr lang="en-US" dirty="0"/>
              <a:t>) for retrieval of data from a </a:t>
            </a:r>
            <a:r>
              <a:rPr lang="en-US" dirty="0" smtClean="0"/>
              <a:t>collection </a:t>
            </a:r>
          </a:p>
          <a:p>
            <a:pPr lvl="1"/>
            <a:r>
              <a:rPr lang="en-US" dirty="0" smtClean="0"/>
              <a:t>Now </a:t>
            </a:r>
            <a:r>
              <a:rPr lang="en-US" dirty="0"/>
              <a:t>we write declarative code which clearly describes the desired</a:t>
            </a:r>
            <a:br>
              <a:rPr lang="en-US" dirty="0"/>
            </a:br>
            <a:r>
              <a:rPr lang="en-US" dirty="0"/>
              <a:t>data that is required to retrieve. </a:t>
            </a:r>
            <a:br>
              <a:rPr lang="en-US" dirty="0"/>
            </a:br>
            <a:r>
              <a:rPr lang="en-US" dirty="0"/>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27</a:t>
            </a:fld>
            <a:endParaRPr lang="en-US"/>
          </a:p>
        </p:txBody>
      </p:sp>
    </p:spTree>
    <p:extLst>
      <p:ext uri="{BB962C8B-B14F-4D97-AF65-F5344CB8AC3E}">
        <p14:creationId xmlns:p14="http://schemas.microsoft.com/office/powerpoint/2010/main" val="910369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to </a:t>
            </a:r>
            <a:r>
              <a:rPr lang="en-US" dirty="0" smtClean="0"/>
              <a:t>Objects 2-3 </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28</a:t>
            </a:fld>
            <a:endParaRPr lang="en-US"/>
          </a:p>
        </p:txBody>
      </p:sp>
      <p:pic>
        <p:nvPicPr>
          <p:cNvPr id="7" name="Picture 6"/>
          <p:cNvPicPr>
            <a:picLocks noChangeAspect="1"/>
          </p:cNvPicPr>
          <p:nvPr/>
        </p:nvPicPr>
        <p:blipFill>
          <a:blip r:embed="rId2"/>
          <a:stretch>
            <a:fillRect/>
          </a:stretch>
        </p:blipFill>
        <p:spPr>
          <a:xfrm>
            <a:off x="1258405" y="816697"/>
            <a:ext cx="5299993" cy="3597157"/>
          </a:xfrm>
          <a:prstGeom prst="rect">
            <a:avLst/>
          </a:prstGeom>
        </p:spPr>
      </p:pic>
    </p:spTree>
    <p:extLst>
      <p:ext uri="{BB962C8B-B14F-4D97-AF65-F5344CB8AC3E}">
        <p14:creationId xmlns:p14="http://schemas.microsoft.com/office/powerpoint/2010/main" val="1280573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to Objects 3</a:t>
            </a:r>
            <a:r>
              <a:rPr lang="en-US" dirty="0" smtClean="0"/>
              <a:t>-3 </a:t>
            </a:r>
            <a:endParaRPr lang="en-US" dirty="0"/>
          </a:p>
        </p:txBody>
      </p:sp>
      <p:sp>
        <p:nvSpPr>
          <p:cNvPr id="3" name="Content Placeholder 2"/>
          <p:cNvSpPr>
            <a:spLocks noGrp="1"/>
          </p:cNvSpPr>
          <p:nvPr>
            <p:ph idx="1"/>
          </p:nvPr>
        </p:nvSpPr>
        <p:spPr/>
        <p:txBody>
          <a:bodyPr/>
          <a:lstStyle/>
          <a:p>
            <a:r>
              <a:rPr lang="en-US" dirty="0"/>
              <a:t>In the example, an array of strings (tools) is used as the collection </a:t>
            </a:r>
            <a:r>
              <a:rPr lang="en-US" dirty="0" smtClean="0"/>
              <a:t>of objects </a:t>
            </a:r>
          </a:p>
          <a:p>
            <a:endParaRPr lang="en-US" dirty="0"/>
          </a:p>
          <a:p>
            <a:endParaRPr lang="en-US" dirty="0" smtClean="0"/>
          </a:p>
          <a:p>
            <a:endParaRPr lang="en-US" dirty="0"/>
          </a:p>
          <a:p>
            <a:r>
              <a:rPr lang="en-US" dirty="0"/>
              <a:t>Queried using LINQ to </a:t>
            </a:r>
            <a:r>
              <a:rPr lang="en-US" dirty="0" smtClean="0"/>
              <a:t>Objects</a:t>
            </a:r>
          </a:p>
          <a:p>
            <a:endParaRPr lang="en-US" dirty="0"/>
          </a:p>
          <a:p>
            <a:endParaRPr lang="en-US" dirty="0" smtClean="0"/>
          </a:p>
          <a:p>
            <a:endParaRPr lang="en-US" dirty="0"/>
          </a:p>
          <a:p>
            <a:endParaRPr lang="en-US" dirty="0" smtClean="0"/>
          </a:p>
          <a:p>
            <a:r>
              <a:rPr lang="en-US" dirty="0"/>
              <a:t>The output will be .. </a:t>
            </a:r>
            <a:br>
              <a:rPr lang="en-US" dirty="0"/>
            </a:br>
            <a:r>
              <a:rPr lang="en-US" dirty="0"/>
              <a:t>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29</a:t>
            </a:fld>
            <a:endParaRPr lang="en-US"/>
          </a:p>
        </p:txBody>
      </p:sp>
      <p:pic>
        <p:nvPicPr>
          <p:cNvPr id="7" name="Picture 6"/>
          <p:cNvPicPr>
            <a:picLocks noChangeAspect="1"/>
          </p:cNvPicPr>
          <p:nvPr/>
        </p:nvPicPr>
        <p:blipFill>
          <a:blip r:embed="rId2"/>
          <a:stretch>
            <a:fillRect/>
          </a:stretch>
        </p:blipFill>
        <p:spPr>
          <a:xfrm>
            <a:off x="1304059" y="1262496"/>
            <a:ext cx="6286500" cy="457200"/>
          </a:xfrm>
          <a:prstGeom prst="rect">
            <a:avLst/>
          </a:prstGeom>
        </p:spPr>
      </p:pic>
      <p:pic>
        <p:nvPicPr>
          <p:cNvPr id="8" name="Picture 7"/>
          <p:cNvPicPr>
            <a:picLocks noChangeAspect="1"/>
          </p:cNvPicPr>
          <p:nvPr/>
        </p:nvPicPr>
        <p:blipFill>
          <a:blip r:embed="rId3"/>
          <a:stretch>
            <a:fillRect/>
          </a:stretch>
        </p:blipFill>
        <p:spPr>
          <a:xfrm>
            <a:off x="2128837" y="2247900"/>
            <a:ext cx="4886325" cy="647700"/>
          </a:xfrm>
          <a:prstGeom prst="rect">
            <a:avLst/>
          </a:prstGeom>
        </p:spPr>
      </p:pic>
      <p:pic>
        <p:nvPicPr>
          <p:cNvPr id="9" name="Picture 8"/>
          <p:cNvPicPr>
            <a:picLocks noChangeAspect="1"/>
          </p:cNvPicPr>
          <p:nvPr/>
        </p:nvPicPr>
        <p:blipFill>
          <a:blip r:embed="rId4"/>
          <a:stretch>
            <a:fillRect/>
          </a:stretch>
        </p:blipFill>
        <p:spPr>
          <a:xfrm>
            <a:off x="2598594" y="2985763"/>
            <a:ext cx="797634" cy="1518696"/>
          </a:xfrm>
          <a:prstGeom prst="rect">
            <a:avLst/>
          </a:prstGeom>
        </p:spPr>
      </p:pic>
    </p:spTree>
    <p:extLst>
      <p:ext uri="{BB962C8B-B14F-4D97-AF65-F5344CB8AC3E}">
        <p14:creationId xmlns:p14="http://schemas.microsoft.com/office/powerpoint/2010/main" val="389110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Lambda Expressions </a:t>
            </a:r>
            <a:endParaRPr lang="vi-VN" dirty="0"/>
          </a:p>
        </p:txBody>
      </p:sp>
      <p:sp>
        <p:nvSpPr>
          <p:cNvPr id="13" name="Text Placeholder 12"/>
          <p:cNvSpPr>
            <a:spLocks noGrp="1"/>
          </p:cNvSpPr>
          <p:nvPr>
            <p:ph type="body" idx="1"/>
          </p:nvPr>
        </p:nvSpPr>
        <p:spPr/>
        <p:txBody>
          <a:bodyPr/>
          <a:lstStyle/>
          <a:p>
            <a:r>
              <a:rPr lang="en-GB" dirty="0">
                <a:latin typeface="Arial" charset="0"/>
                <a:cs typeface="Arial" charset="0"/>
              </a:rPr>
              <a:t>Section </a:t>
            </a:r>
            <a:r>
              <a:rPr lang="en-GB" dirty="0" smtClean="0">
                <a:latin typeface="Arial" charset="0"/>
                <a:cs typeface="Arial" charset="0"/>
              </a:rPr>
              <a:t>1</a:t>
            </a:r>
            <a:endParaRPr lang="vi-VN" dirty="0">
              <a:latin typeface="Arial" charset="0"/>
              <a:cs typeface="Arial" charset="0"/>
            </a:endParaRPr>
          </a:p>
        </p:txBody>
      </p:sp>
      <p:sp>
        <p:nvSpPr>
          <p:cNvPr id="4" name="Date Placeholder 3"/>
          <p:cNvSpPr>
            <a:spLocks noGrp="1"/>
          </p:cNvSpPr>
          <p:nvPr>
            <p:ph type="dt" sz="half" idx="10"/>
          </p:nvPr>
        </p:nvSpPr>
        <p:spPr/>
        <p:txBody>
          <a:bodyPr/>
          <a:lstStyle/>
          <a:p>
            <a:fld id="{1F45074E-53EC-4432-BF9B-A29996D62E7F}" type="datetime1">
              <a:rPr lang="en-US" smtClean="0"/>
              <a:pPr/>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pPr/>
              <a:t>3</a:t>
            </a:fld>
            <a:endParaRPr lang="en-US"/>
          </a:p>
        </p:txBody>
      </p:sp>
    </p:spTree>
    <p:extLst>
      <p:ext uri="{BB962C8B-B14F-4D97-AF65-F5344CB8AC3E}">
        <p14:creationId xmlns:p14="http://schemas.microsoft.com/office/powerpoint/2010/main" val="1688643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 Transformation </a:t>
            </a:r>
          </a:p>
        </p:txBody>
      </p:sp>
      <p:sp>
        <p:nvSpPr>
          <p:cNvPr id="3" name="Content Placeholder 2"/>
          <p:cNvSpPr>
            <a:spLocks noGrp="1"/>
          </p:cNvSpPr>
          <p:nvPr>
            <p:ph idx="1"/>
          </p:nvPr>
        </p:nvSpPr>
        <p:spPr/>
        <p:txBody>
          <a:bodyPr/>
          <a:lstStyle/>
          <a:p>
            <a:r>
              <a:rPr lang="en-US" dirty="0"/>
              <a:t>(LINQ) is not only about retrieving data. </a:t>
            </a:r>
            <a:endParaRPr lang="en-US" dirty="0" smtClean="0"/>
          </a:p>
          <a:p>
            <a:r>
              <a:rPr lang="en-US" dirty="0"/>
              <a:t>We can use a source sequence as input and modify it in many </a:t>
            </a:r>
            <a:r>
              <a:rPr lang="en-US" dirty="0" smtClean="0"/>
              <a:t>ways to </a:t>
            </a:r>
            <a:r>
              <a:rPr lang="en-US" dirty="0"/>
              <a:t>create a new output sequence. </a:t>
            </a:r>
            <a:endParaRPr lang="en-US" dirty="0" smtClean="0"/>
          </a:p>
          <a:p>
            <a:r>
              <a:rPr lang="en-US" dirty="0"/>
              <a:t>We Can ... </a:t>
            </a:r>
            <a:endParaRPr lang="en-US" dirty="0" smtClean="0"/>
          </a:p>
          <a:p>
            <a:pPr lvl="1"/>
            <a:r>
              <a:rPr lang="en-US" dirty="0" smtClean="0"/>
              <a:t>Merge </a:t>
            </a:r>
            <a:r>
              <a:rPr lang="en-US" dirty="0"/>
              <a:t>multiple input sequences into a single output sequence </a:t>
            </a:r>
            <a:r>
              <a:rPr lang="en-US" dirty="0" smtClean="0"/>
              <a:t>that has </a:t>
            </a:r>
            <a:r>
              <a:rPr lang="en-US" dirty="0"/>
              <a:t>a new type</a:t>
            </a:r>
            <a:r>
              <a:rPr lang="en-US" dirty="0" smtClean="0"/>
              <a:t>.</a:t>
            </a:r>
          </a:p>
          <a:p>
            <a:pPr lvl="1"/>
            <a:r>
              <a:rPr lang="en-US" dirty="0" smtClean="0"/>
              <a:t>Create </a:t>
            </a:r>
            <a:r>
              <a:rPr lang="en-US" dirty="0"/>
              <a:t>output sequences whose elements consist of only one </a:t>
            </a:r>
            <a:r>
              <a:rPr lang="en-US" dirty="0" smtClean="0"/>
              <a:t>or several </a:t>
            </a:r>
            <a:r>
              <a:rPr lang="en-US" dirty="0"/>
              <a:t>properties of each element in the source sequence</a:t>
            </a:r>
            <a:r>
              <a:rPr lang="en-US" dirty="0" smtClean="0"/>
              <a:t>. </a:t>
            </a:r>
          </a:p>
          <a:p>
            <a:pPr lvl="1"/>
            <a:r>
              <a:rPr lang="en-US" dirty="0" smtClean="0"/>
              <a:t>Create </a:t>
            </a:r>
            <a:r>
              <a:rPr lang="en-US" dirty="0"/>
              <a:t>output sequences whose elements consist of the results </a:t>
            </a:r>
            <a:r>
              <a:rPr lang="en-US" dirty="0" smtClean="0"/>
              <a:t>of operations </a:t>
            </a:r>
            <a:r>
              <a:rPr lang="en-US" dirty="0"/>
              <a:t>performed on the source data</a:t>
            </a:r>
            <a:r>
              <a:rPr lang="en-US" dirty="0" smtClean="0"/>
              <a:t>. </a:t>
            </a:r>
          </a:p>
          <a:p>
            <a:pPr lvl="1"/>
            <a:r>
              <a:rPr lang="en-US" dirty="0" smtClean="0"/>
              <a:t>Create </a:t>
            </a:r>
            <a:r>
              <a:rPr lang="en-US" dirty="0"/>
              <a:t>output sequences in a different format. For example, you</a:t>
            </a:r>
            <a:br>
              <a:rPr lang="en-US" dirty="0"/>
            </a:br>
            <a:r>
              <a:rPr lang="en-US" dirty="0"/>
              <a:t>can transform data from SQL rows or text files into XML. </a:t>
            </a:r>
            <a:br>
              <a:rPr lang="en-US" dirty="0"/>
            </a:br>
            <a:r>
              <a:rPr lang="en-US" dirty="0"/>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30</a:t>
            </a:fld>
            <a:endParaRPr lang="en-US"/>
          </a:p>
        </p:txBody>
      </p:sp>
    </p:spTree>
    <p:extLst>
      <p:ext uri="{BB962C8B-B14F-4D97-AF65-F5344CB8AC3E}">
        <p14:creationId xmlns:p14="http://schemas.microsoft.com/office/powerpoint/2010/main" val="3334300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Joining Multiple Inputs into One Output </a:t>
            </a:r>
            <a:r>
              <a:rPr lang="en-US" sz="2000" dirty="0" smtClean="0"/>
              <a:t>Sequence 1-3</a:t>
            </a:r>
            <a:endParaRPr lang="en-US" sz="2000" dirty="0"/>
          </a:p>
        </p:txBody>
      </p:sp>
      <p:pic>
        <p:nvPicPr>
          <p:cNvPr id="7" name="Content Placeholder 6"/>
          <p:cNvPicPr>
            <a:picLocks noGrp="1" noChangeAspect="1"/>
          </p:cNvPicPr>
          <p:nvPr>
            <p:ph idx="1"/>
          </p:nvPr>
        </p:nvPicPr>
        <p:blipFill>
          <a:blip r:embed="rId2"/>
          <a:stretch>
            <a:fillRect/>
          </a:stretch>
        </p:blipFill>
        <p:spPr>
          <a:xfrm>
            <a:off x="435263" y="1213355"/>
            <a:ext cx="3819525" cy="1714500"/>
          </a:xfrm>
          <a:prstGeom prst="rect">
            <a:avLst/>
          </a:prstGeom>
        </p:spPr>
      </p:pic>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31</a:t>
            </a:fld>
            <a:endParaRPr lang="en-US"/>
          </a:p>
        </p:txBody>
      </p:sp>
      <p:pic>
        <p:nvPicPr>
          <p:cNvPr id="8" name="Picture 7"/>
          <p:cNvPicPr>
            <a:picLocks noChangeAspect="1"/>
          </p:cNvPicPr>
          <p:nvPr/>
        </p:nvPicPr>
        <p:blipFill>
          <a:blip r:embed="rId3"/>
          <a:stretch>
            <a:fillRect/>
          </a:stretch>
        </p:blipFill>
        <p:spPr>
          <a:xfrm>
            <a:off x="4317423" y="1213355"/>
            <a:ext cx="3695700" cy="1638300"/>
          </a:xfrm>
          <a:prstGeom prst="rect">
            <a:avLst/>
          </a:prstGeom>
        </p:spPr>
      </p:pic>
    </p:spTree>
    <p:extLst>
      <p:ext uri="{BB962C8B-B14F-4D97-AF65-F5344CB8AC3E}">
        <p14:creationId xmlns:p14="http://schemas.microsoft.com/office/powerpoint/2010/main" val="1680309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Joining Multiple Inputs into One Output </a:t>
            </a:r>
            <a:r>
              <a:rPr lang="en-US" sz="2000" dirty="0" smtClean="0"/>
              <a:t>Sequence 2-3 </a:t>
            </a:r>
            <a:endParaRPr lang="en-US" sz="2000"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32</a:t>
            </a:fld>
            <a:endParaRPr lang="en-US"/>
          </a:p>
        </p:txBody>
      </p:sp>
      <p:pic>
        <p:nvPicPr>
          <p:cNvPr id="7" name="Picture 6"/>
          <p:cNvPicPr>
            <a:picLocks noChangeAspect="1"/>
          </p:cNvPicPr>
          <p:nvPr/>
        </p:nvPicPr>
        <p:blipFill>
          <a:blip r:embed="rId2"/>
          <a:stretch>
            <a:fillRect/>
          </a:stretch>
        </p:blipFill>
        <p:spPr>
          <a:xfrm>
            <a:off x="278607" y="850106"/>
            <a:ext cx="3838440" cy="3264694"/>
          </a:xfrm>
          <a:prstGeom prst="rect">
            <a:avLst/>
          </a:prstGeom>
        </p:spPr>
      </p:pic>
      <p:pic>
        <p:nvPicPr>
          <p:cNvPr id="8" name="Picture 7"/>
          <p:cNvPicPr>
            <a:picLocks noChangeAspect="1"/>
          </p:cNvPicPr>
          <p:nvPr/>
        </p:nvPicPr>
        <p:blipFill>
          <a:blip r:embed="rId3"/>
          <a:stretch>
            <a:fillRect/>
          </a:stretch>
        </p:blipFill>
        <p:spPr>
          <a:xfrm>
            <a:off x="4117047" y="1324841"/>
            <a:ext cx="4631784" cy="919595"/>
          </a:xfrm>
          <a:prstGeom prst="rect">
            <a:avLst/>
          </a:prstGeom>
        </p:spPr>
      </p:pic>
    </p:spTree>
    <p:extLst>
      <p:ext uri="{BB962C8B-B14F-4D97-AF65-F5344CB8AC3E}">
        <p14:creationId xmlns:p14="http://schemas.microsoft.com/office/powerpoint/2010/main" val="4100800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Joining Multiple Inputs into One Output Sequence </a:t>
            </a:r>
            <a:r>
              <a:rPr lang="en-US" sz="2000" dirty="0" smtClean="0"/>
              <a:t>3-3 </a:t>
            </a:r>
            <a:endParaRPr lang="en-US" sz="2000"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b="1" dirty="0"/>
              <a:t>Output will be…</a:t>
            </a:r>
            <a:r>
              <a:rPr lang="en-US" dirty="0"/>
              <a:t> </a:t>
            </a:r>
            <a:br>
              <a:rPr lang="en-US" dirty="0"/>
            </a:b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33</a:t>
            </a:fld>
            <a:endParaRPr lang="en-US"/>
          </a:p>
        </p:txBody>
      </p:sp>
      <p:pic>
        <p:nvPicPr>
          <p:cNvPr id="8" name="Picture 7"/>
          <p:cNvPicPr>
            <a:picLocks noChangeAspect="1"/>
          </p:cNvPicPr>
          <p:nvPr/>
        </p:nvPicPr>
        <p:blipFill>
          <a:blip r:embed="rId2"/>
          <a:stretch>
            <a:fillRect/>
          </a:stretch>
        </p:blipFill>
        <p:spPr>
          <a:xfrm>
            <a:off x="1589809" y="850106"/>
            <a:ext cx="5920681" cy="2716548"/>
          </a:xfrm>
          <a:prstGeom prst="rect">
            <a:avLst/>
          </a:prstGeom>
        </p:spPr>
      </p:pic>
      <p:pic>
        <p:nvPicPr>
          <p:cNvPr id="9" name="Picture 8"/>
          <p:cNvPicPr>
            <a:picLocks noChangeAspect="1"/>
          </p:cNvPicPr>
          <p:nvPr/>
        </p:nvPicPr>
        <p:blipFill>
          <a:blip r:embed="rId3"/>
          <a:stretch>
            <a:fillRect/>
          </a:stretch>
        </p:blipFill>
        <p:spPr>
          <a:xfrm>
            <a:off x="2263918" y="3579089"/>
            <a:ext cx="5724525" cy="1038225"/>
          </a:xfrm>
          <a:prstGeom prst="rect">
            <a:avLst/>
          </a:prstGeom>
        </p:spPr>
      </p:pic>
    </p:spTree>
    <p:extLst>
      <p:ext uri="{BB962C8B-B14F-4D97-AF65-F5344CB8AC3E}">
        <p14:creationId xmlns:p14="http://schemas.microsoft.com/office/powerpoint/2010/main" val="1200579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a:t>Create output sequences whose elements consist </a:t>
            </a:r>
            <a:r>
              <a:rPr lang="en-US" sz="1600" dirty="0" smtClean="0"/>
              <a:t>of only </a:t>
            </a:r>
            <a:r>
              <a:rPr lang="en-US" sz="1600" dirty="0"/>
              <a:t>one or several properties of each element in </a:t>
            </a:r>
            <a:r>
              <a:rPr lang="en-US" sz="1600" dirty="0" smtClean="0"/>
              <a:t>the source </a:t>
            </a:r>
            <a:r>
              <a:rPr lang="en-US" sz="1600" dirty="0"/>
              <a:t>sequence. </a:t>
            </a:r>
            <a:r>
              <a:rPr lang="en-US" sz="1600" dirty="0" smtClean="0"/>
              <a:t>1-2</a:t>
            </a:r>
            <a:endParaRPr lang="en-US" sz="1600" dirty="0"/>
          </a:p>
        </p:txBody>
      </p:sp>
      <p:sp>
        <p:nvSpPr>
          <p:cNvPr id="3" name="Content Placeholder 2"/>
          <p:cNvSpPr>
            <a:spLocks noGrp="1"/>
          </p:cNvSpPr>
          <p:nvPr>
            <p:ph idx="1"/>
          </p:nvPr>
        </p:nvSpPr>
        <p:spPr/>
        <p:txBody>
          <a:bodyPr/>
          <a:lstStyle/>
          <a:p>
            <a:r>
              <a:rPr lang="en-US" dirty="0"/>
              <a:t>Select one member of the source </a:t>
            </a:r>
            <a:r>
              <a:rPr lang="en-US" dirty="0" smtClean="0"/>
              <a:t>element</a:t>
            </a:r>
          </a:p>
          <a:p>
            <a:endParaRPr lang="en-US" dirty="0"/>
          </a:p>
          <a:p>
            <a:endParaRPr lang="en-US" dirty="0" smtClean="0"/>
          </a:p>
          <a:p>
            <a:endParaRPr lang="en-US" dirty="0"/>
          </a:p>
          <a:p>
            <a:r>
              <a:rPr lang="en-US" dirty="0"/>
              <a:t>Create elements that contain more than one property from the source element </a:t>
            </a:r>
            <a:br>
              <a:rPr lang="en-US" dirty="0"/>
            </a:br>
            <a:r>
              <a:rPr lang="en-US" dirty="0"/>
              <a:t> </a:t>
            </a:r>
            <a:br>
              <a:rPr lang="en-US" dirty="0"/>
            </a:b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34</a:t>
            </a:fld>
            <a:endParaRPr lang="en-US"/>
          </a:p>
        </p:txBody>
      </p:sp>
      <p:pic>
        <p:nvPicPr>
          <p:cNvPr id="7" name="Picture 6"/>
          <p:cNvPicPr>
            <a:picLocks noChangeAspect="1"/>
          </p:cNvPicPr>
          <p:nvPr/>
        </p:nvPicPr>
        <p:blipFill>
          <a:blip r:embed="rId2"/>
          <a:stretch>
            <a:fillRect/>
          </a:stretch>
        </p:blipFill>
        <p:spPr>
          <a:xfrm>
            <a:off x="2206769" y="1233054"/>
            <a:ext cx="4619625" cy="571500"/>
          </a:xfrm>
          <a:prstGeom prst="rect">
            <a:avLst/>
          </a:prstGeom>
        </p:spPr>
      </p:pic>
      <p:pic>
        <p:nvPicPr>
          <p:cNvPr id="8" name="Picture 7"/>
          <p:cNvPicPr>
            <a:picLocks noChangeAspect="1"/>
          </p:cNvPicPr>
          <p:nvPr/>
        </p:nvPicPr>
        <p:blipFill>
          <a:blip r:embed="rId3"/>
          <a:stretch>
            <a:fillRect/>
          </a:stretch>
        </p:blipFill>
        <p:spPr>
          <a:xfrm>
            <a:off x="1895475" y="2276475"/>
            <a:ext cx="5353050" cy="590550"/>
          </a:xfrm>
          <a:prstGeom prst="rect">
            <a:avLst/>
          </a:prstGeom>
        </p:spPr>
      </p:pic>
    </p:spTree>
    <p:extLst>
      <p:ext uri="{BB962C8B-B14F-4D97-AF65-F5344CB8AC3E}">
        <p14:creationId xmlns:p14="http://schemas.microsoft.com/office/powerpoint/2010/main" val="59425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35</a:t>
            </a:fld>
            <a:endParaRPr lang="en-US"/>
          </a:p>
        </p:txBody>
      </p:sp>
      <p:sp>
        <p:nvSpPr>
          <p:cNvPr id="7" name="Title 1"/>
          <p:cNvSpPr>
            <a:spLocks noGrp="1"/>
          </p:cNvSpPr>
          <p:nvPr>
            <p:ph type="title"/>
          </p:nvPr>
        </p:nvSpPr>
        <p:spPr/>
        <p:txBody>
          <a:bodyPr/>
          <a:lstStyle/>
          <a:p>
            <a:r>
              <a:rPr lang="en-US" sz="1600" dirty="0"/>
              <a:t>Create output sequences whose elements consist </a:t>
            </a:r>
            <a:r>
              <a:rPr lang="en-US" sz="1600" dirty="0" smtClean="0"/>
              <a:t>of only </a:t>
            </a:r>
            <a:r>
              <a:rPr lang="en-US" sz="1600" dirty="0"/>
              <a:t>one or several properties of each element in </a:t>
            </a:r>
            <a:r>
              <a:rPr lang="en-US" sz="1600" dirty="0" smtClean="0"/>
              <a:t>the source </a:t>
            </a:r>
            <a:r>
              <a:rPr lang="en-US" sz="1600" dirty="0"/>
              <a:t>sequence. </a:t>
            </a:r>
            <a:r>
              <a:rPr lang="en-US" sz="1600" dirty="0" smtClean="0"/>
              <a:t>2-2</a:t>
            </a:r>
            <a:endParaRPr lang="en-US" sz="1600" dirty="0"/>
          </a:p>
        </p:txBody>
      </p:sp>
      <p:pic>
        <p:nvPicPr>
          <p:cNvPr id="8" name="Picture 7"/>
          <p:cNvPicPr>
            <a:picLocks noChangeAspect="1"/>
          </p:cNvPicPr>
          <p:nvPr/>
        </p:nvPicPr>
        <p:blipFill>
          <a:blip r:embed="rId2"/>
          <a:stretch>
            <a:fillRect/>
          </a:stretch>
        </p:blipFill>
        <p:spPr>
          <a:xfrm>
            <a:off x="1941908" y="850106"/>
            <a:ext cx="5295900" cy="3019425"/>
          </a:xfrm>
          <a:prstGeom prst="rect">
            <a:avLst/>
          </a:prstGeom>
        </p:spPr>
      </p:pic>
    </p:spTree>
    <p:extLst>
      <p:ext uri="{BB962C8B-B14F-4D97-AF65-F5344CB8AC3E}">
        <p14:creationId xmlns:p14="http://schemas.microsoft.com/office/powerpoint/2010/main" val="299800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Create output sequences in a different format. </a:t>
            </a:r>
          </a:p>
        </p:txBody>
      </p:sp>
      <p:pic>
        <p:nvPicPr>
          <p:cNvPr id="8" name="Content Placeholder 7"/>
          <p:cNvPicPr>
            <a:picLocks noGrp="1" noChangeAspect="1"/>
          </p:cNvPicPr>
          <p:nvPr>
            <p:ph idx="1"/>
          </p:nvPr>
        </p:nvPicPr>
        <p:blipFill>
          <a:blip r:embed="rId2"/>
          <a:stretch>
            <a:fillRect/>
          </a:stretch>
        </p:blipFill>
        <p:spPr>
          <a:xfrm>
            <a:off x="1357553" y="849313"/>
            <a:ext cx="6463820" cy="3744912"/>
          </a:xfrm>
          <a:prstGeom prst="rect">
            <a:avLst/>
          </a:prstGeom>
        </p:spPr>
      </p:pic>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36</a:t>
            </a:fld>
            <a:endParaRPr lang="en-US"/>
          </a:p>
        </p:txBody>
      </p:sp>
    </p:spTree>
    <p:extLst>
      <p:ext uri="{BB962C8B-B14F-4D97-AF65-F5344CB8AC3E}">
        <p14:creationId xmlns:p14="http://schemas.microsoft.com/office/powerpoint/2010/main" val="1801646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Query Syntax and Lambda </a:t>
            </a:r>
            <a:r>
              <a:rPr lang="en-US" sz="2400" dirty="0" smtClean="0"/>
              <a:t>Syntax (1)</a:t>
            </a:r>
            <a:endParaRPr lang="en-US" sz="2400"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37</a:t>
            </a:fld>
            <a:endParaRPr lang="en-US"/>
          </a:p>
        </p:txBody>
      </p:sp>
      <p:pic>
        <p:nvPicPr>
          <p:cNvPr id="7" name="Picture 6"/>
          <p:cNvPicPr>
            <a:picLocks noChangeAspect="1"/>
          </p:cNvPicPr>
          <p:nvPr/>
        </p:nvPicPr>
        <p:blipFill>
          <a:blip r:embed="rId2"/>
          <a:stretch>
            <a:fillRect/>
          </a:stretch>
        </p:blipFill>
        <p:spPr>
          <a:xfrm>
            <a:off x="1400175" y="644058"/>
            <a:ext cx="5229225" cy="4160426"/>
          </a:xfrm>
          <a:prstGeom prst="rect">
            <a:avLst/>
          </a:prstGeom>
        </p:spPr>
      </p:pic>
    </p:spTree>
    <p:extLst>
      <p:ext uri="{BB962C8B-B14F-4D97-AF65-F5344CB8AC3E}">
        <p14:creationId xmlns:p14="http://schemas.microsoft.com/office/powerpoint/2010/main" val="3000645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Query Syntax and Lambda </a:t>
            </a:r>
            <a:r>
              <a:rPr lang="en-US" sz="2400" dirty="0" smtClean="0"/>
              <a:t>Syntax (2)</a:t>
            </a:r>
            <a:endParaRPr lang="en-US" sz="2400"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38</a:t>
            </a:fld>
            <a:endParaRPr lang="en-US"/>
          </a:p>
        </p:txBody>
      </p:sp>
      <p:pic>
        <p:nvPicPr>
          <p:cNvPr id="7" name="Picture 6"/>
          <p:cNvPicPr>
            <a:picLocks noChangeAspect="1"/>
          </p:cNvPicPr>
          <p:nvPr/>
        </p:nvPicPr>
        <p:blipFill>
          <a:blip r:embed="rId2"/>
          <a:stretch>
            <a:fillRect/>
          </a:stretch>
        </p:blipFill>
        <p:spPr>
          <a:xfrm>
            <a:off x="1951560" y="644058"/>
            <a:ext cx="5305435" cy="4123206"/>
          </a:xfrm>
          <a:prstGeom prst="rect">
            <a:avLst/>
          </a:prstGeom>
        </p:spPr>
      </p:pic>
    </p:spTree>
    <p:extLst>
      <p:ext uri="{BB962C8B-B14F-4D97-AF65-F5344CB8AC3E}">
        <p14:creationId xmlns:p14="http://schemas.microsoft.com/office/powerpoint/2010/main" val="3128144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Query Syntax and </a:t>
            </a:r>
            <a:r>
              <a:rPr lang="en-US" sz="2400" dirty="0"/>
              <a:t>Lambda Syntax </a:t>
            </a:r>
            <a:r>
              <a:rPr lang="en-US" sz="2400" dirty="0" smtClean="0"/>
              <a:t>(3)</a:t>
            </a:r>
            <a:endParaRPr lang="en-US" sz="2400"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39</a:t>
            </a:fld>
            <a:endParaRPr lang="en-US"/>
          </a:p>
        </p:txBody>
      </p:sp>
      <p:pic>
        <p:nvPicPr>
          <p:cNvPr id="3" name="Picture 2"/>
          <p:cNvPicPr>
            <a:picLocks noChangeAspect="1"/>
          </p:cNvPicPr>
          <p:nvPr/>
        </p:nvPicPr>
        <p:blipFill>
          <a:blip r:embed="rId2"/>
          <a:stretch>
            <a:fillRect/>
          </a:stretch>
        </p:blipFill>
        <p:spPr>
          <a:xfrm>
            <a:off x="1738789" y="707805"/>
            <a:ext cx="5252561" cy="4059458"/>
          </a:xfrm>
          <a:prstGeom prst="rect">
            <a:avLst/>
          </a:prstGeom>
        </p:spPr>
      </p:pic>
    </p:spTree>
    <p:extLst>
      <p:ext uri="{BB962C8B-B14F-4D97-AF65-F5344CB8AC3E}">
        <p14:creationId xmlns:p14="http://schemas.microsoft.com/office/powerpoint/2010/main" val="3949134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latin typeface="Calibri" panose="020F0502020204030204" pitchFamily="34" charset="0"/>
              </a:rPr>
              <a:t>Introduction</a:t>
            </a:r>
            <a:endParaRPr lang="en-US" dirty="0"/>
          </a:p>
        </p:txBody>
      </p:sp>
      <p:sp>
        <p:nvSpPr>
          <p:cNvPr id="3" name="Content Placeholder 2"/>
          <p:cNvSpPr>
            <a:spLocks noGrp="1"/>
          </p:cNvSpPr>
          <p:nvPr>
            <p:ph idx="1"/>
          </p:nvPr>
        </p:nvSpPr>
        <p:spPr>
          <a:xfrm>
            <a:off x="278605" y="850106"/>
            <a:ext cx="8622507" cy="3744517"/>
          </a:xfrm>
        </p:spPr>
        <p:txBody>
          <a:bodyPr>
            <a:normAutofit/>
          </a:bodyPr>
          <a:lstStyle/>
          <a:p>
            <a:pPr>
              <a:defRPr/>
            </a:pPr>
            <a:r>
              <a:rPr lang="en-US" dirty="0"/>
              <a:t>U</a:t>
            </a:r>
            <a:r>
              <a:rPr lang="en-US" dirty="0" smtClean="0"/>
              <a:t>se </a:t>
            </a:r>
            <a:r>
              <a:rPr lang="en-US" dirty="0"/>
              <a:t>a </a:t>
            </a:r>
            <a:r>
              <a:rPr lang="en-US" i="1" dirty="0">
                <a:solidFill>
                  <a:srgbClr val="FF0000"/>
                </a:solidFill>
              </a:rPr>
              <a:t>lambda expression</a:t>
            </a:r>
            <a:r>
              <a:rPr lang="en-US" dirty="0"/>
              <a:t> to </a:t>
            </a:r>
            <a:r>
              <a:rPr lang="en-US" dirty="0">
                <a:solidFill>
                  <a:srgbClr val="FF0000"/>
                </a:solidFill>
              </a:rPr>
              <a:t>create</a:t>
            </a:r>
            <a:r>
              <a:rPr lang="en-US" dirty="0"/>
              <a:t> an </a:t>
            </a:r>
            <a:r>
              <a:rPr lang="en-US" dirty="0">
                <a:solidFill>
                  <a:srgbClr val="FF0000"/>
                </a:solidFill>
              </a:rPr>
              <a:t>anonymous function</a:t>
            </a:r>
            <a:r>
              <a:rPr lang="en-US" dirty="0"/>
              <a:t>. </a:t>
            </a:r>
            <a:endParaRPr lang="en-US" dirty="0" smtClean="0"/>
          </a:p>
          <a:p>
            <a:pPr>
              <a:defRPr/>
            </a:pPr>
            <a:r>
              <a:rPr lang="en-US" dirty="0" smtClean="0"/>
              <a:t>Use </a:t>
            </a:r>
            <a:r>
              <a:rPr lang="en-US" dirty="0"/>
              <a:t>the lambda declaration operator </a:t>
            </a:r>
            <a:r>
              <a:rPr lang="en-US" dirty="0">
                <a:solidFill>
                  <a:srgbClr val="FF0000"/>
                </a:solidFill>
              </a:rPr>
              <a:t>=&gt;</a:t>
            </a:r>
            <a:r>
              <a:rPr lang="en-US" dirty="0"/>
              <a:t> to separate the lambda's parameter list from its body. </a:t>
            </a: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smtClean="0"/>
          </a:p>
          <a:p>
            <a:pPr>
              <a:defRPr/>
            </a:pPr>
            <a:r>
              <a:rPr lang="en-US" dirty="0" smtClean="0"/>
              <a:t>A</a:t>
            </a:r>
            <a:r>
              <a:rPr lang="en-US" dirty="0"/>
              <a:t> </a:t>
            </a:r>
            <a:r>
              <a:rPr lang="en-US" i="1" dirty="0"/>
              <a:t>lambda expression</a:t>
            </a:r>
            <a:r>
              <a:rPr lang="en-US" dirty="0"/>
              <a:t> is an expression of any of the following two </a:t>
            </a:r>
            <a:r>
              <a:rPr lang="en-US" dirty="0" smtClean="0"/>
              <a:t>forms:</a:t>
            </a:r>
          </a:p>
          <a:p>
            <a:pPr lvl="1">
              <a:defRPr/>
            </a:pPr>
            <a:r>
              <a:rPr lang="en-US" u="sng" dirty="0">
                <a:hlinkClick r:id="rId3"/>
              </a:rPr>
              <a:t>Expression lambda</a:t>
            </a:r>
            <a:r>
              <a:rPr lang="en-US" dirty="0"/>
              <a:t> that has an expression as its body</a:t>
            </a:r>
            <a:r>
              <a:rPr lang="en-US" dirty="0" smtClean="0"/>
              <a:t>:</a:t>
            </a:r>
          </a:p>
          <a:p>
            <a:pPr lvl="1">
              <a:defRPr/>
            </a:pPr>
            <a:endParaRPr lang="en-US" sz="1000" dirty="0"/>
          </a:p>
          <a:p>
            <a:pPr lvl="1">
              <a:defRPr/>
            </a:pPr>
            <a:endParaRPr lang="en-US" sz="1000" dirty="0" smtClean="0"/>
          </a:p>
          <a:p>
            <a:pPr lvl="1">
              <a:defRPr/>
            </a:pPr>
            <a:endParaRPr lang="en-US" sz="1000" dirty="0"/>
          </a:p>
          <a:p>
            <a:pPr lvl="1">
              <a:defRPr/>
            </a:pPr>
            <a:r>
              <a:rPr lang="en-US" u="sng" dirty="0">
                <a:hlinkClick r:id="rId4"/>
              </a:rPr>
              <a:t>Statement lambda</a:t>
            </a:r>
            <a:r>
              <a:rPr lang="en-US" dirty="0"/>
              <a:t> that has a statement block as its body:</a:t>
            </a:r>
            <a:endParaRPr lang="en-US" sz="1000"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a:t>
            </a:fld>
            <a:endParaRPr lang="en-US"/>
          </a:p>
        </p:txBody>
      </p:sp>
      <p:sp>
        <p:nvSpPr>
          <p:cNvPr id="7" name="Text Box 6"/>
          <p:cNvSpPr txBox="1">
            <a:spLocks noChangeArrowheads="1"/>
          </p:cNvSpPr>
          <p:nvPr/>
        </p:nvSpPr>
        <p:spPr bwMode="auto">
          <a:xfrm>
            <a:off x="1632800" y="3580612"/>
            <a:ext cx="5334000" cy="304800"/>
          </a:xfrm>
          <a:prstGeom prst="rect">
            <a:avLst/>
          </a:prstGeom>
          <a:solidFill>
            <a:srgbClr val="FFFF00">
              <a:alpha val="39999"/>
            </a:srgbClr>
          </a:solidFill>
          <a:ln w="12700" algn="ctr">
            <a:solidFill>
              <a:schemeClr val="tx1"/>
            </a:solidFill>
            <a:miter lim="800000"/>
            <a:headEnd/>
            <a:tailEnd/>
          </a:ln>
        </p:spPr>
        <p:txBody>
          <a:bodyPr/>
          <a:lstStyle>
            <a:lvl1pPr>
              <a:spcBef>
                <a:spcPct val="20000"/>
              </a:spcBef>
              <a:buClr>
                <a:srgbClr val="004E4C"/>
              </a:buClr>
              <a:buSzPct val="50000"/>
              <a:buFont typeface="Wingdings" panose="05000000000000000000" pitchFamily="2" charset="2"/>
              <a:buChar char="u"/>
              <a:defRPr sz="3200">
                <a:solidFill>
                  <a:schemeClr val="tx1"/>
                </a:solidFill>
                <a:latin typeface="Arial" panose="020B0604020202020204" pitchFamily="34" charset="0"/>
              </a:defRPr>
            </a:lvl1pPr>
            <a:lvl2pPr marL="742950" indent="-285750">
              <a:spcBef>
                <a:spcPct val="20000"/>
              </a:spcBef>
              <a:buClr>
                <a:srgbClr val="006666"/>
              </a:buClr>
              <a:buSzPct val="50000"/>
              <a:buFont typeface="Wingdings 2" panose="05020102010507070707" pitchFamily="18" charset="2"/>
              <a:buChar char="²"/>
              <a:defRPr sz="2800">
                <a:solidFill>
                  <a:schemeClr val="tx1"/>
                </a:solidFill>
                <a:latin typeface="Arial" panose="020B0604020202020204" pitchFamily="34" charset="0"/>
              </a:defRPr>
            </a:lvl2pPr>
            <a:lvl3pPr marL="1143000" indent="-228600">
              <a:spcBef>
                <a:spcPct val="20000"/>
              </a:spcBef>
              <a:buClr>
                <a:srgbClr val="006666"/>
              </a:buClr>
              <a:buSzPct val="40000"/>
              <a:buFont typeface="Wingdings 2" panose="05020102010507070707" pitchFamily="18" charset="2"/>
              <a:buChar char="³"/>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just">
              <a:lnSpc>
                <a:spcPct val="70000"/>
              </a:lnSpc>
              <a:spcBef>
                <a:spcPts val="200"/>
              </a:spcBef>
              <a:buClrTx/>
              <a:buSzTx/>
              <a:buNone/>
            </a:pPr>
            <a:r>
              <a:rPr lang="en-US" sz="1400" dirty="0"/>
              <a:t>(input-parameters) =&gt; expression</a:t>
            </a:r>
            <a:endParaRPr lang="en-US" altLang="en-US" sz="1400" dirty="0">
              <a:latin typeface="Courier New" panose="02070309020205020404" pitchFamily="49" charset="0"/>
              <a:ea typeface="Calibri" panose="020F0502020204030204" pitchFamily="34" charset="0"/>
              <a:cs typeface="Courier New" panose="02070309020205020404" pitchFamily="49" charset="0"/>
            </a:endParaRPr>
          </a:p>
        </p:txBody>
      </p:sp>
      <p:sp>
        <p:nvSpPr>
          <p:cNvPr id="8" name="Text Box 6"/>
          <p:cNvSpPr txBox="1">
            <a:spLocks noChangeArrowheads="1"/>
          </p:cNvSpPr>
          <p:nvPr/>
        </p:nvSpPr>
        <p:spPr bwMode="auto">
          <a:xfrm>
            <a:off x="1632800" y="4376143"/>
            <a:ext cx="5334000" cy="304800"/>
          </a:xfrm>
          <a:prstGeom prst="rect">
            <a:avLst/>
          </a:prstGeom>
          <a:solidFill>
            <a:srgbClr val="FFFF00">
              <a:alpha val="39999"/>
            </a:srgbClr>
          </a:solidFill>
          <a:ln w="12700" algn="ctr">
            <a:solidFill>
              <a:schemeClr val="tx1"/>
            </a:solidFill>
            <a:miter lim="800000"/>
            <a:headEnd/>
            <a:tailEnd/>
          </a:ln>
        </p:spPr>
        <p:txBody>
          <a:bodyPr/>
          <a:lstStyle>
            <a:lvl1pPr>
              <a:spcBef>
                <a:spcPct val="20000"/>
              </a:spcBef>
              <a:buClr>
                <a:srgbClr val="004E4C"/>
              </a:buClr>
              <a:buSzPct val="50000"/>
              <a:buFont typeface="Wingdings" panose="05000000000000000000" pitchFamily="2" charset="2"/>
              <a:buChar char="u"/>
              <a:defRPr sz="3200">
                <a:solidFill>
                  <a:schemeClr val="tx1"/>
                </a:solidFill>
                <a:latin typeface="Arial" panose="020B0604020202020204" pitchFamily="34" charset="0"/>
              </a:defRPr>
            </a:lvl1pPr>
            <a:lvl2pPr marL="742950" indent="-285750">
              <a:spcBef>
                <a:spcPct val="20000"/>
              </a:spcBef>
              <a:buClr>
                <a:srgbClr val="006666"/>
              </a:buClr>
              <a:buSzPct val="50000"/>
              <a:buFont typeface="Wingdings 2" panose="05020102010507070707" pitchFamily="18" charset="2"/>
              <a:buChar char="²"/>
              <a:defRPr sz="2800">
                <a:solidFill>
                  <a:schemeClr val="tx1"/>
                </a:solidFill>
                <a:latin typeface="Arial" panose="020B0604020202020204" pitchFamily="34" charset="0"/>
              </a:defRPr>
            </a:lvl2pPr>
            <a:lvl3pPr marL="1143000" indent="-228600">
              <a:spcBef>
                <a:spcPct val="20000"/>
              </a:spcBef>
              <a:buClr>
                <a:srgbClr val="006666"/>
              </a:buClr>
              <a:buSzPct val="40000"/>
              <a:buFont typeface="Wingdings 2" panose="05020102010507070707" pitchFamily="18" charset="2"/>
              <a:buChar char="³"/>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just">
              <a:lnSpc>
                <a:spcPct val="70000"/>
              </a:lnSpc>
              <a:spcBef>
                <a:spcPts val="200"/>
              </a:spcBef>
              <a:buClrTx/>
              <a:buSzTx/>
              <a:buNone/>
            </a:pPr>
            <a:r>
              <a:rPr lang="en-US" sz="1400" dirty="0"/>
              <a:t>(input-parameters) =&gt; { &lt;sequence-of-statements&gt; }</a:t>
            </a:r>
            <a:endParaRPr lang="en-US" altLang="en-US" sz="1400" dirty="0">
              <a:latin typeface="Courier New" panose="02070309020205020404" pitchFamily="49" charset="0"/>
              <a:ea typeface="Calibri" panose="020F0502020204030204" pitchFamily="34" charset="0"/>
              <a:cs typeface="Courier New" panose="02070309020205020404" pitchFamily="49" charset="0"/>
            </a:endParaRPr>
          </a:p>
        </p:txBody>
      </p:sp>
      <p:pic>
        <p:nvPicPr>
          <p:cNvPr id="4099" name="Picture 3" descr="Anonymous Methods and Lambdas - C# Tutorial | A Complete Gui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2046" y="1410035"/>
            <a:ext cx="3003029" cy="1485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7500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Query Syntax and Lambda </a:t>
            </a:r>
            <a:r>
              <a:rPr lang="en-US" sz="2400" dirty="0" smtClean="0"/>
              <a:t>Syntax (4)</a:t>
            </a:r>
            <a:endParaRPr lang="en-US" sz="2400"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40</a:t>
            </a:fld>
            <a:endParaRPr lang="en-US"/>
          </a:p>
        </p:txBody>
      </p:sp>
      <p:pic>
        <p:nvPicPr>
          <p:cNvPr id="7" name="Picture 6"/>
          <p:cNvPicPr>
            <a:picLocks noChangeAspect="1"/>
          </p:cNvPicPr>
          <p:nvPr/>
        </p:nvPicPr>
        <p:blipFill>
          <a:blip r:embed="rId2"/>
          <a:stretch>
            <a:fillRect/>
          </a:stretch>
        </p:blipFill>
        <p:spPr>
          <a:xfrm>
            <a:off x="1876424" y="665486"/>
            <a:ext cx="5791201" cy="4095435"/>
          </a:xfrm>
          <a:prstGeom prst="rect">
            <a:avLst/>
          </a:prstGeom>
        </p:spPr>
      </p:pic>
    </p:spTree>
    <p:extLst>
      <p:ext uri="{BB962C8B-B14F-4D97-AF65-F5344CB8AC3E}">
        <p14:creationId xmlns:p14="http://schemas.microsoft.com/office/powerpoint/2010/main" val="209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References</a:t>
            </a:r>
            <a:endParaRPr lang="en-US" dirty="0"/>
          </a:p>
        </p:txBody>
      </p:sp>
      <p:sp>
        <p:nvSpPr>
          <p:cNvPr id="6" name="Title 1"/>
          <p:cNvSpPr>
            <a:spLocks noGrp="1"/>
          </p:cNvSpPr>
          <p:nvPr>
            <p:ph idx="1"/>
          </p:nvPr>
        </p:nvSpPr>
        <p:spPr/>
        <p:txBody>
          <a:bodyPr/>
          <a:lstStyle/>
          <a:p>
            <a:r>
              <a:rPr lang="en-US" b="1" dirty="0"/>
              <a:t>http://www.tutorialspoint.com/linq/</a:t>
            </a:r>
            <a:r>
              <a:rPr lang="en-US" dirty="0"/>
              <a:t> </a:t>
            </a:r>
            <a:endParaRPr lang="en-US" dirty="0" smtClean="0"/>
          </a:p>
          <a:p>
            <a:r>
              <a:rPr lang="en-US" b="1" dirty="0" smtClean="0"/>
              <a:t>https</a:t>
            </a:r>
            <a:r>
              <a:rPr lang="en-US" b="1" dirty="0"/>
              <a:t>://msdn.microsoft.com/en-us/library/mt693042.aspx</a:t>
            </a:r>
            <a:r>
              <a:rPr lang="en-US" dirty="0"/>
              <a:t> </a:t>
            </a:r>
            <a:endParaRPr lang="en-US" dirty="0" smtClean="0"/>
          </a:p>
          <a:p>
            <a:r>
              <a:rPr lang="en-US" b="1" dirty="0"/>
              <a:t>https://en.wikipedia.org/wiki/Language_Integrated_Query</a:t>
            </a:r>
            <a:r>
              <a:rPr lang="en-US" dirty="0"/>
              <a:t> </a:t>
            </a:r>
            <a:br>
              <a:rPr lang="en-US" dirty="0"/>
            </a:br>
            <a:r>
              <a:rPr lang="en-US" dirty="0"/>
              <a:t/>
            </a:r>
            <a:br>
              <a:rPr lang="en-US" dirty="0"/>
            </a:br>
            <a:endParaRPr lang="en-US" altLang="en-US" dirty="0"/>
          </a:p>
        </p:txBody>
      </p:sp>
      <p:sp>
        <p:nvSpPr>
          <p:cNvPr id="3" name="Date Placeholder 2"/>
          <p:cNvSpPr>
            <a:spLocks noGrp="1"/>
          </p:cNvSpPr>
          <p:nvPr>
            <p:ph type="dt" sz="half" idx="10"/>
          </p:nvPr>
        </p:nvSpPr>
        <p:spPr/>
        <p:txBody>
          <a:bodyPr/>
          <a:lstStyle/>
          <a:p>
            <a:fld id="{1CBC62ED-C7B4-41BF-990C-3909E43156E6}" type="datetime1">
              <a:rPr lang="en-US" smtClean="0"/>
              <a:pPr/>
              <a:t>02/06/2023</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pPr/>
              <a:t>41</a:t>
            </a:fld>
            <a:endParaRPr lang="en-US"/>
          </a:p>
        </p:txBody>
      </p:sp>
    </p:spTree>
    <p:extLst>
      <p:ext uri="{BB962C8B-B14F-4D97-AF65-F5344CB8AC3E}">
        <p14:creationId xmlns:p14="http://schemas.microsoft.com/office/powerpoint/2010/main" val="39000169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you</a:t>
            </a:r>
            <a:endParaRPr lang="en-US" dirty="0"/>
          </a:p>
        </p:txBody>
      </p:sp>
      <p:sp>
        <p:nvSpPr>
          <p:cNvPr id="11" name="Subtitle 10"/>
          <p:cNvSpPr>
            <a:spLocks noGrp="1"/>
          </p:cNvSpPr>
          <p:nvPr>
            <p:ph type="subTitle" idx="1"/>
          </p:nvPr>
        </p:nvSpPr>
        <p:spPr/>
        <p:txBody>
          <a:bodyPr/>
          <a:lstStyle/>
          <a:p>
            <a:endParaRPr lang="vi-VN"/>
          </a:p>
        </p:txBody>
      </p:sp>
      <p:sp>
        <p:nvSpPr>
          <p:cNvPr id="3" name="Date Placeholder 2"/>
          <p:cNvSpPr>
            <a:spLocks noGrp="1"/>
          </p:cNvSpPr>
          <p:nvPr>
            <p:ph type="dt" sz="half" idx="10"/>
          </p:nvPr>
        </p:nvSpPr>
        <p:spPr/>
        <p:txBody>
          <a:bodyPr/>
          <a:lstStyle/>
          <a:p>
            <a:fld id="{A6E310CF-D8EB-4339-A038-1E0E0D4A410F}" type="datetime1">
              <a:rPr lang="en-US" smtClean="0"/>
              <a:pPr/>
              <a:t>02/06/2023</a:t>
            </a:fld>
            <a:endParaRPr lang="en-US"/>
          </a:p>
        </p:txBody>
      </p:sp>
      <p:sp>
        <p:nvSpPr>
          <p:cNvPr id="6"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pPr/>
              <a:t>42</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Calibri" panose="020F0502020204030204" pitchFamily="34" charset="0"/>
              </a:rPr>
              <a:t>Expression Lambdas 1-3</a:t>
            </a:r>
            <a:endParaRPr lang="en-US" dirty="0"/>
          </a:p>
        </p:txBody>
      </p:sp>
      <p:sp>
        <p:nvSpPr>
          <p:cNvPr id="3" name="Content Placeholder 2"/>
          <p:cNvSpPr>
            <a:spLocks noGrp="1"/>
          </p:cNvSpPr>
          <p:nvPr>
            <p:ph idx="1"/>
          </p:nvPr>
        </p:nvSpPr>
        <p:spPr/>
        <p:txBody>
          <a:bodyPr>
            <a:normAutofit/>
          </a:bodyPr>
          <a:lstStyle/>
          <a:p>
            <a:pPr>
              <a:defRPr/>
            </a:pPr>
            <a:r>
              <a:rPr lang="en-GB" sz="1200" dirty="0">
                <a:latin typeface="Calibri" pitchFamily="34" charset="0"/>
              </a:rPr>
              <a:t>An expression lambda is a lambda with an expression on the right side. </a:t>
            </a:r>
          </a:p>
          <a:p>
            <a:pPr>
              <a:defRPr/>
            </a:pPr>
            <a:endParaRPr lang="en-GB" sz="1200" dirty="0">
              <a:latin typeface="Calibri" pitchFamily="34" charset="0"/>
            </a:endParaRPr>
          </a:p>
          <a:p>
            <a:pPr>
              <a:defRPr/>
            </a:pPr>
            <a:endParaRPr lang="en-GB" sz="1200" dirty="0">
              <a:latin typeface="Calibri" pitchFamily="34" charset="0"/>
            </a:endParaRPr>
          </a:p>
          <a:p>
            <a:pPr>
              <a:defRPr/>
            </a:pPr>
            <a:endParaRPr lang="en-GB" sz="1200" dirty="0">
              <a:latin typeface="Calibri" pitchFamily="34" charset="0"/>
            </a:endParaRPr>
          </a:p>
          <a:p>
            <a:pPr>
              <a:defRPr/>
            </a:pPr>
            <a:endParaRPr lang="en-GB" sz="1200" dirty="0">
              <a:latin typeface="Calibri" pitchFamily="34" charset="0"/>
            </a:endParaRPr>
          </a:p>
          <a:p>
            <a:pPr>
              <a:defRPr/>
            </a:pPr>
            <a:endParaRPr lang="en-GB" sz="1200" dirty="0">
              <a:latin typeface="Calibri" pitchFamily="34" charset="0"/>
            </a:endParaRPr>
          </a:p>
          <a:p>
            <a:pPr>
              <a:defRPr/>
            </a:pPr>
            <a:endParaRPr lang="en-GB" sz="1200" dirty="0">
              <a:latin typeface="Calibri" pitchFamily="34" charset="0"/>
            </a:endParaRPr>
          </a:p>
          <a:p>
            <a:pPr>
              <a:defRPr/>
            </a:pPr>
            <a:r>
              <a:rPr lang="en-GB" sz="1200" dirty="0">
                <a:latin typeface="Calibri" pitchFamily="34" charset="0"/>
              </a:rPr>
              <a:t>The input parameters may be implicitly typed or explicitly typed.</a:t>
            </a:r>
            <a:endParaRPr lang="en-US" sz="1200" dirty="0">
              <a:latin typeface="Calibri" pitchFamily="34" charset="0"/>
            </a:endParaRPr>
          </a:p>
          <a:p>
            <a:pPr>
              <a:defRPr/>
            </a:pPr>
            <a:r>
              <a:rPr lang="en-GB" sz="1200" dirty="0">
                <a:latin typeface="Calibri" pitchFamily="34" charset="0"/>
              </a:rPr>
              <a:t>When there are two or more input parameters on the left side of the lambda operator, they must be enclosed within parentheses. However, if you have only one input parameter and its type is implicitly known, then the parentheses can be omitted. For example,</a:t>
            </a:r>
          </a:p>
          <a:p>
            <a:pPr lvl="1">
              <a:buFont typeface="Wingdings 2" panose="05020102010507070707" pitchFamily="18" charset="2"/>
              <a:buNone/>
              <a:defRPr/>
            </a:pPr>
            <a:r>
              <a:rPr lang="en-GB" sz="1200" dirty="0"/>
              <a:t>  	        </a:t>
            </a:r>
            <a:r>
              <a:rPr lang="en-GB" sz="1200" dirty="0">
                <a:latin typeface="Courier New" pitchFamily="49" charset="0"/>
                <a:cs typeface="Courier New" pitchFamily="49" charset="0"/>
              </a:rPr>
              <a:t>(</a:t>
            </a:r>
            <a:r>
              <a:rPr lang="en-GB" sz="1200" dirty="0" err="1">
                <a:latin typeface="Courier New" pitchFamily="49" charset="0"/>
                <a:cs typeface="Courier New" pitchFamily="49" charset="0"/>
              </a:rPr>
              <a:t>str</a:t>
            </a:r>
            <a:r>
              <a:rPr lang="en-GB" sz="1200" dirty="0">
                <a:latin typeface="Courier New" pitchFamily="49" charset="0"/>
                <a:cs typeface="Courier New" pitchFamily="49" charset="0"/>
              </a:rPr>
              <a:t>, str1) =&gt; </a:t>
            </a:r>
            <a:r>
              <a:rPr lang="en-GB" sz="1200" dirty="0" err="1">
                <a:latin typeface="Courier New" pitchFamily="49" charset="0"/>
                <a:cs typeface="Courier New" pitchFamily="49" charset="0"/>
              </a:rPr>
              <a:t>str</a:t>
            </a:r>
            <a:r>
              <a:rPr lang="en-GB" sz="1200" dirty="0">
                <a:latin typeface="Courier New" pitchFamily="49" charset="0"/>
                <a:cs typeface="Courier New" pitchFamily="49" charset="0"/>
              </a:rPr>
              <a:t> == str1</a:t>
            </a:r>
          </a:p>
          <a:p>
            <a:pPr marL="342900" lvl="1" indent="-342900">
              <a:buClr>
                <a:srgbClr val="004E4C"/>
              </a:buClr>
              <a:buFont typeface="Wingdings" pitchFamily="2" charset="2"/>
              <a:buChar char="u"/>
              <a:defRPr/>
            </a:pPr>
            <a:r>
              <a:rPr lang="en-GB" sz="1200" dirty="0">
                <a:latin typeface="Calibri" pitchFamily="34" charset="0"/>
              </a:rPr>
              <a:t>It means </a:t>
            </a:r>
            <a:r>
              <a:rPr lang="en-GB" sz="1200" b="1" dirty="0" err="1">
                <a:latin typeface="Courier New" pitchFamily="49" charset="0"/>
                <a:cs typeface="Courier New" pitchFamily="49" charset="0"/>
              </a:rPr>
              <a:t>str</a:t>
            </a:r>
            <a:r>
              <a:rPr lang="en-GB" sz="1200" dirty="0">
                <a:latin typeface="Calibri" pitchFamily="34" charset="0"/>
              </a:rPr>
              <a:t> and </a:t>
            </a:r>
            <a:r>
              <a:rPr lang="en-GB" sz="1200" b="1" dirty="0">
                <a:latin typeface="Courier New" pitchFamily="49" charset="0"/>
                <a:cs typeface="Courier New" pitchFamily="49" charset="0"/>
              </a:rPr>
              <a:t>str1</a:t>
            </a:r>
            <a:r>
              <a:rPr lang="en-GB" sz="1200" dirty="0">
                <a:latin typeface="Calibri" pitchFamily="34" charset="0"/>
              </a:rPr>
              <a:t> go into the comparison expression which compares </a:t>
            </a:r>
            <a:r>
              <a:rPr lang="en-GB" sz="1200" dirty="0" err="1">
                <a:latin typeface="Courier New" pitchFamily="49" charset="0"/>
                <a:cs typeface="Courier New" pitchFamily="49" charset="0"/>
              </a:rPr>
              <a:t>str</a:t>
            </a:r>
            <a:r>
              <a:rPr lang="en-GB" sz="1200" dirty="0">
                <a:latin typeface="Calibri" pitchFamily="34" charset="0"/>
              </a:rPr>
              <a:t> with </a:t>
            </a:r>
            <a:r>
              <a:rPr lang="en-GB" sz="1200" dirty="0">
                <a:latin typeface="Courier New" pitchFamily="49" charset="0"/>
                <a:cs typeface="Courier New" pitchFamily="49" charset="0"/>
              </a:rPr>
              <a:t>str1</a:t>
            </a:r>
            <a:r>
              <a:rPr lang="en-GB" sz="1200" dirty="0">
                <a:latin typeface="Calibri" pitchFamily="34" charset="0"/>
              </a:rPr>
              <a:t>. In simple terms, it means that the parameters </a:t>
            </a:r>
            <a:r>
              <a:rPr lang="en-GB" sz="1200" b="1" dirty="0" err="1">
                <a:latin typeface="Courier New" pitchFamily="49" charset="0"/>
                <a:cs typeface="Courier New" pitchFamily="49" charset="0"/>
              </a:rPr>
              <a:t>str</a:t>
            </a:r>
            <a:r>
              <a:rPr lang="en-GB" sz="1200" dirty="0">
                <a:latin typeface="Calibri" pitchFamily="34" charset="0"/>
              </a:rPr>
              <a:t> and </a:t>
            </a:r>
            <a:r>
              <a:rPr lang="en-GB" sz="1200" b="1" dirty="0">
                <a:latin typeface="Courier New" pitchFamily="49" charset="0"/>
                <a:cs typeface="Courier New" pitchFamily="49" charset="0"/>
              </a:rPr>
              <a:t>str1</a:t>
            </a:r>
            <a:r>
              <a:rPr lang="en-GB" sz="1200" dirty="0">
                <a:latin typeface="Calibri" pitchFamily="34" charset="0"/>
              </a:rPr>
              <a:t> will be passed to the expression </a:t>
            </a:r>
            <a:r>
              <a:rPr lang="en-GB" sz="1200" b="1" dirty="0" err="1">
                <a:latin typeface="Courier New" pitchFamily="49" charset="0"/>
                <a:cs typeface="Courier New" pitchFamily="49" charset="0"/>
              </a:rPr>
              <a:t>str</a:t>
            </a:r>
            <a:r>
              <a:rPr lang="en-GB" sz="1200" dirty="0">
                <a:latin typeface="Calibri" pitchFamily="34" charset="0"/>
              </a:rPr>
              <a:t> == </a:t>
            </a:r>
            <a:r>
              <a:rPr lang="en-GB" sz="1200" b="1" dirty="0">
                <a:latin typeface="Courier New" pitchFamily="49" charset="0"/>
                <a:cs typeface="Courier New" pitchFamily="49" charset="0"/>
              </a:rPr>
              <a:t>str1</a:t>
            </a:r>
            <a:r>
              <a:rPr lang="en-GB" sz="1200" dirty="0">
                <a:latin typeface="Calibri" pitchFamily="34" charset="0"/>
              </a:rPr>
              <a:t>.   </a:t>
            </a:r>
          </a:p>
          <a:p>
            <a:pPr marL="342900" lvl="1" indent="-342900">
              <a:buClr>
                <a:srgbClr val="004E4C"/>
              </a:buClr>
              <a:buFont typeface="Wingdings" pitchFamily="2" charset="2"/>
              <a:buChar char="u"/>
              <a:defRPr/>
            </a:pPr>
            <a:r>
              <a:rPr lang="en-GB" sz="1200" dirty="0">
                <a:latin typeface="Calibri" pitchFamily="34" charset="0"/>
              </a:rPr>
              <a:t>Here, it is not clear what are the types of </a:t>
            </a:r>
            <a:r>
              <a:rPr lang="en-GB" sz="1200" b="1" dirty="0" err="1">
                <a:latin typeface="Courier New" pitchFamily="49" charset="0"/>
                <a:cs typeface="Courier New" pitchFamily="49" charset="0"/>
              </a:rPr>
              <a:t>str</a:t>
            </a:r>
            <a:r>
              <a:rPr lang="en-GB" sz="1200" dirty="0">
                <a:latin typeface="Calibri" pitchFamily="34" charset="0"/>
              </a:rPr>
              <a:t> and </a:t>
            </a:r>
            <a:r>
              <a:rPr lang="en-GB" sz="1200" b="1" dirty="0">
                <a:latin typeface="Courier New" pitchFamily="49" charset="0"/>
                <a:cs typeface="Courier New" pitchFamily="49" charset="0"/>
              </a:rPr>
              <a:t>str1</a:t>
            </a:r>
            <a:r>
              <a:rPr lang="en-GB" sz="1200" dirty="0">
                <a:latin typeface="Calibri" pitchFamily="34" charset="0"/>
              </a:rPr>
              <a:t>. </a:t>
            </a:r>
          </a:p>
          <a:p>
            <a:pPr marL="342900" lvl="1" indent="-342900">
              <a:buClr>
                <a:srgbClr val="004E4C"/>
              </a:buClr>
              <a:buFont typeface="Wingdings" pitchFamily="2" charset="2"/>
              <a:buChar char="u"/>
              <a:defRPr/>
            </a:pPr>
            <a:r>
              <a:rPr lang="en-GB" sz="1200" dirty="0">
                <a:latin typeface="Calibri" pitchFamily="34" charset="0"/>
              </a:rPr>
              <a:t>Hence, it is best to explicitly mention their data types:</a:t>
            </a:r>
            <a:endParaRPr lang="en-US" sz="1200" dirty="0">
              <a:latin typeface="Calibri" pitchFamily="34" charset="0"/>
            </a:endParaRPr>
          </a:p>
          <a:p>
            <a:pPr lvl="1">
              <a:buFont typeface="Wingdings 2" panose="05020102010507070707" pitchFamily="18" charset="2"/>
              <a:buNone/>
              <a:defRPr/>
            </a:pPr>
            <a:r>
              <a:rPr lang="en-GB" sz="1200" dirty="0"/>
              <a:t>		</a:t>
            </a:r>
            <a:r>
              <a:rPr lang="en-GB" sz="1200" dirty="0">
                <a:latin typeface="Courier New" pitchFamily="49" charset="0"/>
                <a:cs typeface="Courier New" pitchFamily="49" charset="0"/>
              </a:rPr>
              <a:t>(string </a:t>
            </a:r>
            <a:r>
              <a:rPr lang="en-GB" sz="1200" dirty="0" err="1">
                <a:latin typeface="Courier New" pitchFamily="49" charset="0"/>
                <a:cs typeface="Courier New" pitchFamily="49" charset="0"/>
              </a:rPr>
              <a:t>str</a:t>
            </a:r>
            <a:r>
              <a:rPr lang="en-GB" sz="1200" dirty="0">
                <a:latin typeface="Courier New" pitchFamily="49" charset="0"/>
                <a:cs typeface="Courier New" pitchFamily="49" charset="0"/>
              </a:rPr>
              <a:t>, string str1)=&gt; </a:t>
            </a:r>
            <a:r>
              <a:rPr lang="en-GB" sz="1200" dirty="0" err="1">
                <a:latin typeface="Courier New" pitchFamily="49" charset="0"/>
                <a:cs typeface="Courier New" pitchFamily="49" charset="0"/>
              </a:rPr>
              <a:t>str</a:t>
            </a:r>
            <a:r>
              <a:rPr lang="en-GB" sz="1200" dirty="0">
                <a:latin typeface="Courier New" pitchFamily="49" charset="0"/>
                <a:cs typeface="Courier New" pitchFamily="49" charset="0"/>
              </a:rPr>
              <a:t>==str1</a:t>
            </a:r>
            <a:endParaRPr lang="en-US" sz="1200" dirty="0">
              <a:latin typeface="Courier New" pitchFamily="49" charset="0"/>
              <a:cs typeface="Courier New" pitchFamily="49" charset="0"/>
            </a:endParaRPr>
          </a:p>
          <a:p>
            <a:endParaRPr lang="en-US" sz="1200"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5</a:t>
            </a:fld>
            <a:endParaRPr lang="en-US"/>
          </a:p>
        </p:txBody>
      </p:sp>
      <p:sp>
        <p:nvSpPr>
          <p:cNvPr id="7" name="Text Box 4"/>
          <p:cNvSpPr txBox="1">
            <a:spLocks noChangeArrowheads="1"/>
          </p:cNvSpPr>
          <p:nvPr/>
        </p:nvSpPr>
        <p:spPr bwMode="auto">
          <a:xfrm>
            <a:off x="762000" y="1143000"/>
            <a:ext cx="826576" cy="307777"/>
          </a:xfrm>
          <a:prstGeom prst="rect">
            <a:avLst/>
          </a:prstGeom>
          <a:solidFill>
            <a:srgbClr val="006699"/>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square">
            <a:spAutoFit/>
          </a:bodyPr>
          <a:lstStyle>
            <a:lvl1pPr>
              <a:spcBef>
                <a:spcPct val="20000"/>
              </a:spcBef>
              <a:buClr>
                <a:srgbClr val="004E4C"/>
              </a:buClr>
              <a:buSzPct val="50000"/>
              <a:buFont typeface="Wingdings" panose="05000000000000000000" pitchFamily="2" charset="2"/>
              <a:buChar char="u"/>
              <a:defRPr sz="3200">
                <a:solidFill>
                  <a:schemeClr val="tx1"/>
                </a:solidFill>
                <a:latin typeface="Arial" panose="020B0604020202020204" pitchFamily="34" charset="0"/>
              </a:defRPr>
            </a:lvl1pPr>
            <a:lvl2pPr marL="742950" indent="-285750">
              <a:spcBef>
                <a:spcPct val="20000"/>
              </a:spcBef>
              <a:buClr>
                <a:srgbClr val="006666"/>
              </a:buClr>
              <a:buSzPct val="50000"/>
              <a:buFont typeface="Wingdings 2" panose="05020102010507070707" pitchFamily="18" charset="2"/>
              <a:buChar char="²"/>
              <a:defRPr sz="2800">
                <a:solidFill>
                  <a:schemeClr val="tx1"/>
                </a:solidFill>
                <a:latin typeface="Arial" panose="020B0604020202020204" pitchFamily="34" charset="0"/>
              </a:defRPr>
            </a:lvl2pPr>
            <a:lvl3pPr marL="1143000" indent="-228600">
              <a:spcBef>
                <a:spcPct val="20000"/>
              </a:spcBef>
              <a:buClr>
                <a:srgbClr val="006666"/>
              </a:buClr>
              <a:buSzPct val="40000"/>
              <a:buFont typeface="Wingdings 2" panose="05020102010507070707" pitchFamily="18" charset="2"/>
              <a:buChar char="³"/>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400" dirty="0">
                <a:solidFill>
                  <a:schemeClr val="bg1"/>
                </a:solidFill>
                <a:latin typeface="Tahoma" panose="020B0604030504040204" pitchFamily="34" charset="0"/>
              </a:rPr>
              <a:t>Syntax</a:t>
            </a:r>
          </a:p>
        </p:txBody>
      </p:sp>
      <p:sp>
        <p:nvSpPr>
          <p:cNvPr id="8" name="Text Box 6"/>
          <p:cNvSpPr txBox="1">
            <a:spLocks noChangeArrowheads="1"/>
          </p:cNvSpPr>
          <p:nvPr/>
        </p:nvSpPr>
        <p:spPr bwMode="auto">
          <a:xfrm>
            <a:off x="2012950" y="1200150"/>
            <a:ext cx="4191000" cy="285750"/>
          </a:xfrm>
          <a:prstGeom prst="rect">
            <a:avLst/>
          </a:prstGeom>
          <a:solidFill>
            <a:srgbClr val="FFFF00">
              <a:alpha val="39999"/>
            </a:srgbClr>
          </a:solidFill>
          <a:ln w="12700" algn="ctr">
            <a:solidFill>
              <a:schemeClr val="tx1"/>
            </a:solidFill>
            <a:miter lim="800000"/>
            <a:headEnd/>
            <a:tailEnd/>
          </a:ln>
        </p:spPr>
        <p:txBody>
          <a:bodyPr/>
          <a:lstStyle>
            <a:lvl1pPr>
              <a:spcBef>
                <a:spcPct val="20000"/>
              </a:spcBef>
              <a:buClr>
                <a:srgbClr val="004E4C"/>
              </a:buClr>
              <a:buSzPct val="50000"/>
              <a:buFont typeface="Wingdings" panose="05000000000000000000" pitchFamily="2" charset="2"/>
              <a:buChar char="u"/>
              <a:defRPr sz="3200">
                <a:solidFill>
                  <a:schemeClr val="tx1"/>
                </a:solidFill>
                <a:latin typeface="Arial" panose="020B0604020202020204" pitchFamily="34" charset="0"/>
              </a:defRPr>
            </a:lvl1pPr>
            <a:lvl2pPr marL="742950" indent="-285750">
              <a:spcBef>
                <a:spcPct val="20000"/>
              </a:spcBef>
              <a:buClr>
                <a:srgbClr val="006666"/>
              </a:buClr>
              <a:buSzPct val="50000"/>
              <a:buFont typeface="Wingdings 2" panose="05020102010507070707" pitchFamily="18" charset="2"/>
              <a:buChar char="²"/>
              <a:defRPr sz="2800">
                <a:solidFill>
                  <a:schemeClr val="tx1"/>
                </a:solidFill>
                <a:latin typeface="Arial" panose="020B0604020202020204" pitchFamily="34" charset="0"/>
              </a:defRPr>
            </a:lvl2pPr>
            <a:lvl3pPr marL="1143000" indent="-228600">
              <a:spcBef>
                <a:spcPct val="20000"/>
              </a:spcBef>
              <a:buClr>
                <a:srgbClr val="006666"/>
              </a:buClr>
              <a:buSzPct val="40000"/>
              <a:buFont typeface="Wingdings 2" panose="05020102010507070707" pitchFamily="18" charset="2"/>
              <a:buChar char="³"/>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just" eaLnBrk="1" hangingPunct="1">
              <a:lnSpc>
                <a:spcPct val="70000"/>
              </a:lnSpc>
              <a:spcBef>
                <a:spcPts val="200"/>
              </a:spcBef>
              <a:buClrTx/>
              <a:buSzTx/>
              <a:buFontTx/>
              <a:buNone/>
            </a:pPr>
            <a:r>
              <a:rPr lang="en-GB" altLang="en-US" sz="1400" dirty="0">
                <a:solidFill>
                  <a:srgbClr val="000000"/>
                </a:solidFill>
                <a:latin typeface="Courier New" panose="02070309020205020404" pitchFamily="49" charset="0"/>
                <a:cs typeface="Calibri" panose="020F0502020204030204" pitchFamily="34" charset="0"/>
              </a:rPr>
              <a:t>(</a:t>
            </a:r>
            <a:r>
              <a:rPr lang="en-GB" altLang="en-US" sz="1400" dirty="0" err="1">
                <a:solidFill>
                  <a:srgbClr val="000000"/>
                </a:solidFill>
                <a:latin typeface="Courier New" panose="02070309020205020404" pitchFamily="49" charset="0"/>
                <a:cs typeface="Calibri" panose="020F0502020204030204" pitchFamily="34" charset="0"/>
              </a:rPr>
              <a:t>input_parameters</a:t>
            </a:r>
            <a:r>
              <a:rPr lang="en-GB" altLang="en-US" sz="1400" dirty="0">
                <a:solidFill>
                  <a:srgbClr val="000000"/>
                </a:solidFill>
                <a:latin typeface="Courier New" panose="02070309020205020404" pitchFamily="49" charset="0"/>
                <a:cs typeface="Calibri" panose="020F0502020204030204" pitchFamily="34" charset="0"/>
              </a:rPr>
              <a:t>) =&gt; </a:t>
            </a:r>
            <a:r>
              <a:rPr lang="en-GB" altLang="en-US" sz="1400" dirty="0" smtClean="0">
                <a:solidFill>
                  <a:srgbClr val="000000"/>
                </a:solidFill>
                <a:latin typeface="Courier New" panose="02070309020205020404" pitchFamily="49" charset="0"/>
                <a:cs typeface="Calibri" panose="020F0502020204030204" pitchFamily="34" charset="0"/>
              </a:rPr>
              <a:t>expression</a:t>
            </a:r>
            <a:endParaRPr lang="en-US" altLang="en-US" sz="1400" dirty="0">
              <a:cs typeface="Calibri" panose="020F0502020204030204" pitchFamily="34" charset="0"/>
            </a:endParaRPr>
          </a:p>
        </p:txBody>
      </p:sp>
      <p:sp>
        <p:nvSpPr>
          <p:cNvPr id="9" name="TextBox 1"/>
          <p:cNvSpPr txBox="1">
            <a:spLocks noChangeArrowheads="1"/>
          </p:cNvSpPr>
          <p:nvPr/>
        </p:nvSpPr>
        <p:spPr bwMode="auto">
          <a:xfrm>
            <a:off x="762000" y="1618089"/>
            <a:ext cx="7543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4E4C"/>
              </a:buClr>
              <a:buSzPct val="50000"/>
              <a:buFont typeface="Wingdings" panose="05000000000000000000" pitchFamily="2" charset="2"/>
              <a:buChar char="u"/>
              <a:defRPr sz="3200">
                <a:solidFill>
                  <a:schemeClr val="tx1"/>
                </a:solidFill>
                <a:latin typeface="Arial" panose="020B0604020202020204" pitchFamily="34" charset="0"/>
              </a:defRPr>
            </a:lvl1pPr>
            <a:lvl2pPr>
              <a:spcBef>
                <a:spcPct val="20000"/>
              </a:spcBef>
              <a:buClr>
                <a:srgbClr val="006666"/>
              </a:buClr>
              <a:buSzPct val="50000"/>
              <a:buFont typeface="Wingdings 2" panose="05020102010507070707" pitchFamily="18" charset="2"/>
              <a:buChar char="²"/>
              <a:defRPr sz="2800">
                <a:solidFill>
                  <a:schemeClr val="tx1"/>
                </a:solidFill>
                <a:latin typeface="Arial" panose="020B0604020202020204" pitchFamily="34" charset="0"/>
              </a:defRPr>
            </a:lvl2pPr>
            <a:lvl3pPr marL="1143000" indent="-228600">
              <a:spcBef>
                <a:spcPct val="20000"/>
              </a:spcBef>
              <a:buClr>
                <a:srgbClr val="006666"/>
              </a:buClr>
              <a:buSzPct val="40000"/>
              <a:buFont typeface="Wingdings 2" panose="05020102010507070707" pitchFamily="18" charset="2"/>
              <a:buChar char="³"/>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GB" altLang="en-US" sz="1400" dirty="0">
                <a:latin typeface="Calibri" panose="020F0502020204030204" pitchFamily="34" charset="0"/>
              </a:rPr>
              <a:t>where,</a:t>
            </a:r>
            <a:endParaRPr lang="en-US" altLang="en-US" sz="1400" dirty="0">
              <a:latin typeface="Calibri" panose="020F0502020204030204" pitchFamily="34" charset="0"/>
            </a:endParaRPr>
          </a:p>
          <a:p>
            <a:pPr lvl="1" eaLnBrk="1" hangingPunct="1">
              <a:spcBef>
                <a:spcPct val="0"/>
              </a:spcBef>
              <a:buClrTx/>
              <a:buSzTx/>
              <a:buFontTx/>
              <a:buNone/>
            </a:pPr>
            <a:r>
              <a:rPr lang="en-GB" altLang="en-US" sz="1400" b="1" dirty="0" err="1">
                <a:latin typeface="Courier New" panose="02070309020205020404" pitchFamily="49" charset="0"/>
                <a:cs typeface="Courier New" panose="02070309020205020404" pitchFamily="49" charset="0"/>
              </a:rPr>
              <a:t>input_parameters</a:t>
            </a:r>
            <a:r>
              <a:rPr lang="en-GB" altLang="en-US" sz="1400" dirty="0">
                <a:latin typeface="Calibri" panose="020F0502020204030204" pitchFamily="34" charset="0"/>
                <a:cs typeface="Courier New" panose="02070309020205020404" pitchFamily="49" charset="0"/>
              </a:rPr>
              <a:t>: one or more input parameters, each separated by a comma</a:t>
            </a:r>
            <a:endParaRPr lang="en-US" altLang="en-US" sz="1400" dirty="0">
              <a:latin typeface="Calibri" panose="020F0502020204030204" pitchFamily="34" charset="0"/>
              <a:cs typeface="Courier New" panose="02070309020205020404" pitchFamily="49" charset="0"/>
            </a:endParaRPr>
          </a:p>
          <a:p>
            <a:pPr lvl="1" eaLnBrk="1" hangingPunct="1">
              <a:spcBef>
                <a:spcPct val="0"/>
              </a:spcBef>
              <a:buClrTx/>
              <a:buSzTx/>
              <a:buFontTx/>
              <a:buNone/>
            </a:pPr>
            <a:r>
              <a:rPr lang="en-GB" altLang="en-US" sz="1400" b="1" dirty="0">
                <a:latin typeface="Courier New" panose="02070309020205020404" pitchFamily="49" charset="0"/>
                <a:cs typeface="Courier New" panose="02070309020205020404" pitchFamily="49" charset="0"/>
              </a:rPr>
              <a:t>expression</a:t>
            </a:r>
            <a:r>
              <a:rPr lang="en-GB" altLang="en-US" sz="1400" dirty="0">
                <a:latin typeface="Calibri" panose="020F0502020204030204" pitchFamily="34" charset="0"/>
                <a:cs typeface="Courier New" panose="02070309020205020404" pitchFamily="49" charset="0"/>
              </a:rPr>
              <a:t>: the expression to be evaluated</a:t>
            </a:r>
            <a:endParaRPr lang="en-GB" altLang="en-US" sz="1400" dirty="0">
              <a:latin typeface="Calibri" panose="020F0502020204030204" pitchFamily="34" charset="0"/>
            </a:endParaRPr>
          </a:p>
          <a:p>
            <a:pPr>
              <a:spcBef>
                <a:spcPct val="0"/>
              </a:spcBef>
              <a:buClrTx/>
              <a:buSzTx/>
              <a:buFontTx/>
              <a:buNone/>
            </a:pPr>
            <a:endParaRPr lang="en-US" altLang="en-US" sz="1400" dirty="0">
              <a:latin typeface="Courier New" panose="02070309020205020404" pitchFamily="49" charset="0"/>
            </a:endParaRPr>
          </a:p>
        </p:txBody>
      </p:sp>
    </p:spTree>
    <p:extLst>
      <p:ext uri="{BB962C8B-B14F-4D97-AF65-F5344CB8AC3E}">
        <p14:creationId xmlns:p14="http://schemas.microsoft.com/office/powerpoint/2010/main" val="4125539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Calibri" panose="020F0502020204030204" pitchFamily="34" charset="0"/>
              </a:rPr>
              <a:t>Expression Lambdas 2-3 </a:t>
            </a:r>
            <a:endParaRPr lang="en-US" dirty="0"/>
          </a:p>
        </p:txBody>
      </p:sp>
      <p:sp>
        <p:nvSpPr>
          <p:cNvPr id="3" name="Content Placeholder 2"/>
          <p:cNvSpPr>
            <a:spLocks noGrp="1"/>
          </p:cNvSpPr>
          <p:nvPr>
            <p:ph idx="1"/>
          </p:nvPr>
        </p:nvSpPr>
        <p:spPr/>
        <p:txBody>
          <a:bodyPr>
            <a:normAutofit/>
          </a:bodyPr>
          <a:lstStyle/>
          <a:p>
            <a:pPr marL="342900" lvl="1" indent="-342900">
              <a:buClr>
                <a:srgbClr val="004E4C"/>
              </a:buClr>
              <a:buFont typeface="Wingdings" panose="05000000000000000000" pitchFamily="2" charset="2"/>
              <a:buChar char="§"/>
              <a:defRPr/>
            </a:pPr>
            <a:r>
              <a:rPr lang="en-GB" sz="1400" dirty="0">
                <a:latin typeface="Calibri" pitchFamily="34" charset="0"/>
              </a:rPr>
              <a:t>To use a lambda expression:</a:t>
            </a:r>
          </a:p>
          <a:p>
            <a:pPr lvl="1">
              <a:lnSpc>
                <a:spcPct val="90000"/>
              </a:lnSpc>
              <a:defRPr/>
            </a:pPr>
            <a:r>
              <a:rPr lang="en-GB" sz="1400" dirty="0">
                <a:latin typeface="Calibri" pitchFamily="34" charset="0"/>
              </a:rPr>
              <a:t>Declare a delegate type which is compatible with the lambda expression. </a:t>
            </a:r>
          </a:p>
          <a:p>
            <a:pPr lvl="1">
              <a:lnSpc>
                <a:spcPct val="90000"/>
              </a:lnSpc>
              <a:defRPr/>
            </a:pPr>
            <a:r>
              <a:rPr lang="en-GB" sz="1400" dirty="0">
                <a:latin typeface="Calibri" pitchFamily="34" charset="0"/>
              </a:rPr>
              <a:t>Then, create an instance of the delegate and assign the lambda expression to it. After this, you will invoke the delegate instance with parameters, if any. </a:t>
            </a:r>
          </a:p>
          <a:p>
            <a:pPr lvl="1">
              <a:lnSpc>
                <a:spcPct val="90000"/>
              </a:lnSpc>
              <a:defRPr/>
            </a:pPr>
            <a:r>
              <a:rPr lang="en-GB" sz="1400" dirty="0">
                <a:latin typeface="Calibri" pitchFamily="34" charset="0"/>
              </a:rPr>
              <a:t>This will result in the lambda expression being executed. The value of the expression will be the result returned by the lambda. </a:t>
            </a:r>
            <a:endParaRPr lang="en-US" sz="1400" dirty="0">
              <a:latin typeface="Calibri" pitchFamily="34" charset="0"/>
            </a:endParaRPr>
          </a:p>
          <a:p>
            <a:pPr marL="457200" lvl="1" indent="-457200">
              <a:buClr>
                <a:srgbClr val="004E4C"/>
              </a:buClr>
              <a:buFont typeface="Wingdings" panose="05000000000000000000" pitchFamily="2" charset="2"/>
              <a:buChar char="§"/>
              <a:defRPr/>
            </a:pPr>
            <a:r>
              <a:rPr lang="en-GB" altLang="en-US" sz="1400" dirty="0">
                <a:latin typeface="Calibri" panose="020F0502020204030204" pitchFamily="34" charset="0"/>
              </a:rPr>
              <a:t>The following code demonstrates expression lambdas:</a:t>
            </a:r>
          </a:p>
          <a:p>
            <a:pPr marL="342900" lvl="1" indent="-342900">
              <a:buClr>
                <a:srgbClr val="004E4C"/>
              </a:buClr>
              <a:buFont typeface="Wingdings" pitchFamily="2" charset="2"/>
              <a:buChar char="u"/>
              <a:defRPr/>
            </a:pPr>
            <a:endParaRPr lang="en-US" sz="1400" dirty="0">
              <a:latin typeface="Calibri" pitchFamily="34" charset="0"/>
            </a:endParaRPr>
          </a:p>
          <a:p>
            <a:pPr lvl="1">
              <a:buFont typeface="Wingdings 2" panose="05020102010507070707" pitchFamily="18" charset="2"/>
              <a:buNone/>
              <a:defRPr/>
            </a:pPr>
            <a:endParaRPr lang="en-US" sz="1400" dirty="0">
              <a:latin typeface="Calibri" pitchFamily="34" charset="0"/>
            </a:endParaRPr>
          </a:p>
          <a:p>
            <a:endParaRPr lang="en-US" sz="1400"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6</a:t>
            </a:fld>
            <a:endParaRPr lang="en-US"/>
          </a:p>
        </p:txBody>
      </p:sp>
      <p:sp>
        <p:nvSpPr>
          <p:cNvPr id="7" name="Text Box 6"/>
          <p:cNvSpPr txBox="1">
            <a:spLocks noChangeArrowheads="1"/>
          </p:cNvSpPr>
          <p:nvPr/>
        </p:nvSpPr>
        <p:spPr bwMode="auto">
          <a:xfrm>
            <a:off x="2209800" y="2461023"/>
            <a:ext cx="6019800" cy="2133600"/>
          </a:xfrm>
          <a:prstGeom prst="rect">
            <a:avLst/>
          </a:prstGeom>
          <a:solidFill>
            <a:srgbClr val="FFEDA3">
              <a:alpha val="39999"/>
            </a:srgbClr>
          </a:solidFill>
          <a:ln w="12700" algn="ctr">
            <a:solidFill>
              <a:schemeClr val="tx1"/>
            </a:solidFill>
            <a:miter lim="800000"/>
            <a:headEnd/>
            <a:tailEnd/>
          </a:ln>
          <a:effectLst/>
        </p:spPr>
        <p:txBody>
          <a:bodyPr/>
          <a:lstStyle/>
          <a:p>
            <a:pPr algn="just" eaLnBrk="1" hangingPunct="1">
              <a:spcBef>
                <a:spcPts val="0"/>
              </a:spcBef>
              <a:spcAft>
                <a:spcPts val="0"/>
              </a:spcAft>
              <a:defRPr/>
            </a:pPr>
            <a:r>
              <a:rPr lang="en-GB" sz="1000" dirty="0">
                <a:solidFill>
                  <a:srgbClr val="000000"/>
                </a:solidFill>
                <a:ea typeface="Calibri"/>
                <a:cs typeface="Courier New" pitchFamily="49" charset="0"/>
              </a:rPr>
              <a:t>/// &lt;summary&gt;</a:t>
            </a:r>
            <a:endParaRPr lang="en-US" sz="1000" dirty="0">
              <a:ea typeface="Calibri"/>
              <a:cs typeface="Courier New" pitchFamily="49" charset="0"/>
            </a:endParaRPr>
          </a:p>
          <a:p>
            <a:pPr algn="just" eaLnBrk="1" hangingPunct="1">
              <a:spcBef>
                <a:spcPts val="0"/>
              </a:spcBef>
              <a:spcAft>
                <a:spcPts val="0"/>
              </a:spcAft>
              <a:defRPr/>
            </a:pPr>
            <a:r>
              <a:rPr lang="en-GB" sz="1000" dirty="0">
                <a:solidFill>
                  <a:srgbClr val="000000"/>
                </a:solidFill>
                <a:ea typeface="Calibri"/>
                <a:cs typeface="Courier New" pitchFamily="49" charset="0"/>
              </a:rPr>
              <a:t>/// Class ConvertString converts a given string to uppercase</a:t>
            </a:r>
            <a:endParaRPr lang="en-US" sz="1000" dirty="0">
              <a:ea typeface="Calibri"/>
              <a:cs typeface="Courier New" pitchFamily="49" charset="0"/>
            </a:endParaRPr>
          </a:p>
          <a:p>
            <a:pPr algn="just" eaLnBrk="1" hangingPunct="1">
              <a:spcBef>
                <a:spcPts val="0"/>
              </a:spcBef>
              <a:spcAft>
                <a:spcPts val="0"/>
              </a:spcAft>
              <a:defRPr/>
            </a:pPr>
            <a:r>
              <a:rPr lang="en-GB" sz="1000" dirty="0">
                <a:solidFill>
                  <a:srgbClr val="000000"/>
                </a:solidFill>
                <a:ea typeface="Calibri"/>
                <a:cs typeface="Courier New" pitchFamily="49" charset="0"/>
              </a:rPr>
              <a:t>/// &lt;/summary&gt;</a:t>
            </a:r>
            <a:endParaRPr lang="en-US" sz="1000" dirty="0">
              <a:ea typeface="Calibri"/>
              <a:cs typeface="Courier New" pitchFamily="49" charset="0"/>
            </a:endParaRPr>
          </a:p>
          <a:p>
            <a:pPr algn="just" eaLnBrk="1" hangingPunct="1">
              <a:spcBef>
                <a:spcPts val="0"/>
              </a:spcBef>
              <a:spcAft>
                <a:spcPts val="0"/>
              </a:spcAft>
              <a:defRPr/>
            </a:pPr>
            <a:r>
              <a:rPr lang="en-GB" sz="1000" dirty="0">
                <a:solidFill>
                  <a:srgbClr val="000000"/>
                </a:solidFill>
                <a:ea typeface="Calibri"/>
                <a:cs typeface="Courier New" pitchFamily="49" charset="0"/>
              </a:rPr>
              <a:t>public class ConvertString{ </a:t>
            </a:r>
            <a:endParaRPr lang="en-US" sz="1000" dirty="0">
              <a:ea typeface="Calibri"/>
              <a:cs typeface="Courier New" pitchFamily="49" charset="0"/>
            </a:endParaRPr>
          </a:p>
          <a:p>
            <a:pPr indent="400050" algn="just" eaLnBrk="1" hangingPunct="1">
              <a:spcBef>
                <a:spcPts val="0"/>
              </a:spcBef>
              <a:spcAft>
                <a:spcPts val="0"/>
              </a:spcAft>
              <a:defRPr/>
            </a:pPr>
            <a:r>
              <a:rPr lang="en-GB" sz="1000" dirty="0">
                <a:solidFill>
                  <a:srgbClr val="000000"/>
                </a:solidFill>
                <a:ea typeface="Calibri"/>
                <a:cs typeface="Courier New" pitchFamily="49" charset="0"/>
              </a:rPr>
              <a:t>delegate string MakeUpper(string s); </a:t>
            </a:r>
            <a:endParaRPr lang="en-US" sz="1000" dirty="0">
              <a:ea typeface="Calibri"/>
              <a:cs typeface="Courier New" pitchFamily="49" charset="0"/>
            </a:endParaRPr>
          </a:p>
          <a:p>
            <a:pPr indent="400050" algn="just" eaLnBrk="1" hangingPunct="1">
              <a:spcBef>
                <a:spcPts val="0"/>
              </a:spcBef>
              <a:spcAft>
                <a:spcPts val="0"/>
              </a:spcAft>
              <a:defRPr/>
            </a:pPr>
            <a:r>
              <a:rPr lang="en-GB" sz="1000" dirty="0">
                <a:solidFill>
                  <a:srgbClr val="000000"/>
                </a:solidFill>
                <a:ea typeface="Calibri"/>
                <a:cs typeface="Courier New" pitchFamily="49" charset="0"/>
              </a:rPr>
              <a:t>public static void Main() { </a:t>
            </a:r>
            <a:endParaRPr lang="en-US" sz="1000" dirty="0">
              <a:ea typeface="Calibri"/>
              <a:cs typeface="Courier New" pitchFamily="49" charset="0"/>
            </a:endParaRPr>
          </a:p>
          <a:p>
            <a:pPr indent="742950" algn="just" eaLnBrk="1" hangingPunct="1">
              <a:spcBef>
                <a:spcPts val="0"/>
              </a:spcBef>
              <a:spcAft>
                <a:spcPts val="0"/>
              </a:spcAft>
              <a:defRPr/>
            </a:pPr>
            <a:r>
              <a:rPr lang="en-GB" sz="1000" dirty="0">
                <a:solidFill>
                  <a:srgbClr val="000000"/>
                </a:solidFill>
                <a:ea typeface="Calibri"/>
                <a:cs typeface="Courier New" pitchFamily="49" charset="0"/>
              </a:rPr>
              <a:t>// Assign a lambda expression to the delegate instance </a:t>
            </a:r>
            <a:endParaRPr lang="en-US" sz="1000" dirty="0">
              <a:ea typeface="Calibri"/>
              <a:cs typeface="Courier New" pitchFamily="49" charset="0"/>
            </a:endParaRPr>
          </a:p>
          <a:p>
            <a:pPr indent="742950" algn="just" eaLnBrk="1" hangingPunct="1">
              <a:spcBef>
                <a:spcPts val="0"/>
              </a:spcBef>
              <a:spcAft>
                <a:spcPts val="0"/>
              </a:spcAft>
              <a:defRPr/>
            </a:pPr>
            <a:r>
              <a:rPr lang="en-GB" sz="1000" dirty="0">
                <a:solidFill>
                  <a:srgbClr val="000000"/>
                </a:solidFill>
                <a:ea typeface="Calibri"/>
                <a:cs typeface="Courier New" pitchFamily="49" charset="0"/>
              </a:rPr>
              <a:t>MakeUpper con = word =&gt; word.ToUpper(); </a:t>
            </a:r>
            <a:endParaRPr lang="en-US" sz="1000" dirty="0">
              <a:ea typeface="Calibri"/>
              <a:cs typeface="Courier New" pitchFamily="49" charset="0"/>
            </a:endParaRPr>
          </a:p>
          <a:p>
            <a:pPr indent="742950" algn="just" eaLnBrk="1" hangingPunct="1">
              <a:spcBef>
                <a:spcPts val="0"/>
              </a:spcBef>
              <a:spcAft>
                <a:spcPts val="0"/>
              </a:spcAft>
              <a:defRPr/>
            </a:pPr>
            <a:r>
              <a:rPr lang="en-GB" sz="1000" dirty="0">
                <a:solidFill>
                  <a:srgbClr val="000000"/>
                </a:solidFill>
                <a:ea typeface="Calibri"/>
                <a:cs typeface="Courier New" pitchFamily="49" charset="0"/>
              </a:rPr>
              <a:t>// Invoke the delegate in Console.WriteLine with a string </a:t>
            </a:r>
            <a:endParaRPr lang="en-US" sz="1000" dirty="0">
              <a:ea typeface="Calibri"/>
              <a:cs typeface="Courier New" pitchFamily="49" charset="0"/>
            </a:endParaRPr>
          </a:p>
          <a:p>
            <a:pPr indent="742950" algn="just" eaLnBrk="1" hangingPunct="1">
              <a:spcBef>
                <a:spcPts val="0"/>
              </a:spcBef>
              <a:spcAft>
                <a:spcPts val="0"/>
              </a:spcAft>
              <a:defRPr/>
            </a:pPr>
            <a:r>
              <a:rPr lang="en-GB" sz="1000" dirty="0">
                <a:solidFill>
                  <a:srgbClr val="000000"/>
                </a:solidFill>
                <a:ea typeface="Calibri"/>
                <a:cs typeface="Courier New" pitchFamily="49" charset="0"/>
              </a:rPr>
              <a:t>// parameter </a:t>
            </a:r>
            <a:endParaRPr lang="en-US" sz="1000" dirty="0">
              <a:ea typeface="Calibri"/>
              <a:cs typeface="Courier New" pitchFamily="49" charset="0"/>
            </a:endParaRPr>
          </a:p>
          <a:p>
            <a:pPr indent="742950" algn="just" eaLnBrk="1" hangingPunct="1">
              <a:spcBef>
                <a:spcPts val="0"/>
              </a:spcBef>
              <a:spcAft>
                <a:spcPts val="0"/>
              </a:spcAft>
              <a:defRPr/>
            </a:pPr>
            <a:r>
              <a:rPr lang="en-GB" sz="1000" dirty="0">
                <a:solidFill>
                  <a:srgbClr val="000000"/>
                </a:solidFill>
                <a:ea typeface="Calibri"/>
                <a:cs typeface="Courier New" pitchFamily="49" charset="0"/>
              </a:rPr>
              <a:t>Console.WriteLine(con("abc")); </a:t>
            </a:r>
            <a:endParaRPr lang="en-US" sz="1000" dirty="0">
              <a:ea typeface="Calibri"/>
              <a:cs typeface="Courier New" pitchFamily="49" charset="0"/>
            </a:endParaRPr>
          </a:p>
          <a:p>
            <a:pPr indent="400050" algn="just" eaLnBrk="1" hangingPunct="1">
              <a:spcBef>
                <a:spcPts val="0"/>
              </a:spcBef>
              <a:spcAft>
                <a:spcPts val="0"/>
              </a:spcAft>
              <a:defRPr/>
            </a:pPr>
            <a:r>
              <a:rPr lang="en-GB" sz="1000" dirty="0">
                <a:solidFill>
                  <a:srgbClr val="000000"/>
                </a:solidFill>
                <a:ea typeface="Calibri"/>
                <a:cs typeface="Courier New" pitchFamily="49" charset="0"/>
              </a:rPr>
              <a:t>}</a:t>
            </a:r>
            <a:endParaRPr lang="en-US" sz="1000" dirty="0">
              <a:ea typeface="Calibri"/>
              <a:cs typeface="Courier New" pitchFamily="49" charset="0"/>
            </a:endParaRPr>
          </a:p>
          <a:p>
            <a:pPr eaLnBrk="1" hangingPunct="1">
              <a:spcBef>
                <a:spcPts val="0"/>
              </a:spcBef>
              <a:spcAft>
                <a:spcPts val="0"/>
              </a:spcAft>
              <a:defRPr/>
            </a:pPr>
            <a:r>
              <a:rPr lang="en-GB" sz="1000" dirty="0">
                <a:solidFill>
                  <a:srgbClr val="000000"/>
                </a:solidFill>
                <a:ea typeface="Calibri"/>
                <a:cs typeface="Courier New" pitchFamily="49" charset="0"/>
              </a:rPr>
              <a:t>}</a:t>
            </a:r>
            <a:endParaRPr lang="en-US" sz="1000" dirty="0">
              <a:cs typeface="Courier New" pitchFamily="49" charset="0"/>
            </a:endParaRPr>
          </a:p>
        </p:txBody>
      </p:sp>
      <p:sp>
        <p:nvSpPr>
          <p:cNvPr id="8" name="Text Box 4"/>
          <p:cNvSpPr txBox="1">
            <a:spLocks noChangeArrowheads="1"/>
          </p:cNvSpPr>
          <p:nvPr/>
        </p:nvSpPr>
        <p:spPr bwMode="auto">
          <a:xfrm>
            <a:off x="685800" y="2461023"/>
            <a:ext cx="1447800" cy="307777"/>
          </a:xfrm>
          <a:prstGeom prst="rect">
            <a:avLst/>
          </a:prstGeom>
          <a:solidFill>
            <a:srgbClr val="006699"/>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rgbClr val="004E4C"/>
              </a:buClr>
              <a:buSzPct val="50000"/>
              <a:buFont typeface="Wingdings" panose="05000000000000000000" pitchFamily="2" charset="2"/>
              <a:buChar char="u"/>
              <a:defRPr sz="3200">
                <a:solidFill>
                  <a:schemeClr val="tx1"/>
                </a:solidFill>
                <a:latin typeface="Arial" panose="020B0604020202020204" pitchFamily="34" charset="0"/>
              </a:defRPr>
            </a:lvl1pPr>
            <a:lvl2pPr marL="742950" indent="-285750">
              <a:spcBef>
                <a:spcPct val="20000"/>
              </a:spcBef>
              <a:buClr>
                <a:srgbClr val="006666"/>
              </a:buClr>
              <a:buSzPct val="50000"/>
              <a:buFont typeface="Wingdings 2" panose="05020102010507070707" pitchFamily="18" charset="2"/>
              <a:buChar char="²"/>
              <a:defRPr sz="2800">
                <a:solidFill>
                  <a:schemeClr val="tx1"/>
                </a:solidFill>
                <a:latin typeface="Arial" panose="020B0604020202020204" pitchFamily="34" charset="0"/>
              </a:defRPr>
            </a:lvl2pPr>
            <a:lvl3pPr marL="1143000" indent="-228600">
              <a:spcBef>
                <a:spcPct val="20000"/>
              </a:spcBef>
              <a:buClr>
                <a:srgbClr val="006666"/>
              </a:buClr>
              <a:buSzPct val="40000"/>
              <a:buFont typeface="Wingdings 2" panose="05020102010507070707" pitchFamily="18" charset="2"/>
              <a:buChar char="³"/>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400" dirty="0">
                <a:solidFill>
                  <a:schemeClr val="bg1"/>
                </a:solidFill>
                <a:latin typeface="Tahoma" panose="020B0604030504040204" pitchFamily="34" charset="0"/>
              </a:rPr>
              <a:t>Snippet</a:t>
            </a:r>
          </a:p>
        </p:txBody>
      </p:sp>
    </p:spTree>
    <p:extLst>
      <p:ext uri="{BB962C8B-B14F-4D97-AF65-F5344CB8AC3E}">
        <p14:creationId xmlns:p14="http://schemas.microsoft.com/office/powerpoint/2010/main" val="275021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Calibri" panose="020F0502020204030204" pitchFamily="34" charset="0"/>
              </a:rPr>
              <a:t>Expression Lambdas 3-3</a:t>
            </a:r>
            <a:endParaRPr lang="en-US" dirty="0"/>
          </a:p>
        </p:txBody>
      </p:sp>
      <p:sp>
        <p:nvSpPr>
          <p:cNvPr id="3" name="Content Placeholder 2"/>
          <p:cNvSpPr>
            <a:spLocks noGrp="1"/>
          </p:cNvSpPr>
          <p:nvPr>
            <p:ph idx="1"/>
          </p:nvPr>
        </p:nvSpPr>
        <p:spPr>
          <a:xfrm>
            <a:off x="278605" y="850106"/>
            <a:ext cx="8622507" cy="3744517"/>
          </a:xfrm>
        </p:spPr>
        <p:txBody>
          <a:bodyPr>
            <a:normAutofit/>
          </a:bodyPr>
          <a:lstStyle/>
          <a:p>
            <a:pPr marL="342900" lvl="1" indent="-342900">
              <a:buClr>
                <a:srgbClr val="004E4C"/>
              </a:buClr>
              <a:buFont typeface="Wingdings" panose="05000000000000000000" pitchFamily="2" charset="2"/>
              <a:buChar char="§"/>
              <a:defRPr/>
            </a:pPr>
            <a:r>
              <a:rPr lang="en-GB" sz="1400" dirty="0">
                <a:latin typeface="Calibri" pitchFamily="34" charset="0"/>
              </a:rPr>
              <a:t>In the code:</a:t>
            </a:r>
          </a:p>
          <a:p>
            <a:pPr lvl="1">
              <a:lnSpc>
                <a:spcPct val="90000"/>
              </a:lnSpc>
              <a:defRPr/>
            </a:pPr>
            <a:r>
              <a:rPr lang="en-GB" sz="1400" dirty="0">
                <a:latin typeface="Calibri" pitchFamily="34" charset="0"/>
              </a:rPr>
              <a:t>A delegate named </a:t>
            </a:r>
            <a:r>
              <a:rPr lang="en-GB" sz="1400" b="1" dirty="0" err="1">
                <a:latin typeface="Courier New" pitchFamily="49" charset="0"/>
                <a:cs typeface="Courier New" pitchFamily="49" charset="0"/>
              </a:rPr>
              <a:t>MakeUpper</a:t>
            </a:r>
            <a:r>
              <a:rPr lang="en-GB" sz="1400" dirty="0">
                <a:latin typeface="Calibri" pitchFamily="34" charset="0"/>
              </a:rPr>
              <a:t> is created and instantiated. At the time of instantiation, a lambda expression, </a:t>
            </a:r>
            <a:r>
              <a:rPr lang="en-GB" sz="1400" dirty="0">
                <a:latin typeface="Courier New" pitchFamily="49" charset="0"/>
                <a:cs typeface="Courier New" pitchFamily="49" charset="0"/>
              </a:rPr>
              <a:t>word =&gt; </a:t>
            </a:r>
            <a:r>
              <a:rPr lang="en-GB" sz="1400" dirty="0" err="1">
                <a:latin typeface="Courier New" pitchFamily="49" charset="0"/>
                <a:cs typeface="Courier New" pitchFamily="49" charset="0"/>
              </a:rPr>
              <a:t>word.ToUpper</a:t>
            </a:r>
            <a:r>
              <a:rPr lang="en-GB" sz="1400" dirty="0">
                <a:latin typeface="Courier New" pitchFamily="49" charset="0"/>
                <a:cs typeface="Courier New" pitchFamily="49" charset="0"/>
              </a:rPr>
              <a:t>()</a:t>
            </a:r>
            <a:r>
              <a:rPr lang="en-GB" sz="1400" dirty="0">
                <a:latin typeface="Calibri" pitchFamily="34" charset="0"/>
              </a:rPr>
              <a:t>is assigned to the delegate instance. </a:t>
            </a:r>
          </a:p>
          <a:p>
            <a:pPr lvl="1">
              <a:lnSpc>
                <a:spcPct val="90000"/>
              </a:lnSpc>
              <a:defRPr/>
            </a:pPr>
            <a:r>
              <a:rPr lang="en-GB" sz="1400" dirty="0">
                <a:latin typeface="Calibri" pitchFamily="34" charset="0"/>
              </a:rPr>
              <a:t>The meaning of this lambda expression is that, given an input, </a:t>
            </a:r>
            <a:r>
              <a:rPr lang="en-GB" sz="1400" b="1" dirty="0">
                <a:latin typeface="Courier New" pitchFamily="49" charset="0"/>
                <a:cs typeface="Courier New" pitchFamily="49" charset="0"/>
              </a:rPr>
              <a:t>word</a:t>
            </a:r>
            <a:r>
              <a:rPr lang="en-GB" sz="1400" dirty="0">
                <a:latin typeface="Calibri" pitchFamily="34" charset="0"/>
              </a:rPr>
              <a:t>, call the </a:t>
            </a:r>
            <a:r>
              <a:rPr lang="en-GB" sz="1400" dirty="0" err="1">
                <a:latin typeface="Courier New" pitchFamily="49" charset="0"/>
                <a:cs typeface="Courier New" pitchFamily="49" charset="0"/>
              </a:rPr>
              <a:t>ToUpper</a:t>
            </a:r>
            <a:r>
              <a:rPr lang="en-GB" sz="1400" dirty="0">
                <a:latin typeface="Courier New" pitchFamily="49" charset="0"/>
                <a:cs typeface="Courier New" pitchFamily="49" charset="0"/>
              </a:rPr>
              <a:t>() </a:t>
            </a:r>
            <a:r>
              <a:rPr lang="en-GB" sz="1400" dirty="0">
                <a:latin typeface="Calibri" pitchFamily="34" charset="0"/>
              </a:rPr>
              <a:t>method on it. </a:t>
            </a:r>
          </a:p>
          <a:p>
            <a:pPr lvl="1">
              <a:lnSpc>
                <a:spcPct val="90000"/>
              </a:lnSpc>
              <a:defRPr/>
            </a:pPr>
            <a:r>
              <a:rPr lang="en-GB" sz="1400" dirty="0" err="1">
                <a:latin typeface="Courier New" panose="02070309020205020404" pitchFamily="49" charset="0"/>
                <a:cs typeface="Courier New" pitchFamily="49" charset="0"/>
              </a:rPr>
              <a:t>ToUpper</a:t>
            </a:r>
            <a:r>
              <a:rPr lang="en-GB" sz="1400" dirty="0">
                <a:latin typeface="Courier New" panose="02070309020205020404" pitchFamily="49" charset="0"/>
                <a:cs typeface="Courier New" pitchFamily="49" charset="0"/>
              </a:rPr>
              <a:t>()</a:t>
            </a:r>
            <a:r>
              <a:rPr lang="en-GB" sz="1400" dirty="0">
                <a:latin typeface="Calibri" panose="020F0502020204030204" pitchFamily="34" charset="0"/>
                <a:cs typeface="Courier New" pitchFamily="49" charset="0"/>
              </a:rPr>
              <a:t> </a:t>
            </a:r>
            <a:r>
              <a:rPr lang="en-GB" sz="1400" dirty="0">
                <a:latin typeface="Courier New" pitchFamily="49" charset="0"/>
                <a:cs typeface="Courier New" pitchFamily="49" charset="0"/>
              </a:rPr>
              <a:t>i</a:t>
            </a:r>
            <a:r>
              <a:rPr lang="en-GB" sz="1400" dirty="0">
                <a:latin typeface="Calibri" pitchFamily="34" charset="0"/>
              </a:rPr>
              <a:t>s a built-in method of </a:t>
            </a:r>
            <a:r>
              <a:rPr lang="en-GB" sz="1400" dirty="0">
                <a:latin typeface="Courier New" panose="02070309020205020404" pitchFamily="49" charset="0"/>
                <a:cs typeface="Courier New" panose="02070309020205020404" pitchFamily="49" charset="0"/>
              </a:rPr>
              <a:t>String</a:t>
            </a:r>
            <a:r>
              <a:rPr lang="en-GB" sz="1400" dirty="0">
                <a:latin typeface="Calibri" pitchFamily="34" charset="0"/>
              </a:rPr>
              <a:t> class and converts a given string into uppercase.</a:t>
            </a:r>
            <a:endParaRPr lang="en-US" sz="1400" dirty="0">
              <a:latin typeface="Calibri" pitchFamily="34" charset="0"/>
            </a:endParaRPr>
          </a:p>
          <a:p>
            <a:pPr marL="342900" lvl="1" indent="-342900">
              <a:buClr>
                <a:srgbClr val="004E4C"/>
              </a:buClr>
              <a:buFont typeface="Wingdings" panose="05000000000000000000" pitchFamily="2" charset="2"/>
              <a:buChar char="§"/>
              <a:defRPr/>
            </a:pPr>
            <a:r>
              <a:rPr lang="en-US" sz="1400" dirty="0">
                <a:latin typeface="Calibri" pitchFamily="34" charset="0"/>
              </a:rPr>
              <a:t>The following figure displays the </a:t>
            </a:r>
            <a:r>
              <a:rPr lang="en-GB" sz="1400" dirty="0">
                <a:latin typeface="Calibri" pitchFamily="34" charset="0"/>
              </a:rPr>
              <a:t>output of using expression lambdas:</a:t>
            </a:r>
            <a:endParaRPr lang="en-US" sz="1400" dirty="0">
              <a:latin typeface="Calibri" pitchFamily="34" charset="0"/>
            </a:endParaRPr>
          </a:p>
          <a:p>
            <a:endParaRPr lang="en-US" sz="1400"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7</a:t>
            </a:fld>
            <a:endParaRPr lang="en-US"/>
          </a:p>
        </p:txBody>
      </p:sp>
      <p:sp>
        <p:nvSpPr>
          <p:cNvPr id="7" name="Text Box 4"/>
          <p:cNvSpPr txBox="1">
            <a:spLocks noChangeArrowheads="1"/>
          </p:cNvSpPr>
          <p:nvPr/>
        </p:nvSpPr>
        <p:spPr bwMode="auto">
          <a:xfrm>
            <a:off x="727802" y="2328268"/>
            <a:ext cx="1447800" cy="307777"/>
          </a:xfrm>
          <a:prstGeom prst="rect">
            <a:avLst/>
          </a:prstGeom>
          <a:solidFill>
            <a:srgbClr val="006699"/>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rgbClr val="004E4C"/>
              </a:buClr>
              <a:buSzPct val="50000"/>
              <a:buFont typeface="Wingdings" panose="05000000000000000000" pitchFamily="2" charset="2"/>
              <a:buChar char="u"/>
              <a:defRPr sz="3200">
                <a:solidFill>
                  <a:schemeClr val="tx1"/>
                </a:solidFill>
                <a:latin typeface="Arial" panose="020B0604020202020204" pitchFamily="34" charset="0"/>
              </a:defRPr>
            </a:lvl1pPr>
            <a:lvl2pPr marL="742950" indent="-285750">
              <a:spcBef>
                <a:spcPct val="20000"/>
              </a:spcBef>
              <a:buClr>
                <a:srgbClr val="006666"/>
              </a:buClr>
              <a:buSzPct val="50000"/>
              <a:buFont typeface="Wingdings 2" panose="05020102010507070707" pitchFamily="18" charset="2"/>
              <a:buChar char="²"/>
              <a:defRPr sz="2800">
                <a:solidFill>
                  <a:schemeClr val="tx1"/>
                </a:solidFill>
                <a:latin typeface="Arial" panose="020B0604020202020204" pitchFamily="34" charset="0"/>
              </a:defRPr>
            </a:lvl2pPr>
            <a:lvl3pPr marL="1143000" indent="-228600">
              <a:spcBef>
                <a:spcPct val="20000"/>
              </a:spcBef>
              <a:buClr>
                <a:srgbClr val="006666"/>
              </a:buClr>
              <a:buSzPct val="40000"/>
              <a:buFont typeface="Wingdings 2" panose="05020102010507070707" pitchFamily="18" charset="2"/>
              <a:buChar char="³"/>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400" dirty="0">
                <a:solidFill>
                  <a:schemeClr val="bg1"/>
                </a:solidFill>
                <a:latin typeface="Tahoma" panose="020B0604030504040204" pitchFamily="34" charset="0"/>
              </a:rPr>
              <a:t>Output</a:t>
            </a:r>
          </a:p>
        </p:txBody>
      </p:sp>
      <p:pic>
        <p:nvPicPr>
          <p:cNvPr id="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02" y="2828332"/>
            <a:ext cx="5576887"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5121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alibri" panose="020F0502020204030204" pitchFamily="34" charset="0"/>
              </a:rPr>
              <a:t>Statement Lambdas</a:t>
            </a:r>
            <a:endParaRPr lang="en-US" dirty="0"/>
          </a:p>
        </p:txBody>
      </p:sp>
      <p:sp>
        <p:nvSpPr>
          <p:cNvPr id="3" name="Content Placeholder 2"/>
          <p:cNvSpPr>
            <a:spLocks noGrp="1"/>
          </p:cNvSpPr>
          <p:nvPr>
            <p:ph idx="1"/>
          </p:nvPr>
        </p:nvSpPr>
        <p:spPr>
          <a:xfrm>
            <a:off x="278605" y="720672"/>
            <a:ext cx="8622507" cy="3873952"/>
          </a:xfrm>
        </p:spPr>
        <p:txBody>
          <a:bodyPr/>
          <a:lstStyle/>
          <a:p>
            <a:pPr marL="342900" lvl="1" indent="-342900">
              <a:buClr>
                <a:srgbClr val="004E4C"/>
              </a:buClr>
              <a:buFont typeface="Wingdings" panose="05000000000000000000" pitchFamily="2" charset="2"/>
              <a:buChar char="§"/>
              <a:defRPr/>
            </a:pPr>
            <a:r>
              <a:rPr lang="en-GB" sz="1600" dirty="0">
                <a:latin typeface="Calibri" pitchFamily="34" charset="0"/>
              </a:rPr>
              <a:t>A statement lambda is a lambda with one or more statements. It can include loops, </a:t>
            </a:r>
            <a:r>
              <a:rPr lang="en-GB" sz="1600" dirty="0">
                <a:latin typeface="Courier New" panose="02070309020205020404" pitchFamily="49" charset="0"/>
                <a:cs typeface="Courier New" panose="02070309020205020404" pitchFamily="49" charset="0"/>
              </a:rPr>
              <a:t>if</a:t>
            </a:r>
            <a:r>
              <a:rPr lang="en-GB" sz="1600" dirty="0">
                <a:latin typeface="Calibri" pitchFamily="34" charset="0"/>
              </a:rPr>
              <a:t> statements, and so forth.</a:t>
            </a:r>
            <a:endParaRPr lang="en-US" sz="1600" dirty="0">
              <a:latin typeface="Calibri" pitchFamily="34" charset="0"/>
            </a:endParaRPr>
          </a:p>
          <a:p>
            <a:pPr marL="342900" lvl="1" indent="-342900">
              <a:buClr>
                <a:srgbClr val="004E4C"/>
              </a:buClr>
              <a:buFont typeface="Wingdings" panose="05000000000000000000" pitchFamily="2" charset="2"/>
              <a:buChar char="§"/>
              <a:defRPr/>
            </a:pPr>
            <a:endParaRPr lang="en-GB" dirty="0">
              <a:latin typeface="Calibri" pitchFamily="34" charset="0"/>
            </a:endParaRPr>
          </a:p>
          <a:p>
            <a:pPr marL="342900" lvl="1" indent="-342900">
              <a:buClr>
                <a:srgbClr val="004E4C"/>
              </a:buClr>
              <a:buFont typeface="Wingdings" panose="05000000000000000000" pitchFamily="2" charset="2"/>
              <a:buChar char="§"/>
              <a:defRPr/>
            </a:pPr>
            <a:r>
              <a:rPr lang="en-GB" sz="1600" dirty="0" smtClean="0">
                <a:latin typeface="Calibri" pitchFamily="34" charset="0"/>
              </a:rPr>
              <a:t>where</a:t>
            </a:r>
            <a:r>
              <a:rPr lang="en-GB" sz="1600" dirty="0">
                <a:latin typeface="Calibri" pitchFamily="34" charset="0"/>
              </a:rPr>
              <a:t>,</a:t>
            </a:r>
            <a:endParaRPr lang="en-US" sz="1600" dirty="0">
              <a:latin typeface="Calibri" pitchFamily="34" charset="0"/>
            </a:endParaRPr>
          </a:p>
          <a:p>
            <a:pPr marL="742950" lvl="2" indent="-342900">
              <a:buClr>
                <a:srgbClr val="004E4C"/>
              </a:buClr>
              <a:buFont typeface="Wingdings" panose="05000000000000000000" pitchFamily="2" charset="2"/>
              <a:buChar char="ü"/>
              <a:defRPr/>
            </a:pPr>
            <a:r>
              <a:rPr lang="en-GB" sz="1200" b="1" dirty="0" err="1">
                <a:latin typeface="Courier New" pitchFamily="49" charset="0"/>
                <a:cs typeface="Courier New" pitchFamily="49" charset="0"/>
              </a:rPr>
              <a:t>input_parameters</a:t>
            </a:r>
            <a:r>
              <a:rPr lang="en-GB" sz="1200" dirty="0">
                <a:latin typeface="Calibri" pitchFamily="34" charset="0"/>
              </a:rPr>
              <a:t>: one or more input parameters, each separated by a comma</a:t>
            </a:r>
          </a:p>
          <a:p>
            <a:pPr marL="742950" lvl="2" indent="-342900">
              <a:buClr>
                <a:srgbClr val="004E4C"/>
              </a:buClr>
              <a:buFont typeface="Wingdings" panose="05000000000000000000" pitchFamily="2" charset="2"/>
              <a:buChar char="ü"/>
              <a:defRPr/>
            </a:pPr>
            <a:r>
              <a:rPr lang="en-GB" sz="1200" b="1" dirty="0">
                <a:latin typeface="Courier New" pitchFamily="49" charset="0"/>
                <a:cs typeface="Courier New" pitchFamily="49" charset="0"/>
              </a:rPr>
              <a:t>statement:</a:t>
            </a:r>
            <a:r>
              <a:rPr lang="en-GB" sz="1200" dirty="0">
                <a:latin typeface="Calibri" pitchFamily="34" charset="0"/>
                <a:cs typeface="Courier New" pitchFamily="49" charset="0"/>
              </a:rPr>
              <a:t> a statement body containing one or more statements</a:t>
            </a:r>
          </a:p>
          <a:p>
            <a:pPr marL="742950" lvl="2" indent="-342900">
              <a:buClr>
                <a:srgbClr val="004E4C"/>
              </a:buClr>
              <a:buFont typeface="Wingdings" panose="05000000000000000000" pitchFamily="2" charset="2"/>
              <a:buChar char="ü"/>
              <a:defRPr/>
            </a:pPr>
            <a:r>
              <a:rPr lang="en-GB" sz="1200" dirty="0"/>
              <a:t>Optionally, you can specify a return statement to get the result of a lambda.</a:t>
            </a:r>
            <a:endParaRPr lang="en-US" sz="1200" dirty="0"/>
          </a:p>
          <a:p>
            <a:pPr marL="742950" lvl="2" indent="-342900">
              <a:buClr>
                <a:srgbClr val="004E4C"/>
              </a:buClr>
              <a:buFont typeface="Wingdings" panose="05000000000000000000" pitchFamily="2" charset="2"/>
              <a:buChar char="ü"/>
              <a:defRPr/>
            </a:pPr>
            <a:r>
              <a:rPr lang="en-US" sz="1200" dirty="0"/>
              <a:t>	</a:t>
            </a:r>
            <a:r>
              <a:rPr lang="en-US" sz="1200" dirty="0">
                <a:latin typeface="Courier New" pitchFamily="49" charset="0"/>
                <a:cs typeface="Courier New" pitchFamily="49" charset="0"/>
              </a:rPr>
              <a:t>(string </a:t>
            </a:r>
            <a:r>
              <a:rPr lang="en-US" sz="1200" dirty="0" err="1">
                <a:latin typeface="Courier New" pitchFamily="49" charset="0"/>
                <a:cs typeface="Courier New" pitchFamily="49" charset="0"/>
              </a:rPr>
              <a:t>str</a:t>
            </a:r>
            <a:r>
              <a:rPr lang="en-US" sz="1200" dirty="0">
                <a:latin typeface="Courier New" pitchFamily="49" charset="0"/>
                <a:cs typeface="Courier New" pitchFamily="49" charset="0"/>
              </a:rPr>
              <a:t>, string str1)=&gt; { return (</a:t>
            </a:r>
            <a:r>
              <a:rPr lang="en-US" sz="1200" dirty="0" err="1">
                <a:latin typeface="Courier New" pitchFamily="49" charset="0"/>
                <a:cs typeface="Courier New" pitchFamily="49" charset="0"/>
              </a:rPr>
              <a:t>str</a:t>
            </a:r>
            <a:r>
              <a:rPr lang="en-US" sz="1200" dirty="0">
                <a:latin typeface="Courier New" pitchFamily="49" charset="0"/>
                <a:cs typeface="Courier New" pitchFamily="49" charset="0"/>
              </a:rPr>
              <a:t>==str1);}</a:t>
            </a:r>
          </a:p>
          <a:p>
            <a:pPr marL="342900" lvl="1" indent="-342900">
              <a:buClr>
                <a:srgbClr val="004E4C"/>
              </a:buClr>
              <a:buFont typeface="Wingdings" panose="05000000000000000000" pitchFamily="2" charset="2"/>
              <a:buChar char="§"/>
              <a:defRPr/>
            </a:pPr>
            <a:r>
              <a:rPr lang="en-US" sz="1600" dirty="0">
                <a:latin typeface="Calibri" pitchFamily="34" charset="0"/>
              </a:rPr>
              <a:t>The following code demonstrates a statement lambda expression:</a:t>
            </a:r>
          </a:p>
          <a:p>
            <a:pPr marL="742950" lvl="2" indent="-342900">
              <a:buClr>
                <a:srgbClr val="004E4C"/>
              </a:buClr>
              <a:buFont typeface="Wingdings" pitchFamily="2" charset="2"/>
              <a:buChar char="u"/>
              <a:defRPr/>
            </a:pPr>
            <a:endParaRPr lang="en-GB" sz="1600" dirty="0">
              <a:latin typeface="Calibri" pitchFamily="34" charset="0"/>
            </a:endParaRPr>
          </a:p>
          <a:p>
            <a:pPr marL="342900" lvl="1" indent="-342900">
              <a:buClr>
                <a:srgbClr val="004E4C"/>
              </a:buClr>
              <a:buFont typeface="Wingdings" pitchFamily="2" charset="2"/>
              <a:buChar char="u"/>
              <a:defRPr/>
            </a:pPr>
            <a:endParaRPr lang="en-US" dirty="0">
              <a:latin typeface="Calibri" pitchFamily="34" charset="0"/>
            </a:endParaRPr>
          </a:p>
          <a:p>
            <a:pPr lvl="1">
              <a:buFont typeface="Wingdings 2" panose="05020102010507070707" pitchFamily="18" charset="2"/>
              <a:buNone/>
              <a:defRPr/>
            </a:pPr>
            <a:endParaRPr lang="en-US" sz="1600" dirty="0">
              <a:latin typeface="Calibri" pitchFamily="34" charset="0"/>
            </a:endParaRPr>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8</a:t>
            </a:fld>
            <a:endParaRPr lang="en-US"/>
          </a:p>
        </p:txBody>
      </p:sp>
      <p:sp>
        <p:nvSpPr>
          <p:cNvPr id="7" name="Text Box 6"/>
          <p:cNvSpPr txBox="1">
            <a:spLocks noChangeArrowheads="1"/>
          </p:cNvSpPr>
          <p:nvPr/>
        </p:nvSpPr>
        <p:spPr bwMode="auto">
          <a:xfrm>
            <a:off x="1940718" y="1344428"/>
            <a:ext cx="6019800" cy="304800"/>
          </a:xfrm>
          <a:prstGeom prst="rect">
            <a:avLst/>
          </a:prstGeom>
          <a:solidFill>
            <a:srgbClr val="FFFF00">
              <a:alpha val="39999"/>
            </a:srgbClr>
          </a:solidFill>
          <a:ln w="12700" algn="ctr">
            <a:solidFill>
              <a:schemeClr val="tx1"/>
            </a:solidFill>
            <a:miter lim="800000"/>
            <a:headEnd/>
            <a:tailEnd/>
          </a:ln>
          <a:effectLst/>
        </p:spPr>
        <p:txBody>
          <a:bodyPr/>
          <a:lstStyle/>
          <a:p>
            <a:pPr algn="just" eaLnBrk="1" hangingPunct="1">
              <a:lnSpc>
                <a:spcPct val="70000"/>
              </a:lnSpc>
              <a:spcBef>
                <a:spcPts val="200"/>
              </a:spcBef>
              <a:spcAft>
                <a:spcPts val="0"/>
              </a:spcAft>
              <a:defRPr/>
            </a:pPr>
            <a:r>
              <a:rPr lang="en-GB" sz="1000" dirty="0">
                <a:solidFill>
                  <a:srgbClr val="000000"/>
                </a:solidFill>
                <a:latin typeface="Courier New"/>
                <a:ea typeface="Calibri"/>
              </a:rPr>
              <a:t>(input_parameters) =&gt; {statement;}</a:t>
            </a:r>
            <a:endParaRPr lang="en-US" sz="1050" dirty="0">
              <a:latin typeface="Arial"/>
              <a:ea typeface="Calibri"/>
            </a:endParaRPr>
          </a:p>
        </p:txBody>
      </p:sp>
      <p:sp>
        <p:nvSpPr>
          <p:cNvPr id="8" name="Text Box 4"/>
          <p:cNvSpPr txBox="1">
            <a:spLocks noChangeArrowheads="1"/>
          </p:cNvSpPr>
          <p:nvPr/>
        </p:nvSpPr>
        <p:spPr bwMode="auto">
          <a:xfrm>
            <a:off x="717947" y="1267213"/>
            <a:ext cx="1002506" cy="307777"/>
          </a:xfrm>
          <a:prstGeom prst="rect">
            <a:avLst/>
          </a:prstGeom>
          <a:solidFill>
            <a:srgbClr val="006699"/>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square">
            <a:spAutoFit/>
          </a:bodyPr>
          <a:lstStyle>
            <a:lvl1pPr>
              <a:spcBef>
                <a:spcPct val="20000"/>
              </a:spcBef>
              <a:buClr>
                <a:srgbClr val="004E4C"/>
              </a:buClr>
              <a:buSzPct val="50000"/>
              <a:buFont typeface="Wingdings" panose="05000000000000000000" pitchFamily="2" charset="2"/>
              <a:buChar char="u"/>
              <a:defRPr sz="3200">
                <a:solidFill>
                  <a:schemeClr val="tx1"/>
                </a:solidFill>
                <a:latin typeface="Arial" panose="020B0604020202020204" pitchFamily="34" charset="0"/>
              </a:defRPr>
            </a:lvl1pPr>
            <a:lvl2pPr marL="742950" indent="-285750">
              <a:spcBef>
                <a:spcPct val="20000"/>
              </a:spcBef>
              <a:buClr>
                <a:srgbClr val="006666"/>
              </a:buClr>
              <a:buSzPct val="50000"/>
              <a:buFont typeface="Wingdings 2" panose="05020102010507070707" pitchFamily="18" charset="2"/>
              <a:buChar char="²"/>
              <a:defRPr sz="2800">
                <a:solidFill>
                  <a:schemeClr val="tx1"/>
                </a:solidFill>
                <a:latin typeface="Arial" panose="020B0604020202020204" pitchFamily="34" charset="0"/>
              </a:defRPr>
            </a:lvl2pPr>
            <a:lvl3pPr marL="1143000" indent="-228600">
              <a:spcBef>
                <a:spcPct val="20000"/>
              </a:spcBef>
              <a:buClr>
                <a:srgbClr val="006666"/>
              </a:buClr>
              <a:buSzPct val="40000"/>
              <a:buFont typeface="Wingdings 2" panose="05020102010507070707" pitchFamily="18" charset="2"/>
              <a:buChar char="³"/>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400" dirty="0">
                <a:solidFill>
                  <a:schemeClr val="bg1"/>
                </a:solidFill>
                <a:latin typeface="Tahoma" panose="020B0604030504040204" pitchFamily="34" charset="0"/>
              </a:rPr>
              <a:t>Syntax</a:t>
            </a:r>
          </a:p>
        </p:txBody>
      </p:sp>
      <p:sp>
        <p:nvSpPr>
          <p:cNvPr id="9" name="Text Box 6"/>
          <p:cNvSpPr txBox="1">
            <a:spLocks noChangeArrowheads="1"/>
          </p:cNvSpPr>
          <p:nvPr/>
        </p:nvSpPr>
        <p:spPr bwMode="auto">
          <a:xfrm>
            <a:off x="1940718" y="3038475"/>
            <a:ext cx="6019800" cy="1750663"/>
          </a:xfrm>
          <a:prstGeom prst="rect">
            <a:avLst/>
          </a:prstGeom>
          <a:solidFill>
            <a:srgbClr val="FFEDA3">
              <a:alpha val="39999"/>
            </a:srgbClr>
          </a:solidFill>
          <a:ln w="12700" algn="ctr">
            <a:solidFill>
              <a:schemeClr val="tx1"/>
            </a:solidFill>
            <a:miter lim="800000"/>
            <a:headEnd/>
            <a:tailEnd/>
          </a:ln>
        </p:spPr>
        <p:txBody>
          <a:bodyPr/>
          <a:lstStyle>
            <a:lvl1pPr>
              <a:spcBef>
                <a:spcPct val="20000"/>
              </a:spcBef>
              <a:buClr>
                <a:srgbClr val="004E4C"/>
              </a:buClr>
              <a:buSzPct val="50000"/>
              <a:buFont typeface="Wingdings" panose="05000000000000000000" pitchFamily="2" charset="2"/>
              <a:buChar char="u"/>
              <a:defRPr sz="3200">
                <a:solidFill>
                  <a:schemeClr val="tx1"/>
                </a:solidFill>
                <a:latin typeface="Arial" panose="020B0604020202020204" pitchFamily="34" charset="0"/>
              </a:defRPr>
            </a:lvl1pPr>
            <a:lvl2pPr marL="742950" indent="-285750">
              <a:spcBef>
                <a:spcPct val="20000"/>
              </a:spcBef>
              <a:buClr>
                <a:srgbClr val="006666"/>
              </a:buClr>
              <a:buSzPct val="50000"/>
              <a:buFont typeface="Wingdings 2" panose="05020102010507070707" pitchFamily="18" charset="2"/>
              <a:buChar char="²"/>
              <a:defRPr sz="2800">
                <a:solidFill>
                  <a:schemeClr val="tx1"/>
                </a:solidFill>
                <a:latin typeface="Arial" panose="020B0604020202020204" pitchFamily="34" charset="0"/>
              </a:defRPr>
            </a:lvl2pPr>
            <a:lvl3pPr marL="1143000" indent="-228600">
              <a:spcBef>
                <a:spcPct val="20000"/>
              </a:spcBef>
              <a:buClr>
                <a:srgbClr val="006666"/>
              </a:buClr>
              <a:buSzPct val="40000"/>
              <a:buFont typeface="Wingdings 2" panose="05020102010507070707" pitchFamily="18" charset="2"/>
              <a:buChar char="³"/>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just" eaLnBrk="1" hangingPunct="1">
              <a:spcBef>
                <a:spcPct val="0"/>
              </a:spcBef>
              <a:buClrTx/>
              <a:buSzTx/>
              <a:buFontTx/>
              <a:buNone/>
            </a:pP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&lt;summary&gt;</a:t>
            </a:r>
            <a:endParaRPr lang="en-US" altLang="en-US" sz="800" dirty="0">
              <a:latin typeface="Courier New" panose="02070309020205020404" pitchFamily="49" charset="0"/>
              <a:ea typeface="Calibri" panose="020F0502020204030204" pitchFamily="34" charset="0"/>
              <a:cs typeface="Courier New" panose="02070309020205020404" pitchFamily="49" charset="0"/>
            </a:endParaRPr>
          </a:p>
          <a:p>
            <a:pPr algn="just" eaLnBrk="1" hangingPunct="1">
              <a:spcBef>
                <a:spcPct val="0"/>
              </a:spcBef>
              <a:buClrTx/>
              <a:buSzTx/>
              <a:buFontTx/>
              <a:buNone/>
            </a:pP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Class </a:t>
            </a:r>
            <a:r>
              <a:rPr lang="en-GB" altLang="en-US" sz="8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WordLength</a:t>
            </a: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determines the length of a given word or phrase</a:t>
            </a:r>
            <a:endParaRPr lang="en-US" altLang="en-US" sz="800" dirty="0">
              <a:latin typeface="Courier New" panose="02070309020205020404" pitchFamily="49" charset="0"/>
              <a:ea typeface="Calibri" panose="020F0502020204030204" pitchFamily="34" charset="0"/>
              <a:cs typeface="Courier New" panose="02070309020205020404" pitchFamily="49" charset="0"/>
            </a:endParaRPr>
          </a:p>
          <a:p>
            <a:pPr algn="just" eaLnBrk="1" hangingPunct="1">
              <a:spcBef>
                <a:spcPct val="0"/>
              </a:spcBef>
              <a:buClrTx/>
              <a:buSzTx/>
              <a:buFontTx/>
              <a:buNone/>
            </a:pP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&lt;/summary&gt;</a:t>
            </a:r>
            <a:endParaRPr lang="en-US" altLang="en-US" sz="800" dirty="0">
              <a:latin typeface="Courier New" panose="02070309020205020404" pitchFamily="49" charset="0"/>
              <a:ea typeface="Calibri" panose="020F0502020204030204" pitchFamily="34" charset="0"/>
              <a:cs typeface="Courier New" panose="02070309020205020404" pitchFamily="49" charset="0"/>
            </a:endParaRPr>
          </a:p>
          <a:p>
            <a:pPr algn="just" eaLnBrk="1" hangingPunct="1">
              <a:spcBef>
                <a:spcPct val="0"/>
              </a:spcBef>
              <a:buClrTx/>
              <a:buSzTx/>
              <a:buFontTx/>
              <a:buNone/>
            </a:pP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public class </a:t>
            </a:r>
            <a:r>
              <a:rPr lang="en-GB" altLang="en-US" sz="8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WordLength</a:t>
            </a: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endParaRPr lang="en-US" altLang="en-US" sz="800" dirty="0">
              <a:latin typeface="Courier New" panose="02070309020205020404" pitchFamily="49" charset="0"/>
              <a:ea typeface="Calibri" panose="020F0502020204030204" pitchFamily="34" charset="0"/>
              <a:cs typeface="Courier New" panose="02070309020205020404" pitchFamily="49" charset="0"/>
            </a:endParaRPr>
          </a:p>
          <a:p>
            <a:pPr algn="just" eaLnBrk="1" hangingPunct="1">
              <a:spcBef>
                <a:spcPct val="0"/>
              </a:spcBef>
              <a:buClrTx/>
              <a:buSzTx/>
              <a:buFontTx/>
              <a:buNone/>
            </a:pP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Declare a delegate that has no return value but accepts a string </a:t>
            </a:r>
            <a:endParaRPr lang="en-US" altLang="en-US" sz="800" dirty="0">
              <a:latin typeface="Courier New" panose="02070309020205020404" pitchFamily="49" charset="0"/>
              <a:ea typeface="Calibri" panose="020F0502020204030204" pitchFamily="34" charset="0"/>
              <a:cs typeface="Courier New" panose="02070309020205020404" pitchFamily="49" charset="0"/>
            </a:endParaRPr>
          </a:p>
          <a:p>
            <a:pPr algn="just" eaLnBrk="1" hangingPunct="1">
              <a:spcBef>
                <a:spcPct val="0"/>
              </a:spcBef>
              <a:buClrTx/>
              <a:buSzTx/>
              <a:buFontTx/>
              <a:buNone/>
            </a:pP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delegate void </a:t>
            </a:r>
            <a:r>
              <a:rPr lang="en-GB" altLang="en-US" sz="8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GetLength</a:t>
            </a: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(string s); </a:t>
            </a:r>
            <a:endParaRPr lang="en-US" altLang="en-US" sz="800" dirty="0">
              <a:latin typeface="Courier New" panose="02070309020205020404" pitchFamily="49" charset="0"/>
              <a:ea typeface="Calibri" panose="020F0502020204030204" pitchFamily="34" charset="0"/>
              <a:cs typeface="Courier New" panose="02070309020205020404" pitchFamily="49" charset="0"/>
            </a:endParaRPr>
          </a:p>
          <a:p>
            <a:pPr algn="just" eaLnBrk="1" hangingPunct="1">
              <a:spcBef>
                <a:spcPct val="0"/>
              </a:spcBef>
              <a:buClrTx/>
              <a:buSzTx/>
              <a:buFontTx/>
              <a:buNone/>
            </a:pP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public static void Main() {</a:t>
            </a:r>
            <a:endParaRPr lang="en-US" altLang="en-US" sz="800" dirty="0">
              <a:latin typeface="Courier New" panose="02070309020205020404" pitchFamily="49" charset="0"/>
              <a:ea typeface="Calibri" panose="020F0502020204030204" pitchFamily="34" charset="0"/>
              <a:cs typeface="Courier New" panose="02070309020205020404" pitchFamily="49" charset="0"/>
            </a:endParaRPr>
          </a:p>
          <a:p>
            <a:pPr algn="just" eaLnBrk="1" hangingPunct="1">
              <a:spcBef>
                <a:spcPct val="0"/>
              </a:spcBef>
              <a:buClrTx/>
              <a:buSzTx/>
              <a:buFontTx/>
              <a:buNone/>
            </a:pP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Here, the body of the lambda comprises two entire statements </a:t>
            </a:r>
            <a:endParaRPr lang="en-US" altLang="en-US" sz="800" dirty="0">
              <a:latin typeface="Courier New" panose="02070309020205020404" pitchFamily="49" charset="0"/>
              <a:ea typeface="Calibri" panose="020F0502020204030204" pitchFamily="34" charset="0"/>
              <a:cs typeface="Courier New" panose="02070309020205020404" pitchFamily="49" charset="0"/>
            </a:endParaRPr>
          </a:p>
          <a:p>
            <a:pPr lvl="1" algn="just">
              <a:spcBef>
                <a:spcPct val="0"/>
              </a:spcBef>
              <a:buClrTx/>
              <a:buSzTx/>
              <a:buFontTx/>
              <a:buNone/>
            </a:pPr>
            <a:r>
              <a:rPr lang="en-GB" altLang="en-US" sz="8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GetLength</a:t>
            </a: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GB" altLang="en-US" sz="8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len</a:t>
            </a: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 name =&gt; { </a:t>
            </a:r>
            <a:r>
              <a:rPr lang="en-GB" altLang="en-US" sz="8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int</a:t>
            </a: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n = </a:t>
            </a:r>
            <a:endParaRPr lang="en-US" altLang="en-US" sz="800" dirty="0">
              <a:latin typeface="Courier New" panose="02070309020205020404" pitchFamily="49" charset="0"/>
              <a:ea typeface="Calibri" panose="020F0502020204030204" pitchFamily="34" charset="0"/>
              <a:cs typeface="Courier New" panose="02070309020205020404" pitchFamily="49" charset="0"/>
            </a:endParaRPr>
          </a:p>
          <a:p>
            <a:pPr lvl="1" algn="just">
              <a:spcBef>
                <a:spcPct val="0"/>
              </a:spcBef>
              <a:buClrTx/>
              <a:buSzTx/>
              <a:buFontTx/>
              <a:buNone/>
            </a:pPr>
            <a:r>
              <a:rPr lang="en-GB" altLang="en-US" sz="8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name.Length;Console.WriteLine</a:t>
            </a: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r>
              <a:rPr lang="en-GB" altLang="en-US" sz="8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n.ToString</a:t>
            </a: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 </a:t>
            </a:r>
            <a:endParaRPr lang="en-US" altLang="en-US" sz="800" dirty="0">
              <a:latin typeface="Courier New" panose="02070309020205020404" pitchFamily="49" charset="0"/>
              <a:ea typeface="Calibri" panose="020F0502020204030204" pitchFamily="34" charset="0"/>
              <a:cs typeface="Courier New" panose="02070309020205020404" pitchFamily="49" charset="0"/>
            </a:endParaRPr>
          </a:p>
          <a:p>
            <a:pPr lvl="1" algn="just">
              <a:spcBef>
                <a:spcPct val="0"/>
              </a:spcBef>
              <a:buClrTx/>
              <a:buSzTx/>
              <a:buFontTx/>
              <a:buNone/>
            </a:pP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Invoke the delegate with a string </a:t>
            </a:r>
            <a:endParaRPr lang="en-US" altLang="en-US" sz="800" dirty="0">
              <a:latin typeface="Courier New" panose="02070309020205020404" pitchFamily="49" charset="0"/>
              <a:ea typeface="Calibri" panose="020F0502020204030204" pitchFamily="34" charset="0"/>
              <a:cs typeface="Courier New" panose="02070309020205020404" pitchFamily="49" charset="0"/>
            </a:endParaRPr>
          </a:p>
          <a:p>
            <a:pPr lvl="1" algn="just">
              <a:spcBef>
                <a:spcPct val="0"/>
              </a:spcBef>
              <a:buClrTx/>
              <a:buSzTx/>
              <a:buFontTx/>
              <a:buNone/>
            </a:pPr>
            <a:r>
              <a:rPr lang="en-GB" altLang="en-US" sz="8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len</a:t>
            </a: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("Mississippi"); </a:t>
            </a:r>
            <a:endParaRPr lang="en-US" altLang="en-US" sz="800" dirty="0">
              <a:latin typeface="Courier New" panose="02070309020205020404" pitchFamily="49" charset="0"/>
              <a:ea typeface="Calibri" panose="020F0502020204030204" pitchFamily="34" charset="0"/>
              <a:cs typeface="Courier New" panose="02070309020205020404" pitchFamily="49" charset="0"/>
            </a:endParaRPr>
          </a:p>
          <a:p>
            <a:pPr lvl="1" algn="just">
              <a:spcBef>
                <a:spcPct val="0"/>
              </a:spcBef>
              <a:buClrTx/>
              <a:buSzTx/>
              <a:buFontTx/>
              <a:buNone/>
            </a:pP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800" dirty="0">
              <a:latin typeface="Courier New" panose="02070309020205020404" pitchFamily="49" charset="0"/>
              <a:ea typeface="Calibri" panose="020F0502020204030204" pitchFamily="34" charset="0"/>
              <a:cs typeface="Courier New" panose="02070309020205020404" pitchFamily="49" charset="0"/>
            </a:endParaRPr>
          </a:p>
          <a:p>
            <a:pPr eaLnBrk="1" hangingPunct="1">
              <a:spcBef>
                <a:spcPct val="0"/>
              </a:spcBef>
              <a:buClrTx/>
              <a:buSzTx/>
              <a:buFontTx/>
              <a:buNone/>
            </a:pPr>
            <a:r>
              <a:rPr lang="en-GB" altLang="en-US" sz="8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800" dirty="0">
              <a:latin typeface="Courier New" panose="02070309020205020404" pitchFamily="49" charset="0"/>
              <a:ea typeface="Calibri" panose="020F0502020204030204" pitchFamily="34" charset="0"/>
              <a:cs typeface="Courier New" panose="02070309020205020404" pitchFamily="49" charset="0"/>
            </a:endParaRPr>
          </a:p>
        </p:txBody>
      </p:sp>
      <p:sp>
        <p:nvSpPr>
          <p:cNvPr id="10" name="Text Box 4"/>
          <p:cNvSpPr txBox="1">
            <a:spLocks noChangeArrowheads="1"/>
          </p:cNvSpPr>
          <p:nvPr/>
        </p:nvSpPr>
        <p:spPr bwMode="auto">
          <a:xfrm>
            <a:off x="717947" y="3162300"/>
            <a:ext cx="1002506" cy="307777"/>
          </a:xfrm>
          <a:prstGeom prst="rect">
            <a:avLst/>
          </a:prstGeom>
          <a:solidFill>
            <a:srgbClr val="006699"/>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square">
            <a:spAutoFit/>
          </a:bodyPr>
          <a:lstStyle>
            <a:lvl1pPr>
              <a:spcBef>
                <a:spcPct val="20000"/>
              </a:spcBef>
              <a:buClr>
                <a:srgbClr val="004E4C"/>
              </a:buClr>
              <a:buSzPct val="50000"/>
              <a:buFont typeface="Wingdings" panose="05000000000000000000" pitchFamily="2" charset="2"/>
              <a:buChar char="u"/>
              <a:defRPr sz="3200">
                <a:solidFill>
                  <a:schemeClr val="tx1"/>
                </a:solidFill>
                <a:latin typeface="Arial" panose="020B0604020202020204" pitchFamily="34" charset="0"/>
              </a:defRPr>
            </a:lvl1pPr>
            <a:lvl2pPr marL="742950" indent="-285750">
              <a:spcBef>
                <a:spcPct val="20000"/>
              </a:spcBef>
              <a:buClr>
                <a:srgbClr val="006666"/>
              </a:buClr>
              <a:buSzPct val="50000"/>
              <a:buFont typeface="Wingdings 2" panose="05020102010507070707" pitchFamily="18" charset="2"/>
              <a:buChar char="²"/>
              <a:defRPr sz="2800">
                <a:solidFill>
                  <a:schemeClr val="tx1"/>
                </a:solidFill>
                <a:latin typeface="Arial" panose="020B0604020202020204" pitchFamily="34" charset="0"/>
              </a:defRPr>
            </a:lvl2pPr>
            <a:lvl3pPr marL="1143000" indent="-228600">
              <a:spcBef>
                <a:spcPct val="20000"/>
              </a:spcBef>
              <a:buClr>
                <a:srgbClr val="006666"/>
              </a:buClr>
              <a:buSzPct val="40000"/>
              <a:buFont typeface="Wingdings 2" panose="05020102010507070707" pitchFamily="18" charset="2"/>
              <a:buChar char="³"/>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400" dirty="0">
                <a:solidFill>
                  <a:schemeClr val="bg1"/>
                </a:solidFill>
                <a:latin typeface="Tahoma" panose="020B0604030504040204" pitchFamily="34" charset="0"/>
              </a:rPr>
              <a:t>Snippet</a:t>
            </a:r>
          </a:p>
        </p:txBody>
      </p:sp>
    </p:spTree>
    <p:extLst>
      <p:ext uri="{BB962C8B-B14F-4D97-AF65-F5344CB8AC3E}">
        <p14:creationId xmlns:p14="http://schemas.microsoft.com/office/powerpoint/2010/main" val="1335842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smtClean="0">
                <a:latin typeface="Calibri" panose="020F0502020204030204" pitchFamily="34" charset="0"/>
              </a:rPr>
              <a:t>Lambdas with Standard Query Operators 1-2</a:t>
            </a:r>
            <a:endParaRPr lang="en-US" sz="2800" dirty="0"/>
          </a:p>
        </p:txBody>
      </p:sp>
      <p:sp>
        <p:nvSpPr>
          <p:cNvPr id="3" name="Content Placeholder 2"/>
          <p:cNvSpPr>
            <a:spLocks noGrp="1"/>
          </p:cNvSpPr>
          <p:nvPr>
            <p:ph idx="1"/>
          </p:nvPr>
        </p:nvSpPr>
        <p:spPr>
          <a:xfrm>
            <a:off x="278605" y="790414"/>
            <a:ext cx="8622507" cy="3804209"/>
          </a:xfrm>
        </p:spPr>
        <p:txBody>
          <a:bodyPr/>
          <a:lstStyle/>
          <a:p>
            <a:pPr marL="342900" lvl="1" indent="-342900">
              <a:buFont typeface="Wingdings" panose="05000000000000000000" pitchFamily="2" charset="2"/>
              <a:buChar char="§"/>
            </a:pPr>
            <a:r>
              <a:rPr lang="en-GB" altLang="en-US" sz="1400" dirty="0">
                <a:latin typeface="Calibri" panose="020F0502020204030204" pitchFamily="34" charset="0"/>
              </a:rPr>
              <a:t>Lambda expressions can also be used with standard query operators.</a:t>
            </a:r>
          </a:p>
          <a:p>
            <a:pPr marL="342900" lvl="1" indent="-342900">
              <a:buFont typeface="Wingdings" panose="05000000000000000000" pitchFamily="2" charset="2"/>
              <a:buChar char="§"/>
            </a:pPr>
            <a:r>
              <a:rPr lang="en-US" altLang="en-US" sz="1400" dirty="0">
                <a:latin typeface="Calibri" panose="020F0502020204030204" pitchFamily="34" charset="0"/>
              </a:rPr>
              <a:t>The following table </a:t>
            </a:r>
            <a:r>
              <a:rPr lang="en-GB" altLang="en-US" sz="1400" dirty="0">
                <a:latin typeface="Calibri" panose="020F0502020204030204" pitchFamily="34" charset="0"/>
              </a:rPr>
              <a:t>lists the standard query operators</a:t>
            </a:r>
            <a:r>
              <a:rPr lang="en-GB" altLang="en-US" sz="1400" dirty="0" smtClean="0">
                <a:latin typeface="Calibri" panose="020F0502020204030204" pitchFamily="34" charset="0"/>
              </a:rPr>
              <a:t>:</a:t>
            </a:r>
          </a:p>
          <a:p>
            <a:pPr marL="342900" lvl="1" indent="-342900">
              <a:buFont typeface="Wingdings" panose="05000000000000000000" pitchFamily="2" charset="2"/>
              <a:buChar char="§"/>
            </a:pPr>
            <a:endParaRPr lang="en-GB" altLang="en-US" sz="1400" dirty="0">
              <a:latin typeface="Calibri" panose="020F0502020204030204" pitchFamily="34" charset="0"/>
            </a:endParaRPr>
          </a:p>
          <a:p>
            <a:pPr marL="342900" lvl="1" indent="-342900">
              <a:buFont typeface="Wingdings" panose="05000000000000000000" pitchFamily="2" charset="2"/>
              <a:buChar char="§"/>
            </a:pPr>
            <a:endParaRPr lang="en-GB" altLang="en-US" sz="1400" dirty="0" smtClean="0">
              <a:latin typeface="Calibri" panose="020F0502020204030204" pitchFamily="34" charset="0"/>
            </a:endParaRPr>
          </a:p>
          <a:p>
            <a:pPr marL="342900" lvl="1" indent="-342900">
              <a:buFont typeface="Wingdings" panose="05000000000000000000" pitchFamily="2" charset="2"/>
              <a:buChar char="§"/>
            </a:pPr>
            <a:endParaRPr lang="en-GB" altLang="en-US" sz="1400" dirty="0">
              <a:latin typeface="Calibri" panose="020F0502020204030204" pitchFamily="34" charset="0"/>
            </a:endParaRPr>
          </a:p>
          <a:p>
            <a:pPr marL="342900" lvl="1" indent="-342900">
              <a:buFont typeface="Wingdings" panose="05000000000000000000" pitchFamily="2" charset="2"/>
              <a:buChar char="§"/>
            </a:pPr>
            <a:endParaRPr lang="en-GB" altLang="en-US" sz="1400" dirty="0" smtClean="0">
              <a:latin typeface="Calibri" panose="020F0502020204030204" pitchFamily="34" charset="0"/>
            </a:endParaRPr>
          </a:p>
          <a:p>
            <a:pPr marL="342900" lvl="1" indent="-342900">
              <a:buFont typeface="Wingdings" panose="05000000000000000000" pitchFamily="2" charset="2"/>
              <a:buChar char="§"/>
            </a:pPr>
            <a:endParaRPr lang="en-GB" altLang="en-US" sz="1400" dirty="0" smtClean="0">
              <a:latin typeface="Calibri" panose="020F0502020204030204" pitchFamily="34" charset="0"/>
            </a:endParaRPr>
          </a:p>
          <a:p>
            <a:pPr marL="342900" lvl="1" indent="-342900">
              <a:buFont typeface="Wingdings" panose="05000000000000000000" pitchFamily="2" charset="2"/>
              <a:buChar char="§"/>
            </a:pPr>
            <a:r>
              <a:rPr lang="en-US" altLang="en-US" sz="1400" dirty="0" smtClean="0">
                <a:latin typeface="Calibri" panose="020F0502020204030204" pitchFamily="34" charset="0"/>
              </a:rPr>
              <a:t>The </a:t>
            </a:r>
            <a:r>
              <a:rPr lang="en-US" altLang="en-US" sz="1400" dirty="0">
                <a:latin typeface="Calibri" panose="020F0502020204030204" pitchFamily="34" charset="0"/>
              </a:rPr>
              <a:t>following </a:t>
            </a:r>
            <a:r>
              <a:rPr lang="en-GB" altLang="en-US" sz="1400" dirty="0">
                <a:latin typeface="Calibri" panose="020F0502020204030204" pitchFamily="34" charset="0"/>
              </a:rPr>
              <a:t>shows how to use the </a:t>
            </a:r>
            <a:r>
              <a:rPr lang="en-GB" altLang="en-US" sz="1400" dirty="0" err="1">
                <a:latin typeface="Courier New" panose="02070309020205020404" pitchFamily="49" charset="0"/>
                <a:cs typeface="Courier New" panose="02070309020205020404" pitchFamily="49" charset="0"/>
              </a:rPr>
              <a:t>OrderBy</a:t>
            </a:r>
            <a:r>
              <a:rPr lang="en-GB" altLang="en-US" sz="1400" dirty="0">
                <a:latin typeface="Calibri" panose="020F0502020204030204" pitchFamily="34" charset="0"/>
              </a:rPr>
              <a:t> operator with the lambda operator to sort a list of names:</a:t>
            </a:r>
          </a:p>
          <a:p>
            <a:pPr marL="342900" lvl="1" indent="-342900">
              <a:buFont typeface="Wingdings" panose="05000000000000000000" pitchFamily="2" charset="2"/>
              <a:buChar char="§"/>
            </a:pPr>
            <a:endParaRPr lang="en-US" altLang="en-US" sz="1800" dirty="0">
              <a:latin typeface="Calibri" panose="020F0502020204030204" pitchFamily="34" charset="0"/>
            </a:endParaRPr>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9</a:t>
            </a:fld>
            <a:endParaRPr lang="en-US"/>
          </a:p>
        </p:txBody>
      </p:sp>
      <p:graphicFrame>
        <p:nvGraphicFramePr>
          <p:cNvPr id="7" name="Group 28"/>
          <p:cNvGraphicFramePr>
            <a:graphicFrameLocks noGrp="1"/>
          </p:cNvGraphicFramePr>
          <p:nvPr>
            <p:extLst/>
          </p:nvPr>
        </p:nvGraphicFramePr>
        <p:xfrm>
          <a:off x="2113358" y="1384515"/>
          <a:ext cx="4953000" cy="1219200"/>
        </p:xfrm>
        <a:graphic>
          <a:graphicData uri="http://schemas.openxmlformats.org/drawingml/2006/table">
            <a:tbl>
              <a:tblPr/>
              <a:tblGrid>
                <a:gridCol w="1279988">
                  <a:extLst>
                    <a:ext uri="{9D8B030D-6E8A-4147-A177-3AD203B41FA5}">
                      <a16:colId xmlns:a16="http://schemas.microsoft.com/office/drawing/2014/main" val="20000"/>
                    </a:ext>
                  </a:extLst>
                </a:gridCol>
                <a:gridCol w="3673012">
                  <a:extLst>
                    <a:ext uri="{9D8B030D-6E8A-4147-A177-3AD203B41FA5}">
                      <a16:colId xmlns:a16="http://schemas.microsoft.com/office/drawing/2014/main" val="20001"/>
                    </a:ext>
                  </a:extLst>
                </a:gridCol>
              </a:tblGrid>
              <a:tr h="2042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1000" b="1" kern="1200" dirty="0" smtClean="0">
                          <a:solidFill>
                            <a:schemeClr val="tx1"/>
                          </a:solidFill>
                          <a:latin typeface="Calibri" pitchFamily="34" charset="0"/>
                          <a:ea typeface="+mn-ea"/>
                          <a:cs typeface="+mn-cs"/>
                        </a:rPr>
                        <a:t>Operator</a:t>
                      </a:r>
                      <a:endParaRPr kumimoji="0" lang="en-US" sz="10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1000" b="1" kern="1200" dirty="0" smtClean="0">
                          <a:solidFill>
                            <a:schemeClr val="tx1"/>
                          </a:solidFill>
                          <a:latin typeface="Calibri" pitchFamily="34" charset="0"/>
                          <a:ea typeface="+mn-ea"/>
                          <a:cs typeface="+mn-cs"/>
                        </a:rPr>
                        <a:t>Description</a:t>
                      </a:r>
                      <a:endParaRPr kumimoji="0" lang="en-US" sz="10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r h="2269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1000" kern="1200" dirty="0" smtClean="0">
                          <a:solidFill>
                            <a:schemeClr val="tx1"/>
                          </a:solidFill>
                          <a:latin typeface="Courier New" pitchFamily="49" charset="0"/>
                          <a:ea typeface="+mn-ea"/>
                          <a:cs typeface="Courier New" pitchFamily="49" charset="0"/>
                        </a:rPr>
                        <a:t>Sum</a:t>
                      </a:r>
                      <a:endParaRPr kumimoji="0" lang="en-US" sz="1000" b="0" i="0" u="none" strike="noStrike" cap="none" normalizeH="0" baseline="0" dirty="0" smtClean="0">
                        <a:ln>
                          <a:noFill/>
                        </a:ln>
                        <a:solidFill>
                          <a:schemeClr val="tx1"/>
                        </a:solidFill>
                        <a:effectLst/>
                        <a:latin typeface="Courier New" pitchFamily="49"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FFFF">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1000" kern="1200" dirty="0" smtClean="0">
                          <a:solidFill>
                            <a:schemeClr val="tx1"/>
                          </a:solidFill>
                          <a:latin typeface="Calibri" pitchFamily="34" charset="0"/>
                          <a:ea typeface="+mn-ea"/>
                          <a:cs typeface="+mn-cs"/>
                        </a:rPr>
                        <a:t>Calculates sum of the elements in the expression</a:t>
                      </a:r>
                      <a:endParaRPr kumimoji="0" lang="en-US" sz="10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FFFF">
                        <a:alpha val="50000"/>
                      </a:srgbClr>
                    </a:solidFill>
                  </a:tcPr>
                </a:tc>
                <a:extLst>
                  <a:ext uri="{0D108BD9-81ED-4DB2-BD59-A6C34878D82A}">
                    <a16:rowId xmlns:a16="http://schemas.microsoft.com/office/drawing/2014/main" val="10001"/>
                  </a:ext>
                </a:extLst>
              </a:tr>
              <a:tr h="2269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1000" kern="1200" dirty="0" smtClean="0">
                          <a:solidFill>
                            <a:schemeClr val="tx1"/>
                          </a:solidFill>
                          <a:latin typeface="Courier New" pitchFamily="49" charset="0"/>
                          <a:ea typeface="+mn-ea"/>
                          <a:cs typeface="Courier New" pitchFamily="49" charset="0"/>
                        </a:rPr>
                        <a:t>Count</a:t>
                      </a:r>
                      <a:endParaRPr kumimoji="0" lang="en-US" sz="1000" b="0" i="0" u="none" strike="noStrike" cap="none" normalizeH="0" baseline="0" dirty="0" smtClean="0">
                        <a:ln>
                          <a:noFill/>
                        </a:ln>
                        <a:solidFill>
                          <a:schemeClr val="tx1"/>
                        </a:solidFill>
                        <a:effectLst/>
                        <a:latin typeface="Courier New" pitchFamily="49"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FFFF">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1000" kern="1200" dirty="0" smtClean="0">
                          <a:solidFill>
                            <a:schemeClr val="tx1"/>
                          </a:solidFill>
                          <a:latin typeface="Calibri" pitchFamily="34" charset="0"/>
                          <a:ea typeface="+mn-ea"/>
                          <a:cs typeface="+mn-cs"/>
                        </a:rPr>
                        <a:t>Counts the number of elements in the expression</a:t>
                      </a:r>
                      <a:endParaRPr kumimoji="0" lang="en-US" sz="10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FFFF">
                        <a:alpha val="50000"/>
                      </a:srgbClr>
                    </a:solidFill>
                  </a:tcPr>
                </a:tc>
                <a:extLst>
                  <a:ext uri="{0D108BD9-81ED-4DB2-BD59-A6C34878D82A}">
                    <a16:rowId xmlns:a16="http://schemas.microsoft.com/office/drawing/2014/main" val="10002"/>
                  </a:ext>
                </a:extLst>
              </a:tr>
              <a:tr h="2042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1000" kern="1200" dirty="0" smtClean="0">
                          <a:solidFill>
                            <a:schemeClr val="tx1"/>
                          </a:solidFill>
                          <a:latin typeface="Courier New" pitchFamily="49" charset="0"/>
                          <a:ea typeface="+mn-ea"/>
                          <a:cs typeface="Courier New" pitchFamily="49" charset="0"/>
                        </a:rPr>
                        <a:t>OrderBy</a:t>
                      </a:r>
                      <a:endParaRPr kumimoji="0" lang="en-US" sz="1000" b="0" i="0" u="none" strike="noStrike" cap="none" normalizeH="0" baseline="0" dirty="0" smtClean="0">
                        <a:ln>
                          <a:noFill/>
                        </a:ln>
                        <a:solidFill>
                          <a:schemeClr val="tx1"/>
                        </a:solidFill>
                        <a:effectLst/>
                        <a:latin typeface="Courier New" pitchFamily="49"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FFFF">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1000" kern="1200" dirty="0" smtClean="0">
                          <a:solidFill>
                            <a:schemeClr val="tx1"/>
                          </a:solidFill>
                          <a:latin typeface="Calibri" pitchFamily="34" charset="0"/>
                          <a:ea typeface="+mn-ea"/>
                          <a:cs typeface="+mn-cs"/>
                        </a:rPr>
                        <a:t>Sorts the elements in the expression</a:t>
                      </a:r>
                      <a:endParaRPr kumimoji="0" lang="en-US" sz="10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FFFF">
                        <a:alpha val="50000"/>
                      </a:srgbClr>
                    </a:solidFill>
                  </a:tcPr>
                </a:tc>
                <a:extLst>
                  <a:ext uri="{0D108BD9-81ED-4DB2-BD59-A6C34878D82A}">
                    <a16:rowId xmlns:a16="http://schemas.microsoft.com/office/drawing/2014/main" val="10003"/>
                  </a:ext>
                </a:extLst>
              </a:tr>
              <a:tr h="2042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1000" kern="1200" dirty="0" smtClean="0">
                          <a:solidFill>
                            <a:schemeClr val="tx1"/>
                          </a:solidFill>
                          <a:latin typeface="Courier New" pitchFamily="49" charset="0"/>
                          <a:ea typeface="+mn-ea"/>
                          <a:cs typeface="Courier New" pitchFamily="49" charset="0"/>
                        </a:rPr>
                        <a:t>Contains</a:t>
                      </a:r>
                      <a:endParaRPr kumimoji="0" lang="en-US" sz="1000" b="0" i="0" u="none" strike="noStrike" cap="none" normalizeH="0" baseline="0" dirty="0" smtClean="0">
                        <a:ln>
                          <a:noFill/>
                        </a:ln>
                        <a:solidFill>
                          <a:schemeClr val="tx1"/>
                        </a:solidFill>
                        <a:effectLst/>
                        <a:latin typeface="Courier New" pitchFamily="49"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FFFF">
                        <a:alpha val="50000"/>
                      </a:srgbClr>
                    </a:solidFill>
                  </a:tcPr>
                </a:tc>
                <a:tc>
                  <a:txBody>
                    <a:bodyPr/>
                    <a:lstStyle/>
                    <a:p>
                      <a:pPr marL="0" marR="0">
                        <a:spcBef>
                          <a:spcPts val="1700"/>
                        </a:spcBef>
                        <a:spcAft>
                          <a:spcPts val="0"/>
                        </a:spcAft>
                      </a:pPr>
                      <a:r>
                        <a:rPr lang="en-GB" sz="1000" dirty="0">
                          <a:solidFill>
                            <a:srgbClr val="000000"/>
                          </a:solidFill>
                          <a:latin typeface="Calibri" pitchFamily="34" charset="0"/>
                          <a:ea typeface="Calibri"/>
                        </a:rPr>
                        <a:t>Determines if a given value is present in the expression</a:t>
                      </a:r>
                      <a:endParaRPr lang="en-US" sz="1000" dirty="0">
                        <a:latin typeface="Calibri" pitchFamily="34" charset="0"/>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FFFF">
                        <a:alpha val="50000"/>
                      </a:srgbClr>
                    </a:solidFill>
                  </a:tcPr>
                </a:tc>
                <a:extLst>
                  <a:ext uri="{0D108BD9-81ED-4DB2-BD59-A6C34878D82A}">
                    <a16:rowId xmlns:a16="http://schemas.microsoft.com/office/drawing/2014/main" val="10004"/>
                  </a:ext>
                </a:extLst>
              </a:tr>
            </a:tbl>
          </a:graphicData>
        </a:graphic>
      </p:graphicFrame>
      <p:sp>
        <p:nvSpPr>
          <p:cNvPr id="8" name="Text Box 6"/>
          <p:cNvSpPr txBox="1">
            <a:spLocks noChangeArrowheads="1"/>
          </p:cNvSpPr>
          <p:nvPr/>
        </p:nvSpPr>
        <p:spPr bwMode="auto">
          <a:xfrm>
            <a:off x="2116931" y="2971800"/>
            <a:ext cx="6019800" cy="2069307"/>
          </a:xfrm>
          <a:prstGeom prst="rect">
            <a:avLst/>
          </a:prstGeom>
          <a:solidFill>
            <a:srgbClr val="FFEDA3">
              <a:alpha val="39999"/>
            </a:srgbClr>
          </a:solidFill>
          <a:ln w="12700" algn="ctr">
            <a:solidFill>
              <a:schemeClr val="tx1"/>
            </a:solidFill>
            <a:miter lim="800000"/>
            <a:headEnd/>
            <a:tailEnd/>
          </a:ln>
          <a:effectLst/>
        </p:spPr>
        <p:txBody>
          <a:bodyPr/>
          <a:lstStyle/>
          <a:p>
            <a:pPr algn="just" eaLnBrk="1" hangingPunct="1">
              <a:spcBef>
                <a:spcPts val="0"/>
              </a:spcBef>
              <a:spcAft>
                <a:spcPts val="0"/>
              </a:spcAft>
              <a:defRPr/>
            </a:pPr>
            <a:r>
              <a:rPr lang="en-US" sz="1000" dirty="0">
                <a:solidFill>
                  <a:srgbClr val="000000"/>
                </a:solidFill>
                <a:ea typeface="Calibri"/>
                <a:cs typeface="Courier New" pitchFamily="49" charset="0"/>
              </a:rPr>
              <a:t>/// &lt;summary&gt;</a:t>
            </a:r>
            <a:endParaRPr lang="en-US" sz="1000" dirty="0">
              <a:ea typeface="Calibri"/>
              <a:cs typeface="Courier New" pitchFamily="49" charset="0"/>
            </a:endParaRPr>
          </a:p>
          <a:p>
            <a:pPr algn="just" eaLnBrk="1" hangingPunct="1">
              <a:spcBef>
                <a:spcPts val="0"/>
              </a:spcBef>
              <a:spcAft>
                <a:spcPts val="0"/>
              </a:spcAft>
              <a:defRPr/>
            </a:pPr>
            <a:r>
              <a:rPr lang="en-US" sz="1000" dirty="0">
                <a:solidFill>
                  <a:srgbClr val="000000"/>
                </a:solidFill>
                <a:ea typeface="Calibri"/>
                <a:cs typeface="Courier New" pitchFamily="49" charset="0"/>
              </a:rPr>
              <a:t>/// Class NameSort sorts a list of names</a:t>
            </a:r>
            <a:endParaRPr lang="en-US" sz="1000" dirty="0">
              <a:ea typeface="Calibri"/>
              <a:cs typeface="Courier New" pitchFamily="49" charset="0"/>
            </a:endParaRPr>
          </a:p>
          <a:p>
            <a:pPr algn="just" eaLnBrk="1" hangingPunct="1">
              <a:spcBef>
                <a:spcPts val="0"/>
              </a:spcBef>
              <a:spcAft>
                <a:spcPts val="0"/>
              </a:spcAft>
              <a:defRPr/>
            </a:pPr>
            <a:r>
              <a:rPr lang="en-US" sz="1000" dirty="0">
                <a:solidFill>
                  <a:srgbClr val="000000"/>
                </a:solidFill>
                <a:ea typeface="Calibri"/>
                <a:cs typeface="Courier New" pitchFamily="49" charset="0"/>
              </a:rPr>
              <a:t>/// &lt;/summary&gt;</a:t>
            </a:r>
            <a:endParaRPr lang="en-US" sz="1000" dirty="0">
              <a:ea typeface="Calibri"/>
              <a:cs typeface="Courier New" pitchFamily="49" charset="0"/>
            </a:endParaRPr>
          </a:p>
          <a:p>
            <a:pPr algn="just" eaLnBrk="1" hangingPunct="1">
              <a:spcBef>
                <a:spcPts val="0"/>
              </a:spcBef>
              <a:spcAft>
                <a:spcPts val="0"/>
              </a:spcAft>
              <a:defRPr/>
            </a:pPr>
            <a:r>
              <a:rPr lang="en-US" sz="1000" dirty="0">
                <a:solidFill>
                  <a:srgbClr val="000000"/>
                </a:solidFill>
                <a:ea typeface="Calibri"/>
                <a:cs typeface="Courier New" pitchFamily="49" charset="0"/>
              </a:rPr>
              <a:t>public class NameSort{ </a:t>
            </a:r>
            <a:endParaRPr lang="en-US" sz="1000" dirty="0">
              <a:ea typeface="Calibri"/>
              <a:cs typeface="Courier New" pitchFamily="49" charset="0"/>
            </a:endParaRPr>
          </a:p>
          <a:p>
            <a:pPr algn="just" eaLnBrk="1" hangingPunct="1">
              <a:spcBef>
                <a:spcPts val="0"/>
              </a:spcBef>
              <a:spcAft>
                <a:spcPts val="0"/>
              </a:spcAft>
              <a:defRPr/>
            </a:pPr>
            <a:r>
              <a:rPr lang="en-US" sz="1000" dirty="0">
                <a:solidFill>
                  <a:srgbClr val="000000"/>
                </a:solidFill>
                <a:ea typeface="Calibri"/>
                <a:cs typeface="Courier New" pitchFamily="49" charset="0"/>
              </a:rPr>
              <a:t>public static void Main() { </a:t>
            </a:r>
            <a:endParaRPr lang="en-US" sz="1000" dirty="0">
              <a:ea typeface="Calibri"/>
              <a:cs typeface="Courier New" pitchFamily="49" charset="0"/>
            </a:endParaRPr>
          </a:p>
          <a:p>
            <a:pPr indent="342900" algn="just" eaLnBrk="1" hangingPunct="1">
              <a:spcBef>
                <a:spcPts val="0"/>
              </a:spcBef>
              <a:spcAft>
                <a:spcPts val="0"/>
              </a:spcAft>
              <a:defRPr/>
            </a:pPr>
            <a:r>
              <a:rPr lang="en-US" sz="1000" dirty="0">
                <a:solidFill>
                  <a:srgbClr val="000000"/>
                </a:solidFill>
                <a:ea typeface="Calibri"/>
                <a:cs typeface="Courier New" pitchFamily="49" charset="0"/>
              </a:rPr>
              <a:t>// Declare and initialize an array of strings </a:t>
            </a:r>
            <a:endParaRPr lang="en-US" sz="1000" dirty="0">
              <a:ea typeface="Calibri"/>
              <a:cs typeface="Courier New" pitchFamily="49" charset="0"/>
            </a:endParaRPr>
          </a:p>
          <a:p>
            <a:pPr indent="342900" algn="just" eaLnBrk="1" hangingPunct="1">
              <a:spcBef>
                <a:spcPts val="0"/>
              </a:spcBef>
              <a:spcAft>
                <a:spcPts val="0"/>
              </a:spcAft>
              <a:defRPr/>
            </a:pPr>
            <a:r>
              <a:rPr lang="en-US" sz="1000" dirty="0">
                <a:solidFill>
                  <a:srgbClr val="000000"/>
                </a:solidFill>
                <a:ea typeface="Calibri"/>
                <a:cs typeface="Courier New" pitchFamily="49" charset="0"/>
              </a:rPr>
              <a:t>string [ ] names = {"Hanna", "Jim", "Peter", "Karl", "Abby", </a:t>
            </a:r>
            <a:endParaRPr lang="en-US" sz="1000" dirty="0">
              <a:ea typeface="Calibri"/>
              <a:cs typeface="Courier New" pitchFamily="49" charset="0"/>
            </a:endParaRPr>
          </a:p>
          <a:p>
            <a:pPr indent="342900" algn="just" eaLnBrk="1" hangingPunct="1">
              <a:spcBef>
                <a:spcPts val="0"/>
              </a:spcBef>
              <a:spcAft>
                <a:spcPts val="0"/>
              </a:spcAft>
              <a:defRPr/>
            </a:pPr>
            <a:r>
              <a:rPr lang="en-US" sz="1000" dirty="0">
                <a:solidFill>
                  <a:srgbClr val="000000"/>
                </a:solidFill>
                <a:ea typeface="Calibri"/>
                <a:cs typeface="Courier New" pitchFamily="49" charset="0"/>
              </a:rPr>
              <a:t>"Benjamin"}; </a:t>
            </a:r>
            <a:endParaRPr lang="en-US" sz="1000" dirty="0">
              <a:ea typeface="Calibri"/>
              <a:cs typeface="Courier New" pitchFamily="49" charset="0"/>
            </a:endParaRPr>
          </a:p>
          <a:p>
            <a:pPr indent="342900" algn="just" eaLnBrk="1" hangingPunct="1">
              <a:spcBef>
                <a:spcPts val="0"/>
              </a:spcBef>
              <a:spcAft>
                <a:spcPts val="0"/>
              </a:spcAft>
              <a:defRPr/>
            </a:pPr>
            <a:r>
              <a:rPr lang="en-US" sz="1000" dirty="0">
                <a:solidFill>
                  <a:srgbClr val="000000"/>
                </a:solidFill>
                <a:ea typeface="Calibri"/>
                <a:cs typeface="Courier New" pitchFamily="49" charset="0"/>
              </a:rPr>
              <a:t>foreach (string n in names.OrderBy(name =&gt; name)) { </a:t>
            </a:r>
            <a:endParaRPr lang="en-US" sz="1000" dirty="0">
              <a:ea typeface="Calibri"/>
              <a:cs typeface="Courier New" pitchFamily="49" charset="0"/>
            </a:endParaRPr>
          </a:p>
          <a:p>
            <a:pPr indent="800100" algn="just" eaLnBrk="1" hangingPunct="1">
              <a:spcBef>
                <a:spcPts val="0"/>
              </a:spcBef>
              <a:spcAft>
                <a:spcPts val="0"/>
              </a:spcAft>
              <a:defRPr/>
            </a:pPr>
            <a:r>
              <a:rPr lang="en-US" sz="1000" dirty="0">
                <a:solidFill>
                  <a:srgbClr val="000000"/>
                </a:solidFill>
                <a:ea typeface="Calibri"/>
                <a:cs typeface="Courier New" pitchFamily="49" charset="0"/>
              </a:rPr>
              <a:t>Console.WriteLine(n); </a:t>
            </a:r>
            <a:endParaRPr lang="en-US" sz="1000" dirty="0">
              <a:ea typeface="Calibri"/>
              <a:cs typeface="Courier New" pitchFamily="49" charset="0"/>
            </a:endParaRPr>
          </a:p>
          <a:p>
            <a:pPr indent="342900" algn="just" eaLnBrk="1" hangingPunct="1">
              <a:spcBef>
                <a:spcPts val="0"/>
              </a:spcBef>
              <a:spcAft>
                <a:spcPts val="0"/>
              </a:spcAft>
              <a:defRPr/>
            </a:pPr>
            <a:r>
              <a:rPr lang="en-US" sz="1000" dirty="0">
                <a:solidFill>
                  <a:srgbClr val="000000"/>
                </a:solidFill>
                <a:ea typeface="Calibri"/>
                <a:cs typeface="Courier New" pitchFamily="49" charset="0"/>
              </a:rPr>
              <a:t>} </a:t>
            </a:r>
            <a:endParaRPr lang="en-US" sz="1000" dirty="0">
              <a:ea typeface="Calibri"/>
              <a:cs typeface="Courier New" pitchFamily="49" charset="0"/>
            </a:endParaRPr>
          </a:p>
          <a:p>
            <a:pPr indent="166688" algn="just" eaLnBrk="1" hangingPunct="1">
              <a:spcBef>
                <a:spcPts val="0"/>
              </a:spcBef>
              <a:spcAft>
                <a:spcPts val="0"/>
              </a:spcAft>
              <a:defRPr/>
            </a:pPr>
            <a:r>
              <a:rPr lang="en-US" sz="1000" dirty="0">
                <a:solidFill>
                  <a:srgbClr val="000000"/>
                </a:solidFill>
                <a:ea typeface="Calibri"/>
                <a:cs typeface="Courier New" pitchFamily="49" charset="0"/>
              </a:rPr>
              <a:t>}</a:t>
            </a:r>
            <a:endParaRPr lang="en-US" sz="1000" dirty="0">
              <a:ea typeface="Calibri"/>
              <a:cs typeface="Courier New" pitchFamily="49" charset="0"/>
            </a:endParaRPr>
          </a:p>
          <a:p>
            <a:pPr algn="just" eaLnBrk="1" hangingPunct="1">
              <a:spcBef>
                <a:spcPts val="0"/>
              </a:spcBef>
              <a:spcAft>
                <a:spcPts val="0"/>
              </a:spcAft>
              <a:defRPr/>
            </a:pPr>
            <a:r>
              <a:rPr lang="en-US" sz="1000" dirty="0">
                <a:solidFill>
                  <a:srgbClr val="000000"/>
                </a:solidFill>
                <a:ea typeface="Calibri"/>
                <a:cs typeface="Courier New" pitchFamily="49" charset="0"/>
              </a:rPr>
              <a:t>}</a:t>
            </a:r>
            <a:endParaRPr lang="en-US" sz="1000" dirty="0">
              <a:ea typeface="Calibri"/>
              <a:cs typeface="Courier New" pitchFamily="49" charset="0"/>
            </a:endParaRPr>
          </a:p>
          <a:p>
            <a:pPr eaLnBrk="1" hangingPunct="1">
              <a:lnSpc>
                <a:spcPct val="70000"/>
              </a:lnSpc>
              <a:spcBef>
                <a:spcPct val="50000"/>
              </a:spcBef>
              <a:defRPr/>
            </a:pPr>
            <a:endParaRPr lang="en-US" sz="1000" dirty="0">
              <a:cs typeface="Courier New" pitchFamily="49" charset="0"/>
            </a:endParaRPr>
          </a:p>
        </p:txBody>
      </p:sp>
      <p:sp>
        <p:nvSpPr>
          <p:cNvPr id="9" name="Text Box 4"/>
          <p:cNvSpPr txBox="1">
            <a:spLocks noChangeArrowheads="1"/>
          </p:cNvSpPr>
          <p:nvPr/>
        </p:nvSpPr>
        <p:spPr bwMode="auto">
          <a:xfrm>
            <a:off x="364331" y="2955925"/>
            <a:ext cx="1447800" cy="307777"/>
          </a:xfrm>
          <a:prstGeom prst="rect">
            <a:avLst/>
          </a:prstGeom>
          <a:solidFill>
            <a:srgbClr val="006699"/>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spcBef>
                <a:spcPct val="20000"/>
              </a:spcBef>
              <a:buClr>
                <a:srgbClr val="004E4C"/>
              </a:buClr>
              <a:buSzPct val="50000"/>
              <a:buFont typeface="Wingdings" panose="05000000000000000000" pitchFamily="2" charset="2"/>
              <a:buChar char="u"/>
              <a:defRPr sz="3200">
                <a:solidFill>
                  <a:schemeClr val="tx1"/>
                </a:solidFill>
                <a:latin typeface="Arial" panose="020B0604020202020204" pitchFamily="34" charset="0"/>
              </a:defRPr>
            </a:lvl1pPr>
            <a:lvl2pPr marL="742950" indent="-285750">
              <a:spcBef>
                <a:spcPct val="20000"/>
              </a:spcBef>
              <a:buClr>
                <a:srgbClr val="006666"/>
              </a:buClr>
              <a:buSzPct val="50000"/>
              <a:buFont typeface="Wingdings 2" panose="05020102010507070707" pitchFamily="18" charset="2"/>
              <a:buChar char="²"/>
              <a:defRPr sz="2800">
                <a:solidFill>
                  <a:schemeClr val="tx1"/>
                </a:solidFill>
                <a:latin typeface="Arial" panose="020B0604020202020204" pitchFamily="34" charset="0"/>
              </a:defRPr>
            </a:lvl2pPr>
            <a:lvl3pPr marL="1143000" indent="-228600">
              <a:spcBef>
                <a:spcPct val="20000"/>
              </a:spcBef>
              <a:buClr>
                <a:srgbClr val="006666"/>
              </a:buClr>
              <a:buSzPct val="40000"/>
              <a:buFont typeface="Wingdings 2" panose="05020102010507070707" pitchFamily="18" charset="2"/>
              <a:buChar char="³"/>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400" dirty="0">
                <a:solidFill>
                  <a:schemeClr val="bg1"/>
                </a:solidFill>
                <a:latin typeface="Tahoma" panose="020B0604030504040204" pitchFamily="34" charset="0"/>
              </a:rPr>
              <a:t>Snippet</a:t>
            </a:r>
          </a:p>
        </p:txBody>
      </p:sp>
    </p:spTree>
    <p:extLst>
      <p:ext uri="{BB962C8B-B14F-4D97-AF65-F5344CB8AC3E}">
        <p14:creationId xmlns:p14="http://schemas.microsoft.com/office/powerpoint/2010/main" val="3706767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532</TotalTime>
  <Words>3019</Words>
  <Application>Microsoft Office PowerPoint</Application>
  <PresentationFormat>On-screen Show (16:9)</PresentationFormat>
  <Paragraphs>492</Paragraphs>
  <Slides>42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Courier New</vt:lpstr>
      <vt:lpstr>Tahoma</vt:lpstr>
      <vt:lpstr>Wingdings</vt:lpstr>
      <vt:lpstr>Wingdings 2</vt:lpstr>
      <vt:lpstr>Template_Internal_Course</vt:lpstr>
      <vt:lpstr>Lambda Expression,  LINQ API</vt:lpstr>
      <vt:lpstr>Lesson Objectives</vt:lpstr>
      <vt:lpstr>Lambda Expressions </vt:lpstr>
      <vt:lpstr>Introduction</vt:lpstr>
      <vt:lpstr>Expression Lambdas 1-3</vt:lpstr>
      <vt:lpstr>Expression Lambdas 2-3 </vt:lpstr>
      <vt:lpstr>Expression Lambdas 3-3</vt:lpstr>
      <vt:lpstr>Statement Lambdas</vt:lpstr>
      <vt:lpstr>Lambdas with Standard Query Operators 1-2</vt:lpstr>
      <vt:lpstr>Lambdas with Standard Query Operators 2-2</vt:lpstr>
      <vt:lpstr>Lambda Expression - Summary</vt:lpstr>
      <vt:lpstr>Language Integrated Query (LINQ)</vt:lpstr>
      <vt:lpstr>What's LINQ?</vt:lpstr>
      <vt:lpstr>Advantages</vt:lpstr>
      <vt:lpstr>Three Parts of a Query Operation</vt:lpstr>
      <vt:lpstr>LINQ operators</vt:lpstr>
      <vt:lpstr>Query Syntax</vt:lpstr>
      <vt:lpstr>Example: LINQ Query syntax in C#</vt:lpstr>
      <vt:lpstr>LINQ Query Syntax</vt:lpstr>
      <vt:lpstr>Method Syntax </vt:lpstr>
      <vt:lpstr>Filtering Operators </vt:lpstr>
      <vt:lpstr>Grouping Operations </vt:lpstr>
      <vt:lpstr>Concatenation Operations </vt:lpstr>
      <vt:lpstr>Sorting Operators  </vt:lpstr>
      <vt:lpstr>Sorting Operators </vt:lpstr>
      <vt:lpstr>Equality Operations </vt:lpstr>
      <vt:lpstr>LINQ to Objects 1-3 </vt:lpstr>
      <vt:lpstr>LINQ to Objects 2-3 </vt:lpstr>
      <vt:lpstr>LINQ to Objects 3-3 </vt:lpstr>
      <vt:lpstr>Data Source Transformation </vt:lpstr>
      <vt:lpstr>Joining Multiple Inputs into One Output Sequence 1-3</vt:lpstr>
      <vt:lpstr>Joining Multiple Inputs into One Output Sequence 2-3 </vt:lpstr>
      <vt:lpstr>Joining Multiple Inputs into One Output Sequence 3-3 </vt:lpstr>
      <vt:lpstr>Create output sequences whose elements consist of only one or several properties of each element in the source sequence. 1-2</vt:lpstr>
      <vt:lpstr>Create output sequences whose elements consist of only one or several properties of each element in the source sequence. 2-2</vt:lpstr>
      <vt:lpstr>Create output sequences in a different format. </vt:lpstr>
      <vt:lpstr>Query Syntax and Lambda Syntax (1)</vt:lpstr>
      <vt:lpstr>Query Syntax and Lambda Syntax (2)</vt:lpstr>
      <vt:lpstr>Query Syntax and Lambda Syntax (3)</vt:lpstr>
      <vt:lpstr>Query Syntax and Lambda Syntax (4)</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Ho Duc Linh (FA.DN)</cp:lastModifiedBy>
  <cp:revision>152</cp:revision>
  <dcterms:created xsi:type="dcterms:W3CDTF">2015-08-31T01:44:46Z</dcterms:created>
  <dcterms:modified xsi:type="dcterms:W3CDTF">2023-02-06T04:06:44Z</dcterms:modified>
</cp:coreProperties>
</file>