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2"/>
  </p:notesMasterIdLst>
  <p:handoutMasterIdLst>
    <p:handoutMasterId r:id="rId43"/>
  </p:handoutMasterIdLst>
  <p:sldIdLst>
    <p:sldId id="270" r:id="rId2"/>
    <p:sldId id="272" r:id="rId3"/>
    <p:sldId id="273" r:id="rId4"/>
    <p:sldId id="274" r:id="rId5"/>
    <p:sldId id="314" r:id="rId6"/>
    <p:sldId id="275" r:id="rId7"/>
    <p:sldId id="276" r:id="rId8"/>
    <p:sldId id="277" r:id="rId9"/>
    <p:sldId id="311" r:id="rId10"/>
    <p:sldId id="313" r:id="rId11"/>
    <p:sldId id="292" r:id="rId12"/>
    <p:sldId id="280" r:id="rId13"/>
    <p:sldId id="281" r:id="rId14"/>
    <p:sldId id="282" r:id="rId15"/>
    <p:sldId id="283" r:id="rId16"/>
    <p:sldId id="284" r:id="rId17"/>
    <p:sldId id="285" r:id="rId18"/>
    <p:sldId id="286" r:id="rId19"/>
    <p:sldId id="287" r:id="rId20"/>
    <p:sldId id="288" r:id="rId21"/>
    <p:sldId id="289" r:id="rId22"/>
    <p:sldId id="293" r:id="rId23"/>
    <p:sldId id="294" r:id="rId24"/>
    <p:sldId id="295" r:id="rId25"/>
    <p:sldId id="296" r:id="rId26"/>
    <p:sldId id="297" r:id="rId27"/>
    <p:sldId id="298" r:id="rId28"/>
    <p:sldId id="299" r:id="rId29"/>
    <p:sldId id="300" r:id="rId30"/>
    <p:sldId id="301" r:id="rId31"/>
    <p:sldId id="302" r:id="rId32"/>
    <p:sldId id="303" r:id="rId33"/>
    <p:sldId id="304" r:id="rId34"/>
    <p:sldId id="305" r:id="rId35"/>
    <p:sldId id="306" r:id="rId36"/>
    <p:sldId id="307" r:id="rId37"/>
    <p:sldId id="308" r:id="rId38"/>
    <p:sldId id="309" r:id="rId39"/>
    <p:sldId id="310" r:id="rId40"/>
    <p:sldId id="258" r:id="rId41"/>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CCFF"/>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75581" autoAdjust="0"/>
  </p:normalViewPr>
  <p:slideViewPr>
    <p:cSldViewPr snapToGrid="0" snapToObjects="1" showGuides="1">
      <p:cViewPr varScale="1">
        <p:scale>
          <a:sx n="115" d="100"/>
          <a:sy n="115" d="100"/>
        </p:scale>
        <p:origin x="1494" y="102"/>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notesMaster" Target="notesMasters/notesMaster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DF6B2F8-E390-BD4F-9ACD-789C35D23CE3}" type="datetimeFigureOut">
              <a:rPr lang="en-US" smtClean="0"/>
              <a:t>02/06/2023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82D0A0C1-BF67-B440-B7AD-B68AAB032928}" type="slidenum">
              <a:rPr lang="en-US" smtClean="0"/>
              <a:t>‹#›</a:t>
            </a:fld>
            <a:endParaRPr lang="en-US"/>
          </a:p>
        </p:txBody>
      </p:sp>
    </p:spTree>
    <p:extLst>
      <p:ext uri="{BB962C8B-B14F-4D97-AF65-F5344CB8AC3E}">
        <p14:creationId xmlns:p14="http://schemas.microsoft.com/office/powerpoint/2010/main" val="52200418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9FF8F81-D7B9-424E-B993-6D09B3871A4E}" type="datetimeFigureOut">
              <a:rPr lang="en-US" smtClean="0"/>
              <a:t>02/06/2023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B3067B3-3AE6-DD4A-9E3D-C999AB3971A1}" type="slidenum">
              <a:rPr lang="en-US" smtClean="0"/>
              <a:t>‹#›</a:t>
            </a:fld>
            <a:endParaRPr lang="en-US"/>
          </a:p>
        </p:txBody>
      </p:sp>
    </p:spTree>
    <p:extLst>
      <p:ext uri="{BB962C8B-B14F-4D97-AF65-F5344CB8AC3E}">
        <p14:creationId xmlns:p14="http://schemas.microsoft.com/office/powerpoint/2010/main" val="86950464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2B3067B3-3AE6-DD4A-9E3D-C999AB3971A1}" type="slidenum">
              <a:rPr lang="en-US" smtClean="0"/>
              <a:t>9</a:t>
            </a:fld>
            <a:endParaRPr lang="en-US"/>
          </a:p>
        </p:txBody>
      </p:sp>
    </p:spTree>
    <p:extLst>
      <p:ext uri="{BB962C8B-B14F-4D97-AF65-F5344CB8AC3E}">
        <p14:creationId xmlns:p14="http://schemas.microsoft.com/office/powerpoint/2010/main" val="32747483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2B3067B3-3AE6-DD4A-9E3D-C999AB3971A1}" type="slidenum">
              <a:rPr lang="en-US" smtClean="0"/>
              <a:t>40</a:t>
            </a:fld>
            <a:endParaRPr lang="en-US"/>
          </a:p>
        </p:txBody>
      </p:sp>
    </p:spTree>
    <p:extLst>
      <p:ext uri="{BB962C8B-B14F-4D97-AF65-F5344CB8AC3E}">
        <p14:creationId xmlns:p14="http://schemas.microsoft.com/office/powerpoint/2010/main" val="63989622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1"/>
          <p:cNvSpPr>
            <a:spLocks noGrp="1"/>
          </p:cNvSpPr>
          <p:nvPr>
            <p:ph type="ctrTitle"/>
          </p:nvPr>
        </p:nvSpPr>
        <p:spPr>
          <a:xfrm>
            <a:off x="171450" y="1743789"/>
            <a:ext cx="6179344" cy="678021"/>
          </a:xfrm>
        </p:spPr>
        <p:txBody>
          <a:bodyPr>
            <a:noAutofit/>
          </a:bodyPr>
          <a:lstStyle>
            <a:lvl1pPr algn="ctr">
              <a:defRPr sz="3200">
                <a:solidFill>
                  <a:srgbClr val="FF6600"/>
                </a:solidFill>
              </a:defRPr>
            </a:lvl1pPr>
          </a:lstStyle>
          <a:p>
            <a:r>
              <a:rPr lang="en-US" dirty="0" smtClean="0"/>
              <a:t>Click to edit Master title style</a:t>
            </a:r>
            <a:endParaRPr lang="en-US" dirty="0"/>
          </a:p>
        </p:txBody>
      </p:sp>
      <p:sp>
        <p:nvSpPr>
          <p:cNvPr id="3" name="Subtitle 2"/>
          <p:cNvSpPr>
            <a:spLocks noGrp="1"/>
          </p:cNvSpPr>
          <p:nvPr>
            <p:ph type="subTitle" idx="1"/>
          </p:nvPr>
        </p:nvSpPr>
        <p:spPr>
          <a:xfrm>
            <a:off x="171450" y="2571750"/>
            <a:ext cx="6179344" cy="434975"/>
          </a:xfrm>
        </p:spPr>
        <p:txBody>
          <a:bodyPr>
            <a:normAutofit/>
          </a:bodyPr>
          <a:lstStyle>
            <a:lvl1pPr marL="0" indent="0" algn="ctr">
              <a:buNone/>
              <a:defRPr sz="2000" i="1">
                <a:solidFill>
                  <a:srgbClr val="99CC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a:xfrm>
            <a:off x="171450" y="4767263"/>
            <a:ext cx="1367315" cy="273844"/>
          </a:xfrm>
        </p:spPr>
        <p:txBody>
          <a:bodyPr/>
          <a:lstStyle/>
          <a:p>
            <a:fld id="{63A9D870-3F93-4B8A-8AC9-9D3B4FB155C2}" type="datetime1">
              <a:rPr lang="en-US" smtClean="0"/>
              <a:t>02/06/2023</a:t>
            </a:fld>
            <a:endParaRPr lang="en-US"/>
          </a:p>
        </p:txBody>
      </p:sp>
      <p:sp>
        <p:nvSpPr>
          <p:cNvPr id="5" name="Footer Placeholder 4"/>
          <p:cNvSpPr>
            <a:spLocks noGrp="1"/>
          </p:cNvSpPr>
          <p:nvPr>
            <p:ph type="ftr" sz="quarter" idx="11"/>
          </p:nvPr>
        </p:nvSpPr>
        <p:spPr>
          <a:xfrm>
            <a:off x="1868557" y="4767263"/>
            <a:ext cx="6139587" cy="273844"/>
          </a:xfrm>
        </p:spPr>
        <p:txBody>
          <a:bodyPr/>
          <a:lstStyle/>
          <a:p>
            <a:r>
              <a:rPr lang="en-US" smtClean="0"/>
              <a:t>09e-BM/DT/FSOFT - ©FPT SOFTWARE – Fresher Academy - Internal Use</a:t>
            </a:r>
            <a:endParaRPr lang="en-US" dirty="0"/>
          </a:p>
        </p:txBody>
      </p:sp>
      <p:sp>
        <p:nvSpPr>
          <p:cNvPr id="6" name="Slide Number Placeholder 5"/>
          <p:cNvSpPr>
            <a:spLocks noGrp="1"/>
          </p:cNvSpPr>
          <p:nvPr>
            <p:ph type="sldNum" sz="quarter" idx="12"/>
          </p:nvPr>
        </p:nvSpPr>
        <p:spPr>
          <a:xfrm>
            <a:off x="8122444" y="4767263"/>
            <a:ext cx="564356" cy="273844"/>
          </a:xfrm>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813760060"/>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78606" y="0"/>
            <a:ext cx="6885520" cy="644057"/>
          </a:xfrm>
        </p:spPr>
        <p:txBody>
          <a:bodyPr/>
          <a:lstStyle>
            <a:lvl1pPr>
              <a:defRPr b="1"/>
            </a:lvl1pPr>
          </a:lstStyle>
          <a:p>
            <a:r>
              <a:rPr lang="en-US" dirty="0" smtClean="0"/>
              <a:t>Click to edit Master title style</a:t>
            </a:r>
            <a:endParaRPr lang="en-US" dirty="0"/>
          </a:p>
        </p:txBody>
      </p:sp>
      <p:sp>
        <p:nvSpPr>
          <p:cNvPr id="3" name="Content Placeholder 2"/>
          <p:cNvSpPr>
            <a:spLocks noGrp="1"/>
          </p:cNvSpPr>
          <p:nvPr>
            <p:ph idx="1"/>
          </p:nvPr>
        </p:nvSpPr>
        <p:spPr/>
        <p:txBody>
          <a:bodyPr/>
          <a:lstStyle>
            <a:lvl1pPr>
              <a:defRPr sz="1400" baseline="0"/>
            </a:lvl1pPr>
            <a:lvl2pPr>
              <a:defRPr sz="1400" baseline="0"/>
            </a:lvl2pPr>
            <a:lvl3pPr>
              <a:defRPr sz="1400" baseline="0"/>
            </a:lvl3pPr>
            <a:lvl4pPr>
              <a:defRPr sz="1200"/>
            </a:lvl4pPr>
            <a:lvl5pPr>
              <a:defRPr sz="12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226263690"/>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2912" y="3305176"/>
            <a:ext cx="8458199" cy="1021556"/>
          </a:xfrm>
        </p:spPr>
        <p:txBody>
          <a:bodyPr anchor="t"/>
          <a:lstStyle>
            <a:lvl1pPr algn="l">
              <a:defRPr sz="3200" b="1" cap="all">
                <a:solidFill>
                  <a:srgbClr val="FFC000"/>
                </a:solidFill>
              </a:defRPr>
            </a:lvl1pPr>
          </a:lstStyle>
          <a:p>
            <a:endParaRPr lang="en-US" dirty="0"/>
          </a:p>
        </p:txBody>
      </p:sp>
      <p:sp>
        <p:nvSpPr>
          <p:cNvPr id="3" name="Text Placeholder 2"/>
          <p:cNvSpPr>
            <a:spLocks noGrp="1"/>
          </p:cNvSpPr>
          <p:nvPr>
            <p:ph type="body" idx="1"/>
          </p:nvPr>
        </p:nvSpPr>
        <p:spPr>
          <a:xfrm>
            <a:off x="442912" y="2180035"/>
            <a:ext cx="8458199"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text styles</a:t>
            </a:r>
          </a:p>
        </p:txBody>
      </p:sp>
      <p:sp>
        <p:nvSpPr>
          <p:cNvPr id="4" name="Date Placeholder 3"/>
          <p:cNvSpPr>
            <a:spLocks noGrp="1"/>
          </p:cNvSpPr>
          <p:nvPr>
            <p:ph type="dt" sz="half" idx="10"/>
          </p:nvPr>
        </p:nvSpPr>
        <p:spPr>
          <a:xfrm>
            <a:off x="442913" y="4767263"/>
            <a:ext cx="1203007" cy="273844"/>
          </a:xfrm>
        </p:spPr>
        <p:txBody>
          <a:bodyPr/>
          <a:lstStyle/>
          <a:p>
            <a:fld id="{95690783-B5B6-43F6-9D05-1F8793B02117}"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19322910"/>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278606" y="900113"/>
            <a:ext cx="4217194"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900113"/>
            <a:ext cx="4252912" cy="3771900"/>
          </a:xfrm>
        </p:spPr>
        <p:txBody>
          <a:bodyPr>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3E2AB3E9-7592-48AC-A218-7AC85EB51A08}" type="datetime1">
              <a:rPr lang="en-US" smtClean="0"/>
              <a:t>02/06/2023</a:t>
            </a:fld>
            <a:endParaRPr lang="en-US"/>
          </a:p>
        </p:txBody>
      </p:sp>
      <p:sp>
        <p:nvSpPr>
          <p:cNvPr id="6" name="Footer Placeholder 5"/>
          <p:cNvSpPr>
            <a:spLocks noGrp="1"/>
          </p:cNvSpPr>
          <p:nvPr>
            <p:ph type="ftr" sz="quarter" idx="11"/>
          </p:nvPr>
        </p:nvSpPr>
        <p:spPr/>
        <p:txBody>
          <a:bodyPr/>
          <a:lstStyle/>
          <a:p>
            <a:r>
              <a:rPr lang="en-US" smtClean="0"/>
              <a:t>09e-BM/DT/FSOFT - ©FPT SOFTWARE – Fresher Academy - Internal Use</a:t>
            </a:r>
            <a:endParaRPr lang="en-US"/>
          </a:p>
        </p:txBody>
      </p:sp>
      <p:sp>
        <p:nvSpPr>
          <p:cNvPr id="7" name="Slide Number Placeholder 6"/>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2018449509"/>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7162" y="55784"/>
            <a:ext cx="7100888" cy="540688"/>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157161" y="858441"/>
            <a:ext cx="4271963" cy="479822"/>
          </a:xfrm>
        </p:spPr>
        <p:txBody>
          <a:bodyPr anchor="b">
            <a:no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57161" y="1338261"/>
            <a:ext cx="4271963" cy="3276601"/>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00575" y="845344"/>
            <a:ext cx="4300537" cy="479822"/>
          </a:xfrm>
        </p:spPr>
        <p:txBody>
          <a:bodyPr anchor="b">
            <a:normAutofit/>
          </a:bodyPr>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00575" y="1325165"/>
            <a:ext cx="4300537" cy="3289698"/>
          </a:xfrm>
        </p:spPr>
        <p:txBody>
          <a:bodyPr>
            <a:normAutofit/>
          </a:bodyPr>
          <a:lstStyle>
            <a:lvl1pPr>
              <a:defRPr sz="2000"/>
            </a:lvl1pPr>
            <a:lvl2pPr>
              <a:defRPr sz="1800"/>
            </a:lvl2pPr>
            <a:lvl3pPr>
              <a:defRPr sz="1600"/>
            </a:lvl3pPr>
            <a:lvl4pPr>
              <a:defRPr sz="1400"/>
            </a:lvl4pPr>
            <a:lvl5pPr>
              <a:defRPr sz="14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a:xfrm>
            <a:off x="157163" y="4767263"/>
            <a:ext cx="1488758" cy="273844"/>
          </a:xfrm>
        </p:spPr>
        <p:txBody>
          <a:bodyPr/>
          <a:lstStyle/>
          <a:p>
            <a:fld id="{89809214-B0AA-40EF-B713-56DABC867509}" type="datetime1">
              <a:rPr lang="en-US" smtClean="0"/>
              <a:t>02/06/2023</a:t>
            </a:fld>
            <a:endParaRPr lang="en-US"/>
          </a:p>
        </p:txBody>
      </p:sp>
      <p:sp>
        <p:nvSpPr>
          <p:cNvPr id="8" name="Footer Placeholder 7"/>
          <p:cNvSpPr>
            <a:spLocks noGrp="1"/>
          </p:cNvSpPr>
          <p:nvPr>
            <p:ph type="ftr" sz="quarter" idx="11"/>
          </p:nvPr>
        </p:nvSpPr>
        <p:spPr/>
        <p:txBody>
          <a:bodyPr/>
          <a:lstStyle/>
          <a:p>
            <a:r>
              <a:rPr lang="en-US" smtClean="0"/>
              <a:t>09e-BM/DT/FSOFT - ©FPT SOFTWARE – Fresher Academy - Internal Use</a:t>
            </a:r>
            <a:endParaRPr lang="en-US"/>
          </a:p>
        </p:txBody>
      </p:sp>
      <p:sp>
        <p:nvSpPr>
          <p:cNvPr id="9" name="Slide Number Placeholder 8"/>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3710657822"/>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F778E15-6A1B-4F98-93CA-BDA6731742CD}"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a:t>
            </a:fld>
            <a:endParaRPr lang="en-US"/>
          </a:p>
        </p:txBody>
      </p:sp>
    </p:spTree>
    <p:extLst>
      <p:ext uri="{BB962C8B-B14F-4D97-AF65-F5344CB8AC3E}">
        <p14:creationId xmlns:p14="http://schemas.microsoft.com/office/powerpoint/2010/main" val="10774629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9939" y="0"/>
            <a:ext cx="9124122" cy="5143500"/>
          </a:xfrm>
          <a:prstGeom prst="rect">
            <a:avLst/>
          </a:prstGeom>
        </p:spPr>
      </p:pic>
      <p:sp>
        <p:nvSpPr>
          <p:cNvPr id="2" name="Title Placeholder 1"/>
          <p:cNvSpPr>
            <a:spLocks noGrp="1"/>
          </p:cNvSpPr>
          <p:nvPr>
            <p:ph type="title"/>
          </p:nvPr>
        </p:nvSpPr>
        <p:spPr>
          <a:xfrm>
            <a:off x="278606" y="0"/>
            <a:ext cx="6885519" cy="644057"/>
          </a:xfrm>
          <a:prstGeom prst="rect">
            <a:avLst/>
          </a:prstGeom>
        </p:spPr>
        <p:txBody>
          <a:bodyPr vert="horz" lIns="91440" tIns="45720" rIns="91440" bIns="45720" rtlCol="0" anchor="ctr">
            <a:no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278605" y="850106"/>
            <a:ext cx="8622507" cy="374451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278605" y="4767263"/>
            <a:ext cx="1367315"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0276789B-5D05-4E47-B9C1-C0FFAEB67DE3}" type="datetime1">
              <a:rPr lang="en-US" smtClean="0"/>
              <a:t>02/06/2023</a:t>
            </a:fld>
            <a:endParaRPr lang="en-US"/>
          </a:p>
        </p:txBody>
      </p:sp>
      <p:sp>
        <p:nvSpPr>
          <p:cNvPr id="5" name="Footer Placeholder 4"/>
          <p:cNvSpPr>
            <a:spLocks noGrp="1"/>
          </p:cNvSpPr>
          <p:nvPr>
            <p:ph type="ftr" sz="quarter" idx="3"/>
          </p:nvPr>
        </p:nvSpPr>
        <p:spPr>
          <a:xfrm>
            <a:off x="1764506" y="4767263"/>
            <a:ext cx="6372225" cy="273844"/>
          </a:xfrm>
          <a:prstGeom prst="rect">
            <a:avLst/>
          </a:prstGeom>
        </p:spPr>
        <p:txBody>
          <a:bodyPr vert="horz" lIns="91440" tIns="45720" rIns="91440" bIns="45720" rtlCol="0" anchor="ctr"/>
          <a:lstStyle>
            <a:lvl1pPr marL="0" marR="0" indent="0" algn="ctr" defTabSz="457200" rtl="0" eaLnBrk="1" fontAlgn="auto" latinLnBrk="0" hangingPunct="1">
              <a:lnSpc>
                <a:spcPct val="100000"/>
              </a:lnSpc>
              <a:spcBef>
                <a:spcPts val="0"/>
              </a:spcBef>
              <a:spcAft>
                <a:spcPts val="0"/>
              </a:spcAft>
              <a:buClrTx/>
              <a:buSzTx/>
              <a:buFontTx/>
              <a:buNone/>
              <a:tabLst/>
              <a:defRPr sz="1200">
                <a:solidFill>
                  <a:schemeClr val="tx1">
                    <a:tint val="75000"/>
                  </a:schemeClr>
                </a:solidFill>
              </a:defRPr>
            </a:lvl1pPr>
          </a:lstStyle>
          <a:p>
            <a:r>
              <a:rPr lang="en-US" smtClean="0"/>
              <a:t>09e-BM/DT/FSOFT - ©FPT SOFTWARE – Fresher Academy - Internal Use</a:t>
            </a:r>
            <a:endParaRPr lang="en-US" dirty="0"/>
          </a:p>
        </p:txBody>
      </p:sp>
      <p:sp>
        <p:nvSpPr>
          <p:cNvPr id="6" name="Slide Number Placeholder 5"/>
          <p:cNvSpPr>
            <a:spLocks noGrp="1"/>
          </p:cNvSpPr>
          <p:nvPr>
            <p:ph type="sldNum" sz="quarter" idx="4"/>
          </p:nvPr>
        </p:nvSpPr>
        <p:spPr>
          <a:xfrm>
            <a:off x="8229600" y="4767263"/>
            <a:ext cx="671512"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E3B08AF7-4237-6949-8335-F63F47C2C8CC}" type="slidenum">
              <a:rPr lang="en-US" smtClean="0"/>
              <a:t>‹#›</a:t>
            </a:fld>
            <a:endParaRPr lang="en-US"/>
          </a:p>
        </p:txBody>
      </p:sp>
    </p:spTree>
    <p:extLst>
      <p:ext uri="{BB962C8B-B14F-4D97-AF65-F5344CB8AC3E}">
        <p14:creationId xmlns:p14="http://schemas.microsoft.com/office/powerpoint/2010/main" val="298671228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8" r:id="rId6"/>
  </p:sldLayoutIdLst>
  <p:timing>
    <p:tnLst>
      <p:par>
        <p:cTn id="1" dur="indefinite" restart="never" nodeType="tmRoot"/>
      </p:par>
    </p:tnLst>
  </p:timing>
  <p:hf hdr="0"/>
  <p:txStyles>
    <p:titleStyle>
      <a:lvl1pPr algn="l" defTabSz="457200" rtl="0" eaLnBrk="1" latinLnBrk="0" hangingPunct="1">
        <a:spcBef>
          <a:spcPct val="0"/>
        </a:spcBef>
        <a:buNone/>
        <a:defRPr sz="3200" b="1" kern="1200">
          <a:solidFill>
            <a:schemeClr val="bg1"/>
          </a:solidFill>
          <a:latin typeface="Arial" panose="020B0604020202020204" pitchFamily="34" charset="0"/>
          <a:ea typeface="+mj-ea"/>
          <a:cs typeface="Arial" panose="020B0604020202020204" pitchFamily="34" charset="0"/>
        </a:defRPr>
      </a:lvl1pPr>
    </p:titleStyle>
    <p:bodyStyle>
      <a:lvl1pPr marL="342900" indent="-342900" algn="l" defTabSz="457200" rtl="0" eaLnBrk="1" latinLnBrk="0" hangingPunct="1">
        <a:spcBef>
          <a:spcPct val="20000"/>
        </a:spcBef>
        <a:buFont typeface="Wingdings" panose="05000000000000000000" pitchFamily="2" charset="2"/>
        <a:buChar char="§"/>
        <a:defRPr sz="2400" kern="1200">
          <a:solidFill>
            <a:schemeClr val="tx1"/>
          </a:solidFill>
          <a:latin typeface="Arial" panose="020B0604020202020204" pitchFamily="34" charset="0"/>
          <a:ea typeface="+mn-ea"/>
          <a:cs typeface="Arial" panose="020B0604020202020204" pitchFamily="34" charset="0"/>
        </a:defRPr>
      </a:lvl1pPr>
      <a:lvl2pPr marL="742950" indent="-285750" algn="l" defTabSz="457200" rtl="0" eaLnBrk="1" latinLnBrk="0" hangingPunct="1">
        <a:spcBef>
          <a:spcPct val="20000"/>
        </a:spcBef>
        <a:buFont typeface="Wingdings" panose="05000000000000000000" pitchFamily="2" charset="2"/>
        <a:buChar char="ü"/>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457200" rtl="0" eaLnBrk="1" latinLnBrk="0" hangingPunct="1">
        <a:spcBef>
          <a:spcPct val="20000"/>
        </a:spcBef>
        <a:buFont typeface="Arial"/>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457200" rtl="0" eaLnBrk="1" latinLnBrk="0" hangingPunct="1">
        <a:spcBef>
          <a:spcPct val="20000"/>
        </a:spcBef>
        <a:buFont typeface="Arial"/>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hyperlink" Target="https://www.dofactory.com/reference/csharp-coding-standards" TargetMode="External"/><Relationship Id="rId2" Type="http://schemas.openxmlformats.org/officeDocument/2006/relationships/hyperlink" Target="https://docs.microsoft.com/en-us/dotnet/csharp/programming-guide/inside-a-program/coding-conventions" TargetMode="External"/><Relationship Id="rId1" Type="http://schemas.openxmlformats.org/officeDocument/2006/relationships/slideLayout" Target="../slideLayouts/slideLayout2.xml"/><Relationship Id="rId4" Type="http://schemas.openxmlformats.org/officeDocument/2006/relationships/hyperlink" Target="https://docs.microsoft.com/en-us/visualstudio/test/walkthrough-creating-and-running-unit-tests-for-managed-code?view=vs-2019" TargetMode="Externa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a:xfrm>
            <a:off x="0" y="1438989"/>
            <a:ext cx="6179344" cy="992785"/>
          </a:xfrm>
        </p:spPr>
        <p:txBody>
          <a:bodyPr/>
          <a:lstStyle/>
          <a:p>
            <a:r>
              <a:rPr lang="en-US" sz="2800" dirty="0" smtClean="0"/>
              <a:t>Log </a:t>
            </a:r>
            <a:r>
              <a:rPr lang="en-US" sz="2800" dirty="0" smtClean="0"/>
              <a:t>Concept (</a:t>
            </a:r>
            <a:r>
              <a:rPr lang="en-CA" sz="2800" dirty="0" smtClean="0"/>
              <a:t>Log4Net)</a:t>
            </a:r>
            <a:r>
              <a:rPr lang="en-US" sz="2800" dirty="0" smtClean="0"/>
              <a:t>, </a:t>
            </a:r>
            <a:br>
              <a:rPr lang="en-US" sz="2800" dirty="0" smtClean="0"/>
            </a:br>
            <a:r>
              <a:rPr lang="en-US" sz="2800" dirty="0" smtClean="0"/>
              <a:t>Common Defect, </a:t>
            </a:r>
            <a:r>
              <a:rPr lang="en-US" sz="2800" dirty="0" smtClean="0"/>
              <a:t>And </a:t>
            </a:r>
            <a:r>
              <a:rPr lang="en-GB" sz="2800" dirty="0" err="1"/>
              <a:t>NUnit</a:t>
            </a:r>
            <a:endParaRPr lang="en-US" sz="2800" dirty="0"/>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1</a:t>
            </a:fld>
            <a:endParaRPr lang="en-US"/>
          </a:p>
        </p:txBody>
      </p:sp>
    </p:spTree>
    <p:extLst>
      <p:ext uri="{BB962C8B-B14F-4D97-AF65-F5344CB8AC3E}">
        <p14:creationId xmlns:p14="http://schemas.microsoft.com/office/powerpoint/2010/main" val="478391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a:t>
            </a:r>
            <a:endParaRPr lang="en-US" dirty="0"/>
          </a:p>
        </p:txBody>
      </p:sp>
      <p:sp>
        <p:nvSpPr>
          <p:cNvPr id="3" name="Content Placeholder 2"/>
          <p:cNvSpPr>
            <a:spLocks noGrp="1"/>
          </p:cNvSpPr>
          <p:nvPr>
            <p:ph idx="1"/>
          </p:nvPr>
        </p:nvSpPr>
        <p:spPr>
          <a:xfrm>
            <a:off x="278605" y="791915"/>
            <a:ext cx="8622507" cy="3744517"/>
          </a:xfrm>
        </p:spPr>
        <p:txBody>
          <a:bodyPr/>
          <a:lstStyle/>
          <a:p>
            <a:r>
              <a:rPr lang="en-US" dirty="0"/>
              <a:t>Log Something</a:t>
            </a:r>
          </a:p>
          <a:p>
            <a:endParaRPr lang="en-US" sz="1200" dirty="0">
              <a:solidFill>
                <a:srgbClr val="2B91AF"/>
              </a:solidFill>
              <a:latin typeface="Consolas" panose="020B0609020204030204" pitchFamily="49" charset="0"/>
              <a:cs typeface="+mn-cs"/>
            </a:endParaRPr>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10</a:t>
            </a:fld>
            <a:endParaRPr lang="en-US"/>
          </a:p>
        </p:txBody>
      </p:sp>
      <p:sp>
        <p:nvSpPr>
          <p:cNvPr id="8" name="Rectangle 1"/>
          <p:cNvSpPr>
            <a:spLocks noChangeArrowheads="1"/>
          </p:cNvSpPr>
          <p:nvPr/>
        </p:nvSpPr>
        <p:spPr bwMode="auto">
          <a:xfrm>
            <a:off x="781396" y="1103665"/>
            <a:ext cx="7539644" cy="3536765"/>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defTabSz="914400" eaLnBrk="0" fontAlgn="base" hangingPunct="0">
              <a:spcBef>
                <a:spcPct val="0"/>
              </a:spcBef>
              <a:spcAft>
                <a:spcPct val="0"/>
              </a:spcAft>
            </a:pPr>
            <a:r>
              <a:rPr lang="en-US" sz="1100" b="1" dirty="0">
                <a:solidFill>
                  <a:srgbClr val="000088"/>
                </a:solidFill>
                <a:latin typeface="Courier New" panose="02070309020205020404" pitchFamily="49" charset="0"/>
                <a:cs typeface="Courier New" panose="02070309020205020404" pitchFamily="49" charset="0"/>
              </a:rPr>
              <a:t>using</a:t>
            </a:r>
            <a:r>
              <a:rPr lang="en-US" sz="1100" dirty="0">
                <a:solidFill>
                  <a:srgbClr val="000000"/>
                </a:solidFill>
                <a:latin typeface="Consolas" panose="020B0609020204030204" pitchFamily="49" charset="0"/>
              </a:rPr>
              <a:t> System;</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class</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Program</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static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readonly</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log4net</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ILog</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log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log4net</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LogManager</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GetLogger</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System</a:t>
            </a:r>
            <a:r>
              <a:rPr kumimoji="0" lang="en-US" altLang="en-US" sz="11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Reflection</a:t>
            </a:r>
            <a:r>
              <a:rPr kumimoji="0" lang="en-US" altLang="en-US" sz="11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MethodBase</a:t>
            </a:r>
            <a:r>
              <a:rPr kumimoji="0" lang="en-US" altLang="en-US" sz="11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GetCurrentMethod</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DeclaringType</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static</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void</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Main</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string</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args</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try</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throw</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new</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Exception</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"This is test message..."</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catch</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Exception</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ex</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1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Error</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ex</a:t>
            </a:r>
            <a:r>
              <a:rPr kumimoji="0" lang="en-US" altLang="en-US" sz="11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Message</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Console</a:t>
            </a:r>
            <a:r>
              <a:rPr kumimoji="0" lang="en-US" altLang="en-US" sz="11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Read</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1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1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1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500" b="0" i="0" u="none" strike="noStrike" cap="none" normalizeH="0" baseline="0" dirty="0" smtClean="0">
                <a:ln>
                  <a:noFill/>
                </a:ln>
                <a:solidFill>
                  <a:schemeClr val="tx1"/>
                </a:solidFill>
                <a:effectLst/>
              </a:rPr>
              <a:t> </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
        <p:nvSpPr>
          <p:cNvPr id="9" name="Rectangle 8"/>
          <p:cNvSpPr/>
          <p:nvPr/>
        </p:nvSpPr>
        <p:spPr>
          <a:xfrm>
            <a:off x="3993356" y="3667969"/>
            <a:ext cx="4327684" cy="646331"/>
          </a:xfrm>
          <a:prstGeom prst="rect">
            <a:avLst/>
          </a:prstGeom>
        </p:spPr>
        <p:txBody>
          <a:bodyPr wrap="square">
            <a:spAutoFit/>
          </a:bodyPr>
          <a:lstStyle/>
          <a:p>
            <a:r>
              <a:rPr lang="en-US" sz="1200" dirty="0">
                <a:latin typeface="museo-sans"/>
              </a:rPr>
              <a:t>After you execute the above program, a text file named </a:t>
            </a:r>
            <a:r>
              <a:rPr lang="en-US" sz="1200" b="1" dirty="0">
                <a:solidFill>
                  <a:srgbClr val="FF0000"/>
                </a:solidFill>
              </a:rPr>
              <a:t>MyTestAppender.log</a:t>
            </a:r>
            <a:r>
              <a:rPr lang="en-US" sz="1200" dirty="0" smtClean="0">
                <a:latin typeface="museo-sans"/>
              </a:rPr>
              <a:t> </a:t>
            </a:r>
            <a:r>
              <a:rPr lang="en-US" sz="1200" dirty="0">
                <a:latin typeface="museo-sans"/>
              </a:rPr>
              <a:t>will be created and the exception message specified with be logged along with the timestamp</a:t>
            </a:r>
            <a:endParaRPr lang="en-US" sz="1200" dirty="0"/>
          </a:p>
        </p:txBody>
      </p:sp>
    </p:spTree>
    <p:extLst>
      <p:ext uri="{BB962C8B-B14F-4D97-AF65-F5344CB8AC3E}">
        <p14:creationId xmlns:p14="http://schemas.microsoft.com/office/powerpoint/2010/main" val="32795744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a:t>Common </a:t>
            </a:r>
            <a:r>
              <a:rPr lang="en-US" dirty="0" smtClean="0"/>
              <a:t>Defect</a:t>
            </a:r>
            <a:endParaRPr lang="vi-VN" dirty="0"/>
          </a:p>
        </p:txBody>
      </p:sp>
      <p:sp>
        <p:nvSpPr>
          <p:cNvPr id="13" name="Text Placeholder 12"/>
          <p:cNvSpPr>
            <a:spLocks noGrp="1"/>
          </p:cNvSpPr>
          <p:nvPr>
            <p:ph type="body" idx="1"/>
          </p:nvPr>
        </p:nvSpPr>
        <p:spPr/>
        <p:txBody>
          <a:bodyPr/>
          <a:lstStyle/>
          <a:p>
            <a:r>
              <a:rPr lang="en-US" dirty="0" smtClean="0"/>
              <a:t>Section </a:t>
            </a:r>
            <a:r>
              <a:rPr lang="en-US" dirty="0" smtClean="0"/>
              <a:t>2</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11</a:t>
            </a:fld>
            <a:endParaRPr lang="en-US"/>
          </a:p>
        </p:txBody>
      </p:sp>
    </p:spTree>
    <p:extLst>
      <p:ext uri="{BB962C8B-B14F-4D97-AF65-F5344CB8AC3E}">
        <p14:creationId xmlns:p14="http://schemas.microsoft.com/office/powerpoint/2010/main" val="15911932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Introduction</a:t>
            </a:r>
            <a:endParaRPr lang="en-US" dirty="0"/>
          </a:p>
        </p:txBody>
      </p:sp>
      <p:sp>
        <p:nvSpPr>
          <p:cNvPr id="6" name="Title 1"/>
          <p:cNvSpPr>
            <a:spLocks noGrp="1"/>
          </p:cNvSpPr>
          <p:nvPr>
            <p:ph idx="1"/>
          </p:nvPr>
        </p:nvSpPr>
        <p:spPr>
          <a:xfrm>
            <a:off x="278605" y="850106"/>
            <a:ext cx="8622507" cy="3744517"/>
          </a:xfrm>
        </p:spPr>
        <p:txBody>
          <a:bodyPr>
            <a:normAutofit/>
          </a:bodyPr>
          <a:lstStyle/>
          <a:p>
            <a:pPr lvl="1">
              <a:buFont typeface="Wingdings" panose="05000000000000000000" pitchFamily="2" charset="2"/>
              <a:buChar char="§"/>
            </a:pPr>
            <a:r>
              <a:rPr lang="en-US" sz="2200" dirty="0" smtClean="0"/>
              <a:t>Every </a:t>
            </a:r>
            <a:r>
              <a:rPr lang="en-US" sz="2200" dirty="0"/>
              <a:t>software developer deals with defects. </a:t>
            </a:r>
            <a:endParaRPr lang="en-US" sz="2200" dirty="0" smtClean="0"/>
          </a:p>
          <a:p>
            <a:pPr lvl="1">
              <a:buFont typeface="Wingdings" panose="05000000000000000000" pitchFamily="2" charset="2"/>
              <a:buChar char="§"/>
            </a:pPr>
            <a:r>
              <a:rPr lang="en-US" sz="2200" dirty="0" smtClean="0"/>
              <a:t>The </a:t>
            </a:r>
            <a:r>
              <a:rPr lang="en-US" sz="2200" dirty="0"/>
              <a:t>really tough defects are the ones not detected by the compiler. </a:t>
            </a:r>
            <a:endParaRPr lang="en-US" sz="2200" dirty="0"/>
          </a:p>
          <a:p>
            <a:pPr lvl="1">
              <a:buFont typeface="Wingdings" panose="05000000000000000000" pitchFamily="2" charset="2"/>
              <a:buChar char="§"/>
            </a:pPr>
            <a:r>
              <a:rPr lang="en-US" sz="2200" dirty="0" smtClean="0"/>
              <a:t>Nasty </a:t>
            </a:r>
            <a:r>
              <a:rPr lang="en-US" sz="2200" dirty="0"/>
              <a:t>defects manifest themselves only when executed at </a:t>
            </a:r>
            <a:r>
              <a:rPr lang="en-US" sz="2200" dirty="0" smtClean="0"/>
              <a:t>runtime.</a:t>
            </a:r>
          </a:p>
          <a:p>
            <a:pPr lvl="1">
              <a:buFont typeface="Wingdings" panose="05000000000000000000" pitchFamily="2" charset="2"/>
              <a:buChar char="§"/>
            </a:pPr>
            <a:r>
              <a:rPr lang="en-US" sz="2200" dirty="0" smtClean="0"/>
              <a:t>This </a:t>
            </a:r>
            <a:r>
              <a:rPr lang="en-US" sz="2200" dirty="0"/>
              <a:t>topic is list of the top common defects</a:t>
            </a:r>
          </a:p>
          <a:p>
            <a:endParaRPr lang="en-US" altLang="en-US" dirty="0"/>
          </a:p>
        </p:txBody>
      </p:sp>
      <p:sp>
        <p:nvSpPr>
          <p:cNvPr id="3" name="Date Placeholder 2"/>
          <p:cNvSpPr>
            <a:spLocks noGrp="1"/>
          </p:cNvSpPr>
          <p:nvPr>
            <p:ph type="dt" sz="half" idx="10"/>
          </p:nvPr>
        </p:nvSpPr>
        <p:spPr/>
        <p:txBody>
          <a:bodyPr/>
          <a:lstStyle/>
          <a:p>
            <a:fld id="{962A1C72-7C97-4A80-BEDB-F1B897A0A0E1}" type="datetime1">
              <a:rPr lang="en-US" smtClean="0"/>
              <a:pPr/>
              <a:t>02/06/2023</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pPr/>
              <a:t>12</a:t>
            </a:fld>
            <a:endParaRPr lang="en-US"/>
          </a:p>
        </p:txBody>
      </p:sp>
      <p:pic>
        <p:nvPicPr>
          <p:cNvPr id="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5722" y="2566008"/>
            <a:ext cx="2215390" cy="196756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286592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Hard code constants</a:t>
            </a:r>
            <a:endParaRPr lang="en-US" dirty="0"/>
          </a:p>
        </p:txBody>
      </p:sp>
      <p:sp>
        <p:nvSpPr>
          <p:cNvPr id="3" name="Content Placeholder 2"/>
          <p:cNvSpPr>
            <a:spLocks noGrp="1"/>
          </p:cNvSpPr>
          <p:nvPr>
            <p:ph idx="1"/>
          </p:nvPr>
        </p:nvSpPr>
        <p:spPr/>
        <p:txBody>
          <a:bodyPr/>
          <a:lstStyle/>
          <a:p>
            <a:r>
              <a:rPr lang="en-US" altLang="en-US" sz="2800" u="sng" dirty="0"/>
              <a:t>Issue</a:t>
            </a:r>
            <a:r>
              <a:rPr lang="en-US" altLang="en-US" sz="2800" dirty="0"/>
              <a:t> with giving a fixed value in codes, for example:</a:t>
            </a:r>
          </a:p>
          <a:p>
            <a:pPr lvl="2">
              <a:spcBef>
                <a:spcPct val="0"/>
              </a:spcBef>
              <a:buFont typeface="Wingdings" panose="05000000000000000000" pitchFamily="2" charset="2"/>
              <a:buNone/>
            </a:pPr>
            <a:r>
              <a:rPr lang="en-US" altLang="en-US" dirty="0" err="1"/>
              <a:t>dgrView.PageSize</a:t>
            </a:r>
            <a:r>
              <a:rPr lang="en-US" altLang="en-US" dirty="0"/>
              <a:t> = 10</a:t>
            </a:r>
          </a:p>
          <a:p>
            <a:pPr lvl="2">
              <a:spcBef>
                <a:spcPct val="0"/>
              </a:spcBef>
              <a:buFont typeface="Wingdings" panose="05000000000000000000" pitchFamily="2" charset="2"/>
              <a:buNone/>
            </a:pPr>
            <a:r>
              <a:rPr lang="en-US" altLang="en-US" dirty="0" err="1"/>
              <a:t>strErr</a:t>
            </a:r>
            <a:r>
              <a:rPr lang="en-US" altLang="en-US" dirty="0"/>
              <a:t> = "Error message here";</a:t>
            </a:r>
          </a:p>
          <a:p>
            <a:pPr marL="366713" lvl="1" indent="-31750">
              <a:buNone/>
            </a:pPr>
            <a:r>
              <a:rPr lang="en-US" altLang="en-US" dirty="0">
                <a:solidFill>
                  <a:srgbClr val="C00000"/>
                </a:solidFill>
              </a:rPr>
              <a:t>The problem occurs when you should change these values multiple times!!!</a:t>
            </a:r>
          </a:p>
          <a:p>
            <a:r>
              <a:rPr lang="en-US" altLang="en-US" u="sng" dirty="0"/>
              <a:t>Preventive Action</a:t>
            </a:r>
            <a:r>
              <a:rPr lang="en-US" altLang="en-US" dirty="0"/>
              <a:t>: define constants in the common constant module or in a configure files</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13</a:t>
            </a:fld>
            <a:endParaRPr lang="en-US"/>
          </a:p>
        </p:txBody>
      </p:sp>
    </p:spTree>
    <p:extLst>
      <p:ext uri="{BB962C8B-B14F-4D97-AF65-F5344CB8AC3E}">
        <p14:creationId xmlns:p14="http://schemas.microsoft.com/office/powerpoint/2010/main" val="6422190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The Dangling else Problem</a:t>
            </a:r>
            <a:endParaRPr lang="en-US" dirty="0"/>
          </a:p>
        </p:txBody>
      </p:sp>
      <p:sp>
        <p:nvSpPr>
          <p:cNvPr id="3" name="Content Placeholder 2"/>
          <p:cNvSpPr>
            <a:spLocks noGrp="1"/>
          </p:cNvSpPr>
          <p:nvPr>
            <p:ph idx="1"/>
          </p:nvPr>
        </p:nvSpPr>
        <p:spPr/>
        <p:txBody>
          <a:bodyPr>
            <a:normAutofit/>
          </a:bodyPr>
          <a:lstStyle/>
          <a:p>
            <a:r>
              <a:rPr lang="en-US" altLang="en-US" sz="2800" u="sng" dirty="0"/>
              <a:t>Issue</a:t>
            </a:r>
            <a:r>
              <a:rPr lang="en-US" altLang="en-US" sz="2800" dirty="0"/>
              <a:t> with below </a:t>
            </a:r>
            <a:r>
              <a:rPr lang="en-US" altLang="en-US" sz="2800" dirty="0" smtClean="0"/>
              <a:t>codes</a:t>
            </a:r>
            <a:r>
              <a:rPr lang="en-US" altLang="en-US" sz="2800" dirty="0"/>
              <a:t>?</a:t>
            </a:r>
          </a:p>
          <a:p>
            <a:pPr lvl="2">
              <a:spcBef>
                <a:spcPct val="0"/>
              </a:spcBef>
              <a:buFont typeface="Wingdings" panose="05000000000000000000" pitchFamily="2" charset="2"/>
              <a:buNone/>
            </a:pPr>
            <a:r>
              <a:rPr lang="en-US" altLang="en-US" dirty="0"/>
              <a:t>if (x == 0)</a:t>
            </a:r>
          </a:p>
          <a:p>
            <a:pPr lvl="2">
              <a:spcBef>
                <a:spcPct val="0"/>
              </a:spcBef>
              <a:buFont typeface="Wingdings" panose="05000000000000000000" pitchFamily="2" charset="2"/>
              <a:buNone/>
            </a:pPr>
            <a:r>
              <a:rPr lang="en-US" altLang="en-US" dirty="0"/>
              <a:t>     if (y == 0) error();</a:t>
            </a:r>
          </a:p>
          <a:p>
            <a:pPr lvl="2">
              <a:spcBef>
                <a:spcPct val="0"/>
              </a:spcBef>
              <a:buFont typeface="Wingdings" panose="05000000000000000000" pitchFamily="2" charset="2"/>
              <a:buNone/>
            </a:pPr>
            <a:r>
              <a:rPr lang="en-US" altLang="en-US" dirty="0"/>
              <a:t>else {</a:t>
            </a:r>
          </a:p>
          <a:p>
            <a:pPr lvl="2">
              <a:spcBef>
                <a:spcPct val="0"/>
              </a:spcBef>
              <a:buFont typeface="Wingdings" panose="05000000000000000000" pitchFamily="2" charset="2"/>
              <a:buNone/>
            </a:pPr>
            <a:r>
              <a:rPr lang="en-US" altLang="en-US" dirty="0"/>
              <a:t>     z = x + y;</a:t>
            </a:r>
          </a:p>
          <a:p>
            <a:pPr lvl="2">
              <a:spcBef>
                <a:spcPct val="0"/>
              </a:spcBef>
              <a:buFont typeface="Wingdings" panose="05000000000000000000" pitchFamily="2" charset="2"/>
              <a:buNone/>
            </a:pPr>
            <a:r>
              <a:rPr lang="en-US" altLang="en-US" dirty="0"/>
              <a:t>     f (&amp;z);</a:t>
            </a:r>
          </a:p>
          <a:p>
            <a:pPr lvl="2">
              <a:spcBef>
                <a:spcPct val="0"/>
              </a:spcBef>
              <a:buFont typeface="Wingdings" panose="05000000000000000000" pitchFamily="2" charset="2"/>
              <a:buNone/>
            </a:pPr>
            <a:r>
              <a:rPr lang="en-US" altLang="en-US" dirty="0"/>
              <a:t>}</a:t>
            </a:r>
          </a:p>
          <a:p>
            <a:pPr lvl="1">
              <a:buNone/>
            </a:pPr>
            <a:r>
              <a:rPr lang="en-US" altLang="en-US" dirty="0">
                <a:solidFill>
                  <a:srgbClr val="C00000"/>
                </a:solidFill>
              </a:rPr>
              <a:t>Confused on the else using!!!</a:t>
            </a:r>
          </a:p>
          <a:p>
            <a:r>
              <a:rPr lang="en-US" altLang="en-US" sz="2800" u="sng" dirty="0"/>
              <a:t>Cause</a:t>
            </a:r>
            <a:r>
              <a:rPr lang="en-US" altLang="en-US" sz="2800" dirty="0"/>
              <a:t>: else is always associated with the closest unmatched if. </a:t>
            </a:r>
          </a:p>
          <a:p>
            <a:r>
              <a:rPr lang="en-US" altLang="en-US" sz="2800" u="sng" dirty="0"/>
              <a:t>Preventive</a:t>
            </a:r>
            <a:r>
              <a:rPr lang="en-US" altLang="en-US" sz="2800" dirty="0"/>
              <a:t>: use appropriated braces ({)</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14</a:t>
            </a:fld>
            <a:endParaRPr lang="en-US"/>
          </a:p>
        </p:txBody>
      </p:sp>
    </p:spTree>
    <p:extLst>
      <p:ext uri="{BB962C8B-B14F-4D97-AF65-F5344CB8AC3E}">
        <p14:creationId xmlns:p14="http://schemas.microsoft.com/office/powerpoint/2010/main" val="374517539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Null Pointer Exception</a:t>
            </a:r>
            <a:endParaRPr lang="en-US" dirty="0"/>
          </a:p>
        </p:txBody>
      </p:sp>
      <p:sp>
        <p:nvSpPr>
          <p:cNvPr id="3" name="Content Placeholder 2"/>
          <p:cNvSpPr>
            <a:spLocks noGrp="1"/>
          </p:cNvSpPr>
          <p:nvPr>
            <p:ph idx="1"/>
          </p:nvPr>
        </p:nvSpPr>
        <p:spPr/>
        <p:txBody>
          <a:bodyPr>
            <a:normAutofit lnSpcReduction="10000"/>
          </a:bodyPr>
          <a:lstStyle/>
          <a:p>
            <a:r>
              <a:rPr lang="en-US" altLang="en-US" sz="2400" u="sng" dirty="0"/>
              <a:t>Issue</a:t>
            </a:r>
            <a:r>
              <a:rPr lang="en-US" altLang="en-US" sz="2400" dirty="0"/>
              <a:t>: the developer got Null-Pointer-Exception run-time error, while he/she did not detect that when compiling the codes</a:t>
            </a:r>
            <a:endParaRPr lang="en-US" altLang="en-US" sz="1600" dirty="0"/>
          </a:p>
          <a:p>
            <a:pPr lvl="2">
              <a:buNone/>
            </a:pPr>
            <a:r>
              <a:rPr lang="en-US" altLang="en-US" sz="2400" dirty="0">
                <a:solidFill>
                  <a:srgbClr val="000000"/>
                </a:solidFill>
                <a:latin typeface="Courier New" panose="02070309020205020404" pitchFamily="49" charset="0"/>
                <a:cs typeface="Courier New" panose="02070309020205020404" pitchFamily="49" charset="0"/>
              </a:rPr>
              <a:t> 	</a:t>
            </a:r>
            <a:r>
              <a:rPr lang="en-US" altLang="en-US" dirty="0" err="1">
                <a:solidFill>
                  <a:srgbClr val="000000"/>
                </a:solidFill>
                <a:cs typeface="Courier New" panose="02070309020205020404" pitchFamily="49" charset="0"/>
              </a:rPr>
              <a:t>strReturn</a:t>
            </a:r>
            <a:r>
              <a:rPr lang="en-US" altLang="en-US" dirty="0">
                <a:solidFill>
                  <a:srgbClr val="000000"/>
                </a:solidFill>
                <a:cs typeface="Courier New" panose="02070309020205020404" pitchFamily="49" charset="0"/>
              </a:rPr>
              <a:t> </a:t>
            </a:r>
            <a:r>
              <a:rPr lang="en-US" altLang="en-US" dirty="0">
                <a:solidFill>
                  <a:srgbClr val="000000"/>
                </a:solidFill>
                <a:cs typeface="Courier New" panose="02070309020205020404" pitchFamily="49" charset="0"/>
              </a:rPr>
              <a:t>= </a:t>
            </a:r>
            <a:r>
              <a:rPr lang="en-US" altLang="en-US" dirty="0" err="1">
                <a:solidFill>
                  <a:srgbClr val="000000"/>
                </a:solidFill>
                <a:cs typeface="Courier New" panose="02070309020205020404" pitchFamily="49" charset="0"/>
              </a:rPr>
              <a:t>objDoc.SelectNodes</a:t>
            </a:r>
            <a:r>
              <a:rPr lang="en-US" altLang="en-US" dirty="0">
                <a:solidFill>
                  <a:srgbClr val="000000"/>
                </a:solidFill>
                <a:cs typeface="Courier New" panose="02070309020205020404" pitchFamily="49" charset="0"/>
              </a:rPr>
              <a:t>(</a:t>
            </a:r>
            <a:r>
              <a:rPr lang="en-US" altLang="en-US" dirty="0" err="1">
                <a:solidFill>
                  <a:srgbClr val="000000"/>
                </a:solidFill>
                <a:cs typeface="Courier New" panose="02070309020205020404" pitchFamily="49" charset="0"/>
              </a:rPr>
              <a:t>strName</a:t>
            </a:r>
            <a:r>
              <a:rPr lang="en-US" altLang="en-US" dirty="0">
                <a:solidFill>
                  <a:srgbClr val="000000"/>
                </a:solidFill>
                <a:cs typeface="Courier New" panose="02070309020205020404" pitchFamily="49" charset="0"/>
              </a:rPr>
              <a:t>);</a:t>
            </a:r>
            <a:endParaRPr lang="en-US" altLang="ja-JP" dirty="0">
              <a:solidFill>
                <a:srgbClr val="000000"/>
              </a:solidFill>
              <a:cs typeface="Courier New" panose="02070309020205020404" pitchFamily="49" charset="0"/>
            </a:endParaRPr>
          </a:p>
          <a:p>
            <a:r>
              <a:rPr lang="en-US" altLang="en-US" sz="2400" u="sng" dirty="0"/>
              <a:t>Cause</a:t>
            </a:r>
            <a:r>
              <a:rPr lang="en-US" altLang="en-US" sz="2400" dirty="0"/>
              <a:t>: the developer does not check null or think about null object before accessing object's value. </a:t>
            </a:r>
          </a:p>
          <a:p>
            <a:r>
              <a:rPr lang="en-US" altLang="en-US" sz="2400" u="sng" dirty="0"/>
              <a:t>Preventive</a:t>
            </a:r>
            <a:r>
              <a:rPr lang="en-US" altLang="en-US" sz="2400" dirty="0"/>
              <a:t>: Should check null before accessing object or pointer before using its member</a:t>
            </a:r>
          </a:p>
          <a:p>
            <a:pPr lvl="2">
              <a:buFont typeface="Wingdings" panose="05000000000000000000" pitchFamily="2" charset="2"/>
              <a:buNone/>
            </a:pPr>
            <a:endParaRPr lang="en-US" altLang="en-US" dirty="0" smtClean="0"/>
          </a:p>
          <a:p>
            <a:pPr lvl="2">
              <a:buFont typeface="Wingdings" panose="05000000000000000000" pitchFamily="2" charset="2"/>
              <a:buNone/>
            </a:pPr>
            <a:r>
              <a:rPr lang="en-US" altLang="en-US" dirty="0" smtClean="0"/>
              <a:t>If </a:t>
            </a:r>
            <a:r>
              <a:rPr lang="en-US" altLang="en-US" dirty="0"/>
              <a:t>(</a:t>
            </a:r>
            <a:r>
              <a:rPr lang="en-US" altLang="en-US" dirty="0" err="1"/>
              <a:t>objDoc</a:t>
            </a:r>
            <a:r>
              <a:rPr lang="en-US" altLang="en-US" dirty="0"/>
              <a:t> != NULL) </a:t>
            </a:r>
          </a:p>
          <a:p>
            <a:pPr lvl="2">
              <a:buFont typeface="Wingdings" panose="05000000000000000000" pitchFamily="2" charset="2"/>
              <a:buNone/>
            </a:pPr>
            <a:r>
              <a:rPr lang="en-US" altLang="en-US" dirty="0"/>
              <a:t>	</a:t>
            </a:r>
            <a:r>
              <a:rPr lang="en-US" altLang="en-US" dirty="0">
                <a:solidFill>
                  <a:srgbClr val="000000"/>
                </a:solidFill>
                <a:cs typeface="Courier New" panose="02070309020205020404" pitchFamily="49" charset="0"/>
              </a:rPr>
              <a:t> </a:t>
            </a:r>
            <a:r>
              <a:rPr lang="en-US" altLang="en-US" dirty="0" err="1">
                <a:solidFill>
                  <a:srgbClr val="000000"/>
                </a:solidFill>
                <a:cs typeface="Courier New" panose="02070309020205020404" pitchFamily="49" charset="0"/>
              </a:rPr>
              <a:t>strReturn</a:t>
            </a:r>
            <a:r>
              <a:rPr lang="en-US" altLang="en-US" dirty="0">
                <a:solidFill>
                  <a:srgbClr val="000000"/>
                </a:solidFill>
                <a:cs typeface="Courier New" panose="02070309020205020404" pitchFamily="49" charset="0"/>
              </a:rPr>
              <a:t> = </a:t>
            </a:r>
            <a:r>
              <a:rPr lang="en-US" altLang="en-US" dirty="0" err="1">
                <a:solidFill>
                  <a:srgbClr val="000000"/>
                </a:solidFill>
                <a:cs typeface="Courier New" panose="02070309020205020404" pitchFamily="49" charset="0"/>
              </a:rPr>
              <a:t>objDoc.SelectNodes</a:t>
            </a:r>
            <a:r>
              <a:rPr lang="en-US" altLang="en-US" dirty="0">
                <a:solidFill>
                  <a:srgbClr val="000000"/>
                </a:solidFill>
                <a:cs typeface="Courier New" panose="02070309020205020404" pitchFamily="49" charset="0"/>
              </a:rPr>
              <a:t>(</a:t>
            </a:r>
            <a:r>
              <a:rPr lang="en-US" altLang="en-US" dirty="0" err="1">
                <a:solidFill>
                  <a:srgbClr val="000000"/>
                </a:solidFill>
                <a:cs typeface="Courier New" panose="02070309020205020404" pitchFamily="49" charset="0"/>
              </a:rPr>
              <a:t>strName</a:t>
            </a:r>
            <a:r>
              <a:rPr lang="en-US" altLang="en-US" dirty="0">
                <a:solidFill>
                  <a:srgbClr val="000000"/>
                </a:solidFill>
                <a:cs typeface="Courier New" panose="02070309020205020404" pitchFamily="49" charset="0"/>
              </a:rPr>
              <a:t>);</a:t>
            </a:r>
            <a:endParaRPr lang="en-US" altLang="en-US" dirty="0"/>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15</a:t>
            </a:fld>
            <a:endParaRPr lang="en-US"/>
          </a:p>
        </p:txBody>
      </p:sp>
    </p:spTree>
    <p:extLst>
      <p:ext uri="{BB962C8B-B14F-4D97-AF65-F5344CB8AC3E}">
        <p14:creationId xmlns:p14="http://schemas.microsoft.com/office/powerpoint/2010/main" val="18905267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Code redundant</a:t>
            </a:r>
            <a:endParaRPr lang="en-US" dirty="0"/>
          </a:p>
        </p:txBody>
      </p:sp>
      <p:sp>
        <p:nvSpPr>
          <p:cNvPr id="3" name="Content Placeholder 2"/>
          <p:cNvSpPr>
            <a:spLocks noGrp="1"/>
          </p:cNvSpPr>
          <p:nvPr>
            <p:ph idx="1"/>
          </p:nvPr>
        </p:nvSpPr>
        <p:spPr/>
        <p:txBody>
          <a:bodyPr>
            <a:normAutofit fontScale="92500" lnSpcReduction="20000"/>
          </a:bodyPr>
          <a:lstStyle/>
          <a:p>
            <a:r>
              <a:rPr lang="en-US" altLang="en-US" sz="2400" u="sng" dirty="0"/>
              <a:t>Code redundant issues</a:t>
            </a:r>
            <a:r>
              <a:rPr lang="en-US" altLang="en-US" sz="2400" dirty="0"/>
              <a:t>:</a:t>
            </a:r>
          </a:p>
          <a:p>
            <a:pPr lvl="1"/>
            <a:r>
              <a:rPr lang="en-US" altLang="en-US" sz="1900" dirty="0"/>
              <a:t>Create new Object while we can reuse the object in previous command:</a:t>
            </a:r>
          </a:p>
          <a:p>
            <a:pPr lvl="2">
              <a:spcBef>
                <a:spcPct val="0"/>
              </a:spcBef>
              <a:buFont typeface="Wingdings" panose="05000000000000000000" pitchFamily="2" charset="2"/>
              <a:buNone/>
            </a:pPr>
            <a:r>
              <a:rPr lang="en-US" altLang="en-US" sz="1900" dirty="0"/>
              <a:t>	</a:t>
            </a:r>
            <a:r>
              <a:rPr lang="en-US" altLang="en-US" sz="1900" dirty="0" err="1"/>
              <a:t>BeanXXX</a:t>
            </a:r>
            <a:r>
              <a:rPr lang="en-US" altLang="en-US" sz="1900" dirty="0"/>
              <a:t> bean = new </a:t>
            </a:r>
            <a:r>
              <a:rPr lang="en-US" altLang="en-US" sz="1900" dirty="0" err="1"/>
              <a:t>BeanXXX</a:t>
            </a:r>
            <a:r>
              <a:rPr lang="en-US" altLang="en-US" sz="1900" dirty="0"/>
              <a:t>();</a:t>
            </a:r>
          </a:p>
          <a:p>
            <a:pPr lvl="2">
              <a:spcBef>
                <a:spcPct val="0"/>
              </a:spcBef>
              <a:buFont typeface="Wingdings" panose="05000000000000000000" pitchFamily="2" charset="2"/>
              <a:buNone/>
            </a:pPr>
            <a:r>
              <a:rPr lang="en-US" altLang="en-US" sz="1900" dirty="0"/>
              <a:t>	bean = </a:t>
            </a:r>
            <a:r>
              <a:rPr lang="en-US" altLang="en-US" sz="1900" dirty="0" err="1"/>
              <a:t>objectYYY.getBeanXXX</a:t>
            </a:r>
            <a:r>
              <a:rPr lang="en-US" altLang="en-US" sz="1900" dirty="0"/>
              <a:t>();   </a:t>
            </a:r>
          </a:p>
          <a:p>
            <a:pPr lvl="1">
              <a:spcBef>
                <a:spcPct val="0"/>
              </a:spcBef>
            </a:pPr>
            <a:r>
              <a:rPr lang="en-US" altLang="en-US" sz="1900" dirty="0"/>
              <a:t>Variables are declared in based class but it is not used</a:t>
            </a:r>
          </a:p>
          <a:p>
            <a:pPr lvl="1">
              <a:spcBef>
                <a:spcPct val="0"/>
              </a:spcBef>
            </a:pPr>
            <a:r>
              <a:rPr lang="en-US" altLang="en-US" sz="1900" dirty="0"/>
              <a:t>Un-used methods/functions are existing in the application</a:t>
            </a:r>
          </a:p>
          <a:p>
            <a:pPr lvl="1">
              <a:spcBef>
                <a:spcPct val="0"/>
              </a:spcBef>
            </a:pPr>
            <a:r>
              <a:rPr lang="en-US" altLang="en-US" sz="1900" dirty="0"/>
              <a:t>Break a complex method/function to more simple methods / functions with only one or two lines of code, and could not be re-use</a:t>
            </a:r>
          </a:p>
          <a:p>
            <a:r>
              <a:rPr lang="en-US" altLang="en-US" sz="2400" u="sng" dirty="0"/>
              <a:t>Preventive actions</a:t>
            </a:r>
            <a:r>
              <a:rPr lang="en-US" altLang="en-US" sz="2400" dirty="0"/>
              <a:t>:</a:t>
            </a:r>
          </a:p>
          <a:p>
            <a:pPr lvl="1"/>
            <a:r>
              <a:rPr lang="en-US" altLang="en-US" sz="1900" dirty="0"/>
              <a:t>Should verify that the current design is possible and is the best by coding sample</a:t>
            </a:r>
          </a:p>
          <a:p>
            <a:pPr lvl="1"/>
            <a:r>
              <a:rPr lang="en-US" altLang="en-US" sz="1900" dirty="0"/>
              <a:t>Re-check unnecessary code to remove in coding review </a:t>
            </a:r>
          </a:p>
          <a:p>
            <a:pPr lvl="1"/>
            <a:r>
              <a:rPr lang="en-US" altLang="en-US" sz="1900" dirty="0"/>
              <a:t>Supervise and assign person to review code carefully before coding</a:t>
            </a:r>
          </a:p>
          <a:p>
            <a:pPr lvl="1"/>
            <a:r>
              <a:rPr lang="en-US" altLang="en-US" sz="1900" dirty="0"/>
              <a:t>Supervise strictly changing source code from team daily</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16</a:t>
            </a:fld>
            <a:endParaRPr lang="en-US"/>
          </a:p>
        </p:txBody>
      </p:sp>
    </p:spTree>
    <p:extLst>
      <p:ext uri="{BB962C8B-B14F-4D97-AF65-F5344CB8AC3E}">
        <p14:creationId xmlns:p14="http://schemas.microsoft.com/office/powerpoint/2010/main" val="28887562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a:t>
            </a:r>
            <a:r>
              <a:rPr lang="en-US" altLang="en-US" dirty="0"/>
              <a:t>reate objects in Loop</a:t>
            </a:r>
            <a:endParaRPr lang="en-US" dirty="0"/>
          </a:p>
        </p:txBody>
      </p:sp>
      <p:sp>
        <p:nvSpPr>
          <p:cNvPr id="3" name="Content Placeholder 2"/>
          <p:cNvSpPr>
            <a:spLocks noGrp="1"/>
          </p:cNvSpPr>
          <p:nvPr>
            <p:ph idx="1"/>
          </p:nvPr>
        </p:nvSpPr>
        <p:spPr/>
        <p:txBody>
          <a:bodyPr>
            <a:normAutofit lnSpcReduction="10000"/>
          </a:bodyPr>
          <a:lstStyle/>
          <a:p>
            <a:pPr>
              <a:buSzPct val="70000"/>
              <a:buFont typeface="Wingdings" panose="05000000000000000000" pitchFamily="2" charset="2"/>
              <a:buChar char="q"/>
            </a:pPr>
            <a:r>
              <a:rPr lang="en-US" altLang="en-US" sz="2200" b="1" u="sng" dirty="0"/>
              <a:t>Issue</a:t>
            </a:r>
            <a:r>
              <a:rPr lang="en-US" altLang="en-US" sz="2200" dirty="0"/>
              <a:t> with variables or create objects in Loop?</a:t>
            </a:r>
          </a:p>
          <a:p>
            <a:pPr lvl="1">
              <a:spcBef>
                <a:spcPct val="0"/>
              </a:spcBef>
              <a:buNone/>
            </a:pPr>
            <a:r>
              <a:rPr lang="en-US" altLang="en-US" sz="1800" dirty="0"/>
              <a:t>	</a:t>
            </a:r>
            <a:r>
              <a:rPr lang="en-US" altLang="en-US" sz="1800" dirty="0">
                <a:solidFill>
                  <a:srgbClr val="1706BA"/>
                </a:solidFill>
              </a:rPr>
              <a:t>for (</a:t>
            </a:r>
            <a:r>
              <a:rPr lang="en-US" altLang="en-US" sz="1800" dirty="0" err="1">
                <a:solidFill>
                  <a:srgbClr val="1706BA"/>
                </a:solidFill>
              </a:rPr>
              <a:t>int</a:t>
            </a:r>
            <a:r>
              <a:rPr lang="en-US" altLang="en-US" sz="1800" dirty="0">
                <a:solidFill>
                  <a:srgbClr val="1706BA"/>
                </a:solidFill>
              </a:rPr>
              <a:t> </a:t>
            </a:r>
            <a:r>
              <a:rPr lang="en-US" altLang="en-US" sz="1800" dirty="0" err="1">
                <a:solidFill>
                  <a:srgbClr val="1706BA"/>
                </a:solidFill>
              </a:rPr>
              <a:t>i</a:t>
            </a:r>
            <a:r>
              <a:rPr lang="en-US" altLang="en-US" sz="1800" dirty="0">
                <a:solidFill>
                  <a:srgbClr val="1706BA"/>
                </a:solidFill>
              </a:rPr>
              <a:t>=0; </a:t>
            </a:r>
            <a:r>
              <a:rPr lang="en-US" altLang="en-US" sz="1800" dirty="0" err="1">
                <a:solidFill>
                  <a:srgbClr val="1706BA"/>
                </a:solidFill>
              </a:rPr>
              <a:t>i</a:t>
            </a:r>
            <a:r>
              <a:rPr lang="en-US" altLang="en-US" sz="1800" dirty="0">
                <a:solidFill>
                  <a:srgbClr val="1706BA"/>
                </a:solidFill>
              </a:rPr>
              <a:t>&lt;dt.Rows.Count-1; </a:t>
            </a:r>
            <a:r>
              <a:rPr lang="en-US" altLang="en-US" sz="1800" dirty="0" err="1">
                <a:solidFill>
                  <a:srgbClr val="1706BA"/>
                </a:solidFill>
              </a:rPr>
              <a:t>i</a:t>
            </a:r>
            <a:r>
              <a:rPr lang="en-US" altLang="en-US" sz="1800" dirty="0">
                <a:solidFill>
                  <a:srgbClr val="1706BA"/>
                </a:solidFill>
              </a:rPr>
              <a:t>++){</a:t>
            </a:r>
          </a:p>
          <a:p>
            <a:pPr lvl="1">
              <a:spcBef>
                <a:spcPct val="0"/>
              </a:spcBef>
              <a:buNone/>
            </a:pPr>
            <a:r>
              <a:rPr lang="en-US" altLang="en-US" sz="1800" dirty="0">
                <a:solidFill>
                  <a:srgbClr val="1706BA"/>
                </a:solidFill>
              </a:rPr>
              <a:t>  		String </a:t>
            </a:r>
            <a:r>
              <a:rPr lang="en-US" altLang="en-US" sz="1800" dirty="0" err="1">
                <a:solidFill>
                  <a:srgbClr val="1706BA"/>
                </a:solidFill>
              </a:rPr>
              <a:t>strName</a:t>
            </a:r>
            <a:r>
              <a:rPr lang="en-US" altLang="en-US" sz="1800" dirty="0">
                <a:solidFill>
                  <a:srgbClr val="1706BA"/>
                </a:solidFill>
              </a:rPr>
              <a:t>;</a:t>
            </a:r>
          </a:p>
          <a:p>
            <a:pPr lvl="1">
              <a:spcBef>
                <a:spcPct val="0"/>
              </a:spcBef>
              <a:buNone/>
            </a:pPr>
            <a:r>
              <a:rPr lang="en-US" altLang="en-US" sz="1800" dirty="0">
                <a:solidFill>
                  <a:srgbClr val="1706BA"/>
                </a:solidFill>
              </a:rPr>
              <a:t>		</a:t>
            </a:r>
            <a:r>
              <a:rPr lang="en-US" altLang="en-US" sz="1800" dirty="0" err="1">
                <a:solidFill>
                  <a:srgbClr val="1706BA"/>
                </a:solidFill>
              </a:rPr>
              <a:t>strName</a:t>
            </a:r>
            <a:r>
              <a:rPr lang="en-US" altLang="en-US" sz="1800" dirty="0">
                <a:solidFill>
                  <a:srgbClr val="1706BA"/>
                </a:solidFill>
              </a:rPr>
              <a:t> = </a:t>
            </a:r>
            <a:r>
              <a:rPr lang="en-US" altLang="en-US" sz="1800" dirty="0" err="1">
                <a:solidFill>
                  <a:srgbClr val="1706BA"/>
                </a:solidFill>
              </a:rPr>
              <a:t>dt.Rows</a:t>
            </a:r>
            <a:r>
              <a:rPr lang="en-US" altLang="en-US" sz="1800" dirty="0">
                <a:solidFill>
                  <a:srgbClr val="1706BA"/>
                </a:solidFill>
              </a:rPr>
              <a:t>[</a:t>
            </a:r>
            <a:r>
              <a:rPr lang="en-US" altLang="en-US" sz="1800" dirty="0" err="1">
                <a:solidFill>
                  <a:srgbClr val="1706BA"/>
                </a:solidFill>
              </a:rPr>
              <a:t>i</a:t>
            </a:r>
            <a:r>
              <a:rPr lang="en-US" altLang="en-US" sz="1800" dirty="0">
                <a:solidFill>
                  <a:srgbClr val="1706BA"/>
                </a:solidFill>
              </a:rPr>
              <a:t>]["Name"].</a:t>
            </a:r>
            <a:r>
              <a:rPr lang="en-US" altLang="en-US" sz="1800" dirty="0" err="1">
                <a:solidFill>
                  <a:srgbClr val="1706BA"/>
                </a:solidFill>
              </a:rPr>
              <a:t>ToString</a:t>
            </a:r>
            <a:r>
              <a:rPr lang="en-US" altLang="en-US" sz="1800" dirty="0">
                <a:solidFill>
                  <a:srgbClr val="1706BA"/>
                </a:solidFill>
              </a:rPr>
              <a:t>();</a:t>
            </a:r>
          </a:p>
          <a:p>
            <a:pPr lvl="1">
              <a:spcBef>
                <a:spcPct val="0"/>
              </a:spcBef>
              <a:buNone/>
            </a:pPr>
            <a:r>
              <a:rPr lang="en-US" altLang="en-US" sz="1800" dirty="0">
                <a:solidFill>
                  <a:srgbClr val="1706BA"/>
                </a:solidFill>
              </a:rPr>
              <a:t>  		//do something here</a:t>
            </a:r>
          </a:p>
          <a:p>
            <a:pPr lvl="1">
              <a:spcBef>
                <a:spcPct val="0"/>
              </a:spcBef>
              <a:buNone/>
            </a:pPr>
            <a:r>
              <a:rPr lang="en-US" altLang="en-US" sz="1800" dirty="0">
                <a:solidFill>
                  <a:srgbClr val="1706BA"/>
                </a:solidFill>
              </a:rPr>
              <a:t>	}</a:t>
            </a:r>
          </a:p>
          <a:p>
            <a:pPr lvl="1">
              <a:buNone/>
            </a:pPr>
            <a:r>
              <a:rPr lang="en-US" altLang="en-US" sz="1800" dirty="0">
                <a:solidFill>
                  <a:srgbClr val="C00000"/>
                </a:solidFill>
              </a:rPr>
              <a:t>Impact to the application performance!!!</a:t>
            </a:r>
          </a:p>
          <a:p>
            <a:pPr>
              <a:buSzPct val="70000"/>
              <a:buFont typeface="Wingdings" panose="05000000000000000000" pitchFamily="2" charset="2"/>
              <a:buChar char="q"/>
            </a:pPr>
            <a:r>
              <a:rPr lang="en-US" altLang="en-US" sz="2200" b="1" u="sng" dirty="0"/>
              <a:t>Cause</a:t>
            </a:r>
            <a:r>
              <a:rPr lang="en-US" altLang="en-US" sz="2200" dirty="0"/>
              <a:t>: memory is allocated repeatedly. </a:t>
            </a:r>
          </a:p>
          <a:p>
            <a:pPr>
              <a:buSzPct val="70000"/>
              <a:buFont typeface="Wingdings" panose="05000000000000000000" pitchFamily="2" charset="2"/>
              <a:buChar char="q"/>
            </a:pPr>
            <a:r>
              <a:rPr lang="en-US" altLang="en-US" sz="2200" b="1" u="sng" dirty="0"/>
              <a:t>Preventive</a:t>
            </a:r>
            <a:r>
              <a:rPr lang="en-US" altLang="en-US" sz="2200" dirty="0"/>
              <a:t>:</a:t>
            </a:r>
          </a:p>
          <a:p>
            <a:pPr lvl="1"/>
            <a:r>
              <a:rPr lang="en-US" altLang="en-US" sz="1800" dirty="0"/>
              <a:t>Variables should be declared before the loop statement or inside for() statement</a:t>
            </a:r>
          </a:p>
          <a:p>
            <a:pPr lvl="1"/>
            <a:r>
              <a:rPr lang="en-US" altLang="en-US" sz="1800" dirty="0"/>
              <a:t>Determine objects before loop statement</a:t>
            </a:r>
            <a:endParaRPr lang="en-US" sz="1800" dirty="0"/>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17</a:t>
            </a:fld>
            <a:endParaRPr lang="en-US"/>
          </a:p>
        </p:txBody>
      </p:sp>
    </p:spTree>
    <p:extLst>
      <p:ext uri="{BB962C8B-B14F-4D97-AF65-F5344CB8AC3E}">
        <p14:creationId xmlns:p14="http://schemas.microsoft.com/office/powerpoint/2010/main" val="3081169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Errors with string</a:t>
            </a:r>
            <a:endParaRPr lang="en-US" dirty="0"/>
          </a:p>
        </p:txBody>
      </p:sp>
      <p:sp>
        <p:nvSpPr>
          <p:cNvPr id="3" name="Content Placeholder 2"/>
          <p:cNvSpPr>
            <a:spLocks noGrp="1"/>
          </p:cNvSpPr>
          <p:nvPr>
            <p:ph idx="1"/>
          </p:nvPr>
        </p:nvSpPr>
        <p:spPr/>
        <p:txBody>
          <a:bodyPr/>
          <a:lstStyle/>
          <a:p>
            <a:pPr>
              <a:buSzPct val="70000"/>
              <a:buFont typeface="Wingdings" panose="05000000000000000000" pitchFamily="2" charset="2"/>
              <a:buChar char="q"/>
            </a:pPr>
            <a:r>
              <a:rPr lang="en-US" altLang="en-US" sz="2200" b="1" u="sng" dirty="0"/>
              <a:t>Issue</a:t>
            </a:r>
            <a:r>
              <a:rPr lang="en-US" altLang="en-US" sz="2200" dirty="0"/>
              <a:t> </a:t>
            </a:r>
            <a:r>
              <a:rPr lang="en-US" altLang="en-US" sz="2200" i="1" dirty="0"/>
              <a:t>Use string concatenated in loop:</a:t>
            </a:r>
            <a:endParaRPr lang="en-US" altLang="en-US" sz="2200" dirty="0"/>
          </a:p>
          <a:p>
            <a:pPr lvl="2">
              <a:spcBef>
                <a:spcPct val="0"/>
              </a:spcBef>
              <a:buFont typeface="Wingdings" panose="05000000000000000000" pitchFamily="2" charset="2"/>
              <a:buNone/>
            </a:pPr>
            <a:r>
              <a:rPr lang="en-US" altLang="en-US" sz="2200" i="1" dirty="0" smtClean="0">
                <a:solidFill>
                  <a:srgbClr val="1706BA"/>
                </a:solidFill>
              </a:rPr>
              <a:t>string </a:t>
            </a:r>
            <a:r>
              <a:rPr lang="en-US" altLang="en-US" sz="2200" i="1" dirty="0" err="1">
                <a:solidFill>
                  <a:srgbClr val="1706BA"/>
                </a:solidFill>
              </a:rPr>
              <a:t>stNumber</a:t>
            </a:r>
            <a:r>
              <a:rPr lang="en-US" altLang="en-US" sz="2200" i="1" dirty="0">
                <a:solidFill>
                  <a:srgbClr val="1706BA"/>
                </a:solidFill>
              </a:rPr>
              <a:t> = "";   </a:t>
            </a:r>
          </a:p>
          <a:p>
            <a:pPr lvl="2">
              <a:spcBef>
                <a:spcPct val="0"/>
              </a:spcBef>
              <a:buFont typeface="Wingdings" panose="05000000000000000000" pitchFamily="2" charset="2"/>
              <a:buNone/>
            </a:pPr>
            <a:r>
              <a:rPr lang="en-US" altLang="en-US" sz="2200" i="1" dirty="0">
                <a:solidFill>
                  <a:srgbClr val="1706BA"/>
                </a:solidFill>
              </a:rPr>
              <a:t> for(</a:t>
            </a:r>
            <a:r>
              <a:rPr lang="en-US" altLang="en-US" sz="2200" i="1" dirty="0" err="1">
                <a:solidFill>
                  <a:srgbClr val="1706BA"/>
                </a:solidFill>
              </a:rPr>
              <a:t>i</a:t>
            </a:r>
            <a:r>
              <a:rPr lang="en-US" altLang="en-US" sz="2200" i="1" dirty="0">
                <a:solidFill>
                  <a:srgbClr val="1706BA"/>
                </a:solidFill>
              </a:rPr>
              <a:t>=0; </a:t>
            </a:r>
            <a:r>
              <a:rPr lang="en-US" altLang="en-US" sz="2200" i="1" dirty="0" err="1">
                <a:solidFill>
                  <a:srgbClr val="1706BA"/>
                </a:solidFill>
              </a:rPr>
              <a:t>i</a:t>
            </a:r>
            <a:r>
              <a:rPr lang="en-US" altLang="en-US" sz="2200" i="1" dirty="0">
                <a:solidFill>
                  <a:srgbClr val="1706BA"/>
                </a:solidFill>
              </a:rPr>
              <a:t>&lt;100; </a:t>
            </a:r>
            <a:r>
              <a:rPr lang="en-US" altLang="en-US" sz="2200" i="1" dirty="0" err="1">
                <a:solidFill>
                  <a:srgbClr val="1706BA"/>
                </a:solidFill>
              </a:rPr>
              <a:t>i</a:t>
            </a:r>
            <a:r>
              <a:rPr lang="en-US" altLang="en-US" sz="2200" i="1" dirty="0">
                <a:solidFill>
                  <a:srgbClr val="1706BA"/>
                </a:solidFill>
              </a:rPr>
              <a:t>++){   </a:t>
            </a:r>
          </a:p>
          <a:p>
            <a:pPr lvl="2">
              <a:spcBef>
                <a:spcPct val="0"/>
              </a:spcBef>
              <a:buFont typeface="Wingdings" panose="05000000000000000000" pitchFamily="2" charset="2"/>
              <a:buNone/>
            </a:pPr>
            <a:r>
              <a:rPr lang="en-US" altLang="en-US" sz="2200" i="1" dirty="0">
                <a:solidFill>
                  <a:srgbClr val="1706BA"/>
                </a:solidFill>
              </a:rPr>
              <a:t>  	 </a:t>
            </a:r>
            <a:r>
              <a:rPr lang="en-US" altLang="en-US" sz="2200" i="1" dirty="0" err="1">
                <a:solidFill>
                  <a:srgbClr val="1706BA"/>
                </a:solidFill>
              </a:rPr>
              <a:t>stNumber</a:t>
            </a:r>
            <a:r>
              <a:rPr lang="en-US" altLang="en-US" sz="2200" i="1" dirty="0">
                <a:solidFill>
                  <a:srgbClr val="1706BA"/>
                </a:solidFill>
              </a:rPr>
              <a:t> = </a:t>
            </a:r>
            <a:r>
              <a:rPr lang="en-US" altLang="en-US" sz="2200" i="1" dirty="0" err="1">
                <a:solidFill>
                  <a:srgbClr val="1706BA"/>
                </a:solidFill>
              </a:rPr>
              <a:t>stNumber</a:t>
            </a:r>
            <a:r>
              <a:rPr lang="en-US" altLang="en-US" sz="2200" i="1" dirty="0">
                <a:solidFill>
                  <a:srgbClr val="1706BA"/>
                </a:solidFill>
              </a:rPr>
              <a:t> + </a:t>
            </a:r>
            <a:r>
              <a:rPr lang="en-US" altLang="en-US" sz="2200" i="1" dirty="0" err="1">
                <a:solidFill>
                  <a:srgbClr val="1706BA"/>
                </a:solidFill>
              </a:rPr>
              <a:t>i</a:t>
            </a:r>
            <a:r>
              <a:rPr lang="en-US" altLang="en-US" sz="2200" i="1" dirty="0">
                <a:solidFill>
                  <a:srgbClr val="1706BA"/>
                </a:solidFill>
              </a:rPr>
              <a:t>;  </a:t>
            </a:r>
          </a:p>
          <a:p>
            <a:pPr lvl="2">
              <a:spcBef>
                <a:spcPct val="0"/>
              </a:spcBef>
              <a:buFont typeface="Wingdings" panose="05000000000000000000" pitchFamily="2" charset="2"/>
              <a:buNone/>
            </a:pPr>
            <a:r>
              <a:rPr lang="en-US" altLang="en-US" sz="2200" i="1" dirty="0">
                <a:solidFill>
                  <a:srgbClr val="1706BA"/>
                </a:solidFill>
              </a:rPr>
              <a:t> }</a:t>
            </a:r>
          </a:p>
          <a:p>
            <a:pPr lvl="2">
              <a:spcBef>
                <a:spcPct val="0"/>
              </a:spcBef>
              <a:buFont typeface="Wingdings" panose="05000000000000000000" pitchFamily="2" charset="2"/>
              <a:buNone/>
            </a:pPr>
            <a:endParaRPr lang="en-US" altLang="en-US" sz="2200" i="1" dirty="0">
              <a:solidFill>
                <a:srgbClr val="1706BA"/>
              </a:solidFill>
            </a:endParaRPr>
          </a:p>
          <a:p>
            <a:pPr>
              <a:buSzPct val="70000"/>
              <a:buFont typeface="Wingdings" panose="05000000000000000000" pitchFamily="2" charset="2"/>
              <a:buChar char="q"/>
            </a:pPr>
            <a:r>
              <a:rPr lang="en-US" altLang="en-US" sz="2200" b="1" u="sng" dirty="0"/>
              <a:t>Cause:</a:t>
            </a:r>
            <a:r>
              <a:rPr lang="en-US" altLang="en-US" sz="2200" b="1" dirty="0"/>
              <a:t> </a:t>
            </a:r>
            <a:r>
              <a:rPr lang="en-US" altLang="en-US" sz="2200" dirty="0"/>
              <a:t>Don’t </a:t>
            </a:r>
            <a:r>
              <a:rPr lang="en-US" altLang="en-US" sz="2200" dirty="0" smtClean="0"/>
              <a:t>understand class </a:t>
            </a:r>
            <a:r>
              <a:rPr lang="en-US" altLang="en-US" sz="2200" dirty="0"/>
              <a:t>String </a:t>
            </a:r>
            <a:r>
              <a:rPr lang="en-US" altLang="en-US" sz="2200" dirty="0" smtClean="0"/>
              <a:t>in C#. </a:t>
            </a:r>
            <a:endParaRPr lang="en-US" altLang="en-US" sz="2200" dirty="0"/>
          </a:p>
          <a:p>
            <a:endParaRPr lang="en-US" altLang="en-US" sz="2200" dirty="0"/>
          </a:p>
          <a:p>
            <a:pPr>
              <a:buSzPct val="70000"/>
              <a:buFont typeface="Wingdings" panose="05000000000000000000" pitchFamily="2" charset="2"/>
              <a:buChar char="q"/>
            </a:pPr>
            <a:r>
              <a:rPr lang="en-US" altLang="en-US" sz="2200" b="1" u="sng" dirty="0"/>
              <a:t>Preventive:</a:t>
            </a:r>
            <a:r>
              <a:rPr lang="en-US" altLang="en-US" sz="2200" dirty="0"/>
              <a:t> Use </a:t>
            </a:r>
            <a:r>
              <a:rPr lang="en-US" altLang="en-US" sz="2200" dirty="0" err="1" smtClean="0"/>
              <a:t>StringBuilder</a:t>
            </a:r>
            <a:r>
              <a:rPr lang="en-US" altLang="en-US" sz="2200" dirty="0" smtClean="0"/>
              <a:t> </a:t>
            </a:r>
            <a:r>
              <a:rPr lang="en-US" altLang="en-US" sz="2200" dirty="0"/>
              <a:t>instead</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18</a:t>
            </a:fld>
            <a:endParaRPr lang="en-US"/>
          </a:p>
        </p:txBody>
      </p:sp>
    </p:spTree>
    <p:extLst>
      <p:ext uri="{BB962C8B-B14F-4D97-AF65-F5344CB8AC3E}">
        <p14:creationId xmlns:p14="http://schemas.microsoft.com/office/powerpoint/2010/main" val="32720912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Check String empty</a:t>
            </a:r>
            <a:endParaRPr lang="en-US" dirty="0"/>
          </a:p>
        </p:txBody>
      </p:sp>
      <p:sp>
        <p:nvSpPr>
          <p:cNvPr id="3" name="Content Placeholder 2"/>
          <p:cNvSpPr>
            <a:spLocks noGrp="1"/>
          </p:cNvSpPr>
          <p:nvPr>
            <p:ph idx="1"/>
          </p:nvPr>
        </p:nvSpPr>
        <p:spPr/>
        <p:txBody>
          <a:bodyPr>
            <a:normAutofit/>
          </a:bodyPr>
          <a:lstStyle/>
          <a:p>
            <a:pPr>
              <a:buSzPct val="70000"/>
              <a:buFont typeface="Wingdings" panose="05000000000000000000" pitchFamily="2" charset="2"/>
              <a:buChar char="q"/>
            </a:pPr>
            <a:r>
              <a:rPr lang="en-US" altLang="en-US" sz="2200" b="1" u="sng" dirty="0"/>
              <a:t>Issue</a:t>
            </a:r>
            <a:r>
              <a:rPr lang="en-US" altLang="en-US" sz="2200" b="1" dirty="0"/>
              <a:t> : </a:t>
            </a:r>
            <a:r>
              <a:rPr lang="en-US" altLang="en-US" sz="2200" dirty="0"/>
              <a:t>Using the </a:t>
            </a:r>
            <a:r>
              <a:rPr lang="en-US" altLang="en-US" sz="2200" dirty="0" smtClean="0"/>
              <a:t>operator “==”</a:t>
            </a:r>
            <a:endParaRPr lang="en-US" altLang="en-US" sz="2200" dirty="0"/>
          </a:p>
          <a:p>
            <a:pPr marL="400050" lvl="1" indent="0">
              <a:buNone/>
            </a:pPr>
            <a:r>
              <a:rPr lang="en-US" sz="2000" b="1" dirty="0">
                <a:solidFill>
                  <a:srgbClr val="1706BA"/>
                </a:solidFill>
              </a:rPr>
              <a:t>	</a:t>
            </a:r>
            <a:r>
              <a:rPr lang="en-US" sz="2000" dirty="0" smtClean="0">
                <a:solidFill>
                  <a:srgbClr val="1706BA"/>
                </a:solidFill>
              </a:rPr>
              <a:t>if(</a:t>
            </a:r>
            <a:r>
              <a:rPr lang="en-US" sz="2000" dirty="0" err="1" smtClean="0">
                <a:solidFill>
                  <a:srgbClr val="1706BA"/>
                </a:solidFill>
              </a:rPr>
              <a:t>stringVariable</a:t>
            </a:r>
            <a:r>
              <a:rPr lang="en-US" sz="2000" dirty="0" smtClean="0">
                <a:solidFill>
                  <a:srgbClr val="1706BA"/>
                </a:solidFill>
              </a:rPr>
              <a:t> ==“”) {</a:t>
            </a:r>
            <a:endParaRPr lang="en-US" sz="1800" dirty="0">
              <a:solidFill>
                <a:srgbClr val="FF0000"/>
              </a:solidFill>
            </a:endParaRPr>
          </a:p>
          <a:p>
            <a:pPr marL="400050" lvl="1" indent="0">
              <a:buNone/>
            </a:pPr>
            <a:r>
              <a:rPr lang="en-US" sz="2000" dirty="0">
                <a:solidFill>
                  <a:srgbClr val="FF0000"/>
                </a:solidFill>
              </a:rPr>
              <a:t>	</a:t>
            </a:r>
            <a:r>
              <a:rPr lang="en-US" sz="2000" dirty="0">
                <a:solidFill>
                  <a:srgbClr val="1706BA"/>
                </a:solidFill>
              </a:rPr>
              <a:t>	// do </a:t>
            </a:r>
            <a:r>
              <a:rPr lang="en-US" sz="2000" dirty="0" err="1">
                <a:solidFill>
                  <a:srgbClr val="1706BA"/>
                </a:solidFill>
              </a:rPr>
              <a:t>smt</a:t>
            </a:r>
            <a:r>
              <a:rPr lang="en-US" sz="2000" dirty="0">
                <a:solidFill>
                  <a:srgbClr val="1706BA"/>
                </a:solidFill>
              </a:rPr>
              <a:t> here				</a:t>
            </a:r>
          </a:p>
          <a:p>
            <a:pPr marL="400050" lvl="1" indent="0">
              <a:buNone/>
            </a:pPr>
            <a:r>
              <a:rPr lang="en-US" sz="2000" dirty="0">
                <a:solidFill>
                  <a:srgbClr val="1706BA"/>
                </a:solidFill>
              </a:rPr>
              <a:t>	}</a:t>
            </a:r>
            <a:endParaRPr lang="en-US" sz="2000" b="1" dirty="0">
              <a:solidFill>
                <a:srgbClr val="1706BA"/>
              </a:solidFill>
            </a:endParaRPr>
          </a:p>
          <a:p>
            <a:pPr>
              <a:buSzPct val="70000"/>
              <a:buFont typeface="Wingdings" panose="05000000000000000000" pitchFamily="2" charset="2"/>
              <a:buChar char="q"/>
            </a:pPr>
            <a:r>
              <a:rPr lang="en-US" altLang="en-US" sz="2200" b="1" u="sng" dirty="0"/>
              <a:t>Preventive</a:t>
            </a:r>
            <a:r>
              <a:rPr lang="en-US" altLang="en-US" sz="2200" b="1" dirty="0"/>
              <a:t> </a:t>
            </a:r>
            <a:r>
              <a:rPr lang="en-US" altLang="en-US" sz="2200" b="1" dirty="0" smtClean="0"/>
              <a:t>:</a:t>
            </a:r>
            <a:endParaRPr lang="en-US" sz="2200" b="1" dirty="0" smtClean="0"/>
          </a:p>
          <a:p>
            <a:pPr marL="0" indent="0">
              <a:buNone/>
            </a:pPr>
            <a:r>
              <a:rPr lang="en-US" sz="2000" b="1" dirty="0" smtClean="0"/>
              <a:t>          </a:t>
            </a:r>
            <a:r>
              <a:rPr lang="en-US" sz="2000" dirty="0" smtClean="0"/>
              <a:t>// Correct answer:						</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19</a:t>
            </a:fld>
            <a:endParaRPr lang="en-US"/>
          </a:p>
        </p:txBody>
      </p:sp>
      <p:sp>
        <p:nvSpPr>
          <p:cNvPr id="7" name="Text Box 6"/>
          <p:cNvSpPr txBox="1">
            <a:spLocks noChangeArrowheads="1"/>
          </p:cNvSpPr>
          <p:nvPr/>
        </p:nvSpPr>
        <p:spPr bwMode="auto">
          <a:xfrm>
            <a:off x="581889" y="3309336"/>
            <a:ext cx="7703127" cy="738033"/>
          </a:xfrm>
          <a:prstGeom prst="rect">
            <a:avLst/>
          </a:prstGeom>
          <a:solidFill>
            <a:srgbClr val="FFFF00">
              <a:alpha val="39999"/>
            </a:srgbClr>
          </a:solidFill>
          <a:ln w="12700" algn="ctr">
            <a:solidFill>
              <a:schemeClr val="tx1"/>
            </a:solidFill>
            <a:miter lim="800000"/>
            <a:headEnd/>
            <a:tailEnd/>
          </a:ln>
        </p:spPr>
        <p:txBody>
          <a:bodyPr/>
          <a:lstStyle>
            <a:lvl1pPr>
              <a:defRPr sz="1400">
                <a:solidFill>
                  <a:schemeClr val="tx1"/>
                </a:solidFill>
                <a:latin typeface="Courier New" panose="02070309020205020404" pitchFamily="49" charset="0"/>
              </a:defRPr>
            </a:lvl1pPr>
            <a:lvl2pPr marL="742950" indent="-285750">
              <a:defRPr sz="1400">
                <a:solidFill>
                  <a:schemeClr val="tx1"/>
                </a:solidFill>
                <a:latin typeface="Courier New" panose="02070309020205020404" pitchFamily="49" charset="0"/>
              </a:defRPr>
            </a:lvl2pPr>
            <a:lvl3pPr marL="1143000" indent="-228600">
              <a:defRPr sz="1400">
                <a:solidFill>
                  <a:schemeClr val="tx1"/>
                </a:solidFill>
                <a:latin typeface="Courier New" panose="02070309020205020404" pitchFamily="49" charset="0"/>
              </a:defRPr>
            </a:lvl3pPr>
            <a:lvl4pPr marL="1600200" indent="-228600">
              <a:defRPr sz="1400">
                <a:solidFill>
                  <a:schemeClr val="tx1"/>
                </a:solidFill>
                <a:latin typeface="Courier New" panose="02070309020205020404" pitchFamily="49" charset="0"/>
              </a:defRPr>
            </a:lvl4pPr>
            <a:lvl5pPr marL="2057400" indent="-228600">
              <a:defRPr sz="1400">
                <a:solidFill>
                  <a:schemeClr val="tx1"/>
                </a:solidFill>
                <a:latin typeface="Courier New" panose="02070309020205020404" pitchFamily="49" charset="0"/>
              </a:defRPr>
            </a:lvl5pPr>
            <a:lvl6pPr marL="2514600" indent="-228600" eaLnBrk="0" fontAlgn="base" hangingPunct="0">
              <a:spcBef>
                <a:spcPct val="0"/>
              </a:spcBef>
              <a:spcAft>
                <a:spcPct val="0"/>
              </a:spcAft>
              <a:defRPr sz="1400">
                <a:solidFill>
                  <a:schemeClr val="tx1"/>
                </a:solidFill>
                <a:latin typeface="Courier New" panose="02070309020205020404" pitchFamily="49" charset="0"/>
              </a:defRPr>
            </a:lvl6pPr>
            <a:lvl7pPr marL="2971800" indent="-228600" eaLnBrk="0" fontAlgn="base" hangingPunct="0">
              <a:spcBef>
                <a:spcPct val="0"/>
              </a:spcBef>
              <a:spcAft>
                <a:spcPct val="0"/>
              </a:spcAft>
              <a:defRPr sz="1400">
                <a:solidFill>
                  <a:schemeClr val="tx1"/>
                </a:solidFill>
                <a:latin typeface="Courier New" panose="02070309020205020404" pitchFamily="49" charset="0"/>
              </a:defRPr>
            </a:lvl7pPr>
            <a:lvl8pPr marL="3429000" indent="-228600" eaLnBrk="0" fontAlgn="base" hangingPunct="0">
              <a:spcBef>
                <a:spcPct val="0"/>
              </a:spcBef>
              <a:spcAft>
                <a:spcPct val="0"/>
              </a:spcAft>
              <a:defRPr sz="1400">
                <a:solidFill>
                  <a:schemeClr val="tx1"/>
                </a:solidFill>
                <a:latin typeface="Courier New" panose="02070309020205020404" pitchFamily="49" charset="0"/>
              </a:defRPr>
            </a:lvl8pPr>
            <a:lvl9pPr marL="3886200" indent="-228600" eaLnBrk="0" fontAlgn="base" hangingPunct="0">
              <a:spcBef>
                <a:spcPct val="0"/>
              </a:spcBef>
              <a:spcAft>
                <a:spcPct val="0"/>
              </a:spcAft>
              <a:defRPr sz="1400">
                <a:solidFill>
                  <a:schemeClr val="tx1"/>
                </a:solidFill>
                <a:latin typeface="Courier New" panose="02070309020205020404" pitchFamily="49" charset="0"/>
              </a:defRPr>
            </a:lvl9pPr>
          </a:lstStyle>
          <a:p>
            <a:r>
              <a:rPr lang="en-US" dirty="0"/>
              <a:t>if (</a:t>
            </a:r>
            <a:r>
              <a:rPr lang="en-US" dirty="0" err="1" smtClean="0"/>
              <a:t>string.IsNullOrEmpty</a:t>
            </a:r>
            <a:r>
              <a:rPr lang="en-US" dirty="0" smtClean="0"/>
              <a:t>(</a:t>
            </a:r>
            <a:r>
              <a:rPr lang="en-US" dirty="0" err="1" smtClean="0"/>
              <a:t>stringVariable</a:t>
            </a:r>
            <a:r>
              <a:rPr lang="en-US" dirty="0" smtClean="0"/>
              <a:t>)) </a:t>
            </a:r>
            <a:r>
              <a:rPr lang="en-US" dirty="0"/>
              <a:t>{</a:t>
            </a:r>
          </a:p>
          <a:p>
            <a:r>
              <a:rPr lang="en-US" dirty="0" smtClean="0"/>
              <a:t>	//do something here</a:t>
            </a:r>
            <a:endParaRPr lang="en-US" dirty="0"/>
          </a:p>
          <a:p>
            <a:r>
              <a:rPr lang="en-US" dirty="0" smtClean="0"/>
              <a:t>}</a:t>
            </a:r>
            <a:endParaRPr lang="en-US" altLang="en-US" sz="1600" dirty="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2683168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CA" dirty="0" smtClean="0"/>
              <a:t>Logging – Log4net</a:t>
            </a:r>
            <a:endParaRPr lang="vi-VN" dirty="0"/>
          </a:p>
        </p:txBody>
      </p:sp>
      <p:sp>
        <p:nvSpPr>
          <p:cNvPr id="13" name="Text Placeholder 12"/>
          <p:cNvSpPr>
            <a:spLocks noGrp="1"/>
          </p:cNvSpPr>
          <p:nvPr>
            <p:ph type="body" idx="1"/>
          </p:nvPr>
        </p:nvSpPr>
        <p:spPr/>
        <p:txBody>
          <a:bodyPr/>
          <a:lstStyle/>
          <a:p>
            <a:r>
              <a:rPr lang="en-US" dirty="0" smtClean="0"/>
              <a:t>Section 1</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2</a:t>
            </a:fld>
            <a:endParaRPr lang="en-US"/>
          </a:p>
        </p:txBody>
      </p:sp>
    </p:spTree>
    <p:extLst>
      <p:ext uri="{BB962C8B-B14F-4D97-AF65-F5344CB8AC3E}">
        <p14:creationId xmlns:p14="http://schemas.microsoft.com/office/powerpoint/2010/main" val="115709594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Memory waste</a:t>
            </a:r>
          </a:p>
        </p:txBody>
      </p:sp>
      <p:sp>
        <p:nvSpPr>
          <p:cNvPr id="3" name="Content Placeholder 2"/>
          <p:cNvSpPr>
            <a:spLocks noGrp="1"/>
          </p:cNvSpPr>
          <p:nvPr>
            <p:ph idx="1"/>
          </p:nvPr>
        </p:nvSpPr>
        <p:spPr/>
        <p:txBody>
          <a:bodyPr/>
          <a:lstStyle/>
          <a:p>
            <a:pPr>
              <a:buSzPct val="70000"/>
              <a:buFont typeface="Wingdings" panose="05000000000000000000" pitchFamily="2" charset="2"/>
              <a:buChar char="q"/>
            </a:pPr>
            <a:r>
              <a:rPr lang="en-US" altLang="en-US" sz="2200" b="1" u="sng" dirty="0"/>
              <a:t>Issue</a:t>
            </a:r>
            <a:r>
              <a:rPr lang="en-US" altLang="en-US" sz="2200" b="1" dirty="0"/>
              <a:t>: </a:t>
            </a:r>
            <a:r>
              <a:rPr lang="en-US" altLang="en-US" sz="2200" dirty="0"/>
              <a:t>Memory saving errors adversely affect system performance</a:t>
            </a:r>
          </a:p>
          <a:p>
            <a:pPr>
              <a:buSzPct val="70000"/>
              <a:buFont typeface="Wingdings" panose="05000000000000000000" pitchFamily="2" charset="2"/>
              <a:buChar char="q"/>
            </a:pPr>
            <a:r>
              <a:rPr lang="en-US" altLang="en-US" sz="2200" b="1" u="sng" dirty="0" smtClean="0"/>
              <a:t>Preventive</a:t>
            </a:r>
            <a:r>
              <a:rPr lang="en-US" altLang="en-US" sz="2200" b="1" u="sng" dirty="0"/>
              <a:t>: </a:t>
            </a:r>
          </a:p>
          <a:p>
            <a:pPr lvl="1"/>
            <a:r>
              <a:rPr lang="en-US" altLang="en-US" sz="2200" dirty="0"/>
              <a:t>File operations: file read operations must be restricted to a </a:t>
            </a:r>
            <a:r>
              <a:rPr lang="en-US" altLang="en-US" sz="2200" dirty="0" smtClean="0"/>
              <a:t>minimum</a:t>
            </a:r>
            <a:endParaRPr lang="en-US" altLang="en-US" sz="2200" dirty="0"/>
          </a:p>
          <a:p>
            <a:pPr lvl="1"/>
            <a:r>
              <a:rPr lang="en-US" altLang="en-US" sz="2200" dirty="0"/>
              <a:t>Be economical when creating new objects 	</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20</a:t>
            </a:fld>
            <a:endParaRPr lang="en-US"/>
          </a:p>
        </p:txBody>
      </p:sp>
    </p:spTree>
    <p:extLst>
      <p:ext uri="{BB962C8B-B14F-4D97-AF65-F5344CB8AC3E}">
        <p14:creationId xmlns:p14="http://schemas.microsoft.com/office/powerpoint/2010/main" val="2959726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dirty="0"/>
              <a:t>Errors by using Try/Catch</a:t>
            </a:r>
            <a:endParaRPr lang="en-US" dirty="0"/>
          </a:p>
        </p:txBody>
      </p:sp>
      <p:sp>
        <p:nvSpPr>
          <p:cNvPr id="3" name="Content Placeholder 2"/>
          <p:cNvSpPr>
            <a:spLocks noGrp="1"/>
          </p:cNvSpPr>
          <p:nvPr>
            <p:ph idx="1"/>
          </p:nvPr>
        </p:nvSpPr>
        <p:spPr/>
        <p:txBody>
          <a:bodyPr/>
          <a:lstStyle/>
          <a:p>
            <a:pPr marL="342900" lvl="1" indent="-342900">
              <a:buFont typeface="Wingdings" panose="05000000000000000000" pitchFamily="2" charset="2"/>
              <a:buChar char="§"/>
            </a:pPr>
            <a:r>
              <a:rPr lang="en-US" altLang="en-US" dirty="0"/>
              <a:t>Do not use try ... catch nested</a:t>
            </a:r>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21</a:t>
            </a:fld>
            <a:endParaRPr lang="en-US"/>
          </a:p>
        </p:txBody>
      </p:sp>
      <p:sp>
        <p:nvSpPr>
          <p:cNvPr id="8" name="TextBox 7"/>
          <p:cNvSpPr txBox="1"/>
          <p:nvPr/>
        </p:nvSpPr>
        <p:spPr>
          <a:xfrm>
            <a:off x="663186" y="1691312"/>
            <a:ext cx="2241232" cy="2308324"/>
          </a:xfrm>
          <a:prstGeom prst="rect">
            <a:avLst/>
          </a:prstGeom>
          <a:noFill/>
        </p:spPr>
        <p:txBody>
          <a:bodyPr wrap="square" rtlCol="0">
            <a:spAutoFit/>
          </a:bodyPr>
          <a:lstStyle/>
          <a:p>
            <a:pPr marL="800100" lvl="2"/>
            <a:r>
              <a:rPr lang="en-US" altLang="en-US" sz="1600" dirty="0">
                <a:solidFill>
                  <a:srgbClr val="C00000"/>
                </a:solidFill>
              </a:rPr>
              <a:t>// Wrong</a:t>
            </a:r>
          </a:p>
          <a:p>
            <a:pPr marL="800100" lvl="2" indent="0">
              <a:buNone/>
            </a:pPr>
            <a:r>
              <a:rPr lang="en-US" altLang="en-US" sz="1600" dirty="0" smtClean="0">
                <a:solidFill>
                  <a:srgbClr val="1706BA"/>
                </a:solidFill>
              </a:rPr>
              <a:t>Try </a:t>
            </a:r>
            <a:r>
              <a:rPr lang="en-US" altLang="en-US" sz="1600" dirty="0">
                <a:solidFill>
                  <a:srgbClr val="1706BA"/>
                </a:solidFill>
              </a:rPr>
              <a:t>{</a:t>
            </a:r>
          </a:p>
          <a:p>
            <a:pPr marL="800100" lvl="2" indent="0">
              <a:buNone/>
            </a:pPr>
            <a:r>
              <a:rPr lang="en-US" altLang="en-US" sz="1600" dirty="0">
                <a:solidFill>
                  <a:srgbClr val="1706BA"/>
                </a:solidFill>
              </a:rPr>
              <a:t>      Try </a:t>
            </a:r>
            <a:r>
              <a:rPr lang="en-US" altLang="en-US" sz="1600" dirty="0" smtClean="0">
                <a:solidFill>
                  <a:srgbClr val="1706BA"/>
                </a:solidFill>
              </a:rPr>
              <a:t>{</a:t>
            </a:r>
          </a:p>
          <a:p>
            <a:pPr marL="800100" lvl="2" indent="0">
              <a:buNone/>
            </a:pPr>
            <a:r>
              <a:rPr lang="en-US" altLang="en-US" sz="1600" dirty="0">
                <a:solidFill>
                  <a:srgbClr val="1706BA"/>
                </a:solidFill>
              </a:rPr>
              <a:t> </a:t>
            </a:r>
            <a:r>
              <a:rPr lang="en-US" altLang="en-US" sz="1600" dirty="0" smtClean="0">
                <a:solidFill>
                  <a:srgbClr val="1706BA"/>
                </a:solidFill>
              </a:rPr>
              <a:t>       …</a:t>
            </a:r>
            <a:endParaRPr lang="en-US" altLang="en-US" sz="1600" dirty="0">
              <a:solidFill>
                <a:srgbClr val="1706BA"/>
              </a:solidFill>
            </a:endParaRPr>
          </a:p>
          <a:p>
            <a:pPr marL="800100" lvl="2" indent="0">
              <a:buNone/>
            </a:pPr>
            <a:r>
              <a:rPr lang="en-US" altLang="en-US" sz="1600" dirty="0">
                <a:solidFill>
                  <a:srgbClr val="1706BA"/>
                </a:solidFill>
              </a:rPr>
              <a:t>       } </a:t>
            </a:r>
            <a:r>
              <a:rPr lang="en-US" altLang="en-US" sz="1600" dirty="0" smtClean="0">
                <a:solidFill>
                  <a:srgbClr val="1706BA"/>
                </a:solidFill>
              </a:rPr>
              <a:t>catch() {</a:t>
            </a:r>
          </a:p>
          <a:p>
            <a:pPr marL="800100" lvl="2" indent="0">
              <a:buNone/>
            </a:pPr>
            <a:r>
              <a:rPr lang="en-US" altLang="en-US" sz="1600" dirty="0">
                <a:solidFill>
                  <a:srgbClr val="1706BA"/>
                </a:solidFill>
              </a:rPr>
              <a:t> </a:t>
            </a:r>
            <a:r>
              <a:rPr lang="en-US" altLang="en-US" sz="1600" dirty="0" smtClean="0">
                <a:solidFill>
                  <a:srgbClr val="1706BA"/>
                </a:solidFill>
              </a:rPr>
              <a:t>       …</a:t>
            </a:r>
          </a:p>
          <a:p>
            <a:pPr marL="800100" lvl="2" indent="0">
              <a:buNone/>
            </a:pPr>
            <a:r>
              <a:rPr lang="en-US" altLang="en-US" sz="1600" dirty="0" smtClean="0">
                <a:solidFill>
                  <a:srgbClr val="1706BA"/>
                </a:solidFill>
              </a:rPr>
              <a:t>	     } </a:t>
            </a:r>
          </a:p>
          <a:p>
            <a:pPr marL="800100" lvl="2" indent="0">
              <a:buNone/>
            </a:pPr>
            <a:r>
              <a:rPr lang="en-US" altLang="en-US" sz="1600" dirty="0" smtClean="0">
                <a:solidFill>
                  <a:srgbClr val="1706BA"/>
                </a:solidFill>
              </a:rPr>
              <a:t>}catch </a:t>
            </a:r>
            <a:r>
              <a:rPr lang="en-US" altLang="en-US" sz="1600" dirty="0">
                <a:solidFill>
                  <a:srgbClr val="1706BA"/>
                </a:solidFill>
              </a:rPr>
              <a:t>() </a:t>
            </a:r>
            <a:r>
              <a:rPr lang="en-US" altLang="en-US" sz="1600" dirty="0" smtClean="0">
                <a:solidFill>
                  <a:srgbClr val="1706BA"/>
                </a:solidFill>
              </a:rPr>
              <a:t>{</a:t>
            </a:r>
          </a:p>
          <a:p>
            <a:pPr marL="800100" lvl="2" indent="0">
              <a:buNone/>
            </a:pPr>
            <a:r>
              <a:rPr lang="en-US" altLang="en-US" sz="1600" dirty="0" smtClean="0">
                <a:solidFill>
                  <a:srgbClr val="1706BA"/>
                </a:solidFill>
              </a:rPr>
              <a:t>}</a:t>
            </a:r>
            <a:endParaRPr lang="en-US" sz="1600" dirty="0">
              <a:solidFill>
                <a:srgbClr val="1706BA"/>
              </a:solidFill>
            </a:endParaRPr>
          </a:p>
        </p:txBody>
      </p:sp>
      <p:sp>
        <p:nvSpPr>
          <p:cNvPr id="9" name="TextBox 8"/>
          <p:cNvSpPr txBox="1"/>
          <p:nvPr/>
        </p:nvSpPr>
        <p:spPr>
          <a:xfrm>
            <a:off x="4589858" y="1691312"/>
            <a:ext cx="2474612" cy="2062103"/>
          </a:xfrm>
          <a:prstGeom prst="rect">
            <a:avLst/>
          </a:prstGeom>
          <a:noFill/>
        </p:spPr>
        <p:txBody>
          <a:bodyPr wrap="square" rtlCol="0">
            <a:spAutoFit/>
          </a:bodyPr>
          <a:lstStyle/>
          <a:p>
            <a:pPr marL="800100" lvl="2"/>
            <a:r>
              <a:rPr lang="en-US" altLang="en-US" sz="1600" dirty="0" smtClean="0">
                <a:solidFill>
                  <a:srgbClr val="C00000"/>
                </a:solidFill>
              </a:rPr>
              <a:t>// Right</a:t>
            </a:r>
          </a:p>
          <a:p>
            <a:pPr marL="800100" lvl="2"/>
            <a:endParaRPr lang="en-US" altLang="en-US" sz="1600" dirty="0" smtClean="0">
              <a:solidFill>
                <a:srgbClr val="C00000"/>
              </a:solidFill>
            </a:endParaRPr>
          </a:p>
          <a:p>
            <a:pPr marL="800100" lvl="2" indent="0">
              <a:buNone/>
            </a:pPr>
            <a:r>
              <a:rPr lang="en-US" altLang="en-US" sz="1600" dirty="0" smtClean="0">
                <a:solidFill>
                  <a:srgbClr val="1706BA"/>
                </a:solidFill>
              </a:rPr>
              <a:t>Try {</a:t>
            </a:r>
          </a:p>
          <a:p>
            <a:pPr marL="800100" lvl="2" indent="0">
              <a:buNone/>
            </a:pPr>
            <a:r>
              <a:rPr lang="en-US" altLang="en-US" sz="1600" dirty="0" smtClean="0">
                <a:solidFill>
                  <a:srgbClr val="1706BA"/>
                </a:solidFill>
              </a:rPr>
              <a:t>  …</a:t>
            </a:r>
          </a:p>
          <a:p>
            <a:pPr marL="800100" lvl="2" indent="0">
              <a:buNone/>
            </a:pPr>
            <a:r>
              <a:rPr lang="en-US" altLang="en-US" sz="1600" dirty="0" smtClean="0">
                <a:solidFill>
                  <a:srgbClr val="1706BA"/>
                </a:solidFill>
              </a:rPr>
              <a:t>} catch </a:t>
            </a:r>
            <a:r>
              <a:rPr lang="en-US" altLang="en-US" sz="1600" dirty="0">
                <a:solidFill>
                  <a:srgbClr val="1706BA"/>
                </a:solidFill>
              </a:rPr>
              <a:t>() </a:t>
            </a:r>
            <a:r>
              <a:rPr lang="en-US" altLang="en-US" sz="1600" dirty="0" smtClean="0">
                <a:solidFill>
                  <a:srgbClr val="1706BA"/>
                </a:solidFill>
              </a:rPr>
              <a:t>{</a:t>
            </a:r>
          </a:p>
          <a:p>
            <a:pPr marL="800100" lvl="2" indent="0">
              <a:buNone/>
            </a:pPr>
            <a:r>
              <a:rPr lang="en-US" altLang="en-US" sz="1600" dirty="0" smtClean="0">
                <a:solidFill>
                  <a:srgbClr val="1706BA"/>
                </a:solidFill>
              </a:rPr>
              <a:t>  …</a:t>
            </a:r>
          </a:p>
          <a:p>
            <a:pPr marL="800100" lvl="2" indent="0">
              <a:buNone/>
            </a:pPr>
            <a:r>
              <a:rPr lang="en-US" altLang="en-US" sz="1600" dirty="0" smtClean="0">
                <a:solidFill>
                  <a:srgbClr val="1706BA"/>
                </a:solidFill>
              </a:rPr>
              <a:t>} catch() {</a:t>
            </a:r>
          </a:p>
          <a:p>
            <a:pPr marL="800100" lvl="2" indent="0">
              <a:buNone/>
            </a:pPr>
            <a:r>
              <a:rPr lang="en-US" altLang="en-US" sz="1600" dirty="0" smtClean="0">
                <a:solidFill>
                  <a:srgbClr val="1706BA"/>
                </a:solidFill>
              </a:rPr>
              <a:t>}</a:t>
            </a:r>
            <a:endParaRPr lang="en-US" sz="1600" dirty="0">
              <a:solidFill>
                <a:srgbClr val="1706BA"/>
              </a:solidFill>
            </a:endParaRPr>
          </a:p>
        </p:txBody>
      </p:sp>
      <p:sp>
        <p:nvSpPr>
          <p:cNvPr id="10" name="Right Arrow 9"/>
          <p:cNvSpPr/>
          <p:nvPr/>
        </p:nvSpPr>
        <p:spPr>
          <a:xfrm>
            <a:off x="3896400" y="2184216"/>
            <a:ext cx="576064" cy="394593"/>
          </a:xfrm>
          <a:prstGeom prst="rightArrow">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146261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US" dirty="0" err="1" smtClean="0"/>
              <a:t>NUnit</a:t>
            </a:r>
            <a:endParaRPr lang="vi-VN" dirty="0"/>
          </a:p>
        </p:txBody>
      </p:sp>
      <p:sp>
        <p:nvSpPr>
          <p:cNvPr id="13" name="Text Placeholder 12"/>
          <p:cNvSpPr>
            <a:spLocks noGrp="1"/>
          </p:cNvSpPr>
          <p:nvPr>
            <p:ph type="body" idx="1"/>
          </p:nvPr>
        </p:nvSpPr>
        <p:spPr/>
        <p:txBody>
          <a:bodyPr/>
          <a:lstStyle/>
          <a:p>
            <a:r>
              <a:rPr lang="en-US" dirty="0" smtClean="0"/>
              <a:t>Section </a:t>
            </a:r>
            <a:r>
              <a:rPr lang="en-US" dirty="0" smtClean="0"/>
              <a:t>3</a:t>
            </a:r>
            <a:endParaRPr lang="vi-VN" dirty="0"/>
          </a:p>
        </p:txBody>
      </p:sp>
      <p:sp>
        <p:nvSpPr>
          <p:cNvPr id="4" name="Date Placeholder 3"/>
          <p:cNvSpPr>
            <a:spLocks noGrp="1"/>
          </p:cNvSpPr>
          <p:nvPr>
            <p:ph type="dt" sz="half" idx="10"/>
          </p:nvPr>
        </p:nvSpPr>
        <p:spPr/>
        <p:txBody>
          <a:bodyPr/>
          <a:lstStyle/>
          <a:p>
            <a:fld id="{1F45074E-53EC-4432-BF9B-A29996D62E7F}" type="datetime1">
              <a:rPr lang="en-US" smtClean="0"/>
              <a:pPr/>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pPr/>
              <a:t>22</a:t>
            </a:fld>
            <a:endParaRPr lang="en-US"/>
          </a:p>
        </p:txBody>
      </p:sp>
    </p:spTree>
    <p:extLst>
      <p:ext uri="{BB962C8B-B14F-4D97-AF65-F5344CB8AC3E}">
        <p14:creationId xmlns:p14="http://schemas.microsoft.com/office/powerpoint/2010/main" val="3386332438"/>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latin typeface="Arial" panose="020B0604020202020204" pitchFamily="34" charset="0"/>
                <a:cs typeface="Arial" panose="020B0604020202020204" pitchFamily="34" charset="0"/>
              </a:rPr>
              <a:t>Lesson</a:t>
            </a:r>
            <a:r>
              <a:rPr lang="vi-VN" altLang="en-US" sz="2400" dirty="0">
                <a:latin typeface="Arial" panose="020B0604020202020204" pitchFamily="34" charset="0"/>
                <a:cs typeface="Arial" panose="020B0604020202020204" pitchFamily="34" charset="0"/>
              </a:rPr>
              <a:t> </a:t>
            </a:r>
            <a:r>
              <a:rPr lang="en-US" altLang="en-US" sz="2400" dirty="0">
                <a:latin typeface="Arial" panose="020B0604020202020204" pitchFamily="34" charset="0"/>
                <a:cs typeface="Arial" panose="020B0604020202020204" pitchFamily="34" charset="0"/>
              </a:rPr>
              <a:t>O</a:t>
            </a:r>
            <a:r>
              <a:rPr lang="vi-VN" altLang="en-US" sz="2400" dirty="0">
                <a:latin typeface="Arial" panose="020B0604020202020204" pitchFamily="34" charset="0"/>
                <a:cs typeface="Arial" panose="020B0604020202020204" pitchFamily="34" charset="0"/>
              </a:rPr>
              <a:t>bjectives</a:t>
            </a:r>
            <a:endParaRPr lang="en-US" sz="2400" dirty="0">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p:txBody>
          <a:bodyPr>
            <a:normAutofit/>
          </a:bodyPr>
          <a:lstStyle/>
          <a:p>
            <a:r>
              <a:rPr lang="en-US" sz="2000" dirty="0"/>
              <a:t>Introduction to </a:t>
            </a:r>
            <a:r>
              <a:rPr lang="en-US" sz="2000" dirty="0" err="1" smtClean="0"/>
              <a:t>Nunit</a:t>
            </a:r>
            <a:endParaRPr lang="en-US" sz="2000" dirty="0" smtClean="0"/>
          </a:p>
          <a:p>
            <a:r>
              <a:rPr lang="en-GB" sz="2000" dirty="0" smtClean="0"/>
              <a:t>Install and Configure</a:t>
            </a:r>
          </a:p>
          <a:p>
            <a:r>
              <a:rPr lang="en-GB" sz="2000" dirty="0" smtClean="0"/>
              <a:t>Write test</a:t>
            </a:r>
          </a:p>
          <a:p>
            <a:r>
              <a:rPr lang="en-GB" sz="2000" dirty="0" smtClean="0"/>
              <a:t>Run test</a:t>
            </a:r>
          </a:p>
          <a:p>
            <a:r>
              <a:rPr lang="en-GB" sz="2000" dirty="0" smtClean="0"/>
              <a:t>Report</a:t>
            </a:r>
            <a:endParaRPr lang="en-US" sz="2000" dirty="0"/>
          </a:p>
        </p:txBody>
      </p:sp>
      <p:sp>
        <p:nvSpPr>
          <p:cNvPr id="4" name="Date Placeholder 3"/>
          <p:cNvSpPr>
            <a:spLocks noGrp="1"/>
          </p:cNvSpPr>
          <p:nvPr>
            <p:ph type="dt" sz="half" idx="10"/>
          </p:nvPr>
        </p:nvSpPr>
        <p:spPr/>
        <p:txBody>
          <a:bodyPr/>
          <a:lstStyle/>
          <a:p>
            <a:fld id="{6D833602-3032-40E0-910C-A05081070B9D}" type="datetime1">
              <a:rPr lang="en-US" smtClean="0"/>
              <a:t>02/06/2023</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t>23</a:t>
            </a:fld>
            <a:endParaRPr lang="en-US"/>
          </a:p>
        </p:txBody>
      </p:sp>
    </p:spTree>
    <p:extLst>
      <p:ext uri="{BB962C8B-B14F-4D97-AF65-F5344CB8AC3E}">
        <p14:creationId xmlns:p14="http://schemas.microsoft.com/office/powerpoint/2010/main" val="42164300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NUnit</a:t>
            </a:r>
            <a:endParaRPr lang="en-US" dirty="0"/>
          </a:p>
        </p:txBody>
      </p:sp>
      <p:sp>
        <p:nvSpPr>
          <p:cNvPr id="8" name="Content Placeholder 7"/>
          <p:cNvSpPr>
            <a:spLocks noGrp="1"/>
          </p:cNvSpPr>
          <p:nvPr>
            <p:ph idx="1"/>
          </p:nvPr>
        </p:nvSpPr>
        <p:spPr/>
        <p:txBody>
          <a:bodyPr>
            <a:normAutofit/>
          </a:bodyPr>
          <a:lstStyle/>
          <a:p>
            <a:r>
              <a:rPr lang="en-GB" sz="2000" dirty="0"/>
              <a:t>NUnit is a unit testing framework for .NET. </a:t>
            </a:r>
            <a:endParaRPr lang="en-GB" sz="2000" dirty="0" smtClean="0"/>
          </a:p>
          <a:p>
            <a:r>
              <a:rPr lang="en-GB" sz="2000" dirty="0" smtClean="0"/>
              <a:t>It </a:t>
            </a:r>
            <a:r>
              <a:rPr lang="en-GB" sz="2000" dirty="0"/>
              <a:t>is the most used framework for writing unit test cases</a:t>
            </a:r>
            <a:r>
              <a:rPr lang="en-GB" sz="2000" dirty="0" smtClean="0"/>
              <a:t>.</a:t>
            </a:r>
          </a:p>
          <a:p>
            <a:r>
              <a:rPr lang="en-GB" sz="2000" dirty="0"/>
              <a:t>We can write testing code in </a:t>
            </a:r>
            <a:r>
              <a:rPr lang="en-GB" sz="2000" dirty="0" smtClean="0"/>
              <a:t>C#</a:t>
            </a:r>
          </a:p>
          <a:p>
            <a:r>
              <a:rPr lang="en-GB" sz="2000" dirty="0"/>
              <a:t>NUnit is very easy to use. </a:t>
            </a:r>
            <a:endParaRPr lang="en-GB" sz="2000" dirty="0" smtClean="0"/>
          </a:p>
          <a:p>
            <a:r>
              <a:rPr lang="en-GB" sz="2000" dirty="0"/>
              <a:t>Assert classes is used to test the conditions whether system under test (SUT) satisfy a condition or not. </a:t>
            </a:r>
            <a:endParaRPr lang="en-US" sz="2000" dirty="0"/>
          </a:p>
        </p:txBody>
      </p:sp>
      <p:sp>
        <p:nvSpPr>
          <p:cNvPr id="4" name="Date Placeholder 3"/>
          <p:cNvSpPr>
            <a:spLocks noGrp="1"/>
          </p:cNvSpPr>
          <p:nvPr>
            <p:ph type="dt" sz="half" idx="10"/>
          </p:nvPr>
        </p:nvSpPr>
        <p:spPr/>
        <p:txBody>
          <a:bodyPr/>
          <a:lstStyle/>
          <a:p>
            <a:fld id="{95690783-B5B6-43F6-9D05-1F8793B02117}"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24</a:t>
            </a:fld>
            <a:endParaRPr lang="en-US"/>
          </a:p>
        </p:txBody>
      </p:sp>
    </p:spTree>
    <p:extLst>
      <p:ext uri="{BB962C8B-B14F-4D97-AF65-F5344CB8AC3E}">
        <p14:creationId xmlns:p14="http://schemas.microsoft.com/office/powerpoint/2010/main" val="56881876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Custom Attributes</a:t>
            </a:r>
            <a:endParaRPr lang="en-US" dirty="0"/>
          </a:p>
        </p:txBody>
      </p:sp>
      <p:sp>
        <p:nvSpPr>
          <p:cNvPr id="3" name="Content Placeholder 2"/>
          <p:cNvSpPr>
            <a:spLocks noGrp="1"/>
          </p:cNvSpPr>
          <p:nvPr>
            <p:ph idx="1"/>
          </p:nvPr>
        </p:nvSpPr>
        <p:spPr/>
        <p:txBody>
          <a:bodyPr>
            <a:normAutofit/>
          </a:bodyPr>
          <a:lstStyle/>
          <a:p>
            <a:pPr fontAlgn="base"/>
            <a:r>
              <a:rPr lang="en-GB" sz="1800" dirty="0" err="1"/>
              <a:t>TestFixture</a:t>
            </a:r>
            <a:endParaRPr lang="en-GB" sz="1800" dirty="0"/>
          </a:p>
          <a:p>
            <a:pPr fontAlgn="base"/>
            <a:r>
              <a:rPr lang="en-GB" sz="1800" dirty="0"/>
              <a:t>Setup</a:t>
            </a:r>
          </a:p>
          <a:p>
            <a:pPr fontAlgn="base"/>
            <a:r>
              <a:rPr lang="en-GB" sz="1800" dirty="0" err="1"/>
              <a:t>TearDown</a:t>
            </a:r>
            <a:endParaRPr lang="en-GB" sz="1800" dirty="0"/>
          </a:p>
          <a:p>
            <a:pPr fontAlgn="base"/>
            <a:r>
              <a:rPr lang="en-GB" sz="1800" dirty="0"/>
              <a:t>Test</a:t>
            </a:r>
          </a:p>
          <a:p>
            <a:pPr fontAlgn="base"/>
            <a:r>
              <a:rPr lang="en-GB" sz="1800" dirty="0"/>
              <a:t>Category</a:t>
            </a:r>
          </a:p>
          <a:p>
            <a:pPr fontAlgn="base"/>
            <a:r>
              <a:rPr lang="en-GB" sz="1800" dirty="0"/>
              <a:t>Ignore</a:t>
            </a:r>
          </a:p>
          <a:p>
            <a:pPr fontAlgn="base"/>
            <a:r>
              <a:rPr lang="en-GB" sz="1800" dirty="0" err="1"/>
              <a:t>TestCase</a:t>
            </a:r>
            <a:endParaRPr lang="en-GB" sz="1800" dirty="0"/>
          </a:p>
          <a:p>
            <a:pPr fontAlgn="base"/>
            <a:r>
              <a:rPr lang="en-GB" sz="1800" dirty="0"/>
              <a:t>Repeat</a:t>
            </a:r>
          </a:p>
          <a:p>
            <a:pPr fontAlgn="base"/>
            <a:r>
              <a:rPr lang="en-GB" sz="1800" dirty="0" err="1"/>
              <a:t>MaxTime</a:t>
            </a:r>
            <a:endParaRPr lang="en-GB" sz="1800" dirty="0"/>
          </a:p>
          <a:p>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25</a:t>
            </a:fld>
            <a:endParaRPr lang="en-US"/>
          </a:p>
        </p:txBody>
      </p:sp>
    </p:spTree>
    <p:extLst>
      <p:ext uri="{BB962C8B-B14F-4D97-AF65-F5344CB8AC3E}">
        <p14:creationId xmlns:p14="http://schemas.microsoft.com/office/powerpoint/2010/main" val="321381466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GB" dirty="0" smtClean="0"/>
              <a:t>Install and Configure</a:t>
            </a:r>
            <a:endParaRPr lang="en-US" dirty="0"/>
          </a:p>
        </p:txBody>
      </p:sp>
      <p:sp>
        <p:nvSpPr>
          <p:cNvPr id="8" name="Content Placeholder 7"/>
          <p:cNvSpPr>
            <a:spLocks noGrp="1"/>
          </p:cNvSpPr>
          <p:nvPr>
            <p:ph idx="1"/>
          </p:nvPr>
        </p:nvSpPr>
        <p:spPr/>
        <p:txBody>
          <a:bodyPr/>
          <a:lstStyle/>
          <a:p>
            <a:r>
              <a:rPr lang="en-GB" sz="1800" dirty="0" smtClean="0"/>
              <a:t>Step 0: Create Projects</a:t>
            </a:r>
          </a:p>
          <a:p>
            <a:pPr lvl="1"/>
            <a:r>
              <a:rPr lang="en-GB" sz="1800" dirty="0"/>
              <a:t>A</a:t>
            </a:r>
            <a:r>
              <a:rPr lang="en-GB" sz="1800" dirty="0" smtClean="0"/>
              <a:t>lways </a:t>
            </a:r>
            <a:r>
              <a:rPr lang="en-GB" sz="1800" dirty="0"/>
              <a:t>creates separate project when creating project for NUnit</a:t>
            </a:r>
            <a:r>
              <a:rPr lang="en-GB" sz="1800" dirty="0" smtClean="0"/>
              <a:t>.</a:t>
            </a:r>
          </a:p>
          <a:p>
            <a:pPr lvl="1"/>
            <a:r>
              <a:rPr lang="en-GB" sz="1800" dirty="0"/>
              <a:t>N</a:t>
            </a:r>
            <a:r>
              <a:rPr lang="en-GB" sz="1800" dirty="0" smtClean="0"/>
              <a:t>aming </a:t>
            </a:r>
            <a:r>
              <a:rPr lang="en-GB" sz="1800" dirty="0"/>
              <a:t>conventions test project name should be [Project Under Test].[Tests]. </a:t>
            </a:r>
            <a:endParaRPr lang="en-GB" sz="1800" dirty="0" smtClean="0"/>
          </a:p>
          <a:p>
            <a:pPr lvl="1"/>
            <a:r>
              <a:rPr lang="en-GB" sz="1800" dirty="0" smtClean="0"/>
              <a:t>Use Class Library project template</a:t>
            </a:r>
          </a:p>
          <a:p>
            <a:pPr marL="0" indent="0">
              <a:buNone/>
            </a:pPr>
            <a:endParaRPr lang="en-US" dirty="0"/>
          </a:p>
        </p:txBody>
      </p:sp>
      <p:sp>
        <p:nvSpPr>
          <p:cNvPr id="4" name="Date Placeholder 3"/>
          <p:cNvSpPr>
            <a:spLocks noGrp="1"/>
          </p:cNvSpPr>
          <p:nvPr>
            <p:ph type="dt" sz="half" idx="10"/>
          </p:nvPr>
        </p:nvSpPr>
        <p:spPr/>
        <p:txBody>
          <a:bodyPr/>
          <a:lstStyle/>
          <a:p>
            <a:fld id="{95690783-B5B6-43F6-9D05-1F8793B02117}"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26</a:t>
            </a:fld>
            <a:endParaRPr lang="en-US"/>
          </a:p>
        </p:txBody>
      </p:sp>
    </p:spTree>
    <p:extLst>
      <p:ext uri="{BB962C8B-B14F-4D97-AF65-F5344CB8AC3E}">
        <p14:creationId xmlns:p14="http://schemas.microsoft.com/office/powerpoint/2010/main" val="110983880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 and Configure</a:t>
            </a:r>
            <a:endParaRPr lang="en-US" dirty="0"/>
          </a:p>
        </p:txBody>
      </p:sp>
      <p:sp>
        <p:nvSpPr>
          <p:cNvPr id="3" name="Content Placeholder 2"/>
          <p:cNvSpPr>
            <a:spLocks noGrp="1"/>
          </p:cNvSpPr>
          <p:nvPr>
            <p:ph idx="1"/>
          </p:nvPr>
        </p:nvSpPr>
        <p:spPr/>
        <p:txBody>
          <a:bodyPr>
            <a:normAutofit/>
          </a:bodyPr>
          <a:lstStyle/>
          <a:p>
            <a:r>
              <a:rPr lang="en-GB" sz="1600" dirty="0" smtClean="0"/>
              <a:t>Practice: Create Projects</a:t>
            </a:r>
            <a:endParaRPr lang="en-GB" sz="1600" dirty="0"/>
          </a:p>
          <a:p>
            <a:pPr lvl="1"/>
            <a:r>
              <a:rPr lang="en-GB" sz="1600" dirty="0" smtClean="0"/>
              <a:t>Create new solution</a:t>
            </a:r>
          </a:p>
          <a:p>
            <a:pPr lvl="1"/>
            <a:r>
              <a:rPr lang="en-GB" sz="1600" dirty="0" smtClean="0"/>
              <a:t>Create new project</a:t>
            </a:r>
            <a:endParaRPr lang="en-US" sz="1600" dirty="0" smtClean="0"/>
          </a:p>
          <a:p>
            <a:pPr lvl="2"/>
            <a:r>
              <a:rPr lang="en-GB" sz="1600" dirty="0" smtClean="0"/>
              <a:t>Name: </a:t>
            </a:r>
            <a:r>
              <a:rPr lang="en-GB" sz="1600" dirty="0" err="1" smtClean="0"/>
              <a:t>FA.Training</a:t>
            </a:r>
            <a:endParaRPr lang="en-GB" sz="1600" dirty="0" smtClean="0"/>
          </a:p>
          <a:p>
            <a:pPr lvl="2"/>
            <a:r>
              <a:rPr lang="en-GB" sz="1600" dirty="0" smtClean="0"/>
              <a:t>Template: Class Library</a:t>
            </a:r>
          </a:p>
          <a:p>
            <a:pPr lvl="2"/>
            <a:r>
              <a:rPr lang="en-GB" sz="1600" dirty="0" smtClean="0"/>
              <a:t>Edit Class1 to Student</a:t>
            </a:r>
          </a:p>
          <a:p>
            <a:pPr lvl="2"/>
            <a:r>
              <a:rPr lang="en-GB" sz="1600" dirty="0" smtClean="0"/>
              <a:t>Add new method inside Student class to get Average of 3 numbers: </a:t>
            </a:r>
            <a:endParaRPr lang="en-US" sz="1600" dirty="0" smtClean="0"/>
          </a:p>
          <a:p>
            <a:pPr marL="1371600" lvl="3" indent="0">
              <a:buNone/>
            </a:pPr>
            <a:r>
              <a:rPr lang="en-US" sz="1400" i="1" dirty="0"/>
              <a:t> public decimal Average(decimal a, decimal b, decimal c)</a:t>
            </a:r>
          </a:p>
          <a:p>
            <a:pPr marL="1371600" lvl="3" indent="0">
              <a:buNone/>
            </a:pPr>
            <a:r>
              <a:rPr lang="en-US" sz="1400" i="1" dirty="0"/>
              <a:t>        {</a:t>
            </a:r>
          </a:p>
          <a:p>
            <a:pPr marL="1371600" lvl="3" indent="0">
              <a:buNone/>
            </a:pPr>
            <a:r>
              <a:rPr lang="en-GB" sz="1400" i="1" dirty="0"/>
              <a:t>            return (a + b + c) / 3;</a:t>
            </a:r>
          </a:p>
          <a:p>
            <a:pPr marL="1371600" lvl="3" indent="0">
              <a:buNone/>
            </a:pPr>
            <a:r>
              <a:rPr lang="en-US" sz="1400" i="1" dirty="0"/>
              <a:t>        }</a:t>
            </a:r>
            <a:endParaRPr lang="en-GB" sz="1400" i="1" dirty="0" smtClean="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27</a:t>
            </a:fld>
            <a:endParaRPr lang="en-US"/>
          </a:p>
        </p:txBody>
      </p:sp>
    </p:spTree>
    <p:extLst>
      <p:ext uri="{BB962C8B-B14F-4D97-AF65-F5344CB8AC3E}">
        <p14:creationId xmlns:p14="http://schemas.microsoft.com/office/powerpoint/2010/main" val="16614953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 and Configure</a:t>
            </a:r>
            <a:endParaRPr lang="en-US" dirty="0"/>
          </a:p>
        </p:txBody>
      </p:sp>
      <p:sp>
        <p:nvSpPr>
          <p:cNvPr id="3" name="Content Placeholder 2"/>
          <p:cNvSpPr>
            <a:spLocks noGrp="1"/>
          </p:cNvSpPr>
          <p:nvPr>
            <p:ph idx="1"/>
          </p:nvPr>
        </p:nvSpPr>
        <p:spPr/>
        <p:txBody>
          <a:bodyPr>
            <a:normAutofit/>
          </a:bodyPr>
          <a:lstStyle/>
          <a:p>
            <a:r>
              <a:rPr lang="en-GB" sz="1800" dirty="0" smtClean="0"/>
              <a:t>Practice: Create Projects (</a:t>
            </a:r>
            <a:r>
              <a:rPr lang="en-GB" sz="1800" dirty="0" err="1" smtClean="0"/>
              <a:t>cont</a:t>
            </a:r>
            <a:r>
              <a:rPr lang="en-GB" sz="1800" dirty="0" smtClean="0"/>
              <a:t>…)</a:t>
            </a:r>
            <a:endParaRPr lang="en-GB" sz="1800" dirty="0"/>
          </a:p>
          <a:p>
            <a:pPr lvl="1"/>
            <a:r>
              <a:rPr lang="en-GB" sz="1800" dirty="0" smtClean="0"/>
              <a:t>Create new test project</a:t>
            </a:r>
          </a:p>
          <a:p>
            <a:pPr lvl="2"/>
            <a:r>
              <a:rPr lang="en-GB" sz="1800" dirty="0" smtClean="0"/>
              <a:t>Name: </a:t>
            </a:r>
            <a:r>
              <a:rPr lang="en-GB" sz="1800" dirty="0" err="1" smtClean="0"/>
              <a:t>FA.Training.Test</a:t>
            </a:r>
            <a:endParaRPr lang="en-GB" sz="1800" dirty="0" smtClean="0"/>
          </a:p>
          <a:p>
            <a:pPr lvl="2"/>
            <a:r>
              <a:rPr lang="en-GB" sz="1800" dirty="0" smtClean="0"/>
              <a:t>Template: Class Library</a:t>
            </a:r>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28</a:t>
            </a:fld>
            <a:endParaRPr lang="en-US"/>
          </a:p>
        </p:txBody>
      </p:sp>
    </p:spTree>
    <p:extLst>
      <p:ext uri="{BB962C8B-B14F-4D97-AF65-F5344CB8AC3E}">
        <p14:creationId xmlns:p14="http://schemas.microsoft.com/office/powerpoint/2010/main" val="288669870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Install and Configure</a:t>
            </a:r>
            <a:endParaRPr lang="en-US" dirty="0"/>
          </a:p>
        </p:txBody>
      </p:sp>
      <p:sp>
        <p:nvSpPr>
          <p:cNvPr id="3" name="Content Placeholder 2"/>
          <p:cNvSpPr>
            <a:spLocks noGrp="1"/>
          </p:cNvSpPr>
          <p:nvPr>
            <p:ph idx="1"/>
          </p:nvPr>
        </p:nvSpPr>
        <p:spPr/>
        <p:txBody>
          <a:bodyPr>
            <a:normAutofit/>
          </a:bodyPr>
          <a:lstStyle/>
          <a:p>
            <a:r>
              <a:rPr lang="en-GB" sz="1600" dirty="0" smtClean="0"/>
              <a:t>Step 1: Install NUnit</a:t>
            </a:r>
          </a:p>
          <a:p>
            <a:pPr lvl="1"/>
            <a:r>
              <a:rPr lang="en-GB" sz="1600" dirty="0" smtClean="0"/>
              <a:t>Install NUnit package from nugget test project</a:t>
            </a:r>
          </a:p>
          <a:p>
            <a:pPr lvl="2"/>
            <a:r>
              <a:rPr lang="en-GB" sz="1600" dirty="0"/>
              <a:t>Install-Package NUnit -Version 3.12.0</a:t>
            </a:r>
            <a:endParaRPr lang="en-GB" sz="1600" dirty="0" smtClean="0"/>
          </a:p>
          <a:p>
            <a:pPr lvl="1"/>
            <a:r>
              <a:rPr lang="en-GB" sz="1600" dirty="0" smtClean="0"/>
              <a:t>Install </a:t>
            </a:r>
            <a:r>
              <a:rPr lang="en-US" sz="1600" dirty="0" smtClean="0"/>
              <a:t>NUnit3TestAdapter package from nugget to test project</a:t>
            </a:r>
          </a:p>
          <a:p>
            <a:pPr lvl="2"/>
            <a:r>
              <a:rPr lang="en-GB" sz="1600" dirty="0"/>
              <a:t>Install-Package NUnit3TestAdapter -Version 3.14.0</a:t>
            </a:r>
            <a:endParaRPr lang="en-GB" sz="1600" dirty="0" smtClean="0"/>
          </a:p>
          <a:p>
            <a:pPr lvl="1"/>
            <a:r>
              <a:rPr lang="en-GB" sz="1600" dirty="0" smtClean="0"/>
              <a:t>Add reference from project test to project need to test</a:t>
            </a:r>
          </a:p>
          <a:p>
            <a:pPr lvl="2"/>
            <a:r>
              <a:rPr lang="en-GB" sz="1600" dirty="0" smtClean="0"/>
              <a:t>From </a:t>
            </a:r>
            <a:r>
              <a:rPr lang="en-GB" sz="1600" dirty="0" err="1" smtClean="0"/>
              <a:t>FA.Training.Test</a:t>
            </a:r>
            <a:r>
              <a:rPr lang="en-GB" sz="1600" dirty="0" smtClean="0"/>
              <a:t>, add reference to </a:t>
            </a:r>
            <a:r>
              <a:rPr lang="en-GB" sz="1600" dirty="0" err="1" smtClean="0"/>
              <a:t>FA.Training</a:t>
            </a:r>
            <a:r>
              <a:rPr lang="en-GB" sz="1600" dirty="0"/>
              <a:t> </a:t>
            </a:r>
            <a:r>
              <a:rPr lang="en-GB" sz="1600" dirty="0" smtClean="0"/>
              <a:t>to use all method from </a:t>
            </a:r>
            <a:r>
              <a:rPr lang="en-GB" sz="1600" dirty="0" err="1" smtClean="0"/>
              <a:t>FA.Training</a:t>
            </a:r>
            <a:endParaRPr lang="en-US" sz="1600"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29</a:t>
            </a:fld>
            <a:endParaRPr lang="en-US"/>
          </a:p>
        </p:txBody>
      </p:sp>
    </p:spTree>
    <p:extLst>
      <p:ext uri="{BB962C8B-B14F-4D97-AF65-F5344CB8AC3E}">
        <p14:creationId xmlns:p14="http://schemas.microsoft.com/office/powerpoint/2010/main" val="127823777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Introduction</a:t>
            </a:r>
            <a:endParaRPr lang="en-US" dirty="0"/>
          </a:p>
        </p:txBody>
      </p:sp>
      <p:sp>
        <p:nvSpPr>
          <p:cNvPr id="3" name="Content Placeholder 2"/>
          <p:cNvSpPr>
            <a:spLocks noGrp="1"/>
          </p:cNvSpPr>
          <p:nvPr>
            <p:ph idx="1"/>
          </p:nvPr>
        </p:nvSpPr>
        <p:spPr>
          <a:xfrm>
            <a:off x="410816" y="850106"/>
            <a:ext cx="8342245" cy="3744517"/>
          </a:xfrm>
        </p:spPr>
        <p:txBody>
          <a:bodyPr>
            <a:normAutofit/>
          </a:bodyPr>
          <a:lstStyle/>
          <a:p>
            <a:r>
              <a:rPr lang="en-US" sz="1800" dirty="0"/>
              <a:t>If you’ve been writing code for any reasonable amount of time, then it’s virtually impossible that you haven’t handled logging in any way, since it’s one of the most essential parts of modern, “real life” app development</a:t>
            </a:r>
            <a:r>
              <a:rPr lang="en-US" sz="1800" dirty="0" smtClean="0"/>
              <a:t>.</a:t>
            </a:r>
          </a:p>
          <a:p>
            <a:r>
              <a:rPr lang="en-US" sz="1800" dirty="0"/>
              <a:t>If you’re a .NET developer, then you’ve probably used some of the many famous logging frameworks available for use at this platform. </a:t>
            </a:r>
            <a:endParaRPr lang="en-US" sz="1800" dirty="0" smtClean="0"/>
          </a:p>
          <a:p>
            <a:r>
              <a:rPr lang="en-US" sz="1800" dirty="0"/>
              <a:t>Log4net is a logging framework for the .NET platform. It’s definitely not the only one, but it’s one of the most popular frameworks out there.</a:t>
            </a:r>
          </a:p>
          <a:p>
            <a:r>
              <a:rPr lang="en-US" sz="1800" dirty="0" smtClean="0"/>
              <a:t>A </a:t>
            </a:r>
            <a:r>
              <a:rPr lang="en-US" sz="1800" dirty="0"/>
              <a:t>logging framework is a tool that can dramatically reduce the burden of dealing with logs.</a:t>
            </a:r>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a:t>
            </a:fld>
            <a:endParaRPr lang="en-US"/>
          </a:p>
        </p:txBody>
      </p:sp>
    </p:spTree>
    <p:extLst>
      <p:ext uri="{BB962C8B-B14F-4D97-AF65-F5344CB8AC3E}">
        <p14:creationId xmlns:p14="http://schemas.microsoft.com/office/powerpoint/2010/main" val="3898841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Write test case</a:t>
            </a:r>
            <a:endParaRPr lang="en-US" dirty="0"/>
          </a:p>
        </p:txBody>
      </p:sp>
      <p:sp>
        <p:nvSpPr>
          <p:cNvPr id="3" name="Content Placeholder 2"/>
          <p:cNvSpPr>
            <a:spLocks noGrp="1"/>
          </p:cNvSpPr>
          <p:nvPr>
            <p:ph idx="1"/>
          </p:nvPr>
        </p:nvSpPr>
        <p:spPr/>
        <p:txBody>
          <a:bodyPr/>
          <a:lstStyle/>
          <a:p>
            <a:r>
              <a:rPr lang="en-GB" dirty="0" smtClean="0"/>
              <a:t>Step 3: Write test case</a:t>
            </a:r>
          </a:p>
          <a:p>
            <a:pPr lvl="1"/>
            <a:r>
              <a:rPr lang="en-GB" dirty="0"/>
              <a:t>In project </a:t>
            </a:r>
            <a:r>
              <a:rPr lang="en-GB" dirty="0" err="1" smtClean="0"/>
              <a:t>FA.Training.Test</a:t>
            </a:r>
            <a:r>
              <a:rPr lang="en-GB" dirty="0" smtClean="0"/>
              <a:t>, change Class1 to </a:t>
            </a:r>
            <a:r>
              <a:rPr lang="en-GB" dirty="0" err="1" smtClean="0"/>
              <a:t>StudentTests</a:t>
            </a:r>
            <a:endParaRPr lang="en-GB" dirty="0" smtClean="0"/>
          </a:p>
          <a:p>
            <a:pPr lvl="1"/>
            <a:r>
              <a:rPr lang="en-GB" dirty="0" smtClean="0"/>
              <a:t>Add test method:</a:t>
            </a:r>
          </a:p>
          <a:p>
            <a:pPr lvl="2"/>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30</a:t>
            </a:fld>
            <a:endParaRPr lang="en-US"/>
          </a:p>
        </p:txBody>
      </p:sp>
      <p:pic>
        <p:nvPicPr>
          <p:cNvPr id="8" name="Picture 7"/>
          <p:cNvPicPr>
            <a:picLocks noChangeAspect="1"/>
          </p:cNvPicPr>
          <p:nvPr/>
        </p:nvPicPr>
        <p:blipFill>
          <a:blip r:embed="rId2"/>
          <a:stretch>
            <a:fillRect/>
          </a:stretch>
        </p:blipFill>
        <p:spPr>
          <a:xfrm>
            <a:off x="3081848" y="1920129"/>
            <a:ext cx="4581696" cy="2847134"/>
          </a:xfrm>
          <a:prstGeom prst="rect">
            <a:avLst/>
          </a:prstGeom>
        </p:spPr>
      </p:pic>
    </p:spTree>
    <p:extLst>
      <p:ext uri="{BB962C8B-B14F-4D97-AF65-F5344CB8AC3E}">
        <p14:creationId xmlns:p14="http://schemas.microsoft.com/office/powerpoint/2010/main" val="3733394435"/>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 test case</a:t>
            </a:r>
            <a:endParaRPr lang="en-US" dirty="0"/>
          </a:p>
        </p:txBody>
      </p:sp>
      <p:sp>
        <p:nvSpPr>
          <p:cNvPr id="3" name="Content Placeholder 2"/>
          <p:cNvSpPr>
            <a:spLocks noGrp="1"/>
          </p:cNvSpPr>
          <p:nvPr>
            <p:ph idx="1"/>
          </p:nvPr>
        </p:nvSpPr>
        <p:spPr/>
        <p:txBody>
          <a:bodyPr/>
          <a:lstStyle/>
          <a:p>
            <a:r>
              <a:rPr lang="en-GB" dirty="0" smtClean="0"/>
              <a:t>Step 4: Run test case</a:t>
            </a:r>
          </a:p>
          <a:p>
            <a:pPr lvl="1"/>
            <a:r>
              <a:rPr lang="en-GB" dirty="0"/>
              <a:t>Choose visual studio Test Menu -&gt; Windows -&gt;  </a:t>
            </a:r>
            <a:r>
              <a:rPr lang="en-GB" b="1" dirty="0">
                <a:solidFill>
                  <a:srgbClr val="FF0000"/>
                </a:solidFill>
              </a:rPr>
              <a:t>Test Explorer</a:t>
            </a:r>
            <a:r>
              <a:rPr lang="en-GB" b="1" dirty="0" smtClean="0">
                <a:solidFill>
                  <a:srgbClr val="FF0000"/>
                </a:solidFill>
              </a:rPr>
              <a:t> </a:t>
            </a:r>
            <a:endParaRPr lang="en-US" b="1" dirty="0">
              <a:solidFill>
                <a:srgbClr val="FF0000"/>
              </a:solidFill>
            </a:endParaRPr>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31</a:t>
            </a:fld>
            <a:endParaRPr lang="en-US"/>
          </a:p>
        </p:txBody>
      </p:sp>
      <p:pic>
        <p:nvPicPr>
          <p:cNvPr id="2050" name="Picture 2" descr="Nunit Test Explorer Menu"/>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52748" y="1854463"/>
            <a:ext cx="4006735" cy="1733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5638443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Run test case</a:t>
            </a:r>
            <a:endParaRPr lang="en-US" dirty="0"/>
          </a:p>
        </p:txBody>
      </p:sp>
      <p:sp>
        <p:nvSpPr>
          <p:cNvPr id="3" name="Content Placeholder 2"/>
          <p:cNvSpPr>
            <a:spLocks noGrp="1"/>
          </p:cNvSpPr>
          <p:nvPr>
            <p:ph idx="1"/>
          </p:nvPr>
        </p:nvSpPr>
        <p:spPr/>
        <p:txBody>
          <a:bodyPr/>
          <a:lstStyle/>
          <a:p>
            <a:r>
              <a:rPr lang="en-GB" dirty="0" smtClean="0"/>
              <a:t>Step 4: Run test case</a:t>
            </a:r>
          </a:p>
          <a:p>
            <a:pPr lvl="1"/>
            <a:r>
              <a:rPr lang="en-GB" dirty="0" smtClean="0"/>
              <a:t>Explorer test case then Run Selected Test</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32</a:t>
            </a:fld>
            <a:endParaRPr lang="en-US"/>
          </a:p>
        </p:txBody>
      </p:sp>
      <p:pic>
        <p:nvPicPr>
          <p:cNvPr id="7" name="Picture 2" descr="Run tests from the Test Explorer toolba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5920" y="1646809"/>
            <a:ext cx="6095477" cy="24014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1092807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33</a:t>
            </a:fld>
            <a:endParaRPr lang="en-US"/>
          </a:p>
        </p:txBody>
      </p:sp>
      <p:pic>
        <p:nvPicPr>
          <p:cNvPr id="7" name="Picture 6"/>
          <p:cNvPicPr>
            <a:picLocks noChangeAspect="1"/>
          </p:cNvPicPr>
          <p:nvPr/>
        </p:nvPicPr>
        <p:blipFill>
          <a:blip r:embed="rId2"/>
          <a:stretch>
            <a:fillRect/>
          </a:stretch>
        </p:blipFill>
        <p:spPr>
          <a:xfrm>
            <a:off x="259556" y="804863"/>
            <a:ext cx="8305800" cy="3962400"/>
          </a:xfrm>
          <a:prstGeom prst="rect">
            <a:avLst/>
          </a:prstGeom>
        </p:spPr>
      </p:pic>
    </p:spTree>
    <p:extLst>
      <p:ext uri="{BB962C8B-B14F-4D97-AF65-F5344CB8AC3E}">
        <p14:creationId xmlns:p14="http://schemas.microsoft.com/office/powerpoint/2010/main" val="385585312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Check result</a:t>
            </a:r>
            <a:endParaRPr lang="en-US" dirty="0"/>
          </a:p>
        </p:txBody>
      </p:sp>
      <p:pic>
        <p:nvPicPr>
          <p:cNvPr id="7" name="Content Placeholder 6"/>
          <p:cNvPicPr>
            <a:picLocks noGrp="1" noChangeAspect="1"/>
          </p:cNvPicPr>
          <p:nvPr>
            <p:ph idx="1"/>
          </p:nvPr>
        </p:nvPicPr>
        <p:blipFill>
          <a:blip r:embed="rId2"/>
          <a:stretch>
            <a:fillRect/>
          </a:stretch>
        </p:blipFill>
        <p:spPr>
          <a:xfrm>
            <a:off x="572236" y="833204"/>
            <a:ext cx="3149130" cy="3744912"/>
          </a:xfrm>
          <a:prstGeom prst="rect">
            <a:avLst/>
          </a:prstGeom>
          <a:ln>
            <a:solidFill>
              <a:schemeClr val="accent1"/>
            </a:solidFill>
          </a:ln>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34</a:t>
            </a:fld>
            <a:endParaRPr lang="en-US"/>
          </a:p>
        </p:txBody>
      </p:sp>
      <p:pic>
        <p:nvPicPr>
          <p:cNvPr id="8" name="Picture 7"/>
          <p:cNvPicPr>
            <a:picLocks noChangeAspect="1"/>
          </p:cNvPicPr>
          <p:nvPr/>
        </p:nvPicPr>
        <p:blipFill>
          <a:blip r:embed="rId3"/>
          <a:stretch>
            <a:fillRect/>
          </a:stretch>
        </p:blipFill>
        <p:spPr>
          <a:xfrm>
            <a:off x="4914560" y="828321"/>
            <a:ext cx="3200400" cy="3048000"/>
          </a:xfrm>
          <a:prstGeom prst="rect">
            <a:avLst/>
          </a:prstGeom>
          <a:ln>
            <a:solidFill>
              <a:schemeClr val="accent1"/>
            </a:solidFill>
          </a:ln>
        </p:spPr>
      </p:pic>
      <p:sp>
        <p:nvSpPr>
          <p:cNvPr id="9" name="Right Arrow 8"/>
          <p:cNvSpPr/>
          <p:nvPr/>
        </p:nvSpPr>
        <p:spPr>
          <a:xfrm>
            <a:off x="3799114" y="1828799"/>
            <a:ext cx="1115446" cy="555171"/>
          </a:xfrm>
          <a:prstGeom prst="right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r>
              <a:rPr lang="en-GB" dirty="0" smtClean="0"/>
              <a:t>Resolve</a:t>
            </a:r>
            <a:endParaRPr lang="en-US" dirty="0"/>
          </a:p>
        </p:txBody>
      </p:sp>
    </p:spTree>
    <p:extLst>
      <p:ext uri="{BB962C8B-B14F-4D97-AF65-F5344CB8AC3E}">
        <p14:creationId xmlns:p14="http://schemas.microsoft.com/office/powerpoint/2010/main" val="264767632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Assert Class</a:t>
            </a:r>
          </a:p>
        </p:txBody>
      </p:sp>
      <p:sp>
        <p:nvSpPr>
          <p:cNvPr id="3" name="Content Placeholder 2"/>
          <p:cNvSpPr>
            <a:spLocks noGrp="1"/>
          </p:cNvSpPr>
          <p:nvPr>
            <p:ph idx="1"/>
          </p:nvPr>
        </p:nvSpPr>
        <p:spPr/>
        <p:txBody>
          <a:bodyPr/>
          <a:lstStyle/>
          <a:p>
            <a:r>
              <a:rPr lang="en-GB" dirty="0"/>
              <a:t>Assert is NUnit framework class which has static methods to verify the expected </a:t>
            </a:r>
            <a:r>
              <a:rPr lang="en-GB" dirty="0" smtClean="0"/>
              <a:t>behaviour.</a:t>
            </a:r>
          </a:p>
          <a:p>
            <a:r>
              <a:rPr lang="en-GB" dirty="0"/>
              <a:t>If the Assert condition is passed then the NUnit test case is passed else failed.</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35</a:t>
            </a:fld>
            <a:endParaRPr lang="en-US"/>
          </a:p>
        </p:txBody>
      </p:sp>
    </p:spTree>
    <p:extLst>
      <p:ext uri="{BB962C8B-B14F-4D97-AF65-F5344CB8AC3E}">
        <p14:creationId xmlns:p14="http://schemas.microsoft.com/office/powerpoint/2010/main" val="160368657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Assert Methods</a:t>
            </a:r>
            <a:endParaRPr lang="en-US" dirty="0"/>
          </a:p>
        </p:txBody>
      </p:sp>
      <p:sp>
        <p:nvSpPr>
          <p:cNvPr id="3" name="Content Placeholder 2"/>
          <p:cNvSpPr>
            <a:spLocks noGrp="1"/>
          </p:cNvSpPr>
          <p:nvPr>
            <p:ph idx="1"/>
          </p:nvPr>
        </p:nvSpPr>
        <p:spPr/>
        <p:txBody>
          <a:bodyPr/>
          <a:lstStyle/>
          <a:p>
            <a:r>
              <a:rPr lang="en-GB" dirty="0" err="1" smtClean="0"/>
              <a:t>Assert.That</a:t>
            </a:r>
            <a:endParaRPr lang="en-GB" dirty="0" smtClean="0"/>
          </a:p>
          <a:p>
            <a:r>
              <a:rPr lang="en-GB" dirty="0" smtClean="0"/>
              <a:t>Assert.</a:t>
            </a:r>
            <a:r>
              <a:rPr lang="en-US" dirty="0" err="1" smtClean="0"/>
              <a:t>AreEqual</a:t>
            </a:r>
            <a:r>
              <a:rPr lang="en-US" dirty="0" smtClean="0"/>
              <a:t>/</a:t>
            </a:r>
            <a:r>
              <a:rPr lang="en-US" dirty="0" err="1" smtClean="0"/>
              <a:t>AreNotEqual</a:t>
            </a:r>
            <a:endParaRPr lang="en-GB" dirty="0" smtClean="0"/>
          </a:p>
          <a:p>
            <a:r>
              <a:rPr lang="en-GB" dirty="0" smtClean="0"/>
              <a:t>Assert.</a:t>
            </a:r>
            <a:r>
              <a:rPr lang="en-US" dirty="0" err="1" smtClean="0"/>
              <a:t>AreSame</a:t>
            </a:r>
            <a:r>
              <a:rPr lang="en-US" dirty="0" smtClean="0"/>
              <a:t>/</a:t>
            </a:r>
            <a:r>
              <a:rPr lang="en-US" dirty="0" err="1" smtClean="0"/>
              <a:t>AreNotSame</a:t>
            </a:r>
            <a:endParaRPr lang="en-GB" dirty="0" smtClean="0"/>
          </a:p>
          <a:p>
            <a:r>
              <a:rPr lang="en-GB" dirty="0" smtClean="0"/>
              <a:t>Assert.</a:t>
            </a:r>
            <a:r>
              <a:rPr lang="en-US" dirty="0" smtClean="0"/>
              <a:t>Equals</a:t>
            </a:r>
            <a:endParaRPr lang="en-GB" dirty="0" smtClean="0"/>
          </a:p>
          <a:p>
            <a:r>
              <a:rPr lang="en-GB" dirty="0" smtClean="0"/>
              <a:t>Assert.</a:t>
            </a:r>
            <a:r>
              <a:rPr lang="en-US" dirty="0" smtClean="0"/>
              <a:t>Contains</a:t>
            </a:r>
            <a:endParaRPr lang="en-GB" dirty="0" smtClean="0"/>
          </a:p>
          <a:p>
            <a:r>
              <a:rPr lang="en-GB" dirty="0" smtClean="0"/>
              <a:t>Assert.</a:t>
            </a:r>
            <a:r>
              <a:rPr lang="en-US" dirty="0" smtClean="0"/>
              <a:t>Greater/</a:t>
            </a:r>
            <a:r>
              <a:rPr lang="en-US" dirty="0"/>
              <a:t> </a:t>
            </a:r>
            <a:r>
              <a:rPr lang="en-US" dirty="0" err="1"/>
              <a:t>GreaterOrEqual</a:t>
            </a:r>
            <a:endParaRPr lang="en-GB" dirty="0" smtClean="0"/>
          </a:p>
          <a:p>
            <a:r>
              <a:rPr lang="en-GB" dirty="0" smtClean="0"/>
              <a:t>….</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36</a:t>
            </a:fld>
            <a:endParaRPr lang="en-US"/>
          </a:p>
        </p:txBody>
      </p:sp>
    </p:spTree>
    <p:extLst>
      <p:ext uri="{BB962C8B-B14F-4D97-AF65-F5344CB8AC3E}">
        <p14:creationId xmlns:p14="http://schemas.microsoft.com/office/powerpoint/2010/main" val="310361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400" dirty="0" err="1" smtClean="0"/>
              <a:t>TestCase</a:t>
            </a:r>
            <a:r>
              <a:rPr lang="en-US" sz="2400" dirty="0" smtClean="0"/>
              <a:t> Attribute</a:t>
            </a:r>
            <a:endParaRPr lang="en-US" sz="2400" dirty="0"/>
          </a:p>
        </p:txBody>
      </p:sp>
      <p:sp>
        <p:nvSpPr>
          <p:cNvPr id="3" name="Content Placeholder 2"/>
          <p:cNvSpPr>
            <a:spLocks noGrp="1"/>
          </p:cNvSpPr>
          <p:nvPr>
            <p:ph idx="1"/>
          </p:nvPr>
        </p:nvSpPr>
        <p:spPr/>
        <p:txBody>
          <a:bodyPr>
            <a:normAutofit/>
          </a:bodyPr>
          <a:lstStyle/>
          <a:p>
            <a:r>
              <a:rPr lang="en-GB" dirty="0" err="1"/>
              <a:t>TestCase</a:t>
            </a:r>
            <a:r>
              <a:rPr lang="en-GB" dirty="0"/>
              <a:t> </a:t>
            </a:r>
            <a:r>
              <a:rPr lang="en-GB" dirty="0" smtClean="0"/>
              <a:t>arguments: use </a:t>
            </a:r>
            <a:r>
              <a:rPr lang="en-GB" dirty="0"/>
              <a:t>same test case </a:t>
            </a:r>
            <a:r>
              <a:rPr lang="en-GB" dirty="0" smtClean="0"/>
              <a:t>with </a:t>
            </a:r>
            <a:r>
              <a:rPr lang="en-GB" dirty="0"/>
              <a:t>different data</a:t>
            </a:r>
            <a:r>
              <a:rPr lang="en-GB" dirty="0" smtClean="0"/>
              <a:t>.</a:t>
            </a:r>
          </a:p>
          <a:p>
            <a:r>
              <a:rPr lang="en-GB" dirty="0" err="1" smtClean="0"/>
              <a:t>ExpectedResult</a:t>
            </a:r>
            <a:r>
              <a:rPr lang="en-GB" dirty="0" smtClean="0"/>
              <a:t>:</a:t>
            </a:r>
            <a:r>
              <a:rPr lang="en-GB" dirty="0"/>
              <a:t> specify different results for different parameters</a:t>
            </a:r>
            <a:r>
              <a:rPr lang="en-GB" dirty="0" smtClean="0"/>
              <a:t>.</a:t>
            </a:r>
          </a:p>
          <a:p>
            <a:r>
              <a:rPr lang="en-GB" dirty="0" smtClean="0"/>
              <a:t>Author: </a:t>
            </a:r>
            <a:r>
              <a:rPr lang="en-GB" dirty="0"/>
              <a:t>specify author name in the test method who has written the test </a:t>
            </a:r>
            <a:r>
              <a:rPr lang="en-GB" dirty="0" smtClean="0"/>
              <a:t>case</a:t>
            </a:r>
          </a:p>
          <a:p>
            <a:r>
              <a:rPr lang="en-US" dirty="0" err="1" smtClean="0"/>
              <a:t>TestName</a:t>
            </a:r>
            <a:r>
              <a:rPr lang="en-US" dirty="0" smtClean="0"/>
              <a:t>: </a:t>
            </a:r>
            <a:r>
              <a:rPr lang="en-GB" dirty="0"/>
              <a:t>use different name than the specified test method name.</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dirty="0"/>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37</a:t>
            </a:fld>
            <a:endParaRPr lang="en-US"/>
          </a:p>
        </p:txBody>
      </p:sp>
    </p:spTree>
    <p:extLst>
      <p:ext uri="{BB962C8B-B14F-4D97-AF65-F5344CB8AC3E}">
        <p14:creationId xmlns:p14="http://schemas.microsoft.com/office/powerpoint/2010/main" val="33587487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38</a:t>
            </a:fld>
            <a:endParaRPr lang="en-US"/>
          </a:p>
        </p:txBody>
      </p:sp>
      <p:sp>
        <p:nvSpPr>
          <p:cNvPr id="8" name="Content Placeholder 7"/>
          <p:cNvSpPr>
            <a:spLocks noGrp="1"/>
          </p:cNvSpPr>
          <p:nvPr>
            <p:ph idx="1"/>
          </p:nvPr>
        </p:nvSpPr>
        <p:spPr/>
        <p:txBody>
          <a:bodyPr/>
          <a:lstStyle/>
          <a:p>
            <a:endParaRPr lang="en-US"/>
          </a:p>
        </p:txBody>
      </p:sp>
      <p:pic>
        <p:nvPicPr>
          <p:cNvPr id="10" name="Picture 9"/>
          <p:cNvPicPr>
            <a:picLocks noChangeAspect="1"/>
          </p:cNvPicPr>
          <p:nvPr/>
        </p:nvPicPr>
        <p:blipFill>
          <a:blip r:embed="rId2"/>
          <a:stretch>
            <a:fillRect/>
          </a:stretch>
        </p:blipFill>
        <p:spPr>
          <a:xfrm>
            <a:off x="278605" y="832486"/>
            <a:ext cx="8622508" cy="3492996"/>
          </a:xfrm>
          <a:prstGeom prst="rect">
            <a:avLst/>
          </a:prstGeom>
        </p:spPr>
      </p:pic>
    </p:spTree>
    <p:extLst>
      <p:ext uri="{BB962C8B-B14F-4D97-AF65-F5344CB8AC3E}">
        <p14:creationId xmlns:p14="http://schemas.microsoft.com/office/powerpoint/2010/main" val="30835016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en-US" smtClean="0"/>
              <a:t>References</a:t>
            </a:r>
            <a:endParaRPr lang="en-US" dirty="0"/>
          </a:p>
        </p:txBody>
      </p:sp>
      <p:sp>
        <p:nvSpPr>
          <p:cNvPr id="6" name="Title 1"/>
          <p:cNvSpPr>
            <a:spLocks noGrp="1"/>
          </p:cNvSpPr>
          <p:nvPr>
            <p:ph idx="1"/>
          </p:nvPr>
        </p:nvSpPr>
        <p:spPr/>
        <p:txBody>
          <a:bodyPr/>
          <a:lstStyle/>
          <a:p>
            <a:r>
              <a:rPr lang="en-US" altLang="en-US" dirty="0">
                <a:hlinkClick r:id="rId2"/>
              </a:rPr>
              <a:t>https://</a:t>
            </a:r>
            <a:r>
              <a:rPr lang="en-US" altLang="en-US" dirty="0" smtClean="0">
                <a:hlinkClick r:id="rId2"/>
              </a:rPr>
              <a:t>docs.microsoft.com/en-us/dotnet/csharp/programming-guide/inside-a-program/coding-conventions</a:t>
            </a:r>
            <a:endParaRPr lang="en-US" altLang="en-US" dirty="0" smtClean="0"/>
          </a:p>
          <a:p>
            <a:r>
              <a:rPr lang="en-US" altLang="en-US" dirty="0" smtClean="0">
                <a:hlinkClick r:id="rId3"/>
              </a:rPr>
              <a:t>https</a:t>
            </a:r>
            <a:r>
              <a:rPr lang="en-US" altLang="en-US" dirty="0">
                <a:hlinkClick r:id="rId3"/>
              </a:rPr>
              <a:t>://</a:t>
            </a:r>
            <a:r>
              <a:rPr lang="en-US" altLang="en-US" dirty="0" smtClean="0">
                <a:hlinkClick r:id="rId3"/>
              </a:rPr>
              <a:t>www.dofactory.com/reference/csharp-coding-standards</a:t>
            </a:r>
            <a:endParaRPr lang="en-US" altLang="en-US" dirty="0" smtClean="0"/>
          </a:p>
          <a:p>
            <a:r>
              <a:rPr lang="en-US" altLang="en-US" dirty="0">
                <a:hlinkClick r:id="rId4"/>
              </a:rPr>
              <a:t>https://</a:t>
            </a:r>
            <a:r>
              <a:rPr lang="en-US" altLang="en-US" dirty="0" smtClean="0">
                <a:hlinkClick r:id="rId4"/>
              </a:rPr>
              <a:t>docs.microsoft.com/en-us/visualstudio/test/walkthrough-creating-and-running-unit-tests-for-managed-code?view=vs-2019</a:t>
            </a:r>
            <a:endParaRPr lang="en-US" altLang="en-US" dirty="0" smtClean="0"/>
          </a:p>
          <a:p>
            <a:endParaRPr lang="en-US" altLang="en-US" dirty="0"/>
          </a:p>
        </p:txBody>
      </p:sp>
      <p:sp>
        <p:nvSpPr>
          <p:cNvPr id="3" name="Date Placeholder 2"/>
          <p:cNvSpPr>
            <a:spLocks noGrp="1"/>
          </p:cNvSpPr>
          <p:nvPr>
            <p:ph type="dt" sz="half" idx="10"/>
          </p:nvPr>
        </p:nvSpPr>
        <p:spPr/>
        <p:txBody>
          <a:bodyPr/>
          <a:lstStyle/>
          <a:p>
            <a:fld id="{1CBC62ED-C7B4-41BF-990C-3909E43156E6}" type="datetime1">
              <a:rPr lang="en-US" smtClean="0"/>
              <a:pPr/>
              <a:t>02/06/2023</a:t>
            </a:fld>
            <a:endParaRPr lang="en-US"/>
          </a:p>
        </p:txBody>
      </p:sp>
      <p:sp>
        <p:nvSpPr>
          <p:cNvPr id="7"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pPr/>
              <a:t>39</a:t>
            </a:fld>
            <a:endParaRPr lang="en-US"/>
          </a:p>
        </p:txBody>
      </p:sp>
    </p:spTree>
    <p:extLst>
      <p:ext uri="{BB962C8B-B14F-4D97-AF65-F5344CB8AC3E}">
        <p14:creationId xmlns:p14="http://schemas.microsoft.com/office/powerpoint/2010/main" val="33839740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ahoma" pitchFamily="34" charset="0"/>
                <a:cs typeface="Tahoma" pitchFamily="34" charset="0"/>
              </a:rPr>
              <a:t>LOG levels</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4</a:t>
            </a:fld>
            <a:endParaRPr lang="en-US"/>
          </a:p>
        </p:txBody>
      </p:sp>
      <p:pic>
        <p:nvPicPr>
          <p:cNvPr id="13" name="Content Placeholder 12"/>
          <p:cNvPicPr>
            <a:picLocks noGrp="1" noChangeAspect="1"/>
          </p:cNvPicPr>
          <p:nvPr>
            <p:ph idx="1"/>
          </p:nvPr>
        </p:nvPicPr>
        <p:blipFill>
          <a:blip r:embed="rId2"/>
          <a:stretch>
            <a:fillRect/>
          </a:stretch>
        </p:blipFill>
        <p:spPr>
          <a:xfrm>
            <a:off x="1645920" y="662805"/>
            <a:ext cx="5299486" cy="3362111"/>
          </a:xfrm>
          <a:prstGeom prst="rect">
            <a:avLst/>
          </a:prstGeom>
        </p:spPr>
      </p:pic>
      <p:sp>
        <p:nvSpPr>
          <p:cNvPr id="3" name="Rectangle 2"/>
          <p:cNvSpPr/>
          <p:nvPr/>
        </p:nvSpPr>
        <p:spPr>
          <a:xfrm>
            <a:off x="503584" y="4072924"/>
            <a:ext cx="8514520" cy="584775"/>
          </a:xfrm>
          <a:prstGeom prst="rect">
            <a:avLst/>
          </a:prstGeom>
        </p:spPr>
        <p:txBody>
          <a:bodyPr wrap="square">
            <a:spAutoFit/>
          </a:bodyPr>
          <a:lstStyle/>
          <a:p>
            <a:r>
              <a:rPr lang="en-US" sz="1600" i="1" dirty="0">
                <a:solidFill>
                  <a:srgbClr val="FF0000"/>
                </a:solidFill>
                <a:latin typeface="Lato"/>
              </a:rPr>
              <a:t>By assigning a log level to each message, you will be able to filter on level, notify on specific levels, etc.</a:t>
            </a:r>
            <a:endParaRPr lang="en-US" sz="1600" i="1" dirty="0">
              <a:solidFill>
                <a:srgbClr val="FF0000"/>
              </a:solidFill>
            </a:endParaRPr>
          </a:p>
        </p:txBody>
      </p:sp>
    </p:spTree>
    <p:extLst>
      <p:ext uri="{BB962C8B-B14F-4D97-AF65-F5344CB8AC3E}">
        <p14:creationId xmlns:p14="http://schemas.microsoft.com/office/powerpoint/2010/main" val="34962211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mtClean="0"/>
              <a:t>Thank you</a:t>
            </a:r>
            <a:endParaRPr lang="en-US" dirty="0"/>
          </a:p>
        </p:txBody>
      </p:sp>
      <p:sp>
        <p:nvSpPr>
          <p:cNvPr id="3" name="Date Placeholder 2"/>
          <p:cNvSpPr>
            <a:spLocks noGrp="1"/>
          </p:cNvSpPr>
          <p:nvPr>
            <p:ph type="dt" sz="half" idx="10"/>
          </p:nvPr>
        </p:nvSpPr>
        <p:spPr/>
        <p:txBody>
          <a:bodyPr/>
          <a:lstStyle/>
          <a:p>
            <a:fld id="{A6E310CF-D8EB-4339-A038-1E0E0D4A410F}" type="datetime1">
              <a:rPr lang="en-US" smtClean="0"/>
              <a:pPr/>
              <a:t>02/06/2023</a:t>
            </a:fld>
            <a:endParaRPr lang="en-US"/>
          </a:p>
        </p:txBody>
      </p:sp>
      <p:sp>
        <p:nvSpPr>
          <p:cNvPr id="6" name="Footer Placeholder 3"/>
          <p:cNvSpPr>
            <a:spLocks noGrp="1"/>
          </p:cNvSpPr>
          <p:nvPr>
            <p:ph type="ftr" sz="quarter" idx="11"/>
          </p:nvPr>
        </p:nvSpPr>
        <p:spPr/>
        <p:txBody>
          <a:bodyPr/>
          <a:lstStyle/>
          <a:p>
            <a:r>
              <a:rPr lang="en-US" smtClean="0"/>
              <a:t>09e-BM/DT/FSOFT - ©FPT SOFTWARE – Fresher Academy - Internal Use</a:t>
            </a:r>
            <a:endParaRPr lang="en-US" dirty="0"/>
          </a:p>
        </p:txBody>
      </p:sp>
      <p:sp>
        <p:nvSpPr>
          <p:cNvPr id="5" name="Slide Number Placeholder 4"/>
          <p:cNvSpPr>
            <a:spLocks noGrp="1"/>
          </p:cNvSpPr>
          <p:nvPr>
            <p:ph type="sldNum" sz="quarter" idx="12"/>
          </p:nvPr>
        </p:nvSpPr>
        <p:spPr/>
        <p:txBody>
          <a:bodyPr/>
          <a:lstStyle/>
          <a:p>
            <a:fld id="{E3B08AF7-4237-6949-8335-F63F47C2C8CC}" type="slidenum">
              <a:rPr lang="en-US" smtClean="0"/>
              <a:pPr/>
              <a:t>40</a:t>
            </a:fld>
            <a:endParaRPr lang="en-US" dirty="0"/>
          </a:p>
        </p:txBody>
      </p:sp>
    </p:spTree>
    <p:extLst>
      <p:ext uri="{BB962C8B-B14F-4D97-AF65-F5344CB8AC3E}">
        <p14:creationId xmlns:p14="http://schemas.microsoft.com/office/powerpoint/2010/main" val="390652562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 Levels</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5</a:t>
            </a:fld>
            <a:endParaRPr lang="en-US"/>
          </a:p>
        </p:txBody>
      </p:sp>
      <p:pic>
        <p:nvPicPr>
          <p:cNvPr id="7" name="Picture 6"/>
          <p:cNvPicPr>
            <a:picLocks noChangeAspect="1"/>
          </p:cNvPicPr>
          <p:nvPr/>
        </p:nvPicPr>
        <p:blipFill>
          <a:blip r:embed="rId2"/>
          <a:stretch>
            <a:fillRect/>
          </a:stretch>
        </p:blipFill>
        <p:spPr>
          <a:xfrm>
            <a:off x="438150" y="895910"/>
            <a:ext cx="8267700" cy="3619500"/>
          </a:xfrm>
          <a:prstGeom prst="rect">
            <a:avLst/>
          </a:prstGeom>
        </p:spPr>
      </p:pic>
    </p:spTree>
    <p:extLst>
      <p:ext uri="{BB962C8B-B14F-4D97-AF65-F5344CB8AC3E}">
        <p14:creationId xmlns:p14="http://schemas.microsoft.com/office/powerpoint/2010/main" val="33088755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How to work with </a:t>
            </a:r>
            <a:r>
              <a:rPr lang="en-US" dirty="0" smtClean="0"/>
              <a:t>log4net</a:t>
            </a:r>
            <a:endParaRPr lang="en-US" dirty="0"/>
          </a:p>
        </p:txBody>
      </p:sp>
      <p:pic>
        <p:nvPicPr>
          <p:cNvPr id="7" name="Content Placeholder 6"/>
          <p:cNvPicPr>
            <a:picLocks noGrp="1" noChangeAspect="1"/>
          </p:cNvPicPr>
          <p:nvPr>
            <p:ph idx="1"/>
          </p:nvPr>
        </p:nvPicPr>
        <p:blipFill>
          <a:blip r:embed="rId2"/>
          <a:stretch>
            <a:fillRect/>
          </a:stretch>
        </p:blipFill>
        <p:spPr>
          <a:xfrm>
            <a:off x="277813" y="994743"/>
            <a:ext cx="8623300" cy="3454051"/>
          </a:xfrm>
          <a:prstGeom prst="rect">
            <a:avLst/>
          </a:prstGeom>
        </p:spPr>
      </p:pic>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6</a:t>
            </a:fld>
            <a:endParaRPr lang="en-US"/>
          </a:p>
        </p:txBody>
      </p:sp>
    </p:spTree>
    <p:extLst>
      <p:ext uri="{BB962C8B-B14F-4D97-AF65-F5344CB8AC3E}">
        <p14:creationId xmlns:p14="http://schemas.microsoft.com/office/powerpoint/2010/main" val="23952528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File </a:t>
            </a:r>
            <a:r>
              <a:rPr lang="en-US" dirty="0" err="1"/>
              <a:t>A</a:t>
            </a:r>
            <a:r>
              <a:rPr lang="en-US" dirty="0" err="1" smtClean="0"/>
              <a:t>pp.config</a:t>
            </a:r>
            <a:endParaRPr lang="en-US"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7</a:t>
            </a:fld>
            <a:endParaRPr lang="en-US"/>
          </a:p>
        </p:txBody>
      </p:sp>
      <p:sp>
        <p:nvSpPr>
          <p:cNvPr id="11" name="Text Box 6"/>
          <p:cNvSpPr txBox="1">
            <a:spLocks noChangeArrowheads="1"/>
          </p:cNvSpPr>
          <p:nvPr/>
        </p:nvSpPr>
        <p:spPr bwMode="auto">
          <a:xfrm>
            <a:off x="974035" y="761334"/>
            <a:ext cx="7255565" cy="3991253"/>
          </a:xfrm>
          <a:prstGeom prst="rect">
            <a:avLst/>
          </a:prstGeom>
          <a:solidFill>
            <a:srgbClr val="FFEDA3">
              <a:alpha val="39999"/>
            </a:srgbClr>
          </a:solidFill>
          <a:ln w="12700" algn="ctr">
            <a:solidFill>
              <a:schemeClr val="tx1"/>
            </a:solidFill>
            <a:miter lim="800000"/>
            <a:headEnd/>
            <a:tailEnd/>
          </a:ln>
        </p:spPr>
        <p:txBody>
          <a:bodyPr/>
          <a:lstStyle/>
          <a:p>
            <a:r>
              <a:rPr lang="en-US" sz="800" dirty="0"/>
              <a:t>&lt;?xml version="1.0" encoding="utf-8" ?&gt;</a:t>
            </a:r>
          </a:p>
          <a:p>
            <a:r>
              <a:rPr lang="en-US" sz="800" dirty="0"/>
              <a:t>&lt;configuration&gt;</a:t>
            </a:r>
          </a:p>
          <a:p>
            <a:r>
              <a:rPr lang="en-US" sz="800" dirty="0"/>
              <a:t>  &lt;</a:t>
            </a:r>
            <a:r>
              <a:rPr lang="en-US" sz="800" dirty="0" err="1"/>
              <a:t>configSections</a:t>
            </a:r>
            <a:r>
              <a:rPr lang="en-US" sz="800" dirty="0"/>
              <a:t>&gt;</a:t>
            </a:r>
          </a:p>
          <a:p>
            <a:r>
              <a:rPr lang="en-US" sz="800" dirty="0"/>
              <a:t>    &lt;section name="log4net" type="log4net.Config.Log4NetConfigurationSectionHandler,Log4net"/&gt;</a:t>
            </a:r>
          </a:p>
          <a:p>
            <a:r>
              <a:rPr lang="en-US" sz="800" dirty="0"/>
              <a:t>  &lt;/</a:t>
            </a:r>
            <a:r>
              <a:rPr lang="en-US" sz="800" dirty="0" err="1"/>
              <a:t>configSections</a:t>
            </a:r>
            <a:r>
              <a:rPr lang="en-US" sz="800" dirty="0"/>
              <a:t>&gt;</a:t>
            </a:r>
          </a:p>
          <a:p>
            <a:endParaRPr lang="en-US" sz="800" dirty="0"/>
          </a:p>
          <a:p>
            <a:r>
              <a:rPr lang="en-US" sz="800" dirty="0"/>
              <a:t>  &lt;log4net&gt;</a:t>
            </a:r>
          </a:p>
          <a:p>
            <a:r>
              <a:rPr lang="en-US" sz="800" dirty="0"/>
              <a:t>    &lt;</a:t>
            </a:r>
            <a:r>
              <a:rPr lang="en-US" sz="800" dirty="0" err="1"/>
              <a:t>appender</a:t>
            </a:r>
            <a:r>
              <a:rPr lang="en-US" sz="800" dirty="0"/>
              <a:t> name="</a:t>
            </a:r>
            <a:r>
              <a:rPr lang="en-US" sz="800" dirty="0" err="1"/>
              <a:t>TestAppender</a:t>
            </a:r>
            <a:r>
              <a:rPr lang="en-US" sz="800" dirty="0"/>
              <a:t>"</a:t>
            </a:r>
          </a:p>
          <a:p>
            <a:r>
              <a:rPr lang="en-US" sz="800" dirty="0"/>
              <a:t>    type="log4net.Appender.RollingFileAppender" &gt;</a:t>
            </a:r>
          </a:p>
          <a:p>
            <a:r>
              <a:rPr lang="en-US" sz="800" dirty="0"/>
              <a:t>      &lt;file value="</a:t>
            </a:r>
            <a:r>
              <a:rPr lang="en-US" sz="800" b="1" dirty="0">
                <a:solidFill>
                  <a:srgbClr val="FF0000"/>
                </a:solidFill>
              </a:rPr>
              <a:t>D:\log\MyTestAppender.log</a:t>
            </a:r>
            <a:r>
              <a:rPr lang="en-US" sz="800" dirty="0"/>
              <a:t>" /&gt;</a:t>
            </a:r>
          </a:p>
          <a:p>
            <a:r>
              <a:rPr lang="en-US" sz="800" dirty="0"/>
              <a:t>      &lt;encoding value="utf-8" /&gt;</a:t>
            </a:r>
          </a:p>
          <a:p>
            <a:r>
              <a:rPr lang="en-US" sz="800" dirty="0"/>
              <a:t>      &lt;</a:t>
            </a:r>
            <a:r>
              <a:rPr lang="en-US" sz="800" dirty="0" err="1"/>
              <a:t>appendToFile</a:t>
            </a:r>
            <a:r>
              <a:rPr lang="en-US" sz="800" dirty="0"/>
              <a:t> value="true" /&gt;</a:t>
            </a:r>
          </a:p>
          <a:p>
            <a:r>
              <a:rPr lang="en-US" sz="800" dirty="0"/>
              <a:t>      &lt;</a:t>
            </a:r>
            <a:r>
              <a:rPr lang="en-US" sz="800" dirty="0" err="1"/>
              <a:t>rollingStyle</a:t>
            </a:r>
            <a:r>
              <a:rPr lang="en-US" sz="800" dirty="0"/>
              <a:t> value="Date" /&gt;</a:t>
            </a:r>
          </a:p>
          <a:p>
            <a:r>
              <a:rPr lang="en-US" sz="800" dirty="0"/>
              <a:t>      &lt;!--&lt;</a:t>
            </a:r>
            <a:r>
              <a:rPr lang="en-US" sz="800" dirty="0" err="1"/>
              <a:t>rollingStyle</a:t>
            </a:r>
            <a:r>
              <a:rPr lang="en-US" sz="800" dirty="0"/>
              <a:t> value="Size" /&gt;</a:t>
            </a:r>
          </a:p>
          <a:p>
            <a:r>
              <a:rPr lang="en-US" sz="800" dirty="0"/>
              <a:t>      &lt;</a:t>
            </a:r>
            <a:r>
              <a:rPr lang="en-US" sz="800" dirty="0" err="1"/>
              <a:t>maxSizeRollBackups</a:t>
            </a:r>
            <a:r>
              <a:rPr lang="en-US" sz="800" dirty="0"/>
              <a:t> value="5" /&gt;</a:t>
            </a:r>
          </a:p>
          <a:p>
            <a:r>
              <a:rPr lang="en-US" sz="800" dirty="0"/>
              <a:t>      &lt;</a:t>
            </a:r>
            <a:r>
              <a:rPr lang="en-US" sz="800" dirty="0" err="1"/>
              <a:t>maximumFileSize</a:t>
            </a:r>
            <a:r>
              <a:rPr lang="en-US" sz="800" dirty="0"/>
              <a:t> value="5MB" /&gt;</a:t>
            </a:r>
          </a:p>
          <a:p>
            <a:r>
              <a:rPr lang="en-US" sz="800" dirty="0"/>
              <a:t>      &lt;</a:t>
            </a:r>
            <a:r>
              <a:rPr lang="en-US" sz="800" dirty="0" err="1"/>
              <a:t>staticLogFileName</a:t>
            </a:r>
            <a:r>
              <a:rPr lang="en-US" sz="800" dirty="0"/>
              <a:t> value="true" /&gt;--&gt;</a:t>
            </a:r>
          </a:p>
          <a:p>
            <a:r>
              <a:rPr lang="en-US" sz="800" dirty="0"/>
              <a:t>      &lt;layout type="log4net.Layout.PatternLayout"&gt;</a:t>
            </a:r>
          </a:p>
          <a:p>
            <a:r>
              <a:rPr lang="en-US" sz="800" dirty="0"/>
              <a:t>        &lt;</a:t>
            </a:r>
            <a:r>
              <a:rPr lang="en-US" sz="800" dirty="0" err="1"/>
              <a:t>conversionPattern</a:t>
            </a:r>
            <a:r>
              <a:rPr lang="en-US" sz="800" dirty="0"/>
              <a:t> value="%date %level [%thread] %</a:t>
            </a:r>
            <a:r>
              <a:rPr lang="en-US" sz="800" dirty="0" err="1"/>
              <a:t>type.%method</a:t>
            </a:r>
            <a:r>
              <a:rPr lang="en-US" sz="800" dirty="0"/>
              <a:t> - %</a:t>
            </a:r>
            <a:r>
              <a:rPr lang="en-US" sz="800" dirty="0" err="1"/>
              <a:t>message%n</a:t>
            </a:r>
            <a:r>
              <a:rPr lang="en-US" sz="800" dirty="0"/>
              <a:t>" /&gt;</a:t>
            </a:r>
          </a:p>
          <a:p>
            <a:r>
              <a:rPr lang="en-US" sz="800" dirty="0"/>
              <a:t>      &lt;/layout&gt;</a:t>
            </a:r>
          </a:p>
          <a:p>
            <a:r>
              <a:rPr lang="en-US" sz="800" dirty="0"/>
              <a:t>    &lt;/</a:t>
            </a:r>
            <a:r>
              <a:rPr lang="en-US" sz="800" dirty="0" err="1"/>
              <a:t>appender</a:t>
            </a:r>
            <a:r>
              <a:rPr lang="en-US" sz="800" dirty="0"/>
              <a:t>&gt;</a:t>
            </a:r>
          </a:p>
          <a:p>
            <a:r>
              <a:rPr lang="en-US" sz="800" dirty="0"/>
              <a:t>    &lt;root&gt;</a:t>
            </a:r>
          </a:p>
          <a:p>
            <a:r>
              <a:rPr lang="en-US" sz="800" dirty="0"/>
              <a:t>      &lt;level value="All" /&gt;</a:t>
            </a:r>
          </a:p>
          <a:p>
            <a:r>
              <a:rPr lang="en-US" sz="800" dirty="0"/>
              <a:t>      &lt;!-- If the following line is not included the log file </a:t>
            </a:r>
          </a:p>
          <a:p>
            <a:r>
              <a:rPr lang="en-US" sz="800" dirty="0"/>
              <a:t>      will not be created even if log4net is configured with this file. --&gt;</a:t>
            </a:r>
          </a:p>
          <a:p>
            <a:r>
              <a:rPr lang="en-US" sz="800" dirty="0"/>
              <a:t>      &lt;</a:t>
            </a:r>
            <a:r>
              <a:rPr lang="en-US" sz="800" dirty="0" err="1"/>
              <a:t>appender</a:t>
            </a:r>
            <a:r>
              <a:rPr lang="en-US" sz="800" dirty="0"/>
              <a:t>-ref ref="</a:t>
            </a:r>
            <a:r>
              <a:rPr lang="en-US" sz="800" dirty="0" err="1"/>
              <a:t>TestAppender</a:t>
            </a:r>
            <a:r>
              <a:rPr lang="en-US" sz="800" dirty="0"/>
              <a:t>" /&gt;</a:t>
            </a:r>
          </a:p>
          <a:p>
            <a:r>
              <a:rPr lang="en-US" sz="800" dirty="0"/>
              <a:t>    &lt;/root&gt;</a:t>
            </a:r>
          </a:p>
          <a:p>
            <a:r>
              <a:rPr lang="en-US" sz="800" dirty="0"/>
              <a:t>  &lt;/log4net&gt;</a:t>
            </a:r>
          </a:p>
          <a:p>
            <a:r>
              <a:rPr lang="en-US" sz="800" dirty="0"/>
              <a:t>  &lt;startup&gt;</a:t>
            </a:r>
          </a:p>
          <a:p>
            <a:r>
              <a:rPr lang="en-US" sz="800" dirty="0"/>
              <a:t>    &lt;</a:t>
            </a:r>
            <a:r>
              <a:rPr lang="en-US" sz="800" dirty="0" err="1"/>
              <a:t>supportedRuntime</a:t>
            </a:r>
            <a:r>
              <a:rPr lang="en-US" sz="800" dirty="0"/>
              <a:t> version="v4.0" </a:t>
            </a:r>
            <a:r>
              <a:rPr lang="en-US" sz="800" dirty="0" err="1"/>
              <a:t>sku</a:t>
            </a:r>
            <a:r>
              <a:rPr lang="en-US" sz="800" dirty="0"/>
              <a:t>=".</a:t>
            </a:r>
            <a:r>
              <a:rPr lang="en-US" sz="800" dirty="0" err="1"/>
              <a:t>NETFramework,Version</a:t>
            </a:r>
            <a:r>
              <a:rPr lang="en-US" sz="800" dirty="0"/>
              <a:t>=v4.6.1" /&gt;</a:t>
            </a:r>
          </a:p>
          <a:p>
            <a:r>
              <a:rPr lang="en-US" sz="800" dirty="0"/>
              <a:t>  &lt;/startup&gt;</a:t>
            </a:r>
          </a:p>
          <a:p>
            <a:r>
              <a:rPr lang="en-US" sz="800" dirty="0"/>
              <a:t>&lt;/configuration&gt;</a:t>
            </a:r>
          </a:p>
        </p:txBody>
      </p:sp>
    </p:spTree>
    <p:extLst>
      <p:ext uri="{BB962C8B-B14F-4D97-AF65-F5344CB8AC3E}">
        <p14:creationId xmlns:p14="http://schemas.microsoft.com/office/powerpoint/2010/main" val="16733216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0" dirty="0"/>
              <a:t>Tell log4net to Load Your </a:t>
            </a:r>
            <a:r>
              <a:rPr lang="en-US" b="0" dirty="0" err="1" smtClean="0"/>
              <a:t>Config</a:t>
            </a:r>
            <a:endParaRPr lang="en-US" dirty="0"/>
          </a:p>
        </p:txBody>
      </p:sp>
      <p:sp>
        <p:nvSpPr>
          <p:cNvPr id="3" name="Content Placeholder 2"/>
          <p:cNvSpPr>
            <a:spLocks noGrp="1"/>
          </p:cNvSpPr>
          <p:nvPr>
            <p:ph idx="1"/>
          </p:nvPr>
        </p:nvSpPr>
        <p:spPr/>
        <p:txBody>
          <a:bodyPr>
            <a:normAutofit/>
          </a:bodyPr>
          <a:lstStyle/>
          <a:p>
            <a:r>
              <a:rPr lang="en-US" dirty="0"/>
              <a:t>You can find it under the Properties section in your project</a:t>
            </a:r>
            <a:r>
              <a:rPr lang="en-US" dirty="0" smtClean="0"/>
              <a:t>:</a:t>
            </a:r>
          </a:p>
          <a:p>
            <a:endParaRPr lang="en-US" dirty="0"/>
          </a:p>
          <a:p>
            <a:endParaRPr lang="en-US" dirty="0" smtClean="0"/>
          </a:p>
          <a:p>
            <a:endParaRPr lang="en-US" dirty="0"/>
          </a:p>
          <a:p>
            <a:endParaRPr lang="en-US" dirty="0" smtClean="0"/>
          </a:p>
          <a:p>
            <a:endParaRPr lang="en-US" dirty="0"/>
          </a:p>
          <a:p>
            <a:endParaRPr lang="en-US" dirty="0" smtClean="0"/>
          </a:p>
          <a:p>
            <a:endParaRPr lang="en-US" dirty="0"/>
          </a:p>
          <a:p>
            <a:endParaRPr lang="en-US" dirty="0" smtClean="0"/>
          </a:p>
          <a:p>
            <a:endParaRPr lang="en-US" dirty="0" smtClean="0"/>
          </a:p>
          <a:p>
            <a:r>
              <a:rPr lang="en-US" dirty="0" smtClean="0"/>
              <a:t>In </a:t>
            </a:r>
            <a:r>
              <a:rPr lang="en-US" dirty="0" err="1" smtClean="0">
                <a:solidFill>
                  <a:srgbClr val="FF0000"/>
                </a:solidFill>
              </a:rPr>
              <a:t>AssemblyInfo.cs</a:t>
            </a:r>
            <a:r>
              <a:rPr lang="en-US" dirty="0" smtClean="0"/>
              <a:t> </a:t>
            </a:r>
            <a:r>
              <a:rPr lang="en-US" dirty="0"/>
              <a:t>file</a:t>
            </a:r>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8</a:t>
            </a:fld>
            <a:endParaRPr lang="en-US"/>
          </a:p>
        </p:txBody>
      </p:sp>
      <p:pic>
        <p:nvPicPr>
          <p:cNvPr id="3074" name="Picture 2" descr="https://stackify.com/wp-content/uploads/2017/03/log4net-assemblyinfo-10115.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37081" y="1236147"/>
            <a:ext cx="2694383" cy="1946533"/>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034901" y="3806148"/>
            <a:ext cx="7697972" cy="738664"/>
          </a:xfrm>
          <a:prstGeom prst="rect">
            <a:avLst/>
          </a:prstGeom>
        </p:spPr>
        <p:txBody>
          <a:bodyPr wrap="square">
            <a:spAutoFit/>
          </a:bodyPr>
          <a:lstStyle/>
          <a:p>
            <a:r>
              <a:rPr lang="en-US" sz="1400" dirty="0">
                <a:solidFill>
                  <a:srgbClr val="008000"/>
                </a:solidFill>
                <a:latin typeface="Consolas" panose="020B0609020204030204" pitchFamily="49" charset="0"/>
              </a:rPr>
              <a:t>// Let log4net know that it can look for configuration in the default application </a:t>
            </a:r>
            <a:r>
              <a:rPr lang="en-US" sz="1400" dirty="0" err="1">
                <a:solidFill>
                  <a:srgbClr val="008000"/>
                </a:solidFill>
                <a:latin typeface="Consolas" panose="020B0609020204030204" pitchFamily="49" charset="0"/>
              </a:rPr>
              <a:t>config</a:t>
            </a:r>
            <a:r>
              <a:rPr lang="en-US" sz="1400" dirty="0">
                <a:solidFill>
                  <a:srgbClr val="008000"/>
                </a:solidFill>
                <a:latin typeface="Consolas" panose="020B0609020204030204" pitchFamily="49" charset="0"/>
              </a:rPr>
              <a:t> file</a:t>
            </a:r>
            <a:endParaRPr lang="en-US"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a:t>
            </a:r>
            <a:r>
              <a:rPr lang="en-US" sz="1400" dirty="0">
                <a:solidFill>
                  <a:srgbClr val="0000FF"/>
                </a:solidFill>
                <a:latin typeface="Consolas" panose="020B0609020204030204" pitchFamily="49" charset="0"/>
              </a:rPr>
              <a:t>assembly</a:t>
            </a:r>
            <a:r>
              <a:rPr lang="en-US" sz="1400" dirty="0">
                <a:solidFill>
                  <a:srgbClr val="000000"/>
                </a:solidFill>
                <a:latin typeface="Consolas" panose="020B0609020204030204" pitchFamily="49" charset="0"/>
              </a:rPr>
              <a:t>: log4net.Config.XmlConfigurator(Watch = </a:t>
            </a:r>
            <a:r>
              <a:rPr lang="en-US" sz="1400" dirty="0">
                <a:solidFill>
                  <a:srgbClr val="0000FF"/>
                </a:solidFill>
                <a:latin typeface="Consolas" panose="020B0609020204030204" pitchFamily="49" charset="0"/>
              </a:rPr>
              <a:t>true</a:t>
            </a:r>
            <a:r>
              <a:rPr lang="en-US" sz="1400" dirty="0">
                <a:solidFill>
                  <a:srgbClr val="000000"/>
                </a:solidFill>
                <a:latin typeface="Consolas" panose="020B0609020204030204" pitchFamily="49" charset="0"/>
              </a:rPr>
              <a:t>)]</a:t>
            </a:r>
            <a:endParaRPr lang="en-US" sz="1400" dirty="0"/>
          </a:p>
        </p:txBody>
      </p:sp>
    </p:spTree>
    <p:extLst>
      <p:ext uri="{BB962C8B-B14F-4D97-AF65-F5344CB8AC3E}">
        <p14:creationId xmlns:p14="http://schemas.microsoft.com/office/powerpoint/2010/main" val="164840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Logging </a:t>
            </a:r>
            <a:r>
              <a:rPr lang="en-US" dirty="0" smtClean="0"/>
              <a:t>messages</a:t>
            </a:r>
            <a:endParaRPr lang="en-US" dirty="0"/>
          </a:p>
        </p:txBody>
      </p:sp>
      <p:sp>
        <p:nvSpPr>
          <p:cNvPr id="3" name="Content Placeholder 2"/>
          <p:cNvSpPr>
            <a:spLocks noGrp="1"/>
          </p:cNvSpPr>
          <p:nvPr>
            <p:ph idx="1"/>
          </p:nvPr>
        </p:nvSpPr>
        <p:spPr/>
        <p:txBody>
          <a:bodyPr>
            <a:normAutofit/>
          </a:bodyPr>
          <a:lstStyle/>
          <a:p>
            <a:r>
              <a:rPr lang="en-US" sz="2000" dirty="0"/>
              <a:t>Messages are logged using a log4net class named </a:t>
            </a:r>
            <a:r>
              <a:rPr lang="en-US" sz="2000" dirty="0" err="1" smtClean="0">
                <a:solidFill>
                  <a:srgbClr val="FF0000"/>
                </a:solidFill>
              </a:rPr>
              <a:t>ILog</a:t>
            </a:r>
            <a:r>
              <a:rPr lang="en-US" sz="2000" dirty="0" smtClean="0"/>
              <a:t> </a:t>
            </a:r>
          </a:p>
          <a:p>
            <a:r>
              <a:rPr lang="en-US" sz="2000" dirty="0" smtClean="0"/>
              <a:t>To </a:t>
            </a:r>
            <a:r>
              <a:rPr lang="en-US" sz="2000" dirty="0"/>
              <a:t>get an instance of the </a:t>
            </a:r>
            <a:r>
              <a:rPr lang="en-US" sz="2000" dirty="0" err="1">
                <a:solidFill>
                  <a:srgbClr val="FF0000"/>
                </a:solidFill>
              </a:rPr>
              <a:t>ILog</a:t>
            </a:r>
            <a:r>
              <a:rPr lang="en-US" sz="2000" dirty="0"/>
              <a:t> class, use the </a:t>
            </a:r>
            <a:r>
              <a:rPr lang="en-US" sz="2000" dirty="0" err="1" smtClean="0">
                <a:solidFill>
                  <a:srgbClr val="FF0000"/>
                </a:solidFill>
              </a:rPr>
              <a:t>LogManager</a:t>
            </a:r>
            <a:endParaRPr lang="en-US" sz="2000" dirty="0" smtClean="0">
              <a:solidFill>
                <a:srgbClr val="FF0000"/>
              </a:solidFill>
            </a:endParaRPr>
          </a:p>
          <a:p>
            <a:endParaRPr lang="en-US" sz="2000" dirty="0">
              <a:solidFill>
                <a:srgbClr val="FF0000"/>
              </a:solidFill>
            </a:endParaRPr>
          </a:p>
          <a:p>
            <a:endParaRPr lang="en-US" sz="2000" dirty="0" smtClean="0">
              <a:solidFill>
                <a:srgbClr val="FF0000"/>
              </a:solidFill>
            </a:endParaRPr>
          </a:p>
          <a:p>
            <a:endParaRPr lang="en-US" sz="2000" dirty="0">
              <a:solidFill>
                <a:srgbClr val="FF0000"/>
              </a:solidFill>
            </a:endParaRPr>
          </a:p>
          <a:p>
            <a:r>
              <a:rPr lang="en-US" sz="2000" dirty="0"/>
              <a:t>Now </a:t>
            </a:r>
            <a:r>
              <a:rPr lang="en-US" sz="2000" dirty="0"/>
              <a:t>use the instance named log to log data to the configured targets</a:t>
            </a:r>
          </a:p>
          <a:p>
            <a:endParaRPr lang="en-US" sz="2000" dirty="0"/>
          </a:p>
        </p:txBody>
      </p:sp>
      <p:sp>
        <p:nvSpPr>
          <p:cNvPr id="4" name="Date Placeholder 3"/>
          <p:cNvSpPr>
            <a:spLocks noGrp="1"/>
          </p:cNvSpPr>
          <p:nvPr>
            <p:ph type="dt" sz="half" idx="10"/>
          </p:nvPr>
        </p:nvSpPr>
        <p:spPr/>
        <p:txBody>
          <a:bodyPr/>
          <a:lstStyle/>
          <a:p>
            <a:fld id="{1F45074E-53EC-4432-BF9B-A29996D62E7F}" type="datetime1">
              <a:rPr lang="en-US" smtClean="0"/>
              <a:t>02/06/2023</a:t>
            </a:fld>
            <a:endParaRPr lang="en-US"/>
          </a:p>
        </p:txBody>
      </p:sp>
      <p:sp>
        <p:nvSpPr>
          <p:cNvPr id="5" name="Footer Placeholder 4"/>
          <p:cNvSpPr>
            <a:spLocks noGrp="1"/>
          </p:cNvSpPr>
          <p:nvPr>
            <p:ph type="ftr" sz="quarter" idx="11"/>
          </p:nvPr>
        </p:nvSpPr>
        <p:spPr/>
        <p:txBody>
          <a:bodyPr/>
          <a:lstStyle/>
          <a:p>
            <a:r>
              <a:rPr lang="en-US" smtClean="0"/>
              <a:t>09e-BM/DT/FSOFT - ©FPT SOFTWARE – Fresher Academy - Internal Use</a:t>
            </a:r>
            <a:endParaRPr lang="en-US"/>
          </a:p>
        </p:txBody>
      </p:sp>
      <p:sp>
        <p:nvSpPr>
          <p:cNvPr id="6" name="Slide Number Placeholder 5"/>
          <p:cNvSpPr>
            <a:spLocks noGrp="1"/>
          </p:cNvSpPr>
          <p:nvPr>
            <p:ph type="sldNum" sz="quarter" idx="12"/>
          </p:nvPr>
        </p:nvSpPr>
        <p:spPr/>
        <p:txBody>
          <a:bodyPr/>
          <a:lstStyle/>
          <a:p>
            <a:fld id="{E3B08AF7-4237-6949-8335-F63F47C2C8CC}" type="slidenum">
              <a:rPr lang="en-US" smtClean="0"/>
              <a:t>9</a:t>
            </a:fld>
            <a:endParaRPr lang="en-US"/>
          </a:p>
        </p:txBody>
      </p:sp>
      <p:sp>
        <p:nvSpPr>
          <p:cNvPr id="9" name="Rectangle 2"/>
          <p:cNvSpPr>
            <a:spLocks noChangeArrowheads="1"/>
          </p:cNvSpPr>
          <p:nvPr/>
        </p:nvSpPr>
        <p:spPr bwMode="auto">
          <a:xfrm>
            <a:off x="565265" y="1673600"/>
            <a:ext cx="6891251" cy="874497"/>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 private</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smtClean="0">
                <a:ln>
                  <a:noFill/>
                </a:ln>
                <a:solidFill>
                  <a:srgbClr val="000088"/>
                </a:solidFill>
                <a:effectLst/>
                <a:latin typeface="Courier New" panose="02070309020205020404" pitchFamily="49" charset="0"/>
                <a:cs typeface="Courier New" panose="02070309020205020404" pitchFamily="49" charset="0"/>
              </a:rPr>
              <a:t>static</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000088"/>
                </a:solidFill>
                <a:effectLst/>
                <a:latin typeface="Courier New" panose="02070309020205020404" pitchFamily="49" charset="0"/>
                <a:cs typeface="Courier New" panose="02070309020205020404" pitchFamily="49" charset="0"/>
              </a:rPr>
              <a:t>readonly</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log4net</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ILog</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log </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altLang="en-US" sz="1200" dirty="0">
                <a:solidFill>
                  <a:srgbClr val="000000"/>
                </a:solidFill>
                <a:latin typeface="Courier New" panose="02070309020205020404" pitchFamily="49" charset="0"/>
                <a:cs typeface="Courier New" panose="02070309020205020404" pitchFamily="49" charset="0"/>
              </a:rPr>
              <a:t>	</a:t>
            </a: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log4net</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LogManager</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smtClean="0">
                <a:ln>
                  <a:noFill/>
                </a:ln>
                <a:solidFill>
                  <a:srgbClr val="660066"/>
                </a:solidFill>
                <a:effectLst/>
                <a:latin typeface="Courier New" panose="02070309020205020404" pitchFamily="49" charset="0"/>
                <a:cs typeface="Courier New" panose="02070309020205020404" pitchFamily="49" charset="0"/>
              </a:rPr>
              <a:t>GetLogger</a:t>
            </a:r>
            <a: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t>
            </a:r>
            <a:r>
              <a:rPr kumimoji="0" lang="en-US" altLang="en-US" sz="12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System</a:t>
            </a:r>
            <a:r>
              <a:rPr kumimoji="0" lang="en-US" altLang="en-US" sz="12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Reflection</a:t>
            </a:r>
            <a:r>
              <a:rPr kumimoji="0" lang="en-US" altLang="en-US" sz="12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MethodBase</a:t>
            </a:r>
            <a:r>
              <a:rPr kumimoji="0" lang="en-US" altLang="en-US" sz="12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GetCurrentMethod</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DeclaringType</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10" name="Rectangle 3"/>
          <p:cNvSpPr>
            <a:spLocks noChangeArrowheads="1"/>
          </p:cNvSpPr>
          <p:nvPr/>
        </p:nvSpPr>
        <p:spPr bwMode="auto">
          <a:xfrm>
            <a:off x="565265" y="3173889"/>
            <a:ext cx="6891251" cy="1243829"/>
          </a:xfrm>
          <a:prstGeom prst="rect">
            <a:avLst/>
          </a:prstGeom>
          <a:solidFill>
            <a:srgbClr val="E5E5E5"/>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58700" rIns="0" bIns="15870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smtClean="0">
                <a:ln>
                  <a:noFill/>
                </a:ln>
                <a:solidFill>
                  <a:srgbClr val="000000"/>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Debug</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"This is a Debug message"</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Info</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"This is a Info message"</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Warn</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"This is a Warning message"</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Error</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"This is an Error message"</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r>
            <a:b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br>
            <a:r>
              <a:rPr kumimoji="0" lang="en-US" altLang="en-US" sz="1200" b="0" i="0" u="none" strike="noStrike" cap="none" normalizeH="0" baseline="0" dirty="0" smtClean="0">
                <a:ln>
                  <a:noFill/>
                </a:ln>
                <a:solidFill>
                  <a:srgbClr val="4E4242"/>
                </a:solidFill>
                <a:effectLst/>
                <a:latin typeface="Courier New" panose="02070309020205020404" pitchFamily="49" charset="0"/>
                <a:cs typeface="Courier New" panose="02070309020205020404" pitchFamily="49" charset="0"/>
              </a:rPr>
              <a:t>  </a:t>
            </a:r>
            <a:r>
              <a:rPr kumimoji="0" lang="en-US" altLang="en-US" sz="1200" b="0" i="0" u="none" strike="noStrike" cap="none" normalizeH="0" baseline="0" dirty="0" err="1" smtClean="0">
                <a:ln>
                  <a:noFill/>
                </a:ln>
                <a:solidFill>
                  <a:srgbClr val="000000"/>
                </a:solidFill>
                <a:effectLst/>
                <a:latin typeface="Courier New" panose="02070309020205020404" pitchFamily="49" charset="0"/>
                <a:cs typeface="Courier New" panose="02070309020205020404" pitchFamily="49" charset="0"/>
              </a:rPr>
              <a:t>log</a:t>
            </a:r>
            <a:r>
              <a:rPr kumimoji="0" lang="en-US" altLang="en-US" sz="1200" b="0" i="0" u="none" strike="noStrike" cap="none" normalizeH="0" baseline="0" dirty="0" err="1"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1" i="0" u="none" strike="noStrike" cap="none" normalizeH="0" baseline="0" dirty="0" err="1" smtClean="0">
                <a:ln>
                  <a:noFill/>
                </a:ln>
                <a:solidFill>
                  <a:srgbClr val="660066"/>
                </a:solidFill>
                <a:effectLst/>
                <a:latin typeface="Courier New" panose="02070309020205020404" pitchFamily="49" charset="0"/>
                <a:cs typeface="Courier New" panose="02070309020205020404" pitchFamily="49" charset="0"/>
              </a:rPr>
              <a:t>Fatal</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1200" b="0" i="0" u="none" strike="noStrike" cap="none" normalizeH="0" baseline="0" dirty="0" smtClean="0">
                <a:ln>
                  <a:noFill/>
                </a:ln>
                <a:solidFill>
                  <a:srgbClr val="008800"/>
                </a:solidFill>
                <a:effectLst/>
                <a:latin typeface="Courier New" panose="02070309020205020404" pitchFamily="49" charset="0"/>
                <a:cs typeface="Courier New" panose="02070309020205020404" pitchFamily="49" charset="0"/>
              </a:rPr>
              <a:t>"This is a Fatal message"</a:t>
            </a:r>
            <a:r>
              <a:rPr kumimoji="0" lang="en-US" altLang="en-US" sz="1200" b="0" i="0" u="none" strike="noStrike" cap="none" normalizeH="0" baseline="0" dirty="0" smtClean="0">
                <a:ln>
                  <a:noFill/>
                </a:ln>
                <a:solidFill>
                  <a:srgbClr val="666600"/>
                </a:solidFill>
                <a:effectLst/>
                <a:latin typeface="Courier New" panose="02070309020205020404" pitchFamily="49" charset="0"/>
                <a:cs typeface="Courier New" panose="02070309020205020404" pitchFamily="49" charset="0"/>
              </a:rPr>
              <a:t>);</a:t>
            </a:r>
            <a:r>
              <a:rPr kumimoji="0" lang="en-US" altLang="en-US" sz="600" b="0" i="0" u="none" strike="noStrike" cap="none" normalizeH="0" baseline="0" dirty="0" smtClean="0">
                <a:ln>
                  <a:noFill/>
                </a:ln>
                <a:solidFill>
                  <a:schemeClr val="tx1"/>
                </a:solidFill>
                <a:effectLst/>
              </a:rPr>
              <a:t> </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72484922"/>
      </p:ext>
    </p:extLst>
  </p:cSld>
  <p:clrMapOvr>
    <a:masterClrMapping/>
  </p:clrMapOvr>
</p:sld>
</file>

<file path=ppt/theme/theme1.xml><?xml version="1.0" encoding="utf-8"?>
<a:theme xmlns:a="http://schemas.openxmlformats.org/drawingml/2006/main" name="Template_Internal_Cours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Template_Internal_Course</Template>
  <TotalTime>324</TotalTime>
  <Words>2361</Words>
  <Application>Microsoft Office PowerPoint</Application>
  <PresentationFormat>On-screen Show (16:9)</PresentationFormat>
  <Paragraphs>385</Paragraphs>
  <Slides>40</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40</vt:i4>
      </vt:variant>
    </vt:vector>
  </HeadingPairs>
  <TitlesOfParts>
    <vt:vector size="51" baseType="lpstr">
      <vt:lpstr>MS PGothic</vt:lpstr>
      <vt:lpstr>Arial</vt:lpstr>
      <vt:lpstr>Calibri</vt:lpstr>
      <vt:lpstr>Consolas</vt:lpstr>
      <vt:lpstr>Courier New</vt:lpstr>
      <vt:lpstr>Lato</vt:lpstr>
      <vt:lpstr>museo-sans</vt:lpstr>
      <vt:lpstr>Tahoma</vt:lpstr>
      <vt:lpstr>Times New Roman</vt:lpstr>
      <vt:lpstr>Wingdings</vt:lpstr>
      <vt:lpstr>Template_Internal_Course</vt:lpstr>
      <vt:lpstr>Log Concept (Log4Net),  Common Defect, And NUnit</vt:lpstr>
      <vt:lpstr>Logging – Log4net</vt:lpstr>
      <vt:lpstr>Introduction</vt:lpstr>
      <vt:lpstr>LOG levels</vt:lpstr>
      <vt:lpstr>LOG Levels</vt:lpstr>
      <vt:lpstr>How to work with log4net</vt:lpstr>
      <vt:lpstr>File App.config</vt:lpstr>
      <vt:lpstr>Tell log4net to Load Your Config</vt:lpstr>
      <vt:lpstr>Logging messages</vt:lpstr>
      <vt:lpstr>Code</vt:lpstr>
      <vt:lpstr>Common Defect</vt:lpstr>
      <vt:lpstr>Introduction</vt:lpstr>
      <vt:lpstr>Hard code constants</vt:lpstr>
      <vt:lpstr>The Dangling else Problem</vt:lpstr>
      <vt:lpstr>Null Pointer Exception</vt:lpstr>
      <vt:lpstr>Code redundant</vt:lpstr>
      <vt:lpstr>Create objects in Loop</vt:lpstr>
      <vt:lpstr>Errors with string</vt:lpstr>
      <vt:lpstr>Check String empty</vt:lpstr>
      <vt:lpstr>Memory waste</vt:lpstr>
      <vt:lpstr>Errors by using Try/Catch</vt:lpstr>
      <vt:lpstr>NUnit</vt:lpstr>
      <vt:lpstr>Lesson Objectives</vt:lpstr>
      <vt:lpstr>NUnit</vt:lpstr>
      <vt:lpstr>Custom Attributes</vt:lpstr>
      <vt:lpstr>Install and Configure</vt:lpstr>
      <vt:lpstr>Install and Configure</vt:lpstr>
      <vt:lpstr>Install and Configure</vt:lpstr>
      <vt:lpstr>Install and Configure</vt:lpstr>
      <vt:lpstr>Write test case</vt:lpstr>
      <vt:lpstr>Run test case</vt:lpstr>
      <vt:lpstr>Run test case</vt:lpstr>
      <vt:lpstr>PowerPoint Presentation</vt:lpstr>
      <vt:lpstr>Check result</vt:lpstr>
      <vt:lpstr>Assert Class</vt:lpstr>
      <vt:lpstr>Assert Methods</vt:lpstr>
      <vt:lpstr>TestCase Attribute</vt:lpstr>
      <vt:lpstr>PowerPoint Presentation</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Ly Tuan Linh (FHO.FWA)</dc:creator>
  <cp:lastModifiedBy>Ho Duc Linh (FA.DN)</cp:lastModifiedBy>
  <cp:revision>108</cp:revision>
  <dcterms:created xsi:type="dcterms:W3CDTF">2015-08-31T01:44:46Z</dcterms:created>
  <dcterms:modified xsi:type="dcterms:W3CDTF">2023-02-06T07:18:06Z</dcterms:modified>
</cp:coreProperties>
</file>