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70" r:id="rId2"/>
    <p:sldId id="259" r:id="rId3"/>
    <p:sldId id="271" r:id="rId4"/>
    <p:sldId id="262" r:id="rId5"/>
    <p:sldId id="272" r:id="rId6"/>
    <p:sldId id="273" r:id="rId7"/>
    <p:sldId id="274" r:id="rId8"/>
    <p:sldId id="324" r:id="rId9"/>
    <p:sldId id="325" r:id="rId10"/>
    <p:sldId id="275" r:id="rId11"/>
    <p:sldId id="276" r:id="rId12"/>
    <p:sldId id="277" r:id="rId13"/>
    <p:sldId id="326" r:id="rId14"/>
    <p:sldId id="327" r:id="rId15"/>
    <p:sldId id="278" r:id="rId16"/>
    <p:sldId id="279" r:id="rId17"/>
    <p:sldId id="331" r:id="rId18"/>
    <p:sldId id="280" r:id="rId19"/>
    <p:sldId id="332" r:id="rId20"/>
    <p:sldId id="281" r:id="rId21"/>
    <p:sldId id="282" r:id="rId22"/>
    <p:sldId id="283" r:id="rId23"/>
    <p:sldId id="284" r:id="rId24"/>
    <p:sldId id="333" r:id="rId25"/>
    <p:sldId id="285" r:id="rId26"/>
    <p:sldId id="286" r:id="rId27"/>
    <p:sldId id="334" r:id="rId28"/>
    <p:sldId id="288" r:id="rId29"/>
    <p:sldId id="289" r:id="rId30"/>
    <p:sldId id="290" r:id="rId31"/>
    <p:sldId id="291" r:id="rId32"/>
    <p:sldId id="292" r:id="rId33"/>
    <p:sldId id="293" r:id="rId34"/>
    <p:sldId id="335" r:id="rId35"/>
    <p:sldId id="295" r:id="rId36"/>
    <p:sldId id="296" r:id="rId37"/>
    <p:sldId id="336" r:id="rId38"/>
    <p:sldId id="337" r:id="rId39"/>
    <p:sldId id="297" r:id="rId40"/>
    <p:sldId id="338" r:id="rId41"/>
    <p:sldId id="298" r:id="rId42"/>
    <p:sldId id="26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258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0736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73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02/06/2023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02/06/2023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newolfonline.net/list-net-culture-country-codes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String.Format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("{0,-12}{1,8:yyyy}{2,12:N0}{3,8:yyyy}{4,12:N0}{5,14:P1}",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LIST OF .NET CULTURE AND COUNTRY CODES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https://lonewolfonline.net/list-net-culture-country-codes/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Loại</a:t>
            </a:r>
            <a:r>
              <a:rPr lang="en-GB" baseline="0" dirty="0" smtClean="0"/>
              <a:t> bug </a:t>
            </a:r>
            <a:r>
              <a:rPr lang="en-GB" baseline="0" dirty="0" err="1" smtClean="0"/>
              <a:t>này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khó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phát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hiện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vì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phải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đợi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đến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ngày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nó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mới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xảy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lỗi</a:t>
            </a:r>
            <a:endParaRPr lang="en-GB" baseline="0" dirty="0" smtClean="0"/>
          </a:p>
          <a:p>
            <a:r>
              <a:rPr lang="en-GB" baseline="0" dirty="0" err="1" smtClean="0"/>
              <a:t>Cần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phải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chú</a:t>
            </a:r>
            <a:r>
              <a:rPr lang="en-GB" baseline="0" dirty="0" smtClean="0"/>
              <a:t> ý test </a:t>
            </a:r>
            <a:r>
              <a:rPr lang="en-GB" baseline="0" dirty="0" err="1" smtClean="0"/>
              <a:t>được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những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trường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hợp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này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Thực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hành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sử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dụng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các</a:t>
            </a:r>
            <a:r>
              <a:rPr lang="en-GB" baseline="0" dirty="0" smtClean="0"/>
              <a:t> custom format </a:t>
            </a:r>
            <a:r>
              <a:rPr lang="en-GB" baseline="0" dirty="0" err="1" smtClean="0"/>
              <a:t>và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rút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nhận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xét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02/06/2023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02/06/2023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storm.net/tes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1449" y="1196942"/>
            <a:ext cx="6014197" cy="1626940"/>
          </a:xfrm>
        </p:spPr>
        <p:txBody>
          <a:bodyPr/>
          <a:lstStyle/>
          <a:p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altLang="en-US" dirty="0"/>
              <a:t>Regular </a:t>
            </a:r>
            <a:r>
              <a:rPr lang="en-US" altLang="en-US" dirty="0" smtClean="0"/>
              <a:t>Expression,</a:t>
            </a:r>
            <a:br>
              <a:rPr lang="en-US" altLang="en-US" dirty="0" smtClean="0"/>
            </a:br>
            <a:r>
              <a:rPr lang="en-US" dirty="0" smtClean="0"/>
              <a:t>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smtClean="0"/>
              <a:t>in C#,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 </a:t>
            </a:r>
            <a:r>
              <a:rPr lang="en-US" dirty="0" smtClean="0"/>
              <a:t>Objects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3845159" cy="3771900"/>
          </a:xfrm>
        </p:spPr>
        <p:txBody>
          <a:bodyPr/>
          <a:lstStyle/>
          <a:p>
            <a:r>
              <a:rPr lang="en-GB" dirty="0"/>
              <a:t>String objects are immutable: they cannot be changed after they have been created. </a:t>
            </a:r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of the String methods and C# operators that appear to modify a string actually return the results in a new string object.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123765" y="1043547"/>
            <a:ext cx="4850450" cy="3035393"/>
            <a:chOff x="4123765" y="1043547"/>
            <a:chExt cx="4850450" cy="303539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765" y="1043547"/>
              <a:ext cx="4850450" cy="303539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01671" y="3666565"/>
              <a:ext cx="1828800" cy="331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5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Escape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33139"/>
              </p:ext>
            </p:extLst>
          </p:nvPr>
        </p:nvGraphicFramePr>
        <p:xfrm>
          <a:off x="457201" y="1001489"/>
          <a:ext cx="7500256" cy="376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Escape sequence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Unicode encoding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 quote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Double quote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\\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Backslash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0x005C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Backspace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0x000A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Carriage return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0x000D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\t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Horizontal tab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0x0009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Escape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39" y="1810422"/>
            <a:ext cx="6876190" cy="17904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Individual Characters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array notation with an index value to acquire read-only access to individual characters</a:t>
            </a:r>
          </a:p>
          <a:p>
            <a:r>
              <a:rPr lang="en-GB" dirty="0" smtClean="0"/>
              <a:t>It works like a array of characters</a:t>
            </a:r>
            <a:endParaRPr lang="vi-V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466" y="2033682"/>
            <a:ext cx="3752381" cy="1504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Strings and Empty </a:t>
            </a:r>
            <a:r>
              <a:rPr lang="en-GB" dirty="0" smtClean="0"/>
              <a:t>Strings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An empty string is an instance of a </a:t>
            </a:r>
            <a:r>
              <a:rPr lang="en-GB" dirty="0" err="1">
                <a:solidFill>
                  <a:srgbClr val="FF0000"/>
                </a:solidFill>
              </a:rPr>
              <a:t>System.String</a:t>
            </a:r>
            <a:r>
              <a:rPr lang="en-GB" dirty="0"/>
              <a:t> object that contains zero characters. </a:t>
            </a:r>
            <a:endParaRPr lang="en-GB" dirty="0" smtClean="0"/>
          </a:p>
          <a:p>
            <a:r>
              <a:rPr lang="en-GB" dirty="0" smtClean="0"/>
              <a:t>Empty </a:t>
            </a:r>
            <a:r>
              <a:rPr lang="en-GB" dirty="0"/>
              <a:t>strings are used often in various programming scenarios to represent a blank text field.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call methods on empty strings because they are valid </a:t>
            </a:r>
            <a:r>
              <a:rPr lang="en-GB" dirty="0" err="1">
                <a:solidFill>
                  <a:srgbClr val="FF0000"/>
                </a:solidFill>
              </a:rPr>
              <a:t>System.String</a:t>
            </a:r>
            <a:r>
              <a:rPr lang="en-GB" dirty="0"/>
              <a:t> objects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null string does not refer to an instance of a </a:t>
            </a:r>
            <a:r>
              <a:rPr lang="en-GB" dirty="0" err="1">
                <a:solidFill>
                  <a:srgbClr val="FF0000"/>
                </a:solidFill>
              </a:rPr>
              <a:t>System.String</a:t>
            </a:r>
            <a:r>
              <a:rPr lang="en-GB" dirty="0"/>
              <a:t> object and any attempt to call a method on a null string causes a </a:t>
            </a:r>
            <a:r>
              <a:rPr lang="en-GB" dirty="0" err="1"/>
              <a:t>NullReferenceException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can use null strings in concatenation and comparison operations with other strings.</a:t>
            </a:r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02/06/2023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methods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Compare string</a:t>
            </a:r>
          </a:p>
          <a:p>
            <a:pPr lvl="1"/>
            <a:r>
              <a:rPr lang="en-US" dirty="0" smtClean="0"/>
              <a:t>Logical comparison</a:t>
            </a:r>
          </a:p>
          <a:p>
            <a:pPr lvl="1"/>
            <a:r>
              <a:rPr lang="en-US" dirty="0" smtClean="0"/>
              <a:t>Equal method</a:t>
            </a:r>
          </a:p>
          <a:p>
            <a:pPr lvl="1"/>
            <a:r>
              <a:rPr lang="en-US" dirty="0" smtClean="0"/>
              <a:t>Compare method</a:t>
            </a:r>
          </a:p>
          <a:p>
            <a:pPr lvl="1"/>
            <a:r>
              <a:rPr lang="en-US" dirty="0" err="1" smtClean="0"/>
              <a:t>IsNullOrEmpty</a:t>
            </a:r>
            <a:endParaRPr lang="en-US" dirty="0" smtClean="0"/>
          </a:p>
          <a:p>
            <a:pPr lvl="1"/>
            <a:r>
              <a:rPr lang="en-US" dirty="0" err="1" smtClean="0"/>
              <a:t>IsNullOrWhiteSpace</a:t>
            </a:r>
            <a:endParaRPr lang="en-US" dirty="0" smtClean="0"/>
          </a:p>
          <a:p>
            <a:r>
              <a:rPr lang="en-US" b="1" dirty="0"/>
              <a:t>Concatenate strings</a:t>
            </a:r>
          </a:p>
          <a:p>
            <a:pPr lvl="1"/>
            <a:r>
              <a:rPr lang="en-US" dirty="0"/>
              <a:t>Add operator: for simple 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Join method</a:t>
            </a:r>
          </a:p>
          <a:p>
            <a:pPr lvl="1"/>
            <a:r>
              <a:rPr lang="en-US" dirty="0" err="1"/>
              <a:t>StringBuilder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Standardize </a:t>
            </a:r>
            <a:r>
              <a:rPr lang="en-US" b="1" dirty="0"/>
              <a:t>string</a:t>
            </a:r>
          </a:p>
          <a:p>
            <a:pPr lvl="1"/>
            <a:r>
              <a:rPr lang="en-US" dirty="0"/>
              <a:t>Trim, </a:t>
            </a:r>
            <a:r>
              <a:rPr lang="en-US" dirty="0" err="1"/>
              <a:t>TrimStart</a:t>
            </a:r>
            <a:r>
              <a:rPr lang="en-US" dirty="0"/>
              <a:t>, </a:t>
            </a:r>
            <a:r>
              <a:rPr lang="en-US" dirty="0" err="1"/>
              <a:t>TrimEnd</a:t>
            </a:r>
            <a:endParaRPr lang="en-US" dirty="0"/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IndexOfAny</a:t>
            </a:r>
            <a:r>
              <a:rPr lang="en-US" dirty="0"/>
              <a:t>, </a:t>
            </a:r>
            <a:r>
              <a:rPr lang="en-US" dirty="0" err="1"/>
              <a:t>LastIndexOf</a:t>
            </a:r>
            <a:endParaRPr lang="en-US" dirty="0"/>
          </a:p>
          <a:p>
            <a:pPr lvl="1"/>
            <a:r>
              <a:rPr lang="en-US" dirty="0" err="1"/>
              <a:t>ToLower</a:t>
            </a:r>
            <a:endParaRPr lang="en-US" dirty="0"/>
          </a:p>
          <a:p>
            <a:pPr lvl="1"/>
            <a:r>
              <a:rPr lang="en-US" dirty="0" err="1"/>
              <a:t>ToUpper</a:t>
            </a:r>
            <a:endParaRPr lang="en-US" dirty="0"/>
          </a:p>
          <a:p>
            <a:r>
              <a:rPr lang="en-US" b="1" dirty="0"/>
              <a:t>Extract string</a:t>
            </a:r>
          </a:p>
          <a:p>
            <a:pPr lvl="1"/>
            <a:r>
              <a:rPr lang="en-US" dirty="0"/>
              <a:t>Contains</a:t>
            </a:r>
          </a:p>
          <a:p>
            <a:pPr lvl="1"/>
            <a:r>
              <a:rPr lang="en-US" dirty="0"/>
              <a:t>Substring</a:t>
            </a:r>
          </a:p>
          <a:p>
            <a:pPr lvl="1"/>
            <a:r>
              <a:rPr lang="en-US" dirty="0" err="1"/>
              <a:t>StartWith</a:t>
            </a:r>
            <a:endParaRPr lang="en-US" dirty="0"/>
          </a:p>
          <a:p>
            <a:pPr lvl="1"/>
            <a:r>
              <a:rPr lang="en-US" dirty="0" err="1"/>
              <a:t>EndWith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time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Give a string contains some number. Use string method to extract all number and get some of them</a:t>
            </a:r>
          </a:p>
          <a:p>
            <a:pPr lvl="1"/>
            <a:r>
              <a:rPr lang="en-GB" dirty="0" smtClean="0"/>
              <a:t>Example: “Peter has 3 oranges, 4 apples and 1.2 kg strawberry” should return 8.2</a:t>
            </a:r>
          </a:p>
          <a:p>
            <a:r>
              <a:rPr lang="en-GB" dirty="0" smtClean="0"/>
              <a:t>Create a method to resolve problem</a:t>
            </a:r>
          </a:p>
          <a:p>
            <a:pPr lvl="1"/>
            <a:r>
              <a:rPr lang="en-GB" dirty="0" smtClean="0"/>
              <a:t>Input: string</a:t>
            </a:r>
          </a:p>
          <a:p>
            <a:pPr lvl="1"/>
            <a:r>
              <a:rPr lang="en-GB" dirty="0" smtClean="0"/>
              <a:t>Output: 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</a:t>
            </a:r>
            <a:endParaRPr lang="vi-V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1.2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String.Format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822312" cy="3771900"/>
          </a:xfrm>
        </p:spPr>
        <p:txBody>
          <a:bodyPr/>
          <a:lstStyle/>
          <a:p>
            <a:r>
              <a:rPr lang="en-GB" dirty="0"/>
              <a:t>Converts the value of objects to strings based on the formats specified and inserts them into another string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Use </a:t>
            </a:r>
            <a:r>
              <a:rPr lang="en-GB" dirty="0" err="1">
                <a:solidFill>
                  <a:srgbClr val="FF0000"/>
                </a:solidFill>
              </a:rPr>
              <a:t>String.Format</a:t>
            </a:r>
            <a:r>
              <a:rPr lang="en-GB" dirty="0"/>
              <a:t> if you need to insert the value of an object, variable, or expression into another string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98" y="1426229"/>
            <a:ext cx="3672853" cy="22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String.Format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Benefit:</a:t>
            </a:r>
          </a:p>
          <a:p>
            <a:pPr lvl="1"/>
            <a:r>
              <a:rPr lang="en-GB" dirty="0" smtClean="0"/>
              <a:t>Clear &amp; Clean</a:t>
            </a:r>
          </a:p>
          <a:p>
            <a:pPr lvl="1"/>
            <a:r>
              <a:rPr lang="en-GB" dirty="0" err="1" smtClean="0"/>
              <a:t>Reuseable</a:t>
            </a:r>
            <a:endParaRPr lang="en-GB" dirty="0" smtClean="0"/>
          </a:p>
          <a:p>
            <a:pPr lvl="1"/>
            <a:r>
              <a:rPr lang="en-GB" dirty="0" smtClean="0"/>
              <a:t>Avoid bug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Give: </a:t>
            </a:r>
            <a:r>
              <a:rPr lang="vi-VN" dirty="0"/>
              <a:t> </a:t>
            </a:r>
            <a:endParaRPr lang="en-GB" dirty="0" smtClean="0"/>
          </a:p>
          <a:p>
            <a:pPr lvl="2"/>
            <a:r>
              <a:rPr lang="vi-VN" dirty="0" smtClean="0"/>
              <a:t>string </a:t>
            </a:r>
            <a:r>
              <a:rPr lang="vi-VN" dirty="0"/>
              <a:t>firstName = "Tony";</a:t>
            </a:r>
          </a:p>
          <a:p>
            <a:pPr lvl="2"/>
            <a:r>
              <a:rPr lang="vi-VN" dirty="0" smtClean="0"/>
              <a:t>string </a:t>
            </a:r>
            <a:r>
              <a:rPr lang="vi-VN" dirty="0"/>
              <a:t>lastName = "Stark</a:t>
            </a:r>
            <a:r>
              <a:rPr lang="vi-VN" dirty="0" smtClean="0"/>
              <a:t>";</a:t>
            </a:r>
            <a:endParaRPr lang="en-GB" dirty="0" smtClean="0"/>
          </a:p>
          <a:p>
            <a:pPr lvl="2"/>
            <a:r>
              <a:rPr lang="vi-VN" dirty="0" smtClean="0"/>
              <a:t>int </a:t>
            </a:r>
            <a:r>
              <a:rPr lang="vi-VN" dirty="0"/>
              <a:t>age = 53;</a:t>
            </a:r>
          </a:p>
          <a:p>
            <a:pPr lvl="2"/>
            <a:r>
              <a:rPr lang="vi-VN" dirty="0" smtClean="0"/>
              <a:t>int </a:t>
            </a:r>
            <a:r>
              <a:rPr lang="vi-VN" dirty="0"/>
              <a:t>suite = 85</a:t>
            </a:r>
            <a:r>
              <a:rPr lang="vi-VN" dirty="0" smtClean="0"/>
              <a:t>;</a:t>
            </a:r>
            <a:endParaRPr lang="en-GB" dirty="0" smtClean="0"/>
          </a:p>
          <a:p>
            <a:pPr lvl="1"/>
            <a:r>
              <a:rPr lang="en-GB" dirty="0"/>
              <a:t>Create string: “Tony Stark (53 years old) has made and used around 85 different suites</a:t>
            </a:r>
            <a:r>
              <a:rPr lang="en-GB" dirty="0" smtClean="0"/>
              <a:t>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Lesson</a:t>
            </a:r>
            <a:r>
              <a:rPr lang="vi-VN" altLang="en-US" smtClean="0"/>
              <a:t> </a:t>
            </a:r>
            <a:r>
              <a:rPr lang="en-US" altLang="en-US" smtClean="0"/>
              <a:t>O</a:t>
            </a:r>
            <a:r>
              <a:rPr lang="vi-VN" altLang="en-US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String</a:t>
            </a:r>
          </a:p>
          <a:p>
            <a:pPr lvl="1"/>
            <a:r>
              <a:rPr lang="en-US" altLang="en-US" dirty="0" smtClean="0"/>
              <a:t>String </a:t>
            </a:r>
            <a:r>
              <a:rPr lang="en-US" altLang="en-US" dirty="0"/>
              <a:t>in C#</a:t>
            </a:r>
          </a:p>
          <a:p>
            <a:pPr lvl="1"/>
            <a:r>
              <a:rPr lang="en-US" altLang="en-US" dirty="0" err="1"/>
              <a:t>StringFormat</a:t>
            </a:r>
            <a:endParaRPr lang="en-US" altLang="en-US" dirty="0"/>
          </a:p>
          <a:p>
            <a:pPr lvl="1"/>
            <a:r>
              <a:rPr lang="en-US" altLang="en-US" dirty="0"/>
              <a:t>String Interpolation</a:t>
            </a:r>
          </a:p>
          <a:p>
            <a:pPr lvl="1"/>
            <a:r>
              <a:rPr lang="en-US" altLang="en-US" dirty="0" smtClean="0"/>
              <a:t>StringBuilder</a:t>
            </a:r>
            <a:endParaRPr lang="en-US" altLang="en-US" dirty="0"/>
          </a:p>
          <a:p>
            <a:r>
              <a:rPr lang="en-US" altLang="en-US" b="1" dirty="0" smtClean="0"/>
              <a:t>Regular </a:t>
            </a:r>
            <a:r>
              <a:rPr lang="en-US" altLang="en-US" b="1" dirty="0" smtClean="0"/>
              <a:t>Expression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89858" y="850106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General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TimeSpan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C#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Conversion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formatting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follow the index in a format item with a format string to control how an object is formatted.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4" y="1905082"/>
            <a:ext cx="5066667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numeric format strings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81145"/>
              </p:ext>
            </p:extLst>
          </p:nvPr>
        </p:nvGraphicFramePr>
        <p:xfrm>
          <a:off x="381000" y="849313"/>
          <a:ext cx="8196942" cy="362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Format specifier</a:t>
                      </a:r>
                      <a:endParaRPr lang="en-US" sz="12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Name</a:t>
                      </a:r>
                      <a:endParaRPr lang="en-US" sz="12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Examples</a:t>
                      </a:r>
                      <a:endParaRPr lang="en-US" sz="12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"C" or "c"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Currency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Result: A currency value.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123.456 ("C", 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-US) -&gt; $123.46</a:t>
                      </a:r>
                      <a:endParaRPr lang="en-US" sz="12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"D" or "d"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Decimal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Result: Integer digits with optional negative sign.</a:t>
                      </a:r>
                      <a:endParaRPr lang="en-GB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1234 ("D") -&gt; 1234</a:t>
                      </a:r>
                      <a:endParaRPr lang="en-US" sz="12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"E" or "e"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Exponential (scientific)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Result: Exponential notation.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1052.0329112756 ("E", en-US) -&gt; 1.052033E+003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"F" or "f"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Fixed-point</a:t>
                      </a:r>
                      <a:endParaRPr lang="en-US" sz="12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Result: Integral and decimal digits with optional negative sign.</a:t>
                      </a:r>
                      <a:endParaRPr lang="en-GB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1234.567 ("F", en-US) -&gt; 1234.57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"G" or "g"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General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Result: The more compact of either fixed-point or scientific notation.</a:t>
                      </a:r>
                      <a:endParaRPr lang="en-GB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-123.456 ("G", 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-US) -&gt; -123.456</a:t>
                      </a:r>
                      <a:endParaRPr lang="en-US" sz="12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"N" or "n"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Result: Integral and decimal digits, group separators, and a decimal separator with optional negative sign.</a:t>
                      </a:r>
                      <a:endParaRPr lang="en-GB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1234.567 ("N", 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-US) -&gt; 1,234.57</a:t>
                      </a:r>
                      <a:endParaRPr lang="en-US" sz="12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"P" or "p"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Result: Number multiplied by 100 and displayed with a percent symbol.</a:t>
                      </a:r>
                      <a:endParaRPr lang="en-GB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1 ("P", en-US) -&gt; 100.00 %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"R" or "r"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Round-trip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Result: A string that can round-trip to an identical number.</a:t>
                      </a:r>
                      <a:endParaRPr lang="en-GB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123456789.12345678 ("R") -&gt; 123456789.12345678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"X" or "x"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Hexadecimal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Result: A hexadecimal string.</a:t>
                      </a:r>
                      <a:endParaRPr lang="en-US" sz="12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255 ("X") -&gt; FF</a:t>
                      </a:r>
                      <a:endParaRPr lang="en-US" sz="12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737" marR="7737" marT="7737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numeric format </a:t>
            </a:r>
            <a:r>
              <a:rPr lang="en-US" dirty="0" smtClean="0"/>
              <a:t>strings</a:t>
            </a:r>
            <a:endParaRPr lang="vi-V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67099"/>
              </p:ext>
            </p:extLst>
          </p:nvPr>
        </p:nvGraphicFramePr>
        <p:xfrm>
          <a:off x="432431" y="849313"/>
          <a:ext cx="8314063" cy="3744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2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Format specifier</a:t>
                      </a:r>
                      <a:endParaRPr lang="en-US" sz="10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Examples</a:t>
                      </a:r>
                      <a:endParaRPr lang="en-US" sz="10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"0"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Zero placeholder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Replaces the zero with the corresponding digit if one is present; otherwise, zero appears in the result string.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1234.5678 ("00000") -&gt; 01235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"#"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Digit placeholder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Replaces the "#" symbol with the corresponding digit if one is present; otherwise, no digit appears in the result string.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1234.5678 ("#####") -&gt; 1235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"."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Decimal point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Determines the location of the decimal separator in the result string.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0.45678 ("0.00", en-US) -&gt; 0.46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","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Group separator and number scaling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Serves as both a group separator and a number scaling specifier. As a group separator, it inserts a localized group separator character between each group. As a number scaling specifier, it divides a number by 1000 for each comma specified.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Group separator specifier: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"%"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Percentage placeholder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Multiplies a number by 100 and inserts a localized percentage symbol in the result string.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0.3697 ("%#0.00", en-US) -&gt; %36.97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2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"‰"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Per mille placeholder</a:t>
                      </a:r>
                      <a:endParaRPr lang="en-US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Multiplies a number by 1000 and inserts a localized per mille symbol in the result string.</a:t>
                      </a:r>
                      <a:endParaRPr lang="en-GB" sz="10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0.03697 ("#0.00‰", </a:t>
                      </a:r>
                      <a:r>
                        <a:rPr lang="en-US" sz="1000" u="none" strike="noStrike" dirty="0" err="1">
                          <a:effectLst/>
                        </a:rPr>
                        <a:t>en</a:t>
                      </a:r>
                      <a:r>
                        <a:rPr lang="en-US" sz="1000" u="none" strike="noStrike" dirty="0">
                          <a:effectLst/>
                        </a:rPr>
                        <a:t>-US) -&gt; 36.97‰</a:t>
                      </a:r>
                      <a:endParaRPr lang="en-US" sz="10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959" marR="8959" marT="895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Standard date and time format </a:t>
            </a:r>
            <a:r>
              <a:rPr lang="en-GB" sz="2800" dirty="0" smtClean="0"/>
              <a:t>strings</a:t>
            </a:r>
            <a:endParaRPr lang="vi-VN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660873"/>
              </p:ext>
            </p:extLst>
          </p:nvPr>
        </p:nvGraphicFramePr>
        <p:xfrm>
          <a:off x="424544" y="842391"/>
          <a:ext cx="8186057" cy="3724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effectLst/>
                        </a:rPr>
                        <a:t>Format specifier</a:t>
                      </a:r>
                      <a:endParaRPr lang="en-US" sz="14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effectLst/>
                        </a:rPr>
                        <a:t>Description</a:t>
                      </a:r>
                      <a:endParaRPr lang="en-US" sz="14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Examples</a:t>
                      </a:r>
                      <a:endParaRPr lang="en-US" sz="14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"d"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Short date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6/15/2009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"D"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 date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Monday, June 15, 2009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"f"</a:t>
                      </a:r>
                      <a:endParaRPr lang="en-US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Full date/time pattern (short time).</a:t>
                      </a:r>
                      <a:endParaRPr lang="en-GB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Monday, June 15, 2009 1:45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"F"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Full date/time pattern (long time).</a:t>
                      </a:r>
                      <a:endParaRPr lang="en-GB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Monday, June 15, 2009 1:45:30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"g"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General date/time pattern (short time).</a:t>
                      </a:r>
                      <a:endParaRPr lang="en-GB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6/15/2009 1:45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"G"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General date/time pattern (long time).</a:t>
                      </a:r>
                      <a:endParaRPr lang="en-GB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6/15/2009 1:45:30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"M", "m"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Month/day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June 15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"Y", "y"</a:t>
                      </a:r>
                      <a:endParaRPr lang="en-US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Year month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2009-06-15T13:45:30 -&gt; June 2009 (</a:t>
                      </a:r>
                      <a:r>
                        <a:rPr lang="en-US" sz="1400" u="none" strike="noStrike" dirty="0" err="1">
                          <a:effectLst/>
                        </a:rPr>
                        <a:t>en</a:t>
                      </a:r>
                      <a:r>
                        <a:rPr lang="en-US" sz="1400" u="none" strike="noStrike" dirty="0">
                          <a:effectLst/>
                        </a:rPr>
                        <a:t>-US)</a:t>
                      </a:r>
                      <a:endParaRPr lang="en-US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Custom date and time format 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Rules:</a:t>
            </a:r>
          </a:p>
          <a:p>
            <a:pPr lvl="1"/>
            <a:r>
              <a:rPr lang="en-GB" dirty="0" smtClean="0"/>
              <a:t>Use character for value. Example: y for year, d for day, </a:t>
            </a:r>
          </a:p>
          <a:p>
            <a:pPr lvl="1"/>
            <a:r>
              <a:rPr lang="en-GB" dirty="0" smtClean="0"/>
              <a:t>M for month and m for minute</a:t>
            </a:r>
          </a:p>
          <a:p>
            <a:pPr lvl="1"/>
            <a:r>
              <a:rPr lang="en-GB" dirty="0" smtClean="0"/>
              <a:t>H for 24-hour and h for 12-hour (following by </a:t>
            </a:r>
            <a:r>
              <a:rPr lang="en-GB" dirty="0" err="1" smtClean="0"/>
              <a:t>tt</a:t>
            </a:r>
            <a:r>
              <a:rPr lang="en-GB" dirty="0" smtClean="0"/>
              <a:t> mean AM/PM)</a:t>
            </a:r>
          </a:p>
          <a:p>
            <a:pPr lvl="1"/>
            <a:r>
              <a:rPr lang="en-GB" dirty="0" smtClean="0"/>
              <a:t>Number of characters is length of value</a:t>
            </a:r>
          </a:p>
        </p:txBody>
      </p:sp>
    </p:spTree>
    <p:extLst>
      <p:ext uri="{BB962C8B-B14F-4D97-AF65-F5344CB8AC3E}">
        <p14:creationId xmlns:p14="http://schemas.microsoft.com/office/powerpoint/2010/main" val="29168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time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string format with control formatting to print data as bellow: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1" y="1895559"/>
            <a:ext cx="5561905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Interpolation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/>
              <a:t>string interpolation to </a:t>
            </a:r>
            <a:r>
              <a:rPr lang="en-GB" b="1" dirty="0"/>
              <a:t>format</a:t>
            </a:r>
            <a:r>
              <a:rPr lang="en-GB" dirty="0"/>
              <a:t> and include </a:t>
            </a:r>
            <a:r>
              <a:rPr lang="en-GB" b="1" dirty="0"/>
              <a:t>expression results</a:t>
            </a:r>
            <a:r>
              <a:rPr lang="en-GB" dirty="0"/>
              <a:t> in a </a:t>
            </a:r>
            <a:r>
              <a:rPr lang="en-GB" dirty="0" smtClean="0"/>
              <a:t>result string.</a:t>
            </a:r>
          </a:p>
          <a:p>
            <a:r>
              <a:rPr lang="en-GB" dirty="0"/>
              <a:t>To identify a string literal as an interpolated string, prepend it with the $ symbol. You can embed any valid C# expression that returns a value in an interpolated string.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5" y="3110883"/>
            <a:ext cx="8498825" cy="11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Interpolation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include a brace, "{" or "}", in a result string, use two braces, "{{" </a:t>
            </a:r>
            <a:r>
              <a:rPr lang="en-GB" dirty="0" smtClean="0"/>
              <a:t>or "}}“</a:t>
            </a:r>
          </a:p>
          <a:p>
            <a:r>
              <a:rPr lang="en-GB" dirty="0"/>
              <a:t>As the colon (":") has special meaning in an item with an interpolation expression, in order to use a conditional operator in an expression, enclose it in parentheses,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5" y="3061550"/>
            <a:ext cx="8398316" cy="6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StringBuilder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1.3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StringBuilder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 is immutable reference type</a:t>
            </a:r>
          </a:p>
          <a:p>
            <a:r>
              <a:rPr lang="en-GB" dirty="0" smtClean="0"/>
              <a:t>StringBuilder </a:t>
            </a:r>
            <a:r>
              <a:rPr lang="en-GB" dirty="0"/>
              <a:t>r</a:t>
            </a:r>
            <a:r>
              <a:rPr lang="en-GB" dirty="0" smtClean="0"/>
              <a:t>epresents </a:t>
            </a:r>
            <a:r>
              <a:rPr lang="en-GB" dirty="0"/>
              <a:t>a mutable string of characters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A StringBuilder object maintains a buffer to accommodate expansions to the string. </a:t>
            </a:r>
            <a:endParaRPr lang="en-GB" dirty="0" smtClean="0"/>
          </a:p>
          <a:p>
            <a:pPr lvl="1"/>
            <a:r>
              <a:rPr lang="en-GB" dirty="0" smtClean="0"/>
              <a:t>New </a:t>
            </a:r>
            <a:r>
              <a:rPr lang="en-GB" dirty="0"/>
              <a:t>data is appended to the buffer if room is available; otherwise, a new, larger buffer is allocated, data from the original buffer is copied to the new buffer, and the new data is then appended to the new buffer.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 C#</a:t>
            </a:r>
            <a:endParaRPr lang="vi-V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1.1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String and StringBuilder in practice</a:t>
            </a:r>
            <a:endParaRPr lang="vi-VN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String when:</a:t>
            </a:r>
            <a:endParaRPr lang="vi-V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number of changes that your app will make to a string is small</a:t>
            </a:r>
            <a:r>
              <a:rPr lang="en-GB" dirty="0" smtClean="0"/>
              <a:t>.</a:t>
            </a:r>
          </a:p>
          <a:p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are performing a fixed number of concatenation operations, particularly with string literals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You </a:t>
            </a:r>
            <a:r>
              <a:rPr lang="en-GB" dirty="0"/>
              <a:t>have to perform extensive search operations while you are building your string</a:t>
            </a:r>
            <a:endParaRPr lang="vi-V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Use StringBuilder when:</a:t>
            </a:r>
            <a:endParaRPr lang="vi-V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expect your app to make an unknown number of changes to a string at design </a:t>
            </a:r>
            <a:r>
              <a:rPr lang="en-GB" dirty="0" smtClean="0"/>
              <a:t>time.</a:t>
            </a:r>
          </a:p>
          <a:p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expect your app to make a significant number of changes to a string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442" y="878912"/>
            <a:ext cx="5495238" cy="36857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allocation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default capacity of a StringBuilder object is 16 characters, and its default maximum capacity is </a:t>
            </a:r>
            <a:r>
              <a:rPr lang="en-GB" dirty="0" smtClean="0"/>
              <a:t>Int32.MaxValue (~2 billions)</a:t>
            </a:r>
          </a:p>
          <a:p>
            <a:r>
              <a:rPr lang="en-GB" dirty="0" smtClean="0"/>
              <a:t>Whenever </a:t>
            </a:r>
            <a:r>
              <a:rPr lang="en-GB" dirty="0"/>
              <a:t>the existing capacity is inadequate, additional memory is allocated and the capacity of a StringBuilder object </a:t>
            </a:r>
            <a:r>
              <a:rPr lang="en-GB" b="1" dirty="0"/>
              <a:t>doubles up</a:t>
            </a:r>
            <a:r>
              <a:rPr lang="en-GB" dirty="0"/>
              <a:t> to the value defined by the </a:t>
            </a:r>
            <a:r>
              <a:rPr lang="en-GB" dirty="0" err="1"/>
              <a:t>MaxCapacity</a:t>
            </a:r>
            <a:r>
              <a:rPr lang="en-GB" dirty="0"/>
              <a:t> property.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StringBuilder method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Append</a:t>
            </a:r>
            <a:endParaRPr lang="en-GB" dirty="0" smtClean="0"/>
          </a:p>
          <a:p>
            <a:pPr lvl="1"/>
            <a:r>
              <a:rPr lang="en-GB" dirty="0" smtClean="0"/>
              <a:t>appends </a:t>
            </a:r>
            <a:r>
              <a:rPr lang="en-GB" dirty="0"/>
              <a:t>the string representation of a specified </a:t>
            </a:r>
            <a:r>
              <a:rPr lang="en-GB" dirty="0" smtClean="0"/>
              <a:t>value (any data type)</a:t>
            </a:r>
          </a:p>
          <a:p>
            <a:r>
              <a:rPr lang="en-GB" b="1" dirty="0" err="1" smtClean="0"/>
              <a:t>AppendLine</a:t>
            </a:r>
            <a:endParaRPr lang="en-GB" dirty="0"/>
          </a:p>
          <a:p>
            <a:pPr lvl="1"/>
            <a:r>
              <a:rPr lang="en-GB" dirty="0" smtClean="0"/>
              <a:t>appends </a:t>
            </a:r>
            <a:r>
              <a:rPr lang="en-GB" dirty="0"/>
              <a:t>a copy of the specified string followed by the default line terminator to the </a:t>
            </a:r>
            <a:r>
              <a:rPr lang="en-GB" dirty="0" smtClean="0"/>
              <a:t>end</a:t>
            </a:r>
          </a:p>
          <a:p>
            <a:r>
              <a:rPr lang="en-GB" b="1" dirty="0" err="1" smtClean="0"/>
              <a:t>AppendFormat</a:t>
            </a:r>
            <a:endParaRPr lang="en-GB" dirty="0"/>
          </a:p>
          <a:p>
            <a:pPr lvl="1"/>
            <a:r>
              <a:rPr lang="en-GB" dirty="0" smtClean="0"/>
              <a:t>appends </a:t>
            </a:r>
            <a:r>
              <a:rPr lang="en-GB" dirty="0"/>
              <a:t>the string returned by processing a composite format string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StringBuilder method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Insert</a:t>
            </a:r>
          </a:p>
          <a:p>
            <a:pPr lvl="1"/>
            <a:r>
              <a:rPr lang="en-GB" dirty="0"/>
              <a:t>Inserts the string representation of a </a:t>
            </a:r>
            <a:r>
              <a:rPr lang="en-GB" dirty="0" smtClean="0"/>
              <a:t>value at </a:t>
            </a:r>
            <a:r>
              <a:rPr lang="en-GB" dirty="0"/>
              <a:t>the specified character position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Replace</a:t>
            </a:r>
          </a:p>
          <a:p>
            <a:pPr lvl="1"/>
            <a:r>
              <a:rPr lang="en-GB" dirty="0"/>
              <a:t>Replaces all occurrences of a specified </a:t>
            </a:r>
            <a:r>
              <a:rPr lang="en-GB" dirty="0" smtClean="0"/>
              <a:t>value (character or string) in </a:t>
            </a:r>
            <a:r>
              <a:rPr lang="en-GB" dirty="0"/>
              <a:t>this instance with another specified </a:t>
            </a:r>
            <a:r>
              <a:rPr lang="en-GB" dirty="0" smtClean="0"/>
              <a:t>value.</a:t>
            </a:r>
          </a:p>
          <a:p>
            <a:r>
              <a:rPr lang="en-GB" b="1" dirty="0" smtClean="0"/>
              <a:t>Remove</a:t>
            </a:r>
          </a:p>
          <a:p>
            <a:pPr lvl="1"/>
            <a:r>
              <a:rPr lang="en-GB" dirty="0"/>
              <a:t>Removes the specified range of characters from this instance</a:t>
            </a:r>
            <a:r>
              <a:rPr lang="en-GB" dirty="0" smtClean="0"/>
              <a:t>.</a:t>
            </a:r>
          </a:p>
          <a:p>
            <a:r>
              <a:rPr lang="en-GB" b="1" dirty="0" err="1" smtClean="0"/>
              <a:t>ToString</a:t>
            </a:r>
            <a:endParaRPr lang="en-GB" b="1" dirty="0"/>
          </a:p>
          <a:p>
            <a:pPr lvl="1"/>
            <a:r>
              <a:rPr lang="en-GB" dirty="0"/>
              <a:t>Converts the value </a:t>
            </a:r>
            <a:r>
              <a:rPr lang="en-GB" dirty="0" smtClean="0"/>
              <a:t>to </a:t>
            </a:r>
            <a:r>
              <a:rPr lang="en-GB" dirty="0"/>
              <a:t>a String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2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 Expression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regular </a:t>
            </a:r>
            <a:r>
              <a:rPr lang="en-GB" b="1" dirty="0" smtClean="0"/>
              <a:t>expression (aka: regex)</a:t>
            </a:r>
            <a:r>
              <a:rPr lang="en-GB" dirty="0"/>
              <a:t> is a pattern that could be matched against an input text. </a:t>
            </a:r>
            <a:endParaRPr lang="en-GB" dirty="0" smtClean="0"/>
          </a:p>
          <a:p>
            <a:r>
              <a:rPr lang="en-GB" dirty="0"/>
              <a:t>The Regex class represents the .NET Framework's regular expression engine.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can be used to quickly parse large amounts of text </a:t>
            </a:r>
            <a:r>
              <a:rPr lang="en-GB" dirty="0" smtClean="0"/>
              <a:t>to:</a:t>
            </a:r>
          </a:p>
          <a:p>
            <a:pPr lvl="1"/>
            <a:r>
              <a:rPr lang="en-GB" dirty="0" smtClean="0"/>
              <a:t>find </a:t>
            </a:r>
            <a:r>
              <a:rPr lang="en-GB" dirty="0"/>
              <a:t>specific character patterns;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/>
              <a:t>extract, edit, replace, or delete text substrings; </a:t>
            </a:r>
            <a:endParaRPr lang="en-GB" dirty="0" smtClean="0"/>
          </a:p>
          <a:p>
            <a:pPr lvl="1"/>
            <a:r>
              <a:rPr lang="en-GB" dirty="0" smtClean="0"/>
              <a:t>and </a:t>
            </a:r>
            <a:r>
              <a:rPr lang="en-GB" dirty="0"/>
              <a:t>to add the extracted strings to a collection to generate a report.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 Expression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5" y="1111312"/>
            <a:ext cx="7967668" cy="2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0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 Expression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02" y="658804"/>
            <a:ext cx="6551196" cy="41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Main method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IsMatch</a:t>
            </a:r>
            <a:endParaRPr lang="en-GB" b="1" dirty="0" smtClean="0"/>
          </a:p>
          <a:p>
            <a:pPr lvl="1"/>
            <a:r>
              <a:rPr lang="en-GB" dirty="0" smtClean="0"/>
              <a:t>Indicates whether the regular expression specified in the Regex constructor finds a match in a specified input string.</a:t>
            </a:r>
          </a:p>
          <a:p>
            <a:r>
              <a:rPr lang="en-GB" b="1" dirty="0" smtClean="0"/>
              <a:t>Match</a:t>
            </a:r>
          </a:p>
          <a:p>
            <a:pPr lvl="1"/>
            <a:r>
              <a:rPr lang="en-GB" dirty="0"/>
              <a:t>Searches the specified input string for the first occurrence of the regular expression </a:t>
            </a:r>
            <a:r>
              <a:rPr lang="en-GB" dirty="0" smtClean="0"/>
              <a:t>specified.</a:t>
            </a:r>
            <a:endParaRPr lang="vi-V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String in C#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 string is an object of type String whose value is </a:t>
            </a:r>
            <a:r>
              <a:rPr lang="en-GB" altLang="en-US" dirty="0" smtClean="0"/>
              <a:t>text.</a:t>
            </a:r>
          </a:p>
          <a:p>
            <a:r>
              <a:rPr lang="en-GB" altLang="en-US" dirty="0"/>
              <a:t>T</a:t>
            </a:r>
            <a:r>
              <a:rPr lang="en-GB" altLang="en-US" dirty="0" smtClean="0"/>
              <a:t>he </a:t>
            </a:r>
            <a:r>
              <a:rPr lang="en-GB" altLang="en-US" dirty="0"/>
              <a:t>text is stored as a sequential read-only collection of Char objects. </a:t>
            </a:r>
            <a:endParaRPr lang="en-GB" altLang="en-US" dirty="0" smtClean="0"/>
          </a:p>
          <a:p>
            <a:r>
              <a:rPr lang="en-GB" altLang="en-US" dirty="0" smtClean="0"/>
              <a:t>There </a:t>
            </a:r>
            <a:r>
              <a:rPr lang="en-GB" altLang="en-US" dirty="0"/>
              <a:t>is no null-terminating character at the end of a C# string; </a:t>
            </a:r>
            <a:endParaRPr lang="en-GB" altLang="en-US" dirty="0" smtClean="0"/>
          </a:p>
          <a:p>
            <a:r>
              <a:rPr lang="en-GB" altLang="en-US" dirty="0" smtClean="0"/>
              <a:t>C</a:t>
            </a:r>
            <a:r>
              <a:rPr lang="en-GB" altLang="en-US" dirty="0"/>
              <a:t># string can contain any number of embedded null characters ('\0'). 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Main method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Replace</a:t>
            </a:r>
          </a:p>
          <a:p>
            <a:pPr lvl="1"/>
            <a:r>
              <a:rPr lang="en-GB" dirty="0"/>
              <a:t>In a specified input string, replaces all strings that match a regular expression pattern with a specified replacement string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Split</a:t>
            </a:r>
          </a:p>
          <a:p>
            <a:pPr lvl="1"/>
            <a:r>
              <a:rPr lang="en-GB" dirty="0"/>
              <a:t>Splits an input string into an array of substrings at the positions defined by a regular expression pattern specified</a:t>
            </a:r>
            <a:endParaRPr lang="vi-V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850106"/>
            <a:ext cx="8622506" cy="374451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http://regexstorm.net/tester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6" y="1344275"/>
            <a:ext cx="5405744" cy="32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Lesson Summary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 in C#</a:t>
            </a:r>
          </a:p>
          <a:p>
            <a:r>
              <a:rPr lang="en-US" altLang="en-US" dirty="0" err="1"/>
              <a:t>StringFormat</a:t>
            </a:r>
            <a:endParaRPr lang="en-US" altLang="en-US" dirty="0"/>
          </a:p>
          <a:p>
            <a:r>
              <a:rPr lang="en-US" altLang="en-US" dirty="0"/>
              <a:t>String Interpolation</a:t>
            </a:r>
          </a:p>
          <a:p>
            <a:r>
              <a:rPr lang="en-US" altLang="en-US" dirty="0"/>
              <a:t>StringBuilder</a:t>
            </a:r>
          </a:p>
          <a:p>
            <a:r>
              <a:rPr lang="en-US" altLang="en-US" dirty="0"/>
              <a:t>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in General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3.1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7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DateTime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Greenwich </a:t>
            </a:r>
            <a:r>
              <a:rPr lang="en-US" b="1" dirty="0"/>
              <a:t>Mean </a:t>
            </a:r>
            <a:r>
              <a:rPr lang="en-US" b="1" dirty="0" smtClean="0"/>
              <a:t>Time (GMT): </a:t>
            </a:r>
            <a:r>
              <a:rPr lang="en-GB" b="1" dirty="0"/>
              <a:t> </a:t>
            </a:r>
            <a:endParaRPr lang="en-GB" b="1" dirty="0" smtClean="0"/>
          </a:p>
          <a:p>
            <a:pPr lvl="2"/>
            <a:r>
              <a:rPr lang="en-GB" dirty="0" smtClean="0"/>
              <a:t>is </a:t>
            </a:r>
            <a:r>
              <a:rPr lang="en-GB" dirty="0"/>
              <a:t>the mean solar time at the Royal Observatory in Greenwich, London, reckoned from </a:t>
            </a:r>
            <a:r>
              <a:rPr lang="en-GB" dirty="0" smtClean="0"/>
              <a:t>midnight</a:t>
            </a:r>
          </a:p>
          <a:p>
            <a:r>
              <a:rPr lang="en-GB" b="1" dirty="0"/>
              <a:t>Coordinated Universal Time </a:t>
            </a:r>
            <a:r>
              <a:rPr lang="en-GB" b="1" dirty="0" smtClean="0"/>
              <a:t>(UTC</a:t>
            </a:r>
            <a:r>
              <a:rPr lang="en-GB" b="1" dirty="0"/>
              <a:t>) </a:t>
            </a:r>
            <a:endParaRPr lang="en-GB" b="1" dirty="0" smtClean="0"/>
          </a:p>
          <a:p>
            <a:pPr lvl="2"/>
            <a:r>
              <a:rPr lang="en-GB" dirty="0" smtClean="0"/>
              <a:t>is </a:t>
            </a:r>
            <a:r>
              <a:rPr lang="en-GB" dirty="0"/>
              <a:t>the primary time standard by which the world regulates clocks and time</a:t>
            </a:r>
            <a:r>
              <a:rPr lang="en-GB" dirty="0" smtClean="0"/>
              <a:t>.</a:t>
            </a:r>
          </a:p>
          <a:p>
            <a:r>
              <a:rPr lang="en-GB" b="1" dirty="0" err="1" smtClean="0"/>
              <a:t>TimeZone</a:t>
            </a:r>
            <a:r>
              <a:rPr lang="en-GB" b="1" dirty="0" smtClean="0"/>
              <a:t>: defines local date and time</a:t>
            </a:r>
          </a:p>
          <a:p>
            <a:pPr lvl="2"/>
            <a:r>
              <a:rPr lang="en-GB" dirty="0" smtClean="0"/>
              <a:t>Vietnam: UTC+7</a:t>
            </a:r>
          </a:p>
          <a:p>
            <a:pPr lvl="2"/>
            <a:r>
              <a:rPr lang="en-GB" dirty="0" smtClean="0"/>
              <a:t>Singapore/</a:t>
            </a:r>
            <a:r>
              <a:rPr lang="en-US" dirty="0"/>
              <a:t>Kuala Lumpur</a:t>
            </a:r>
            <a:r>
              <a:rPr lang="en-GB" dirty="0" smtClean="0"/>
              <a:t>: UTC+8</a:t>
            </a:r>
          </a:p>
          <a:p>
            <a:r>
              <a:rPr lang="en-GB" b="1" dirty="0" smtClean="0"/>
              <a:t>Unix (Epoch time): </a:t>
            </a:r>
          </a:p>
          <a:p>
            <a:pPr lvl="2"/>
            <a:r>
              <a:rPr lang="en-GB" dirty="0" smtClean="0"/>
              <a:t>defined as the number of seconds from 00:00:00 on 1 January 1970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in C#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DateTime value type represents dates and times with </a:t>
            </a:r>
            <a:r>
              <a:rPr lang="en-GB" dirty="0" smtClean="0"/>
              <a:t>values: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ranging </a:t>
            </a:r>
            <a:r>
              <a:rPr lang="en-GB" dirty="0"/>
              <a:t>from 00:00:00 (midnight), January 1, 0001 Anno Domini (Common Era)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through </a:t>
            </a:r>
            <a:r>
              <a:rPr lang="en-GB" dirty="0"/>
              <a:t>11:59:59 P.M., December 31, 9999 A.D. (C.E.) in the Gregorian calendar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Time values are measured in 100-nanosecond units called ticks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rgbClr val="FF0000"/>
                </a:solidFill>
              </a:rPr>
              <a:t>In practice, you should choose Date and Time or Date only format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vi-V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we focus on Date only</a:t>
            </a:r>
            <a:endParaRPr lang="vi-V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525" y="1519313"/>
            <a:ext cx="4095238" cy="123809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When the time is important</a:t>
            </a:r>
            <a:endParaRPr lang="vi-V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00575" y="1583315"/>
            <a:ext cx="4300538" cy="10985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in C#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850106"/>
            <a:ext cx="4926404" cy="3744517"/>
          </a:xfrm>
        </p:spPr>
        <p:txBody>
          <a:bodyPr>
            <a:normAutofit fontScale="92500"/>
          </a:bodyPr>
          <a:lstStyle/>
          <a:p>
            <a:r>
              <a:rPr lang="vi-VN" b="1" dirty="0" smtClean="0"/>
              <a:t>DayOfWeek</a:t>
            </a:r>
            <a:r>
              <a:rPr lang="en-GB" dirty="0" smtClean="0"/>
              <a:t>: </a:t>
            </a:r>
            <a:r>
              <a:rPr lang="en-GB" dirty="0"/>
              <a:t>g</a:t>
            </a:r>
            <a:r>
              <a:rPr lang="en-GB" dirty="0" smtClean="0"/>
              <a:t>ets </a:t>
            </a:r>
            <a:r>
              <a:rPr lang="en-GB" dirty="0"/>
              <a:t>the day of the week represented by this instance</a:t>
            </a:r>
            <a:r>
              <a:rPr lang="en-GB" dirty="0" smtClean="0"/>
              <a:t>.</a:t>
            </a:r>
            <a:endParaRPr lang="en-GB" dirty="0"/>
          </a:p>
          <a:p>
            <a:r>
              <a:rPr lang="vi-VN" b="1" dirty="0" smtClean="0"/>
              <a:t>DayOfYear</a:t>
            </a:r>
            <a:r>
              <a:rPr lang="en-GB" dirty="0" smtClean="0"/>
              <a:t>: </a:t>
            </a:r>
            <a:r>
              <a:rPr lang="en-GB" dirty="0"/>
              <a:t>g</a:t>
            </a:r>
            <a:r>
              <a:rPr lang="en-GB" dirty="0" smtClean="0"/>
              <a:t>ets </a:t>
            </a:r>
            <a:r>
              <a:rPr lang="en-GB" dirty="0"/>
              <a:t>the day of the year represented by this </a:t>
            </a:r>
            <a:r>
              <a:rPr lang="en-GB" dirty="0" smtClean="0"/>
              <a:t>instance</a:t>
            </a:r>
          </a:p>
          <a:p>
            <a:r>
              <a:rPr lang="vi-VN" b="1" dirty="0"/>
              <a:t>TimeOfDay</a:t>
            </a:r>
            <a:r>
              <a:rPr lang="en-GB" dirty="0" smtClean="0"/>
              <a:t>: </a:t>
            </a:r>
            <a:r>
              <a:rPr lang="en-GB" dirty="0"/>
              <a:t>g</a:t>
            </a:r>
            <a:r>
              <a:rPr lang="en-GB" dirty="0" smtClean="0"/>
              <a:t>ets </a:t>
            </a:r>
            <a:r>
              <a:rPr lang="en-GB" dirty="0"/>
              <a:t>the time of day for this instance</a:t>
            </a:r>
            <a:r>
              <a:rPr lang="en-GB" dirty="0" smtClean="0"/>
              <a:t>.</a:t>
            </a:r>
          </a:p>
          <a:p>
            <a:r>
              <a:rPr lang="vi-VN" b="1" dirty="0" smtClean="0"/>
              <a:t>DaysInMonth</a:t>
            </a:r>
            <a:r>
              <a:rPr lang="en-GB" dirty="0" smtClean="0"/>
              <a:t>: returns </a:t>
            </a:r>
            <a:r>
              <a:rPr lang="en-GB" dirty="0"/>
              <a:t>the number of days in the specified month and year.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10" y="1030941"/>
            <a:ext cx="3742176" cy="29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6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in C#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Add&lt;member&gt; methods to </a:t>
            </a:r>
            <a:r>
              <a:rPr lang="en-GB" b="1" dirty="0" smtClean="0"/>
              <a:t>Add</a:t>
            </a:r>
            <a:r>
              <a:rPr lang="en-GB" dirty="0" smtClean="0"/>
              <a:t> (or </a:t>
            </a:r>
            <a:r>
              <a:rPr lang="en-GB" b="1" dirty="0" smtClean="0"/>
              <a:t>Subtract</a:t>
            </a:r>
            <a:r>
              <a:rPr lang="en-GB" dirty="0" smtClean="0"/>
              <a:t>) from current value</a:t>
            </a:r>
          </a:p>
          <a:p>
            <a:r>
              <a:rPr lang="en-GB" dirty="0" smtClean="0"/>
              <a:t>Example: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" y="2205131"/>
            <a:ext cx="8009524" cy="149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068" y="1723232"/>
            <a:ext cx="3186532" cy="14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01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Two DateTime In C#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Use Compare method to compare two DateTime objects. </a:t>
            </a:r>
          </a:p>
          <a:p>
            <a:pPr lvl="1"/>
            <a:r>
              <a:rPr lang="en-GB" smtClean="0"/>
              <a:t>If result is 0, both objects are the same. </a:t>
            </a:r>
          </a:p>
          <a:p>
            <a:pPr lvl="1"/>
            <a:r>
              <a:rPr lang="en-GB" smtClean="0"/>
              <a:t>If the result is less than 0, then the first DateTime is earlier; </a:t>
            </a:r>
          </a:p>
          <a:p>
            <a:pPr lvl="1"/>
            <a:r>
              <a:rPr lang="en-GB" smtClean="0"/>
              <a:t>otherwise the first DateTime is later.</a:t>
            </a:r>
          </a:p>
          <a:p>
            <a:r>
              <a:rPr lang="en-GB" smtClean="0"/>
              <a:t>Use CompareTo method compare current date with an other.</a:t>
            </a:r>
          </a:p>
          <a:p>
            <a:pPr lvl="1"/>
            <a:r>
              <a:rPr lang="en-GB" smtClean="0"/>
              <a:t>If result is 0, both objects are the same. </a:t>
            </a:r>
          </a:p>
          <a:p>
            <a:pPr lvl="1"/>
            <a:r>
              <a:rPr lang="en-GB" smtClean="0"/>
              <a:t>If the result is less than 0, then the first DateTime is earlier; </a:t>
            </a:r>
          </a:p>
          <a:p>
            <a:pPr lvl="1"/>
            <a:r>
              <a:rPr lang="en-GB" smtClean="0"/>
              <a:t>otherwise the first DateTime is later.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  vs. Unicode character 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ASCII </a:t>
            </a:r>
            <a:r>
              <a:rPr lang="en-GB" dirty="0"/>
              <a:t>represents lowercase letters (a-z), uppercase letters (A-Z), digits (0-9) and symbols such as punctuation marks </a:t>
            </a:r>
            <a:endParaRPr lang="en-GB" dirty="0" smtClean="0"/>
          </a:p>
          <a:p>
            <a:r>
              <a:rPr lang="en-GB" dirty="0" smtClean="0"/>
              <a:t>Unicode </a:t>
            </a:r>
            <a:r>
              <a:rPr lang="en-GB" dirty="0"/>
              <a:t>represents letters of English, Arabic, Greek etc., mathematical symbols, historical scripts, and emoji covering a wide range of characters than ASCII.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Difference Between ASCII and Unicode - Comparison Summary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1"/>
          <a:stretch/>
        </p:blipFill>
        <p:spPr bwMode="auto">
          <a:xfrm>
            <a:off x="4582886" y="700771"/>
            <a:ext cx="3886791" cy="39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Two DateTime In C#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" y="921830"/>
            <a:ext cx="5861153" cy="35676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Format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3.2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format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use date time format to define the text representation of the date and time value</a:t>
            </a:r>
          </a:p>
          <a:p>
            <a:r>
              <a:rPr lang="en-GB" dirty="0" smtClean="0"/>
              <a:t>CultureInfo represents information about a specific culture. </a:t>
            </a:r>
          </a:p>
          <a:p>
            <a:r>
              <a:rPr lang="en-GB" dirty="0"/>
              <a:t>The information includes the names for the culture, the writing system, the calendar used, the sort order of strings, and formatting for dates and numbers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6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format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DateTime, it shows difference format, 26 Feb 2030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-US: 2/26/2030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-GB, </a:t>
            </a:r>
            <a:r>
              <a:rPr lang="en-GB" dirty="0" err="1" smtClean="0"/>
              <a:t>fr</a:t>
            </a:r>
            <a:r>
              <a:rPr lang="en-GB" dirty="0" smtClean="0"/>
              <a:t>-FR, vi-VN: 26/02/2030</a:t>
            </a:r>
          </a:p>
          <a:p>
            <a:pPr lvl="1"/>
            <a:r>
              <a:rPr lang="en-GB" dirty="0" err="1" smtClean="0"/>
              <a:t>ja</a:t>
            </a:r>
            <a:r>
              <a:rPr lang="en-GB" dirty="0" smtClean="0"/>
              <a:t>-JP: 2030/02/26</a:t>
            </a:r>
          </a:p>
          <a:p>
            <a:r>
              <a:rPr lang="en-GB" b="1" dirty="0" smtClean="0"/>
              <a:t>Important: always check CultureInfo to get date or month</a:t>
            </a:r>
          </a:p>
          <a:p>
            <a:pPr lvl="1"/>
            <a:r>
              <a:rPr lang="en-GB" dirty="0" smtClean="0"/>
              <a:t>Example: you got a </a:t>
            </a:r>
            <a:r>
              <a:rPr lang="en-GB" dirty="0" err="1" smtClean="0"/>
              <a:t>datetime</a:t>
            </a:r>
            <a:r>
              <a:rPr lang="en-GB" dirty="0" smtClean="0"/>
              <a:t> value as 07/05/1987</a:t>
            </a:r>
          </a:p>
          <a:p>
            <a:pPr lvl="1"/>
            <a:r>
              <a:rPr lang="en-GB" dirty="0" smtClean="0"/>
              <a:t>Is it: 07-May or 05-Jul?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9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Standard date and time format </a:t>
            </a:r>
            <a:r>
              <a:rPr lang="en-GB" sz="2800" dirty="0" smtClean="0"/>
              <a:t>strings</a:t>
            </a:r>
            <a:endParaRPr lang="vi-VN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24544" y="842391"/>
          <a:ext cx="8186057" cy="3724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effectLst/>
                        </a:rPr>
                        <a:t>Format specifier</a:t>
                      </a:r>
                      <a:endParaRPr lang="en-US" sz="14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effectLst/>
                        </a:rPr>
                        <a:t>Description</a:t>
                      </a:r>
                      <a:endParaRPr lang="en-US" sz="14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Examples</a:t>
                      </a:r>
                      <a:endParaRPr lang="en-US" sz="14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"d"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Short date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6/15/2009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"D"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 date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Monday, June 15, 2009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"f"</a:t>
                      </a:r>
                      <a:endParaRPr lang="en-US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Full date/time pattern (short time).</a:t>
                      </a:r>
                      <a:endParaRPr lang="en-GB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Monday, June 15, 2009 1:45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"F"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Full date/time pattern (long time).</a:t>
                      </a:r>
                      <a:endParaRPr lang="en-GB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Monday, June 15, 2009 1:45:30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"g"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General date/time pattern (short time).</a:t>
                      </a:r>
                      <a:endParaRPr lang="en-GB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6/15/2009 1:45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"G"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General date/time pattern (long time).</a:t>
                      </a:r>
                      <a:endParaRPr lang="en-GB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6/15/2009 1:45:30 PM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"M", "m"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Month/day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2009-06-15T13:45:30 -&gt; June 15 (en-US)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"Y", "y"</a:t>
                      </a:r>
                      <a:endParaRPr lang="en-US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Year month pattern.</a:t>
                      </a:r>
                      <a:endParaRPr lang="en-US" sz="14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2009-06-15T13:45:30 -&gt; June 2009 (</a:t>
                      </a:r>
                      <a:r>
                        <a:rPr lang="en-US" sz="1400" u="none" strike="noStrike" dirty="0" err="1">
                          <a:effectLst/>
                        </a:rPr>
                        <a:t>en</a:t>
                      </a:r>
                      <a:r>
                        <a:rPr lang="en-US" sz="1400" u="none" strike="noStrike" dirty="0">
                          <a:effectLst/>
                        </a:rPr>
                        <a:t>-US)</a:t>
                      </a:r>
                      <a:endParaRPr lang="en-US" sz="14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731" marR="6731" marT="673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Custom date and time format 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Rules:</a:t>
            </a:r>
          </a:p>
          <a:p>
            <a:pPr lvl="1"/>
            <a:r>
              <a:rPr lang="en-GB" dirty="0" smtClean="0"/>
              <a:t>Use character for value. Example: y for year, d for day, </a:t>
            </a:r>
          </a:p>
          <a:p>
            <a:pPr lvl="1"/>
            <a:r>
              <a:rPr lang="en-GB" dirty="0" smtClean="0"/>
              <a:t>M for month and m for minute</a:t>
            </a:r>
          </a:p>
          <a:p>
            <a:pPr lvl="1"/>
            <a:r>
              <a:rPr lang="en-GB" dirty="0" smtClean="0"/>
              <a:t>H for 24-hour and h for 12-hour (following by </a:t>
            </a:r>
            <a:r>
              <a:rPr lang="en-GB" dirty="0" err="1" smtClean="0"/>
              <a:t>tt</a:t>
            </a:r>
            <a:r>
              <a:rPr lang="en-GB" dirty="0" smtClean="0"/>
              <a:t> mean AM/PM)</a:t>
            </a:r>
          </a:p>
          <a:p>
            <a:pPr lvl="1"/>
            <a:r>
              <a:rPr lang="en-GB" dirty="0" smtClean="0"/>
              <a:t>Number of characters is length of value</a:t>
            </a:r>
          </a:p>
          <a:p>
            <a:r>
              <a:rPr lang="en-GB" dirty="0" smtClean="0"/>
              <a:t>Practice to use some custom format:</a:t>
            </a:r>
          </a:p>
          <a:p>
            <a:pPr lvl="1"/>
            <a:r>
              <a:rPr lang="vi-VN" dirty="0"/>
              <a:t>"d/M/yyyy"</a:t>
            </a:r>
          </a:p>
          <a:p>
            <a:pPr lvl="1"/>
            <a:r>
              <a:rPr lang="vi-VN" dirty="0"/>
              <a:t>"dd/MM/yyyy"</a:t>
            </a:r>
          </a:p>
          <a:p>
            <a:pPr lvl="1"/>
            <a:r>
              <a:rPr lang="vi-VN" dirty="0"/>
              <a:t>"dd/MMM/yyyy"</a:t>
            </a:r>
          </a:p>
          <a:p>
            <a:pPr lvl="1"/>
            <a:r>
              <a:rPr lang="vi-VN" dirty="0"/>
              <a:t>"dd/MMMM/yyyy"</a:t>
            </a:r>
          </a:p>
          <a:p>
            <a:pPr lvl="1"/>
            <a:r>
              <a:rPr lang="vi-VN" dirty="0"/>
              <a:t>"MMM d, yyyy"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44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TimeSpan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TimeSpan represents a period of time and has many helpful methods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TimeSpan contains days, hours, minutes, seconds, </a:t>
            </a:r>
            <a:r>
              <a:rPr lang="en-GB" dirty="0" err="1" smtClean="0"/>
              <a:t>miliseconds</a:t>
            </a:r>
            <a:endParaRPr lang="en-GB" dirty="0" smtClean="0"/>
          </a:p>
          <a:p>
            <a:r>
              <a:rPr lang="en-GB" dirty="0" smtClean="0"/>
              <a:t>TimeSpan is used in DateTime operators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9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Operators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DateTime.Add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adds </a:t>
            </a:r>
            <a:r>
              <a:rPr lang="en-GB" dirty="0"/>
              <a:t>the value of the specified </a:t>
            </a:r>
            <a:r>
              <a:rPr lang="en-GB" dirty="0" err="1"/>
              <a:t>System.TimeSpan</a:t>
            </a:r>
            <a:endParaRPr lang="en-GB" dirty="0" smtClean="0"/>
          </a:p>
          <a:p>
            <a:r>
              <a:rPr lang="en-GB" dirty="0" smtClean="0"/>
              <a:t>DateTime.</a:t>
            </a:r>
            <a:r>
              <a:rPr lang="en-US" dirty="0" smtClean="0"/>
              <a:t>Subtraction</a:t>
            </a:r>
            <a:r>
              <a:rPr lang="en-US" b="1" dirty="0" smtClean="0"/>
              <a:t> </a:t>
            </a:r>
          </a:p>
          <a:p>
            <a:pPr lvl="1"/>
            <a:r>
              <a:rPr lang="en-GB" dirty="0"/>
              <a:t>Subtracts the specified date and time from this instance</a:t>
            </a:r>
            <a:r>
              <a:rPr lang="en-GB" dirty="0" smtClean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3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DateTime Operators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37921"/>
              </p:ext>
            </p:extLst>
          </p:nvPr>
        </p:nvGraphicFramePr>
        <p:xfrm>
          <a:off x="449703" y="914397"/>
          <a:ext cx="7989758" cy="3522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Operator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DateTime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TimeSpan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TimeSpan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TimeSpan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TimeSpan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TimeSpan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TimeSpan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DateTime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TimeSpan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==, !=, &gt;, &gt;=, &lt; &lt;=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4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TimeSpan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197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 DateTime to 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DateTime format CultureInfo</a:t>
            </a:r>
          </a:p>
          <a:p>
            <a:r>
              <a:rPr lang="en-GB" dirty="0" smtClean="0"/>
              <a:t>Always check</a:t>
            </a:r>
            <a:r>
              <a:rPr lang="en-GB" dirty="0"/>
              <a:t> </a:t>
            </a:r>
            <a:r>
              <a:rPr lang="en-GB" dirty="0" smtClean="0"/>
              <a:t>CultureInfo </a:t>
            </a:r>
          </a:p>
          <a:p>
            <a:r>
              <a:rPr lang="en-GB" dirty="0" smtClean="0"/>
              <a:t>Be consider UTC time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vs. </a:t>
            </a:r>
            <a:r>
              <a:rPr lang="en-US" dirty="0" err="1"/>
              <a:t>System.String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In C#, the string keyword is an alias for </a:t>
            </a:r>
            <a:r>
              <a:rPr lang="en-GB" altLang="en-US" dirty="0" smtClean="0"/>
              <a:t>String.</a:t>
            </a:r>
          </a:p>
          <a:p>
            <a:r>
              <a:rPr lang="en-GB" altLang="en-US" dirty="0" smtClean="0"/>
              <a:t>String </a:t>
            </a:r>
            <a:r>
              <a:rPr lang="en-GB" altLang="en-US" dirty="0"/>
              <a:t>and string are equivalent, and you can use whichever naming convention you prefer. </a:t>
            </a:r>
            <a:endParaRPr lang="en-GB" altLang="en-US" dirty="0" smtClean="0"/>
          </a:p>
          <a:p>
            <a:r>
              <a:rPr lang="en-GB" altLang="en-US" dirty="0" smtClean="0"/>
              <a:t>The </a:t>
            </a:r>
            <a:r>
              <a:rPr lang="en-GB" altLang="en-US" dirty="0"/>
              <a:t>String class provides many methods for safely creating, manipulating, and comparing strings. </a:t>
            </a:r>
            <a:endParaRPr lang="en-GB" altLang="en-US" dirty="0" smtClean="0"/>
          </a:p>
          <a:p>
            <a:r>
              <a:rPr lang="en-GB" altLang="en-US" dirty="0" smtClean="0"/>
              <a:t>In </a:t>
            </a:r>
            <a:r>
              <a:rPr lang="en-GB" altLang="en-US" dirty="0"/>
              <a:t>addition, the C# language overloads some operators to simplify common string operations.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 string to DateTime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Always check format before convert</a:t>
            </a:r>
          </a:p>
          <a:p>
            <a:pPr lvl="1"/>
            <a:r>
              <a:rPr lang="en-GB" smtClean="0"/>
              <a:t>From local machine</a:t>
            </a:r>
          </a:p>
          <a:p>
            <a:pPr lvl="1"/>
            <a:r>
              <a:rPr lang="en-GB" smtClean="0"/>
              <a:t>From data example</a:t>
            </a:r>
          </a:p>
          <a:p>
            <a:pPr lvl="1"/>
            <a:r>
              <a:rPr lang="en-GB" smtClean="0"/>
              <a:t>From requirement</a:t>
            </a:r>
          </a:p>
          <a:p>
            <a:r>
              <a:rPr lang="en-GB" smtClean="0"/>
              <a:t>Use </a:t>
            </a:r>
            <a:r>
              <a:rPr lang="en-US" smtClean="0"/>
              <a:t>Parser methods</a:t>
            </a:r>
          </a:p>
          <a:p>
            <a:pPr lvl="1"/>
            <a:r>
              <a:rPr lang="en-US" smtClean="0"/>
              <a:t>DateTime.Parse</a:t>
            </a:r>
          </a:p>
          <a:p>
            <a:pPr lvl="1"/>
            <a:r>
              <a:rPr lang="vi-VN" smtClean="0"/>
              <a:t>DateTime.ParseExact</a:t>
            </a:r>
            <a:endParaRPr lang="en-GB" smtClean="0"/>
          </a:p>
          <a:p>
            <a:pPr lvl="1"/>
            <a:r>
              <a:rPr lang="vi-VN" smtClean="0"/>
              <a:t>TryParse</a:t>
            </a:r>
            <a:endParaRPr lang="en-GB" smtClean="0"/>
          </a:p>
          <a:p>
            <a:pPr lvl="1"/>
            <a:r>
              <a:rPr lang="vi-VN" smtClean="0"/>
              <a:t>TryParseExact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8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Time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Create application to allow display local time at difference cities</a:t>
            </a:r>
          </a:p>
          <a:p>
            <a:pPr lvl="1"/>
            <a:r>
              <a:rPr lang="en-GB" dirty="0" smtClean="0"/>
              <a:t>User input date and time</a:t>
            </a:r>
          </a:p>
          <a:p>
            <a:pPr lvl="1"/>
            <a:r>
              <a:rPr lang="en-GB" dirty="0" smtClean="0"/>
              <a:t>User input local code</a:t>
            </a:r>
          </a:p>
          <a:p>
            <a:pPr lvl="1"/>
            <a:r>
              <a:rPr lang="en-GB" dirty="0" smtClean="0"/>
              <a:t>User input list of countries</a:t>
            </a:r>
          </a:p>
          <a:p>
            <a:pPr lvl="1"/>
            <a:r>
              <a:rPr lang="en-GB" dirty="0" smtClean="0"/>
              <a:t>Application shows local time at cities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Technical requirement:</a:t>
            </a:r>
          </a:p>
          <a:p>
            <a:pPr lvl="1"/>
            <a:r>
              <a:rPr lang="en-GB" dirty="0" smtClean="0"/>
              <a:t>Application accepts at least 3 formats date and time</a:t>
            </a:r>
          </a:p>
          <a:p>
            <a:pPr lvl="1"/>
            <a:r>
              <a:rPr lang="en-GB" dirty="0" smtClean="0"/>
              <a:t>Application accept list of countries in format: </a:t>
            </a:r>
          </a:p>
          <a:p>
            <a:pPr marL="914400" lvl="2" indent="0">
              <a:buNone/>
            </a:pPr>
            <a:r>
              <a:rPr lang="en-GB" dirty="0" smtClean="0"/>
              <a:t>&lt;country name 1&gt;(&lt;culture code 1&gt;), &lt;</a:t>
            </a:r>
            <a:r>
              <a:rPr lang="en-GB" dirty="0"/>
              <a:t> country </a:t>
            </a:r>
            <a:r>
              <a:rPr lang="en-GB" dirty="0" smtClean="0"/>
              <a:t>name 2&gt;(&lt;</a:t>
            </a:r>
            <a:r>
              <a:rPr lang="en-GB" dirty="0"/>
              <a:t> culture </a:t>
            </a:r>
            <a:r>
              <a:rPr lang="en-GB" dirty="0" smtClean="0"/>
              <a:t>code 2&gt;), &lt;</a:t>
            </a:r>
            <a:r>
              <a:rPr lang="en-GB" dirty="0"/>
              <a:t> country </a:t>
            </a:r>
            <a:r>
              <a:rPr lang="en-GB" dirty="0" smtClean="0"/>
              <a:t>name 3&gt;(&lt;</a:t>
            </a:r>
            <a:r>
              <a:rPr lang="en-GB" dirty="0"/>
              <a:t> culture </a:t>
            </a:r>
            <a:r>
              <a:rPr lang="en-GB" dirty="0" smtClean="0"/>
              <a:t>code 3&gt;), </a:t>
            </a:r>
          </a:p>
          <a:p>
            <a:pPr lvl="1"/>
            <a:r>
              <a:rPr lang="en-GB" dirty="0" smtClean="0"/>
              <a:t>You can use various for application output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0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379" y="1289155"/>
            <a:ext cx="8090798" cy="27564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First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20" y="1050340"/>
            <a:ext cx="6914286" cy="334285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operators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275243"/>
              </p:ext>
            </p:extLst>
          </p:nvPr>
        </p:nvGraphicFramePr>
        <p:xfrm>
          <a:off x="277813" y="849313"/>
          <a:ext cx="8623299" cy="339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0321">
                <a:tc>
                  <a:txBody>
                    <a:bodyPr/>
                    <a:lstStyle/>
                    <a:p>
                      <a:endParaRPr lang="en-GB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 firstName = "Tony";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 lastName = "Stark";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Result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98">
                <a:tc gridSpan="2">
                  <a:txBody>
                    <a:bodyPr/>
                    <a:lstStyle/>
                    <a:p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 + lastName</a:t>
                      </a:r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"TonyStark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598">
                <a:tc gridSpan="2">
                  <a:txBody>
                    <a:bodyPr/>
                    <a:lstStyle/>
                    <a:p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lastName</a:t>
                      </a:r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598">
                <a:tc gridSpan="2">
                  <a:txBody>
                    <a:bodyPr/>
                    <a:lstStyle/>
                    <a:p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lastName</a:t>
                      </a:r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is a Reference type</a:t>
            </a:r>
            <a:endParaRPr lang="vi-V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on the </a:t>
            </a:r>
            <a:r>
              <a:rPr lang="en-US" dirty="0" smtClean="0"/>
              <a:t>heap</a:t>
            </a:r>
          </a:p>
          <a:p>
            <a:r>
              <a:rPr lang="en-US" dirty="0" smtClean="0"/>
              <a:t>No default value</a:t>
            </a:r>
          </a:p>
          <a:p>
            <a:r>
              <a:rPr lang="en-US" dirty="0" err="1" smtClean="0"/>
              <a:t>Nullable</a:t>
            </a:r>
            <a:endParaRPr lang="en-US" dirty="0" smtClean="0"/>
          </a:p>
          <a:p>
            <a:r>
              <a:rPr lang="en-US" u="sng" dirty="0" smtClean="0"/>
              <a:t>BUT: </a:t>
            </a:r>
            <a:r>
              <a:rPr lang="en-US" u="sng" dirty="0"/>
              <a:t>Behaves Like Value Type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pPr/>
              <a:t>02/06/2023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57483" y="1252538"/>
            <a:ext cx="3607874" cy="2091297"/>
            <a:chOff x="1856534" y="2895883"/>
            <a:chExt cx="3171825" cy="15335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534" y="2895883"/>
              <a:ext cx="3171825" cy="1533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796988" y="3200400"/>
              <a:ext cx="726141" cy="134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4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842</TotalTime>
  <Words>3776</Words>
  <Application>Microsoft Office PowerPoint</Application>
  <PresentationFormat>On-screen Show (16:9)</PresentationFormat>
  <Paragraphs>673</Paragraphs>
  <Slides>63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Segoe UI</vt:lpstr>
      <vt:lpstr>Times New Roman</vt:lpstr>
      <vt:lpstr>Wingdings</vt:lpstr>
      <vt:lpstr>Template_Internal_Course</vt:lpstr>
      <vt:lpstr>String, Regular Expression,  DateTime in C#,</vt:lpstr>
      <vt:lpstr>Lesson Objectives</vt:lpstr>
      <vt:lpstr>String in C#</vt:lpstr>
      <vt:lpstr>String in C#</vt:lpstr>
      <vt:lpstr>ASCII  vs. Unicode character </vt:lpstr>
      <vt:lpstr>string vs. System.String</vt:lpstr>
      <vt:lpstr>First example</vt:lpstr>
      <vt:lpstr>String operators</vt:lpstr>
      <vt:lpstr>String is a Reference type</vt:lpstr>
      <vt:lpstr>Immutability of String Objects</vt:lpstr>
      <vt:lpstr>String Escape</vt:lpstr>
      <vt:lpstr>String Escape</vt:lpstr>
      <vt:lpstr>Accessing Individual Characters</vt:lpstr>
      <vt:lpstr>Null Strings and Empty Strings</vt:lpstr>
      <vt:lpstr>String methods</vt:lpstr>
      <vt:lpstr>Practice time</vt:lpstr>
      <vt:lpstr>String format</vt:lpstr>
      <vt:lpstr>String.Format</vt:lpstr>
      <vt:lpstr>String.Format</vt:lpstr>
      <vt:lpstr>Control formatting</vt:lpstr>
      <vt:lpstr>Standard numeric format strings</vt:lpstr>
      <vt:lpstr>Custom numeric format strings</vt:lpstr>
      <vt:lpstr>Standard date and time format strings</vt:lpstr>
      <vt:lpstr>Custom date and time format strings</vt:lpstr>
      <vt:lpstr>Practice time</vt:lpstr>
      <vt:lpstr>String Interpolation</vt:lpstr>
      <vt:lpstr>String Interpolation</vt:lpstr>
      <vt:lpstr>StringBuilder</vt:lpstr>
      <vt:lpstr>StringBuilder</vt:lpstr>
      <vt:lpstr>String and StringBuilder in practice</vt:lpstr>
      <vt:lpstr>Example</vt:lpstr>
      <vt:lpstr>Memory allocation</vt:lpstr>
      <vt:lpstr>StringBuilder method</vt:lpstr>
      <vt:lpstr>StringBuilder method</vt:lpstr>
      <vt:lpstr>Regular Expressions</vt:lpstr>
      <vt:lpstr>Regular Expression</vt:lpstr>
      <vt:lpstr>Regular Expression</vt:lpstr>
      <vt:lpstr>Regular Expression</vt:lpstr>
      <vt:lpstr>Main method</vt:lpstr>
      <vt:lpstr>Main method</vt:lpstr>
      <vt:lpstr>References</vt:lpstr>
      <vt:lpstr>Lesson Summary</vt:lpstr>
      <vt:lpstr>DateTime in General</vt:lpstr>
      <vt:lpstr>DateTime in General</vt:lpstr>
      <vt:lpstr>DateTime in C#</vt:lpstr>
      <vt:lpstr>Initializing a DateTime object</vt:lpstr>
      <vt:lpstr>DateTime in C#</vt:lpstr>
      <vt:lpstr>DateTime in C#</vt:lpstr>
      <vt:lpstr>Compare Two DateTime In C#</vt:lpstr>
      <vt:lpstr>Compare Two DateTime In C#</vt:lpstr>
      <vt:lpstr>DateTime Format</vt:lpstr>
      <vt:lpstr>DateTime format</vt:lpstr>
      <vt:lpstr>DateTime format</vt:lpstr>
      <vt:lpstr>Standard date and time format strings</vt:lpstr>
      <vt:lpstr>Custom date and time format strings</vt:lpstr>
      <vt:lpstr>TimeSpan</vt:lpstr>
      <vt:lpstr>DateTime Operators</vt:lpstr>
      <vt:lpstr>DateTime Operators</vt:lpstr>
      <vt:lpstr>Convert DateTime to string</vt:lpstr>
      <vt:lpstr>Convert string to DateTime</vt:lpstr>
      <vt:lpstr>Practice Time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Ho Duc Linh (FA.DN)</cp:lastModifiedBy>
  <cp:revision>153</cp:revision>
  <dcterms:created xsi:type="dcterms:W3CDTF">2015-08-31T01:44:46Z</dcterms:created>
  <dcterms:modified xsi:type="dcterms:W3CDTF">2023-02-06T04:52:26Z</dcterms:modified>
</cp:coreProperties>
</file>