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70" r:id="rId2"/>
    <p:sldId id="272" r:id="rId3"/>
    <p:sldId id="271" r:id="rId4"/>
    <p:sldId id="273" r:id="rId5"/>
    <p:sldId id="274" r:id="rId6"/>
    <p:sldId id="275" r:id="rId7"/>
    <p:sldId id="309" r:id="rId8"/>
    <p:sldId id="276" r:id="rId9"/>
    <p:sldId id="320" r:id="rId10"/>
    <p:sldId id="321" r:id="rId11"/>
    <p:sldId id="322" r:id="rId12"/>
    <p:sldId id="324" r:id="rId13"/>
    <p:sldId id="311" r:id="rId14"/>
    <p:sldId id="326" r:id="rId15"/>
    <p:sldId id="323" r:id="rId16"/>
    <p:sldId id="325" r:id="rId17"/>
    <p:sldId id="313" r:id="rId18"/>
    <p:sldId id="280" r:id="rId19"/>
    <p:sldId id="327" r:id="rId20"/>
    <p:sldId id="285" r:id="rId21"/>
    <p:sldId id="329" r:id="rId22"/>
    <p:sldId id="330" r:id="rId23"/>
    <p:sldId id="287" r:id="rId24"/>
    <p:sldId id="331" r:id="rId25"/>
    <p:sldId id="333" r:id="rId26"/>
    <p:sldId id="288" r:id="rId27"/>
    <p:sldId id="289" r:id="rId28"/>
    <p:sldId id="315" r:id="rId29"/>
    <p:sldId id="317" r:id="rId30"/>
    <p:sldId id="318" r:id="rId31"/>
    <p:sldId id="316" r:id="rId32"/>
    <p:sldId id="319" r:id="rId33"/>
    <p:sldId id="291" r:id="rId34"/>
    <p:sldId id="305" r:id="rId35"/>
    <p:sldId id="306" r:id="rId36"/>
    <p:sldId id="307" r:id="rId37"/>
    <p:sldId id="308" r:id="rId38"/>
    <p:sldId id="258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àng Nguyễn" initials="HN" lastIdx="1" clrIdx="0">
    <p:extLst>
      <p:ext uri="{19B8F6BF-5375-455C-9EA6-DF929625EA0E}">
        <p15:presenceInfo xmlns:p15="http://schemas.microsoft.com/office/powerpoint/2012/main" userId="4e5f868ed13732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181" autoAdjust="0"/>
  </p:normalViewPr>
  <p:slideViewPr>
    <p:cSldViewPr snapToGrid="0" snapToObjects="1" showGuides="1">
      <p:cViewPr varScale="1">
        <p:scale>
          <a:sx n="134" d="100"/>
          <a:sy n="134" d="100"/>
        </p:scale>
        <p:origin x="95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30T15:20:09.008" idx="1">
    <p:pos x="4293" y="49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EF use Id column, then use &lt;Entity Class Name&gt; + "Id“ as a simple field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7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4767263"/>
            <a:ext cx="1367315" cy="273844"/>
          </a:xfrm>
        </p:spPr>
        <p:txBody>
          <a:bodyPr/>
          <a:lstStyle/>
          <a:p>
            <a:fld id="{63A9D870-3F93-4B8A-8AC9-9D3B4FB155C2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6139587" cy="273844"/>
          </a:xfrm>
        </p:spPr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2444" y="4767263"/>
            <a:ext cx="564356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" y="3305176"/>
            <a:ext cx="8458199" cy="1021556"/>
          </a:xfrm>
        </p:spPr>
        <p:txBody>
          <a:bodyPr anchor="t"/>
          <a:lstStyle>
            <a:lvl1pPr algn="l">
              <a:defRPr sz="3200" b="1" cap="all">
                <a:solidFill>
                  <a:srgbClr val="FFC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912" y="2180035"/>
            <a:ext cx="845819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2913" y="4767263"/>
            <a:ext cx="1203007" cy="273844"/>
          </a:xfrm>
        </p:spPr>
        <p:txBody>
          <a:bodyPr/>
          <a:lstStyle/>
          <a:p>
            <a:fld id="{95690783-B5B6-43F6-9D05-1F8793B02117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37719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37719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B3E9-7592-48AC-A218-7AC85EB51A08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" y="55784"/>
            <a:ext cx="7100888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1" y="858441"/>
            <a:ext cx="427196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161" y="1338261"/>
            <a:ext cx="4271963" cy="3276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0575" y="845344"/>
            <a:ext cx="430053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0575" y="1325165"/>
            <a:ext cx="4300537" cy="3289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7163" y="4767263"/>
            <a:ext cx="1488758" cy="273844"/>
          </a:xfrm>
        </p:spPr>
        <p:txBody>
          <a:bodyPr/>
          <a:lstStyle/>
          <a:p>
            <a:fld id="{89809214-B0AA-40EF-B713-56DABC867509}" type="datetime1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E15-6A1B-4F98-93CA-BDA6731742CD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789B-5D05-4E47-B9C1-C0FFAEB67DE3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8" r:id="rId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ityframeworktutorial.net/efcore/conventions-in-ef-core.aspx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en-US" dirty="0" smtClean="0"/>
              <a:t>Framework Core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0" dirty="0"/>
              <a:t>EF Core Code First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EF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525" y="763033"/>
            <a:ext cx="4833601" cy="383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07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 Core Conventions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04B59-EEED-4E84-A07E-B6B2BC2ACB9E}"/>
              </a:ext>
            </a:extLst>
          </p:cNvPr>
          <p:cNvSpPr txBox="1"/>
          <p:nvPr/>
        </p:nvSpPr>
        <p:spPr>
          <a:xfrm>
            <a:off x="442911" y="3889435"/>
            <a:ext cx="58158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www.entityframeworktutorial.net/efcore/conventions-in-ef-core.aspx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581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Conventions in EF </a:t>
            </a:r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 Core </a:t>
            </a:r>
            <a:r>
              <a:rPr lang="en-US" dirty="0"/>
              <a:t>uses a set of default conventions that determines how to map between our database and </a:t>
            </a:r>
            <a:r>
              <a:rPr lang="en-US" dirty="0" smtClean="0"/>
              <a:t>Domain classes</a:t>
            </a:r>
          </a:p>
          <a:p>
            <a:r>
              <a:rPr lang="en-US" dirty="0"/>
              <a:t>These conventions help us reduce the configuration code to achieve this mapping.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65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 dirty="0" smtClean="0"/>
              <a:t>FE Core conventions (1)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725773F-7005-4FC8-837C-F30E48235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39414"/>
              </p:ext>
            </p:extLst>
          </p:nvPr>
        </p:nvGraphicFramePr>
        <p:xfrm>
          <a:off x="278606" y="708801"/>
          <a:ext cx="8622506" cy="3888502"/>
        </p:xfrm>
        <a:graphic>
          <a:graphicData uri="http://schemas.openxmlformats.org/drawingml/2006/table">
            <a:tbl>
              <a:tblPr/>
              <a:tblGrid>
                <a:gridCol w="1783874">
                  <a:extLst>
                    <a:ext uri="{9D8B030D-6E8A-4147-A177-3AD203B41FA5}">
                      <a16:colId xmlns:a16="http://schemas.microsoft.com/office/drawing/2014/main" val="1179063860"/>
                    </a:ext>
                  </a:extLst>
                </a:gridCol>
                <a:gridCol w="6838632">
                  <a:extLst>
                    <a:ext uri="{9D8B030D-6E8A-4147-A177-3AD203B41FA5}">
                      <a16:colId xmlns:a16="http://schemas.microsoft.com/office/drawing/2014/main" val="1543423794"/>
                    </a:ext>
                  </a:extLst>
                </a:gridCol>
              </a:tblGrid>
              <a:tr h="28842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Default Convention For</a:t>
                      </a:r>
                    </a:p>
                  </a:txBody>
                  <a:tcPr marL="30950" marR="30950" marT="15475" marB="1547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30950" marR="30950" marT="15475" marB="1547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881687"/>
                  </a:ext>
                </a:extLst>
              </a:tr>
              <a:tr h="290343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Schema</a:t>
                      </a:r>
                    </a:p>
                  </a:txBody>
                  <a:tcPr marL="30950" marR="30950" marT="15475" marB="1547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By default, EF creates all the DB objects into the </a:t>
                      </a:r>
                      <a:r>
                        <a:rPr lang="en-US" sz="1400" b="1">
                          <a:solidFill>
                            <a:srgbClr val="414141"/>
                          </a:solidFill>
                          <a:effectLst/>
                        </a:rPr>
                        <a:t>dbo</a:t>
                      </a:r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 schema.</a:t>
                      </a:r>
                    </a:p>
                  </a:txBody>
                  <a:tcPr marL="30950" marR="30950" marT="15475" marB="1547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994807"/>
                  </a:ext>
                </a:extLst>
              </a:tr>
              <a:tr h="77179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Table Name</a:t>
                      </a:r>
                    </a:p>
                  </a:txBody>
                  <a:tcPr marL="30950" marR="30950" marT="15475" marB="1547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&lt;Entity Class Name&gt; + 's'</a:t>
                      </a:r>
                      <a:b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EF will create a DB table with the entity class name suffixed by 's' e.g. Student domain class (entity) would map to the Students table.</a:t>
                      </a:r>
                    </a:p>
                  </a:txBody>
                  <a:tcPr marL="30950" marR="30950" marT="15475" marB="1547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538758"/>
                  </a:ext>
                </a:extLst>
              </a:tr>
              <a:tr h="101347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Primary key Name</a:t>
                      </a:r>
                    </a:p>
                  </a:txBody>
                  <a:tcPr marL="30950" marR="30950" marT="15475" marB="1547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1) Id</a:t>
                      </a:r>
                      <a:b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2) &lt;Entity Class Name&gt; + "Id" (case insensitive</a:t>
                      </a:r>
                      <a:r>
                        <a:rPr lang="en-US" sz="1400" dirty="0" smtClean="0">
                          <a:solidFill>
                            <a:srgbClr val="414141"/>
                          </a:solidFill>
                          <a:effectLst/>
                        </a:rPr>
                        <a:t>)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/>
                      </a:r>
                      <a:b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EF will create a primary key column for the property named Id or &lt;Entity Class Name&gt; + "Id" (case insensitive).</a:t>
                      </a:r>
                    </a:p>
                  </a:txBody>
                  <a:tcPr marL="30950" marR="30950" marT="15475" marB="1547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69777"/>
                  </a:ext>
                </a:extLst>
              </a:tr>
              <a:tr h="128580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Foreign key property Name</a:t>
                      </a:r>
                    </a:p>
                  </a:txBody>
                  <a:tcPr marL="30950" marR="30950" marT="15475" marB="1547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By default EF will look for the foreign key property with the same name as the principal entity primary key name.</a:t>
                      </a:r>
                      <a:b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If the foreign key property does not exist, then EF will create an FK column in the Db table with &lt;Dependent Navigation Property Name&gt; + "_" + &lt;Principal Entity Primary Key Property Name&gt;</a:t>
                      </a:r>
                      <a:b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e.g. EF will create 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Grade_GradeId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 foreign key column in the Students table if the Student entity does not contain 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foreignkey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 property for Grade.</a:t>
                      </a:r>
                    </a:p>
                  </a:txBody>
                  <a:tcPr marL="30950" marR="30950" marT="15475" marB="1547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803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483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primary-key By Convention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primary-key By Convention mapping between the .NET class and the SQL column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60" y="1830948"/>
            <a:ext cx="6745287" cy="284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35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code first conventions </a:t>
            </a:r>
            <a:r>
              <a:rPr lang="en-US" dirty="0" smtClean="0"/>
              <a:t>(2)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38652"/>
              </p:ext>
            </p:extLst>
          </p:nvPr>
        </p:nvGraphicFramePr>
        <p:xfrm>
          <a:off x="277812" y="849313"/>
          <a:ext cx="8623299" cy="2349310"/>
        </p:xfrm>
        <a:graphic>
          <a:graphicData uri="http://schemas.openxmlformats.org/drawingml/2006/table">
            <a:tbl>
              <a:tblPr/>
              <a:tblGrid>
                <a:gridCol w="1622108">
                  <a:extLst>
                    <a:ext uri="{9D8B030D-6E8A-4147-A177-3AD203B41FA5}">
                      <a16:colId xmlns:a16="http://schemas.microsoft.com/office/drawing/2014/main" val="626931840"/>
                    </a:ext>
                  </a:extLst>
                </a:gridCol>
                <a:gridCol w="7001191">
                  <a:extLst>
                    <a:ext uri="{9D8B030D-6E8A-4147-A177-3AD203B41FA5}">
                      <a16:colId xmlns:a16="http://schemas.microsoft.com/office/drawing/2014/main" val="355961291"/>
                    </a:ext>
                  </a:extLst>
                </a:gridCol>
              </a:tblGrid>
              <a:tr h="35701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Null column</a:t>
                      </a:r>
                    </a:p>
                  </a:txBody>
                  <a:tcPr marL="30950" marR="30950" marT="15475" marB="1547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EF creates a null column for all reference type properties and nullable primitive properties e.g. string, Nullable&lt;int&gt;, Student, Grade (all class type properties)</a:t>
                      </a:r>
                    </a:p>
                  </a:txBody>
                  <a:tcPr marL="30950" marR="30950" marT="15475" marB="1547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72085"/>
                  </a:ext>
                </a:extLst>
              </a:tr>
              <a:tr h="321953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Not Null Column</a:t>
                      </a:r>
                    </a:p>
                  </a:txBody>
                  <a:tcPr marL="30950" marR="30950" marT="15475" marB="1547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EF creates </a:t>
                      </a:r>
                      <a:r>
                        <a:rPr lang="en-US" sz="1600" dirty="0" err="1">
                          <a:solidFill>
                            <a:srgbClr val="414141"/>
                          </a:solidFill>
                          <a:effectLst/>
                        </a:rPr>
                        <a:t>NotNull</a:t>
                      </a:r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 columns for Primary Key properties and non-</a:t>
                      </a:r>
                      <a:r>
                        <a:rPr lang="en-US" sz="1600" dirty="0" err="1">
                          <a:solidFill>
                            <a:srgbClr val="414141"/>
                          </a:solidFill>
                          <a:effectLst/>
                        </a:rPr>
                        <a:t>nullable</a:t>
                      </a:r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 value type properties e.g. </a:t>
                      </a:r>
                      <a:r>
                        <a:rPr lang="en-US" sz="1600" dirty="0" err="1">
                          <a:solidFill>
                            <a:srgbClr val="414141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, float, decimal, </a:t>
                      </a:r>
                      <a:r>
                        <a:rPr lang="en-US" sz="1600" dirty="0" err="1">
                          <a:solidFill>
                            <a:srgbClr val="414141"/>
                          </a:solidFill>
                          <a:effectLst/>
                        </a:rPr>
                        <a:t>datetime</a:t>
                      </a:r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 etc.</a:t>
                      </a:r>
                    </a:p>
                  </a:txBody>
                  <a:tcPr marL="30950" marR="30950" marT="15475" marB="1547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760414"/>
                  </a:ext>
                </a:extLst>
              </a:tr>
              <a:tr h="321953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DB Columns order</a:t>
                      </a:r>
                    </a:p>
                  </a:txBody>
                  <a:tcPr marL="30950" marR="30950" marT="15475" marB="1547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EF will create DB columns in the same order like the properties in an entity class. However, primary key columns would be moved first.</a:t>
                      </a:r>
                    </a:p>
                  </a:txBody>
                  <a:tcPr marL="30950" marR="30950" marT="15475" marB="1547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59453"/>
                  </a:ext>
                </a:extLst>
              </a:tr>
              <a:tr h="321953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Properties mapping to DB</a:t>
                      </a:r>
                    </a:p>
                  </a:txBody>
                  <a:tcPr marL="30950" marR="30950" marT="15475" marB="1547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By default, all properties will map to the database. Use the [NotMapped] attribute to exclude property or class from DB mapping.</a:t>
                      </a:r>
                    </a:p>
                  </a:txBody>
                  <a:tcPr marL="30950" marR="30950" marT="15475" marB="1547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214984"/>
                  </a:ext>
                </a:extLst>
              </a:tr>
              <a:tr h="17517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Cascade delete</a:t>
                      </a:r>
                    </a:p>
                  </a:txBody>
                  <a:tcPr marL="30950" marR="30950" marT="15475" marB="1547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Enabled by default for all types of relationships.</a:t>
                      </a:r>
                    </a:p>
                  </a:txBody>
                  <a:tcPr marL="30950" marR="30950" marT="15475" marB="1547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0941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7811" y="3659777"/>
            <a:ext cx="8623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EF6</a:t>
            </a:r>
            <a:r>
              <a:rPr lang="en-US" i="1" dirty="0"/>
              <a:t> One change in the default mapping conventions is that EF Core maps a .NET </a:t>
            </a:r>
            <a:r>
              <a:rPr lang="en-US" i="1" dirty="0" err="1"/>
              <a:t>DateTime</a:t>
            </a:r>
            <a:r>
              <a:rPr lang="en-US" i="1" dirty="0"/>
              <a:t> type to SQL datetime2(7), whereas EF6 maps .NET </a:t>
            </a:r>
            <a:r>
              <a:rPr lang="en-US" i="1" dirty="0" err="1"/>
              <a:t>DateTime</a:t>
            </a:r>
            <a:r>
              <a:rPr lang="en-US" i="1" dirty="0"/>
              <a:t> to SQL </a:t>
            </a:r>
            <a:r>
              <a:rPr lang="en-US" i="1" dirty="0" err="1"/>
              <a:t>datetime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643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Convention </a:t>
            </a:r>
            <a:r>
              <a:rPr lang="en-US" sz="2400" dirty="0"/>
              <a:t>rules to define an SQL column.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of the name, type, size, and </a:t>
            </a:r>
            <a:r>
              <a:rPr lang="en-US" dirty="0" err="1"/>
              <a:t>nullability</a:t>
            </a:r>
            <a:r>
              <a:rPr lang="en-US" dirty="0"/>
              <a:t> conventions applied to a property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766293"/>
            <a:ext cx="75057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66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code first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Examples:</a:t>
            </a:r>
          </a:p>
          <a:p>
            <a:pPr lvl="1"/>
            <a:r>
              <a:rPr lang="en-GB" dirty="0"/>
              <a:t>public string Description { get; set; } 				=&gt; mapped</a:t>
            </a:r>
          </a:p>
          <a:p>
            <a:pPr lvl="1"/>
            <a:r>
              <a:rPr lang="en-GB" dirty="0"/>
              <a:t>public string Description { get { return Name; } } 	=&gt; </a:t>
            </a:r>
            <a:r>
              <a:rPr lang="en-GB" b="1" dirty="0"/>
              <a:t>not</a:t>
            </a:r>
            <a:r>
              <a:rPr lang="en-GB" dirty="0"/>
              <a:t> mapped</a:t>
            </a:r>
          </a:p>
          <a:p>
            <a:pPr lvl="1"/>
            <a:r>
              <a:rPr lang="en-GB" dirty="0"/>
              <a:t>public string Description { set { value = Name; } } 	=&gt; </a:t>
            </a:r>
            <a:r>
              <a:rPr lang="en-GB" b="1" dirty="0"/>
              <a:t>not</a:t>
            </a:r>
            <a:r>
              <a:rPr lang="en-GB" dirty="0"/>
              <a:t> mapped</a:t>
            </a:r>
          </a:p>
          <a:p>
            <a:pPr lvl="1"/>
            <a:r>
              <a:rPr lang="en-GB" dirty="0"/>
              <a:t>public string Description; 							=&gt; </a:t>
            </a:r>
            <a:r>
              <a:rPr lang="en-GB" b="1" dirty="0"/>
              <a:t>not</a:t>
            </a:r>
            <a:r>
              <a:rPr lang="en-GB" dirty="0"/>
              <a:t> mapped</a:t>
            </a:r>
          </a:p>
          <a:p>
            <a:pPr lvl="1"/>
            <a:r>
              <a:rPr lang="en-GB" dirty="0"/>
              <a:t>private string Description { get; set; } 				=&gt; </a:t>
            </a:r>
            <a:r>
              <a:rPr lang="en-GB" b="1" dirty="0"/>
              <a:t>not</a:t>
            </a:r>
            <a:r>
              <a:rPr lang="en-GB" dirty="0"/>
              <a:t> mapped</a:t>
            </a:r>
          </a:p>
          <a:p>
            <a:pPr lvl="1"/>
            <a:r>
              <a:rPr lang="en-GB" dirty="0"/>
              <a:t>protected string Description { get; set; } 			=&gt; </a:t>
            </a:r>
            <a:r>
              <a:rPr lang="en-GB" b="1" dirty="0"/>
              <a:t>not</a:t>
            </a:r>
            <a:r>
              <a:rPr lang="en-GB" dirty="0"/>
              <a:t> mapped</a:t>
            </a:r>
          </a:p>
          <a:p>
            <a:pPr marL="51435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1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mapped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7171"/>
              </p:ext>
            </p:extLst>
          </p:nvPr>
        </p:nvGraphicFramePr>
        <p:xfrm>
          <a:off x="277813" y="849313"/>
          <a:ext cx="8623300" cy="35052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5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C#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Mapping to SQL Server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C#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Mapping to SQL Server 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nvarchar(Max)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smallint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decimal(18,2)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bigint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byte[]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varbinary(Max)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i="1" u="none">
                          <a:solidFill>
                            <a:srgbClr val="414141"/>
                          </a:solidFill>
                          <a:effectLst/>
                        </a:rPr>
                        <a:t>No mapping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rgbClr val="414141"/>
                          </a:solidFill>
                          <a:effectLst/>
                        </a:rPr>
                        <a:t>sbyte</a:t>
                      </a:r>
                      <a:endParaRPr lang="en-US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i="1" u="none">
                          <a:solidFill>
                            <a:srgbClr val="414141"/>
                          </a:solidFill>
                          <a:effectLst/>
                        </a:rPr>
                        <a:t>No mapping </a:t>
                      </a:r>
                      <a:br>
                        <a:rPr lang="en-US" i="1" u="none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US" i="1" u="none">
                          <a:solidFill>
                            <a:srgbClr val="414141"/>
                          </a:solidFill>
                          <a:effectLst/>
                        </a:rPr>
                        <a:t>(throws exception)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i="1" u="none" dirty="0">
                          <a:solidFill>
                            <a:srgbClr val="414141"/>
                          </a:solidFill>
                          <a:effectLst/>
                        </a:rPr>
                        <a:t>No mapping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27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894904" y="687965"/>
            <a:ext cx="5849385" cy="3892232"/>
            <a:chOff x="2929807" y="776248"/>
            <a:chExt cx="5849385" cy="389223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9807" y="776248"/>
              <a:ext cx="5849385" cy="389223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0689" y="4282071"/>
              <a:ext cx="2837719" cy="298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659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Lesson</a:t>
            </a:r>
            <a:r>
              <a:rPr lang="vi-V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bjectives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EF </a:t>
            </a:r>
            <a:r>
              <a:rPr lang="en-US" altLang="en-US" dirty="0" smtClean="0"/>
              <a:t>Core Code </a:t>
            </a:r>
            <a:r>
              <a:rPr lang="en-US" altLang="en-US" dirty="0"/>
              <a:t>First Overview</a:t>
            </a:r>
          </a:p>
          <a:p>
            <a:r>
              <a:rPr lang="en-US" altLang="en-US" dirty="0"/>
              <a:t>EF Core</a:t>
            </a:r>
            <a:r>
              <a:rPr lang="en-US" dirty="0" smtClean="0"/>
              <a:t> </a:t>
            </a:r>
            <a:r>
              <a:rPr lang="en-US" dirty="0"/>
              <a:t>Conventions</a:t>
            </a:r>
          </a:p>
          <a:p>
            <a:r>
              <a:rPr lang="en-GB" dirty="0"/>
              <a:t>Database Initialization</a:t>
            </a:r>
          </a:p>
          <a:p>
            <a:r>
              <a:rPr lang="en-GB" dirty="0"/>
              <a:t>Database Initialization Strategies</a:t>
            </a:r>
          </a:p>
          <a:p>
            <a:r>
              <a:rPr lang="en-GB" dirty="0"/>
              <a:t>Seed data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3602-3032-40E0-910C-A05081070B9D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16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EF core infers the One-to-Many, One-to-One relationship using the navigation property by default convention.</a:t>
            </a:r>
          </a:p>
          <a:p>
            <a:r>
              <a:rPr lang="en-GB" dirty="0"/>
              <a:t>You need to configure them either using Fluent API or </a:t>
            </a:r>
            <a:r>
              <a:rPr lang="en-GB" dirty="0" smtClean="0"/>
              <a:t>Data Annotation</a:t>
            </a:r>
            <a:r>
              <a:rPr lang="en-GB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are no default conventions available in Entity Framework Core which automatically configure a many-to-many relationship. You must configure it using Fluent API.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40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Conventions for One-to-Many </a:t>
            </a:r>
            <a:r>
              <a:rPr lang="en-GB" sz="2400" dirty="0" smtClean="0"/>
              <a:t>Relationships (1)</a:t>
            </a:r>
            <a:endParaRPr lang="en-US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Convention 1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B050"/>
                </a:solidFill>
              </a:rPr>
              <a:t>includes</a:t>
            </a:r>
            <a:r>
              <a:rPr lang="en-GB" sz="1800" dirty="0"/>
              <a:t> a </a:t>
            </a:r>
            <a:r>
              <a:rPr lang="en-GB" sz="1800" dirty="0">
                <a:solidFill>
                  <a:srgbClr val="00B050"/>
                </a:solidFill>
              </a:rPr>
              <a:t>reference</a:t>
            </a:r>
            <a:r>
              <a:rPr lang="en-GB" sz="1800" dirty="0"/>
              <a:t> navigation property of parent in the child entity class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Convention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B050"/>
                </a:solidFill>
              </a:rPr>
              <a:t>includes</a:t>
            </a:r>
            <a:r>
              <a:rPr lang="en-GB" sz="1800" dirty="0"/>
              <a:t> a </a:t>
            </a:r>
            <a:r>
              <a:rPr lang="en-GB" sz="1800" dirty="0">
                <a:solidFill>
                  <a:srgbClr val="00B050"/>
                </a:solidFill>
              </a:rPr>
              <a:t>collection</a:t>
            </a:r>
            <a:r>
              <a:rPr lang="en-GB" sz="1800" dirty="0"/>
              <a:t> navigation property of children in the parent entity class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21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3" y="2337530"/>
            <a:ext cx="2750491" cy="24428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804" y="2256650"/>
            <a:ext cx="3603506" cy="252371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737191" y="3038627"/>
            <a:ext cx="2580167" cy="4798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9550" y="4217734"/>
            <a:ext cx="3475806" cy="4798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1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Conventions for One-to-Many </a:t>
            </a:r>
            <a:r>
              <a:rPr lang="en-GB" sz="2400" dirty="0" smtClean="0"/>
              <a:t>Relationships (2)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Convention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22" y="1338261"/>
            <a:ext cx="4528253" cy="3276601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rgbClr val="00B050"/>
                </a:solidFill>
              </a:rPr>
              <a:t>includes</a:t>
            </a:r>
            <a:r>
              <a:rPr lang="en-GB" sz="1600" dirty="0"/>
              <a:t> navigation properties at </a:t>
            </a:r>
            <a:r>
              <a:rPr lang="en-GB" sz="1600" dirty="0">
                <a:solidFill>
                  <a:srgbClr val="00B050"/>
                </a:solidFill>
              </a:rPr>
              <a:t>both ends </a:t>
            </a:r>
            <a:r>
              <a:rPr lang="en-GB" sz="1600" dirty="0"/>
              <a:t>will also result in a one-to-many </a:t>
            </a:r>
            <a:r>
              <a:rPr lang="en-GB" sz="1600" dirty="0" smtClean="0"/>
              <a:t>relationship </a:t>
            </a:r>
            <a:r>
              <a:rPr lang="en-GB" sz="1600" dirty="0"/>
              <a:t>(</a:t>
            </a:r>
            <a:r>
              <a:rPr lang="en-US" sz="1600" dirty="0"/>
              <a:t>convention 1 + convention 2)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Convention </a:t>
            </a:r>
            <a:r>
              <a:rPr lang="en-GB" dirty="0" smtClean="0"/>
              <a:t>4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Defining the relationship </a:t>
            </a:r>
            <a:r>
              <a:rPr lang="en-US" sz="1600" dirty="0">
                <a:solidFill>
                  <a:srgbClr val="00B050"/>
                </a:solidFill>
              </a:rPr>
              <a:t>fully</a:t>
            </a:r>
            <a:r>
              <a:rPr lang="en-US" sz="1600" dirty="0"/>
              <a:t> at </a:t>
            </a:r>
            <a:r>
              <a:rPr lang="en-US" sz="1600" dirty="0">
                <a:solidFill>
                  <a:srgbClr val="00B050"/>
                </a:solidFill>
              </a:rPr>
              <a:t>both ends </a:t>
            </a:r>
            <a:r>
              <a:rPr lang="en-US" sz="1600" dirty="0"/>
              <a:t>with </a:t>
            </a:r>
            <a:r>
              <a:rPr lang="en-US" sz="1600" dirty="0">
                <a:solidFill>
                  <a:srgbClr val="00B050"/>
                </a:solidFill>
              </a:rPr>
              <a:t>the foreign key property </a:t>
            </a:r>
            <a:r>
              <a:rPr lang="en-US" sz="1600" dirty="0"/>
              <a:t>in the dependent entity creates a one-to-many relationship.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9214-B0AA-40EF-B713-56DABC867509}" type="datetime1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00" y="2314575"/>
            <a:ext cx="3221467" cy="23002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746" y="2457422"/>
            <a:ext cx="3565077" cy="230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2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Conventions for One-to-Many Relationships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889993"/>
            <a:ext cx="4800600" cy="3790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389" y="803673"/>
            <a:ext cx="4727723" cy="117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12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/>
              <a:t>One-to-One Relationship </a:t>
            </a:r>
            <a:r>
              <a:rPr lang="en-US" sz="2800" b="0" dirty="0" smtClean="0"/>
              <a:t>Conventions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 Core </a:t>
            </a:r>
            <a:r>
              <a:rPr lang="en-US" dirty="0"/>
              <a:t>introduced default conventions which automatically configure a One-to-One relationship between two entities </a:t>
            </a:r>
            <a:r>
              <a:rPr lang="en-US" dirty="0">
                <a:solidFill>
                  <a:srgbClr val="00B050"/>
                </a:solidFill>
              </a:rPr>
              <a:t>(EF 6.x or prior does not support conventions for One-to-One relationship</a:t>
            </a:r>
            <a:r>
              <a:rPr lang="en-US" dirty="0" smtClean="0">
                <a:solidFill>
                  <a:srgbClr val="00B050"/>
                </a:solidFill>
              </a:rPr>
              <a:t>).</a:t>
            </a:r>
          </a:p>
          <a:p>
            <a:r>
              <a:rPr lang="en-US" dirty="0"/>
              <a:t> a o</a:t>
            </a:r>
            <a:r>
              <a:rPr lang="en-US" dirty="0">
                <a:solidFill>
                  <a:srgbClr val="00B050"/>
                </a:solidFill>
              </a:rPr>
              <a:t>ne-to-one </a:t>
            </a:r>
            <a:r>
              <a:rPr lang="en-US" dirty="0"/>
              <a:t>relationship </a:t>
            </a:r>
            <a:r>
              <a:rPr lang="en-US" dirty="0">
                <a:solidFill>
                  <a:srgbClr val="00B050"/>
                </a:solidFill>
              </a:rPr>
              <a:t>requires</a:t>
            </a:r>
            <a:r>
              <a:rPr lang="en-US" dirty="0"/>
              <a:t> a </a:t>
            </a:r>
            <a:r>
              <a:rPr lang="en-US" dirty="0">
                <a:solidFill>
                  <a:srgbClr val="00B050"/>
                </a:solidFill>
              </a:rPr>
              <a:t>reference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navigation</a:t>
            </a:r>
            <a:r>
              <a:rPr lang="en-US" dirty="0"/>
              <a:t> property at </a:t>
            </a:r>
            <a:r>
              <a:rPr lang="en-US" dirty="0">
                <a:solidFill>
                  <a:srgbClr val="00B050"/>
                </a:solidFill>
              </a:rPr>
              <a:t>both sides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/>
              <a:t>One-to-One Relationship </a:t>
            </a:r>
            <a:r>
              <a:rPr lang="en-US" sz="2800" b="0" dirty="0" smtClean="0"/>
              <a:t>Conventions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22750"/>
          <a:stretch/>
        </p:blipFill>
        <p:spPr>
          <a:xfrm>
            <a:off x="5130886" y="1207314"/>
            <a:ext cx="3434470" cy="29966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" y="849592"/>
            <a:ext cx="3619999" cy="379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61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Initialization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Section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54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Initialization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/>
              <a:t>The DBContext connects to the database using the Database Providers. These Providers requires a connection string to connect to the database.</a:t>
            </a:r>
          </a:p>
          <a:p>
            <a:pPr marL="0" indent="0" algn="just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16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Initialization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/>
              <a:t>Once you install the database provider, then you can configure the database provider using the extension method provided them using the DbContextOptionsBuilder</a:t>
            </a:r>
          </a:p>
          <a:p>
            <a:pPr marL="0" indent="0" algn="just">
              <a:buNone/>
            </a:pPr>
            <a:r>
              <a:rPr lang="en-US"/>
              <a:t>For Example to use SQL Server install the package</a:t>
            </a:r>
          </a:p>
          <a:p>
            <a:pPr marL="0" indent="0" algn="just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AF7F81-705E-48E8-8A5F-C3A75C771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" y="3051851"/>
            <a:ext cx="6690940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21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Initialization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/>
              <a:t>In order to execute EF Core commands from Package Manager Console, search for the </a:t>
            </a:r>
          </a:p>
          <a:p>
            <a:pPr marL="0" indent="0" algn="just">
              <a:buNone/>
            </a:pPr>
            <a:r>
              <a:rPr lang="en-US"/>
              <a:t>Microsoft.EntityFrameworkCore.Tools package from NuGet UI and install it as shown below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E7B597-93D9-499F-9071-423393D45E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1"/>
          <a:stretch/>
        </p:blipFill>
        <p:spPr bwMode="auto">
          <a:xfrm>
            <a:off x="1864913" y="2825153"/>
            <a:ext cx="4804952" cy="166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7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 </a:t>
            </a:r>
            <a:r>
              <a:rPr lang="en-US" altLang="en-US" dirty="0" smtClean="0"/>
              <a:t>Core Code </a:t>
            </a:r>
            <a:r>
              <a:rPr lang="en-US" altLang="en-US" dirty="0"/>
              <a:t>First Overview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Section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70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Initialization Strategies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Section 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78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Class DBContext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>
                <a:solidFill>
                  <a:srgbClr val="000000"/>
                </a:solidFill>
                <a:effectLst/>
                <a:latin typeface="-apple-system"/>
              </a:rPr>
              <a:t>To use DBContext, we need to create a context class and derive it from the DbContext base class</a:t>
            </a:r>
          </a:p>
          <a:p>
            <a:pPr marL="0" indent="0" algn="just">
              <a:buNone/>
            </a:pPr>
            <a:r>
              <a:rPr lang="en-US" b="0" i="0">
                <a:solidFill>
                  <a:srgbClr val="000000"/>
                </a:solidFill>
                <a:effectLst/>
                <a:latin typeface="-apple-system"/>
              </a:rPr>
              <a:t>The following is the example of the Context class (EFContext):</a:t>
            </a:r>
          </a:p>
          <a:p>
            <a:pPr marL="0" indent="0" algn="just">
              <a:buNone/>
            </a:pPr>
            <a:endParaRPr lang="en-US" b="0" i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 algn="just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2D4A57-2A59-4CD9-A2F4-2454F5B33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306" y="2397400"/>
            <a:ext cx="3550202" cy="229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02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 database provider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/>
              <a:t>Then use the UseSqlServer extension method to register the SQL Server database provider</a:t>
            </a:r>
          </a:p>
          <a:p>
            <a:pPr marL="0" indent="0" algn="just">
              <a:buNone/>
            </a:pPr>
            <a:r>
              <a:rPr lang="en-US">
                <a:solidFill>
                  <a:srgbClr val="000000"/>
                </a:solidFill>
                <a:latin typeface="-apple-system"/>
              </a:rPr>
              <a:t>B</a:t>
            </a:r>
            <a:r>
              <a:rPr lang="en-US" b="0" i="0">
                <a:solidFill>
                  <a:srgbClr val="000000"/>
                </a:solidFill>
                <a:effectLst/>
                <a:latin typeface="-apple-system"/>
              </a:rPr>
              <a:t>y overriding the OnConfigure method</a:t>
            </a:r>
          </a:p>
          <a:p>
            <a:pPr marL="0" indent="0" algn="just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BF5FB7-F556-40CB-B3AC-DA61DE8FB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78" y="2509056"/>
            <a:ext cx="8573243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40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Initialization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33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3187" y="937971"/>
            <a:ext cx="926237" cy="5878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Start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1645920" y="1944757"/>
            <a:ext cx="987098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Use context name as a connection string name</a:t>
            </a:r>
            <a:endParaRPr lang="en-US" sz="800" dirty="0"/>
          </a:p>
        </p:txBody>
      </p:sp>
      <p:cxnSp>
        <p:nvCxnSpPr>
          <p:cNvPr id="19" name="Straight Arrow Connector 18" title="Check"/>
          <p:cNvCxnSpPr>
            <a:stCxn id="12" idx="6"/>
            <a:endCxn id="35" idx="1"/>
          </p:cNvCxnSpPr>
          <p:nvPr/>
        </p:nvCxnSpPr>
        <p:spPr>
          <a:xfrm flipV="1">
            <a:off x="1219424" y="1231885"/>
            <a:ext cx="42649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463164" y="937968"/>
            <a:ext cx="898453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Check database is existing at connection?</a:t>
            </a:r>
            <a:endParaRPr lang="en-US" sz="800" dirty="0"/>
          </a:p>
        </p:txBody>
      </p:sp>
      <p:sp>
        <p:nvSpPr>
          <p:cNvPr id="32" name="Rectangle 31"/>
          <p:cNvSpPr/>
          <p:nvPr/>
        </p:nvSpPr>
        <p:spPr>
          <a:xfrm>
            <a:off x="5810224" y="933423"/>
            <a:ext cx="822699" cy="5901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Use existing database</a:t>
            </a:r>
            <a:endParaRPr lang="en-US" sz="800" dirty="0"/>
          </a:p>
        </p:txBody>
      </p:sp>
      <p:sp>
        <p:nvSpPr>
          <p:cNvPr id="33" name="Rectangle 32"/>
          <p:cNvSpPr/>
          <p:nvPr/>
        </p:nvSpPr>
        <p:spPr>
          <a:xfrm>
            <a:off x="5815347" y="2097007"/>
            <a:ext cx="963348" cy="5738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Create database at connection </a:t>
            </a:r>
            <a:endParaRPr lang="en-US" sz="800" dirty="0"/>
          </a:p>
        </p:txBody>
      </p:sp>
      <p:sp>
        <p:nvSpPr>
          <p:cNvPr id="34" name="Rectangle 33"/>
          <p:cNvSpPr/>
          <p:nvPr/>
        </p:nvSpPr>
        <p:spPr>
          <a:xfrm>
            <a:off x="4490823" y="2960023"/>
            <a:ext cx="1699788" cy="5878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Create database with the name matches to {Namespace}.{Context name} in local SQLEXPRESS</a:t>
            </a:r>
            <a:endParaRPr lang="en-US" sz="800" dirty="0"/>
          </a:p>
        </p:txBody>
      </p:sp>
      <p:sp>
        <p:nvSpPr>
          <p:cNvPr id="35" name="Rectangle 34"/>
          <p:cNvSpPr/>
          <p:nvPr/>
        </p:nvSpPr>
        <p:spPr>
          <a:xfrm>
            <a:off x="1645919" y="937970"/>
            <a:ext cx="987099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Call constructor with connection string name?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108159" y="937969"/>
            <a:ext cx="963348" cy="58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Connection string name is existing in configuration file?</a:t>
            </a:r>
            <a:endParaRPr lang="en-US" sz="800" dirty="0"/>
          </a:p>
        </p:txBody>
      </p:sp>
      <p:cxnSp>
        <p:nvCxnSpPr>
          <p:cNvPr id="18" name="Straight Arrow Connector 17"/>
          <p:cNvCxnSpPr>
            <a:stCxn id="35" idx="2"/>
            <a:endCxn id="17" idx="0"/>
          </p:cNvCxnSpPr>
          <p:nvPr/>
        </p:nvCxnSpPr>
        <p:spPr>
          <a:xfrm>
            <a:off x="2139469" y="1525799"/>
            <a:ext cx="0" cy="418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5" idx="3"/>
            <a:endCxn id="36" idx="1"/>
          </p:cNvCxnSpPr>
          <p:nvPr/>
        </p:nvCxnSpPr>
        <p:spPr>
          <a:xfrm flipV="1">
            <a:off x="2633018" y="1231884"/>
            <a:ext cx="47514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7" idx="3"/>
            <a:endCxn id="36" idx="2"/>
          </p:cNvCxnSpPr>
          <p:nvPr/>
        </p:nvCxnSpPr>
        <p:spPr>
          <a:xfrm flipV="1">
            <a:off x="2633018" y="1525798"/>
            <a:ext cx="956815" cy="7128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3"/>
            <a:endCxn id="31" idx="1"/>
          </p:cNvCxnSpPr>
          <p:nvPr/>
        </p:nvCxnSpPr>
        <p:spPr>
          <a:xfrm flipV="1">
            <a:off x="4071507" y="1231883"/>
            <a:ext cx="39165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1" idx="3"/>
            <a:endCxn id="32" idx="1"/>
          </p:cNvCxnSpPr>
          <p:nvPr/>
        </p:nvCxnSpPr>
        <p:spPr>
          <a:xfrm flipV="1">
            <a:off x="5361617" y="1228485"/>
            <a:ext cx="448607" cy="3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1" idx="2"/>
            <a:endCxn id="33" idx="1"/>
          </p:cNvCxnSpPr>
          <p:nvPr/>
        </p:nvCxnSpPr>
        <p:spPr>
          <a:xfrm>
            <a:off x="4912391" y="1525797"/>
            <a:ext cx="902956" cy="858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103605" y="1597211"/>
            <a:ext cx="419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633018" y="1020726"/>
            <a:ext cx="404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Yes</a:t>
            </a:r>
            <a:endParaRPr lang="en-US" sz="1000" dirty="0"/>
          </a:p>
        </p:txBody>
      </p:sp>
      <p:cxnSp>
        <p:nvCxnSpPr>
          <p:cNvPr id="104" name="Straight Arrow Connector 103"/>
          <p:cNvCxnSpPr>
            <a:endCxn id="34" idx="1"/>
          </p:cNvCxnSpPr>
          <p:nvPr/>
        </p:nvCxnSpPr>
        <p:spPr>
          <a:xfrm>
            <a:off x="3846019" y="1525800"/>
            <a:ext cx="644804" cy="1728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059829" y="987933"/>
            <a:ext cx="404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Yes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397919" y="1001200"/>
            <a:ext cx="404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Yes</a:t>
            </a:r>
            <a:endParaRPr 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900769" y="1744466"/>
            <a:ext cx="419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955576" y="1809782"/>
            <a:ext cx="419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4095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Seed Data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Section 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6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Seed Data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GB" dirty="0"/>
              <a:t>insert data into database tables during the database initialization process. </a:t>
            </a:r>
          </a:p>
          <a:p>
            <a:r>
              <a:rPr lang="en-GB" dirty="0"/>
              <a:t>Use to provide some test data for the application</a:t>
            </a:r>
          </a:p>
          <a:p>
            <a:r>
              <a:rPr lang="en-GB" dirty="0"/>
              <a:t>Use to create some default master data for the application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1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Seed Data steps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600"/>
              <a:t>Step </a:t>
            </a:r>
            <a:r>
              <a:rPr lang="en-GB" sz="1600" dirty="0"/>
              <a:t>1</a:t>
            </a:r>
            <a:r>
              <a:rPr lang="en-GB" sz="1600"/>
              <a:t>: </a:t>
            </a:r>
            <a:r>
              <a:rPr lang="en-US" sz="1600"/>
              <a:t>Override the OnModelCreating method</a:t>
            </a:r>
          </a:p>
          <a:p>
            <a:pPr marL="457200" lvl="1" indent="0">
              <a:buNone/>
            </a:pPr>
            <a:r>
              <a:rPr lang="en-US" sz="1600"/>
              <a:t>protected override void OnModelCreating(ModelBuilder modelBuilder)</a:t>
            </a:r>
          </a:p>
          <a:p>
            <a:pPr marL="457200" lvl="1" indent="0">
              <a:buNone/>
            </a:pPr>
            <a:r>
              <a:rPr lang="en-US" sz="1600"/>
              <a:t>  {</a:t>
            </a:r>
          </a:p>
          <a:p>
            <a:pPr marL="457200" lvl="1" indent="0">
              <a:buNone/>
            </a:pPr>
            <a:r>
              <a:rPr lang="en-US" sz="1600"/>
              <a:t>    //Configure domain classes using modelBuilder here   </a:t>
            </a:r>
          </a:p>
          <a:p>
            <a:pPr marL="457200" lvl="1" indent="0">
              <a:buNone/>
            </a:pPr>
            <a:r>
              <a:rPr lang="en-US" sz="1600"/>
              <a:t>  } </a:t>
            </a:r>
            <a:endParaRPr lang="en-GB" sz="1600"/>
          </a:p>
          <a:p>
            <a:r>
              <a:rPr lang="en-GB" sz="1600"/>
              <a:t>Step 2: Reference to the EntityTypeBuilder</a:t>
            </a:r>
            <a:endParaRPr lang="en-US" sz="1600"/>
          </a:p>
          <a:p>
            <a:pPr lvl="1"/>
            <a:r>
              <a:rPr lang="en-GB" sz="1600"/>
              <a:t>modelBuilder.Entity&lt;T&gt;()</a:t>
            </a:r>
          </a:p>
          <a:p>
            <a:r>
              <a:rPr lang="en-GB" sz="1600"/>
              <a:t>Step 3: </a:t>
            </a:r>
            <a:r>
              <a:rPr lang="en-US" sz="1600"/>
              <a:t>Use the HasData method to supply the list</a:t>
            </a:r>
            <a:endParaRPr lang="en-GB" sz="1600"/>
          </a:p>
          <a:p>
            <a:pPr lvl="1"/>
            <a:r>
              <a:rPr lang="en-US" sz="1600"/>
              <a:t>modelBuilder.Entity&lt;T&gt;()</a:t>
            </a:r>
          </a:p>
          <a:p>
            <a:pPr marL="457200" lvl="1" indent="0">
              <a:buNone/>
            </a:pPr>
            <a:r>
              <a:rPr lang="en-US" sz="1600"/>
              <a:t>              .HasData( new T())</a:t>
            </a:r>
          </a:p>
          <a:p>
            <a:pPr marL="0" indent="0">
              <a:buNone/>
            </a:pPr>
            <a:r>
              <a:rPr lang="en-US" sz="1600"/>
              <a:t>Once you have added the initial data, you should use migrations to update the database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35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Use EF Code First approach: create entities class and </a:t>
            </a:r>
            <a:r>
              <a:rPr lang="en-US" altLang="en-US" dirty="0" err="1"/>
              <a:t>DbContext</a:t>
            </a:r>
            <a:r>
              <a:rPr lang="en-US" altLang="en-US" dirty="0"/>
              <a:t> first, then generate database</a:t>
            </a:r>
          </a:p>
          <a:p>
            <a:r>
              <a:rPr lang="en-US" dirty="0"/>
              <a:t>Code-First Conventions: EF uses conventions to create database, tables, columns</a:t>
            </a:r>
          </a:p>
          <a:p>
            <a:r>
              <a:rPr lang="en-GB" dirty="0"/>
              <a:t>There are strategies to create database</a:t>
            </a:r>
          </a:p>
          <a:p>
            <a:r>
              <a:rPr lang="en-GB" dirty="0"/>
              <a:t>Always consider to use </a:t>
            </a:r>
            <a:r>
              <a:rPr lang="en-GB"/>
              <a:t>appropriate strategy </a:t>
            </a:r>
            <a:endParaRPr lang="en-GB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30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10CF-D8EB-4339-A038-1E0E0D4A410F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Code First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 not have an existing database for your application?</a:t>
            </a:r>
          </a:p>
          <a:p>
            <a:r>
              <a:rPr lang="en-GB" dirty="0"/>
              <a:t>Do not have much experience in SQL?</a:t>
            </a:r>
          </a:p>
          <a:p>
            <a:r>
              <a:rPr lang="en-GB" dirty="0"/>
              <a:t>Do not want to working with SQL directly?</a:t>
            </a:r>
          </a:p>
          <a:p>
            <a:r>
              <a:rPr lang="en-GB" dirty="0"/>
              <a:t>Prefer to writing entities and context class first?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4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</a:t>
            </a:r>
            <a:r>
              <a:rPr lang="en-US" dirty="0" smtClean="0"/>
              <a:t>Core Code </a:t>
            </a:r>
            <a:r>
              <a:rPr lang="en-US" dirty="0"/>
              <a:t>First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5" y="850106"/>
            <a:ext cx="8622507" cy="2382172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EF Core Code-First </a:t>
            </a:r>
            <a:r>
              <a:rPr lang="en-GB" dirty="0"/>
              <a:t>is mainly useful in Domain Driven Design.</a:t>
            </a:r>
          </a:p>
          <a:p>
            <a:r>
              <a:rPr lang="en-GB" dirty="0"/>
              <a:t>In the </a:t>
            </a:r>
            <a:r>
              <a:rPr lang="en-GB" dirty="0" smtClean="0"/>
              <a:t>EF Core Code-First </a:t>
            </a:r>
            <a:r>
              <a:rPr lang="en-GB" dirty="0"/>
              <a:t>approach, </a:t>
            </a:r>
          </a:p>
          <a:p>
            <a:pPr lvl="1"/>
            <a:r>
              <a:rPr lang="en-GB" dirty="0"/>
              <a:t>developer focus on the domain of application </a:t>
            </a:r>
          </a:p>
          <a:p>
            <a:pPr lvl="1"/>
            <a:r>
              <a:rPr lang="en-US" dirty="0" smtClean="0"/>
              <a:t>EF </a:t>
            </a:r>
            <a:r>
              <a:rPr lang="en-US" dirty="0"/>
              <a:t>Core </a:t>
            </a:r>
            <a:r>
              <a:rPr lang="en-US" dirty="0" smtClean="0"/>
              <a:t>creates </a:t>
            </a:r>
            <a:r>
              <a:rPr lang="en-US" dirty="0"/>
              <a:t>the database and tables using Code-First Migration based on the default conventions and </a:t>
            </a:r>
            <a:r>
              <a:rPr lang="en-US" dirty="0" smtClean="0"/>
              <a:t>configuration based </a:t>
            </a:r>
            <a:r>
              <a:rPr lang="en-US" dirty="0"/>
              <a:t>on the Domain classes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code-first in entity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3232278"/>
            <a:ext cx="479107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59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Code-First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u="sng" dirty="0"/>
              <a:t>Step 1: </a:t>
            </a:r>
            <a:r>
              <a:rPr lang="en-GB" sz="2800" dirty="0"/>
              <a:t>Create or modify domain classes </a:t>
            </a:r>
          </a:p>
          <a:p>
            <a:r>
              <a:rPr lang="en-GB" sz="2800" u="sng" dirty="0"/>
              <a:t>Step 2: </a:t>
            </a:r>
            <a:r>
              <a:rPr lang="en-GB" sz="2800" dirty="0"/>
              <a:t>Configure these domain classes using Fluent-API or data annotation attributes </a:t>
            </a:r>
          </a:p>
          <a:p>
            <a:r>
              <a:rPr lang="en-GB" sz="2800" u="sng" dirty="0"/>
              <a:t>Step 3: </a:t>
            </a:r>
            <a:r>
              <a:rPr lang="en-GB" sz="2800" dirty="0"/>
              <a:t>Create database using automated migration</a:t>
            </a:r>
          </a:p>
          <a:p>
            <a:endParaRPr lang="en-GB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8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Code-First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u="sng" dirty="0"/>
              <a:t>Loop:</a:t>
            </a:r>
          </a:p>
          <a:p>
            <a:pPr lvl="1"/>
            <a:r>
              <a:rPr lang="en-GB" sz="2400" u="sng" dirty="0"/>
              <a:t>Step 2.x: </a:t>
            </a:r>
            <a:r>
              <a:rPr lang="en-GB" sz="2400" dirty="0"/>
              <a:t>Add or update the domain classes</a:t>
            </a:r>
          </a:p>
          <a:p>
            <a:pPr lvl="1"/>
            <a:r>
              <a:rPr lang="en-GB" sz="2400" u="sng" dirty="0"/>
              <a:t>Step 3.x: </a:t>
            </a:r>
            <a:r>
              <a:rPr lang="en-GB" sz="2400" dirty="0"/>
              <a:t>Update database schema using code first migration</a:t>
            </a:r>
          </a:p>
          <a:p>
            <a:r>
              <a:rPr lang="en-GB" sz="3200" u="sng" dirty="0"/>
              <a:t>End loop</a:t>
            </a:r>
            <a:endParaRPr lang="en-US" sz="3200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0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EF Core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Section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/>
              <a:t>EF Core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application’s </a:t>
            </a:r>
            <a:r>
              <a:rPr lang="en-US" dirty="0" err="1"/>
              <a:t>DbContext</a:t>
            </a:r>
            <a:r>
              <a:rPr lang="en-US" dirty="0"/>
              <a:t> is first used, EF Core sets off a process to configure itself and build a model of the database it’s supposed to access.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use </a:t>
            </a:r>
            <a:r>
              <a:rPr lang="en-US" b="1" dirty="0">
                <a:solidFill>
                  <a:srgbClr val="FF0000"/>
                </a:solidFill>
              </a:rPr>
              <a:t>three approaches</a:t>
            </a:r>
            <a:r>
              <a:rPr lang="en-US" dirty="0"/>
              <a:t> to </a:t>
            </a:r>
            <a:r>
              <a:rPr lang="en-US" b="1" dirty="0">
                <a:solidFill>
                  <a:srgbClr val="FF0000"/>
                </a:solidFill>
              </a:rPr>
              <a:t>configure EF Core</a:t>
            </a:r>
            <a:r>
              <a:rPr lang="en-US" dirty="0"/>
              <a:t>: </a:t>
            </a:r>
            <a:r>
              <a:rPr lang="en-US" b="1" dirty="0">
                <a:solidFill>
                  <a:srgbClr val="00B050"/>
                </a:solidFill>
              </a:rPr>
              <a:t>By Convention, Data Annotations, and Fluent API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real applications need a mixture of all three approaches to configure EF Core in exactly the way your application needs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3416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2795</TotalTime>
  <Words>1984</Words>
  <Application>Microsoft Office PowerPoint</Application>
  <PresentationFormat>On-screen Show (16:9)</PresentationFormat>
  <Paragraphs>303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-apple-system</vt:lpstr>
      <vt:lpstr>Arial</vt:lpstr>
      <vt:lpstr>Calibri</vt:lpstr>
      <vt:lpstr>Wingdings</vt:lpstr>
      <vt:lpstr>Template_Internal_Course</vt:lpstr>
      <vt:lpstr>Entity Framework Core</vt:lpstr>
      <vt:lpstr>Lesson Objectives</vt:lpstr>
      <vt:lpstr>EF Core Code First Overview</vt:lpstr>
      <vt:lpstr>EF Code First Overview</vt:lpstr>
      <vt:lpstr>EF Core Code First Overview</vt:lpstr>
      <vt:lpstr>Code-First Workflow</vt:lpstr>
      <vt:lpstr>Code-First Workflow</vt:lpstr>
      <vt:lpstr>Configuring EF Core</vt:lpstr>
      <vt:lpstr>Configuring EF Core</vt:lpstr>
      <vt:lpstr>Configuring EF Core</vt:lpstr>
      <vt:lpstr>FE Core Conventions</vt:lpstr>
      <vt:lpstr>Default Conventions in EF Core</vt:lpstr>
      <vt:lpstr>Default FE Core conventions (1)</vt:lpstr>
      <vt:lpstr>The primary-key By Convention mapping</vt:lpstr>
      <vt:lpstr>Default code first conventions (2)</vt:lpstr>
      <vt:lpstr>Convention rules to define an SQL column.</vt:lpstr>
      <vt:lpstr>Default code first conventions</vt:lpstr>
      <vt:lpstr>Data type mapped</vt:lpstr>
      <vt:lpstr>Example </vt:lpstr>
      <vt:lpstr>Relationship Convention</vt:lpstr>
      <vt:lpstr>Conventions for One-to-Many Relationships (1)</vt:lpstr>
      <vt:lpstr>Conventions for One-to-Many Relationships (2)</vt:lpstr>
      <vt:lpstr>Conventions for One-to-Many Relationships</vt:lpstr>
      <vt:lpstr>One-to-One Relationship Conventions</vt:lpstr>
      <vt:lpstr>One-to-One Relationship Conventions</vt:lpstr>
      <vt:lpstr>Database Initialization</vt:lpstr>
      <vt:lpstr>Database Initialization</vt:lpstr>
      <vt:lpstr>Database Initialization</vt:lpstr>
      <vt:lpstr>Database Initialization</vt:lpstr>
      <vt:lpstr>Database Initialization Strategies</vt:lpstr>
      <vt:lpstr>Create Class DBContext</vt:lpstr>
      <vt:lpstr>Adding a database provider</vt:lpstr>
      <vt:lpstr>Database Initialization</vt:lpstr>
      <vt:lpstr>Seed Data</vt:lpstr>
      <vt:lpstr>Seed Data</vt:lpstr>
      <vt:lpstr>Seed Data steps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Linh Ho Duc</cp:lastModifiedBy>
  <cp:revision>167</cp:revision>
  <dcterms:created xsi:type="dcterms:W3CDTF">2015-08-31T01:44:46Z</dcterms:created>
  <dcterms:modified xsi:type="dcterms:W3CDTF">2023-10-24T03:11:20Z</dcterms:modified>
</cp:coreProperties>
</file>