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0" r:id="rId2"/>
    <p:sldId id="272" r:id="rId3"/>
    <p:sldId id="271" r:id="rId4"/>
    <p:sldId id="309" r:id="rId5"/>
    <p:sldId id="310" r:id="rId6"/>
    <p:sldId id="358" r:id="rId7"/>
    <p:sldId id="359" r:id="rId8"/>
    <p:sldId id="311" r:id="rId9"/>
    <p:sldId id="312" r:id="rId10"/>
    <p:sldId id="308" r:id="rId11"/>
    <p:sldId id="315" r:id="rId12"/>
    <p:sldId id="313" r:id="rId13"/>
    <p:sldId id="317" r:id="rId14"/>
    <p:sldId id="316" r:id="rId15"/>
    <p:sldId id="314" r:id="rId16"/>
    <p:sldId id="318" r:id="rId17"/>
    <p:sldId id="319" r:id="rId18"/>
    <p:sldId id="320" r:id="rId19"/>
    <p:sldId id="322" r:id="rId20"/>
    <p:sldId id="321" r:id="rId21"/>
    <p:sldId id="323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61" r:id="rId30"/>
    <p:sldId id="362" r:id="rId31"/>
    <p:sldId id="324" r:id="rId32"/>
    <p:sldId id="325" r:id="rId33"/>
    <p:sldId id="334" r:id="rId34"/>
    <p:sldId id="360" r:id="rId35"/>
    <p:sldId id="258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560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113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3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dirty="0" err="1"/>
              <a:t>tempraty</a:t>
            </a:r>
            <a:r>
              <a:rPr lang="en-GB" baseline="0" dirty="0"/>
              <a:t>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5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>
                <a:effectLst/>
              </a:rPr>
              <a:t>RegularExpression</a:t>
            </a:r>
            <a:r>
              <a:rPr lang="en-US" dirty="0" smtClean="0">
                <a:effectLst/>
              </a:rPr>
              <a:t>("regex pattern")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9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rgbClr val="FFC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mponentmodel.dataannotations?view=net-5.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Framework Core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/>
              <a:t>EF </a:t>
            </a:r>
            <a:r>
              <a:rPr lang="en-US" i="0" dirty="0" smtClean="0"/>
              <a:t>Core Code </a:t>
            </a:r>
            <a:r>
              <a:rPr lang="en-US" i="0" dirty="0"/>
              <a:t>First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Data Annotations - Column Attribute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are default conventions for column?</a:t>
            </a:r>
          </a:p>
          <a:p>
            <a:pPr lvl="1"/>
            <a:r>
              <a:rPr lang="en-GB" dirty="0"/>
              <a:t>Column name</a:t>
            </a:r>
          </a:p>
          <a:p>
            <a:pPr lvl="1"/>
            <a:r>
              <a:rPr lang="en-GB" dirty="0"/>
              <a:t>Data type</a:t>
            </a:r>
          </a:p>
          <a:p>
            <a:pPr lvl="1"/>
            <a:r>
              <a:rPr lang="en-GB" dirty="0"/>
              <a:t>Order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3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Data Annotations - Column Attribute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Column attribute can be applied to one or more properties in an entity class </a:t>
            </a:r>
          </a:p>
          <a:p>
            <a:r>
              <a:rPr lang="en-GB" dirty="0"/>
              <a:t>Format</a:t>
            </a:r>
            <a:r>
              <a:rPr lang="en-GB" b="1" dirty="0">
                <a:solidFill>
                  <a:srgbClr val="FF0000"/>
                </a:solidFill>
              </a:rPr>
              <a:t>: [Column (string name, Properties:[Order = int],[</a:t>
            </a:r>
            <a:r>
              <a:rPr lang="en-GB" b="1" dirty="0" err="1">
                <a:solidFill>
                  <a:srgbClr val="FF0000"/>
                </a:solidFill>
              </a:rPr>
              <a:t>TypeName</a:t>
            </a:r>
            <a:r>
              <a:rPr lang="en-GB" b="1" dirty="0">
                <a:solidFill>
                  <a:srgbClr val="FF0000"/>
                </a:solidFill>
              </a:rPr>
              <a:t> = string])</a:t>
            </a:r>
          </a:p>
          <a:p>
            <a:pPr lvl="1"/>
            <a:r>
              <a:rPr lang="en-GB" dirty="0"/>
              <a:t>name: Name of a column in a SQL table.</a:t>
            </a:r>
          </a:p>
          <a:p>
            <a:pPr lvl="1"/>
            <a:r>
              <a:rPr lang="en-GB" dirty="0"/>
              <a:t>Order: Order of a column, starting with zero index. (Optional)</a:t>
            </a:r>
          </a:p>
          <a:p>
            <a:pPr lvl="1"/>
            <a:r>
              <a:rPr lang="en-GB" dirty="0" err="1"/>
              <a:t>TypeName</a:t>
            </a:r>
            <a:r>
              <a:rPr lang="en-GB" dirty="0"/>
              <a:t>: Data type of a column. (Optional)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2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Data Annotations - Column Attribute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Name:</a:t>
            </a:r>
          </a:p>
          <a:p>
            <a:pPr lvl="1"/>
            <a:r>
              <a:rPr lang="en-GB" dirty="0"/>
              <a:t>Can put space in SQL column name</a:t>
            </a:r>
          </a:p>
          <a:p>
            <a:pPr lvl="1"/>
            <a:r>
              <a:rPr lang="en-GB" dirty="0"/>
              <a:t>Try to keep naming conventions</a:t>
            </a:r>
          </a:p>
          <a:p>
            <a:pPr lvl="1"/>
            <a:r>
              <a:rPr lang="en-GB" dirty="0"/>
              <a:t>Similar to entity field to easy finding/understanding</a:t>
            </a:r>
          </a:p>
          <a:p>
            <a:pPr lvl="1"/>
            <a:r>
              <a:rPr lang="en-GB" dirty="0"/>
              <a:t>Keep it simple, meaning full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" y="3132346"/>
            <a:ext cx="2644140" cy="1668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533" y="3131768"/>
            <a:ext cx="2690234" cy="154917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201452" y="3368457"/>
            <a:ext cx="688708" cy="11961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Data Annotations - Column Attribute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850106"/>
            <a:ext cx="5329715" cy="3744517"/>
          </a:xfrm>
        </p:spPr>
        <p:txBody>
          <a:bodyPr>
            <a:normAutofit/>
          </a:bodyPr>
          <a:lstStyle/>
          <a:p>
            <a:r>
              <a:rPr lang="en-GB" dirty="0"/>
              <a:t>Order:</a:t>
            </a:r>
          </a:p>
          <a:p>
            <a:pPr lvl="1"/>
            <a:r>
              <a:rPr lang="en-US" dirty="0"/>
              <a:t>Use the zero-based </a:t>
            </a:r>
          </a:p>
          <a:p>
            <a:pPr lvl="1"/>
            <a:r>
              <a:rPr lang="en-GB" dirty="0"/>
              <a:t>Difference values</a:t>
            </a:r>
          </a:p>
          <a:p>
            <a:pPr lvl="1"/>
            <a:r>
              <a:rPr lang="en-GB" dirty="0"/>
              <a:t>Do not need to continuity</a:t>
            </a:r>
          </a:p>
          <a:p>
            <a:pPr lvl="1"/>
            <a:r>
              <a:rPr lang="en-GB" dirty="0"/>
              <a:t>All ordered columns should come first (in order, of course)</a:t>
            </a:r>
          </a:p>
          <a:p>
            <a:pPr lvl="1"/>
            <a:r>
              <a:rPr lang="en-GB" dirty="0"/>
              <a:t>All non-ordered columns should come along, in default order as conventions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932" y="816697"/>
            <a:ext cx="2339523" cy="2379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11" y="3339191"/>
            <a:ext cx="2339523" cy="14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09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Data Annotations - Column Attribute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TypeName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To change SQL data type for the column</a:t>
            </a:r>
          </a:p>
          <a:p>
            <a:pPr lvl="1"/>
            <a:r>
              <a:rPr lang="en-GB" dirty="0"/>
              <a:t>Accept name of data type in SQL as a string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66" y="2375298"/>
            <a:ext cx="3083134" cy="221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53640"/>
            <a:ext cx="3048000" cy="19431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721366" y="3383280"/>
            <a:ext cx="2031734" cy="190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0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Annotations – Index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used to create an index on a particular column in the database</a:t>
            </a:r>
          </a:p>
          <a:p>
            <a:r>
              <a:rPr lang="en-GB" dirty="0"/>
              <a:t>Format</a:t>
            </a:r>
            <a:r>
              <a:rPr lang="en-GB" dirty="0" smtClean="0"/>
              <a:t>: </a:t>
            </a:r>
            <a:r>
              <a:rPr lang="en-GB" b="1" dirty="0" smtClean="0">
                <a:solidFill>
                  <a:srgbClr val="FF0000"/>
                </a:solidFill>
              </a:rPr>
              <a:t>[</a:t>
            </a:r>
            <a:r>
              <a:rPr lang="en-GB" b="1" dirty="0">
                <a:solidFill>
                  <a:srgbClr val="FF0000"/>
                </a:solidFill>
              </a:rPr>
              <a:t>Index(string name, Properties:[</a:t>
            </a:r>
            <a:r>
              <a:rPr lang="en-GB" b="1" dirty="0" err="1">
                <a:solidFill>
                  <a:srgbClr val="FF0000"/>
                </a:solidFill>
              </a:rPr>
              <a:t>IsClustered</a:t>
            </a:r>
            <a:r>
              <a:rPr lang="en-GB" b="1" dirty="0">
                <a:solidFill>
                  <a:srgbClr val="FF0000"/>
                </a:solidFill>
              </a:rPr>
              <a:t> = bool],[</a:t>
            </a:r>
            <a:r>
              <a:rPr lang="en-GB" b="1" dirty="0" err="1">
                <a:solidFill>
                  <a:srgbClr val="FF0000"/>
                </a:solidFill>
              </a:rPr>
              <a:t>IsUnique</a:t>
            </a:r>
            <a:r>
              <a:rPr lang="en-GB" b="1" dirty="0">
                <a:solidFill>
                  <a:srgbClr val="FF0000"/>
                </a:solidFill>
              </a:rPr>
              <a:t> = bool] ,[Order = int])]</a:t>
            </a:r>
          </a:p>
          <a:p>
            <a:pPr lvl="1"/>
            <a:r>
              <a:rPr lang="en-GB" dirty="0"/>
              <a:t>name: name of Index. Default value is: </a:t>
            </a:r>
            <a:r>
              <a:rPr lang="en-US" dirty="0"/>
              <a:t>IX_{property name}</a:t>
            </a:r>
          </a:p>
          <a:p>
            <a:pPr lvl="1"/>
            <a:r>
              <a:rPr lang="en-GB" dirty="0" err="1"/>
              <a:t>IsClustered</a:t>
            </a:r>
            <a:r>
              <a:rPr lang="en-GB" dirty="0"/>
              <a:t>: to set index is clustered or non-clustered.</a:t>
            </a:r>
          </a:p>
          <a:p>
            <a:pPr lvl="1"/>
            <a:r>
              <a:rPr lang="en-GB" dirty="0" err="1"/>
              <a:t>IsUnique</a:t>
            </a:r>
            <a:r>
              <a:rPr lang="en-GB" dirty="0"/>
              <a:t>: to set constrain data is unique or not</a:t>
            </a:r>
          </a:p>
          <a:p>
            <a:pPr lvl="1"/>
            <a:r>
              <a:rPr lang="en-GB" dirty="0"/>
              <a:t>Order: to set order of index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Annotations - </a:t>
            </a:r>
            <a:r>
              <a:rPr lang="en-US" sz="2400" dirty="0" err="1"/>
              <a:t>ForeignKey</a:t>
            </a:r>
            <a:r>
              <a:rPr lang="en-US" sz="2400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used to configure a foreign key in the relationship between two entities.</a:t>
            </a:r>
          </a:p>
          <a:p>
            <a:r>
              <a:rPr lang="en-GB" dirty="0"/>
              <a:t>Format: </a:t>
            </a:r>
            <a:r>
              <a:rPr lang="en-US" dirty="0"/>
              <a:t>[</a:t>
            </a:r>
            <a:r>
              <a:rPr lang="en-US" b="1" dirty="0" err="1">
                <a:solidFill>
                  <a:srgbClr val="FF0000"/>
                </a:solidFill>
              </a:rPr>
              <a:t>ForeignKey</a:t>
            </a:r>
            <a:r>
              <a:rPr lang="en-US" b="1" dirty="0">
                <a:solidFill>
                  <a:srgbClr val="FF0000"/>
                </a:solidFill>
              </a:rPr>
              <a:t>(name string)]</a:t>
            </a:r>
          </a:p>
          <a:p>
            <a:pPr lvl="1"/>
            <a:r>
              <a:rPr lang="en-GB" dirty="0"/>
              <a:t>name: Name of the associated navigation property or the name of the associated foreign key(s).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Annotations - </a:t>
            </a:r>
            <a:r>
              <a:rPr lang="en-US" sz="2400" dirty="0" err="1"/>
              <a:t>NotMapped</a:t>
            </a:r>
            <a:r>
              <a:rPr lang="en-US" sz="2400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when we do not want to create corresponding columns in the database.</a:t>
            </a:r>
          </a:p>
          <a:p>
            <a:r>
              <a:rPr lang="en-GB" dirty="0"/>
              <a:t>Format: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err="1">
                <a:solidFill>
                  <a:srgbClr val="FF0000"/>
                </a:solidFill>
              </a:rPr>
              <a:t>NotMapped</a:t>
            </a:r>
            <a:r>
              <a:rPr lang="en-US" b="1" dirty="0">
                <a:solidFill>
                  <a:srgbClr val="FF0000"/>
                </a:solidFill>
              </a:rPr>
              <a:t>()]</a:t>
            </a:r>
          </a:p>
          <a:p>
            <a:r>
              <a:rPr lang="en-GB" dirty="0"/>
              <a:t>Discussion: Give an example to use this attribute?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656" y="3266481"/>
            <a:ext cx="3314700" cy="94297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11040" y="3393460"/>
            <a:ext cx="523398" cy="6890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63" y="2914144"/>
            <a:ext cx="3259319" cy="16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Annotations - </a:t>
            </a:r>
            <a:r>
              <a:rPr lang="en-US" sz="2400" dirty="0" err="1"/>
              <a:t>InverseProperty</a:t>
            </a:r>
            <a:r>
              <a:rPr lang="en-US" sz="2400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used when two entities have more than one relationship.</a:t>
            </a:r>
          </a:p>
          <a:p>
            <a:r>
              <a:rPr lang="en-GB" dirty="0"/>
              <a:t>Format: 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err="1">
                <a:solidFill>
                  <a:srgbClr val="FF0000"/>
                </a:solidFill>
              </a:rPr>
              <a:t>InverseProperty</a:t>
            </a:r>
            <a:r>
              <a:rPr lang="en-US" b="1" dirty="0">
                <a:solidFill>
                  <a:srgbClr val="FF0000"/>
                </a:solidFill>
              </a:rPr>
              <a:t>(string property)]</a:t>
            </a:r>
          </a:p>
          <a:p>
            <a:pPr lvl="1"/>
            <a:r>
              <a:rPr lang="en-US" dirty="0"/>
              <a:t>property: </a:t>
            </a:r>
            <a:r>
              <a:rPr lang="en-GB" dirty="0"/>
              <a:t>The navigation property representing the other end of the same relationship.</a:t>
            </a:r>
          </a:p>
          <a:p>
            <a:r>
              <a:rPr lang="en-GB" dirty="0"/>
              <a:t>The attribute always set on the left-hand (set to property of the parent entity)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- Key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default convention for PrimaryKey?</a:t>
            </a:r>
          </a:p>
          <a:p>
            <a:r>
              <a:rPr lang="en-GB" dirty="0"/>
              <a:t>How to set PrimaryKey for non-formatted field?</a:t>
            </a:r>
          </a:p>
          <a:p>
            <a:r>
              <a:rPr lang="en-GB" dirty="0"/>
              <a:t>How to set PrimaryKey for multiple columns?</a:t>
            </a:r>
          </a:p>
          <a:p>
            <a:r>
              <a:rPr lang="en-GB" dirty="0"/>
              <a:t>How to use Find method for PrimaryKey with multiple columns?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bjectives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Data </a:t>
            </a:r>
            <a:r>
              <a:rPr lang="en-US" altLang="en-US" sz="2000" dirty="0" smtClean="0"/>
              <a:t>Annotations Attributes</a:t>
            </a:r>
          </a:p>
          <a:p>
            <a:r>
              <a:rPr lang="en-US" altLang="en-US" sz="2000" dirty="0"/>
              <a:t>Entity </a:t>
            </a:r>
            <a:r>
              <a:rPr lang="en-US" altLang="en-US" sz="2000" dirty="0" smtClean="0"/>
              <a:t>Mappings</a:t>
            </a:r>
          </a:p>
          <a:p>
            <a:r>
              <a:rPr lang="en-US" altLang="en-US" sz="2000" dirty="0"/>
              <a:t>Property Mappings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3602-3032-40E0-910C-A05081070B9D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- Key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Applied to a property in an entity class to make it a key property.</a:t>
            </a:r>
          </a:p>
          <a:p>
            <a:r>
              <a:rPr lang="en-GB" dirty="0"/>
              <a:t>Corresponding column to a PrimaryKey column in the database</a:t>
            </a:r>
          </a:p>
          <a:p>
            <a:r>
              <a:rPr lang="en-GB" dirty="0"/>
              <a:t>Format: </a:t>
            </a:r>
            <a:r>
              <a:rPr lang="en-GB" dirty="0">
                <a:solidFill>
                  <a:srgbClr val="FF0000"/>
                </a:solidFill>
              </a:rPr>
              <a:t>[Key]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7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772" y="33409"/>
            <a:ext cx="6885520" cy="644057"/>
          </a:xfrm>
        </p:spPr>
        <p:txBody>
          <a:bodyPr/>
          <a:lstStyle/>
          <a:p>
            <a:r>
              <a:rPr lang="en-US" dirty="0"/>
              <a:t>Data Annotations - Key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EF Core does not support creating a composite key using the Key attribute. You have to use the Fluent API HasKey() function in EF Core.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2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Annotations - Required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 Core will create a </a:t>
            </a:r>
            <a:r>
              <a:rPr lang="en-GB" dirty="0">
                <a:solidFill>
                  <a:srgbClr val="FF0000"/>
                </a:solidFill>
              </a:rPr>
              <a:t>NOT NULL </a:t>
            </a:r>
            <a:r>
              <a:rPr lang="en-GB" dirty="0"/>
              <a:t>column in a database table.</a:t>
            </a:r>
          </a:p>
          <a:p>
            <a:r>
              <a:rPr lang="en-GB" dirty="0"/>
              <a:t>Can be applied to one or more properties in an entity class.</a:t>
            </a:r>
          </a:p>
          <a:p>
            <a:r>
              <a:rPr lang="en-GB" dirty="0"/>
              <a:t>Format: </a:t>
            </a:r>
            <a:r>
              <a:rPr lang="en-US" dirty="0">
                <a:solidFill>
                  <a:srgbClr val="FF0000"/>
                </a:solidFill>
              </a:rPr>
              <a:t>[Required]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AllowEmptyStrings</a:t>
            </a:r>
            <a:r>
              <a:rPr lang="en-US" dirty="0"/>
              <a:t>: to accept empty string or not</a:t>
            </a:r>
          </a:p>
          <a:p>
            <a:r>
              <a:rPr lang="en-GB" dirty="0"/>
              <a:t>Required attribute inherit from </a:t>
            </a:r>
            <a:r>
              <a:rPr lang="en-US" dirty="0"/>
              <a:t>Validation attribute. Therefor: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ErrorMessage</a:t>
            </a:r>
            <a:r>
              <a:rPr lang="en-US" dirty="0"/>
              <a:t>: </a:t>
            </a:r>
            <a:r>
              <a:rPr lang="en-GB" dirty="0"/>
              <a:t>The error message is thrown when the property associated with the validation control is invalid.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24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Annotations - </a:t>
            </a:r>
            <a:r>
              <a:rPr lang="en-US" sz="2400" dirty="0" err="1"/>
              <a:t>MaxLength</a:t>
            </a:r>
            <a:r>
              <a:rPr lang="en-US" sz="2400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Specifies the maximum length of data value allowed for a property which in turn sets the size of a corresponding column in the database. </a:t>
            </a:r>
          </a:p>
          <a:p>
            <a:r>
              <a:rPr lang="en-GB" dirty="0"/>
              <a:t>It can be applied to the </a:t>
            </a:r>
            <a:r>
              <a:rPr lang="en-GB" b="1" dirty="0"/>
              <a:t>string</a:t>
            </a:r>
            <a:r>
              <a:rPr lang="en-GB" dirty="0"/>
              <a:t> or </a:t>
            </a:r>
            <a:r>
              <a:rPr lang="en-GB" b="1" dirty="0"/>
              <a:t>byte[]</a:t>
            </a:r>
            <a:r>
              <a:rPr lang="en-GB" dirty="0"/>
              <a:t> properties of an entity.</a:t>
            </a:r>
          </a:p>
          <a:p>
            <a:r>
              <a:rPr lang="en-GB" dirty="0"/>
              <a:t>Format: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MaxLength</a:t>
            </a:r>
            <a:r>
              <a:rPr lang="en-US" dirty="0">
                <a:solidFill>
                  <a:srgbClr val="FF0000"/>
                </a:solidFill>
              </a:rPr>
              <a:t>(int)]</a:t>
            </a:r>
          </a:p>
          <a:p>
            <a:r>
              <a:rPr lang="en-US" dirty="0" err="1"/>
              <a:t>MaxLength</a:t>
            </a:r>
            <a:r>
              <a:rPr lang="en-US" dirty="0"/>
              <a:t> </a:t>
            </a:r>
            <a:r>
              <a:rPr lang="en-GB" dirty="0"/>
              <a:t>attribute inherit from </a:t>
            </a:r>
            <a:r>
              <a:rPr lang="en-US" dirty="0"/>
              <a:t>Validation attribute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39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Annotations - </a:t>
            </a:r>
            <a:r>
              <a:rPr lang="en-US" sz="2400" dirty="0" err="1"/>
              <a:t>MaxLength</a:t>
            </a:r>
            <a:r>
              <a:rPr lang="en-US" sz="2400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Example 1:</a:t>
            </a:r>
          </a:p>
          <a:p>
            <a:pPr marL="457200" lvl="1" indent="0">
              <a:buNone/>
            </a:pPr>
            <a:r>
              <a:rPr lang="en-GB" dirty="0"/>
              <a:t>[</a:t>
            </a:r>
            <a:r>
              <a:rPr lang="en-GB" dirty="0" err="1"/>
              <a:t>MaxLength</a:t>
            </a:r>
            <a:r>
              <a:rPr lang="en-GB" dirty="0"/>
              <a:t>(50)]</a:t>
            </a:r>
          </a:p>
          <a:p>
            <a:pPr marL="457200" lvl="1" indent="0">
              <a:buNone/>
            </a:pPr>
            <a:r>
              <a:rPr lang="en-GB" dirty="0"/>
              <a:t>public string </a:t>
            </a:r>
            <a:r>
              <a:rPr lang="en-GB" dirty="0" err="1"/>
              <a:t>ProductName</a:t>
            </a:r>
            <a:r>
              <a:rPr lang="en-GB" dirty="0"/>
              <a:t> { get; set; }</a:t>
            </a:r>
          </a:p>
          <a:p>
            <a:pPr marL="457200" lvl="1" indent="0">
              <a:buNone/>
            </a:pPr>
            <a:r>
              <a:rPr lang="en-GB" dirty="0"/>
              <a:t>Should create a field </a:t>
            </a:r>
            <a:r>
              <a:rPr lang="en-GB" dirty="0" err="1"/>
              <a:t>ProductName</a:t>
            </a:r>
            <a:r>
              <a:rPr lang="en-GB" dirty="0"/>
              <a:t> in SQL with data type is: </a:t>
            </a:r>
            <a:r>
              <a:rPr lang="en-GB" dirty="0" err="1"/>
              <a:t>nvarchar</a:t>
            </a:r>
            <a:r>
              <a:rPr lang="en-GB" dirty="0"/>
              <a:t>(50)</a:t>
            </a:r>
          </a:p>
          <a:p>
            <a:pPr marL="0" lvl="1" indent="0">
              <a:buNone/>
            </a:pPr>
            <a:r>
              <a:rPr lang="en-GB" sz="2400" b="1" dirty="0"/>
              <a:t>Example 2:</a:t>
            </a:r>
          </a:p>
          <a:p>
            <a:pPr marL="457200" lvl="1" indent="0">
              <a:buNone/>
            </a:pPr>
            <a:r>
              <a:rPr lang="en-GB" dirty="0"/>
              <a:t>[</a:t>
            </a:r>
            <a:r>
              <a:rPr lang="en-GB" dirty="0" err="1"/>
              <a:t>MaxLength</a:t>
            </a:r>
            <a:r>
              <a:rPr lang="en-GB" dirty="0"/>
              <a:t>(1024)]</a:t>
            </a:r>
          </a:p>
          <a:p>
            <a:pPr marL="457200" lvl="1" indent="0">
              <a:buNone/>
            </a:pPr>
            <a:r>
              <a:rPr lang="en-GB" dirty="0"/>
              <a:t>public byte[] </a:t>
            </a:r>
            <a:r>
              <a:rPr lang="en-GB" dirty="0" err="1"/>
              <a:t>FileContent</a:t>
            </a:r>
            <a:r>
              <a:rPr lang="en-GB" dirty="0"/>
              <a:t> { get; set; }</a:t>
            </a:r>
          </a:p>
          <a:p>
            <a:pPr marL="457200" lvl="1" indent="0">
              <a:buNone/>
            </a:pPr>
            <a:r>
              <a:rPr lang="en-GB" dirty="0"/>
              <a:t>Should create a field </a:t>
            </a:r>
            <a:r>
              <a:rPr lang="en-GB" dirty="0" err="1"/>
              <a:t>FileContent</a:t>
            </a:r>
            <a:r>
              <a:rPr lang="en-GB" dirty="0"/>
              <a:t> in SQL with data type is: </a:t>
            </a:r>
            <a:r>
              <a:rPr lang="en-GB" dirty="0" err="1"/>
              <a:t>varbinary</a:t>
            </a:r>
            <a:r>
              <a:rPr lang="en-GB" dirty="0"/>
              <a:t>(1024)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4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Annotations - </a:t>
            </a:r>
            <a:r>
              <a:rPr lang="en-US" sz="2400" dirty="0" err="1"/>
              <a:t>MinLength</a:t>
            </a:r>
            <a:r>
              <a:rPr lang="en-US" sz="2400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Same context as </a:t>
            </a:r>
            <a:r>
              <a:rPr lang="en-GB" dirty="0" err="1"/>
              <a:t>MaxLength</a:t>
            </a:r>
            <a:endParaRPr lang="en-GB" dirty="0"/>
          </a:p>
          <a:p>
            <a:r>
              <a:rPr lang="en-GB" dirty="0"/>
              <a:t>Specifies the minimum length of data value allowed</a:t>
            </a:r>
          </a:p>
          <a:p>
            <a:r>
              <a:rPr lang="en-GB" dirty="0"/>
              <a:t>Question: How to specify fixed length of the data? </a:t>
            </a:r>
          </a:p>
          <a:p>
            <a:pPr lvl="1"/>
            <a:r>
              <a:rPr lang="en-GB" dirty="0"/>
              <a:t>For example: </a:t>
            </a:r>
            <a:r>
              <a:rPr lang="en-GB" dirty="0" err="1"/>
              <a:t>ProductCode</a:t>
            </a:r>
            <a:r>
              <a:rPr lang="en-GB" dirty="0"/>
              <a:t> is always has 10 characters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48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Annotations - </a:t>
            </a:r>
            <a:r>
              <a:rPr lang="en-US" sz="2400" dirty="0" err="1"/>
              <a:t>StringLength</a:t>
            </a:r>
            <a:r>
              <a:rPr lang="en-US" sz="2400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applied to the string properties of an entity class. </a:t>
            </a:r>
          </a:p>
          <a:p>
            <a:r>
              <a:rPr lang="en-GB" dirty="0"/>
              <a:t>Specifies the minimum and maximum length of characters that are allowed in a data field.</a:t>
            </a:r>
          </a:p>
          <a:p>
            <a:r>
              <a:rPr lang="en-GB" dirty="0"/>
              <a:t>User often uses maximum length first, then minimum.</a:t>
            </a:r>
          </a:p>
          <a:p>
            <a:r>
              <a:rPr lang="en-GB" dirty="0"/>
              <a:t>Format: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StringLength</a:t>
            </a:r>
            <a:r>
              <a:rPr lang="en-US" dirty="0">
                <a:solidFill>
                  <a:srgbClr val="FF0000"/>
                </a:solidFill>
              </a:rPr>
              <a:t>(int, </a:t>
            </a:r>
            <a:r>
              <a:rPr lang="en-US" dirty="0" err="1">
                <a:solidFill>
                  <a:srgbClr val="FF0000"/>
                </a:solidFill>
              </a:rPr>
              <a:t>MinimumLength</a:t>
            </a:r>
            <a:r>
              <a:rPr lang="en-US" dirty="0">
                <a:solidFill>
                  <a:srgbClr val="FF0000"/>
                </a:solidFill>
              </a:rPr>
              <a:t> = int)]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49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Annotations - Range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Specifies the </a:t>
            </a:r>
            <a:r>
              <a:rPr lang="en-GB" dirty="0">
                <a:solidFill>
                  <a:srgbClr val="FF0000"/>
                </a:solidFill>
              </a:rPr>
              <a:t>numeric range constraints </a:t>
            </a:r>
            <a:r>
              <a:rPr lang="en-GB" dirty="0"/>
              <a:t>for the value of a data field.</a:t>
            </a:r>
          </a:p>
          <a:p>
            <a:r>
              <a:rPr lang="en-GB" dirty="0"/>
              <a:t>Apply the attribute to a data field of type integer.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[Range(int minimum, int maximum)]</a:t>
            </a:r>
          </a:p>
          <a:p>
            <a:r>
              <a:rPr lang="en-GB" dirty="0"/>
              <a:t>Apply the attribute to a data field of type double.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[Range(double minimum, double maximum)]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Annotations - Range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Apply the attribute to a </a:t>
            </a:r>
            <a:r>
              <a:rPr lang="en-GB" dirty="0" err="1"/>
              <a:t>DateTime</a:t>
            </a:r>
            <a:r>
              <a:rPr lang="en-GB" dirty="0"/>
              <a:t> data field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Range(Type, String, String)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[Range(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DateTime</a:t>
            </a:r>
            <a:r>
              <a:rPr lang="en-US" dirty="0">
                <a:solidFill>
                  <a:srgbClr val="FF0000"/>
                </a:solidFill>
              </a:rPr>
              <a:t>), string </a:t>
            </a:r>
            <a:r>
              <a:rPr lang="en-US" dirty="0" err="1">
                <a:solidFill>
                  <a:srgbClr val="FF0000"/>
                </a:solidFill>
              </a:rPr>
              <a:t>minximum</a:t>
            </a:r>
            <a:r>
              <a:rPr lang="en-US" dirty="0">
                <a:solidFill>
                  <a:srgbClr val="FF0000"/>
                </a:solidFill>
              </a:rPr>
              <a:t>, string maximum]</a:t>
            </a:r>
          </a:p>
          <a:p>
            <a:r>
              <a:rPr lang="en-GB" dirty="0"/>
              <a:t>Apply the attribute to a custom data field</a:t>
            </a:r>
          </a:p>
          <a:p>
            <a:pPr lvl="1"/>
            <a:r>
              <a:rPr lang="en-GB" dirty="0"/>
              <a:t>The object to validate must implement the </a:t>
            </a:r>
            <a:r>
              <a:rPr lang="en-GB" b="1" i="1" u="sng" dirty="0" err="1"/>
              <a:t>IComparable</a:t>
            </a:r>
            <a:r>
              <a:rPr lang="en-GB" dirty="0"/>
              <a:t> interface.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Range(Type, String, String)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68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Example: Required, Range, </a:t>
            </a:r>
            <a:r>
              <a:rPr lang="en-US" sz="2400" dirty="0" err="1" smtClean="0"/>
              <a:t>StringLength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 descr="ASP.NET MVC 2: Model Validation: ASP Alli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188839"/>
            <a:ext cx="5439720" cy="322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Annotations Attributes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70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Annotations - </a:t>
            </a:r>
            <a:r>
              <a:rPr lang="en-US" sz="2800" dirty="0" smtClean="0"/>
              <a:t> </a:t>
            </a:r>
            <a:r>
              <a:rPr lang="en-US" sz="2800" dirty="0" err="1" smtClean="0"/>
              <a:t>RegularExpression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to </a:t>
            </a:r>
            <a:r>
              <a:rPr lang="en-US" dirty="0"/>
              <a:t>validate whether the value of a property </a:t>
            </a:r>
            <a:r>
              <a:rPr lang="en-US" dirty="0">
                <a:solidFill>
                  <a:srgbClr val="FF0000"/>
                </a:solidFill>
              </a:rPr>
              <a:t>matches</a:t>
            </a:r>
            <a:r>
              <a:rPr lang="en-US" dirty="0"/>
              <a:t> a specified </a:t>
            </a:r>
            <a:r>
              <a:rPr lang="en-US" dirty="0">
                <a:solidFill>
                  <a:srgbClr val="FF0000"/>
                </a:solidFill>
              </a:rPr>
              <a:t>regular expression </a:t>
            </a:r>
            <a:r>
              <a:rPr lang="en-US" dirty="0" smtClean="0">
                <a:solidFill>
                  <a:srgbClr val="FF0000"/>
                </a:solidFill>
              </a:rPr>
              <a:t>pattern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Format: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RegularExpression</a:t>
            </a:r>
            <a:r>
              <a:rPr lang="en-US" dirty="0" smtClean="0">
                <a:solidFill>
                  <a:srgbClr val="FF0000"/>
                </a:solidFill>
              </a:rPr>
              <a:t>(@"regex pattern")]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339" y="2585411"/>
            <a:ext cx="3893266" cy="7478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1" y="3699321"/>
            <a:ext cx="8928048" cy="70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99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Annotations - Timestamp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can only be applied once in an entity class to a byte array type property. </a:t>
            </a:r>
          </a:p>
          <a:p>
            <a:r>
              <a:rPr lang="en-GB" dirty="0"/>
              <a:t>It creates a column with timestamp data type in the SQL Server database. </a:t>
            </a:r>
          </a:p>
          <a:p>
            <a:r>
              <a:rPr lang="en-GB" dirty="0"/>
              <a:t>Entity Framework API automatically uses this Timestamp column in concurrency check on the UPDATE statement in the database</a:t>
            </a:r>
          </a:p>
          <a:p>
            <a:r>
              <a:rPr lang="en-GB" dirty="0"/>
              <a:t>Format: </a:t>
            </a:r>
            <a:r>
              <a:rPr lang="en-US" dirty="0">
                <a:solidFill>
                  <a:srgbClr val="FF0000"/>
                </a:solidFill>
              </a:rPr>
              <a:t>[Timestamp]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11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ConcurrencyCheck</a:t>
            </a:r>
            <a:r>
              <a:rPr lang="en-US" sz="2800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100" dirty="0"/>
              <a:t>The ConcurrencyCheck attribute can be applied to one or more properties in an entity class. </a:t>
            </a:r>
          </a:p>
          <a:p>
            <a:r>
              <a:rPr lang="en-GB" sz="2100" dirty="0"/>
              <a:t>When applied to a property, the corresponding column in the database table will be used in the optimistic concurrency check using the where clause.</a:t>
            </a:r>
          </a:p>
          <a:p>
            <a:r>
              <a:rPr lang="en-GB" sz="2100" dirty="0"/>
              <a:t>The ConcurrencyCheck attribute can be applied to any number of properties with any data type.</a:t>
            </a:r>
            <a:endParaRPr lang="en-US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" y="3816322"/>
            <a:ext cx="2647950" cy="5238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95283" y="3847426"/>
            <a:ext cx="5790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The </a:t>
            </a:r>
            <a:r>
              <a:rPr lang="en-US" sz="1200" i="1" dirty="0">
                <a:solidFill>
                  <a:srgbClr val="FF0000"/>
                </a:solidFill>
              </a:rPr>
              <a:t>Version</a:t>
            </a:r>
            <a:r>
              <a:rPr lang="en-US" sz="1200" i="1" dirty="0"/>
              <a:t> property is used to track the version of the entity, and if the version has changed since the entity was retrieved, a </a:t>
            </a:r>
            <a:r>
              <a:rPr lang="en-US" sz="1200" i="1" dirty="0" err="1">
                <a:solidFill>
                  <a:srgbClr val="FF0000"/>
                </a:solidFill>
              </a:rPr>
              <a:t>DbUpdateConcurrencyException</a:t>
            </a:r>
            <a:r>
              <a:rPr lang="en-US" sz="1200" i="1" dirty="0"/>
              <a:t> will be thrown</a:t>
            </a:r>
            <a:endParaRPr lang="en-US" sz="1200" i="1" dirty="0"/>
          </a:p>
        </p:txBody>
      </p:sp>
      <p:sp>
        <p:nvSpPr>
          <p:cNvPr id="10" name="Left Arrow 9"/>
          <p:cNvSpPr/>
          <p:nvPr/>
        </p:nvSpPr>
        <p:spPr>
          <a:xfrm>
            <a:off x="2971581" y="3942413"/>
            <a:ext cx="278676" cy="29230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49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- All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docs.microsoft.com/en-us/dotnet/api/system.componentmodel.dataannotations?view=net-6.0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9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3" y="721596"/>
            <a:ext cx="5225385" cy="2114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69126"/>
            <a:ext cx="4225873" cy="19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85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Code-First </a:t>
            </a:r>
            <a:r>
              <a:rPr lang="en-US" dirty="0"/>
              <a:t>Conventions is default, simple, powerful but not cover advanced cases</a:t>
            </a:r>
          </a:p>
          <a:p>
            <a:pPr lvl="1"/>
            <a:r>
              <a:rPr lang="en-GB" dirty="0"/>
              <a:t>More specific data type and constrains</a:t>
            </a:r>
          </a:p>
          <a:p>
            <a:pPr lvl="2"/>
            <a:r>
              <a:rPr lang="en-GB" dirty="0"/>
              <a:t>Name of user is not exceed 100 characters, I don’t want to create </a:t>
            </a:r>
            <a:r>
              <a:rPr lang="en-GB" dirty="0" err="1"/>
              <a:t>nvarchar</a:t>
            </a:r>
            <a:r>
              <a:rPr lang="en-GB" dirty="0"/>
              <a:t>(Max) </a:t>
            </a:r>
          </a:p>
          <a:p>
            <a:pPr lvl="2"/>
            <a:r>
              <a:rPr lang="en-GB" dirty="0"/>
              <a:t>Age of user is in range 0 – 150, let’s set the constrains to check this</a:t>
            </a:r>
          </a:p>
          <a:p>
            <a:pPr lvl="1"/>
            <a:r>
              <a:rPr lang="en-GB" dirty="0"/>
              <a:t>Column name, table name in SQL have space</a:t>
            </a:r>
          </a:p>
          <a:p>
            <a:pPr lvl="1"/>
            <a:r>
              <a:rPr lang="en-GB" dirty="0"/>
              <a:t>Many-to-Many relationships 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annotation attributes are the same in EF 6 and EF Core</a:t>
            </a:r>
          </a:p>
          <a:p>
            <a:r>
              <a:rPr lang="en-US" dirty="0" smtClean="0"/>
              <a:t>A </a:t>
            </a:r>
            <a:r>
              <a:rPr lang="en-US" dirty="0"/>
              <a:t>simple attribute based configuration</a:t>
            </a:r>
          </a:p>
          <a:p>
            <a:r>
              <a:rPr lang="en-GB" dirty="0"/>
              <a:t>Can apply to domain classes and its </a:t>
            </a:r>
            <a:r>
              <a:rPr lang="en-GB" dirty="0" smtClean="0"/>
              <a:t>properties</a:t>
            </a:r>
            <a:endParaRPr lang="en-GB" dirty="0"/>
          </a:p>
          <a:p>
            <a:r>
              <a:rPr lang="en-GB" dirty="0"/>
              <a:t>Included in a separate namespace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System.ComponentModel.DataAnnotations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System.ComponentModel.DataAnnotations.Schema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System.ComponentModel.DataAnnotations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System.ComponentModel.DataAnnotations</a:t>
            </a:r>
            <a:r>
              <a:rPr lang="en-US" dirty="0"/>
              <a:t> Attributes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22" y="1288018"/>
            <a:ext cx="5831069" cy="34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7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 err="1"/>
              <a:t>System.ComponentModel.DataAnnotations.Schema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System.ComponentModel.DataAnnotations.Schema</a:t>
            </a:r>
            <a:r>
              <a:rPr lang="en-US" sz="2000" dirty="0"/>
              <a:t> Attributes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19" y="1273289"/>
            <a:ext cx="5405121" cy="345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5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- Table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Table attribute can be applied to a class to configure the corresponding table name in the database. </a:t>
            </a:r>
          </a:p>
          <a:p>
            <a:pPr>
              <a:lnSpc>
                <a:spcPct val="150000"/>
              </a:lnSpc>
            </a:pPr>
            <a:r>
              <a:rPr lang="en-GB" dirty="0"/>
              <a:t>It overrides the default convention.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What is default schema?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What is convention for table name?</a:t>
            </a:r>
          </a:p>
          <a:p>
            <a:pPr>
              <a:lnSpc>
                <a:spcPct val="150000"/>
              </a:lnSpc>
            </a:pPr>
            <a:r>
              <a:rPr lang="en-GB" dirty="0"/>
              <a:t>Format: </a:t>
            </a:r>
            <a:r>
              <a:rPr lang="en-GB" b="1" dirty="0">
                <a:solidFill>
                  <a:srgbClr val="FF0000"/>
                </a:solidFill>
              </a:rPr>
              <a:t>[Table(string name, Properties:[Schema = string])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name: Name of the Db table.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Schema: Name of the Db Schema in which a specified table should be created. (Optional)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Annotations - Table Attribute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3706" y="1595438"/>
            <a:ext cx="3886200" cy="2381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74519" y="1571625"/>
            <a:ext cx="2200275" cy="2428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349128" y="2083207"/>
            <a:ext cx="2533879" cy="12449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[Table("</a:t>
            </a:r>
            <a:r>
              <a:rPr lang="en-US" sz="1600" dirty="0" err="1"/>
              <a:t>NewProduct</a:t>
            </a:r>
            <a:r>
              <a:rPr lang="en-US" sz="1600" dirty="0"/>
              <a:t>", Schema = "Admin")]</a:t>
            </a:r>
          </a:p>
        </p:txBody>
      </p:sp>
    </p:spTree>
    <p:extLst>
      <p:ext uri="{BB962C8B-B14F-4D97-AF65-F5344CB8AC3E}">
        <p14:creationId xmlns:p14="http://schemas.microsoft.com/office/powerpoint/2010/main" val="2620458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5868</TotalTime>
  <Words>1783</Words>
  <Application>Microsoft Office PowerPoint</Application>
  <PresentationFormat>On-screen Show (16:9)</PresentationFormat>
  <Paragraphs>269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Template_Internal_Course</vt:lpstr>
      <vt:lpstr>Entity Framework Core</vt:lpstr>
      <vt:lpstr>Lesson Objectives</vt:lpstr>
      <vt:lpstr>Data Annotations Attributes</vt:lpstr>
      <vt:lpstr>Data Annotations</vt:lpstr>
      <vt:lpstr>Data Annotations</vt:lpstr>
      <vt:lpstr>System.ComponentModel.DataAnnotations</vt:lpstr>
      <vt:lpstr>System.ComponentModel.DataAnnotations.Schema</vt:lpstr>
      <vt:lpstr>Data Annotations - Table Attribute</vt:lpstr>
      <vt:lpstr>Data Annotations - Table Attribute</vt:lpstr>
      <vt:lpstr>Data Annotations - Column Attribute</vt:lpstr>
      <vt:lpstr>Data Annotations - Column Attribute</vt:lpstr>
      <vt:lpstr>Data Annotations - Column Attribute</vt:lpstr>
      <vt:lpstr>Data Annotations - Column Attribute</vt:lpstr>
      <vt:lpstr>Data Annotations - Column Attribute</vt:lpstr>
      <vt:lpstr>Data Annotations – Index Attribute</vt:lpstr>
      <vt:lpstr>Data Annotations - ForeignKey Attribute</vt:lpstr>
      <vt:lpstr>Data Annotations - NotMapped Attribute</vt:lpstr>
      <vt:lpstr>Data Annotations - InverseProperty Attribute</vt:lpstr>
      <vt:lpstr>Data Annotations - Key Attribute</vt:lpstr>
      <vt:lpstr>Data Annotations - Key Attribute</vt:lpstr>
      <vt:lpstr>Data Annotations - Key Attribute</vt:lpstr>
      <vt:lpstr>Data Annotations - Required Attribute</vt:lpstr>
      <vt:lpstr>Data Annotations - MaxLength Attribute</vt:lpstr>
      <vt:lpstr>Data Annotations - MaxLength Attribute</vt:lpstr>
      <vt:lpstr>Data Annotations - MinLength Attribute</vt:lpstr>
      <vt:lpstr>Data Annotations - StringLength Attribute</vt:lpstr>
      <vt:lpstr>Data Annotations - Range Attribute</vt:lpstr>
      <vt:lpstr>Data Annotations - Range Attribute</vt:lpstr>
      <vt:lpstr>Example: Required, Range, StringLength</vt:lpstr>
      <vt:lpstr>Data Annotations -  RegularExpression</vt:lpstr>
      <vt:lpstr>Data Annotations - Timestamp Attribute</vt:lpstr>
      <vt:lpstr>ConcurrencyCheck Attribute</vt:lpstr>
      <vt:lpstr>Data Annotations - All Attributes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Linh Ho Duc</cp:lastModifiedBy>
  <cp:revision>244</cp:revision>
  <dcterms:created xsi:type="dcterms:W3CDTF">2015-08-31T01:44:46Z</dcterms:created>
  <dcterms:modified xsi:type="dcterms:W3CDTF">2023-10-24T04:04:50Z</dcterms:modified>
</cp:coreProperties>
</file>