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70" r:id="rId2"/>
    <p:sldId id="259" r:id="rId3"/>
    <p:sldId id="271" r:id="rId4"/>
    <p:sldId id="262" r:id="rId5"/>
    <p:sldId id="274" r:id="rId6"/>
    <p:sldId id="329" r:id="rId7"/>
    <p:sldId id="330" r:id="rId8"/>
    <p:sldId id="332" r:id="rId9"/>
    <p:sldId id="331" r:id="rId10"/>
    <p:sldId id="325" r:id="rId11"/>
    <p:sldId id="324" r:id="rId12"/>
    <p:sldId id="326" r:id="rId13"/>
    <p:sldId id="327" r:id="rId14"/>
    <p:sldId id="275" r:id="rId15"/>
    <p:sldId id="276" r:id="rId16"/>
    <p:sldId id="337" r:id="rId17"/>
    <p:sldId id="338" r:id="rId18"/>
    <p:sldId id="339" r:id="rId19"/>
    <p:sldId id="277" r:id="rId20"/>
    <p:sldId id="278" r:id="rId21"/>
    <p:sldId id="279" r:id="rId22"/>
    <p:sldId id="280" r:id="rId23"/>
    <p:sldId id="281" r:id="rId24"/>
    <p:sldId id="282" r:id="rId25"/>
    <p:sldId id="283" r:id="rId26"/>
    <p:sldId id="284" r:id="rId27"/>
    <p:sldId id="285" r:id="rId28"/>
    <p:sldId id="293" r:id="rId29"/>
    <p:sldId id="291" r:id="rId30"/>
    <p:sldId id="292" r:id="rId31"/>
    <p:sldId id="333" r:id="rId32"/>
    <p:sldId id="334" r:id="rId33"/>
    <p:sldId id="343" r:id="rId34"/>
    <p:sldId id="344" r:id="rId35"/>
    <p:sldId id="345" r:id="rId36"/>
    <p:sldId id="346" r:id="rId37"/>
    <p:sldId id="347" r:id="rId38"/>
    <p:sldId id="348" r:id="rId39"/>
    <p:sldId id="350" r:id="rId40"/>
    <p:sldId id="335" r:id="rId41"/>
    <p:sldId id="340" r:id="rId42"/>
    <p:sldId id="341" r:id="rId43"/>
    <p:sldId id="342" r:id="rId44"/>
    <p:sldId id="258"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5863" autoAdjust="0"/>
  </p:normalViewPr>
  <p:slideViewPr>
    <p:cSldViewPr snapToGrid="0" snapToObjects="1" showGuides="1">
      <p:cViewPr varScale="1">
        <p:scale>
          <a:sx n="130" d="100"/>
          <a:sy n="130" d="100"/>
        </p:scale>
        <p:origin x="107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10/24/2023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10/24/2023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B3067B3-3AE6-DD4A-9E3D-C999AB3971A1}" type="slidenum">
              <a:rPr lang="en-US" smtClean="0"/>
              <a:t>13</a:t>
            </a:fld>
            <a:endParaRPr lang="en-US"/>
          </a:p>
        </p:txBody>
      </p:sp>
    </p:spTree>
    <p:extLst>
      <p:ext uri="{BB962C8B-B14F-4D97-AF65-F5344CB8AC3E}">
        <p14:creationId xmlns:p14="http://schemas.microsoft.com/office/powerpoint/2010/main" val="2540667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17</a:t>
            </a:fld>
            <a:endParaRPr lang="en-US"/>
          </a:p>
        </p:txBody>
      </p:sp>
    </p:spTree>
    <p:extLst>
      <p:ext uri="{BB962C8B-B14F-4D97-AF65-F5344CB8AC3E}">
        <p14:creationId xmlns:p14="http://schemas.microsoft.com/office/powerpoint/2010/main" val="1908774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18</a:t>
            </a:fld>
            <a:endParaRPr lang="en-US"/>
          </a:p>
        </p:txBody>
      </p:sp>
    </p:spTree>
    <p:extLst>
      <p:ext uri="{BB962C8B-B14F-4D97-AF65-F5344CB8AC3E}">
        <p14:creationId xmlns:p14="http://schemas.microsoft.com/office/powerpoint/2010/main" val="931679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33</a:t>
            </a:fld>
            <a:endParaRPr lang="en-US"/>
          </a:p>
        </p:txBody>
      </p:sp>
    </p:spTree>
    <p:extLst>
      <p:ext uri="{BB962C8B-B14F-4D97-AF65-F5344CB8AC3E}">
        <p14:creationId xmlns:p14="http://schemas.microsoft.com/office/powerpoint/2010/main" val="196135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43</a:t>
            </a:fld>
            <a:endParaRPr lang="en-US"/>
          </a:p>
        </p:txBody>
      </p:sp>
    </p:spTree>
    <p:extLst>
      <p:ext uri="{BB962C8B-B14F-4D97-AF65-F5344CB8AC3E}">
        <p14:creationId xmlns:p14="http://schemas.microsoft.com/office/powerpoint/2010/main" val="2393771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44</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a:t>Click to edit Master title style</a:t>
            </a:r>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10/24/2023</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rgbClr val="FFC000"/>
                </a:solidFill>
              </a:defRPr>
            </a:lvl1pPr>
          </a:lstStyle>
          <a:p>
            <a:endParaRPr lang="en-US" dirty="0"/>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8606" y="900113"/>
            <a:ext cx="4217194" cy="3771900"/>
          </a:xfrm>
        </p:spPr>
        <p:txBody>
          <a:bodyPr>
            <a:normAutofit/>
          </a:bodyPr>
          <a:lstStyle>
            <a:lvl1pPr>
              <a:lnSpc>
                <a:spcPct val="120000"/>
              </a:lnSpc>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252912" cy="3771900"/>
          </a:xfrm>
        </p:spPr>
        <p:txBody>
          <a:bodyPr>
            <a:normAutofit/>
          </a:bodyPr>
          <a:lstStyle>
            <a:lvl1pPr>
              <a:lnSpc>
                <a:spcPct val="120000"/>
              </a:lnSpc>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AB3E9-7592-48AC-A218-7AC85EB51A08}" type="datetime1">
              <a:rPr lang="en-US" smtClean="0"/>
              <a:t>10/24/2023</a:t>
            </a:fld>
            <a:endParaRPr lang="en-US"/>
          </a:p>
        </p:txBody>
      </p:sp>
      <p:sp>
        <p:nvSpPr>
          <p:cNvPr id="6" name="Footer Placeholder 5"/>
          <p:cNvSpPr>
            <a:spLocks noGrp="1"/>
          </p:cNvSpPr>
          <p:nvPr>
            <p:ph type="ftr" sz="quarter" idx="11"/>
          </p:nvPr>
        </p:nvSpPr>
        <p:spPr/>
        <p:txBody>
          <a:bodyPr/>
          <a:lstStyle/>
          <a:p>
            <a:r>
              <a:rPr lang="en-US"/>
              <a:t>09e-BM/DT/FSOFT - ©FPT SOFTWARE – Fresher Academy - Internal Use</a:t>
            </a:r>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lnSpc>
                <a:spcPct val="120000"/>
              </a:lnSpc>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lnSpc>
                <a:spcPct val="120000"/>
              </a:lnSpc>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10/24/2023</a:t>
            </a:fld>
            <a:endParaRPr lang="en-US"/>
          </a:p>
        </p:txBody>
      </p:sp>
      <p:sp>
        <p:nvSpPr>
          <p:cNvPr id="8" name="Footer Placeholder 7"/>
          <p:cNvSpPr>
            <a:spLocks noGrp="1"/>
          </p:cNvSpPr>
          <p:nvPr>
            <p:ph type="ftr" sz="quarter" idx="11"/>
          </p:nvPr>
        </p:nvSpPr>
        <p:spPr/>
        <p:txBody>
          <a:bodyPr/>
          <a:lstStyle/>
          <a:p>
            <a:r>
              <a:rPr lang="en-US"/>
              <a:t>09e-BM/DT/FSOFT - ©FPT SOFTWARE – Fresher Academy - Internal Use</a:t>
            </a:r>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778E15-6A1B-4F98-93CA-BDA6731742CD}"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10/24/2023</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Entity </a:t>
            </a:r>
            <a:r>
              <a:rPr lang="en-US" dirty="0" smtClean="0"/>
              <a:t>Framework Core</a:t>
            </a:r>
            <a:endParaRPr lang="en-US" dirty="0"/>
          </a:p>
        </p:txBody>
      </p:sp>
      <p:sp>
        <p:nvSpPr>
          <p:cNvPr id="8" name="Subtitle 7"/>
          <p:cNvSpPr>
            <a:spLocks noGrp="1"/>
          </p:cNvSpPr>
          <p:nvPr>
            <p:ph type="subTitle" idx="1"/>
          </p:nvPr>
        </p:nvSpPr>
        <p:spPr/>
        <p:txBody>
          <a:bodyPr/>
          <a:lstStyle/>
          <a:p>
            <a:r>
              <a:rPr lang="en-US" i="0"/>
              <a:t>EF Core Database First</a:t>
            </a:r>
            <a:endParaRPr lang="en-US" i="0"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E276-9E51-414F-8D28-1FDDFC6B87CD}"/>
              </a:ext>
            </a:extLst>
          </p:cNvPr>
          <p:cNvSpPr>
            <a:spLocks noGrp="1"/>
          </p:cNvSpPr>
          <p:nvPr>
            <p:ph type="title"/>
          </p:nvPr>
        </p:nvSpPr>
        <p:spPr/>
        <p:txBody>
          <a:bodyPr/>
          <a:lstStyle/>
          <a:p>
            <a:r>
              <a:rPr lang="en-US" dirty="0"/>
              <a:t>Create context from database</a:t>
            </a:r>
          </a:p>
        </p:txBody>
      </p:sp>
      <p:sp>
        <p:nvSpPr>
          <p:cNvPr id="3" name="Text Placeholder 2">
            <a:extLst>
              <a:ext uri="{FF2B5EF4-FFF2-40B4-BE49-F238E27FC236}">
                <a16:creationId xmlns:a16="http://schemas.microsoft.com/office/drawing/2014/main" id="{CAFA1786-0B42-432E-93E4-4625D1E6A08E}"/>
              </a:ext>
            </a:extLst>
          </p:cNvPr>
          <p:cNvSpPr>
            <a:spLocks noGrp="1"/>
          </p:cNvSpPr>
          <p:nvPr>
            <p:ph type="body" idx="1"/>
          </p:nvPr>
        </p:nvSpPr>
        <p:spPr/>
        <p:txBody>
          <a:bodyPr/>
          <a:lstStyle/>
          <a:p>
            <a:r>
              <a:rPr lang="en-US" dirty="0"/>
              <a:t>Session 2</a:t>
            </a:r>
          </a:p>
        </p:txBody>
      </p:sp>
      <p:sp>
        <p:nvSpPr>
          <p:cNvPr id="4" name="Date Placeholder 3">
            <a:extLst>
              <a:ext uri="{FF2B5EF4-FFF2-40B4-BE49-F238E27FC236}">
                <a16:creationId xmlns:a16="http://schemas.microsoft.com/office/drawing/2014/main" id="{6E345904-141F-4793-9BB7-71CCAE19D6FA}"/>
              </a:ext>
            </a:extLst>
          </p:cNvPr>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a:extLst>
              <a:ext uri="{FF2B5EF4-FFF2-40B4-BE49-F238E27FC236}">
                <a16:creationId xmlns:a16="http://schemas.microsoft.com/office/drawing/2014/main" id="{9EABCAAF-6EE6-43CA-B2D7-8C45B4009F2B}"/>
              </a:ext>
            </a:extLst>
          </p:cNvPr>
          <p:cNvSpPr>
            <a:spLocks noGrp="1"/>
          </p:cNvSpPr>
          <p:nvPr>
            <p:ph type="ftr" sz="quarter" idx="11"/>
          </p:nvPr>
        </p:nvSpPr>
        <p:spPr/>
        <p:txBody>
          <a:bodyPr/>
          <a:lstStyle/>
          <a:p>
            <a:r>
              <a:rPr lang="en-US"/>
              <a:t>09e-BM/DT/FSOFT - ©FPT SOFTWARE – Fresher Academy - Internal Use</a:t>
            </a:r>
          </a:p>
        </p:txBody>
      </p:sp>
      <p:sp>
        <p:nvSpPr>
          <p:cNvPr id="6" name="Slide Number Placeholder 5">
            <a:extLst>
              <a:ext uri="{FF2B5EF4-FFF2-40B4-BE49-F238E27FC236}">
                <a16:creationId xmlns:a16="http://schemas.microsoft.com/office/drawing/2014/main" id="{6875F911-7F63-45F8-9E23-925E94288CB4}"/>
              </a:ext>
            </a:extLst>
          </p:cNvPr>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6524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context from database</a:t>
            </a:r>
          </a:p>
        </p:txBody>
      </p:sp>
      <p:sp>
        <p:nvSpPr>
          <p:cNvPr id="3" name="Content Placeholder 2"/>
          <p:cNvSpPr>
            <a:spLocks noGrp="1"/>
          </p:cNvSpPr>
          <p:nvPr>
            <p:ph idx="1"/>
          </p:nvPr>
        </p:nvSpPr>
        <p:spPr/>
        <p:txBody>
          <a:bodyPr/>
          <a:lstStyle/>
          <a:p>
            <a:pPr marL="0" indent="457200" algn="just">
              <a:buNone/>
            </a:pPr>
            <a:r>
              <a:rPr lang="en-US" dirty="0"/>
              <a:t>EF Core does not support visual designer for DB model and wizard to create the entity and context classes similar to EF 6. </a:t>
            </a:r>
            <a:endParaRPr lang="en-US" dirty="0" smtClean="0"/>
          </a:p>
          <a:p>
            <a:pPr marL="0" indent="457200" algn="just">
              <a:buNone/>
            </a:pPr>
            <a:r>
              <a:rPr lang="en-US" dirty="0" smtClean="0"/>
              <a:t>So</a:t>
            </a:r>
            <a:r>
              <a:rPr lang="en-US" dirty="0"/>
              <a:t>, we need to do reverse engineering using the </a:t>
            </a:r>
            <a:r>
              <a:rPr lang="en-US" dirty="0">
                <a:solidFill>
                  <a:srgbClr val="FF0000"/>
                </a:solidFill>
              </a:rPr>
              <a:t>Scaffold-</a:t>
            </a:r>
            <a:r>
              <a:rPr lang="en-US" dirty="0" err="1">
                <a:solidFill>
                  <a:srgbClr val="FF0000"/>
                </a:solidFill>
              </a:rPr>
              <a:t>DbContext</a:t>
            </a:r>
            <a:r>
              <a:rPr lang="en-US" dirty="0"/>
              <a:t> command.</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11</a:t>
            </a:fld>
            <a:endParaRPr lang="en-US"/>
          </a:p>
        </p:txBody>
      </p:sp>
      <p:sp>
        <p:nvSpPr>
          <p:cNvPr id="8" name="TextBox 7">
            <a:extLst>
              <a:ext uri="{FF2B5EF4-FFF2-40B4-BE49-F238E27FC236}">
                <a16:creationId xmlns:a16="http://schemas.microsoft.com/office/drawing/2014/main" id="{6CFD9973-D412-48EE-B211-1A32C62F47E5}"/>
              </a:ext>
            </a:extLst>
          </p:cNvPr>
          <p:cNvSpPr txBox="1"/>
          <p:nvPr/>
        </p:nvSpPr>
        <p:spPr>
          <a:xfrm>
            <a:off x="278606" y="3275155"/>
            <a:ext cx="8166539" cy="1200329"/>
          </a:xfrm>
          <a:prstGeom prst="rect">
            <a:avLst/>
          </a:prstGeom>
          <a:noFill/>
        </p:spPr>
        <p:txBody>
          <a:bodyPr wrap="square">
            <a:spAutoFit/>
          </a:bodyPr>
          <a:lstStyle/>
          <a:p>
            <a:pPr marL="342900" indent="-342900" algn="just">
              <a:buFont typeface="Wingdings" panose="05000000000000000000" pitchFamily="2" charset="2"/>
              <a:buChar char="§"/>
            </a:pPr>
            <a:r>
              <a:rPr lang="en-GB" sz="2400" dirty="0"/>
              <a:t>Step 1: </a:t>
            </a:r>
            <a:r>
              <a:rPr lang="en-US" sz="2400" dirty="0"/>
              <a:t>Create entity and context classes for the database</a:t>
            </a:r>
          </a:p>
          <a:p>
            <a:pPr marL="342900" indent="-342900" algn="just">
              <a:buFont typeface="Wingdings" panose="05000000000000000000" pitchFamily="2" charset="2"/>
              <a:buChar char="§"/>
            </a:pPr>
            <a:r>
              <a:rPr lang="en-GB" sz="2400" dirty="0"/>
              <a:t>Step 2: </a:t>
            </a:r>
            <a:r>
              <a:rPr lang="en-US" sz="2400" dirty="0"/>
              <a:t>Use Scaffold-</a:t>
            </a:r>
            <a:r>
              <a:rPr lang="en-US" sz="2400" dirty="0" err="1"/>
              <a:t>DbContext</a:t>
            </a:r>
            <a:r>
              <a:rPr lang="en-US" sz="2400" dirty="0"/>
              <a:t> to create a model based on your existing database</a:t>
            </a:r>
            <a:endParaRPr lang="en-GB" sz="2400" dirty="0"/>
          </a:p>
        </p:txBody>
      </p:sp>
    </p:spTree>
    <p:extLst>
      <p:ext uri="{BB962C8B-B14F-4D97-AF65-F5344CB8AC3E}">
        <p14:creationId xmlns:p14="http://schemas.microsoft.com/office/powerpoint/2010/main" val="345851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Scaffold-DbContext Command</a:t>
            </a:r>
            <a:endParaRPr lang="en-US" dirty="0"/>
          </a:p>
        </p:txBody>
      </p:sp>
      <p:sp>
        <p:nvSpPr>
          <p:cNvPr id="3" name="Content Placeholder 2"/>
          <p:cNvSpPr>
            <a:spLocks noGrp="1"/>
          </p:cNvSpPr>
          <p:nvPr>
            <p:ph idx="1"/>
          </p:nvPr>
        </p:nvSpPr>
        <p:spPr/>
        <p:txBody>
          <a:bodyPr/>
          <a:lstStyle/>
          <a:p>
            <a:pPr marL="0" indent="457200">
              <a:buNone/>
            </a:pPr>
            <a:r>
              <a:rPr lang="en-US" dirty="0"/>
              <a:t>The following parameters can be specified with Scaffold-</a:t>
            </a:r>
            <a:r>
              <a:rPr lang="en-US" dirty="0" err="1"/>
              <a:t>DbContext</a:t>
            </a:r>
            <a:r>
              <a:rPr lang="en-US" dirty="0"/>
              <a:t> in Package Manager Console:</a:t>
            </a:r>
          </a:p>
          <a:p>
            <a:pPr marL="0" indent="0" algn="just">
              <a:buNone/>
            </a:pPr>
            <a:r>
              <a:rPr lang="en-US" sz="1500" dirty="0"/>
              <a:t>Scaffold-</a:t>
            </a:r>
            <a:r>
              <a:rPr lang="en-US" sz="1500" dirty="0" err="1"/>
              <a:t>DbContext</a:t>
            </a:r>
            <a:r>
              <a:rPr lang="en-US" sz="1500" dirty="0"/>
              <a:t> [-Connection] [-Provider] [-</a:t>
            </a:r>
            <a:r>
              <a:rPr lang="en-US" sz="1500" dirty="0" err="1"/>
              <a:t>OutputDir</a:t>
            </a:r>
            <a:r>
              <a:rPr lang="en-US" sz="1500" dirty="0"/>
              <a:t>] [-Context] [-Schemas&gt;] [-Tables&gt;] </a:t>
            </a:r>
          </a:p>
          <a:p>
            <a:pPr marL="0" indent="457200" algn="just">
              <a:buNone/>
            </a:pPr>
            <a:r>
              <a:rPr lang="en-US" sz="1500" dirty="0"/>
              <a:t>		      [-</a:t>
            </a:r>
            <a:r>
              <a:rPr lang="en-US" sz="1500" dirty="0" err="1"/>
              <a:t>DataAnnotations</a:t>
            </a:r>
            <a:r>
              <a:rPr lang="en-US" sz="1500" dirty="0"/>
              <a:t>] [-Force] [-Project] [-</a:t>
            </a:r>
            <a:r>
              <a:rPr lang="en-US" sz="1500" dirty="0" err="1"/>
              <a:t>StartupProject</a:t>
            </a:r>
            <a:r>
              <a:rPr lang="en-US" sz="1500" dirty="0"/>
              <a:t>] [&lt;</a:t>
            </a:r>
            <a:r>
              <a:rPr lang="en-US" sz="1500" dirty="0" err="1"/>
              <a:t>CommonParameters</a:t>
            </a:r>
            <a:r>
              <a:rPr lang="en-US" sz="1500" dirty="0"/>
              <a:t>&gt;]</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12</a:t>
            </a:fld>
            <a:endParaRPr lang="en-US"/>
          </a:p>
        </p:txBody>
      </p:sp>
    </p:spTree>
    <p:extLst>
      <p:ext uri="{BB962C8B-B14F-4D97-AF65-F5344CB8AC3E}">
        <p14:creationId xmlns:p14="http://schemas.microsoft.com/office/powerpoint/2010/main" val="590307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Scaffold-DbContext Command</a:t>
            </a:r>
            <a:endParaRPr lang="en-US" dirty="0"/>
          </a:p>
        </p:txBody>
      </p:sp>
      <p:sp>
        <p:nvSpPr>
          <p:cNvPr id="3" name="Content Placeholder 2"/>
          <p:cNvSpPr>
            <a:spLocks noGrp="1"/>
          </p:cNvSpPr>
          <p:nvPr>
            <p:ph idx="1"/>
          </p:nvPr>
        </p:nvSpPr>
        <p:spPr/>
        <p:txBody>
          <a:bodyPr/>
          <a:lstStyle/>
          <a:p>
            <a:pPr marL="0" indent="457200">
              <a:buNone/>
            </a:pPr>
            <a:r>
              <a:rPr lang="en-US"/>
              <a:t>In Visual Studio, select menu Tools -&gt; NuGet Package Manger -&gt; Package Manger Console and run the following command:</a:t>
            </a:r>
          </a:p>
          <a:p>
            <a:pPr marL="0" indent="0">
              <a:buNone/>
            </a:pPr>
            <a:r>
              <a:rPr lang="en-US" sz="1500"/>
              <a:t>PM&gt; Scaffold-DbContext "Server=.\SQLExpress;Database=DBName;Trusted_Connection=True;" Microsoft.EntityFrameworkCore.SqlServer -OutputDir Models</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138439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a:t>DbContext</a:t>
            </a:r>
            <a:endParaRPr lang="en-US" dirty="0">
              <a:solidFill>
                <a:srgbClr val="FFC000"/>
              </a:solidFill>
            </a:endParaRPr>
          </a:p>
        </p:txBody>
      </p:sp>
      <p:sp>
        <p:nvSpPr>
          <p:cNvPr id="8" name="Text Placeholder 7"/>
          <p:cNvSpPr>
            <a:spLocks noGrp="1"/>
          </p:cNvSpPr>
          <p:nvPr>
            <p:ph type="body" idx="1"/>
          </p:nvPr>
        </p:nvSpPr>
        <p:spPr/>
        <p:txBody>
          <a:bodyPr/>
          <a:lstStyle/>
          <a:p>
            <a:r>
              <a:rPr lang="en-GB"/>
              <a:t>Section 3</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214069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a:t>DbContext</a:t>
            </a:r>
            <a:endParaRPr lang="en-US" dirty="0"/>
          </a:p>
        </p:txBody>
      </p:sp>
      <p:sp>
        <p:nvSpPr>
          <p:cNvPr id="8" name="Content Placeholder 7"/>
          <p:cNvSpPr>
            <a:spLocks noGrp="1"/>
          </p:cNvSpPr>
          <p:nvPr>
            <p:ph idx="1"/>
          </p:nvPr>
        </p:nvSpPr>
        <p:spPr/>
        <p:txBody>
          <a:bodyPr/>
          <a:lstStyle/>
          <a:p>
            <a:r>
              <a:rPr lang="en-GB" dirty="0"/>
              <a:t>A bridge between domain or entity classes and the database. </a:t>
            </a:r>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dirty="0"/>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pic>
        <p:nvPicPr>
          <p:cNvPr id="1026" name="Picture 2" descr="https://www.entityframeworktutorial.net/images/EF6/dbcon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77" y="2159682"/>
            <a:ext cx="5533814" cy="17873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046" y="2089767"/>
            <a:ext cx="2494065" cy="1857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41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DbContext</a:t>
            </a:r>
            <a:r>
              <a:rPr lang="en-US" dirty="0" smtClean="0"/>
              <a:t> and </a:t>
            </a:r>
            <a:r>
              <a:rPr lang="en-US" dirty="0" err="1" smtClean="0"/>
              <a:t>DbSet</a:t>
            </a:r>
            <a:r>
              <a:rPr lang="en-US" dirty="0" smtClean="0"/>
              <a:t> work with</a:t>
            </a:r>
            <a:endParaRPr lang="en-US" dirty="0"/>
          </a:p>
        </p:txBody>
      </p:sp>
      <p:sp>
        <p:nvSpPr>
          <p:cNvPr id="3" name="Content Placeholder 2"/>
          <p:cNvSpPr>
            <a:spLocks noGrp="1"/>
          </p:cNvSpPr>
          <p:nvPr>
            <p:ph idx="1"/>
          </p:nvPr>
        </p:nvSpPr>
        <p:spPr>
          <a:xfrm>
            <a:off x="278606" y="850106"/>
            <a:ext cx="3202014" cy="3744517"/>
          </a:xfrm>
        </p:spPr>
        <p:txBody>
          <a:bodyPr/>
          <a:lstStyle/>
          <a:p>
            <a:r>
              <a:rPr lang="en-US" dirty="0"/>
              <a:t>T</a:t>
            </a:r>
            <a:r>
              <a:rPr lang="en-US" dirty="0" smtClean="0"/>
              <a:t>he </a:t>
            </a:r>
            <a:r>
              <a:rPr lang="en-US" dirty="0"/>
              <a:t>process that EF Core goes through the first time </a:t>
            </a:r>
            <a:r>
              <a:rPr lang="en-US" dirty="0" smtClean="0"/>
              <a:t>use application’s </a:t>
            </a:r>
            <a:r>
              <a:rPr lang="en-US" b="1" dirty="0" err="1">
                <a:solidFill>
                  <a:srgbClr val="00B050"/>
                </a:solidFill>
              </a:rPr>
              <a:t>DbContext</a:t>
            </a:r>
            <a:endParaRPr lang="en-US" b="1" dirty="0">
              <a:solidFill>
                <a:srgbClr val="00B050"/>
              </a:solidFill>
            </a:endParaRP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16</a:t>
            </a:fld>
            <a:endParaRPr lang="en-US"/>
          </a:p>
        </p:txBody>
      </p:sp>
      <p:pic>
        <p:nvPicPr>
          <p:cNvPr id="7" name="Picture 6"/>
          <p:cNvPicPr>
            <a:picLocks noChangeAspect="1"/>
          </p:cNvPicPr>
          <p:nvPr/>
        </p:nvPicPr>
        <p:blipFill>
          <a:blip r:embed="rId2"/>
          <a:stretch>
            <a:fillRect/>
          </a:stretch>
        </p:blipFill>
        <p:spPr>
          <a:xfrm>
            <a:off x="3311440" y="898314"/>
            <a:ext cx="5649001" cy="3696309"/>
          </a:xfrm>
          <a:prstGeom prst="rect">
            <a:avLst/>
          </a:prstGeom>
        </p:spPr>
      </p:pic>
    </p:spTree>
    <p:extLst>
      <p:ext uri="{BB962C8B-B14F-4D97-AF65-F5344CB8AC3E}">
        <p14:creationId xmlns:p14="http://schemas.microsoft.com/office/powerpoint/2010/main" val="2388308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a:t>a context </a:t>
            </a:r>
            <a:r>
              <a:rPr lang="en-US" dirty="0" smtClean="0"/>
              <a:t>class (1)</a:t>
            </a:r>
            <a:endParaRPr lang="en-US" dirty="0"/>
          </a:p>
        </p:txBody>
      </p:sp>
      <p:sp>
        <p:nvSpPr>
          <p:cNvPr id="3" name="Content Placeholder 2"/>
          <p:cNvSpPr>
            <a:spLocks noGrp="1"/>
          </p:cNvSpPr>
          <p:nvPr>
            <p:ph idx="1"/>
          </p:nvPr>
        </p:nvSpPr>
        <p:spPr/>
        <p:txBody>
          <a:bodyPr/>
          <a:lstStyle/>
          <a:p>
            <a:r>
              <a:rPr lang="en-US" b="1" dirty="0"/>
              <a:t>Step 1: </a:t>
            </a:r>
            <a:r>
              <a:rPr lang="en-US" dirty="0"/>
              <a:t>Add the necessary header directives and using directives to the code snippet:</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17</a:t>
            </a:fld>
            <a:endParaRPr lang="en-US"/>
          </a:p>
        </p:txBody>
      </p:sp>
      <p:pic>
        <p:nvPicPr>
          <p:cNvPr id="9" name="Picture 8"/>
          <p:cNvPicPr>
            <a:picLocks noChangeAspect="1"/>
          </p:cNvPicPr>
          <p:nvPr/>
        </p:nvPicPr>
        <p:blipFill>
          <a:blip r:embed="rId3"/>
          <a:stretch>
            <a:fillRect/>
          </a:stretch>
        </p:blipFill>
        <p:spPr>
          <a:xfrm>
            <a:off x="1297305" y="1881187"/>
            <a:ext cx="5086350" cy="2066925"/>
          </a:xfrm>
          <a:prstGeom prst="rect">
            <a:avLst/>
          </a:prstGeom>
        </p:spPr>
      </p:pic>
    </p:spTree>
    <p:extLst>
      <p:ext uri="{BB962C8B-B14F-4D97-AF65-F5344CB8AC3E}">
        <p14:creationId xmlns:p14="http://schemas.microsoft.com/office/powerpoint/2010/main" val="3425015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context class </a:t>
            </a:r>
            <a:r>
              <a:rPr lang="en-US" dirty="0" smtClean="0"/>
              <a:t>(2)</a:t>
            </a:r>
            <a:endParaRPr lang="en-US" dirty="0"/>
          </a:p>
        </p:txBody>
      </p:sp>
      <p:sp>
        <p:nvSpPr>
          <p:cNvPr id="3" name="Content Placeholder 2"/>
          <p:cNvSpPr>
            <a:spLocks noGrp="1"/>
          </p:cNvSpPr>
          <p:nvPr>
            <p:ph idx="1"/>
          </p:nvPr>
        </p:nvSpPr>
        <p:spPr>
          <a:xfrm>
            <a:off x="133825" y="741360"/>
            <a:ext cx="5390675" cy="3744517"/>
          </a:xfrm>
        </p:spPr>
        <p:txBody>
          <a:bodyPr>
            <a:normAutofit/>
          </a:bodyPr>
          <a:lstStyle/>
          <a:p>
            <a:r>
              <a:rPr lang="en-US" sz="2100" b="1" dirty="0"/>
              <a:t>Step 2</a:t>
            </a:r>
            <a:r>
              <a:rPr lang="en-US" sz="2100" dirty="0"/>
              <a:t>: Define your entity class(</a:t>
            </a:r>
            <a:r>
              <a:rPr lang="en-US" sz="2100" dirty="0" err="1"/>
              <a:t>es</a:t>
            </a:r>
            <a:r>
              <a:rPr lang="en-US" sz="2100" dirty="0"/>
              <a:t>). </a:t>
            </a:r>
            <a:endParaRPr lang="en-US" sz="2100" dirty="0" smtClean="0"/>
          </a:p>
          <a:p>
            <a:pPr marL="0" indent="0">
              <a:buNone/>
            </a:pPr>
            <a:r>
              <a:rPr lang="en-US" sz="2100" dirty="0"/>
              <a:t>	</a:t>
            </a:r>
            <a:r>
              <a:rPr lang="en-US" sz="2100" dirty="0" smtClean="0"/>
              <a:t>For </a:t>
            </a:r>
            <a:r>
              <a:rPr lang="en-US" sz="2100" dirty="0"/>
              <a:t>this example, let's create a simple </a:t>
            </a:r>
            <a:r>
              <a:rPr lang="en-US" sz="2100" dirty="0">
                <a:solidFill>
                  <a:srgbClr val="00B0F0"/>
                </a:solidFill>
              </a:rPr>
              <a:t>Product</a:t>
            </a:r>
            <a:r>
              <a:rPr lang="en-US" sz="2100" dirty="0"/>
              <a:t> entity</a:t>
            </a:r>
            <a:r>
              <a:rPr lang="en-US" sz="2100" dirty="0" smtClean="0"/>
              <a:t>:</a:t>
            </a:r>
          </a:p>
          <a:p>
            <a:r>
              <a:rPr lang="en-US" sz="2100" b="1" dirty="0"/>
              <a:t>Step 3: Create</a:t>
            </a:r>
            <a:r>
              <a:rPr lang="en-US" sz="2100" dirty="0"/>
              <a:t> your </a:t>
            </a:r>
            <a:r>
              <a:rPr lang="en-US" sz="2100" b="1" dirty="0"/>
              <a:t>context class </a:t>
            </a:r>
            <a:r>
              <a:rPr lang="en-US" sz="2100" dirty="0"/>
              <a:t>that </a:t>
            </a:r>
            <a:r>
              <a:rPr lang="en-US" sz="2100" dirty="0" smtClean="0"/>
              <a:t>derives from</a:t>
            </a:r>
            <a:r>
              <a:rPr lang="en-US" sz="2100" dirty="0"/>
              <a:t> </a:t>
            </a:r>
            <a:r>
              <a:rPr lang="en-US" sz="2100" b="1" dirty="0" err="1"/>
              <a:t>DbContext</a:t>
            </a:r>
            <a:r>
              <a:rPr lang="en-US" sz="2100" dirty="0"/>
              <a:t>:</a:t>
            </a:r>
          </a:p>
          <a:p>
            <a:endParaRPr lang="en-US" sz="2100" dirty="0"/>
          </a:p>
          <a:p>
            <a:endParaRPr lang="en-US" sz="2100"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18</a:t>
            </a:fld>
            <a:endParaRPr lang="en-US"/>
          </a:p>
        </p:txBody>
      </p:sp>
      <p:pic>
        <p:nvPicPr>
          <p:cNvPr id="8" name="Picture 7"/>
          <p:cNvPicPr>
            <a:picLocks noChangeAspect="1"/>
          </p:cNvPicPr>
          <p:nvPr/>
        </p:nvPicPr>
        <p:blipFill>
          <a:blip r:embed="rId3"/>
          <a:stretch>
            <a:fillRect/>
          </a:stretch>
        </p:blipFill>
        <p:spPr>
          <a:xfrm>
            <a:off x="5669280" y="816697"/>
            <a:ext cx="2895600" cy="1370041"/>
          </a:xfrm>
          <a:prstGeom prst="rect">
            <a:avLst/>
          </a:prstGeom>
        </p:spPr>
      </p:pic>
      <p:pic>
        <p:nvPicPr>
          <p:cNvPr id="10" name="Picture 9"/>
          <p:cNvPicPr>
            <a:picLocks noChangeAspect="1"/>
          </p:cNvPicPr>
          <p:nvPr/>
        </p:nvPicPr>
        <p:blipFill>
          <a:blip r:embed="rId4"/>
          <a:stretch>
            <a:fillRect/>
          </a:stretch>
        </p:blipFill>
        <p:spPr>
          <a:xfrm>
            <a:off x="3985260" y="2500318"/>
            <a:ext cx="5044388" cy="1773914"/>
          </a:xfrm>
          <a:prstGeom prst="rect">
            <a:avLst/>
          </a:prstGeom>
        </p:spPr>
      </p:pic>
      <p:sp>
        <p:nvSpPr>
          <p:cNvPr id="12" name="Rectangle 11"/>
          <p:cNvSpPr/>
          <p:nvPr/>
        </p:nvSpPr>
        <p:spPr>
          <a:xfrm>
            <a:off x="293923" y="2828854"/>
            <a:ext cx="3691338" cy="1569660"/>
          </a:xfrm>
          <a:prstGeom prst="rect">
            <a:avLst/>
          </a:prstGeom>
        </p:spPr>
        <p:txBody>
          <a:bodyPr wrap="square">
            <a:spAutoFit/>
          </a:bodyPr>
          <a:lstStyle/>
          <a:p>
            <a:pPr marL="285750" indent="-285750">
              <a:buFont typeface="Wingdings" panose="05000000000000000000" pitchFamily="2" charset="2"/>
              <a:buChar char="ü"/>
            </a:pPr>
            <a:r>
              <a:rPr lang="en-US" sz="1600" dirty="0"/>
              <a:t>a </a:t>
            </a:r>
            <a:r>
              <a:rPr lang="en-US" sz="1600" b="1" dirty="0" err="1"/>
              <a:t>DbSet</a:t>
            </a:r>
            <a:r>
              <a:rPr lang="en-US" sz="1600" dirty="0"/>
              <a:t> property called Products to represent the Product entity in the database. </a:t>
            </a:r>
            <a:endParaRPr lang="en-US" sz="1600" dirty="0" smtClean="0"/>
          </a:p>
          <a:p>
            <a:pPr marL="285750" indent="-285750">
              <a:buFont typeface="Wingdings" panose="05000000000000000000" pitchFamily="2" charset="2"/>
              <a:buChar char="ü"/>
            </a:pPr>
            <a:r>
              <a:rPr lang="en-US" sz="1600" dirty="0" smtClean="0"/>
              <a:t>The</a:t>
            </a:r>
            <a:r>
              <a:rPr lang="en-US" sz="1600" dirty="0"/>
              <a:t> </a:t>
            </a:r>
            <a:r>
              <a:rPr lang="en-US" sz="1600" b="1" dirty="0" err="1"/>
              <a:t>OnConfiguring</a:t>
            </a:r>
            <a:r>
              <a:rPr lang="en-US" sz="1600" dirty="0"/>
              <a:t> method is overridden to configure the database connection. </a:t>
            </a:r>
          </a:p>
        </p:txBody>
      </p:sp>
      <p:sp>
        <p:nvSpPr>
          <p:cNvPr id="13" name="Rectangle 12"/>
          <p:cNvSpPr/>
          <p:nvPr/>
        </p:nvSpPr>
        <p:spPr>
          <a:xfrm>
            <a:off x="1196340" y="4392528"/>
            <a:ext cx="8191500" cy="338554"/>
          </a:xfrm>
          <a:prstGeom prst="rect">
            <a:avLst/>
          </a:prstGeom>
        </p:spPr>
        <p:txBody>
          <a:bodyPr wrap="square">
            <a:spAutoFit/>
          </a:bodyPr>
          <a:lstStyle/>
          <a:p>
            <a:r>
              <a:rPr lang="en-US" sz="1600" i="1" dirty="0">
                <a:solidFill>
                  <a:srgbClr val="FF0000"/>
                </a:solidFill>
              </a:rPr>
              <a:t>Replace "</a:t>
            </a:r>
            <a:r>
              <a:rPr lang="en-US" sz="1600" i="1" dirty="0" err="1">
                <a:solidFill>
                  <a:srgbClr val="FF0000"/>
                </a:solidFill>
              </a:rPr>
              <a:t>YourConnectionStringHere</a:t>
            </a:r>
            <a:r>
              <a:rPr lang="en-US" sz="1600" i="1" dirty="0">
                <a:solidFill>
                  <a:srgbClr val="FF0000"/>
                </a:solidFill>
              </a:rPr>
              <a:t>" with your actual SQL Server connection string.</a:t>
            </a:r>
          </a:p>
        </p:txBody>
      </p:sp>
    </p:spTree>
    <p:extLst>
      <p:ext uri="{BB962C8B-B14F-4D97-AF65-F5344CB8AC3E}">
        <p14:creationId xmlns:p14="http://schemas.microsoft.com/office/powerpoint/2010/main" val="1797138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DbContext</a:t>
            </a:r>
            <a:r>
              <a:rPr lang="en-GB" dirty="0"/>
              <a:t> Activities</a:t>
            </a:r>
            <a:endParaRPr lang="en-US" dirty="0"/>
          </a:p>
        </p:txBody>
      </p:sp>
      <p:sp>
        <p:nvSpPr>
          <p:cNvPr id="3" name="Content Placeholder 2"/>
          <p:cNvSpPr>
            <a:spLocks noGrp="1"/>
          </p:cNvSpPr>
          <p:nvPr>
            <p:ph idx="1"/>
          </p:nvPr>
        </p:nvSpPr>
        <p:spPr/>
        <p:txBody>
          <a:bodyPr>
            <a:normAutofit lnSpcReduction="10000"/>
          </a:bodyPr>
          <a:lstStyle/>
          <a:p>
            <a:r>
              <a:rPr lang="en-GB" b="1" dirty="0"/>
              <a:t>Querying</a:t>
            </a:r>
          </a:p>
          <a:p>
            <a:pPr lvl="1"/>
            <a:r>
              <a:rPr lang="en-GB" dirty="0"/>
              <a:t>Converts LINQ-to-Entities queries to SQL query and sends them to the database.</a:t>
            </a:r>
          </a:p>
          <a:p>
            <a:r>
              <a:rPr lang="en-GB" b="1" dirty="0"/>
              <a:t>Change Tracking</a:t>
            </a:r>
          </a:p>
          <a:p>
            <a:pPr lvl="1"/>
            <a:r>
              <a:rPr lang="en-GB" dirty="0"/>
              <a:t>Keeps track of changes that occurred on the entities after querying from the database.</a:t>
            </a:r>
          </a:p>
          <a:p>
            <a:r>
              <a:rPr lang="en-GB" b="1" dirty="0"/>
              <a:t>Persisting Data</a:t>
            </a:r>
          </a:p>
          <a:p>
            <a:pPr lvl="1"/>
            <a:r>
              <a:rPr lang="en-GB" dirty="0"/>
              <a:t>Performs the Insert, Update and Delete operations to the database, based on entity states.</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295025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altLang="en-US" sz="2000" dirty="0"/>
              <a:t>EF </a:t>
            </a:r>
            <a:r>
              <a:rPr lang="en-US" altLang="en-US" sz="2000" dirty="0" smtClean="0"/>
              <a:t>Core Database </a:t>
            </a:r>
            <a:r>
              <a:rPr lang="en-US" altLang="en-US" sz="2000" dirty="0"/>
              <a:t>First</a:t>
            </a:r>
          </a:p>
          <a:p>
            <a:r>
              <a:rPr lang="en-US" altLang="en-US" sz="2000" dirty="0"/>
              <a:t>Entity-Table </a:t>
            </a:r>
            <a:r>
              <a:rPr lang="en-US" altLang="en-US" sz="2000" dirty="0" smtClean="0"/>
              <a:t>Mapping</a:t>
            </a:r>
          </a:p>
          <a:p>
            <a:r>
              <a:rPr lang="en-US" sz="2000" dirty="0"/>
              <a:t>Domain classes and entity classes</a:t>
            </a:r>
            <a:endParaRPr lang="en-US" altLang="en-US" sz="2000" dirty="0"/>
          </a:p>
          <a:p>
            <a:r>
              <a:rPr lang="en-US" altLang="en-US" sz="2000" dirty="0" err="1" smtClean="0"/>
              <a:t>DbContext</a:t>
            </a:r>
            <a:r>
              <a:rPr lang="en-US" altLang="en-US" sz="2000" dirty="0"/>
              <a:t>, </a:t>
            </a:r>
            <a:r>
              <a:rPr lang="en-US" altLang="en-US" sz="2000" dirty="0" err="1" smtClean="0"/>
              <a:t>DbSet</a:t>
            </a:r>
            <a:endParaRPr lang="en-US" altLang="en-US" sz="2000" dirty="0" smtClean="0"/>
          </a:p>
          <a:p>
            <a:r>
              <a:rPr lang="en-US" altLang="en-US" sz="2000" dirty="0"/>
              <a:t>Entity States in Entity Framework Core</a:t>
            </a:r>
          </a:p>
        </p:txBody>
      </p:sp>
      <p:sp>
        <p:nvSpPr>
          <p:cNvPr id="4" name="Date Placeholder 3"/>
          <p:cNvSpPr>
            <a:spLocks noGrp="1"/>
          </p:cNvSpPr>
          <p:nvPr>
            <p:ph type="dt" sz="half" idx="10"/>
          </p:nvPr>
        </p:nvSpPr>
        <p:spPr/>
        <p:txBody>
          <a:bodyPr/>
          <a:lstStyle/>
          <a:p>
            <a:fld id="{6D833602-3032-40E0-910C-A05081070B9D}" type="datetime1">
              <a:rPr lang="en-US" smtClean="0"/>
              <a:t>10/24/2023</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DbContext</a:t>
            </a:r>
            <a:r>
              <a:rPr lang="en-GB" dirty="0"/>
              <a:t> Activities</a:t>
            </a:r>
            <a:endParaRPr lang="en-US" dirty="0"/>
          </a:p>
        </p:txBody>
      </p:sp>
      <p:sp>
        <p:nvSpPr>
          <p:cNvPr id="3" name="Content Placeholder 2"/>
          <p:cNvSpPr>
            <a:spLocks noGrp="1"/>
          </p:cNvSpPr>
          <p:nvPr>
            <p:ph idx="1"/>
          </p:nvPr>
        </p:nvSpPr>
        <p:spPr/>
        <p:txBody>
          <a:bodyPr>
            <a:normAutofit/>
          </a:bodyPr>
          <a:lstStyle/>
          <a:p>
            <a:r>
              <a:rPr lang="en-GB" b="1" dirty="0"/>
              <a:t>Caching</a:t>
            </a:r>
          </a:p>
          <a:p>
            <a:pPr lvl="1"/>
            <a:r>
              <a:rPr lang="en-GB" dirty="0"/>
              <a:t>Provides first level caching by default. </a:t>
            </a:r>
          </a:p>
          <a:p>
            <a:pPr lvl="1"/>
            <a:r>
              <a:rPr lang="en-GB" dirty="0"/>
              <a:t>It stores the entities which have been retrieved during the life time of a context class.</a:t>
            </a:r>
          </a:p>
          <a:p>
            <a:r>
              <a:rPr lang="en-GB" b="1" dirty="0"/>
              <a:t>Manage Relationship</a:t>
            </a:r>
          </a:p>
          <a:p>
            <a:pPr lvl="1"/>
            <a:r>
              <a:rPr lang="en-GB" dirty="0"/>
              <a:t>Manages relationships using CSDL, MSL and SSDL.</a:t>
            </a:r>
          </a:p>
          <a:p>
            <a:r>
              <a:rPr lang="en-GB" b="1" dirty="0"/>
              <a:t>Object Materialization</a:t>
            </a:r>
          </a:p>
          <a:p>
            <a:pPr lvl="1"/>
            <a:r>
              <a:rPr lang="en-GB" dirty="0"/>
              <a:t> Converts raw data from the database into entity objects.</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3038311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DbContext</a:t>
            </a:r>
            <a:r>
              <a:rPr lang="en-US" dirty="0"/>
              <a:t> Methods</a:t>
            </a:r>
          </a:p>
        </p:txBody>
      </p:sp>
      <p:sp>
        <p:nvSpPr>
          <p:cNvPr id="3" name="Content Placeholder 2"/>
          <p:cNvSpPr>
            <a:spLocks noGrp="1"/>
          </p:cNvSpPr>
          <p:nvPr>
            <p:ph idx="1"/>
          </p:nvPr>
        </p:nvSpPr>
        <p:spPr/>
        <p:txBody>
          <a:bodyPr>
            <a:normAutofit lnSpcReduction="10000"/>
          </a:bodyPr>
          <a:lstStyle/>
          <a:p>
            <a:r>
              <a:rPr lang="en-US" b="1" dirty="0"/>
              <a:t>Entry</a:t>
            </a:r>
          </a:p>
          <a:p>
            <a:pPr lvl="1"/>
            <a:r>
              <a:rPr lang="en-GB" dirty="0"/>
              <a:t>Gets an </a:t>
            </a:r>
            <a:r>
              <a:rPr lang="en-GB" dirty="0" err="1"/>
              <a:t>DbEntityEntry</a:t>
            </a:r>
            <a:r>
              <a:rPr lang="en-GB" dirty="0"/>
              <a:t> for the given entity. </a:t>
            </a:r>
          </a:p>
          <a:p>
            <a:pPr lvl="1"/>
            <a:r>
              <a:rPr lang="en-GB" dirty="0"/>
              <a:t>The entry provides access to change tracking information and operations for the entity.</a:t>
            </a:r>
          </a:p>
          <a:p>
            <a:r>
              <a:rPr lang="en-US" b="1" dirty="0" err="1"/>
              <a:t>SaveChanges</a:t>
            </a:r>
            <a:endParaRPr lang="en-US" b="1" dirty="0"/>
          </a:p>
          <a:p>
            <a:pPr lvl="1"/>
            <a:r>
              <a:rPr lang="en-GB" dirty="0"/>
              <a:t>Executes INSERT, UPDATE and DELETE commands to the database for the entities with Added, Modified and Deleted state.</a:t>
            </a:r>
          </a:p>
          <a:p>
            <a:r>
              <a:rPr lang="en-US" b="1" dirty="0" err="1"/>
              <a:t>SaveChangesAsync</a:t>
            </a:r>
            <a:endParaRPr lang="en-US" b="1" dirty="0"/>
          </a:p>
          <a:p>
            <a:pPr lvl="1"/>
            <a:r>
              <a:rPr lang="en-US" dirty="0"/>
              <a:t>Asynchronous method of </a:t>
            </a:r>
            <a:r>
              <a:rPr lang="en-US" dirty="0" err="1"/>
              <a:t>SaveChanges</a:t>
            </a:r>
            <a:r>
              <a:rPr lang="en-US" dirty="0"/>
              <a:t>()</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1771964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DbContext</a:t>
            </a:r>
            <a:r>
              <a:rPr lang="en-US" dirty="0"/>
              <a:t> Methods</a:t>
            </a:r>
          </a:p>
        </p:txBody>
      </p:sp>
      <p:sp>
        <p:nvSpPr>
          <p:cNvPr id="3" name="Content Placeholder 2"/>
          <p:cNvSpPr>
            <a:spLocks noGrp="1"/>
          </p:cNvSpPr>
          <p:nvPr>
            <p:ph idx="1"/>
          </p:nvPr>
        </p:nvSpPr>
        <p:spPr/>
        <p:txBody>
          <a:bodyPr/>
          <a:lstStyle/>
          <a:p>
            <a:r>
              <a:rPr lang="en-US" b="1" dirty="0"/>
              <a:t>Set</a:t>
            </a:r>
          </a:p>
          <a:p>
            <a:pPr lvl="1"/>
            <a:r>
              <a:rPr lang="en-GB" dirty="0"/>
              <a:t>Creates a </a:t>
            </a:r>
            <a:r>
              <a:rPr lang="en-GB" dirty="0" err="1"/>
              <a:t>DbSet</a:t>
            </a:r>
            <a:r>
              <a:rPr lang="en-GB" dirty="0"/>
              <a:t>&lt;</a:t>
            </a:r>
            <a:r>
              <a:rPr lang="en-GB" dirty="0" err="1"/>
              <a:t>TEntity</a:t>
            </a:r>
            <a:r>
              <a:rPr lang="en-GB" dirty="0"/>
              <a:t>&gt; that can be used to query and save instances of </a:t>
            </a:r>
            <a:r>
              <a:rPr lang="en-GB" dirty="0" err="1"/>
              <a:t>TEntity</a:t>
            </a:r>
            <a:r>
              <a:rPr lang="en-GB" dirty="0"/>
              <a:t>.</a:t>
            </a:r>
          </a:p>
          <a:p>
            <a:r>
              <a:rPr lang="en-US" b="1" dirty="0" err="1"/>
              <a:t>OnModelCreating</a:t>
            </a:r>
            <a:endParaRPr lang="en-US" b="1" dirty="0"/>
          </a:p>
          <a:p>
            <a:pPr lvl="1"/>
            <a:r>
              <a:rPr lang="en-GB" dirty="0"/>
              <a:t>Override this method to further configure the model that was discovered by convention from the entity types exposed in </a:t>
            </a:r>
            <a:r>
              <a:rPr lang="en-GB" dirty="0" err="1"/>
              <a:t>DbSet</a:t>
            </a:r>
            <a:r>
              <a:rPr lang="en-GB" dirty="0"/>
              <a:t>&lt;</a:t>
            </a:r>
            <a:r>
              <a:rPr lang="en-GB" dirty="0" err="1"/>
              <a:t>TEntity</a:t>
            </a:r>
            <a:r>
              <a:rPr lang="en-GB" dirty="0"/>
              <a:t>&gt; properties on your derived context.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128192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DbContext</a:t>
            </a:r>
            <a:r>
              <a:rPr lang="en-US" dirty="0"/>
              <a:t> Properties</a:t>
            </a:r>
          </a:p>
        </p:txBody>
      </p:sp>
      <p:sp>
        <p:nvSpPr>
          <p:cNvPr id="3" name="Content Placeholder 2"/>
          <p:cNvSpPr>
            <a:spLocks noGrp="1"/>
          </p:cNvSpPr>
          <p:nvPr>
            <p:ph idx="1"/>
          </p:nvPr>
        </p:nvSpPr>
        <p:spPr/>
        <p:txBody>
          <a:bodyPr/>
          <a:lstStyle/>
          <a:p>
            <a:r>
              <a:rPr lang="en-GB" b="1" dirty="0" err="1"/>
              <a:t>ChangeTracker</a:t>
            </a:r>
            <a:endParaRPr lang="en-GB" b="1" dirty="0"/>
          </a:p>
          <a:p>
            <a:pPr lvl="1"/>
            <a:r>
              <a:rPr lang="en-GB" dirty="0"/>
              <a:t>Provides access to information and operations for entity instances that this context is tracking.</a:t>
            </a:r>
          </a:p>
          <a:p>
            <a:r>
              <a:rPr lang="en-GB" b="1" dirty="0"/>
              <a:t>Configuration</a:t>
            </a:r>
          </a:p>
          <a:p>
            <a:pPr lvl="1"/>
            <a:r>
              <a:rPr lang="en-GB" dirty="0"/>
              <a:t>Provides access to configuration options.</a:t>
            </a:r>
          </a:p>
          <a:p>
            <a:r>
              <a:rPr lang="en-GB" b="1" dirty="0"/>
              <a:t>Database</a:t>
            </a:r>
          </a:p>
          <a:p>
            <a:pPr lvl="1"/>
            <a:r>
              <a:rPr lang="en-GB" dirty="0"/>
              <a:t>Provides access to database related information and operations.</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189100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a:t>DbSet</a:t>
            </a:r>
            <a:endParaRPr lang="en-US" dirty="0"/>
          </a:p>
        </p:txBody>
      </p:sp>
      <p:sp>
        <p:nvSpPr>
          <p:cNvPr id="8" name="Text Placeholder 7"/>
          <p:cNvSpPr>
            <a:spLocks noGrp="1"/>
          </p:cNvSpPr>
          <p:nvPr>
            <p:ph type="body" idx="1"/>
          </p:nvPr>
        </p:nvSpPr>
        <p:spPr/>
        <p:txBody>
          <a:bodyPr/>
          <a:lstStyle/>
          <a:p>
            <a:r>
              <a:rPr lang="en-GB"/>
              <a:t>Section 4</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2082913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err="1"/>
              <a:t>DbSet</a:t>
            </a:r>
            <a:endParaRPr lang="en-US" dirty="0"/>
          </a:p>
        </p:txBody>
      </p:sp>
      <p:sp>
        <p:nvSpPr>
          <p:cNvPr id="8" name="Content Placeholder 7"/>
          <p:cNvSpPr>
            <a:spLocks noGrp="1"/>
          </p:cNvSpPr>
          <p:nvPr>
            <p:ph idx="1"/>
          </p:nvPr>
        </p:nvSpPr>
        <p:spPr/>
        <p:txBody>
          <a:bodyPr/>
          <a:lstStyle/>
          <a:p>
            <a:r>
              <a:rPr lang="en-GB" dirty="0"/>
              <a:t>Represents an entity set that can be used for Create, Read, Update, and Delete operations. (CRUD)</a:t>
            </a:r>
          </a:p>
          <a:p>
            <a:r>
              <a:rPr lang="en-GB" dirty="0"/>
              <a:t>Map to database table or view.</a:t>
            </a:r>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25</a:t>
            </a:fld>
            <a:endParaRPr lang="en-US"/>
          </a:p>
        </p:txBody>
      </p:sp>
    </p:spTree>
    <p:extLst>
      <p:ext uri="{BB962C8B-B14F-4D97-AF65-F5344CB8AC3E}">
        <p14:creationId xmlns:p14="http://schemas.microsoft.com/office/powerpoint/2010/main" val="325216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DbSet</a:t>
            </a:r>
            <a:r>
              <a:rPr lang="en-GB" dirty="0"/>
              <a:t> Methods</a:t>
            </a:r>
            <a:endParaRPr lang="en-US" dirty="0"/>
          </a:p>
        </p:txBody>
      </p:sp>
      <p:sp>
        <p:nvSpPr>
          <p:cNvPr id="3" name="Content Placeholder 2"/>
          <p:cNvSpPr>
            <a:spLocks noGrp="1"/>
          </p:cNvSpPr>
          <p:nvPr>
            <p:ph idx="1"/>
          </p:nvPr>
        </p:nvSpPr>
        <p:spPr/>
        <p:txBody>
          <a:bodyPr/>
          <a:lstStyle/>
          <a:p>
            <a:r>
              <a:rPr lang="en-US" dirty="0"/>
              <a:t>Add</a:t>
            </a:r>
          </a:p>
          <a:p>
            <a:pPr lvl="1"/>
            <a:r>
              <a:rPr lang="en-GB" dirty="0"/>
              <a:t>Input: entity object</a:t>
            </a:r>
          </a:p>
          <a:p>
            <a:pPr lvl="1"/>
            <a:r>
              <a:rPr lang="en-GB" dirty="0"/>
              <a:t>Output: </a:t>
            </a:r>
            <a:r>
              <a:rPr lang="en-US" dirty="0"/>
              <a:t>added entity</a:t>
            </a:r>
          </a:p>
          <a:p>
            <a:pPr lvl="1"/>
            <a:r>
              <a:rPr lang="en-GB" dirty="0"/>
              <a:t>Description: Adds the given entity to the context with the Added state. When the changes are saved, the entities in the Added states are inserted into the database. After the changes are saved, the object state changes to Unchanged.</a:t>
            </a:r>
          </a:p>
          <a:p>
            <a:pPr lvl="1"/>
            <a:r>
              <a:rPr lang="en-GB" dirty="0"/>
              <a:t>Example: </a:t>
            </a:r>
            <a:r>
              <a:rPr lang="en-GB" dirty="0" err="1"/>
              <a:t>dbcontext.Students.Add</a:t>
            </a:r>
            <a:r>
              <a:rPr lang="en-GB" dirty="0"/>
              <a:t>(</a:t>
            </a:r>
            <a:r>
              <a:rPr lang="en-GB" dirty="0" err="1"/>
              <a:t>studentEntity</a:t>
            </a:r>
            <a:r>
              <a:rPr lang="en-GB" dirty="0"/>
              <a: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424838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DbSet</a:t>
            </a:r>
            <a:r>
              <a:rPr lang="en-GB" dirty="0"/>
              <a:t> Methods</a:t>
            </a:r>
            <a:endParaRPr lang="en-US" dirty="0"/>
          </a:p>
        </p:txBody>
      </p:sp>
      <p:sp>
        <p:nvSpPr>
          <p:cNvPr id="3" name="Content Placeholder 2"/>
          <p:cNvSpPr>
            <a:spLocks noGrp="1"/>
          </p:cNvSpPr>
          <p:nvPr>
            <p:ph idx="1"/>
          </p:nvPr>
        </p:nvSpPr>
        <p:spPr/>
        <p:txBody>
          <a:bodyPr/>
          <a:lstStyle/>
          <a:p>
            <a:r>
              <a:rPr lang="en-US" dirty="0"/>
              <a:t>Create</a:t>
            </a:r>
          </a:p>
          <a:p>
            <a:pPr lvl="1"/>
            <a:r>
              <a:rPr lang="en-GB" dirty="0"/>
              <a:t>Input: Non</a:t>
            </a:r>
          </a:p>
          <a:p>
            <a:pPr lvl="1"/>
            <a:r>
              <a:rPr lang="en-GB" dirty="0"/>
              <a:t>Output: </a:t>
            </a:r>
            <a:r>
              <a:rPr lang="en-US" dirty="0"/>
              <a:t>entity object</a:t>
            </a:r>
          </a:p>
          <a:p>
            <a:pPr lvl="1"/>
            <a:r>
              <a:rPr lang="en-GB" dirty="0"/>
              <a:t>Description: Creates a new instance of an entity for the type of this set. This instance is not added or attached to the set. The instance returned will be a proxy if the underlying context is configured to create proxies and the entity type meets the requirements for creating a proxy.</a:t>
            </a:r>
          </a:p>
          <a:p>
            <a:pPr lvl="1"/>
            <a:r>
              <a:rPr lang="en-GB" dirty="0"/>
              <a:t>Example: </a:t>
            </a:r>
            <a:r>
              <a:rPr lang="en-US" dirty="0" err="1"/>
              <a:t>var</a:t>
            </a:r>
            <a:r>
              <a:rPr lang="en-US" dirty="0"/>
              <a:t> </a:t>
            </a:r>
            <a:r>
              <a:rPr lang="en-US" dirty="0" err="1"/>
              <a:t>newStudentEntity</a:t>
            </a:r>
            <a:r>
              <a:rPr lang="en-US" dirty="0"/>
              <a:t> = </a:t>
            </a:r>
            <a:r>
              <a:rPr lang="en-US" dirty="0" err="1"/>
              <a:t>dbcontext.Students.Create</a:t>
            </a:r>
            <a:r>
              <a:rPr lang="en-US" dirty="0"/>
              <a:t>();</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2448100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DbSet</a:t>
            </a:r>
            <a:r>
              <a:rPr lang="en-GB" dirty="0"/>
              <a:t> Methods</a:t>
            </a:r>
            <a:endParaRPr lang="en-US" dirty="0"/>
          </a:p>
        </p:txBody>
      </p:sp>
      <p:sp>
        <p:nvSpPr>
          <p:cNvPr id="3" name="Content Placeholder 2"/>
          <p:cNvSpPr>
            <a:spLocks noGrp="1"/>
          </p:cNvSpPr>
          <p:nvPr>
            <p:ph idx="1"/>
          </p:nvPr>
        </p:nvSpPr>
        <p:spPr/>
        <p:txBody>
          <a:bodyPr/>
          <a:lstStyle/>
          <a:p>
            <a:r>
              <a:rPr lang="en-US" dirty="0"/>
              <a:t>Remove</a:t>
            </a:r>
          </a:p>
          <a:p>
            <a:pPr lvl="1"/>
            <a:r>
              <a:rPr lang="en-GB" dirty="0"/>
              <a:t>Input: </a:t>
            </a:r>
            <a:r>
              <a:rPr lang="en-US" dirty="0"/>
              <a:t>entity object</a:t>
            </a:r>
            <a:endParaRPr lang="en-GB" dirty="0"/>
          </a:p>
          <a:p>
            <a:pPr lvl="1"/>
            <a:r>
              <a:rPr lang="en-GB" dirty="0"/>
              <a:t>Output: </a:t>
            </a:r>
            <a:r>
              <a:rPr lang="en-US" dirty="0"/>
              <a:t>entity object</a:t>
            </a:r>
          </a:p>
          <a:p>
            <a:pPr lvl="1"/>
            <a:r>
              <a:rPr lang="en-GB" dirty="0"/>
              <a:t>Description: Marks the given entity as Deleted. When the changes are saved, the entity is deleted from the database. The entity must exist in the context in some other state before this method is called.</a:t>
            </a:r>
          </a:p>
          <a:p>
            <a:pPr lvl="1"/>
            <a:r>
              <a:rPr lang="en-GB" dirty="0"/>
              <a:t>Example: </a:t>
            </a:r>
            <a:r>
              <a:rPr lang="en-US" dirty="0" err="1"/>
              <a:t>dbcontext.Students.Remove</a:t>
            </a:r>
            <a:r>
              <a:rPr lang="en-US" dirty="0"/>
              <a:t>(</a:t>
            </a:r>
            <a:r>
              <a:rPr lang="en-US" dirty="0" err="1"/>
              <a:t>studentEntity</a:t>
            </a:r>
            <a:r>
              <a:rPr lang="en-US" dirty="0"/>
              <a:t>);</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28</a:t>
            </a:fld>
            <a:endParaRPr lang="en-US"/>
          </a:p>
        </p:txBody>
      </p:sp>
    </p:spTree>
    <p:extLst>
      <p:ext uri="{BB962C8B-B14F-4D97-AF65-F5344CB8AC3E}">
        <p14:creationId xmlns:p14="http://schemas.microsoft.com/office/powerpoint/2010/main" val="3777191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DbSet</a:t>
            </a:r>
            <a:r>
              <a:rPr lang="en-GB" dirty="0"/>
              <a:t>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Find</a:t>
            </a:r>
          </a:p>
          <a:p>
            <a:pPr lvl="1"/>
            <a:r>
              <a:rPr lang="en-GB" dirty="0"/>
              <a:t>Input: </a:t>
            </a:r>
            <a:r>
              <a:rPr lang="en-US" dirty="0" err="1"/>
              <a:t>params</a:t>
            </a:r>
            <a:r>
              <a:rPr lang="en-US" dirty="0"/>
              <a:t> object[] </a:t>
            </a:r>
            <a:r>
              <a:rPr lang="en-US" dirty="0" err="1"/>
              <a:t>keyValues</a:t>
            </a:r>
            <a:endParaRPr lang="en-GB" dirty="0"/>
          </a:p>
          <a:p>
            <a:pPr lvl="1"/>
            <a:r>
              <a:rPr lang="en-GB" dirty="0"/>
              <a:t>Output: </a:t>
            </a:r>
            <a:r>
              <a:rPr lang="en-US" dirty="0"/>
              <a:t>entity object</a:t>
            </a:r>
          </a:p>
          <a:p>
            <a:pPr lvl="1"/>
            <a:r>
              <a:rPr lang="en-GB" dirty="0"/>
              <a:t>Description: Uses the primary key value to find an entity tracked by the context. If the entity is not in the context, then a query will be executed and evaluated against the data in the data source, and null is returned if the entity is not found in the context or in the data source. Note that the Find also returns entities that have been added to the context but have not yet been saved to the database.</a:t>
            </a:r>
          </a:p>
          <a:p>
            <a:pPr lvl="1"/>
            <a:r>
              <a:rPr lang="en-GB" dirty="0"/>
              <a:t>Example: </a:t>
            </a:r>
            <a:r>
              <a:rPr lang="en-US" dirty="0"/>
              <a:t>Student </a:t>
            </a:r>
            <a:r>
              <a:rPr lang="en-US" dirty="0" err="1"/>
              <a:t>studEntity</a:t>
            </a:r>
            <a:r>
              <a:rPr lang="en-US" dirty="0"/>
              <a:t> = </a:t>
            </a:r>
            <a:r>
              <a:rPr lang="en-US" dirty="0" err="1"/>
              <a:t>dbcontext.Students.Find</a:t>
            </a:r>
            <a:r>
              <a:rPr lang="en-US" dirty="0"/>
              <a:t>(</a:t>
            </a:r>
            <a:r>
              <a:rPr lang="en-US" dirty="0" err="1"/>
              <a:t>studentId</a:t>
            </a:r>
            <a:r>
              <a:rPr lang="en-US" dirty="0"/>
              <a:t>);</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1476919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rgbClr val="FFC000"/>
                </a:solidFill>
              </a:rPr>
              <a:t>EF </a:t>
            </a:r>
            <a:r>
              <a:rPr lang="en-US" dirty="0" smtClean="0">
                <a:solidFill>
                  <a:srgbClr val="FFC000"/>
                </a:solidFill>
              </a:rPr>
              <a:t>Core Database </a:t>
            </a:r>
            <a:r>
              <a:rPr lang="en-US" dirty="0">
                <a:solidFill>
                  <a:srgbClr val="FFC000"/>
                </a:solidFill>
              </a:rPr>
              <a:t>First</a:t>
            </a:r>
          </a:p>
        </p:txBody>
      </p:sp>
      <p:sp>
        <p:nvSpPr>
          <p:cNvPr id="8" name="Text Placeholder 7"/>
          <p:cNvSpPr>
            <a:spLocks noGrp="1"/>
          </p:cNvSpPr>
          <p:nvPr>
            <p:ph type="body" idx="1"/>
          </p:nvPr>
        </p:nvSpPr>
        <p:spPr/>
        <p:txBody>
          <a:bodyPr/>
          <a:lstStyle/>
          <a:p>
            <a:r>
              <a:rPr lang="en-GB" dirty="0"/>
              <a:t>Section 1</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2861208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DbSet</a:t>
            </a:r>
            <a:r>
              <a:rPr lang="en-GB" dirty="0"/>
              <a:t> Methods</a:t>
            </a:r>
            <a:endParaRPr lang="en-US" dirty="0"/>
          </a:p>
        </p:txBody>
      </p:sp>
      <p:sp>
        <p:nvSpPr>
          <p:cNvPr id="3" name="Content Placeholder 2"/>
          <p:cNvSpPr>
            <a:spLocks noGrp="1"/>
          </p:cNvSpPr>
          <p:nvPr>
            <p:ph idx="1"/>
          </p:nvPr>
        </p:nvSpPr>
        <p:spPr/>
        <p:txBody>
          <a:bodyPr>
            <a:normAutofit/>
          </a:bodyPr>
          <a:lstStyle/>
          <a:p>
            <a:r>
              <a:rPr lang="en-US" dirty="0"/>
              <a:t>Attach</a:t>
            </a:r>
          </a:p>
          <a:p>
            <a:pPr lvl="1"/>
            <a:r>
              <a:rPr lang="en-GB" dirty="0"/>
              <a:t>Input: </a:t>
            </a:r>
            <a:r>
              <a:rPr lang="en-US" dirty="0"/>
              <a:t>entity object</a:t>
            </a:r>
            <a:endParaRPr lang="en-GB" dirty="0"/>
          </a:p>
          <a:p>
            <a:pPr lvl="1"/>
            <a:r>
              <a:rPr lang="en-GB" dirty="0"/>
              <a:t>Output: entity which was passed as parameter</a:t>
            </a:r>
            <a:endParaRPr lang="en-US" dirty="0"/>
          </a:p>
          <a:p>
            <a:pPr lvl="1"/>
            <a:r>
              <a:rPr lang="en-GB" dirty="0"/>
              <a:t>Description: Attaches the given entity to the context in the Unchanged state.</a:t>
            </a:r>
          </a:p>
          <a:p>
            <a:pPr lvl="1"/>
            <a:r>
              <a:rPr lang="en-GB" dirty="0"/>
              <a:t>Example: </a:t>
            </a:r>
            <a:r>
              <a:rPr lang="en-US" dirty="0" err="1"/>
              <a:t>dbcontext.Students.Attach</a:t>
            </a:r>
            <a:r>
              <a:rPr lang="en-US" dirty="0"/>
              <a:t>(</a:t>
            </a:r>
            <a:r>
              <a:rPr lang="en-US" dirty="0" err="1"/>
              <a:t>studentEntity</a:t>
            </a:r>
            <a:r>
              <a:rPr lang="en-US" dirty="0"/>
              <a:t>);</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spTree>
    <p:extLst>
      <p:ext uri="{BB962C8B-B14F-4D97-AF65-F5344CB8AC3E}">
        <p14:creationId xmlns:p14="http://schemas.microsoft.com/office/powerpoint/2010/main" val="883477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DbContext</a:t>
            </a:r>
            <a:r>
              <a:rPr lang="en-US" dirty="0"/>
              <a:t> and </a:t>
            </a:r>
            <a:r>
              <a:rPr lang="en-US" dirty="0" err="1"/>
              <a:t>DbSet</a:t>
            </a:r>
            <a:r>
              <a:rPr lang="en-US" dirty="0"/>
              <a:t> work with</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31</a:t>
            </a:fld>
            <a:endParaRPr lang="en-US"/>
          </a:p>
        </p:txBody>
      </p:sp>
      <p:pic>
        <p:nvPicPr>
          <p:cNvPr id="7" name="Picture 6"/>
          <p:cNvPicPr>
            <a:picLocks noChangeAspect="1"/>
          </p:cNvPicPr>
          <p:nvPr/>
        </p:nvPicPr>
        <p:blipFill>
          <a:blip r:embed="rId2"/>
          <a:stretch>
            <a:fillRect/>
          </a:stretch>
        </p:blipFill>
        <p:spPr>
          <a:xfrm>
            <a:off x="1850394" y="850106"/>
            <a:ext cx="5830566" cy="3713027"/>
          </a:xfrm>
          <a:prstGeom prst="rect">
            <a:avLst/>
          </a:prstGeom>
        </p:spPr>
      </p:pic>
    </p:spTree>
    <p:extLst>
      <p:ext uri="{BB962C8B-B14F-4D97-AF65-F5344CB8AC3E}">
        <p14:creationId xmlns:p14="http://schemas.microsoft.com/office/powerpoint/2010/main" val="3402651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b="0" dirty="0"/>
              <a:t>CRUD Operations in Entity Framework Core</a:t>
            </a:r>
            <a:endParaRPr lang="en-US" dirty="0"/>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32</a:t>
            </a:fld>
            <a:endParaRPr lang="en-US"/>
          </a:p>
        </p:txBody>
      </p:sp>
    </p:spTree>
    <p:extLst>
      <p:ext uri="{BB962C8B-B14F-4D97-AF65-F5344CB8AC3E}">
        <p14:creationId xmlns:p14="http://schemas.microsoft.com/office/powerpoint/2010/main" val="1402310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Saving Data (</a:t>
            </a:r>
            <a:r>
              <a:rPr lang="en-US" sz="2800" b="0" dirty="0"/>
              <a:t>in Connected </a:t>
            </a:r>
            <a:r>
              <a:rPr lang="en-US" sz="2800" b="0" dirty="0" smtClean="0"/>
              <a:t>Scenario)</a:t>
            </a:r>
            <a:endParaRPr lang="en-US" sz="2800" dirty="0"/>
          </a:p>
        </p:txBody>
      </p:sp>
      <p:sp>
        <p:nvSpPr>
          <p:cNvPr id="3" name="Content Placeholder 2"/>
          <p:cNvSpPr>
            <a:spLocks noGrp="1"/>
          </p:cNvSpPr>
          <p:nvPr>
            <p:ph idx="1"/>
          </p:nvPr>
        </p:nvSpPr>
        <p:spPr/>
        <p:txBody>
          <a:bodyPr/>
          <a:lstStyle/>
          <a:p>
            <a:r>
              <a:rPr lang="en-US" dirty="0"/>
              <a:t>An entity contains data in its scalar property will be either inserted or updated or deleted based on its </a:t>
            </a:r>
            <a:r>
              <a:rPr lang="en-US" b="1" dirty="0" err="1"/>
              <a:t>EntityState</a:t>
            </a:r>
            <a:endParaRPr lang="en-US" b="1" dirty="0"/>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33</a:t>
            </a:fld>
            <a:endParaRPr lang="en-US"/>
          </a:p>
        </p:txBody>
      </p:sp>
      <p:pic>
        <p:nvPicPr>
          <p:cNvPr id="8" name="Picture 7"/>
          <p:cNvPicPr>
            <a:picLocks noChangeAspect="1"/>
          </p:cNvPicPr>
          <p:nvPr/>
        </p:nvPicPr>
        <p:blipFill>
          <a:blip r:embed="rId3"/>
          <a:stretch>
            <a:fillRect/>
          </a:stretch>
        </p:blipFill>
        <p:spPr>
          <a:xfrm>
            <a:off x="278605" y="1979414"/>
            <a:ext cx="5248275" cy="2552700"/>
          </a:xfrm>
          <a:prstGeom prst="rect">
            <a:avLst/>
          </a:prstGeom>
        </p:spPr>
      </p:pic>
      <p:pic>
        <p:nvPicPr>
          <p:cNvPr id="11" name="Picture 10"/>
          <p:cNvPicPr>
            <a:picLocks noChangeAspect="1"/>
          </p:cNvPicPr>
          <p:nvPr/>
        </p:nvPicPr>
        <p:blipFill>
          <a:blip r:embed="rId4"/>
          <a:stretch>
            <a:fillRect/>
          </a:stretch>
        </p:blipFill>
        <p:spPr>
          <a:xfrm>
            <a:off x="5736573" y="2270760"/>
            <a:ext cx="3088339" cy="1982152"/>
          </a:xfrm>
          <a:prstGeom prst="rect">
            <a:avLst/>
          </a:prstGeom>
        </p:spPr>
      </p:pic>
    </p:spTree>
    <p:extLst>
      <p:ext uri="{BB962C8B-B14F-4D97-AF65-F5344CB8AC3E}">
        <p14:creationId xmlns:p14="http://schemas.microsoft.com/office/powerpoint/2010/main" val="3816592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States in </a:t>
            </a:r>
            <a:r>
              <a:rPr lang="en-US" dirty="0" smtClean="0"/>
              <a:t>EF Core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Entity Lifecycle in </a:t>
            </a:r>
            <a:r>
              <a:rPr lang="en-US" dirty="0" smtClean="0"/>
              <a:t>EF Core </a:t>
            </a:r>
            <a:r>
              <a:rPr lang="en-US" dirty="0"/>
              <a:t>describes how an Entity is created, added, modified, deleted, etc. </a:t>
            </a:r>
            <a:endParaRPr lang="en-US" dirty="0" smtClean="0"/>
          </a:p>
          <a:p>
            <a:r>
              <a:rPr lang="en-US" dirty="0" smtClean="0"/>
              <a:t>Entities </a:t>
            </a:r>
            <a:r>
              <a:rPr lang="en-US" dirty="0"/>
              <a:t>have many states during their lifetime. </a:t>
            </a:r>
            <a:endParaRPr lang="en-US" dirty="0" smtClean="0"/>
          </a:p>
          <a:p>
            <a:r>
              <a:rPr lang="en-US" dirty="0" smtClean="0"/>
              <a:t>EF </a:t>
            </a:r>
            <a:r>
              <a:rPr lang="en-US" dirty="0"/>
              <a:t>Core maintains the state of each entity during its lifetime. </a:t>
            </a:r>
            <a:endParaRPr lang="en-US" dirty="0" smtClean="0"/>
          </a:p>
          <a:p>
            <a:r>
              <a:rPr lang="en-US" dirty="0" smtClean="0"/>
              <a:t>Each </a:t>
            </a:r>
            <a:r>
              <a:rPr lang="en-US" dirty="0"/>
              <a:t>entity has a state based on the operation performed via the context class (the class derived from the </a:t>
            </a:r>
            <a:r>
              <a:rPr lang="en-US" dirty="0" err="1"/>
              <a:t>DbContext</a:t>
            </a:r>
            <a:r>
              <a:rPr lang="en-US" dirty="0"/>
              <a:t> class</a:t>
            </a:r>
            <a:r>
              <a:rPr lang="en-US" dirty="0" smtClean="0"/>
              <a:t>).</a:t>
            </a:r>
          </a:p>
          <a:p>
            <a:r>
              <a:rPr lang="en-US" dirty="0"/>
              <a:t>Each entity tracked by the </a:t>
            </a:r>
            <a:r>
              <a:rPr lang="en-US" dirty="0" err="1"/>
              <a:t>DbContext</a:t>
            </a:r>
            <a:r>
              <a:rPr lang="en-US" dirty="0"/>
              <a:t> has a state, which indicates how the entity should be processed during a </a:t>
            </a:r>
            <a:r>
              <a:rPr lang="en-US" dirty="0" err="1"/>
              <a:t>SaveChanges</a:t>
            </a:r>
            <a:r>
              <a:rPr lang="en-US" dirty="0"/>
              <a:t>() operation. </a:t>
            </a:r>
            <a:endParaRPr lang="en-US" dirty="0" smtClean="0"/>
          </a:p>
          <a:p>
            <a:r>
              <a:rPr lang="en-US" dirty="0" smtClean="0"/>
              <a:t>The </a:t>
            </a:r>
            <a:r>
              <a:rPr lang="en-US" dirty="0">
                <a:solidFill>
                  <a:srgbClr val="FF0000"/>
                </a:solidFill>
              </a:rPr>
              <a:t>entity state</a:t>
            </a:r>
            <a:r>
              <a:rPr lang="en-US" dirty="0"/>
              <a:t> is represented by </a:t>
            </a:r>
            <a:r>
              <a:rPr lang="en-US" dirty="0">
                <a:solidFill>
                  <a:srgbClr val="FF0000"/>
                </a:solidFill>
              </a:rPr>
              <a:t>an</a:t>
            </a:r>
            <a:r>
              <a:rPr lang="en-US" dirty="0"/>
              <a:t> </a:t>
            </a:r>
            <a:r>
              <a:rPr lang="en-US" dirty="0" err="1">
                <a:solidFill>
                  <a:srgbClr val="FF0000"/>
                </a:solidFill>
              </a:rPr>
              <a:t>enum</a:t>
            </a:r>
            <a:r>
              <a:rPr lang="en-US" dirty="0">
                <a:solidFill>
                  <a:srgbClr val="FF0000"/>
                </a:solidFill>
              </a:rPr>
              <a:t> </a:t>
            </a:r>
            <a:r>
              <a:rPr lang="en-US" dirty="0"/>
              <a:t>called </a:t>
            </a:r>
            <a:r>
              <a:rPr lang="en-US" dirty="0" err="1">
                <a:solidFill>
                  <a:srgbClr val="FF0000"/>
                </a:solidFill>
              </a:rPr>
              <a:t>EntityState</a:t>
            </a:r>
            <a:r>
              <a:rPr lang="en-US" dirty="0"/>
              <a:t> in EF </a:t>
            </a:r>
            <a:r>
              <a:rPr lang="en-US" dirty="0" smtClean="0"/>
              <a:t>Core</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34</a:t>
            </a:fld>
            <a:endParaRPr lang="en-US"/>
          </a:p>
        </p:txBody>
      </p:sp>
    </p:spTree>
    <p:extLst>
      <p:ext uri="{BB962C8B-B14F-4D97-AF65-F5344CB8AC3E}">
        <p14:creationId xmlns:p14="http://schemas.microsoft.com/office/powerpoint/2010/main" val="557152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States in EF Core</a:t>
            </a:r>
          </a:p>
        </p:txBody>
      </p:sp>
      <p:sp>
        <p:nvSpPr>
          <p:cNvPr id="3" name="Content Placeholder 2"/>
          <p:cNvSpPr>
            <a:spLocks noGrp="1"/>
          </p:cNvSpPr>
          <p:nvPr>
            <p:ph idx="1"/>
          </p:nvPr>
        </p:nvSpPr>
        <p:spPr/>
        <p:txBody>
          <a:bodyPr>
            <a:normAutofit fontScale="85000" lnSpcReduction="10000"/>
          </a:bodyPr>
          <a:lstStyle/>
          <a:p>
            <a:pPr fontAlgn="base"/>
            <a:r>
              <a:rPr lang="en-US" dirty="0"/>
              <a:t>The Entity State represents the state of an entity. An entity is always in any one of the following states.</a:t>
            </a:r>
          </a:p>
          <a:p>
            <a:pPr lvl="1" fontAlgn="base"/>
            <a:r>
              <a:rPr lang="en-US" b="1" dirty="0"/>
              <a:t>Added:</a:t>
            </a:r>
            <a:r>
              <a:rPr lang="en-US" dirty="0"/>
              <a:t> The entity is tracked by the context but does not yet exist in the database.</a:t>
            </a:r>
          </a:p>
          <a:p>
            <a:pPr lvl="1" fontAlgn="base"/>
            <a:r>
              <a:rPr lang="en-US" b="1" dirty="0"/>
              <a:t>Deleted:</a:t>
            </a:r>
            <a:r>
              <a:rPr lang="en-US" dirty="0"/>
              <a:t> The entity is tracked by the context and exists in the database. It has been marked for deletion from the database but has not yet been deleted.</a:t>
            </a:r>
          </a:p>
          <a:p>
            <a:pPr lvl="1" fontAlgn="base"/>
            <a:r>
              <a:rPr lang="en-US" b="1" dirty="0"/>
              <a:t>Modified:</a:t>
            </a:r>
            <a:r>
              <a:rPr lang="en-US" dirty="0"/>
              <a:t> The entity is tracked by the context and exists in the database. Some or all of its property values have been modified but not updated in the database.</a:t>
            </a:r>
          </a:p>
          <a:p>
            <a:pPr lvl="1" fontAlgn="base"/>
            <a:r>
              <a:rPr lang="en-US" b="1" dirty="0"/>
              <a:t>Unchanged:</a:t>
            </a:r>
            <a:r>
              <a:rPr lang="en-US" dirty="0"/>
              <a:t> The entity is tracked by the context and exists in the database. Its property values have not changed from those in the database.</a:t>
            </a:r>
          </a:p>
          <a:p>
            <a:pPr lvl="1" fontAlgn="base"/>
            <a:r>
              <a:rPr lang="en-US" b="1" dirty="0"/>
              <a:t>Detached:</a:t>
            </a:r>
            <a:r>
              <a:rPr lang="en-US" dirty="0"/>
              <a:t> The entity is not being tracked by the context</a:t>
            </a:r>
            <a:r>
              <a:rPr lang="en-US" dirty="0" smtClean="0"/>
              <a: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35</a:t>
            </a:fld>
            <a:endParaRPr lang="en-US"/>
          </a:p>
        </p:txBody>
      </p:sp>
    </p:spTree>
    <p:extLst>
      <p:ext uri="{BB962C8B-B14F-4D97-AF65-F5344CB8AC3E}">
        <p14:creationId xmlns:p14="http://schemas.microsoft.com/office/powerpoint/2010/main" val="229022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Lifecycle </a:t>
            </a:r>
            <a:r>
              <a:rPr lang="en-US" dirty="0" smtClean="0"/>
              <a:t>in EF Core</a:t>
            </a:r>
            <a:endParaRPr lang="en-US" dirty="0"/>
          </a:p>
        </p:txBody>
      </p:sp>
      <p:sp>
        <p:nvSpPr>
          <p:cNvPr id="3" name="Content Placeholder 2"/>
          <p:cNvSpPr>
            <a:spLocks noGrp="1"/>
          </p:cNvSpPr>
          <p:nvPr>
            <p:ph idx="1"/>
          </p:nvPr>
        </p:nvSpPr>
        <p:spPr/>
        <p:txBody>
          <a:bodyPr>
            <a:normAutofit lnSpcReduction="10000"/>
          </a:bodyPr>
          <a:lstStyle/>
          <a:p>
            <a:r>
              <a:rPr lang="en-US" dirty="0"/>
              <a:t>The entity lifecycle involves different states and transitions that determine how entities interact with the </a:t>
            </a:r>
            <a:r>
              <a:rPr lang="en-US" dirty="0" err="1"/>
              <a:t>DbContext</a:t>
            </a:r>
            <a:r>
              <a:rPr lang="en-US" dirty="0"/>
              <a:t> and, ultimately, to the </a:t>
            </a:r>
            <a:r>
              <a:rPr lang="en-US" dirty="0" smtClean="0"/>
              <a:t>database</a:t>
            </a:r>
          </a:p>
          <a:p>
            <a:r>
              <a:rPr lang="en-US" dirty="0"/>
              <a:t>The change in the entity state from the Unchanged to the Modified state is the only state automatically handled by the context class. </a:t>
            </a:r>
            <a:endParaRPr lang="en-US" dirty="0" smtClean="0"/>
          </a:p>
          <a:p>
            <a:r>
              <a:rPr lang="en-US" dirty="0" smtClean="0"/>
              <a:t>All </a:t>
            </a:r>
            <a:r>
              <a:rPr lang="en-US" dirty="0"/>
              <a:t>other changes must be made explicitly using the proper </a:t>
            </a:r>
            <a:r>
              <a:rPr lang="en-US" dirty="0" err="1"/>
              <a:t>DbContext</a:t>
            </a:r>
            <a:r>
              <a:rPr lang="en-US" dirty="0"/>
              <a:t> class methods</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36</a:t>
            </a:fld>
            <a:endParaRPr lang="en-US"/>
          </a:p>
        </p:txBody>
      </p:sp>
    </p:spTree>
    <p:extLst>
      <p:ext uri="{BB962C8B-B14F-4D97-AF65-F5344CB8AC3E}">
        <p14:creationId xmlns:p14="http://schemas.microsoft.com/office/powerpoint/2010/main" val="2132939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Lifecycle in EF Core</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37</a:t>
            </a:fld>
            <a:endParaRPr lang="en-US"/>
          </a:p>
        </p:txBody>
      </p:sp>
      <p:pic>
        <p:nvPicPr>
          <p:cNvPr id="8196" name="Picture 4" descr="https://drek4537l1klr.cloudfront.net/mostarda/Figures/06fig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839" y="968074"/>
            <a:ext cx="5602287" cy="329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4032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Lifecycle in EF Core</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38</a:t>
            </a:fld>
            <a:endParaRPr lang="en-US"/>
          </a:p>
        </p:txBody>
      </p:sp>
      <p:pic>
        <p:nvPicPr>
          <p:cNvPr id="7" name="Picture 6" descr="9 Going deeper into the DbContext - Entity Framework Core in A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59" y="938380"/>
            <a:ext cx="7814867" cy="365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288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 Core - Working with </a:t>
            </a:r>
            <a:r>
              <a:rPr lang="en-US" dirty="0" err="1"/>
              <a:t>DbContext</a:t>
            </a:r>
            <a:r>
              <a:rPr lang="en-US" dirty="0"/>
              <a:t> </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39</a:t>
            </a:fld>
            <a:endParaRPr lang="en-US"/>
          </a:p>
        </p:txBody>
      </p:sp>
      <p:pic>
        <p:nvPicPr>
          <p:cNvPr id="3" name="Picture 2"/>
          <p:cNvPicPr>
            <a:picLocks noChangeAspect="1"/>
          </p:cNvPicPr>
          <p:nvPr/>
        </p:nvPicPr>
        <p:blipFill rotWithShape="1">
          <a:blip r:embed="rId2"/>
          <a:srcRect b="37158"/>
          <a:stretch/>
        </p:blipFill>
        <p:spPr>
          <a:xfrm>
            <a:off x="77276" y="863089"/>
            <a:ext cx="4273499" cy="2640370"/>
          </a:xfrm>
          <a:prstGeom prst="rect">
            <a:avLst/>
          </a:prstGeom>
        </p:spPr>
      </p:pic>
      <p:pic>
        <p:nvPicPr>
          <p:cNvPr id="7" name="Picture 6"/>
          <p:cNvPicPr>
            <a:picLocks noChangeAspect="1"/>
          </p:cNvPicPr>
          <p:nvPr/>
        </p:nvPicPr>
        <p:blipFill rotWithShape="1">
          <a:blip r:embed="rId2"/>
          <a:srcRect t="62400"/>
          <a:stretch/>
        </p:blipFill>
        <p:spPr>
          <a:xfrm>
            <a:off x="4336025" y="2986654"/>
            <a:ext cx="4723324" cy="1746078"/>
          </a:xfrm>
          <a:prstGeom prst="rect">
            <a:avLst/>
          </a:prstGeom>
        </p:spPr>
      </p:pic>
      <p:pic>
        <p:nvPicPr>
          <p:cNvPr id="8" name="Picture 7"/>
          <p:cNvPicPr>
            <a:picLocks noChangeAspect="1"/>
          </p:cNvPicPr>
          <p:nvPr/>
        </p:nvPicPr>
        <p:blipFill>
          <a:blip r:embed="rId3"/>
          <a:stretch>
            <a:fillRect/>
          </a:stretch>
        </p:blipFill>
        <p:spPr>
          <a:xfrm>
            <a:off x="4483508" y="863088"/>
            <a:ext cx="4417603" cy="994583"/>
          </a:xfrm>
          <a:prstGeom prst="rect">
            <a:avLst/>
          </a:prstGeom>
        </p:spPr>
      </p:pic>
    </p:spTree>
    <p:extLst>
      <p:ext uri="{BB962C8B-B14F-4D97-AF65-F5344CB8AC3E}">
        <p14:creationId xmlns:p14="http://schemas.microsoft.com/office/powerpoint/2010/main" val="945427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0" dirty="0"/>
              <a:t>What is </a:t>
            </a:r>
            <a:r>
              <a:rPr lang="en-GB" altLang="en-US" i="1" dirty="0"/>
              <a:t>EF Core Database First?</a:t>
            </a:r>
            <a:endParaRPr lang="en-US" altLang="en-US" i="1" dirty="0"/>
          </a:p>
        </p:txBody>
      </p:sp>
      <p:sp>
        <p:nvSpPr>
          <p:cNvPr id="6" name="Title 1"/>
          <p:cNvSpPr>
            <a:spLocks noGrp="1"/>
          </p:cNvSpPr>
          <p:nvPr>
            <p:ph idx="1"/>
          </p:nvPr>
        </p:nvSpPr>
        <p:spPr/>
        <p:txBody>
          <a:bodyPr>
            <a:normAutofit/>
          </a:bodyPr>
          <a:lstStyle/>
          <a:p>
            <a:pPr algn="just"/>
            <a:r>
              <a:rPr lang="en-US" dirty="0" smtClean="0"/>
              <a:t>start </a:t>
            </a:r>
            <a:r>
              <a:rPr lang="en-US" dirty="0"/>
              <a:t>with an </a:t>
            </a:r>
            <a:r>
              <a:rPr lang="en-US" dirty="0">
                <a:solidFill>
                  <a:srgbClr val="FF0000"/>
                </a:solidFill>
              </a:rPr>
              <a:t>existing</a:t>
            </a:r>
            <a:r>
              <a:rPr lang="en-US" dirty="0"/>
              <a:t> </a:t>
            </a:r>
            <a:r>
              <a:rPr lang="en-US" dirty="0">
                <a:solidFill>
                  <a:srgbClr val="FF0000"/>
                </a:solidFill>
              </a:rPr>
              <a:t>database</a:t>
            </a:r>
            <a:r>
              <a:rPr lang="en-US" dirty="0"/>
              <a:t> </a:t>
            </a:r>
            <a:r>
              <a:rPr lang="en-US" dirty="0" smtClean="0"/>
              <a:t>and </a:t>
            </a:r>
            <a:r>
              <a:rPr lang="en-US" dirty="0">
                <a:solidFill>
                  <a:srgbClr val="00B050"/>
                </a:solidFill>
              </a:rPr>
              <a:t>generate</a:t>
            </a:r>
            <a:r>
              <a:rPr lang="en-US" dirty="0"/>
              <a:t> the </a:t>
            </a:r>
            <a:r>
              <a:rPr lang="en-US" dirty="0">
                <a:solidFill>
                  <a:srgbClr val="00B050"/>
                </a:solidFill>
              </a:rPr>
              <a:t>entity classes and </a:t>
            </a:r>
            <a:r>
              <a:rPr lang="en-US" dirty="0" err="1">
                <a:solidFill>
                  <a:srgbClr val="00B050"/>
                </a:solidFill>
              </a:rPr>
              <a:t>DbContext</a:t>
            </a:r>
            <a:r>
              <a:rPr lang="en-US" dirty="0"/>
              <a:t> based on the database schema. </a:t>
            </a:r>
            <a:endParaRPr lang="en-US" dirty="0" smtClean="0"/>
          </a:p>
          <a:p>
            <a:pPr algn="just"/>
            <a:r>
              <a:rPr lang="en-US" dirty="0" smtClean="0"/>
              <a:t>allows to </a:t>
            </a:r>
            <a:r>
              <a:rPr lang="en-US" dirty="0"/>
              <a:t>work with an existing database and leverage the power of EF Core to </a:t>
            </a:r>
            <a:r>
              <a:rPr lang="en-US" dirty="0">
                <a:solidFill>
                  <a:srgbClr val="00B050"/>
                </a:solidFill>
              </a:rPr>
              <a:t>perform CRUD operations </a:t>
            </a:r>
            <a:r>
              <a:rPr lang="en-US" dirty="0"/>
              <a:t>and </a:t>
            </a:r>
            <a:r>
              <a:rPr lang="en-US" dirty="0">
                <a:solidFill>
                  <a:srgbClr val="00B050"/>
                </a:solidFill>
              </a:rPr>
              <a:t>query</a:t>
            </a:r>
            <a:r>
              <a:rPr lang="en-US" dirty="0"/>
              <a:t> the database</a:t>
            </a:r>
            <a:r>
              <a:rPr lang="en-US" dirty="0" smtClean="0"/>
              <a:t>.</a:t>
            </a:r>
            <a:endParaRPr lang="en-US" altLang="en-US" sz="2400" i="1" dirty="0">
              <a:latin typeface="Arial" panose="020B0604020202020204" pitchFamily="34" charset="0"/>
              <a:cs typeface="Arial" panose="020B0604020202020204" pitchFamily="34" charset="0"/>
            </a:endParaRPr>
          </a:p>
        </p:txBody>
      </p:sp>
      <p:sp>
        <p:nvSpPr>
          <p:cNvPr id="3" name="Date Placeholder 2"/>
          <p:cNvSpPr>
            <a:spLocks noGrp="1"/>
          </p:cNvSpPr>
          <p:nvPr>
            <p:ph type="dt" sz="half" idx="10"/>
          </p:nvPr>
        </p:nvSpPr>
        <p:spPr/>
        <p:txBody>
          <a:bodyPr/>
          <a:lstStyle/>
          <a:p>
            <a:fld id="{2879C26C-EA9B-46F9-9E85-988B19AAD8EA}" type="datetime1">
              <a:rPr lang="en-US" smtClean="0"/>
              <a:t>10/24/2023</a:t>
            </a:fld>
            <a:endParaRPr lang="en-US"/>
          </a:p>
        </p:txBody>
      </p:sp>
      <p:sp>
        <p:nvSpPr>
          <p:cNvPr id="4"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a:t>
            </a:fld>
            <a:endParaRPr lang="en-US"/>
          </a:p>
        </p:txBody>
      </p:sp>
      <p:pic>
        <p:nvPicPr>
          <p:cNvPr id="8" name="Picture 7"/>
          <p:cNvPicPr>
            <a:picLocks noChangeAspect="1"/>
          </p:cNvPicPr>
          <p:nvPr/>
        </p:nvPicPr>
        <p:blipFill rotWithShape="1">
          <a:blip r:embed="rId2"/>
          <a:srcRect b="51808"/>
          <a:stretch/>
        </p:blipFill>
        <p:spPr>
          <a:xfrm>
            <a:off x="2982421" y="3378198"/>
            <a:ext cx="4705350" cy="1216425"/>
          </a:xfrm>
          <a:prstGeom prst="rect">
            <a:avLst/>
          </a:prstGeom>
        </p:spPr>
      </p:pic>
    </p:spTree>
    <p:extLst>
      <p:ext uri="{BB962C8B-B14F-4D97-AF65-F5344CB8AC3E}">
        <p14:creationId xmlns:p14="http://schemas.microsoft.com/office/powerpoint/2010/main" val="4116642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Step 1 vs Step 2</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40</a:t>
            </a:fld>
            <a:endParaRPr lang="en-US"/>
          </a:p>
        </p:txBody>
      </p:sp>
      <p:pic>
        <p:nvPicPr>
          <p:cNvPr id="7" name="Picture 6"/>
          <p:cNvPicPr>
            <a:picLocks noChangeAspect="1"/>
          </p:cNvPicPr>
          <p:nvPr/>
        </p:nvPicPr>
        <p:blipFill>
          <a:blip r:embed="rId2"/>
          <a:stretch>
            <a:fillRect/>
          </a:stretch>
        </p:blipFill>
        <p:spPr>
          <a:xfrm>
            <a:off x="5024437" y="1492566"/>
            <a:ext cx="4088720" cy="1868555"/>
          </a:xfrm>
          <a:prstGeom prst="rect">
            <a:avLst/>
          </a:prstGeom>
        </p:spPr>
      </p:pic>
      <p:pic>
        <p:nvPicPr>
          <p:cNvPr id="8" name="Picture 7"/>
          <p:cNvPicPr>
            <a:picLocks noChangeAspect="1"/>
          </p:cNvPicPr>
          <p:nvPr/>
        </p:nvPicPr>
        <p:blipFill>
          <a:blip r:embed="rId3"/>
          <a:stretch>
            <a:fillRect/>
          </a:stretch>
        </p:blipFill>
        <p:spPr>
          <a:xfrm>
            <a:off x="278605" y="1492567"/>
            <a:ext cx="4598195" cy="1868555"/>
          </a:xfrm>
          <a:prstGeom prst="rect">
            <a:avLst/>
          </a:prstGeom>
        </p:spPr>
      </p:pic>
    </p:spTree>
    <p:extLst>
      <p:ext uri="{BB962C8B-B14F-4D97-AF65-F5344CB8AC3E}">
        <p14:creationId xmlns:p14="http://schemas.microsoft.com/office/powerpoint/2010/main" val="3571704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3</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41</a:t>
            </a:fld>
            <a:endParaRPr lang="en-US"/>
          </a:p>
        </p:txBody>
      </p:sp>
      <p:pic>
        <p:nvPicPr>
          <p:cNvPr id="7" name="Picture 6"/>
          <p:cNvPicPr>
            <a:picLocks noChangeAspect="1"/>
          </p:cNvPicPr>
          <p:nvPr/>
        </p:nvPicPr>
        <p:blipFill>
          <a:blip r:embed="rId2"/>
          <a:stretch>
            <a:fillRect/>
          </a:stretch>
        </p:blipFill>
        <p:spPr>
          <a:xfrm>
            <a:off x="398858" y="1501140"/>
            <a:ext cx="8382000" cy="2628900"/>
          </a:xfrm>
          <a:prstGeom prst="rect">
            <a:avLst/>
          </a:prstGeom>
        </p:spPr>
      </p:pic>
    </p:spTree>
    <p:extLst>
      <p:ext uri="{BB962C8B-B14F-4D97-AF65-F5344CB8AC3E}">
        <p14:creationId xmlns:p14="http://schemas.microsoft.com/office/powerpoint/2010/main" val="32532790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Step 4 (in Programing class)</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42</a:t>
            </a:fld>
            <a:endParaRPr lang="en-US"/>
          </a:p>
        </p:txBody>
      </p:sp>
      <p:pic>
        <p:nvPicPr>
          <p:cNvPr id="10" name="Picture 9"/>
          <p:cNvPicPr>
            <a:picLocks noChangeAspect="1"/>
          </p:cNvPicPr>
          <p:nvPr/>
        </p:nvPicPr>
        <p:blipFill>
          <a:blip r:embed="rId2"/>
          <a:stretch>
            <a:fillRect/>
          </a:stretch>
        </p:blipFill>
        <p:spPr>
          <a:xfrm>
            <a:off x="1015841" y="1498640"/>
            <a:ext cx="7420399" cy="3095983"/>
          </a:xfrm>
          <a:prstGeom prst="rect">
            <a:avLst/>
          </a:prstGeom>
        </p:spPr>
      </p:pic>
    </p:spTree>
    <p:extLst>
      <p:ext uri="{BB962C8B-B14F-4D97-AF65-F5344CB8AC3E}">
        <p14:creationId xmlns:p14="http://schemas.microsoft.com/office/powerpoint/2010/main" val="4265567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CRUD </a:t>
            </a:r>
            <a:r>
              <a:rPr lang="en-US" dirty="0" smtClean="0"/>
              <a:t>operations</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43</a:t>
            </a:fld>
            <a:endParaRPr lang="en-US"/>
          </a:p>
        </p:txBody>
      </p:sp>
      <p:pic>
        <p:nvPicPr>
          <p:cNvPr id="8" name="Picture 7"/>
          <p:cNvPicPr>
            <a:picLocks noChangeAspect="1"/>
          </p:cNvPicPr>
          <p:nvPr/>
        </p:nvPicPr>
        <p:blipFill>
          <a:blip r:embed="rId3"/>
          <a:stretch>
            <a:fillRect/>
          </a:stretch>
        </p:blipFill>
        <p:spPr>
          <a:xfrm>
            <a:off x="278605" y="971551"/>
            <a:ext cx="5370730" cy="1944053"/>
          </a:xfrm>
          <a:prstGeom prst="rect">
            <a:avLst/>
          </a:prstGeom>
        </p:spPr>
      </p:pic>
      <p:pic>
        <p:nvPicPr>
          <p:cNvPr id="9" name="Picture 8"/>
          <p:cNvPicPr>
            <a:picLocks noChangeAspect="1"/>
          </p:cNvPicPr>
          <p:nvPr/>
        </p:nvPicPr>
        <p:blipFill>
          <a:blip r:embed="rId4"/>
          <a:stretch>
            <a:fillRect/>
          </a:stretch>
        </p:blipFill>
        <p:spPr>
          <a:xfrm>
            <a:off x="4686300" y="1943578"/>
            <a:ext cx="4214812" cy="2805826"/>
          </a:xfrm>
          <a:prstGeom prst="rect">
            <a:avLst/>
          </a:prstGeom>
        </p:spPr>
      </p:pic>
      <p:sp>
        <p:nvSpPr>
          <p:cNvPr id="10" name="Rectangle 9"/>
          <p:cNvSpPr/>
          <p:nvPr/>
        </p:nvSpPr>
        <p:spPr>
          <a:xfrm>
            <a:off x="0" y="3342979"/>
            <a:ext cx="4572000" cy="923330"/>
          </a:xfrm>
          <a:prstGeom prst="rect">
            <a:avLst/>
          </a:prstGeom>
        </p:spPr>
        <p:txBody>
          <a:bodyPr>
            <a:spAutoFit/>
          </a:bodyPr>
          <a:lstStyle/>
          <a:p>
            <a:r>
              <a:rPr lang="en-US" dirty="0"/>
              <a:t>the </a:t>
            </a:r>
            <a:r>
              <a:rPr lang="en-US" b="1" dirty="0" err="1">
                <a:solidFill>
                  <a:srgbClr val="FF0000"/>
                </a:solidFill>
              </a:rPr>
              <a:t>FiddleHelper.WriteTable</a:t>
            </a:r>
            <a:r>
              <a:rPr lang="en-US" dirty="0"/>
              <a:t> method to display the list of products after performing the CRUD operations.</a:t>
            </a:r>
          </a:p>
        </p:txBody>
      </p:sp>
    </p:spTree>
    <p:extLst>
      <p:ext uri="{BB962C8B-B14F-4D97-AF65-F5344CB8AC3E}">
        <p14:creationId xmlns:p14="http://schemas.microsoft.com/office/powerpoint/2010/main" val="24501490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a:solidFill>
                  <a:schemeClr val="accent6">
                    <a:lumMod val="75000"/>
                  </a:schemeClr>
                </a:solidFill>
                <a:cs typeface="Arial"/>
              </a:rPr>
              <a:t>Thank you</a:t>
            </a: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10/24/2023</a:t>
            </a:fld>
            <a:endParaRPr lang="en-US"/>
          </a:p>
        </p:txBody>
      </p:sp>
      <p:sp>
        <p:nvSpPr>
          <p:cNvPr id="6" name="Footer Placeholder 3"/>
          <p:cNvSpPr>
            <a:spLocks noGrp="1"/>
          </p:cNvSpPr>
          <p:nvPr>
            <p:ph type="ftr" sz="quarter" idx="11"/>
          </p:nvPr>
        </p:nvSpPr>
        <p:spPr/>
        <p:txBody>
          <a:bodyPr/>
          <a:lstStyle/>
          <a:p>
            <a:r>
              <a:rPr lang="en-US"/>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44</a:t>
            </a:fld>
            <a:endParaRPr lang="en-US" dirty="0"/>
          </a:p>
        </p:txBody>
      </p:sp>
    </p:spTree>
    <p:extLst>
      <p:ext uri="{BB962C8B-B14F-4D97-AF65-F5344CB8AC3E}">
        <p14:creationId xmlns:p14="http://schemas.microsoft.com/office/powerpoint/2010/main" val="3906525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Entity-Table Mapping</a:t>
            </a:r>
          </a:p>
        </p:txBody>
      </p:sp>
      <p:sp>
        <p:nvSpPr>
          <p:cNvPr id="3" name="Content Placeholder 2"/>
          <p:cNvSpPr>
            <a:spLocks noGrp="1"/>
          </p:cNvSpPr>
          <p:nvPr>
            <p:ph idx="1"/>
          </p:nvPr>
        </p:nvSpPr>
        <p:spPr/>
        <p:txBody>
          <a:bodyPr/>
          <a:lstStyle/>
          <a:p>
            <a:r>
              <a:rPr lang="en-GB" dirty="0"/>
              <a:t>Each entity in EDM is mapped with the database table.</a:t>
            </a:r>
          </a:p>
          <a:p>
            <a:r>
              <a:rPr lang="en-GB" dirty="0"/>
              <a:t>Column of the table is mapped to Property of the Entity</a:t>
            </a:r>
          </a:p>
          <a:p>
            <a:r>
              <a:rPr lang="en-GB" dirty="0"/>
              <a:t>Table name, column name, data type are generated automatically, based on table schema.</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a:t>09e-BM/DT/FSOFT - ©FPT SOFTWARE – Fresher Academy - Internal Use</a:t>
            </a:r>
          </a:p>
        </p:txBody>
      </p:sp>
      <p:sp>
        <p:nvSpPr>
          <p:cNvPr id="6" name="Slide Number Placeholder 5"/>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426567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a:t>
            </a:r>
            <a:r>
              <a:rPr lang="en-US" sz="2800" dirty="0" smtClean="0"/>
              <a:t>omain </a:t>
            </a:r>
            <a:r>
              <a:rPr lang="en-US" sz="2800" dirty="0"/>
              <a:t>classes and entity </a:t>
            </a:r>
            <a:r>
              <a:rPr lang="en-US" sz="2800" dirty="0" smtClean="0"/>
              <a:t>classes (1)</a:t>
            </a:r>
            <a:endParaRPr lang="en-US" sz="2800" dirty="0"/>
          </a:p>
        </p:txBody>
      </p:sp>
      <p:sp>
        <p:nvSpPr>
          <p:cNvPr id="3" name="Content Placeholder 2"/>
          <p:cNvSpPr>
            <a:spLocks noGrp="1"/>
          </p:cNvSpPr>
          <p:nvPr>
            <p:ph idx="1"/>
          </p:nvPr>
        </p:nvSpPr>
        <p:spPr/>
        <p:txBody>
          <a:bodyPr>
            <a:normAutofit/>
          </a:bodyPr>
          <a:lstStyle/>
          <a:p>
            <a:r>
              <a:rPr lang="en-US" dirty="0"/>
              <a:t>From a </a:t>
            </a:r>
            <a:r>
              <a:rPr lang="en-US" dirty="0" smtClean="0"/>
              <a:t>domain-driven design (DDD) </a:t>
            </a:r>
            <a:r>
              <a:rPr lang="en-US" dirty="0"/>
              <a:t>perspective, </a:t>
            </a:r>
            <a:r>
              <a:rPr lang="en-US" dirty="0">
                <a:solidFill>
                  <a:srgbClr val="00B050"/>
                </a:solidFill>
              </a:rPr>
              <a:t>domain </a:t>
            </a:r>
            <a:r>
              <a:rPr lang="en-US" dirty="0" smtClean="0">
                <a:solidFill>
                  <a:srgbClr val="00B050"/>
                </a:solidFill>
              </a:rPr>
              <a:t>classes</a:t>
            </a:r>
            <a:r>
              <a:rPr lang="en-US" dirty="0" smtClean="0"/>
              <a:t>:</a:t>
            </a:r>
          </a:p>
          <a:p>
            <a:pPr lvl="1"/>
            <a:r>
              <a:rPr lang="en-US" dirty="0" smtClean="0"/>
              <a:t>Represent </a:t>
            </a:r>
            <a:r>
              <a:rPr lang="en-US" dirty="0"/>
              <a:t>the core business entities and concepts of the application. </a:t>
            </a:r>
            <a:endParaRPr lang="en-US" dirty="0" smtClean="0"/>
          </a:p>
          <a:p>
            <a:pPr lvl="1"/>
            <a:r>
              <a:rPr lang="en-US" dirty="0" smtClean="0"/>
              <a:t>These </a:t>
            </a:r>
            <a:r>
              <a:rPr lang="en-US" dirty="0"/>
              <a:t>classes encapsulate the behavior and state of the domain and are independent of any persistence concerns. </a:t>
            </a:r>
            <a:endParaRPr lang="en-US" dirty="0" smtClean="0"/>
          </a:p>
          <a:p>
            <a:pPr lvl="1"/>
            <a:r>
              <a:rPr lang="en-US" dirty="0" smtClean="0"/>
              <a:t>Domain </a:t>
            </a:r>
            <a:r>
              <a:rPr lang="en-US" dirty="0"/>
              <a:t>classes typically reflect the business logic and rules of the application and are designed to solve specific business problems</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37861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Domain classes and entity classes </a:t>
            </a:r>
            <a:r>
              <a:rPr lang="en-US" sz="2800" dirty="0" smtClean="0"/>
              <a:t>(2)</a:t>
            </a:r>
            <a:endParaRPr lang="en-US" sz="2800" dirty="0"/>
          </a:p>
        </p:txBody>
      </p:sp>
      <p:sp>
        <p:nvSpPr>
          <p:cNvPr id="3" name="Content Placeholder 2"/>
          <p:cNvSpPr>
            <a:spLocks noGrp="1"/>
          </p:cNvSpPr>
          <p:nvPr>
            <p:ph idx="1"/>
          </p:nvPr>
        </p:nvSpPr>
        <p:spPr/>
        <p:txBody>
          <a:bodyPr/>
          <a:lstStyle/>
          <a:p>
            <a:r>
              <a:rPr lang="en-US" dirty="0"/>
              <a:t>E</a:t>
            </a:r>
            <a:r>
              <a:rPr lang="en-US" dirty="0" smtClean="0"/>
              <a:t>ntity </a:t>
            </a:r>
            <a:r>
              <a:rPr lang="en-US" dirty="0"/>
              <a:t>classes in Entity Framework </a:t>
            </a:r>
            <a:r>
              <a:rPr lang="en-US" dirty="0" smtClean="0"/>
              <a:t>Core:</a:t>
            </a:r>
          </a:p>
          <a:p>
            <a:pPr lvl="1"/>
            <a:r>
              <a:rPr lang="en-US" dirty="0" smtClean="0"/>
              <a:t>Represent </a:t>
            </a:r>
            <a:r>
              <a:rPr lang="en-US" dirty="0"/>
              <a:t>the objects that are persisted in the database. </a:t>
            </a:r>
            <a:endParaRPr lang="en-US" dirty="0" smtClean="0"/>
          </a:p>
          <a:p>
            <a:pPr lvl="1"/>
            <a:r>
              <a:rPr lang="en-US" dirty="0" smtClean="0"/>
              <a:t>These </a:t>
            </a:r>
            <a:r>
              <a:rPr lang="en-US" dirty="0"/>
              <a:t>classes map to database tables and are used to perform CRUD operations and query the database. </a:t>
            </a:r>
            <a:endParaRPr lang="en-US" dirty="0" smtClean="0"/>
          </a:p>
          <a:p>
            <a:pPr lvl="1"/>
            <a:r>
              <a:rPr lang="en-US" dirty="0" smtClean="0"/>
              <a:t>Entity </a:t>
            </a:r>
            <a:r>
              <a:rPr lang="en-US" dirty="0"/>
              <a:t>classes often have additional attributes or configurations to define the mapping between the class properties and the database columns.</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2052592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Domain classes and entity classes </a:t>
            </a:r>
            <a:r>
              <a:rPr lang="en-US" sz="2800" dirty="0" smtClean="0"/>
              <a:t>(3)</a:t>
            </a:r>
            <a:endParaRPr lang="en-US" sz="2800" dirty="0"/>
          </a:p>
        </p:txBody>
      </p:sp>
      <p:sp>
        <p:nvSpPr>
          <p:cNvPr id="3" name="Content Placeholder 2"/>
          <p:cNvSpPr>
            <a:spLocks noGrp="1"/>
          </p:cNvSpPr>
          <p:nvPr>
            <p:ph idx="1"/>
          </p:nvPr>
        </p:nvSpPr>
        <p:spPr/>
        <p:txBody>
          <a:bodyPr/>
          <a:lstStyle/>
          <a:p>
            <a:r>
              <a:rPr lang="en-US" dirty="0"/>
              <a:t>In many cases, </a:t>
            </a:r>
            <a:r>
              <a:rPr lang="en-US" dirty="0">
                <a:solidFill>
                  <a:srgbClr val="00B050"/>
                </a:solidFill>
              </a:rPr>
              <a:t>domain classes </a:t>
            </a:r>
            <a:r>
              <a:rPr lang="en-US" dirty="0"/>
              <a:t>and </a:t>
            </a:r>
            <a:r>
              <a:rPr lang="en-US" dirty="0">
                <a:solidFill>
                  <a:srgbClr val="00B050"/>
                </a:solidFill>
              </a:rPr>
              <a:t>entity classes </a:t>
            </a:r>
            <a:r>
              <a:rPr lang="en-US" dirty="0"/>
              <a:t>can be </a:t>
            </a:r>
            <a:r>
              <a:rPr lang="en-US" dirty="0">
                <a:solidFill>
                  <a:srgbClr val="00B050"/>
                </a:solidFill>
              </a:rPr>
              <a:t>the same</a:t>
            </a:r>
            <a:r>
              <a:rPr lang="en-US" dirty="0"/>
              <a:t>, especially </a:t>
            </a:r>
            <a:r>
              <a:rPr lang="en-US" dirty="0">
                <a:solidFill>
                  <a:srgbClr val="00B050"/>
                </a:solidFill>
              </a:rPr>
              <a:t>in smaller applications </a:t>
            </a:r>
            <a:r>
              <a:rPr lang="en-US" dirty="0"/>
              <a:t>or when following a simple CRUD-based approach. </a:t>
            </a:r>
            <a:endParaRPr lang="en-US" dirty="0" smtClean="0"/>
          </a:p>
          <a:p>
            <a:r>
              <a:rPr lang="en-US" dirty="0" smtClean="0"/>
              <a:t>However</a:t>
            </a:r>
            <a:r>
              <a:rPr lang="en-US" dirty="0"/>
              <a:t>, </a:t>
            </a:r>
            <a:r>
              <a:rPr lang="en-US" dirty="0">
                <a:solidFill>
                  <a:srgbClr val="00B050"/>
                </a:solidFill>
              </a:rPr>
              <a:t>in more complex scenarios</a:t>
            </a:r>
            <a:r>
              <a:rPr lang="en-US" dirty="0"/>
              <a:t>, it is common to have </a:t>
            </a:r>
            <a:r>
              <a:rPr lang="en-US" dirty="0">
                <a:solidFill>
                  <a:srgbClr val="00B050"/>
                </a:solidFill>
              </a:rPr>
              <a:t>separate domain classes and entity classes </a:t>
            </a:r>
            <a:r>
              <a:rPr lang="en-US" dirty="0"/>
              <a:t>to </a:t>
            </a:r>
            <a:r>
              <a:rPr lang="en-US" dirty="0">
                <a:solidFill>
                  <a:srgbClr val="00B050"/>
                </a:solidFill>
              </a:rPr>
              <a:t>maintain</a:t>
            </a:r>
            <a:r>
              <a:rPr lang="en-US" dirty="0"/>
              <a:t> a </a:t>
            </a:r>
            <a:r>
              <a:rPr lang="en-US" dirty="0">
                <a:solidFill>
                  <a:srgbClr val="00B050"/>
                </a:solidFill>
              </a:rPr>
              <a:t>clear separation of concerns</a:t>
            </a:r>
            <a:r>
              <a:rPr lang="en-US" dirty="0"/>
              <a:t>.</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44267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Domain classes and entity classes </a:t>
            </a:r>
            <a:r>
              <a:rPr lang="en-US" sz="2800" dirty="0" smtClean="0"/>
              <a:t>(4)</a:t>
            </a:r>
            <a:endParaRPr lang="en-US" sz="2800"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9</a:t>
            </a:fld>
            <a:endParaRPr lang="en-US"/>
          </a:p>
        </p:txBody>
      </p:sp>
      <p:pic>
        <p:nvPicPr>
          <p:cNvPr id="7" name="Picture 6"/>
          <p:cNvPicPr>
            <a:picLocks noChangeAspect="1"/>
          </p:cNvPicPr>
          <p:nvPr/>
        </p:nvPicPr>
        <p:blipFill>
          <a:blip r:embed="rId2"/>
          <a:stretch>
            <a:fillRect/>
          </a:stretch>
        </p:blipFill>
        <p:spPr>
          <a:xfrm>
            <a:off x="278606" y="850106"/>
            <a:ext cx="3366505" cy="1996165"/>
          </a:xfrm>
          <a:prstGeom prst="rect">
            <a:avLst/>
          </a:prstGeom>
        </p:spPr>
      </p:pic>
      <p:pic>
        <p:nvPicPr>
          <p:cNvPr id="8" name="Picture 7"/>
          <p:cNvPicPr>
            <a:picLocks noChangeAspect="1"/>
          </p:cNvPicPr>
          <p:nvPr/>
        </p:nvPicPr>
        <p:blipFill>
          <a:blip r:embed="rId3"/>
          <a:stretch>
            <a:fillRect/>
          </a:stretch>
        </p:blipFill>
        <p:spPr>
          <a:xfrm>
            <a:off x="4841082" y="850107"/>
            <a:ext cx="2684628" cy="2011754"/>
          </a:xfrm>
          <a:prstGeom prst="rect">
            <a:avLst/>
          </a:prstGeom>
        </p:spPr>
      </p:pic>
      <p:sp>
        <p:nvSpPr>
          <p:cNvPr id="10" name="Rectangle 1"/>
          <p:cNvSpPr>
            <a:spLocks noChangeArrowheads="1"/>
          </p:cNvSpPr>
          <p:nvPr/>
        </p:nvSpPr>
        <p:spPr bwMode="auto">
          <a:xfrm>
            <a:off x="203200" y="3020383"/>
            <a:ext cx="4276702" cy="1323439"/>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rgbClr val="00B050"/>
                </a:solidFill>
                <a:cs typeface="Arial" panose="020B0604020202020204" pitchFamily="34" charset="0"/>
              </a:rPr>
              <a:t>Product</a:t>
            </a:r>
            <a:r>
              <a:rPr lang="en-US" altLang="en-US" sz="1600" dirty="0">
                <a:cs typeface="Arial" panose="020B0604020202020204" pitchFamily="34" charset="0"/>
              </a:rPr>
              <a:t> domain class that represents a core business entity. </a:t>
            </a:r>
            <a:endParaRPr lang="en-US" altLang="en-US" sz="1600" dirty="0" smtClean="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smtClean="0">
                <a:cs typeface="Arial" panose="020B0604020202020204" pitchFamily="34" charset="0"/>
              </a:rPr>
              <a:t>It </a:t>
            </a:r>
            <a:r>
              <a:rPr lang="en-US" altLang="en-US" sz="1600" dirty="0">
                <a:cs typeface="Arial" panose="020B0604020202020204" pitchFamily="34" charset="0"/>
              </a:rPr>
              <a:t>has </a:t>
            </a:r>
            <a:r>
              <a:rPr lang="en-US" altLang="en-US" sz="1600" dirty="0">
                <a:solidFill>
                  <a:srgbClr val="00B050"/>
                </a:solidFill>
                <a:cs typeface="Arial" panose="020B0604020202020204" pitchFamily="34" charset="0"/>
              </a:rPr>
              <a:t>properties</a:t>
            </a:r>
            <a:r>
              <a:rPr lang="en-US" altLang="en-US" sz="1600" dirty="0">
                <a:cs typeface="Arial" panose="020B0604020202020204" pitchFamily="34" charset="0"/>
              </a:rPr>
              <a:t> like </a:t>
            </a:r>
            <a:r>
              <a:rPr lang="en-US" altLang="en-US" sz="1600" dirty="0">
                <a:solidFill>
                  <a:srgbClr val="00B050"/>
                </a:solidFill>
                <a:cs typeface="Arial" panose="020B0604020202020204" pitchFamily="34" charset="0"/>
              </a:rPr>
              <a:t>Id</a:t>
            </a:r>
            <a:r>
              <a:rPr lang="en-US" altLang="en-US" sz="1600" dirty="0">
                <a:cs typeface="Arial" panose="020B0604020202020204" pitchFamily="34" charset="0"/>
              </a:rPr>
              <a:t>, </a:t>
            </a:r>
            <a:r>
              <a:rPr lang="en-US" altLang="en-US" sz="1600" dirty="0">
                <a:solidFill>
                  <a:srgbClr val="00B050"/>
                </a:solidFill>
                <a:cs typeface="Arial" panose="020B0604020202020204" pitchFamily="34" charset="0"/>
              </a:rPr>
              <a:t>Name</a:t>
            </a:r>
            <a:r>
              <a:rPr lang="en-US" altLang="en-US" sz="1600" dirty="0">
                <a:cs typeface="Arial" panose="020B0604020202020204" pitchFamily="34" charset="0"/>
              </a:rPr>
              <a:t>, and </a:t>
            </a:r>
            <a:r>
              <a:rPr lang="en-US" altLang="en-US" sz="1600" dirty="0">
                <a:solidFill>
                  <a:srgbClr val="00B050"/>
                </a:solidFill>
                <a:cs typeface="Arial" panose="020B0604020202020204" pitchFamily="34" charset="0"/>
              </a:rPr>
              <a:t>Price</a:t>
            </a:r>
            <a:r>
              <a:rPr lang="en-US" altLang="en-US" sz="1600" dirty="0">
                <a:cs typeface="Arial" panose="020B0604020202020204" pitchFamily="34" charset="0"/>
              </a:rPr>
              <a:t>, and a </a:t>
            </a:r>
            <a:r>
              <a:rPr lang="en-US" altLang="en-US" sz="1600" dirty="0" smtClean="0">
                <a:solidFill>
                  <a:srgbClr val="00B050"/>
                </a:solidFill>
                <a:cs typeface="Arial" panose="020B0604020202020204" pitchFamily="34" charset="0"/>
              </a:rPr>
              <a:t>method</a:t>
            </a:r>
            <a:r>
              <a:rPr lang="en-US" altLang="en-US" sz="1600" dirty="0" smtClean="0">
                <a:cs typeface="Arial" panose="020B0604020202020204" pitchFamily="34" charset="0"/>
              </a:rPr>
              <a:t> </a:t>
            </a:r>
            <a:r>
              <a:rPr lang="en-US" altLang="en-US" sz="1600" dirty="0" err="1" smtClean="0">
                <a:solidFill>
                  <a:srgbClr val="00B050"/>
                </a:solidFill>
                <a:cs typeface="Arial" panose="020B0604020202020204" pitchFamily="34" charset="0"/>
              </a:rPr>
              <a:t>ApplyDiscount</a:t>
            </a:r>
            <a:r>
              <a:rPr lang="en-US" altLang="en-US" sz="1600" dirty="0">
                <a:cs typeface="Arial" panose="020B0604020202020204" pitchFamily="34" charset="0"/>
              </a:rPr>
              <a:t> to apply a discount to the product price. </a:t>
            </a:r>
          </a:p>
        </p:txBody>
      </p:sp>
      <p:sp>
        <p:nvSpPr>
          <p:cNvPr id="11" name="Rectangle 2"/>
          <p:cNvSpPr>
            <a:spLocks noChangeArrowheads="1"/>
          </p:cNvSpPr>
          <p:nvPr/>
        </p:nvSpPr>
        <p:spPr bwMode="auto">
          <a:xfrm>
            <a:off x="4841082" y="2933664"/>
            <a:ext cx="4204242" cy="1815882"/>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err="1">
                <a:solidFill>
                  <a:srgbClr val="00B050"/>
                </a:solidFill>
                <a:cs typeface="Arial" panose="020B0604020202020204" pitchFamily="34" charset="0"/>
              </a:rPr>
              <a:t>ProductEntity</a:t>
            </a:r>
            <a:r>
              <a:rPr lang="en-US" altLang="en-US" sz="1600" dirty="0">
                <a:cs typeface="Arial" panose="020B0604020202020204" pitchFamily="34" charset="0"/>
              </a:rPr>
              <a:t> entity class that </a:t>
            </a:r>
            <a:r>
              <a:rPr lang="en-US" altLang="en-US" sz="1600" dirty="0" smtClean="0">
                <a:cs typeface="Arial" panose="020B0604020202020204" pitchFamily="34" charset="0"/>
              </a:rPr>
              <a:t>represents </a:t>
            </a:r>
            <a:r>
              <a:rPr lang="en-US" altLang="en-US" sz="1600" dirty="0">
                <a:cs typeface="Arial" panose="020B0604020202020204" pitchFamily="34" charset="0"/>
              </a:rPr>
              <a:t>the database table. </a:t>
            </a:r>
            <a:endParaRPr lang="en-US" altLang="en-US" sz="1600" dirty="0" smtClean="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smtClean="0">
                <a:cs typeface="Arial" panose="020B0604020202020204" pitchFamily="34" charset="0"/>
              </a:rPr>
              <a:t>It </a:t>
            </a:r>
            <a:r>
              <a:rPr lang="en-US" altLang="en-US" sz="1600" dirty="0">
                <a:cs typeface="Arial" panose="020B0604020202020204" pitchFamily="34" charset="0"/>
              </a:rPr>
              <a:t>has the same properties as the Product class, but with </a:t>
            </a:r>
            <a:r>
              <a:rPr lang="en-US" altLang="en-US" sz="1600" dirty="0">
                <a:solidFill>
                  <a:srgbClr val="00B050"/>
                </a:solidFill>
                <a:cs typeface="Arial" panose="020B0604020202020204" pitchFamily="34" charset="0"/>
              </a:rPr>
              <a:t>additional </a:t>
            </a:r>
            <a:r>
              <a:rPr lang="en-US" altLang="en-US" sz="1600" dirty="0" smtClean="0">
                <a:solidFill>
                  <a:srgbClr val="00B050"/>
                </a:solidFill>
                <a:cs typeface="Arial" panose="020B0604020202020204" pitchFamily="34" charset="0"/>
              </a:rPr>
              <a:t>attributes</a:t>
            </a:r>
            <a:r>
              <a:rPr lang="en-US" altLang="en-US" sz="1600" dirty="0" smtClean="0">
                <a:cs typeface="Arial" panose="020B0604020202020204" pitchFamily="34" charset="0"/>
              </a:rPr>
              <a:t> like</a:t>
            </a:r>
            <a:r>
              <a:rPr lang="en-US" altLang="en-US" sz="1600" dirty="0">
                <a:cs typeface="Arial" panose="020B0604020202020204" pitchFamily="34" charset="0"/>
              </a:rPr>
              <a:t> [Table("</a:t>
            </a:r>
            <a:r>
              <a:rPr lang="en-US" altLang="en-US" sz="1600" dirty="0" smtClean="0">
                <a:cs typeface="Arial" panose="020B0604020202020204" pitchFamily="34" charset="0"/>
              </a:rPr>
              <a:t>Products</a:t>
            </a:r>
            <a:r>
              <a:rPr lang="en-US" altLang="en-US" sz="1600" dirty="0">
                <a:cs typeface="Arial" panose="020B0604020202020204" pitchFamily="34" charset="0"/>
              </a:rPr>
              <a:t>")] </a:t>
            </a:r>
            <a:r>
              <a:rPr lang="en-US" altLang="en-US" sz="1600" dirty="0" smtClean="0">
                <a:cs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sz="1600" dirty="0" smtClean="0">
                <a:cs typeface="Arial" panose="020B0604020202020204" pitchFamily="34" charset="0"/>
              </a:rPr>
              <a:t>     and</a:t>
            </a:r>
            <a:r>
              <a:rPr lang="en-US" altLang="en-US" sz="1600" dirty="0">
                <a:cs typeface="Arial" panose="020B0604020202020204" pitchFamily="34" charset="0"/>
              </a:rPr>
              <a:t> [Key] to define the table name and primary key. </a:t>
            </a:r>
          </a:p>
        </p:txBody>
      </p:sp>
    </p:spTree>
    <p:extLst>
      <p:ext uri="{BB962C8B-B14F-4D97-AF65-F5344CB8AC3E}">
        <p14:creationId xmlns:p14="http://schemas.microsoft.com/office/powerpoint/2010/main" val="523261172"/>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3276</TotalTime>
  <Words>2311</Words>
  <Application>Microsoft Office PowerPoint</Application>
  <PresentationFormat>On-screen Show (16:9)</PresentationFormat>
  <Paragraphs>305</Paragraphs>
  <Slides>44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Calibri</vt:lpstr>
      <vt:lpstr>Wingdings</vt:lpstr>
      <vt:lpstr>Template_Internal_Course</vt:lpstr>
      <vt:lpstr>Entity Framework Core</vt:lpstr>
      <vt:lpstr>Lesson Objectives</vt:lpstr>
      <vt:lpstr>EF Core Database First</vt:lpstr>
      <vt:lpstr>What is EF Core Database First?</vt:lpstr>
      <vt:lpstr>Entity-Table Mapping</vt:lpstr>
      <vt:lpstr>Domain classes and entity classes (1)</vt:lpstr>
      <vt:lpstr>Domain classes and entity classes (2)</vt:lpstr>
      <vt:lpstr>Domain classes and entity classes (3)</vt:lpstr>
      <vt:lpstr>Domain classes and entity classes (4)</vt:lpstr>
      <vt:lpstr>Create context from database</vt:lpstr>
      <vt:lpstr>Create context from database</vt:lpstr>
      <vt:lpstr>Scaffold-DbContext Command</vt:lpstr>
      <vt:lpstr>Scaffold-DbContext Command</vt:lpstr>
      <vt:lpstr>DbContext</vt:lpstr>
      <vt:lpstr>DbContext</vt:lpstr>
      <vt:lpstr>DbContext and DbSet work with</vt:lpstr>
      <vt:lpstr>Create a context class (1)</vt:lpstr>
      <vt:lpstr>Create a context class (2)</vt:lpstr>
      <vt:lpstr>DbContext Activities</vt:lpstr>
      <vt:lpstr>DbContext Activities</vt:lpstr>
      <vt:lpstr>DbContext Methods</vt:lpstr>
      <vt:lpstr>DbContext Methods</vt:lpstr>
      <vt:lpstr>DbContext Properties</vt:lpstr>
      <vt:lpstr>DbSet</vt:lpstr>
      <vt:lpstr>DbSet</vt:lpstr>
      <vt:lpstr>DbSet Methods</vt:lpstr>
      <vt:lpstr>DbSet Methods</vt:lpstr>
      <vt:lpstr>DbSet Methods</vt:lpstr>
      <vt:lpstr>DbSet Methods</vt:lpstr>
      <vt:lpstr>DbSet Methods</vt:lpstr>
      <vt:lpstr>DbContext and DbSet work with</vt:lpstr>
      <vt:lpstr>CRUD Operations in Entity Framework Core</vt:lpstr>
      <vt:lpstr>Saving Data (in Connected Scenario)</vt:lpstr>
      <vt:lpstr>Entity States in EF Core</vt:lpstr>
      <vt:lpstr>Entity States in EF Core</vt:lpstr>
      <vt:lpstr>Entity Lifecycle in EF Core</vt:lpstr>
      <vt:lpstr>Entity Lifecycle in EF Core</vt:lpstr>
      <vt:lpstr>Entity Lifecycle in EF Core</vt:lpstr>
      <vt:lpstr>EF Core - Working with DbContext </vt:lpstr>
      <vt:lpstr>Example</vt:lpstr>
      <vt:lpstr>PowerPoint Presentation</vt:lpstr>
      <vt:lpstr>PowerPoint Presentation</vt:lpstr>
      <vt:lpstr>The CRUD operations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Linh Ho Duc</cp:lastModifiedBy>
  <cp:revision>178</cp:revision>
  <dcterms:created xsi:type="dcterms:W3CDTF">2015-08-31T01:44:46Z</dcterms:created>
  <dcterms:modified xsi:type="dcterms:W3CDTF">2023-10-24T03:05:04Z</dcterms:modified>
</cp:coreProperties>
</file>