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0" r:id="rId2"/>
    <p:sldId id="259" r:id="rId3"/>
    <p:sldId id="294" r:id="rId4"/>
    <p:sldId id="295" r:id="rId5"/>
    <p:sldId id="297" r:id="rId6"/>
    <p:sldId id="296" r:id="rId7"/>
    <p:sldId id="298" r:id="rId8"/>
    <p:sldId id="300" r:id="rId9"/>
    <p:sldId id="299" r:id="rId10"/>
    <p:sldId id="301" r:id="rId11"/>
    <p:sldId id="329" r:id="rId12"/>
    <p:sldId id="302" r:id="rId13"/>
    <p:sldId id="303" r:id="rId14"/>
    <p:sldId id="304" r:id="rId15"/>
    <p:sldId id="320" r:id="rId16"/>
    <p:sldId id="305" r:id="rId17"/>
    <p:sldId id="306" r:id="rId18"/>
    <p:sldId id="307" r:id="rId19"/>
    <p:sldId id="308" r:id="rId20"/>
    <p:sldId id="321" r:id="rId21"/>
    <p:sldId id="309" r:id="rId22"/>
    <p:sldId id="310" r:id="rId23"/>
    <p:sldId id="311" r:id="rId24"/>
    <p:sldId id="312" r:id="rId25"/>
    <p:sldId id="313" r:id="rId26"/>
    <p:sldId id="314" r:id="rId27"/>
    <p:sldId id="328" r:id="rId28"/>
    <p:sldId id="315" r:id="rId29"/>
    <p:sldId id="317" r:id="rId30"/>
    <p:sldId id="318" r:id="rId31"/>
    <p:sldId id="322" r:id="rId32"/>
    <p:sldId id="25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3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EF Core Database </a:t>
            </a:r>
            <a:r>
              <a:rPr lang="en-US" i="0" dirty="0" smtClean="0"/>
              <a:t>First (Part 2)</a:t>
            </a:r>
            <a:endParaRPr lang="en-US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SQL: break many-to-many relationship to 2 one-to-many relationships</a:t>
            </a:r>
          </a:p>
          <a:p>
            <a:r>
              <a:rPr lang="en-GB" dirty="0"/>
              <a:t>Joining table only includes PKs of 2 tables</a:t>
            </a:r>
          </a:p>
          <a:p>
            <a:r>
              <a:rPr lang="en-GB" dirty="0"/>
              <a:t>In EF: use 2 collection navigation properties for 2 entities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199" y="933232"/>
            <a:ext cx="4252913" cy="185283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2853688"/>
            <a:ext cx="4243352" cy="17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Self-Referencing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 </a:t>
            </a:r>
            <a:r>
              <a:rPr lang="en-US" b="1" dirty="0"/>
              <a:t>Self-Referencing Relationship</a:t>
            </a:r>
            <a:r>
              <a:rPr lang="en-US" dirty="0"/>
              <a:t> in a relational database, an entity can have a relationship with instances of the same entity type.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an Employee entity can have a Manager navigation property that points to another Employee. 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of LINQ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Section 6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8605" y="850106"/>
            <a:ext cx="8622507" cy="2284979"/>
          </a:xfrm>
        </p:spPr>
        <p:txBody>
          <a:bodyPr>
            <a:normAutofit fontScale="92500"/>
          </a:bodyPr>
          <a:lstStyle/>
          <a:p>
            <a:r>
              <a:rPr lang="en-GB" dirty="0"/>
              <a:t>LINQ (Language Integrated Query) is uniform query syntax in C# and VB.NET to retrieve data from different sources and formats. </a:t>
            </a:r>
          </a:p>
          <a:p>
            <a:r>
              <a:rPr lang="en-GB" dirty="0"/>
              <a:t>LINQ queries return results as objects. It enables you to uses object-oriented approach on the result set and not to worry about transforming difference formats of results into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s://www.tutorialsteacher.com/Content/images/linq/linq-exec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01" y="3358242"/>
            <a:ext cx="59531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7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Familiar language: </a:t>
            </a:r>
            <a:r>
              <a:rPr lang="en-GB" dirty="0"/>
              <a:t>Developers don’t have to learn a new query language for each type of data source or data format.</a:t>
            </a:r>
          </a:p>
          <a:p>
            <a:r>
              <a:rPr lang="en-GB" b="1" dirty="0"/>
              <a:t>Less coding: </a:t>
            </a:r>
            <a:r>
              <a:rPr lang="en-GB" dirty="0"/>
              <a:t>It reduces the amount of code to be written as compared with a more traditional approach.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Readable code: </a:t>
            </a:r>
            <a:r>
              <a:rPr lang="en-GB" dirty="0"/>
              <a:t>LINQ makes the code more readable so other developers can easily understand and maintain it.</a:t>
            </a:r>
          </a:p>
          <a:p>
            <a:r>
              <a:rPr lang="en-GB" b="1" dirty="0"/>
              <a:t>Standardized way of querying multiple data sources: </a:t>
            </a:r>
            <a:r>
              <a:rPr lang="en-GB" dirty="0"/>
              <a:t>The same LINQ syntax can be used to query multiple data sources.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Compile time safety of queries: </a:t>
            </a:r>
            <a:r>
              <a:rPr lang="en-GB" dirty="0"/>
              <a:t>It provides type checking of objects at compile time.</a:t>
            </a:r>
          </a:p>
          <a:p>
            <a:r>
              <a:rPr lang="en-GB" b="1" dirty="0"/>
              <a:t>IntelliSense Support: </a:t>
            </a:r>
            <a:r>
              <a:rPr lang="en-GB" dirty="0"/>
              <a:t>LINQ provides IntelliSense for generic collections.</a:t>
            </a:r>
          </a:p>
          <a:p>
            <a:r>
              <a:rPr lang="en-GB" b="1" dirty="0"/>
              <a:t>Shaping data: </a:t>
            </a:r>
            <a:r>
              <a:rPr lang="en-GB" dirty="0"/>
              <a:t>You can retrieve data in different shapes.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Query syntax is similar to SQL (Structured Query Language) for the database. </a:t>
            </a:r>
          </a:p>
          <a:p>
            <a:r>
              <a:rPr lang="en-GB" dirty="0"/>
              <a:t>It is defined within the C# or VB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s://www.tutorialsteacher.com/Content/images/linq/linq-query-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" y="2413226"/>
            <a:ext cx="80010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1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Method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syntax (also known as fluent syntax) uses extension methods included in the Enumerable or </a:t>
            </a:r>
            <a:r>
              <a:rPr lang="en-GB" dirty="0" err="1"/>
              <a:t>Queryable</a:t>
            </a:r>
            <a:r>
              <a:rPr lang="en-GB" dirty="0"/>
              <a:t> static class, </a:t>
            </a:r>
          </a:p>
          <a:p>
            <a:r>
              <a:rPr lang="en-GB" dirty="0"/>
              <a:t>It is similar to call the extension method of any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 descr="https://www.tutorialsteacher.com/Content/images/linq/linq-method-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26" y="3202440"/>
            <a:ext cx="6019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7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  <a:p>
            <a:r>
              <a:rPr lang="en-US" dirty="0" err="1"/>
              <a:t>OrderBy</a:t>
            </a:r>
            <a:r>
              <a:rPr lang="en-US" dirty="0"/>
              <a:t>/</a:t>
            </a:r>
            <a:r>
              <a:rPr lang="en-US" dirty="0" err="1"/>
              <a:t>ThenBy</a:t>
            </a:r>
            <a:endParaRPr lang="en-US" dirty="0"/>
          </a:p>
          <a:p>
            <a:r>
              <a:rPr lang="en-US" dirty="0" err="1"/>
              <a:t>OrderByDescending</a:t>
            </a:r>
            <a:r>
              <a:rPr lang="en-US" dirty="0"/>
              <a:t>/</a:t>
            </a:r>
            <a:r>
              <a:rPr lang="en-US" dirty="0" err="1"/>
              <a:t>ThenByDescending</a:t>
            </a:r>
            <a:endParaRPr lang="en-US" dirty="0"/>
          </a:p>
          <a:p>
            <a:r>
              <a:rPr lang="en-GB" dirty="0"/>
              <a:t>All/Any</a:t>
            </a:r>
          </a:p>
          <a:p>
            <a:r>
              <a:rPr lang="en-US" dirty="0"/>
              <a:t>Contains</a:t>
            </a:r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Entity Relationship</a:t>
            </a:r>
          </a:p>
          <a:p>
            <a:r>
              <a:rPr lang="en-GB" altLang="en-US" sz="2000" dirty="0" smtClean="0"/>
              <a:t>Basic </a:t>
            </a:r>
            <a:r>
              <a:rPr lang="en-GB" altLang="en-US" sz="2000" dirty="0"/>
              <a:t>of LINQ</a:t>
            </a:r>
          </a:p>
          <a:p>
            <a:r>
              <a:rPr lang="en-US" sz="2000" dirty="0"/>
              <a:t>Querying in Entity </a:t>
            </a:r>
            <a:r>
              <a:rPr lang="en-US" sz="2000" dirty="0" smtClean="0"/>
              <a:t>Framework Core</a:t>
            </a:r>
          </a:p>
          <a:p>
            <a:r>
              <a:rPr lang="en-US" sz="2000" dirty="0"/>
              <a:t>Eager Loading, Lazy Loading vs Explicit 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Average/Count/Max/Min/Sum/Distinct</a:t>
            </a:r>
          </a:p>
          <a:p>
            <a:r>
              <a:rPr lang="en-US" dirty="0"/>
              <a:t>Skip/</a:t>
            </a:r>
            <a:r>
              <a:rPr lang="en-US" dirty="0" err="1"/>
              <a:t>SkipWhile</a:t>
            </a:r>
            <a:endParaRPr lang="en-US" dirty="0"/>
          </a:p>
          <a:p>
            <a:r>
              <a:rPr lang="en-US" dirty="0"/>
              <a:t>Take/</a:t>
            </a:r>
            <a:r>
              <a:rPr lang="en-US" dirty="0" err="1"/>
              <a:t>TakeWhile</a:t>
            </a:r>
            <a:endParaRPr lang="en-US" dirty="0"/>
          </a:p>
          <a:p>
            <a:r>
              <a:rPr lang="en-GB" dirty="0" err="1"/>
              <a:t>ToArray</a:t>
            </a:r>
            <a:r>
              <a:rPr lang="en-GB" dirty="0"/>
              <a:t>/</a:t>
            </a:r>
            <a:r>
              <a:rPr lang="en-GB" dirty="0" err="1"/>
              <a:t>ToList</a:t>
            </a:r>
            <a:r>
              <a:rPr lang="en-GB" dirty="0"/>
              <a:t>/</a:t>
            </a:r>
            <a:r>
              <a:rPr lang="en-GB" dirty="0" err="1"/>
              <a:t>ToDictionary</a:t>
            </a:r>
            <a:endParaRPr lang="en-GB" dirty="0"/>
          </a:p>
          <a:p>
            <a:r>
              <a:rPr lang="en-GB" dirty="0"/>
              <a:t>… and more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7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in Entity Framework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Section 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LINQ-to-Entities Query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LINQ for querying against </a:t>
            </a:r>
            <a:r>
              <a:rPr lang="en-GB" dirty="0" err="1"/>
              <a:t>DbSet</a:t>
            </a:r>
            <a:r>
              <a:rPr lang="en-GB" dirty="0"/>
              <a:t>. It will be converted to an SQL query.</a:t>
            </a:r>
          </a:p>
          <a:p>
            <a:r>
              <a:rPr lang="en-GB" dirty="0"/>
              <a:t>EF API executes this SQL query </a:t>
            </a:r>
          </a:p>
          <a:p>
            <a:pPr lvl="1"/>
            <a:r>
              <a:rPr lang="en-GB" dirty="0"/>
              <a:t>to the underlying database, </a:t>
            </a:r>
          </a:p>
          <a:p>
            <a:pPr lvl="1"/>
            <a:r>
              <a:rPr lang="en-GB" dirty="0"/>
              <a:t>gets the flat result set, </a:t>
            </a:r>
          </a:p>
          <a:p>
            <a:pPr lvl="1"/>
            <a:r>
              <a:rPr lang="en-GB" dirty="0"/>
              <a:t>converts it into appropriate entity objects and </a:t>
            </a:r>
          </a:p>
          <a:p>
            <a:pPr lvl="1"/>
            <a:r>
              <a:rPr lang="en-GB" dirty="0"/>
              <a:t>returns it as a query result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Eager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the process whereby a query for one type of entity also loads related entities as part of the query, </a:t>
            </a:r>
          </a:p>
          <a:p>
            <a:r>
              <a:rPr lang="en-GB" dirty="0"/>
              <a:t>Don't need to execute a separate query for related entities. </a:t>
            </a:r>
          </a:p>
          <a:p>
            <a:r>
              <a:rPr lang="en-GB" dirty="0"/>
              <a:t>Eager loading is achieved using the </a:t>
            </a:r>
            <a:r>
              <a:rPr lang="en-GB" b="1" dirty="0">
                <a:solidFill>
                  <a:srgbClr val="FF0000"/>
                </a:solidFill>
              </a:rPr>
              <a:t>Include</a:t>
            </a:r>
            <a:r>
              <a:rPr lang="en-GB" b="1" dirty="0"/>
              <a:t>()</a:t>
            </a:r>
            <a:r>
              <a:rPr lang="en-GB" dirty="0"/>
              <a:t> method.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Eager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Gets all the students from the database along with its standards using the </a:t>
            </a:r>
            <a:r>
              <a:rPr lang="en-GB" dirty="0">
                <a:solidFill>
                  <a:srgbClr val="FF0000"/>
                </a:solidFill>
              </a:rPr>
              <a:t>Include</a:t>
            </a:r>
            <a:r>
              <a:rPr lang="en-GB" dirty="0"/>
              <a:t>() method.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" y="2188709"/>
            <a:ext cx="6037776" cy="1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5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delaying the loading of related data, until specifically request for it.</a:t>
            </a:r>
          </a:p>
          <a:p>
            <a:r>
              <a:rPr lang="en-GB" dirty="0"/>
              <a:t>Navigation property should be defined as public, virtual.</a:t>
            </a:r>
          </a:p>
          <a:p>
            <a:r>
              <a:rPr lang="en-GB" dirty="0"/>
              <a:t>Context will </a:t>
            </a:r>
            <a:r>
              <a:rPr lang="en-GB" b="1" dirty="0"/>
              <a:t>NOT</a:t>
            </a:r>
            <a:r>
              <a:rPr lang="en-GB" dirty="0"/>
              <a:t> do lazy loading if the property is not defined as virtual.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 with proxies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8605" y="850107"/>
            <a:ext cx="8622507" cy="1721644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The simplest way to use lazy-loading is by installing the Proxies package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After enabling it with a call to UseLazyLoadingProxies.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333C5E-3C48-484D-9EA8-BBD59AB8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t="38412" r="-1484"/>
          <a:stretch/>
        </p:blipFill>
        <p:spPr>
          <a:xfrm>
            <a:off x="772510" y="1367035"/>
            <a:ext cx="6487510" cy="450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3C959D-9BEE-4223-8203-5AA21B653F2F}"/>
              </a:ext>
            </a:extLst>
          </p:cNvPr>
          <p:cNvSpPr txBox="1"/>
          <p:nvPr/>
        </p:nvSpPr>
        <p:spPr>
          <a:xfrm>
            <a:off x="614857" y="2387085"/>
            <a:ext cx="604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 example: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BB9023-96FF-4E47-AD61-8212F299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0" y="2912765"/>
            <a:ext cx="6035563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 without proxies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8606" y="850107"/>
            <a:ext cx="4661786" cy="3504805"/>
          </a:xfrm>
        </p:spPr>
        <p:txBody>
          <a:bodyPr>
            <a:normAutofit/>
          </a:bodyPr>
          <a:lstStyle/>
          <a:p>
            <a:r>
              <a:rPr lang="en-US" dirty="0"/>
              <a:t>Lazy-loading without proxies work by injecting the </a:t>
            </a:r>
            <a:r>
              <a:rPr lang="en-US" dirty="0" err="1">
                <a:solidFill>
                  <a:srgbClr val="FF0000"/>
                </a:solidFill>
              </a:rPr>
              <a:t>ILazyLoader</a:t>
            </a:r>
            <a:r>
              <a:rPr lang="en-US" dirty="0"/>
              <a:t> service into an entity, as described in Entity Type Constructors.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C959D-9BEE-4223-8203-5AA21B653F2F}"/>
              </a:ext>
            </a:extLst>
          </p:cNvPr>
          <p:cNvSpPr txBox="1"/>
          <p:nvPr/>
        </p:nvSpPr>
        <p:spPr>
          <a:xfrm>
            <a:off x="5113693" y="729577"/>
            <a:ext cx="37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 example: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E91C4-AA83-4EB0-B844-D01A2313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47" y="1056408"/>
            <a:ext cx="3745765" cy="33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27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To</a:t>
            </a:r>
            <a:r>
              <a:rPr lang="en-GB" dirty="0"/>
              <a:t> load the entities when lazy loading is disabled</a:t>
            </a:r>
          </a:p>
          <a:p>
            <a:r>
              <a:rPr lang="en-GB" b="1" dirty="0"/>
              <a:t>By </a:t>
            </a:r>
            <a:r>
              <a:rPr lang="en-GB" dirty="0"/>
              <a:t>calling the Load method for the related entities.</a:t>
            </a:r>
          </a:p>
          <a:p>
            <a:pPr lvl="1"/>
            <a:r>
              <a:rPr lang="en-US" dirty="0"/>
              <a:t>Reference: </a:t>
            </a:r>
            <a:r>
              <a:rPr lang="en-GB" dirty="0"/>
              <a:t>to load single navigation property</a:t>
            </a:r>
          </a:p>
          <a:p>
            <a:pPr lvl="1"/>
            <a:r>
              <a:rPr lang="en-US" dirty="0"/>
              <a:t>Collection: to load collections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06" y="3367049"/>
            <a:ext cx="5972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56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2718215" cy="479822"/>
          </a:xfrm>
        </p:spPr>
        <p:txBody>
          <a:bodyPr/>
          <a:lstStyle/>
          <a:p>
            <a:r>
              <a:rPr lang="en-US" dirty="0"/>
              <a:t>Eager Loading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2718215" cy="32766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Always load for first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232378" y="845343"/>
            <a:ext cx="2736396" cy="479822"/>
          </a:xfrm>
        </p:spPr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254147" y="1325164"/>
            <a:ext cx="2736396" cy="328969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Load for first time requested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6164716" y="858441"/>
            <a:ext cx="2736396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Explicit Loading</a:t>
            </a: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6175605" y="1325164"/>
            <a:ext cx="2736396" cy="3289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Load when explicit call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6" y="2265258"/>
            <a:ext cx="2551536" cy="12531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16" y="2265258"/>
            <a:ext cx="2772458" cy="1999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946" y="2259674"/>
            <a:ext cx="2704166" cy="2036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26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7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Eager Loading when the relations are not too much. Thus, Eager Loading is a good practice to reduce further queries on the Server.</a:t>
            </a:r>
          </a:p>
          <a:p>
            <a:r>
              <a:rPr lang="en-GB" dirty="0"/>
              <a:t>Use Eager Loading when you are sure that you will be using related entities with the main entity everywhere.</a:t>
            </a:r>
          </a:p>
          <a:p>
            <a:r>
              <a:rPr lang="en-GB" dirty="0"/>
              <a:t>Use Lazy Loading when you are using one-to-many collections.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26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Lazy Loading when you are sure that you are not using related entities instantly.</a:t>
            </a:r>
          </a:p>
          <a:p>
            <a:r>
              <a:rPr lang="en-GB" dirty="0"/>
              <a:t>When you have turned off Lazy Loading, use Explicit loading when you are not sure whether or not you will be using an entity beforehand.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1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EF Core </a:t>
            </a:r>
            <a:r>
              <a:rPr lang="en-US" dirty="0"/>
              <a:t>is an </a:t>
            </a:r>
            <a:r>
              <a:rPr lang="en-US" dirty="0" smtClean="0"/>
              <a:t>ORM </a:t>
            </a:r>
            <a:r>
              <a:rPr lang="en-US" dirty="0"/>
              <a:t>framework for .NET that enables developers to work with databases using object-oriented concepts. </a:t>
            </a:r>
            <a:endParaRPr lang="en-US" dirty="0" smtClean="0"/>
          </a:p>
          <a:p>
            <a:pPr fontAlgn="base"/>
            <a:r>
              <a:rPr lang="en-US" dirty="0" smtClean="0"/>
              <a:t>EF </a:t>
            </a:r>
            <a:r>
              <a:rPr lang="en-US" dirty="0"/>
              <a:t>Core uses navigation properties and annotations to define relationships between </a:t>
            </a:r>
            <a:r>
              <a:rPr lang="en-US" dirty="0" smtClean="0"/>
              <a:t>entities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Entity Framework supports four types of relationships similar to the database. </a:t>
            </a:r>
            <a:endParaRPr lang="en-US" dirty="0" smtClean="0"/>
          </a:p>
          <a:p>
            <a:pPr lvl="1" fontAlgn="base"/>
            <a:r>
              <a:rPr lang="en-US" b="1" dirty="0" smtClean="0"/>
              <a:t>One-to-One </a:t>
            </a:r>
            <a:r>
              <a:rPr lang="en-US" b="1" dirty="0"/>
              <a:t>Relationship</a:t>
            </a:r>
            <a:endParaRPr lang="en-US" dirty="0"/>
          </a:p>
          <a:p>
            <a:pPr lvl="1" fontAlgn="base"/>
            <a:r>
              <a:rPr lang="en-US" b="1" dirty="0"/>
              <a:t>One-to-Many Relationship</a:t>
            </a:r>
            <a:endParaRPr lang="en-US" dirty="0"/>
          </a:p>
          <a:p>
            <a:pPr lvl="1" fontAlgn="base"/>
            <a:r>
              <a:rPr lang="en-US" b="1" dirty="0"/>
              <a:t>Many-to-Many Relationship</a:t>
            </a:r>
            <a:endParaRPr lang="en-US" dirty="0"/>
          </a:p>
          <a:p>
            <a:pPr lvl="1" fontAlgn="base"/>
            <a:r>
              <a:rPr lang="en-US" b="1" dirty="0"/>
              <a:t>Self-Referencing </a:t>
            </a:r>
            <a:r>
              <a:rPr lang="en-US" b="1" dirty="0" smtClean="0"/>
              <a:t>Relationship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1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Entity relationships in entity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40" y="849313"/>
            <a:ext cx="5937445" cy="3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7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</a:t>
            </a:r>
            <a:r>
              <a:rPr lang="en-GB" b="1" i="1" dirty="0"/>
              <a:t>parent </a:t>
            </a:r>
            <a:r>
              <a:rPr lang="en-GB" dirty="0"/>
              <a:t>can have many </a:t>
            </a:r>
            <a:r>
              <a:rPr lang="en-GB" b="1" i="1" dirty="0"/>
              <a:t>children </a:t>
            </a:r>
            <a:r>
              <a:rPr lang="en-GB" dirty="0"/>
              <a:t>whereas a </a:t>
            </a:r>
            <a:r>
              <a:rPr lang="en-GB" b="1" i="1" dirty="0"/>
              <a:t>child</a:t>
            </a:r>
            <a:r>
              <a:rPr lang="en-GB" dirty="0"/>
              <a:t> can </a:t>
            </a:r>
            <a:r>
              <a:rPr lang="en-US" dirty="0"/>
              <a:t>associate with only one </a:t>
            </a:r>
            <a:r>
              <a:rPr lang="en-US" b="1" i="1" dirty="0"/>
              <a:t>parent</a:t>
            </a:r>
          </a:p>
          <a:p>
            <a:pPr lvl="1"/>
            <a:r>
              <a:rPr lang="en-GB" i="1" dirty="0"/>
              <a:t>Example: The </a:t>
            </a:r>
            <a:r>
              <a:rPr lang="en-GB" b="1" i="1" dirty="0"/>
              <a:t>Standard</a:t>
            </a:r>
            <a:r>
              <a:rPr lang="en-GB" i="1" dirty="0"/>
              <a:t> and </a:t>
            </a:r>
            <a:r>
              <a:rPr lang="en-GB" b="1" i="1" dirty="0"/>
              <a:t>Teacher</a:t>
            </a:r>
            <a:r>
              <a:rPr lang="en-GB" i="1" dirty="0"/>
              <a:t> entities have a One-to-Many relationship</a:t>
            </a:r>
          </a:p>
          <a:p>
            <a:pPr lvl="2"/>
            <a:r>
              <a:rPr lang="en-GB" i="1" dirty="0"/>
              <a:t>Standard can have many Teachers</a:t>
            </a:r>
          </a:p>
          <a:p>
            <a:pPr lvl="2"/>
            <a:r>
              <a:rPr lang="en-GB" i="1" dirty="0"/>
              <a:t>Teacher can associate with only one Standard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parent entity has the collection navigation property children</a:t>
            </a:r>
          </a:p>
          <a:p>
            <a:r>
              <a:rPr lang="en-GB" dirty="0"/>
              <a:t>The child entity has a parent navigation property</a:t>
            </a:r>
          </a:p>
          <a:p>
            <a:r>
              <a:rPr lang="en-GB" dirty="0"/>
              <a:t>The child entity also contains the foreign key to parent primary key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900113"/>
            <a:ext cx="4252913" cy="19378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99" y="3039171"/>
            <a:ext cx="4252913" cy="15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Relationship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One </a:t>
            </a:r>
            <a:r>
              <a:rPr lang="en-GB" b="1" i="1" dirty="0"/>
              <a:t>entity </a:t>
            </a:r>
            <a:r>
              <a:rPr lang="en-GB" dirty="0"/>
              <a:t>can have one or zero </a:t>
            </a:r>
            <a:r>
              <a:rPr lang="en-GB" b="1" i="1" dirty="0"/>
              <a:t>entity </a:t>
            </a:r>
            <a:r>
              <a:rPr lang="en-GB" i="1" dirty="0"/>
              <a:t>in relationship</a:t>
            </a:r>
          </a:p>
          <a:p>
            <a:pPr lvl="1"/>
            <a:r>
              <a:rPr lang="en-GB" i="1" dirty="0"/>
              <a:t>Example: One department has one director</a:t>
            </a:r>
          </a:p>
          <a:p>
            <a:pPr lvl="1"/>
            <a:r>
              <a:rPr lang="en-GB" i="1" dirty="0"/>
              <a:t>Example: A student can have only one or zero addresses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773719"/>
            <a:ext cx="3755571" cy="16763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9" y="1355566"/>
            <a:ext cx="4252913" cy="12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Product can appear in many Orders, and one Order can have many Products</a:t>
            </a:r>
          </a:p>
          <a:p>
            <a:r>
              <a:rPr lang="en-GB" dirty="0"/>
              <a:t>One Student can </a:t>
            </a:r>
            <a:r>
              <a:rPr lang="en-GB" dirty="0" err="1"/>
              <a:t>enroll</a:t>
            </a:r>
            <a:r>
              <a:rPr lang="en-GB" dirty="0"/>
              <a:t> for many Courses and also, one Course can be taught to many Students.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0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3103</TotalTime>
  <Words>1389</Words>
  <Application>Microsoft Office PowerPoint</Application>
  <PresentationFormat>On-screen Show (16:9)</PresentationFormat>
  <Paragraphs>221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Segoe UI</vt:lpstr>
      <vt:lpstr>Wingdings</vt:lpstr>
      <vt:lpstr>Template_Internal_Course</vt:lpstr>
      <vt:lpstr>Entity Framework Core</vt:lpstr>
      <vt:lpstr>Lesson Objectives</vt:lpstr>
      <vt:lpstr>Entity Relationship</vt:lpstr>
      <vt:lpstr>Entity Relationship</vt:lpstr>
      <vt:lpstr>Entity Relationship</vt:lpstr>
      <vt:lpstr>One-to-Many Relationship</vt:lpstr>
      <vt:lpstr>One-to-Many Relationship</vt:lpstr>
      <vt:lpstr>One-to-One Relationship</vt:lpstr>
      <vt:lpstr>Many-to-Many Relationship</vt:lpstr>
      <vt:lpstr>Many-to-Many Relationship</vt:lpstr>
      <vt:lpstr>Self-Referencing Relationship</vt:lpstr>
      <vt:lpstr>Basic of LINQ</vt:lpstr>
      <vt:lpstr>LINQ</vt:lpstr>
      <vt:lpstr>Advantages of LINQ</vt:lpstr>
      <vt:lpstr>Advantages of LINQ</vt:lpstr>
      <vt:lpstr>Advantages of LINQ</vt:lpstr>
      <vt:lpstr>LINQ Query Syntax</vt:lpstr>
      <vt:lpstr>LINQ Method Syntax</vt:lpstr>
      <vt:lpstr>Standard Query Operators</vt:lpstr>
      <vt:lpstr>Standard Query Operators</vt:lpstr>
      <vt:lpstr>Querying in Entity Framework</vt:lpstr>
      <vt:lpstr>LINQ-to-Entities Query</vt:lpstr>
      <vt:lpstr>Eager Loading</vt:lpstr>
      <vt:lpstr>Eager Loading</vt:lpstr>
      <vt:lpstr>Lazy Loading</vt:lpstr>
      <vt:lpstr>Lazy loading with proxies</vt:lpstr>
      <vt:lpstr>Lazy loading without proxies</vt:lpstr>
      <vt:lpstr>Explicit Loading</vt:lpstr>
      <vt:lpstr>Comparison </vt:lpstr>
      <vt:lpstr>When to use what</vt:lpstr>
      <vt:lpstr>When to use what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Linh Ho Duc</cp:lastModifiedBy>
  <cp:revision>137</cp:revision>
  <dcterms:created xsi:type="dcterms:W3CDTF">2015-08-31T01:44:46Z</dcterms:created>
  <dcterms:modified xsi:type="dcterms:W3CDTF">2023-10-24T04:05:10Z</dcterms:modified>
</cp:coreProperties>
</file>