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0" r:id="rId2"/>
    <p:sldId id="323" r:id="rId3"/>
    <p:sldId id="324" r:id="rId4"/>
    <p:sldId id="297" r:id="rId5"/>
    <p:sldId id="298" r:id="rId6"/>
    <p:sldId id="321" r:id="rId7"/>
    <p:sldId id="328" r:id="rId8"/>
    <p:sldId id="325" r:id="rId9"/>
    <p:sldId id="326" r:id="rId10"/>
    <p:sldId id="327" r:id="rId11"/>
    <p:sldId id="329" r:id="rId12"/>
    <p:sldId id="330" r:id="rId13"/>
    <p:sldId id="331" r:id="rId14"/>
    <p:sldId id="332" r:id="rId15"/>
    <p:sldId id="333" r:id="rId16"/>
    <p:sldId id="335" r:id="rId17"/>
    <p:sldId id="334" r:id="rId18"/>
    <p:sldId id="336" r:id="rId19"/>
    <p:sldId id="337" r:id="rId20"/>
    <p:sldId id="258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1FF"/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2406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119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63A9D870-3F93-4B8A-8AC9-9D3B4FB155C2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3200" b="1" cap="all">
                <a:solidFill>
                  <a:srgbClr val="FFC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89809214-B0AA-40EF-B713-56DABC867509}" type="datetime1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E15-6A1B-4F98-93CA-BDA6731742CD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789B-5D05-4E47-B9C1-C0FFAEB67DE3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8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smtClean="0"/>
              <a:t>Framework Core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 Core vs EF 6 </a:t>
            </a:r>
            <a:r>
              <a:rPr lang="en-US" b="0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b="1" dirty="0">
                <a:solidFill>
                  <a:srgbClr val="FF0000"/>
                </a:solidFill>
              </a:rPr>
              <a:t>EF Core </a:t>
            </a:r>
            <a:r>
              <a:rPr lang="en-US" dirty="0">
                <a:solidFill>
                  <a:srgbClr val="FF0000"/>
                </a:solidFill>
              </a:rPr>
              <a:t>includes</a:t>
            </a:r>
            <a:r>
              <a:rPr lang="en-US" dirty="0"/>
              <a:t> the following </a:t>
            </a:r>
            <a:r>
              <a:rPr lang="en-US" dirty="0">
                <a:solidFill>
                  <a:srgbClr val="FF0000"/>
                </a:solidFill>
              </a:rPr>
              <a:t>new features </a:t>
            </a:r>
            <a:r>
              <a:rPr lang="en-US" dirty="0"/>
              <a:t>which are </a:t>
            </a:r>
            <a:r>
              <a:rPr lang="en-US" dirty="0">
                <a:solidFill>
                  <a:srgbClr val="00B050"/>
                </a:solidFill>
              </a:rPr>
              <a:t>not supported in </a:t>
            </a:r>
            <a:r>
              <a:rPr lang="en-US" b="1" dirty="0">
                <a:solidFill>
                  <a:srgbClr val="00B050"/>
                </a:solidFill>
              </a:rPr>
              <a:t>EF 6.x</a:t>
            </a:r>
            <a:r>
              <a:rPr lang="en-US" dirty="0"/>
              <a:t>:</a:t>
            </a:r>
          </a:p>
          <a:p>
            <a:pPr lvl="1" fontAlgn="base"/>
            <a:r>
              <a:rPr lang="en-US" dirty="0"/>
              <a:t>Easy Relationship Configuration</a:t>
            </a:r>
          </a:p>
          <a:p>
            <a:pPr lvl="1" fontAlgn="base"/>
            <a:r>
              <a:rPr lang="en-US" dirty="0"/>
              <a:t>Batch INSERT, UPDATE, and DELETE operations</a:t>
            </a:r>
          </a:p>
          <a:p>
            <a:pPr lvl="1" fontAlgn="base"/>
            <a:r>
              <a:rPr lang="en-US" dirty="0"/>
              <a:t>In-memory provider for testing</a:t>
            </a:r>
          </a:p>
          <a:p>
            <a:pPr lvl="1" fontAlgn="base"/>
            <a:r>
              <a:rPr lang="en-US" dirty="0"/>
              <a:t>Support for </a:t>
            </a:r>
            <a:r>
              <a:rPr lang="en-US" dirty="0" err="1"/>
              <a:t>IoC</a:t>
            </a:r>
            <a:r>
              <a:rPr lang="en-US" dirty="0"/>
              <a:t> (Inversion of Control)</a:t>
            </a:r>
          </a:p>
          <a:p>
            <a:pPr lvl="1" fontAlgn="base"/>
            <a:r>
              <a:rPr lang="en-US" dirty="0"/>
              <a:t>Unique Constraints</a:t>
            </a:r>
          </a:p>
          <a:p>
            <a:pPr lvl="1" fontAlgn="base"/>
            <a:r>
              <a:rPr lang="en-US" dirty="0"/>
              <a:t>Shadow Properties</a:t>
            </a:r>
          </a:p>
          <a:p>
            <a:pPr lvl="1" fontAlgn="base"/>
            <a:r>
              <a:rPr lang="en-US" dirty="0"/>
              <a:t>Alternate Keys</a:t>
            </a:r>
          </a:p>
          <a:p>
            <a:pPr lvl="1" fontAlgn="base"/>
            <a:r>
              <a:rPr lang="en-US" dirty="0"/>
              <a:t>Global Query Filter</a:t>
            </a:r>
          </a:p>
          <a:p>
            <a:pPr lvl="1" fontAlgn="base"/>
            <a:r>
              <a:rPr lang="en-US" dirty="0"/>
              <a:t>Field Mapping</a:t>
            </a:r>
          </a:p>
          <a:p>
            <a:pPr lvl="1" fontAlgn="base"/>
            <a:r>
              <a:rPr lang="en-US" dirty="0" err="1"/>
              <a:t>DbContext</a:t>
            </a:r>
            <a:r>
              <a:rPr lang="en-US" dirty="0"/>
              <a:t> Pooling</a:t>
            </a:r>
          </a:p>
          <a:p>
            <a:pPr lvl="1" fontAlgn="base"/>
            <a:r>
              <a:rPr lang="en-US" dirty="0"/>
              <a:t>Better Patterns for Handling Disconnected Entity </a:t>
            </a: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Differences Between EF Core and </a:t>
            </a:r>
            <a:r>
              <a:rPr lang="en-US" sz="2400" dirty="0" smtClean="0"/>
              <a:t>EF6 (1)</a:t>
            </a:r>
            <a:endParaRPr lang="en-US" sz="24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Development Platform:</a:t>
            </a:r>
          </a:p>
          <a:p>
            <a:pPr lvl="1" fontAlgn="base"/>
            <a:r>
              <a:rPr lang="en-US" b="1" dirty="0"/>
              <a:t>EF6:</a:t>
            </a:r>
            <a:r>
              <a:rPr lang="en-US" dirty="0"/>
              <a:t> EF6 is a Windows-only framework within .NET, not compatible with other platforms.</a:t>
            </a:r>
          </a:p>
          <a:p>
            <a:pPr lvl="1" fontAlgn="base"/>
            <a:r>
              <a:rPr lang="en-US" b="1" dirty="0"/>
              <a:t>EF Core:</a:t>
            </a:r>
            <a:r>
              <a:rPr lang="en-US" dirty="0"/>
              <a:t> </a:t>
            </a:r>
            <a:r>
              <a:rPr lang="en-US" dirty="0" smtClean="0"/>
              <a:t>it </a:t>
            </a:r>
            <a:r>
              <a:rPr lang="en-US" dirty="0"/>
              <a:t>is cross-platform and can be used in applications that run on Windows, Linux, and </a:t>
            </a:r>
            <a:r>
              <a:rPr lang="en-US" dirty="0" err="1"/>
              <a:t>macOS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Performance:</a:t>
            </a:r>
          </a:p>
          <a:p>
            <a:pPr lvl="1" fontAlgn="base"/>
            <a:r>
              <a:rPr lang="en-US" b="1" dirty="0"/>
              <a:t>EF6:</a:t>
            </a:r>
            <a:r>
              <a:rPr lang="en-US" dirty="0"/>
              <a:t> </a:t>
            </a:r>
            <a:r>
              <a:rPr lang="en-US" dirty="0" smtClean="0"/>
              <a:t>it </a:t>
            </a:r>
            <a:r>
              <a:rPr lang="en-US" dirty="0"/>
              <a:t>has been criticized for its performance in certain scenarios, particularly when performing batch operations.</a:t>
            </a:r>
          </a:p>
          <a:p>
            <a:pPr lvl="1" fontAlgn="base"/>
            <a:r>
              <a:rPr lang="en-US" b="1" dirty="0"/>
              <a:t>EF Core:</a:t>
            </a:r>
            <a:r>
              <a:rPr lang="en-US" dirty="0"/>
              <a:t> </a:t>
            </a:r>
            <a:r>
              <a:rPr lang="en-US" dirty="0" smtClean="0"/>
              <a:t>it is </a:t>
            </a:r>
            <a:r>
              <a:rPr lang="en-US" dirty="0"/>
              <a:t>a performance-focused framework, built from scratch. It’s generally considered to be faster and more efficient than EF6.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Differences Between EF Core and EF6 </a:t>
            </a:r>
            <a:r>
              <a:rPr lang="en-US" sz="2400" dirty="0" smtClean="0"/>
              <a:t>(2)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b="1" dirty="0"/>
              <a:t>Features:</a:t>
            </a:r>
          </a:p>
          <a:p>
            <a:pPr lvl="1" fontAlgn="base"/>
            <a:r>
              <a:rPr lang="en-US" b="1" dirty="0"/>
              <a:t>EF6:</a:t>
            </a:r>
            <a:r>
              <a:rPr lang="en-US" dirty="0"/>
              <a:t> EF6 is an ORM Framework with advanced features. Initially, some features like Lazy Loading and Entity Graphs were not supported in EF, but they were added later.</a:t>
            </a:r>
          </a:p>
          <a:p>
            <a:pPr lvl="1" fontAlgn="base"/>
            <a:r>
              <a:rPr lang="en-US" b="1" dirty="0"/>
              <a:t>EF Core:</a:t>
            </a:r>
            <a:r>
              <a:rPr lang="en-US" dirty="0"/>
              <a:t> EF Core started with a smaller feature set of features but then it introduced many new features such as Global Query Filters and Shadow Properties, etc.</a:t>
            </a:r>
          </a:p>
          <a:p>
            <a:pPr fontAlgn="base"/>
            <a:r>
              <a:rPr lang="en-US" b="1" dirty="0"/>
              <a:t>Database Providers:</a:t>
            </a:r>
          </a:p>
          <a:p>
            <a:pPr lvl="1" fontAlgn="base"/>
            <a:r>
              <a:rPr lang="en-US" b="1" dirty="0"/>
              <a:t>EF6:</a:t>
            </a:r>
            <a:r>
              <a:rPr lang="en-US" dirty="0"/>
              <a:t> Although EF6 supports multiple database providers, integrating third-party providers can be a challenge.</a:t>
            </a:r>
          </a:p>
          <a:p>
            <a:pPr lvl="1" fontAlgn="base"/>
            <a:r>
              <a:rPr lang="en-US" b="1" dirty="0"/>
              <a:t>EF Core:</a:t>
            </a:r>
            <a:r>
              <a:rPr lang="en-US" dirty="0"/>
              <a:t> EF Core has been designed to support various databases, including NoSQL databases, with a more flexible provider model. You can easily integrate third-party providers.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9214-B0AA-40EF-B713-56DABC867509}" type="datetime1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9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Differences Between EF Core and EF6 </a:t>
            </a:r>
            <a:r>
              <a:rPr lang="en-US" sz="2400" dirty="0" smtClean="0"/>
              <a:t>(3)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/>
              <a:t>Configuration:</a:t>
            </a:r>
          </a:p>
          <a:p>
            <a:pPr lvl="1" fontAlgn="base"/>
            <a:r>
              <a:rPr lang="en-US" b="1" dirty="0"/>
              <a:t>EF6:</a:t>
            </a:r>
            <a:r>
              <a:rPr lang="en-US" dirty="0"/>
              <a:t> </a:t>
            </a:r>
            <a:r>
              <a:rPr lang="en-US" dirty="0" smtClean="0"/>
              <a:t>configuration </a:t>
            </a:r>
            <a:r>
              <a:rPr lang="en-US" dirty="0"/>
              <a:t>can be done using either a code-based or XML-based (in .</a:t>
            </a:r>
            <a:r>
              <a:rPr lang="en-US" dirty="0" err="1"/>
              <a:t>config</a:t>
            </a:r>
            <a:r>
              <a:rPr lang="en-US" dirty="0"/>
              <a:t> files) approach.</a:t>
            </a:r>
          </a:p>
          <a:p>
            <a:pPr lvl="1" fontAlgn="base"/>
            <a:r>
              <a:rPr lang="en-US" b="1" dirty="0"/>
              <a:t>EF Core:</a:t>
            </a:r>
            <a:r>
              <a:rPr lang="en-US" dirty="0"/>
              <a:t> EF Core uses code-based configuration instead of XML-based configurations. The .NET Core philosophy is to move away from XML-based configurations.</a:t>
            </a:r>
          </a:p>
          <a:p>
            <a:pPr fontAlgn="base"/>
            <a:r>
              <a:rPr lang="en-US" b="1" dirty="0"/>
              <a:t>Community and Future:</a:t>
            </a:r>
          </a:p>
          <a:p>
            <a:pPr lvl="1" fontAlgn="base"/>
            <a:r>
              <a:rPr lang="en-US" b="1" dirty="0"/>
              <a:t>EF6:</a:t>
            </a:r>
            <a:r>
              <a:rPr lang="en-US" dirty="0"/>
              <a:t> Although EF6 is still maintained and receives updates, the primary focus of the EF team and community is on EF Core.</a:t>
            </a:r>
          </a:p>
          <a:p>
            <a:pPr lvl="1" fontAlgn="base"/>
            <a:r>
              <a:rPr lang="en-US" b="1" dirty="0"/>
              <a:t>EF Core:</a:t>
            </a:r>
            <a:r>
              <a:rPr lang="en-US" dirty="0"/>
              <a:t> EF Core is the future of Entity Framework. It receives regular updates, new features, and performance improvements.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9214-B0AA-40EF-B713-56DABC867509}" type="datetime1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7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 Core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20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DbContext</a:t>
            </a:r>
            <a:r>
              <a:rPr lang="en-US" dirty="0" smtClean="0"/>
              <a:t>, </a:t>
            </a:r>
            <a:r>
              <a:rPr lang="en-US" dirty="0" err="1" smtClean="0"/>
              <a:t>DbSet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DbContext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DbContext</a:t>
            </a:r>
            <a:r>
              <a:rPr lang="en-US" dirty="0"/>
              <a:t> class is the main entry point for interacting with the database in EF Core.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represents a session with the database and provides a set of methods for querying, inserting, updating, and deleting entities.</a:t>
            </a:r>
          </a:p>
          <a:p>
            <a:r>
              <a:rPr lang="en-US" b="1" dirty="0" err="1"/>
              <a:t>DbSet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DbSet</a:t>
            </a:r>
            <a:r>
              <a:rPr lang="en-US" dirty="0"/>
              <a:t> class represents a collection of entities of a specific type in the context.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provides methods for querying and manipulating entities in the database.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11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Entity, Migration, </a:t>
            </a:r>
            <a:r>
              <a:rPr lang="en-US" dirty="0"/>
              <a:t>LINQ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Entity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entity is a class that represents a table in the database. Each property of the entity class corresponds to a column in the table. </a:t>
            </a:r>
            <a:endParaRPr lang="en-US" dirty="0" smtClean="0"/>
          </a:p>
          <a:p>
            <a:pPr lvl="1"/>
            <a:r>
              <a:rPr lang="en-US" dirty="0" smtClean="0"/>
              <a:t>Entities </a:t>
            </a:r>
            <a:r>
              <a:rPr lang="en-US" dirty="0"/>
              <a:t>can have relationships with other entities, which are defined using navigation properties.</a:t>
            </a:r>
          </a:p>
          <a:p>
            <a:r>
              <a:rPr lang="en-US" b="1" dirty="0"/>
              <a:t>Migration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Migrations </a:t>
            </a:r>
            <a:r>
              <a:rPr lang="en-US" dirty="0"/>
              <a:t>are used to manage changes to the database schema over time. 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llow create</a:t>
            </a:r>
            <a:r>
              <a:rPr lang="en-US" dirty="0"/>
              <a:t>, update, and revert database schema changes using code-first approach. </a:t>
            </a:r>
            <a:endParaRPr lang="en-US" dirty="0" smtClean="0"/>
          </a:p>
          <a:p>
            <a:pPr lvl="1"/>
            <a:r>
              <a:rPr lang="en-US" dirty="0" smtClean="0"/>
              <a:t>Migrations </a:t>
            </a:r>
            <a:r>
              <a:rPr lang="en-US" dirty="0"/>
              <a:t>are created based on the changes made to the entity classes.</a:t>
            </a:r>
          </a:p>
          <a:p>
            <a:r>
              <a:rPr lang="en-US" b="1" dirty="0"/>
              <a:t>LINQ</a:t>
            </a:r>
            <a:r>
              <a:rPr lang="en-US" dirty="0"/>
              <a:t> Queries: </a:t>
            </a:r>
            <a:endParaRPr lang="en-US" dirty="0" smtClean="0"/>
          </a:p>
          <a:p>
            <a:pPr lvl="1"/>
            <a:r>
              <a:rPr lang="en-US" dirty="0" smtClean="0"/>
              <a:t>EF </a:t>
            </a:r>
            <a:r>
              <a:rPr lang="en-US" dirty="0"/>
              <a:t>Core supports LINQ (Language Integrated Query) for querying the database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LINQ queries to retrieve data from the database using a familiar syntax.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00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Change </a:t>
            </a:r>
            <a:r>
              <a:rPr lang="en-US" sz="2800" dirty="0" smtClean="0"/>
              <a:t>Tracking, </a:t>
            </a:r>
            <a:r>
              <a:rPr lang="en-US" sz="2800" dirty="0"/>
              <a:t>Database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Change Tracking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EF </a:t>
            </a:r>
            <a:r>
              <a:rPr lang="en-US" dirty="0"/>
              <a:t>Core tracks changes made to entities and automatically generates the necessary SQL statements to persist those changes to the database.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includes tracking changes to properties, relationships, and navigation properties.</a:t>
            </a:r>
          </a:p>
          <a:p>
            <a:r>
              <a:rPr lang="en-US" b="1" dirty="0"/>
              <a:t>Database Providers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EF </a:t>
            </a:r>
            <a:r>
              <a:rPr lang="en-US" dirty="0"/>
              <a:t>Core supports multiple database providers, such as SQL Server, MySQL, PostgreSQL, SQLite, and more.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provider has its own </a:t>
            </a:r>
            <a:r>
              <a:rPr lang="en-US" dirty="0" err="1"/>
              <a:t>NuGet</a:t>
            </a:r>
            <a:r>
              <a:rPr lang="en-US" dirty="0"/>
              <a:t> package that needs to be installed to work with that specific database system.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56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2913" y="2195691"/>
            <a:ext cx="8458199" cy="1021556"/>
          </a:xfrm>
        </p:spPr>
        <p:txBody>
          <a:bodyPr/>
          <a:lstStyle/>
          <a:p>
            <a:pPr algn="ctr"/>
            <a:r>
              <a:rPr lang="en-US" b="0" dirty="0"/>
              <a:t>Install Entity Framework Core</a:t>
            </a:r>
            <a:br>
              <a:rPr lang="en-US" b="0" dirty="0"/>
            </a:br>
            <a:r>
              <a:rPr lang="en-US" b="0" dirty="0" smtClean="0"/>
              <a:t>(Demo)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23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78606" y="850106"/>
            <a:ext cx="3522578" cy="3744517"/>
          </a:xfrm>
        </p:spPr>
        <p:txBody>
          <a:bodyPr/>
          <a:lstStyle/>
          <a:p>
            <a:r>
              <a:rPr lang="en-US" dirty="0"/>
              <a:t>In order to use SQL Database with EF Core, we need to install its </a:t>
            </a:r>
            <a:r>
              <a:rPr lang="en-US" dirty="0" err="1"/>
              <a:t>NuGet</a:t>
            </a:r>
            <a:r>
              <a:rPr lang="en-US" dirty="0"/>
              <a:t> Package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Introduction to Entity Framework Core, Entity Framework Core, EF Core in asp.net core, ef c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347" y="1122729"/>
            <a:ext cx="46767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8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en-US" dirty="0" smtClean="0"/>
              <a:t>Core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Core is the new version of Entity Framework after EF </a:t>
            </a:r>
            <a:r>
              <a:rPr lang="en-US" dirty="0" smtClean="0"/>
              <a:t>6.x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open-source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lightweight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extensible 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a cross-platform version of Entity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/>
              <a:t>works on multiple operating systems like Windows, Mac, and Linux</a:t>
            </a:r>
            <a:endParaRPr lang="en-US" dirty="0" smtClean="0"/>
          </a:p>
          <a:p>
            <a:r>
              <a:rPr lang="en-US" dirty="0"/>
              <a:t>an Object/Relational Mapping (</a:t>
            </a:r>
            <a:r>
              <a:rPr lang="en-US" b="1" dirty="0" smtClean="0">
                <a:solidFill>
                  <a:srgbClr val="FF0000"/>
                </a:solidFill>
              </a:rPr>
              <a:t>ORM</a:t>
            </a:r>
            <a:r>
              <a:rPr lang="en-US" dirty="0"/>
              <a:t>) </a:t>
            </a:r>
            <a:r>
              <a:rPr lang="en-US" dirty="0" smtClean="0"/>
              <a:t>framework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enhancement</a:t>
            </a:r>
            <a:r>
              <a:rPr lang="en-US" dirty="0"/>
              <a:t> to </a:t>
            </a:r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31081"/>
          <a:stretch/>
        </p:blipFill>
        <p:spPr>
          <a:xfrm>
            <a:off x="5646420" y="1383983"/>
            <a:ext cx="2796007" cy="119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1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10CF-D8EB-4339-A038-1E0E0D4A410F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en-US" dirty="0" smtClean="0"/>
              <a:t>Core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Core is intended to be used with .NET Core applications.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also be used with standard .NET 4.5+ framework based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7597"/>
          <a:stretch/>
        </p:blipFill>
        <p:spPr>
          <a:xfrm>
            <a:off x="3436619" y="2382004"/>
            <a:ext cx="5546741" cy="221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3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Approaches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 Core supports two development </a:t>
            </a:r>
            <a:r>
              <a:rPr lang="en-US" dirty="0" smtClean="0"/>
              <a:t>approaches:</a:t>
            </a:r>
          </a:p>
          <a:p>
            <a:pPr lvl="1"/>
            <a:r>
              <a:rPr lang="en-US" dirty="0" smtClean="0"/>
              <a:t>Code-First </a:t>
            </a:r>
          </a:p>
          <a:p>
            <a:pPr lvl="1"/>
            <a:r>
              <a:rPr lang="en-US" dirty="0" smtClean="0"/>
              <a:t>Database-First</a:t>
            </a:r>
          </a:p>
          <a:p>
            <a:pPr lvl="1"/>
            <a:r>
              <a:rPr lang="en-US" strike="sngStrike" dirty="0" smtClean="0">
                <a:solidFill>
                  <a:srgbClr val="FF0000"/>
                </a:solidFill>
              </a:rPr>
              <a:t>DB </a:t>
            </a:r>
            <a:r>
              <a:rPr lang="en-US" strike="sngStrike" dirty="0">
                <a:solidFill>
                  <a:srgbClr val="FF0000"/>
                </a:solidFill>
              </a:rPr>
              <a:t>model </a:t>
            </a:r>
            <a:r>
              <a:rPr lang="en-US" dirty="0"/>
              <a:t>is not supported as of EF Core.</a:t>
            </a:r>
            <a:endParaRPr lang="en-GB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926080" y="2722364"/>
            <a:ext cx="3919572" cy="1940243"/>
            <a:chOff x="2517421" y="2445439"/>
            <a:chExt cx="4328231" cy="232182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7421" y="2445439"/>
              <a:ext cx="4328231" cy="232182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3680178" y="3454400"/>
              <a:ext cx="1919111" cy="316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383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Database-First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942572"/>
            <a:ext cx="8622507" cy="141020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GB" dirty="0"/>
              <a:t>In the database-first development approach, you </a:t>
            </a:r>
            <a:r>
              <a:rPr lang="en-US" dirty="0"/>
              <a:t>creates the domain and context classes based on your existing database using EF Core commands</a:t>
            </a:r>
            <a:r>
              <a:rPr lang="en-US" dirty="0" smtClean="0"/>
              <a:t>.</a:t>
            </a:r>
            <a:endParaRPr lang="en-GB" dirty="0" smtClean="0"/>
          </a:p>
          <a:p>
            <a:pPr marL="0" indent="0">
              <a:lnSpc>
                <a:spcPct val="130000"/>
              </a:lnSpc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  <p:pic>
        <p:nvPicPr>
          <p:cNvPr id="17410" name="Picture 2" descr="Entity Framework database fir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66" y="2887251"/>
            <a:ext cx="489585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78606" y="2702103"/>
            <a:ext cx="3317349" cy="1551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GB" dirty="0"/>
              <a:t>EF 6 supports the database-first approach extensively</a:t>
            </a:r>
            <a:r>
              <a:rPr lang="en-GB" dirty="0" smtClean="0"/>
              <a:t>.</a:t>
            </a:r>
          </a:p>
          <a:p>
            <a:pPr>
              <a:lnSpc>
                <a:spcPct val="140000"/>
              </a:lnSpc>
            </a:pPr>
            <a:r>
              <a:rPr lang="en-GB" dirty="0"/>
              <a:t>EF Core includes limited support for this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9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Code-First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this approach when you do not have an existing database for your application. </a:t>
            </a:r>
            <a:endParaRPr lang="en-GB" dirty="0" smtClean="0"/>
          </a:p>
          <a:p>
            <a:pPr lvl="1"/>
            <a:r>
              <a:rPr lang="en-GB" dirty="0" smtClean="0"/>
              <a:t>start </a:t>
            </a:r>
            <a:r>
              <a:rPr lang="en-GB" dirty="0"/>
              <a:t>writing your entities (domain classes) and context class first </a:t>
            </a:r>
            <a:endParaRPr lang="en-GB" dirty="0" smtClean="0"/>
          </a:p>
          <a:p>
            <a:pPr lvl="1"/>
            <a:r>
              <a:rPr lang="en-GB" dirty="0" smtClean="0"/>
              <a:t>create </a:t>
            </a:r>
            <a:r>
              <a:rPr lang="en-GB" dirty="0"/>
              <a:t>the database from these classes using migration commands.</a:t>
            </a:r>
          </a:p>
          <a:p>
            <a:r>
              <a:rPr lang="en-US" dirty="0"/>
              <a:t>This approach is useful in Domain Driven Design (DDD).</a:t>
            </a:r>
            <a:endParaRPr lang="en-GB" dirty="0" smtClean="0"/>
          </a:p>
          <a:p>
            <a:r>
              <a:rPr lang="en-GB" dirty="0" smtClean="0"/>
              <a:t>Why do developers prefer this approach?</a:t>
            </a:r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  <p:pic>
        <p:nvPicPr>
          <p:cNvPr id="18434" name="Picture 2" descr="code-first in entity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81" y="3384947"/>
            <a:ext cx="4791075" cy="12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0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Database </a:t>
            </a:r>
            <a:r>
              <a:rPr lang="en-US" dirty="0" smtClean="0"/>
              <a:t>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Framework Core uses a provider model to access many different databases. </a:t>
            </a:r>
            <a:endParaRPr lang="en-US" dirty="0" smtClean="0"/>
          </a:p>
          <a:p>
            <a:r>
              <a:rPr lang="en-US" dirty="0" smtClean="0"/>
              <a:t>EF </a:t>
            </a:r>
            <a:r>
              <a:rPr lang="en-US" dirty="0"/>
              <a:t>Core includes providers as </a:t>
            </a:r>
            <a:r>
              <a:rPr lang="en-US" dirty="0" err="1">
                <a:solidFill>
                  <a:srgbClr val="00B050"/>
                </a:solidFill>
              </a:rPr>
              <a:t>NuGet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packages</a:t>
            </a:r>
            <a:r>
              <a:rPr lang="en-US" dirty="0"/>
              <a:t> which you need to install.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860" y="3067015"/>
            <a:ext cx="3690014" cy="11316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29" y="2579442"/>
            <a:ext cx="4578191" cy="20256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1029" y="4565333"/>
            <a:ext cx="130837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Oracle DB 11.2 onwards</a:t>
            </a:r>
            <a:endParaRPr lang="en-US" sz="800"/>
          </a:p>
        </p:txBody>
      </p:sp>
      <p:sp>
        <p:nvSpPr>
          <p:cNvPr id="11" name="Rectangle 10"/>
          <p:cNvSpPr/>
          <p:nvPr/>
        </p:nvSpPr>
        <p:spPr>
          <a:xfrm>
            <a:off x="2714228" y="4557713"/>
            <a:ext cx="17748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 err="1">
                <a:solidFill>
                  <a:srgbClr val="7BC1FF"/>
                </a:solidFill>
                <a:latin typeface="arial" panose="020B0604020202020204" pitchFamily="34" charset="0"/>
              </a:rPr>
              <a:t>Oracle.EntityFrameworkCore</a:t>
            </a:r>
            <a:endParaRPr lang="en-US" sz="900" dirty="0">
              <a:solidFill>
                <a:srgbClr val="7BC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0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 Core vs EF </a:t>
            </a:r>
            <a:r>
              <a:rPr lang="en-US" b="0" dirty="0" smtClean="0"/>
              <a:t>6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EF Core continues to support the same features and concepts as EF 6.</a:t>
            </a:r>
          </a:p>
          <a:p>
            <a:pPr lvl="1" fontAlgn="base"/>
            <a:r>
              <a:rPr lang="en-US" b="1" dirty="0" err="1"/>
              <a:t>DbContext</a:t>
            </a:r>
            <a:r>
              <a:rPr lang="en-US" b="1" dirty="0"/>
              <a:t> and </a:t>
            </a:r>
            <a:r>
              <a:rPr lang="en-US" b="1" dirty="0" err="1"/>
              <a:t>DbSet</a:t>
            </a:r>
            <a:endParaRPr lang="en-US" dirty="0"/>
          </a:p>
          <a:p>
            <a:pPr lvl="1" fontAlgn="base"/>
            <a:r>
              <a:rPr lang="en-US" b="1" dirty="0"/>
              <a:t>Data Model</a:t>
            </a:r>
            <a:endParaRPr lang="en-US" dirty="0"/>
          </a:p>
          <a:p>
            <a:pPr lvl="1" fontAlgn="base"/>
            <a:r>
              <a:rPr lang="en-US" b="1" dirty="0"/>
              <a:t>Querying using </a:t>
            </a:r>
            <a:r>
              <a:rPr lang="en-US" b="1" dirty="0" err="1"/>
              <a:t>Linq</a:t>
            </a:r>
            <a:r>
              <a:rPr lang="en-US" b="1" dirty="0"/>
              <a:t>-to-Entities</a:t>
            </a:r>
            <a:endParaRPr lang="en-US" dirty="0"/>
          </a:p>
          <a:p>
            <a:pPr lvl="1" fontAlgn="base"/>
            <a:r>
              <a:rPr lang="en-US" b="1" dirty="0"/>
              <a:t>Change Tracking</a:t>
            </a:r>
            <a:endParaRPr lang="en-US" dirty="0"/>
          </a:p>
          <a:p>
            <a:pPr lvl="1" fontAlgn="base"/>
            <a:r>
              <a:rPr lang="en-US" b="1" dirty="0" err="1"/>
              <a:t>SaveChanges</a:t>
            </a:r>
            <a:endParaRPr lang="en-US" dirty="0"/>
          </a:p>
          <a:p>
            <a:pPr lvl="1" fontAlgn="base"/>
            <a:r>
              <a:rPr lang="en-US" b="1" dirty="0"/>
              <a:t>Migrations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6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EF Core vs EF </a:t>
            </a:r>
            <a:r>
              <a:rPr lang="en-US" b="0" dirty="0" smtClean="0"/>
              <a:t>6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ome </a:t>
            </a:r>
            <a:r>
              <a:rPr lang="en-US" dirty="0">
                <a:solidFill>
                  <a:srgbClr val="FF0000"/>
                </a:solidFill>
              </a:rPr>
              <a:t>features of EF 6 </a:t>
            </a:r>
            <a:r>
              <a:rPr lang="en-US" dirty="0"/>
              <a:t>are </a:t>
            </a:r>
            <a:r>
              <a:rPr lang="en-US" b="1" dirty="0">
                <a:solidFill>
                  <a:srgbClr val="00B050"/>
                </a:solidFill>
              </a:rPr>
              <a:t>not</a:t>
            </a:r>
            <a:r>
              <a:rPr lang="en-US" dirty="0"/>
              <a:t> supported </a:t>
            </a:r>
            <a:r>
              <a:rPr lang="en-US" b="1" dirty="0">
                <a:solidFill>
                  <a:srgbClr val="00B050"/>
                </a:solidFill>
              </a:rPr>
              <a:t>in EF Core</a:t>
            </a:r>
            <a:r>
              <a:rPr lang="en-US" dirty="0"/>
              <a:t>, such as:</a:t>
            </a:r>
          </a:p>
          <a:p>
            <a:pPr lvl="1" fontAlgn="base"/>
            <a:r>
              <a:rPr lang="en-US" dirty="0"/>
              <a:t>EDMX/ Graphical Visualization of Model</a:t>
            </a:r>
          </a:p>
          <a:p>
            <a:pPr lvl="1" fontAlgn="base"/>
            <a:r>
              <a:rPr lang="en-US" dirty="0"/>
              <a:t>Entity Data Model Wizard (for DB-First approach)</a:t>
            </a:r>
          </a:p>
          <a:p>
            <a:pPr lvl="1" fontAlgn="base"/>
            <a:r>
              <a:rPr lang="en-US" dirty="0" err="1"/>
              <a:t>ObjectContext</a:t>
            </a:r>
            <a:r>
              <a:rPr lang="en-US" dirty="0"/>
              <a:t> API</a:t>
            </a:r>
          </a:p>
          <a:p>
            <a:pPr lvl="1" fontAlgn="base"/>
            <a:r>
              <a:rPr lang="en-US" dirty="0"/>
              <a:t>Querying using Entity SQL.</a:t>
            </a:r>
          </a:p>
          <a:p>
            <a:pPr lvl="1" fontAlgn="base"/>
            <a:r>
              <a:rPr lang="en-US" dirty="0"/>
              <a:t>Inheritance: Table per type (TPT)</a:t>
            </a:r>
          </a:p>
          <a:p>
            <a:pPr lvl="1" fontAlgn="base"/>
            <a:r>
              <a:rPr lang="en-US" dirty="0"/>
              <a:t>Inheritance: Table per concrete class (TPC)</a:t>
            </a:r>
          </a:p>
          <a:p>
            <a:pPr lvl="1" fontAlgn="base"/>
            <a:r>
              <a:rPr lang="en-US" dirty="0"/>
              <a:t>Entity Splitting</a:t>
            </a:r>
          </a:p>
          <a:p>
            <a:pPr lvl="1" fontAlgn="base"/>
            <a:r>
              <a:rPr lang="en-US" dirty="0"/>
              <a:t>Spatial Data</a:t>
            </a:r>
          </a:p>
          <a:p>
            <a:pPr lvl="1" fontAlgn="base"/>
            <a:r>
              <a:rPr lang="en-US" dirty="0"/>
              <a:t>Stored Procedure mapping with </a:t>
            </a:r>
            <a:r>
              <a:rPr lang="en-US" dirty="0" err="1"/>
              <a:t>DbContext</a:t>
            </a:r>
            <a:r>
              <a:rPr lang="en-US" dirty="0"/>
              <a:t> for CUD operation</a:t>
            </a:r>
          </a:p>
          <a:p>
            <a:pPr lvl="1" fontAlgn="base"/>
            <a:r>
              <a:rPr lang="en-US" dirty="0"/>
              <a:t>Seed Data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5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1515</TotalTime>
  <Words>1351</Words>
  <Application>Microsoft Office PowerPoint</Application>
  <PresentationFormat>On-screen Show (16:9)</PresentationFormat>
  <Paragraphs>178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</vt:lpstr>
      <vt:lpstr>Calibri</vt:lpstr>
      <vt:lpstr>Wingdings</vt:lpstr>
      <vt:lpstr>Template_Internal_Course</vt:lpstr>
      <vt:lpstr>Entity Framework Core</vt:lpstr>
      <vt:lpstr>Entity Framework Core (1)</vt:lpstr>
      <vt:lpstr>Entity Framework Core (2)</vt:lpstr>
      <vt:lpstr>Development Approaches</vt:lpstr>
      <vt:lpstr>EF Core Database-First Approach</vt:lpstr>
      <vt:lpstr>EF Core Code-First Approach</vt:lpstr>
      <vt:lpstr>EF Core Database Providers</vt:lpstr>
      <vt:lpstr>EF Core vs EF 6 (1)</vt:lpstr>
      <vt:lpstr>EF Core vs EF 6 (2)</vt:lpstr>
      <vt:lpstr>EF Core vs EF 6 (3)</vt:lpstr>
      <vt:lpstr>Differences Between EF Core and EF6 (1)</vt:lpstr>
      <vt:lpstr>Differences Between EF Core and EF6 (2)</vt:lpstr>
      <vt:lpstr>Differences Between EF Core and EF6 (3)</vt:lpstr>
      <vt:lpstr>EF Core Components</vt:lpstr>
      <vt:lpstr>DbContext, DbSet</vt:lpstr>
      <vt:lpstr>Entity, Migration, LINQ</vt:lpstr>
      <vt:lpstr>Change Tracking, Database Providers</vt:lpstr>
      <vt:lpstr>Install Entity Framework Core (Demo)</vt:lpstr>
      <vt:lpstr>install NuGet Package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Linh Ho Duc</cp:lastModifiedBy>
  <cp:revision>119</cp:revision>
  <dcterms:created xsi:type="dcterms:W3CDTF">2015-08-31T01:44:46Z</dcterms:created>
  <dcterms:modified xsi:type="dcterms:W3CDTF">2023-10-24T02:54:30Z</dcterms:modified>
</cp:coreProperties>
</file>