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70" r:id="rId2"/>
    <p:sldId id="272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83" r:id="rId13"/>
    <p:sldId id="384" r:id="rId14"/>
    <p:sldId id="369" r:id="rId15"/>
    <p:sldId id="370" r:id="rId16"/>
    <p:sldId id="371" r:id="rId17"/>
    <p:sldId id="382" r:id="rId18"/>
    <p:sldId id="388" r:id="rId19"/>
    <p:sldId id="389" r:id="rId20"/>
    <p:sldId id="372" r:id="rId21"/>
    <p:sldId id="385" r:id="rId22"/>
    <p:sldId id="387" r:id="rId23"/>
    <p:sldId id="374" r:id="rId24"/>
    <p:sldId id="386" r:id="rId25"/>
    <p:sldId id="375" r:id="rId26"/>
    <p:sldId id="390" r:id="rId27"/>
    <p:sldId id="391" r:id="rId28"/>
    <p:sldId id="392" r:id="rId29"/>
    <p:sldId id="393" r:id="rId30"/>
    <p:sldId id="394" r:id="rId31"/>
    <p:sldId id="396" r:id="rId32"/>
    <p:sldId id="397" r:id="rId33"/>
    <p:sldId id="395" r:id="rId34"/>
    <p:sldId id="398" r:id="rId35"/>
    <p:sldId id="399" r:id="rId36"/>
    <p:sldId id="380" r:id="rId37"/>
    <p:sldId id="381" r:id="rId38"/>
    <p:sldId id="25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56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134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05FCF-D46E-4294-9965-85A13C11D02E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1E707374-3039-4E13-AE4C-0B712BFA8699}">
      <dgm:prSet phldrT="[Text]" custT="1"/>
      <dgm:spPr/>
      <dgm:t>
        <a:bodyPr/>
        <a:lstStyle/>
        <a:p>
          <a:endParaRPr lang="en-US" sz="1600" b="0" i="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4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Fluent </a:t>
          </a:r>
        </a:p>
        <a:p>
          <a:r>
            <a:rPr lang="en-US" sz="14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sz="14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8B979A-3909-41FB-8C0C-E385636E0589}" type="parTrans" cxnId="{8D4FDFE1-8FD4-448B-BF60-00661327FB79}">
      <dgm:prSet/>
      <dgm:spPr/>
      <dgm:t>
        <a:bodyPr/>
        <a:lstStyle/>
        <a:p>
          <a:endParaRPr lang="en-US" sz="1600"/>
        </a:p>
      </dgm:t>
    </dgm:pt>
    <dgm:pt modelId="{D76BB110-D730-43AB-B630-8218D461175C}" type="sibTrans" cxnId="{8D4FDFE1-8FD4-448B-BF60-00661327FB79}">
      <dgm:prSet/>
      <dgm:spPr/>
      <dgm:t>
        <a:bodyPr/>
        <a:lstStyle/>
        <a:p>
          <a:endParaRPr lang="en-US" sz="1600"/>
        </a:p>
      </dgm:t>
    </dgm:pt>
    <dgm:pt modelId="{798B0DC6-1C76-4C86-BDDB-E81912F0063D}">
      <dgm:prSet phldrT="[Text]" custT="1"/>
      <dgm:spPr/>
      <dgm:t>
        <a:bodyPr/>
        <a:lstStyle/>
        <a:p>
          <a:r>
            <a:rPr lang="en-US" sz="3200" b="0" i="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Conventions</a:t>
          </a:r>
          <a:endParaRPr lang="en-US" sz="3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AB8DE5-113A-4228-9289-F8D9B1F2EAA2}" type="parTrans" cxnId="{7D3A3340-29C2-43B7-A7F4-3207FE6447BC}">
      <dgm:prSet/>
      <dgm:spPr/>
      <dgm:t>
        <a:bodyPr/>
        <a:lstStyle/>
        <a:p>
          <a:endParaRPr lang="en-US" sz="1600"/>
        </a:p>
      </dgm:t>
    </dgm:pt>
    <dgm:pt modelId="{52394EEC-CFEC-4D87-A4A4-BA110D13AF9A}" type="sibTrans" cxnId="{7D3A3340-29C2-43B7-A7F4-3207FE6447BC}">
      <dgm:prSet/>
      <dgm:spPr/>
      <dgm:t>
        <a:bodyPr/>
        <a:lstStyle/>
        <a:p>
          <a:endParaRPr lang="en-US" sz="1600"/>
        </a:p>
      </dgm:t>
    </dgm:pt>
    <dgm:pt modelId="{8F5D2390-BC24-47EE-9418-92304C8B08E5}">
      <dgm:prSet phldrT="[Text]" custT="1"/>
      <dgm:spPr/>
      <dgm:t>
        <a:bodyPr/>
        <a:lstStyle/>
        <a:p>
          <a:r>
            <a:rPr lang="en-US" sz="20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Annotations Attributes</a:t>
          </a:r>
          <a:endParaRPr lang="en-US" sz="2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912BB6-0592-421E-9086-5786A5491B2C}" type="parTrans" cxnId="{C7D3F475-AD16-4526-A3CF-9EA7E47FC855}">
      <dgm:prSet/>
      <dgm:spPr/>
      <dgm:t>
        <a:bodyPr/>
        <a:lstStyle/>
        <a:p>
          <a:endParaRPr lang="en-US" sz="1600"/>
        </a:p>
      </dgm:t>
    </dgm:pt>
    <dgm:pt modelId="{C814C79C-7072-4DF1-9044-29263E6A3CF5}" type="sibTrans" cxnId="{C7D3F475-AD16-4526-A3CF-9EA7E47FC855}">
      <dgm:prSet/>
      <dgm:spPr/>
      <dgm:t>
        <a:bodyPr/>
        <a:lstStyle/>
        <a:p>
          <a:endParaRPr lang="en-US" sz="1600"/>
        </a:p>
      </dgm:t>
    </dgm:pt>
    <dgm:pt modelId="{865C5551-DF58-4568-8B39-87936EF9B41B}" type="pres">
      <dgm:prSet presAssocID="{9FE05FCF-D46E-4294-9965-85A13C11D02E}" presName="Name0" presStyleCnt="0">
        <dgm:presLayoutVars>
          <dgm:dir/>
          <dgm:animLvl val="lvl"/>
          <dgm:resizeHandles val="exact"/>
        </dgm:presLayoutVars>
      </dgm:prSet>
      <dgm:spPr/>
    </dgm:pt>
    <dgm:pt modelId="{5D5564EF-2FA4-436D-B1C9-DF4801F7E536}" type="pres">
      <dgm:prSet presAssocID="{1E707374-3039-4E13-AE4C-0B712BFA8699}" presName="Name8" presStyleCnt="0"/>
      <dgm:spPr/>
    </dgm:pt>
    <dgm:pt modelId="{33602214-289D-4267-BD40-7C546C4A8A78}" type="pres">
      <dgm:prSet presAssocID="{1E707374-3039-4E13-AE4C-0B712BFA8699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C0327D-96D5-4BE1-B5CF-5784AAE8F5F6}" type="pres">
      <dgm:prSet presAssocID="{1E707374-3039-4E13-AE4C-0B712BFA86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87BE0A-97E1-485A-9148-DA701A3FB320}" type="pres">
      <dgm:prSet presAssocID="{8F5D2390-BC24-47EE-9418-92304C8B08E5}" presName="Name8" presStyleCnt="0"/>
      <dgm:spPr/>
    </dgm:pt>
    <dgm:pt modelId="{8868D027-CD67-41E8-A6C0-EB913267316E}" type="pres">
      <dgm:prSet presAssocID="{8F5D2390-BC24-47EE-9418-92304C8B08E5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32099-495B-4C0A-AE18-ED6BBD94815A}" type="pres">
      <dgm:prSet presAssocID="{8F5D2390-BC24-47EE-9418-92304C8B08E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58844-14F2-42F2-9B5B-A57BDE8A381E}" type="pres">
      <dgm:prSet presAssocID="{798B0DC6-1C76-4C86-BDDB-E81912F0063D}" presName="Name8" presStyleCnt="0"/>
      <dgm:spPr/>
    </dgm:pt>
    <dgm:pt modelId="{7FEB2855-DC3F-4BE2-A806-051B1BFC17CC}" type="pres">
      <dgm:prSet presAssocID="{798B0DC6-1C76-4C86-BDDB-E81912F0063D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E2A9B-90BD-4022-B220-8221E52E9BC3}" type="pres">
      <dgm:prSet presAssocID="{798B0DC6-1C76-4C86-BDDB-E81912F0063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B7C232-D2F6-4D64-9E23-71679311D2DB}" type="presOf" srcId="{8F5D2390-BC24-47EE-9418-92304C8B08E5}" destId="{8868D027-CD67-41E8-A6C0-EB913267316E}" srcOrd="0" destOrd="0" presId="urn:microsoft.com/office/officeart/2005/8/layout/pyramid1"/>
    <dgm:cxn modelId="{47A0FDE5-6DC3-44AA-AF69-97B06D1F976E}" type="presOf" srcId="{1E707374-3039-4E13-AE4C-0B712BFA8699}" destId="{33602214-289D-4267-BD40-7C546C4A8A78}" srcOrd="0" destOrd="0" presId="urn:microsoft.com/office/officeart/2005/8/layout/pyramid1"/>
    <dgm:cxn modelId="{7D3A3340-29C2-43B7-A7F4-3207FE6447BC}" srcId="{9FE05FCF-D46E-4294-9965-85A13C11D02E}" destId="{798B0DC6-1C76-4C86-BDDB-E81912F0063D}" srcOrd="2" destOrd="0" parTransId="{A2AB8DE5-113A-4228-9289-F8D9B1F2EAA2}" sibTransId="{52394EEC-CFEC-4D87-A4A4-BA110D13AF9A}"/>
    <dgm:cxn modelId="{1096112F-46DE-4AF4-97FE-ED5139EDEB85}" type="presOf" srcId="{1E707374-3039-4E13-AE4C-0B712BFA8699}" destId="{A7C0327D-96D5-4BE1-B5CF-5784AAE8F5F6}" srcOrd="1" destOrd="0" presId="urn:microsoft.com/office/officeart/2005/8/layout/pyramid1"/>
    <dgm:cxn modelId="{30BE4046-87F4-44A9-BA46-6AF4F23A68F5}" type="presOf" srcId="{9FE05FCF-D46E-4294-9965-85A13C11D02E}" destId="{865C5551-DF58-4568-8B39-87936EF9B41B}" srcOrd="0" destOrd="0" presId="urn:microsoft.com/office/officeart/2005/8/layout/pyramid1"/>
    <dgm:cxn modelId="{47E2F47F-9B90-46E4-B6DA-7F87F6BBC0E8}" type="presOf" srcId="{8F5D2390-BC24-47EE-9418-92304C8B08E5}" destId="{9B732099-495B-4C0A-AE18-ED6BBD94815A}" srcOrd="1" destOrd="0" presId="urn:microsoft.com/office/officeart/2005/8/layout/pyramid1"/>
    <dgm:cxn modelId="{25B0B43C-A91C-48CB-B5C6-55AD73003711}" type="presOf" srcId="{798B0DC6-1C76-4C86-BDDB-E81912F0063D}" destId="{7FEB2855-DC3F-4BE2-A806-051B1BFC17CC}" srcOrd="0" destOrd="0" presId="urn:microsoft.com/office/officeart/2005/8/layout/pyramid1"/>
    <dgm:cxn modelId="{315EA59F-EDEB-4CB5-82E8-B7284D75F28B}" type="presOf" srcId="{798B0DC6-1C76-4C86-BDDB-E81912F0063D}" destId="{083E2A9B-90BD-4022-B220-8221E52E9BC3}" srcOrd="1" destOrd="0" presId="urn:microsoft.com/office/officeart/2005/8/layout/pyramid1"/>
    <dgm:cxn modelId="{C7D3F475-AD16-4526-A3CF-9EA7E47FC855}" srcId="{9FE05FCF-D46E-4294-9965-85A13C11D02E}" destId="{8F5D2390-BC24-47EE-9418-92304C8B08E5}" srcOrd="1" destOrd="0" parTransId="{9B912BB6-0592-421E-9086-5786A5491B2C}" sibTransId="{C814C79C-7072-4DF1-9044-29263E6A3CF5}"/>
    <dgm:cxn modelId="{8D4FDFE1-8FD4-448B-BF60-00661327FB79}" srcId="{9FE05FCF-D46E-4294-9965-85A13C11D02E}" destId="{1E707374-3039-4E13-AE4C-0B712BFA8699}" srcOrd="0" destOrd="0" parTransId="{008B979A-3909-41FB-8C0C-E385636E0589}" sibTransId="{D76BB110-D730-43AB-B630-8218D461175C}"/>
    <dgm:cxn modelId="{39F51F41-764E-4BC9-AE76-64988261867B}" type="presParOf" srcId="{865C5551-DF58-4568-8B39-87936EF9B41B}" destId="{5D5564EF-2FA4-436D-B1C9-DF4801F7E536}" srcOrd="0" destOrd="0" presId="urn:microsoft.com/office/officeart/2005/8/layout/pyramid1"/>
    <dgm:cxn modelId="{439AC88B-B8B8-4EBB-AFA2-6186BA436089}" type="presParOf" srcId="{5D5564EF-2FA4-436D-B1C9-DF4801F7E536}" destId="{33602214-289D-4267-BD40-7C546C4A8A78}" srcOrd="0" destOrd="0" presId="urn:microsoft.com/office/officeart/2005/8/layout/pyramid1"/>
    <dgm:cxn modelId="{3F749D93-16E2-435D-819D-597BC75B389A}" type="presParOf" srcId="{5D5564EF-2FA4-436D-B1C9-DF4801F7E536}" destId="{A7C0327D-96D5-4BE1-B5CF-5784AAE8F5F6}" srcOrd="1" destOrd="0" presId="urn:microsoft.com/office/officeart/2005/8/layout/pyramid1"/>
    <dgm:cxn modelId="{6AD75C14-A0AA-4947-8032-C0D4914D3C71}" type="presParOf" srcId="{865C5551-DF58-4568-8B39-87936EF9B41B}" destId="{A787BE0A-97E1-485A-9148-DA701A3FB320}" srcOrd="1" destOrd="0" presId="urn:microsoft.com/office/officeart/2005/8/layout/pyramid1"/>
    <dgm:cxn modelId="{E7DA7A4E-05D8-44C5-9A06-202C3C11EF63}" type="presParOf" srcId="{A787BE0A-97E1-485A-9148-DA701A3FB320}" destId="{8868D027-CD67-41E8-A6C0-EB913267316E}" srcOrd="0" destOrd="0" presId="urn:microsoft.com/office/officeart/2005/8/layout/pyramid1"/>
    <dgm:cxn modelId="{3CCCE57C-499E-4F73-B99C-981F578C61E3}" type="presParOf" srcId="{A787BE0A-97E1-485A-9148-DA701A3FB320}" destId="{9B732099-495B-4C0A-AE18-ED6BBD94815A}" srcOrd="1" destOrd="0" presId="urn:microsoft.com/office/officeart/2005/8/layout/pyramid1"/>
    <dgm:cxn modelId="{834FEA0C-93BF-465F-B8E8-C2011E86747E}" type="presParOf" srcId="{865C5551-DF58-4568-8B39-87936EF9B41B}" destId="{14958844-14F2-42F2-9B5B-A57BDE8A381E}" srcOrd="2" destOrd="0" presId="urn:microsoft.com/office/officeart/2005/8/layout/pyramid1"/>
    <dgm:cxn modelId="{96F957D7-58F1-4211-B0A3-25AE5E0F68BD}" type="presParOf" srcId="{14958844-14F2-42F2-9B5B-A57BDE8A381E}" destId="{7FEB2855-DC3F-4BE2-A806-051B1BFC17CC}" srcOrd="0" destOrd="0" presId="urn:microsoft.com/office/officeart/2005/8/layout/pyramid1"/>
    <dgm:cxn modelId="{2D83995E-3A60-48D8-BB3C-58730523BAD9}" type="presParOf" srcId="{14958844-14F2-42F2-9B5B-A57BDE8A381E}" destId="{083E2A9B-90BD-4022-B220-8221E52E9BC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81CFB-6EA1-44C7-A3A8-E4CEE045B78F}" type="doc">
      <dgm:prSet loTypeId="urn:microsoft.com/office/officeart/2005/8/layout/arrow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1FB34F-8336-408D-AD4C-AE06C6BD17AE}">
      <dgm:prSet phldrT="[Text]" custT="1"/>
      <dgm:spPr/>
      <dgm:t>
        <a:bodyPr/>
        <a:lstStyle/>
        <a:p>
          <a:r>
            <a:rPr lang="en-GB" sz="3200" dirty="0">
              <a:latin typeface="Arial" panose="020B0604020202020204" pitchFamily="34" charset="0"/>
              <a:cs typeface="Arial" panose="020B0604020202020204" pitchFamily="34" charset="0"/>
            </a:rPr>
            <a:t>High Priority</a:t>
          </a:r>
        </a:p>
        <a:p>
          <a:r>
            <a:rPr lang="en-GB" sz="3200" dirty="0">
              <a:latin typeface="Arial" panose="020B0604020202020204" pitchFamily="34" charset="0"/>
              <a:cs typeface="Arial" panose="020B0604020202020204" pitchFamily="34" charset="0"/>
            </a:rPr>
            <a:t>Powerful 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E77369-EAA9-491C-B7B0-CD4142E5798F}" type="parTrans" cxnId="{1BFBD362-8683-425F-98E2-B25B8D2B61B1}">
      <dgm:prSet/>
      <dgm:spPr/>
      <dgm:t>
        <a:bodyPr/>
        <a:lstStyle/>
        <a:p>
          <a:endParaRPr lang="en-US"/>
        </a:p>
      </dgm:t>
    </dgm:pt>
    <dgm:pt modelId="{10A4019D-8335-49BB-9FD3-7568530B09E2}" type="sibTrans" cxnId="{1BFBD362-8683-425F-98E2-B25B8D2B61B1}">
      <dgm:prSet/>
      <dgm:spPr/>
      <dgm:t>
        <a:bodyPr/>
        <a:lstStyle/>
        <a:p>
          <a:endParaRPr lang="en-US"/>
        </a:p>
      </dgm:t>
    </dgm:pt>
    <dgm:pt modelId="{62C49D53-16B6-41E0-A916-688B48E645D7}">
      <dgm:prSet phldrT="[Text]" custT="1"/>
      <dgm:spPr/>
      <dgm:t>
        <a:bodyPr/>
        <a:lstStyle/>
        <a:p>
          <a:r>
            <a:rPr lang="en-GB" sz="3200" dirty="0">
              <a:latin typeface="Arial" panose="020B0604020202020204" pitchFamily="34" charset="0"/>
              <a:cs typeface="Arial" panose="020B0604020202020204" pitchFamily="34" charset="0"/>
            </a:rPr>
            <a:t>Most used</a:t>
          </a:r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97D640-9B34-4D9A-961C-F34A6CD9D096}" type="parTrans" cxnId="{CE29D4FF-F804-4681-81B9-4F7F526A323D}">
      <dgm:prSet/>
      <dgm:spPr/>
      <dgm:t>
        <a:bodyPr/>
        <a:lstStyle/>
        <a:p>
          <a:endParaRPr lang="en-US"/>
        </a:p>
      </dgm:t>
    </dgm:pt>
    <dgm:pt modelId="{725E559A-D1B6-47E8-A3AA-6027CA5FE0BC}" type="sibTrans" cxnId="{CE29D4FF-F804-4681-81B9-4F7F526A323D}">
      <dgm:prSet/>
      <dgm:spPr/>
      <dgm:t>
        <a:bodyPr/>
        <a:lstStyle/>
        <a:p>
          <a:endParaRPr lang="en-US"/>
        </a:p>
      </dgm:t>
    </dgm:pt>
    <dgm:pt modelId="{C4E6B121-E755-469A-AAD8-3E7783FA1B21}" type="pres">
      <dgm:prSet presAssocID="{33581CFB-6EA1-44C7-A3A8-E4CEE045B78F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3E81CA-B30D-4B3F-B1D7-E1710941EF94}" type="pres">
      <dgm:prSet presAssocID="{651FB34F-8336-408D-AD4C-AE06C6BD17AE}" presName="upArrow" presStyleLbl="node1" presStyleIdx="0" presStyleCnt="2" custScaleX="59157"/>
      <dgm:spPr/>
    </dgm:pt>
    <dgm:pt modelId="{826A4CD9-A117-4F12-8BEB-D69B9AB70B0E}" type="pres">
      <dgm:prSet presAssocID="{651FB34F-8336-408D-AD4C-AE06C6BD17AE}" presName="upArrowText" presStyleLbl="revTx" presStyleIdx="0" presStyleCnt="2" custScaleX="1270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2975F-9A0C-41A1-9068-C3032D188AEF}" type="pres">
      <dgm:prSet presAssocID="{62C49D53-16B6-41E0-A916-688B48E645D7}" presName="downArrow" presStyleLbl="node1" presStyleIdx="1" presStyleCnt="2" custScaleX="55020"/>
      <dgm:spPr/>
    </dgm:pt>
    <dgm:pt modelId="{59FD65AF-EEB3-47BD-979D-182658FB00FF}" type="pres">
      <dgm:prSet presAssocID="{62C49D53-16B6-41E0-A916-688B48E645D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BD362-8683-425F-98E2-B25B8D2B61B1}" srcId="{33581CFB-6EA1-44C7-A3A8-E4CEE045B78F}" destId="{651FB34F-8336-408D-AD4C-AE06C6BD17AE}" srcOrd="0" destOrd="0" parTransId="{7DE77369-EAA9-491C-B7B0-CD4142E5798F}" sibTransId="{10A4019D-8335-49BB-9FD3-7568530B09E2}"/>
    <dgm:cxn modelId="{9A80F3CC-CE86-4B15-845E-3BA6B5FFEF5F}" type="presOf" srcId="{33581CFB-6EA1-44C7-A3A8-E4CEE045B78F}" destId="{C4E6B121-E755-469A-AAD8-3E7783FA1B21}" srcOrd="0" destOrd="0" presId="urn:microsoft.com/office/officeart/2005/8/layout/arrow4"/>
    <dgm:cxn modelId="{CE29D4FF-F804-4681-81B9-4F7F526A323D}" srcId="{33581CFB-6EA1-44C7-A3A8-E4CEE045B78F}" destId="{62C49D53-16B6-41E0-A916-688B48E645D7}" srcOrd="1" destOrd="0" parTransId="{F497D640-9B34-4D9A-961C-F34A6CD9D096}" sibTransId="{725E559A-D1B6-47E8-A3AA-6027CA5FE0BC}"/>
    <dgm:cxn modelId="{20CE641E-0564-4F05-AC8C-425296933103}" type="presOf" srcId="{62C49D53-16B6-41E0-A916-688B48E645D7}" destId="{59FD65AF-EEB3-47BD-979D-182658FB00FF}" srcOrd="0" destOrd="0" presId="urn:microsoft.com/office/officeart/2005/8/layout/arrow4"/>
    <dgm:cxn modelId="{F888E854-8775-469A-B00D-E8D269EC9707}" type="presOf" srcId="{651FB34F-8336-408D-AD4C-AE06C6BD17AE}" destId="{826A4CD9-A117-4F12-8BEB-D69B9AB70B0E}" srcOrd="0" destOrd="0" presId="urn:microsoft.com/office/officeart/2005/8/layout/arrow4"/>
    <dgm:cxn modelId="{F7EE5237-B216-40C1-9E6A-CD071FCB9AF1}" type="presParOf" srcId="{C4E6B121-E755-469A-AAD8-3E7783FA1B21}" destId="{D13E81CA-B30D-4B3F-B1D7-E1710941EF94}" srcOrd="0" destOrd="0" presId="urn:microsoft.com/office/officeart/2005/8/layout/arrow4"/>
    <dgm:cxn modelId="{3B135FA2-E5B1-4F1D-99C7-0735A94FFD29}" type="presParOf" srcId="{C4E6B121-E755-469A-AAD8-3E7783FA1B21}" destId="{826A4CD9-A117-4F12-8BEB-D69B9AB70B0E}" srcOrd="1" destOrd="0" presId="urn:microsoft.com/office/officeart/2005/8/layout/arrow4"/>
    <dgm:cxn modelId="{114C6FA8-9618-4FE8-8815-28A289919AB8}" type="presParOf" srcId="{C4E6B121-E755-469A-AAD8-3E7783FA1B21}" destId="{B232975F-9A0C-41A1-9068-C3032D188AEF}" srcOrd="2" destOrd="0" presId="urn:microsoft.com/office/officeart/2005/8/layout/arrow4"/>
    <dgm:cxn modelId="{993AFB3C-87AE-4037-8D53-80EB307087FA}" type="presParOf" srcId="{C4E6B121-E755-469A-AAD8-3E7783FA1B21}" destId="{59FD65AF-EEB3-47BD-979D-182658FB00F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A41E89-B803-4D7D-83D8-33EF184722FC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F9D8942E-A886-4C0F-90FD-082D4FCC4117}">
      <dgm:prSet phldrT="[Text]"/>
      <dgm:spPr/>
      <dgm:t>
        <a:bodyPr/>
        <a:lstStyle/>
        <a:p>
          <a:endParaRPr lang="en-US" dirty="0"/>
        </a:p>
      </dgm:t>
    </dgm:pt>
    <dgm:pt modelId="{8506A1D2-611A-4223-8360-A650C9F50085}" type="parTrans" cxnId="{6204C952-ED4E-4A65-99BA-D4B571F4D766}">
      <dgm:prSet/>
      <dgm:spPr/>
      <dgm:t>
        <a:bodyPr/>
        <a:lstStyle/>
        <a:p>
          <a:endParaRPr lang="en-US"/>
        </a:p>
      </dgm:t>
    </dgm:pt>
    <dgm:pt modelId="{C5CEBC62-47A4-464C-BC2A-658D8474275F}" type="sibTrans" cxnId="{6204C952-ED4E-4A65-99BA-D4B571F4D766}">
      <dgm:prSet/>
      <dgm:spPr/>
      <dgm:t>
        <a:bodyPr/>
        <a:lstStyle/>
        <a:p>
          <a:endParaRPr lang="en-US"/>
        </a:p>
      </dgm:t>
    </dgm:pt>
    <dgm:pt modelId="{A3A17E1F-3BC9-4180-AAD4-8DE2DF4868B8}" type="pres">
      <dgm:prSet presAssocID="{FBA41E89-B803-4D7D-83D8-33EF184722FC}" presName="Name0" presStyleCnt="0">
        <dgm:presLayoutVars>
          <dgm:dir/>
          <dgm:resizeHandles val="exact"/>
        </dgm:presLayoutVars>
      </dgm:prSet>
      <dgm:spPr/>
    </dgm:pt>
    <dgm:pt modelId="{53D041B0-2465-464D-9DAD-23BE1F6B4912}" type="pres">
      <dgm:prSet presAssocID="{F9D8942E-A886-4C0F-90FD-082D4FCC4117}" presName="node" presStyleLbl="node1" presStyleIdx="0" presStyleCnt="1" custAng="0" custScaleX="143506" custLinFactNeighborX="-92504" custLinFactNeighborY="-32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3E253-832C-4672-BB94-45C2678569FC}" type="presOf" srcId="{FBA41E89-B803-4D7D-83D8-33EF184722FC}" destId="{A3A17E1F-3BC9-4180-AAD4-8DE2DF4868B8}" srcOrd="0" destOrd="0" presId="urn:microsoft.com/office/officeart/2005/8/layout/process1"/>
    <dgm:cxn modelId="{6204C952-ED4E-4A65-99BA-D4B571F4D766}" srcId="{FBA41E89-B803-4D7D-83D8-33EF184722FC}" destId="{F9D8942E-A886-4C0F-90FD-082D4FCC4117}" srcOrd="0" destOrd="0" parTransId="{8506A1D2-611A-4223-8360-A650C9F50085}" sibTransId="{C5CEBC62-47A4-464C-BC2A-658D8474275F}"/>
    <dgm:cxn modelId="{B1331AA9-E57D-4145-943B-282B814275A2}" type="presOf" srcId="{F9D8942E-A886-4C0F-90FD-082D4FCC4117}" destId="{53D041B0-2465-464D-9DAD-23BE1F6B4912}" srcOrd="0" destOrd="0" presId="urn:microsoft.com/office/officeart/2005/8/layout/process1"/>
    <dgm:cxn modelId="{5C664681-11F5-4A6D-A53D-4949403D1CE6}" type="presParOf" srcId="{A3A17E1F-3BC9-4180-AAD4-8DE2DF4868B8}" destId="{53D041B0-2465-464D-9DAD-23BE1F6B491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51D231-F347-4F0E-8865-9B69A3EDF32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8D4DE-0CF9-4CD5-A469-F37DF78771A5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Add-Migration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486F49-9F83-46CA-B472-C9F2A684BA58}" type="parTrans" cxnId="{7D623B2A-7331-4A51-98A4-06C339F18314}">
      <dgm:prSet/>
      <dgm:spPr/>
      <dgm:t>
        <a:bodyPr/>
        <a:lstStyle/>
        <a:p>
          <a:endParaRPr lang="en-US"/>
        </a:p>
      </dgm:t>
    </dgm:pt>
    <dgm:pt modelId="{8B9182AB-22E8-49FB-9C58-D45A95AD3072}" type="sibTrans" cxnId="{7D623B2A-7331-4A51-98A4-06C339F18314}">
      <dgm:prSet/>
      <dgm:spPr/>
      <dgm:t>
        <a:bodyPr/>
        <a:lstStyle/>
        <a:p>
          <a:endParaRPr lang="en-US"/>
        </a:p>
      </dgm:t>
    </dgm:pt>
    <dgm:pt modelId="{DA35FC92-2EC8-4666-8F78-C3E818E3ECBB}">
      <dgm:prSet phldrT="[Text]"/>
      <dgm:spPr/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Update-Database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39FB16-59EE-418C-875F-94A45D2AD636}" type="parTrans" cxnId="{EFDC05BB-D4F7-4582-AC24-8AC25285DB9C}">
      <dgm:prSet/>
      <dgm:spPr/>
      <dgm:t>
        <a:bodyPr/>
        <a:lstStyle/>
        <a:p>
          <a:endParaRPr lang="en-US"/>
        </a:p>
      </dgm:t>
    </dgm:pt>
    <dgm:pt modelId="{1F146665-D38F-411F-B97F-D94D07CC9240}" type="sibTrans" cxnId="{EFDC05BB-D4F7-4582-AC24-8AC25285DB9C}">
      <dgm:prSet/>
      <dgm:spPr/>
      <dgm:t>
        <a:bodyPr/>
        <a:lstStyle/>
        <a:p>
          <a:endParaRPr lang="en-US"/>
        </a:p>
      </dgm:t>
    </dgm:pt>
    <dgm:pt modelId="{DF8F35A8-8AE8-4983-AC05-C435D1A39BD8}" type="pres">
      <dgm:prSet presAssocID="{3151D231-F347-4F0E-8865-9B69A3EDF32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95969D-9919-4A3D-993E-2C793D9CE0E1}" type="pres">
      <dgm:prSet presAssocID="{E9E8D4DE-0CF9-4CD5-A469-F37DF78771A5}" presName="node" presStyleLbl="node1" presStyleIdx="0" presStyleCnt="2" custRadScaleRad="100123" custRadScaleInc="26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8A29A-A47F-44C6-AA4F-F3BFBB3693B2}" type="pres">
      <dgm:prSet presAssocID="{E9E8D4DE-0CF9-4CD5-A469-F37DF78771A5}" presName="spNode" presStyleCnt="0"/>
      <dgm:spPr/>
    </dgm:pt>
    <dgm:pt modelId="{8034AA00-3443-4A67-959D-93E9CD82E63E}" type="pres">
      <dgm:prSet presAssocID="{8B9182AB-22E8-49FB-9C58-D45A95AD3072}" presName="sibTrans" presStyleLbl="sibTrans1D1" presStyleIdx="0" presStyleCnt="2"/>
      <dgm:spPr/>
      <dgm:t>
        <a:bodyPr/>
        <a:lstStyle/>
        <a:p>
          <a:endParaRPr lang="en-US"/>
        </a:p>
      </dgm:t>
    </dgm:pt>
    <dgm:pt modelId="{46B44903-0A33-467B-9554-435E73DD48AB}" type="pres">
      <dgm:prSet presAssocID="{DA35FC92-2EC8-4666-8F78-C3E818E3ECB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AEB7D-55F4-4828-8831-A32CE1D8B11A}" type="pres">
      <dgm:prSet presAssocID="{DA35FC92-2EC8-4666-8F78-C3E818E3ECBB}" presName="spNode" presStyleCnt="0"/>
      <dgm:spPr/>
    </dgm:pt>
    <dgm:pt modelId="{5083CF35-8B70-42AD-B625-EC2331A703D7}" type="pres">
      <dgm:prSet presAssocID="{1F146665-D38F-411F-B97F-D94D07CC9240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4098A6DA-41E2-45EA-83C6-C1FC914BF66B}" type="presOf" srcId="{3151D231-F347-4F0E-8865-9B69A3EDF324}" destId="{DF8F35A8-8AE8-4983-AC05-C435D1A39BD8}" srcOrd="0" destOrd="0" presId="urn:microsoft.com/office/officeart/2005/8/layout/cycle5"/>
    <dgm:cxn modelId="{EFDC05BB-D4F7-4582-AC24-8AC25285DB9C}" srcId="{3151D231-F347-4F0E-8865-9B69A3EDF324}" destId="{DA35FC92-2EC8-4666-8F78-C3E818E3ECBB}" srcOrd="1" destOrd="0" parTransId="{5B39FB16-59EE-418C-875F-94A45D2AD636}" sibTransId="{1F146665-D38F-411F-B97F-D94D07CC9240}"/>
    <dgm:cxn modelId="{7043DCE9-8485-4D67-A535-BFFB141C3954}" type="presOf" srcId="{E9E8D4DE-0CF9-4CD5-A469-F37DF78771A5}" destId="{CD95969D-9919-4A3D-993E-2C793D9CE0E1}" srcOrd="0" destOrd="0" presId="urn:microsoft.com/office/officeart/2005/8/layout/cycle5"/>
    <dgm:cxn modelId="{87CFE4E9-FA86-49E8-BD61-47423A56865A}" type="presOf" srcId="{8B9182AB-22E8-49FB-9C58-D45A95AD3072}" destId="{8034AA00-3443-4A67-959D-93E9CD82E63E}" srcOrd="0" destOrd="0" presId="urn:microsoft.com/office/officeart/2005/8/layout/cycle5"/>
    <dgm:cxn modelId="{6DA0D2D9-825D-4101-A6B9-F580A0994358}" type="presOf" srcId="{DA35FC92-2EC8-4666-8F78-C3E818E3ECBB}" destId="{46B44903-0A33-467B-9554-435E73DD48AB}" srcOrd="0" destOrd="0" presId="urn:microsoft.com/office/officeart/2005/8/layout/cycle5"/>
    <dgm:cxn modelId="{DBDC64EF-17B1-44B9-A6CB-32750FC10ED9}" type="presOf" srcId="{1F146665-D38F-411F-B97F-D94D07CC9240}" destId="{5083CF35-8B70-42AD-B625-EC2331A703D7}" srcOrd="0" destOrd="0" presId="urn:microsoft.com/office/officeart/2005/8/layout/cycle5"/>
    <dgm:cxn modelId="{7D623B2A-7331-4A51-98A4-06C339F18314}" srcId="{3151D231-F347-4F0E-8865-9B69A3EDF324}" destId="{E9E8D4DE-0CF9-4CD5-A469-F37DF78771A5}" srcOrd="0" destOrd="0" parTransId="{03486F49-9F83-46CA-B472-C9F2A684BA58}" sibTransId="{8B9182AB-22E8-49FB-9C58-D45A95AD3072}"/>
    <dgm:cxn modelId="{E63334A9-EDE8-4707-A908-C1D6EBADA619}" type="presParOf" srcId="{DF8F35A8-8AE8-4983-AC05-C435D1A39BD8}" destId="{CD95969D-9919-4A3D-993E-2C793D9CE0E1}" srcOrd="0" destOrd="0" presId="urn:microsoft.com/office/officeart/2005/8/layout/cycle5"/>
    <dgm:cxn modelId="{ECCD2A9F-FE68-47A3-8700-75E5A1EF2078}" type="presParOf" srcId="{DF8F35A8-8AE8-4983-AC05-C435D1A39BD8}" destId="{BDE8A29A-A47F-44C6-AA4F-F3BFBB3693B2}" srcOrd="1" destOrd="0" presId="urn:microsoft.com/office/officeart/2005/8/layout/cycle5"/>
    <dgm:cxn modelId="{FB8CC8FA-BAF9-4E26-B2E8-C56CC9DE24FC}" type="presParOf" srcId="{DF8F35A8-8AE8-4983-AC05-C435D1A39BD8}" destId="{8034AA00-3443-4A67-959D-93E9CD82E63E}" srcOrd="2" destOrd="0" presId="urn:microsoft.com/office/officeart/2005/8/layout/cycle5"/>
    <dgm:cxn modelId="{B374EC60-279B-43AB-9E9E-0622A160456C}" type="presParOf" srcId="{DF8F35A8-8AE8-4983-AC05-C435D1A39BD8}" destId="{46B44903-0A33-467B-9554-435E73DD48AB}" srcOrd="3" destOrd="0" presId="urn:microsoft.com/office/officeart/2005/8/layout/cycle5"/>
    <dgm:cxn modelId="{77F3170F-F903-4AFD-8E38-E484592CF285}" type="presParOf" srcId="{DF8F35A8-8AE8-4983-AC05-C435D1A39BD8}" destId="{AFCAEB7D-55F4-4828-8831-A32CE1D8B11A}" srcOrd="4" destOrd="0" presId="urn:microsoft.com/office/officeart/2005/8/layout/cycle5"/>
    <dgm:cxn modelId="{823DE686-80EE-4EF5-BF1D-C005696E7C47}" type="presParOf" srcId="{DF8F35A8-8AE8-4983-AC05-C435D1A39BD8}" destId="{5083CF35-8B70-42AD-B625-EC2331A703D7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02214-289D-4267-BD40-7C546C4A8A78}">
      <dsp:nvSpPr>
        <dsp:cNvPr id="0" name=""/>
        <dsp:cNvSpPr/>
      </dsp:nvSpPr>
      <dsp:spPr>
        <a:xfrm>
          <a:off x="1344898" y="0"/>
          <a:ext cx="1344898" cy="1248304"/>
        </a:xfrm>
        <a:prstGeom prst="trapezoid">
          <a:avLst>
            <a:gd name="adj" fmla="val 538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0" i="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Fluent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API</a:t>
          </a:r>
          <a:endParaRPr lang="en-US" sz="14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4898" y="0"/>
        <a:ext cx="1344898" cy="1248304"/>
      </dsp:txXfrm>
    </dsp:sp>
    <dsp:sp modelId="{8868D027-CD67-41E8-A6C0-EB913267316E}">
      <dsp:nvSpPr>
        <dsp:cNvPr id="0" name=""/>
        <dsp:cNvSpPr/>
      </dsp:nvSpPr>
      <dsp:spPr>
        <a:xfrm>
          <a:off x="672449" y="1248304"/>
          <a:ext cx="2689796" cy="1248304"/>
        </a:xfrm>
        <a:prstGeom prst="trapezoid">
          <a:avLst>
            <a:gd name="adj" fmla="val 538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Data Annotations Attributes</a:t>
          </a:r>
          <a:endParaRPr lang="en-US" sz="2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163" y="1248304"/>
        <a:ext cx="1748367" cy="1248304"/>
      </dsp:txXfrm>
    </dsp:sp>
    <dsp:sp modelId="{7FEB2855-DC3F-4BE2-A806-051B1BFC17CC}">
      <dsp:nvSpPr>
        <dsp:cNvPr id="0" name=""/>
        <dsp:cNvSpPr/>
      </dsp:nvSpPr>
      <dsp:spPr>
        <a:xfrm>
          <a:off x="0" y="2496608"/>
          <a:ext cx="4034695" cy="1248304"/>
        </a:xfrm>
        <a:prstGeom prst="trapezoid">
          <a:avLst>
            <a:gd name="adj" fmla="val 538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i="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Conventions</a:t>
          </a:r>
          <a:endParaRPr lang="en-US" sz="3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06071" y="2496608"/>
        <a:ext cx="2622551" cy="1248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E81CA-B30D-4B3F-B1D7-E1710941EF94}">
      <dsp:nvSpPr>
        <dsp:cNvPr id="0" name=""/>
        <dsp:cNvSpPr/>
      </dsp:nvSpPr>
      <dsp:spPr>
        <a:xfrm>
          <a:off x="144721" y="0"/>
          <a:ext cx="824993" cy="1802129"/>
        </a:xfrm>
        <a:prstGeom prst="up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A4CD9-A117-4F12-8BEB-D69B9AB70B0E}">
      <dsp:nvSpPr>
        <dsp:cNvPr id="0" name=""/>
        <dsp:cNvSpPr/>
      </dsp:nvSpPr>
      <dsp:spPr>
        <a:xfrm>
          <a:off x="975843" y="0"/>
          <a:ext cx="3007574" cy="18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High Priority</a:t>
          </a: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Powerful 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5843" y="0"/>
        <a:ext cx="3007574" cy="1802129"/>
      </dsp:txXfrm>
    </dsp:sp>
    <dsp:sp modelId="{B232975F-9A0C-41A1-9068-C3032D188AEF}">
      <dsp:nvSpPr>
        <dsp:cNvPr id="0" name=""/>
        <dsp:cNvSpPr/>
      </dsp:nvSpPr>
      <dsp:spPr>
        <a:xfrm>
          <a:off x="591943" y="1952307"/>
          <a:ext cx="767299" cy="1802129"/>
        </a:xfrm>
        <a:prstGeom prst="down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D65AF-EEB3-47BD-979D-182658FB00FF}">
      <dsp:nvSpPr>
        <dsp:cNvPr id="0" name=""/>
        <dsp:cNvSpPr/>
      </dsp:nvSpPr>
      <dsp:spPr>
        <a:xfrm>
          <a:off x="1714723" y="1952307"/>
          <a:ext cx="2366566" cy="18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0" rIns="227584" bIns="227584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>
              <a:latin typeface="Arial" panose="020B0604020202020204" pitchFamily="34" charset="0"/>
              <a:cs typeface="Arial" panose="020B0604020202020204" pitchFamily="34" charset="0"/>
            </a:rPr>
            <a:t>Most used</a:t>
          </a: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14723" y="1952307"/>
        <a:ext cx="2366566" cy="1802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041B0-2465-464D-9DAD-23BE1F6B4912}">
      <dsp:nvSpPr>
        <dsp:cNvPr id="0" name=""/>
        <dsp:cNvSpPr/>
      </dsp:nvSpPr>
      <dsp:spPr>
        <a:xfrm>
          <a:off x="0" y="0"/>
          <a:ext cx="5189367" cy="11509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33711" y="33711"/>
        <a:ext cx="5121945" cy="1083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969D-9919-4A3D-993E-2C793D9CE0E1}">
      <dsp:nvSpPr>
        <dsp:cNvPr id="0" name=""/>
        <dsp:cNvSpPr/>
      </dsp:nvSpPr>
      <dsp:spPr>
        <a:xfrm>
          <a:off x="4" y="1353547"/>
          <a:ext cx="1523539" cy="99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>
              <a:latin typeface="Arial" panose="020B0604020202020204" pitchFamily="34" charset="0"/>
              <a:cs typeface="Arial" panose="020B0604020202020204" pitchFamily="34" charset="0"/>
            </a:rPr>
            <a:t>Add-Migration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346" y="1401889"/>
        <a:ext cx="1426855" cy="893616"/>
      </dsp:txXfrm>
    </dsp:sp>
    <dsp:sp modelId="{8034AA00-3443-4A67-959D-93E9CD82E63E}">
      <dsp:nvSpPr>
        <dsp:cNvPr id="0" name=""/>
        <dsp:cNvSpPr/>
      </dsp:nvSpPr>
      <dsp:spPr>
        <a:xfrm>
          <a:off x="761840" y="1030663"/>
          <a:ext cx="1681844" cy="1681844"/>
        </a:xfrm>
        <a:custGeom>
          <a:avLst/>
          <a:gdLst/>
          <a:ahLst/>
          <a:cxnLst/>
          <a:rect l="0" t="0" r="0" b="0"/>
          <a:pathLst>
            <a:path>
              <a:moveTo>
                <a:pt x="374675" y="141090"/>
              </a:moveTo>
              <a:arcTo wR="840922" hR="840922" stAng="14179644" swAng="416235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44903-0A33-467B-9554-435E73DD48AB}">
      <dsp:nvSpPr>
        <dsp:cNvPr id="0" name=""/>
        <dsp:cNvSpPr/>
      </dsp:nvSpPr>
      <dsp:spPr>
        <a:xfrm>
          <a:off x="1682548" y="1377305"/>
          <a:ext cx="1523539" cy="990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>
              <a:latin typeface="Arial" panose="020B0604020202020204" pitchFamily="34" charset="0"/>
              <a:cs typeface="Arial" panose="020B0604020202020204" pitchFamily="34" charset="0"/>
            </a:rPr>
            <a:t>Update-Database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30890" y="1425647"/>
        <a:ext cx="1426855" cy="893616"/>
      </dsp:txXfrm>
    </dsp:sp>
    <dsp:sp modelId="{5083CF35-8B70-42AD-B625-EC2331A703D7}">
      <dsp:nvSpPr>
        <dsp:cNvPr id="0" name=""/>
        <dsp:cNvSpPr/>
      </dsp:nvSpPr>
      <dsp:spPr>
        <a:xfrm>
          <a:off x="761826" y="1032423"/>
          <a:ext cx="1681844" cy="1681844"/>
        </a:xfrm>
        <a:custGeom>
          <a:avLst/>
          <a:gdLst/>
          <a:ahLst/>
          <a:cxnLst/>
          <a:rect l="0" t="0" r="0" b="0"/>
          <a:pathLst>
            <a:path>
              <a:moveTo>
                <a:pt x="1326022" y="1527819"/>
              </a:moveTo>
              <a:arcTo wR="840922" hR="840922" stAng="3286171" swAng="43462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9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1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0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24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7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3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743789"/>
            <a:ext cx="6179344" cy="678021"/>
          </a:xfrm>
        </p:spPr>
        <p:txBody>
          <a:bodyPr>
            <a:noAutofit/>
          </a:bodyPr>
          <a:lstStyle>
            <a:lvl1pPr algn="ctr">
              <a:defRPr sz="3200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2571750"/>
            <a:ext cx="6179344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1450" y="4767263"/>
            <a:ext cx="1367315" cy="273844"/>
          </a:xfrm>
        </p:spPr>
        <p:txBody>
          <a:bodyPr/>
          <a:lstStyle/>
          <a:p>
            <a:fld id="{63A9D870-3F93-4B8A-8AC9-9D3B4FB155C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6139587" cy="273844"/>
          </a:xfrm>
        </p:spPr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22444" y="4767263"/>
            <a:ext cx="564356" cy="273844"/>
          </a:xfrm>
        </p:spPr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20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3305176"/>
            <a:ext cx="8458199" cy="1021556"/>
          </a:xfrm>
        </p:spPr>
        <p:txBody>
          <a:bodyPr anchor="t"/>
          <a:lstStyle>
            <a:lvl1pPr algn="l">
              <a:defRPr sz="3200" b="1" cap="all">
                <a:solidFill>
                  <a:srgbClr val="FFC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912" y="2180035"/>
            <a:ext cx="8458199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2913" y="4767263"/>
            <a:ext cx="1203007" cy="273844"/>
          </a:xfrm>
        </p:spPr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217194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252912" cy="37719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" y="55784"/>
            <a:ext cx="7100888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1" y="858441"/>
            <a:ext cx="427196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161" y="1338261"/>
            <a:ext cx="4271963" cy="32766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00575" y="845344"/>
            <a:ext cx="430053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00575" y="1325165"/>
            <a:ext cx="4300537" cy="32896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7163" y="4767263"/>
            <a:ext cx="1488758" cy="273844"/>
          </a:xfrm>
        </p:spPr>
        <p:txBody>
          <a:bodyPr/>
          <a:lstStyle/>
          <a:p>
            <a:fld id="{89809214-B0AA-40EF-B713-56DABC86750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E15-6A1B-4F98-93CA-BDA6731742CD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6789B-5D05-4E47-B9C1-C0FFAEB67DE3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Framework Core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EF </a:t>
            </a:r>
            <a:r>
              <a:rPr lang="en-US" i="0" dirty="0" smtClean="0"/>
              <a:t>Core </a:t>
            </a:r>
            <a:r>
              <a:rPr lang="en-US" i="0" dirty="0"/>
              <a:t>Fluent</a:t>
            </a:r>
            <a:r>
              <a:rPr lang="en-US" i="0"/>
              <a:t> </a:t>
            </a:r>
            <a:r>
              <a:rPr lang="en-US" i="0" smtClean="0"/>
              <a:t>API </a:t>
            </a:r>
            <a:r>
              <a:rPr lang="en-US" i="0"/>
              <a:t>configurations </a:t>
            </a:r>
            <a:endParaRPr lang="en-US" i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850106"/>
            <a:ext cx="8393204" cy="3744517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HasKey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To configure a key property.</a:t>
            </a:r>
          </a:p>
          <a:p>
            <a:pPr lvl="1"/>
            <a:r>
              <a:rPr lang="en-GB" sz="1800" dirty="0"/>
              <a:t>Override default convention, ID or &lt;Entity&gt;Id becomes normal column in SQL</a:t>
            </a:r>
            <a:endParaRPr lang="en-US" sz="1800" dirty="0"/>
          </a:p>
          <a:p>
            <a:pPr lvl="1"/>
            <a:r>
              <a:rPr lang="en-US" sz="1800" dirty="0" err="1"/>
              <a:t>modelBuilder.Entity</a:t>
            </a:r>
            <a:r>
              <a:rPr lang="en-US" sz="1800" dirty="0"/>
              <a:t>&lt;Product&gt;().</a:t>
            </a:r>
            <a:r>
              <a:rPr lang="en-US" sz="1800" dirty="0" err="1"/>
              <a:t>HasKey</a:t>
            </a:r>
            <a:r>
              <a:rPr lang="en-US" sz="1800" dirty="0"/>
              <a:t>(p =&gt; </a:t>
            </a:r>
            <a:r>
              <a:rPr lang="en-US" sz="1800" dirty="0" err="1"/>
              <a:t>p.ProductKey</a:t>
            </a:r>
            <a:r>
              <a:rPr lang="en-US" sz="1800" dirty="0"/>
              <a:t>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HasColumnName</a:t>
            </a:r>
            <a:r>
              <a:rPr lang="en-US" sz="2000" dirty="0">
                <a:solidFill>
                  <a:srgbClr val="FF0000"/>
                </a:solidFill>
              </a:rPr>
              <a:t>/Order/Type</a:t>
            </a:r>
          </a:p>
          <a:p>
            <a:pPr lvl="1"/>
            <a:r>
              <a:rPr lang="en-GB" sz="1800" dirty="0"/>
              <a:t>To configure column name, order, data type in </a:t>
            </a:r>
            <a:r>
              <a:rPr lang="en-GB" sz="1800" dirty="0" smtClean="0"/>
              <a:t>SQL</a:t>
            </a:r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13" y="3714822"/>
            <a:ext cx="34194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6"/>
            <a:ext cx="4135998" cy="3744517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IsOptional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IsRequired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To configure </a:t>
            </a:r>
            <a:r>
              <a:rPr lang="en-US" dirty="0"/>
              <a:t>Null or </a:t>
            </a:r>
            <a:r>
              <a:rPr lang="en-US" dirty="0" err="1"/>
              <a:t>NotNull</a:t>
            </a:r>
            <a:r>
              <a:rPr lang="en-US" dirty="0"/>
              <a:t> Column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HasMaxLength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To configure </a:t>
            </a:r>
            <a:r>
              <a:rPr lang="en-US" dirty="0" err="1"/>
              <a:t>maxlength</a:t>
            </a:r>
            <a:r>
              <a:rPr lang="en-US" dirty="0"/>
              <a:t> </a:t>
            </a:r>
          </a:p>
          <a:p>
            <a:r>
              <a:rPr lang="en-GB" dirty="0" err="1">
                <a:solidFill>
                  <a:srgbClr val="FF0000"/>
                </a:solidFill>
              </a:rPr>
              <a:t>IsFixedLength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To change datatype from </a:t>
            </a:r>
            <a:r>
              <a:rPr lang="en-GB" dirty="0" err="1"/>
              <a:t>nvarchar</a:t>
            </a:r>
            <a:r>
              <a:rPr lang="en-GB" dirty="0"/>
              <a:t> to </a:t>
            </a:r>
            <a:r>
              <a:rPr lang="en-GB" dirty="0" err="1"/>
              <a:t>nchar</a:t>
            </a:r>
            <a:endParaRPr lang="en-GB" dirty="0"/>
          </a:p>
          <a:p>
            <a:r>
              <a:rPr lang="en-GB" dirty="0" err="1">
                <a:solidFill>
                  <a:srgbClr val="FF0000"/>
                </a:solidFill>
              </a:rPr>
              <a:t>HasPrecision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To set size decimal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70" y="1169232"/>
            <a:ext cx="4644330" cy="29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20994"/>
            <a:ext cx="7467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Mappings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93" y="814388"/>
            <a:ext cx="5982085" cy="953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94" y="2073070"/>
            <a:ext cx="5982084" cy="1244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92" y="3437041"/>
            <a:ext cx="5982084" cy="12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9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Relationships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Step 1/4: start configuring with any one entity class. </a:t>
            </a:r>
          </a:p>
          <a:p>
            <a:r>
              <a:rPr lang="en-GB" dirty="0"/>
              <a:t>Step 2/4: use </a:t>
            </a:r>
            <a:r>
              <a:rPr lang="en-GB" b="1" dirty="0"/>
              <a:t>.</a:t>
            </a:r>
            <a:r>
              <a:rPr lang="en-GB" b="1" dirty="0" err="1"/>
              <a:t>HasRequired</a:t>
            </a:r>
            <a:r>
              <a:rPr lang="en-GB" b="1" dirty="0"/>
              <a:t>()</a:t>
            </a:r>
            <a:r>
              <a:rPr lang="en-GB" dirty="0"/>
              <a:t> to specifies required property. This will create a </a:t>
            </a:r>
            <a:r>
              <a:rPr lang="en-GB" dirty="0" err="1"/>
              <a:t>NotNull</a:t>
            </a:r>
            <a:r>
              <a:rPr lang="en-GB" dirty="0"/>
              <a:t> foreign key column in the DB.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Step 3/4: use </a:t>
            </a:r>
            <a:r>
              <a:rPr lang="en-GB" sz="2000" b="1" dirty="0"/>
              <a:t>.</a:t>
            </a:r>
            <a:r>
              <a:rPr lang="en-GB" sz="2000" b="1" dirty="0" err="1"/>
              <a:t>WithMany</a:t>
            </a:r>
            <a:r>
              <a:rPr lang="en-GB" sz="2000" b="1" dirty="0"/>
              <a:t>()</a:t>
            </a:r>
            <a:r>
              <a:rPr lang="en-GB" sz="2000" dirty="0"/>
              <a:t> to specifies that the parent entity class includes many children entities. Here, many infers the </a:t>
            </a:r>
            <a:r>
              <a:rPr lang="en-GB" sz="2000" dirty="0" err="1"/>
              <a:t>ICollection</a:t>
            </a:r>
            <a:r>
              <a:rPr lang="en-GB" sz="2000" dirty="0"/>
              <a:t> type property.</a:t>
            </a:r>
          </a:p>
          <a:p>
            <a:r>
              <a:rPr lang="en-GB" sz="2000" dirty="0"/>
              <a:t>Step 4/4:  use .</a:t>
            </a:r>
            <a:r>
              <a:rPr lang="en-GB" sz="2000" b="1" dirty="0" err="1"/>
              <a:t>HasForeignKey</a:t>
            </a:r>
            <a:r>
              <a:rPr lang="en-GB" sz="2000" b="1" dirty="0"/>
              <a:t>()</a:t>
            </a:r>
            <a:r>
              <a:rPr lang="en-GB" sz="2000" dirty="0"/>
              <a:t> to specify the name of the foreign key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360" y="2475968"/>
            <a:ext cx="4526219" cy="23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One-to-Many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the one-to-many relationship for the </a:t>
            </a:r>
            <a:r>
              <a:rPr lang="en-US" dirty="0" smtClean="0"/>
              <a:t>entities </a:t>
            </a:r>
            <a:r>
              <a:rPr lang="en-US" dirty="0"/>
              <a:t>using Fluent API by overriding the </a:t>
            </a:r>
            <a:r>
              <a:rPr lang="en-US" b="1" dirty="0" err="1">
                <a:solidFill>
                  <a:srgbClr val="FF0000"/>
                </a:solidFill>
              </a:rPr>
              <a:t>OnModelCreating</a:t>
            </a:r>
            <a:r>
              <a:rPr lang="en-US" dirty="0"/>
              <a:t> method in the context class,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2525370"/>
            <a:ext cx="6236641" cy="17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9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smtClean="0"/>
              <a:t>delete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would happen if we try to delete a principal entity row? </a:t>
            </a:r>
            <a:endParaRPr lang="en-US" sz="2000" dirty="0" smtClean="0"/>
          </a:p>
          <a:p>
            <a:r>
              <a:rPr lang="en-US" sz="2000" dirty="0" smtClean="0"/>
              <a:t>Would </a:t>
            </a:r>
            <a:r>
              <a:rPr lang="en-US" sz="2000" dirty="0"/>
              <a:t>that do nothing on dependent elements or remove them as well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Cascade delete is a feature in </a:t>
            </a:r>
            <a:r>
              <a:rPr lang="en-US" sz="2000" dirty="0" smtClean="0"/>
              <a:t>EF Core </a:t>
            </a:r>
            <a:r>
              <a:rPr lang="en-US" sz="2000" dirty="0"/>
              <a:t>that allows you to delete related entities when you delete the principal entity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other words, it enables you to delete all the dependent entities automatically when you delete the parent entity. </a:t>
            </a:r>
            <a:endParaRPr lang="en-US" sz="2000" dirty="0" smtClean="0"/>
          </a:p>
          <a:p>
            <a:r>
              <a:rPr lang="en-US" sz="2000" dirty="0" smtClean="0"/>
              <a:t>useful </a:t>
            </a:r>
            <a:r>
              <a:rPr lang="en-US" sz="2000" dirty="0"/>
              <a:t>when you have a relationship between two entities, and you want to ensure that deleting the parent entity does not leave any orphaned child entities behind</a:t>
            </a:r>
            <a:r>
              <a:rPr lang="en-US" sz="200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</a:t>
            </a:r>
            <a:r>
              <a:rPr lang="en-US" dirty="0" smtClean="0"/>
              <a:t>delete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enable cascade delete in EF Core, you can use the </a:t>
            </a:r>
            <a:r>
              <a:rPr lang="en-US" b="1" dirty="0" err="1">
                <a:solidFill>
                  <a:srgbClr val="FF0000"/>
                </a:solidFill>
              </a:rPr>
              <a:t>OnDelete</a:t>
            </a:r>
            <a:r>
              <a:rPr lang="en-US" dirty="0"/>
              <a:t> method to specify the desired behavior</a:t>
            </a:r>
          </a:p>
          <a:p>
            <a:r>
              <a:rPr lang="en-US" dirty="0" smtClean="0"/>
              <a:t>The </a:t>
            </a:r>
            <a:r>
              <a:rPr lang="en-US" dirty="0"/>
              <a:t>following code would configure that the dependent rows would be deleted as well if the primary row is deleted: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8266" y="2707383"/>
            <a:ext cx="293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  <a:latin typeface="-apple-system"/>
              </a:rPr>
              <a:t>cascade </a:t>
            </a:r>
            <a:r>
              <a:rPr lang="en-US" dirty="0">
                <a:solidFill>
                  <a:srgbClr val="00B050"/>
                </a:solidFill>
                <a:latin typeface="-apple-system"/>
              </a:rPr>
              <a:t>delete for a one-to-many relationship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66" y="3474106"/>
            <a:ext cx="2971800" cy="1000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325162" y="2707383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-apple-system"/>
              </a:rPr>
              <a:t>Disable</a:t>
            </a:r>
            <a:r>
              <a:rPr lang="en-US" dirty="0" smtClean="0">
                <a:solidFill>
                  <a:srgbClr val="111111"/>
                </a:solidFill>
                <a:latin typeface="-apple-system"/>
              </a:rPr>
              <a:t> </a:t>
            </a:r>
            <a:r>
              <a:rPr lang="en-US" dirty="0">
                <a:solidFill>
                  <a:srgbClr val="00B050"/>
                </a:solidFill>
                <a:latin typeface="-apple-system"/>
              </a:rPr>
              <a:t>cascade delete for a relationship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08" y="3153586"/>
            <a:ext cx="3152775" cy="10191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24466" y="4264914"/>
            <a:ext cx="451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 </a:t>
            </a:r>
            <a:r>
              <a:rPr lang="en-US" sz="1200" dirty="0">
                <a:solidFill>
                  <a:srgbClr val="00B050"/>
                </a:solidFill>
              </a:rPr>
              <a:t>Parent</a:t>
            </a:r>
            <a:r>
              <a:rPr lang="en-US" sz="1200" dirty="0"/>
              <a:t> entity is </a:t>
            </a:r>
            <a:r>
              <a:rPr lang="en-US" sz="1200" dirty="0">
                <a:solidFill>
                  <a:srgbClr val="FF0000"/>
                </a:solidFill>
              </a:rPr>
              <a:t>deleted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any</a:t>
            </a:r>
            <a:r>
              <a:rPr lang="en-US" sz="1200" dirty="0"/>
              <a:t> associated </a:t>
            </a:r>
            <a:r>
              <a:rPr lang="en-US" sz="1200" dirty="0">
                <a:solidFill>
                  <a:srgbClr val="00B050"/>
                </a:solidFill>
              </a:rPr>
              <a:t>Child</a:t>
            </a:r>
            <a:r>
              <a:rPr lang="en-US" sz="1200" dirty="0"/>
              <a:t> entities will </a:t>
            </a:r>
            <a:r>
              <a:rPr lang="en-US" sz="1200" dirty="0">
                <a:solidFill>
                  <a:srgbClr val="FF0000"/>
                </a:solidFill>
              </a:rPr>
              <a:t>not be deleted</a:t>
            </a:r>
            <a:r>
              <a:rPr lang="en-US" sz="1200" dirty="0"/>
              <a:t> and will instead become orphaned</a:t>
            </a:r>
          </a:p>
        </p:txBody>
      </p:sp>
    </p:spTree>
    <p:extLst>
      <p:ext uri="{BB962C8B-B14F-4D97-AF65-F5344CB8AC3E}">
        <p14:creationId xmlns:p14="http://schemas.microsoft.com/office/powerpoint/2010/main" val="263522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vi-V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Fluent </a:t>
            </a:r>
            <a:r>
              <a:rPr lang="en-US" sz="2000" dirty="0"/>
              <a:t>API Configurations</a:t>
            </a:r>
          </a:p>
          <a:p>
            <a:r>
              <a:rPr lang="en-US" sz="2000" dirty="0" smtClean="0"/>
              <a:t>Entity </a:t>
            </a:r>
            <a:r>
              <a:rPr lang="en-US" sz="2000" dirty="0"/>
              <a:t>Mappings </a:t>
            </a:r>
            <a:endParaRPr lang="en-US" sz="2000" dirty="0" smtClean="0"/>
          </a:p>
          <a:p>
            <a:r>
              <a:rPr lang="en-US" sz="2000" dirty="0" smtClean="0"/>
              <a:t>Property </a:t>
            </a:r>
            <a:r>
              <a:rPr lang="en-US" sz="2000" dirty="0"/>
              <a:t>Mappings </a:t>
            </a:r>
            <a:endParaRPr lang="en-US" sz="2000" dirty="0" smtClean="0"/>
          </a:p>
          <a:p>
            <a:r>
              <a:rPr lang="en-US" sz="2000" dirty="0"/>
              <a:t>Configure Relationships</a:t>
            </a:r>
          </a:p>
          <a:p>
            <a:r>
              <a:rPr lang="en-US" sz="2000" dirty="0" smtClean="0"/>
              <a:t>EF Core Migration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3602-3032-40E0-910C-A05081070B9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One-to-One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a One-to-Zero-or-One relationship</a:t>
            </a:r>
          </a:p>
          <a:p>
            <a:pPr lvl="1"/>
            <a:r>
              <a:rPr lang="en-GB" dirty="0"/>
              <a:t>Get Entity from any side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HasOptional</a:t>
            </a:r>
            <a:r>
              <a:rPr lang="en-GB" dirty="0"/>
              <a:t>() to another entity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WithRequired</a:t>
            </a:r>
            <a:r>
              <a:rPr lang="en-GB" dirty="0"/>
              <a:t>() this entity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Configure One-to-One Relationship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83" y="1337073"/>
            <a:ext cx="78295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0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Configure a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steps for configuring many-to-many relationships would the following: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Define a new joining entity class which includes the foreign key property and the reference navigation property for each entity.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Define a one-to-many relationship between other two entities and the joining entity, by including a collection navigation property in entities at both sides </a:t>
            </a:r>
            <a:endParaRPr lang="en-US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dirty="0" smtClean="0"/>
              <a:t>Configure </a:t>
            </a:r>
            <a:r>
              <a:rPr lang="en-US" dirty="0"/>
              <a:t>both the foreign keys in the joining entity as a composite key using Fluent API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69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Configure a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 Entity from any side</a:t>
            </a:r>
          </a:p>
          <a:p>
            <a:r>
              <a:rPr lang="en-GB" dirty="0"/>
              <a:t>Use </a:t>
            </a:r>
            <a:r>
              <a:rPr lang="en-GB" dirty="0" err="1"/>
              <a:t>HasMany</a:t>
            </a:r>
            <a:r>
              <a:rPr lang="en-GB" dirty="0"/>
              <a:t>() to another entity</a:t>
            </a:r>
          </a:p>
          <a:p>
            <a:r>
              <a:rPr lang="en-GB" dirty="0"/>
              <a:t>Use </a:t>
            </a:r>
            <a:r>
              <a:rPr lang="en-GB" dirty="0" err="1"/>
              <a:t>WithMany</a:t>
            </a:r>
            <a:r>
              <a:rPr lang="en-GB" dirty="0"/>
              <a:t>() to this entity</a:t>
            </a:r>
          </a:p>
          <a:p>
            <a:r>
              <a:rPr lang="en-GB" dirty="0"/>
              <a:t>[Optional] Use Map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MapLeftKey</a:t>
            </a:r>
            <a:endParaRPr lang="en-GB" dirty="0"/>
          </a:p>
          <a:p>
            <a:pPr lvl="1"/>
            <a:r>
              <a:rPr lang="en-GB" dirty="0"/>
              <a:t>Use </a:t>
            </a:r>
            <a:r>
              <a:rPr lang="en-GB" dirty="0" err="1"/>
              <a:t>MapRightKey</a:t>
            </a:r>
            <a:endParaRPr lang="en-GB" dirty="0"/>
          </a:p>
          <a:p>
            <a:pPr lvl="1"/>
            <a:r>
              <a:rPr lang="en-GB" dirty="0"/>
              <a:t>Use </a:t>
            </a:r>
            <a:r>
              <a:rPr lang="en-GB" dirty="0" err="1"/>
              <a:t>ToTable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Configure a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741" y="816697"/>
            <a:ext cx="4617170" cy="995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7" y="706232"/>
            <a:ext cx="3817374" cy="2659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5" y="3408399"/>
            <a:ext cx="2782867" cy="1378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741" y="2279337"/>
            <a:ext cx="5038377" cy="22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 CORE </a:t>
            </a:r>
            <a:r>
              <a:rPr lang="en-US" altLang="en-US" dirty="0"/>
              <a:t>Migration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6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Migrations in </a:t>
            </a:r>
            <a:r>
              <a:rPr lang="en-US" b="0" dirty="0" smtClean="0"/>
              <a:t>EF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Migration is a way to keep the database schema in sync with the EF Core model by preserving data</a:t>
            </a:r>
            <a:r>
              <a:rPr lang="en-US" sz="1700" dirty="0" smtClean="0"/>
              <a:t>.</a:t>
            </a:r>
          </a:p>
          <a:p>
            <a:endParaRPr lang="en-US" sz="1700" dirty="0"/>
          </a:p>
          <a:p>
            <a:endParaRPr lang="en-US" sz="1700" dirty="0" smtClean="0"/>
          </a:p>
          <a:p>
            <a:r>
              <a:rPr lang="en-US" sz="1700" dirty="0"/>
              <a:t>EF Core API builds the EF Core model from the </a:t>
            </a:r>
            <a:r>
              <a:rPr lang="en-US" sz="1700" dirty="0" smtClean="0"/>
              <a:t>Domain classes</a:t>
            </a:r>
          </a:p>
          <a:p>
            <a:pPr lvl="1"/>
            <a:r>
              <a:rPr lang="en-US" sz="1700" dirty="0" smtClean="0"/>
              <a:t> </a:t>
            </a:r>
            <a:r>
              <a:rPr lang="en-US" sz="1700" dirty="0">
                <a:solidFill>
                  <a:srgbClr val="00B050"/>
                </a:solidFill>
              </a:rPr>
              <a:t>Data Annotations </a:t>
            </a:r>
            <a:r>
              <a:rPr lang="en-US" sz="1700" dirty="0"/>
              <a:t>attributes applied on </a:t>
            </a:r>
            <a:r>
              <a:rPr lang="en-US" sz="1700" dirty="0" smtClean="0">
                <a:solidFill>
                  <a:srgbClr val="00B050"/>
                </a:solidFill>
              </a:rPr>
              <a:t>Domain </a:t>
            </a:r>
            <a:r>
              <a:rPr lang="en-US" sz="1700" dirty="0">
                <a:solidFill>
                  <a:srgbClr val="00B050"/>
                </a:solidFill>
              </a:rPr>
              <a:t>classes </a:t>
            </a:r>
            <a:endParaRPr lang="en-US" sz="1700" dirty="0" smtClean="0">
              <a:solidFill>
                <a:srgbClr val="00B050"/>
              </a:solidFill>
            </a:endParaRPr>
          </a:p>
          <a:p>
            <a:pPr lvl="1"/>
            <a:r>
              <a:rPr lang="en-US" sz="1700" dirty="0" smtClean="0"/>
              <a:t>and </a:t>
            </a:r>
            <a:r>
              <a:rPr lang="en-US" sz="1700" dirty="0">
                <a:solidFill>
                  <a:srgbClr val="00B050"/>
                </a:solidFill>
              </a:rPr>
              <a:t>Fluent API </a:t>
            </a:r>
            <a:r>
              <a:rPr lang="en-US" sz="1700" dirty="0"/>
              <a:t>configurations in the </a:t>
            </a:r>
            <a:r>
              <a:rPr lang="en-US" sz="1700" b="1" dirty="0" err="1">
                <a:solidFill>
                  <a:srgbClr val="00B050"/>
                </a:solidFill>
              </a:rPr>
              <a:t>DbContext</a:t>
            </a:r>
            <a:r>
              <a:rPr lang="en-US" sz="1700" dirty="0"/>
              <a:t> class. </a:t>
            </a:r>
            <a:endParaRPr lang="en-US" sz="1700" dirty="0" smtClean="0"/>
          </a:p>
          <a:p>
            <a:r>
              <a:rPr lang="en-US" sz="1700" dirty="0"/>
              <a:t>EF Core migrations API will create or update the database schema based on the EF Core model. </a:t>
            </a:r>
          </a:p>
          <a:p>
            <a:r>
              <a:rPr lang="en-US" sz="1700" dirty="0"/>
              <a:t>Whenever you change the domain classes, you need to run migration commands to keep the database schema up to date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42836" y="1337624"/>
            <a:ext cx="5493895" cy="816964"/>
            <a:chOff x="1645920" y="2065441"/>
            <a:chExt cx="5734050" cy="8477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5920" y="2065441"/>
              <a:ext cx="5734050" cy="84772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3657600" y="2722364"/>
              <a:ext cx="2203554" cy="1908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99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Migration </a:t>
            </a:r>
            <a:r>
              <a:rPr lang="en-US" b="0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Core migrations are a set of </a:t>
            </a:r>
            <a:r>
              <a:rPr lang="en-US" dirty="0" smtClean="0"/>
              <a:t>commands:</a:t>
            </a:r>
          </a:p>
          <a:p>
            <a:pPr lvl="1"/>
            <a:r>
              <a:rPr lang="en-US" dirty="0" smtClean="0"/>
              <a:t>Package </a:t>
            </a:r>
            <a:r>
              <a:rPr lang="en-US" dirty="0"/>
              <a:t>Manager Console </a:t>
            </a:r>
            <a:endParaRPr lang="en-US" dirty="0" smtClean="0"/>
          </a:p>
          <a:p>
            <a:pPr lvl="1"/>
            <a:r>
              <a:rPr lang="en-US" dirty="0" smtClean="0"/>
              <a:t>PowerShell or .</a:t>
            </a:r>
            <a:r>
              <a:rPr lang="en-US" dirty="0"/>
              <a:t>NET Core CLI (Command Line Interface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Package Manager </a:t>
            </a:r>
            <a:r>
              <a:rPr lang="en-US" b="0" dirty="0" smtClean="0"/>
              <a:t>Console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3" y="1049701"/>
            <a:ext cx="7825415" cy="332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Command </a:t>
            </a:r>
            <a:r>
              <a:rPr lang="en-US" b="0" dirty="0" smtClean="0"/>
              <a:t>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5" y="1128712"/>
            <a:ext cx="7512648" cy="31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Section </a:t>
            </a:r>
            <a:r>
              <a:rPr lang="en-GB" dirty="0" smtClean="0"/>
              <a:t>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you need </a:t>
            </a:r>
            <a:r>
              <a:rPr lang="en-US" b="0" dirty="0" smtClean="0"/>
              <a:t>migrations?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EF Core Migrations provides a flexible and convenient way to manage database changes, especially in team development environments where multiple developers might be making changes to the same database schema. </a:t>
            </a:r>
            <a:endParaRPr lang="en-US" dirty="0" smtClean="0"/>
          </a:p>
          <a:p>
            <a:r>
              <a:rPr lang="en-US" dirty="0" smtClean="0"/>
              <a:t>EF </a:t>
            </a:r>
            <a:r>
              <a:rPr lang="en-US" dirty="0"/>
              <a:t>Core migrations are needed for several reasons:</a:t>
            </a:r>
          </a:p>
          <a:p>
            <a:pPr lvl="1"/>
            <a:r>
              <a:rPr lang="en-US" b="1" dirty="0"/>
              <a:t>Schema evolution:</a:t>
            </a:r>
            <a:r>
              <a:rPr lang="en-US" dirty="0"/>
              <a:t> As your application evolves, so does the database schema. EF Core migrations enable you to track and manage these changes to the schema over time.</a:t>
            </a:r>
          </a:p>
          <a:p>
            <a:pPr lvl="1"/>
            <a:r>
              <a:rPr lang="en-US" b="1" dirty="0"/>
              <a:t>Easy database management:</a:t>
            </a:r>
            <a:r>
              <a:rPr lang="en-US" dirty="0"/>
              <a:t> With EF Core migrations, you can manage database changes in a versioned manner, making it easier to manage the database as your application evolves.</a:t>
            </a:r>
          </a:p>
          <a:p>
            <a:pPr lvl="1"/>
            <a:r>
              <a:rPr lang="en-US" b="1" dirty="0"/>
              <a:t>Automated database creation:</a:t>
            </a:r>
            <a:r>
              <a:rPr lang="en-US" dirty="0"/>
              <a:t> You can use EF Core migrations to create the database schema automatically, eliminating the need for manual SQL scripts or other manual database management processes.</a:t>
            </a:r>
          </a:p>
          <a:p>
            <a:pPr lvl="1"/>
            <a:r>
              <a:rPr lang="en-US" b="1" dirty="0"/>
              <a:t>Consistent database state:</a:t>
            </a:r>
            <a:r>
              <a:rPr lang="en-US" dirty="0"/>
              <a:t> EF Core migrations ensure that all instances of the database are in a consistent state, reducing the likelihood of errors and inconsistencies in the database.</a:t>
            </a:r>
          </a:p>
          <a:p>
            <a:pPr lvl="1"/>
            <a:r>
              <a:rPr lang="en-US" b="1" dirty="0"/>
              <a:t>Improved collaboration:</a:t>
            </a:r>
            <a:r>
              <a:rPr lang="en-US" dirty="0"/>
              <a:t> EF Core migrations make it easier for teams to work together on a project, as each developer can work with a local copy of the database that is in sync with the latest schema changes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56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EF </a:t>
            </a:r>
            <a:r>
              <a:rPr lang="en-US" dirty="0"/>
              <a:t>Core </a:t>
            </a:r>
            <a:r>
              <a:rPr lang="en-US" dirty="0" smtClean="0"/>
              <a:t>Migrations in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dirty="0" smtClean="0"/>
              <a:t>use </a:t>
            </a:r>
            <a:r>
              <a:rPr lang="en-US" dirty="0"/>
              <a:t>EF Core Migrations, you need to follow these </a:t>
            </a:r>
            <a:r>
              <a:rPr lang="en-US" dirty="0" smtClean="0"/>
              <a:t>steps: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</a:rPr>
              <a:t>Define your data model </a:t>
            </a:r>
            <a:r>
              <a:rPr lang="en-US" dirty="0"/>
              <a:t>using EF Core's </a:t>
            </a:r>
            <a:r>
              <a:rPr lang="en-US" dirty="0">
                <a:solidFill>
                  <a:srgbClr val="00B050"/>
                </a:solidFill>
              </a:rPr>
              <a:t>Code First approach</a:t>
            </a:r>
            <a:r>
              <a:rPr lang="en-US" dirty="0"/>
              <a:t>. This involves creating classes that represent your database tables and relationships.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Install the necessary </a:t>
            </a:r>
            <a:r>
              <a:rPr lang="en-US" dirty="0" err="1"/>
              <a:t>NuGet</a:t>
            </a:r>
            <a:r>
              <a:rPr lang="en-US" dirty="0"/>
              <a:t> packages.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Create a </a:t>
            </a:r>
            <a:r>
              <a:rPr lang="en-US" dirty="0" err="1"/>
              <a:t>DbContext</a:t>
            </a:r>
            <a:r>
              <a:rPr lang="en-US" dirty="0"/>
              <a:t> class that inherits from </a:t>
            </a:r>
            <a:r>
              <a:rPr lang="en-US" dirty="0" err="1"/>
              <a:t>DbContext</a:t>
            </a:r>
            <a:r>
              <a:rPr lang="en-US" dirty="0"/>
              <a:t>. This class represents your database </a:t>
            </a:r>
            <a:r>
              <a:rPr lang="en-US" sz="1800" dirty="0"/>
              <a:t>context and provides access to your data model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56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EF Core Migrations in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arenR" startAt="4"/>
            </a:pPr>
            <a:r>
              <a:rPr lang="en-US" sz="2200" dirty="0">
                <a:solidFill>
                  <a:srgbClr val="00B050"/>
                </a:solidFill>
              </a:rPr>
              <a:t>Configure</a:t>
            </a:r>
            <a:r>
              <a:rPr lang="en-US" sz="2200" dirty="0"/>
              <a:t> your </a:t>
            </a:r>
            <a:r>
              <a:rPr lang="en-US" sz="2200" dirty="0" err="1">
                <a:solidFill>
                  <a:srgbClr val="00B050"/>
                </a:solidFill>
              </a:rPr>
              <a:t>DbContext</a:t>
            </a:r>
            <a:r>
              <a:rPr lang="en-US" sz="2200" dirty="0"/>
              <a:t> to use a specific database provider. </a:t>
            </a:r>
          </a:p>
          <a:p>
            <a:pPr marL="400050">
              <a:buFont typeface="+mj-lt"/>
              <a:buAutoNum type="arabicParenR" startAt="4"/>
            </a:pPr>
            <a:r>
              <a:rPr lang="en-US" sz="2200" dirty="0"/>
              <a:t>Enable EF Core Migrations by </a:t>
            </a:r>
            <a:r>
              <a:rPr lang="en-US" sz="2200" dirty="0" smtClean="0"/>
              <a:t>running: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 </a:t>
            </a:r>
            <a:r>
              <a:rPr lang="en-US" sz="1800" dirty="0"/>
              <a:t>the </a:t>
            </a:r>
            <a:r>
              <a:rPr lang="en-US" sz="1800" dirty="0" smtClean="0">
                <a:solidFill>
                  <a:srgbClr val="00B050"/>
                </a:solidFill>
              </a:rPr>
              <a:t>add-migration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/>
              <a:t>command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in the Package Manager </a:t>
            </a:r>
            <a:r>
              <a:rPr lang="en-US" sz="1800" dirty="0">
                <a:solidFill>
                  <a:srgbClr val="FF0000"/>
                </a:solidFill>
              </a:rPr>
              <a:t>Console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or </a:t>
            </a:r>
            <a:r>
              <a:rPr lang="en-US" sz="1800" dirty="0"/>
              <a:t>by using the </a:t>
            </a:r>
            <a:r>
              <a:rPr lang="en-US" sz="1800" dirty="0" err="1">
                <a:solidFill>
                  <a:srgbClr val="00B050"/>
                </a:solidFill>
              </a:rPr>
              <a:t>dotnet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ef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migrations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add command in the </a:t>
            </a:r>
            <a:r>
              <a:rPr lang="en-US" sz="1800" dirty="0">
                <a:solidFill>
                  <a:srgbClr val="FF0000"/>
                </a:solidFill>
              </a:rPr>
              <a:t>terminal</a:t>
            </a:r>
            <a:r>
              <a:rPr lang="en-US" sz="1800" dirty="0"/>
              <a:t>.</a:t>
            </a:r>
          </a:p>
          <a:p>
            <a:pPr marL="400050">
              <a:buFont typeface="+mj-lt"/>
              <a:buAutoNum type="arabicParenR" startAt="4"/>
            </a:pPr>
            <a:r>
              <a:rPr lang="en-US" sz="2200" dirty="0"/>
              <a:t>Apply the migrations to the database by </a:t>
            </a:r>
            <a:r>
              <a:rPr lang="en-US" sz="2200" dirty="0" smtClean="0"/>
              <a:t>running:</a:t>
            </a:r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dirty="0" smtClean="0">
                <a:solidFill>
                  <a:srgbClr val="00B050"/>
                </a:solidFill>
              </a:rPr>
              <a:t>update-database</a:t>
            </a:r>
            <a:r>
              <a:rPr lang="en-US" sz="1800" dirty="0"/>
              <a:t> command in the Package Manager </a:t>
            </a:r>
            <a:r>
              <a:rPr lang="en-US" sz="1800" dirty="0">
                <a:solidFill>
                  <a:srgbClr val="FF0000"/>
                </a:solidFill>
              </a:rPr>
              <a:t>Console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800100" lvl="1">
              <a:buFont typeface="Wingdings" panose="05000000000000000000" pitchFamily="2" charset="2"/>
              <a:buChar char="§"/>
            </a:pPr>
            <a:r>
              <a:rPr lang="en-US" sz="1800" dirty="0" smtClean="0"/>
              <a:t>or </a:t>
            </a:r>
            <a:r>
              <a:rPr lang="en-US" sz="1800" dirty="0"/>
              <a:t>by using the </a:t>
            </a:r>
            <a:r>
              <a:rPr lang="en-US" sz="1800" dirty="0" err="1">
                <a:solidFill>
                  <a:srgbClr val="00B050"/>
                </a:solidFill>
              </a:rPr>
              <a:t>dotnet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ef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database update command in the </a:t>
            </a:r>
            <a:r>
              <a:rPr lang="en-US" sz="1800" dirty="0">
                <a:solidFill>
                  <a:srgbClr val="FF0000"/>
                </a:solidFill>
              </a:rPr>
              <a:t>terminal</a:t>
            </a:r>
            <a:r>
              <a:rPr lang="en-US" sz="1800" dirty="0"/>
              <a:t>.</a:t>
            </a:r>
            <a:endParaRPr lang="en-US" sz="5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Migration </a:t>
            </a:r>
            <a:r>
              <a:rPr lang="en-US" b="0" dirty="0" smtClean="0"/>
              <a:t>Command -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</a:t>
            </a:r>
            <a:r>
              <a:rPr lang="en-US" dirty="0" smtClean="0"/>
              <a:t>Migration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8" y="1478638"/>
            <a:ext cx="3376661" cy="1019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471" y="1014413"/>
            <a:ext cx="487341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95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Migration </a:t>
            </a:r>
            <a:r>
              <a:rPr lang="en-US" b="0" dirty="0" smtClean="0"/>
              <a:t>Command - Removing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</a:t>
            </a:r>
            <a:r>
              <a:rPr lang="en-US" dirty="0" err="1" smtClean="0"/>
              <a:t>commad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46" y="1307502"/>
            <a:ext cx="2836112" cy="12285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8606" y="2592454"/>
            <a:ext cx="886539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this command to remove the latest migration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 Remove-Migration command perform several tasks: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First, EF Core Tools fetch all migrations that have been applied to your database.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Then, EF Core Tools check if the latest migration has been applied.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error will be thrown if that's the case.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EF Core Tools then remove the latest unapplied migration by: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Removing the corresponding migration files from your project.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Updating the Model Snapshot to reflect the state before the latest migration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3560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Migration Command </a:t>
            </a:r>
            <a:r>
              <a:rPr lang="en-US" sz="2800" b="0" dirty="0" smtClean="0"/>
              <a:t>– Update, Revert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278606" y="900113"/>
            <a:ext cx="4369594" cy="37719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Update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</a:t>
            </a:r>
            <a:r>
              <a:rPr lang="en-US" sz="1800" dirty="0" smtClean="0"/>
              <a:t>command </a:t>
            </a:r>
            <a:r>
              <a:rPr lang="en-US" sz="1800" dirty="0"/>
              <a:t>results in the </a:t>
            </a:r>
            <a:r>
              <a:rPr lang="en-US" sz="1800" dirty="0">
                <a:solidFill>
                  <a:srgbClr val="00B050"/>
                </a:solidFill>
              </a:rPr>
              <a:t>Up</a:t>
            </a:r>
            <a:r>
              <a:rPr lang="en-US" sz="1800" dirty="0"/>
              <a:t> method of the migration class being executed with any changes applied to the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If </a:t>
            </a:r>
            <a:r>
              <a:rPr lang="en-US" sz="1800" dirty="0"/>
              <a:t>this is the first migration, a table will be added to the database called </a:t>
            </a:r>
            <a:r>
              <a:rPr lang="en-US" sz="1800" dirty="0" smtClean="0">
                <a:solidFill>
                  <a:srgbClr val="00B050"/>
                </a:solidFill>
              </a:rPr>
              <a:t>_</a:t>
            </a:r>
            <a:r>
              <a:rPr lang="en-US" sz="1800" dirty="0" err="1" smtClean="0">
                <a:solidFill>
                  <a:srgbClr val="00B050"/>
                </a:solidFill>
              </a:rPr>
              <a:t>EFMigrationsHistory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/>
              <a:t>It </a:t>
            </a:r>
            <a:r>
              <a:rPr lang="en-US" sz="1800" dirty="0"/>
              <a:t>is used to store the name of this and each subsequent migration as they are applied to the </a:t>
            </a:r>
            <a:r>
              <a:rPr lang="en-US" sz="1800" dirty="0" smtClean="0"/>
              <a:t>database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72024" y="900113"/>
            <a:ext cx="4129087" cy="37719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Revert a </a:t>
            </a:r>
            <a:r>
              <a:rPr lang="en-US" b="1" dirty="0" smtClean="0"/>
              <a:t>migration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1800" dirty="0"/>
              <a:t>This action will result in the </a:t>
            </a:r>
            <a:r>
              <a:rPr lang="en-US" sz="1800" dirty="0">
                <a:solidFill>
                  <a:srgbClr val="00B050"/>
                </a:solidFill>
              </a:rPr>
              <a:t>Down</a:t>
            </a:r>
            <a:r>
              <a:rPr lang="en-US" sz="1800" dirty="0"/>
              <a:t> method in all subsequent migrations being executed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reverse a migration, you pass the name of a target migration to the </a:t>
            </a:r>
            <a:r>
              <a:rPr lang="en-US" sz="1800" dirty="0">
                <a:solidFill>
                  <a:srgbClr val="00B050"/>
                </a:solidFill>
              </a:rPr>
              <a:t>update</a:t>
            </a:r>
            <a:r>
              <a:rPr lang="en-US" sz="1800" dirty="0"/>
              <a:t> command.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target migration is the point at which you want to </a:t>
            </a:r>
            <a:r>
              <a:rPr lang="en-US" sz="1800" dirty="0">
                <a:solidFill>
                  <a:srgbClr val="00B050"/>
                </a:solidFill>
              </a:rPr>
              <a:t>restore the database</a:t>
            </a:r>
            <a:r>
              <a:rPr lang="en-US" sz="1800" dirty="0"/>
              <a:t>.</a:t>
            </a:r>
          </a:p>
          <a:p>
            <a:r>
              <a:rPr lang="en-US" sz="1900" dirty="0"/>
              <a:t>Any migrations that have been applied to the database after the target migration will have their entries removed from the </a:t>
            </a:r>
            <a:r>
              <a:rPr lang="en-US" sz="1900" dirty="0">
                <a:solidFill>
                  <a:srgbClr val="00B050"/>
                </a:solidFill>
              </a:rPr>
              <a:t>__</a:t>
            </a:r>
            <a:r>
              <a:rPr lang="en-US" sz="1900" dirty="0" err="1">
                <a:solidFill>
                  <a:srgbClr val="00B050"/>
                </a:solidFill>
              </a:rPr>
              <a:t>EFMigrationsHistory</a:t>
            </a:r>
            <a:r>
              <a:rPr lang="en-US" sz="1900" dirty="0"/>
              <a:t> table in the </a:t>
            </a:r>
            <a:r>
              <a:rPr lang="en-US" sz="1900" dirty="0" smtClean="0"/>
              <a:t>database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B3E9-7592-48AC-A218-7AC85EB51A0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09e-BM/DT/FSOFT - ©FPT SOFTWARE – Fresher Academy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03" y="1233784"/>
            <a:ext cx="2114697" cy="10927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48" y="1310877"/>
            <a:ext cx="2609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24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69231"/>
              </p:ext>
            </p:extLst>
          </p:nvPr>
        </p:nvGraphicFramePr>
        <p:xfrm>
          <a:off x="277813" y="849313"/>
          <a:ext cx="4034695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4312507" y="849312"/>
          <a:ext cx="4226011" cy="3754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17301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438184" y="2432482"/>
          <a:ext cx="5193436" cy="115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77768" y="1159273"/>
          <a:ext cx="3206792" cy="3744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1196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10CF-D8EB-4339-A038-1E0E0D4A410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Framework Fluent API is used to configure domain classes to override conventions. </a:t>
            </a:r>
          </a:p>
          <a:p>
            <a:pPr lvl="1"/>
            <a:r>
              <a:rPr lang="en-GB" dirty="0"/>
              <a:t>In other words, we can use both Data Annotation attributes and Fluent API at the same time</a:t>
            </a:r>
          </a:p>
          <a:p>
            <a:pPr lvl="1"/>
            <a:r>
              <a:rPr lang="en-US" dirty="0"/>
              <a:t>Fluent API </a:t>
            </a:r>
            <a:r>
              <a:rPr lang="en-GB" dirty="0"/>
              <a:t>override </a:t>
            </a:r>
            <a:r>
              <a:rPr lang="en-US" dirty="0"/>
              <a:t>Data Annotations attributes.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EF Fluent API is based on a Fluent API design pattern (</a:t>
            </a:r>
            <a:r>
              <a:rPr lang="en-GB" dirty="0" err="1"/>
              <a:t>a.k.a</a:t>
            </a:r>
            <a:r>
              <a:rPr lang="en-GB" dirty="0"/>
              <a:t> Fluent Interface) where the result is formulated by method chaining.</a:t>
            </a:r>
          </a:p>
          <a:p>
            <a:r>
              <a:rPr lang="en-GB"/>
              <a:t>The DbModelBuilder </a:t>
            </a:r>
            <a:r>
              <a:rPr lang="en-GB" dirty="0"/>
              <a:t>class acts as a Fluent API. </a:t>
            </a:r>
          </a:p>
          <a:p>
            <a:r>
              <a:rPr lang="en-GB" dirty="0"/>
              <a:t>It provides more options of configurations than Data Annotation attributes.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write Fluent API configurations, override the </a:t>
            </a:r>
            <a:r>
              <a:rPr lang="en-GB" dirty="0" err="1">
                <a:solidFill>
                  <a:srgbClr val="FF0000"/>
                </a:solidFill>
              </a:rPr>
              <a:t>OnModelCreating</a:t>
            </a:r>
            <a:r>
              <a:rPr lang="en-GB" dirty="0"/>
              <a:t>() method of DbContext in a context class</a:t>
            </a:r>
          </a:p>
          <a:p>
            <a:pPr lvl="1"/>
            <a:r>
              <a:rPr lang="en-US" dirty="0"/>
              <a:t>protected override void </a:t>
            </a:r>
            <a:r>
              <a:rPr lang="en-US" dirty="0" err="1">
                <a:solidFill>
                  <a:srgbClr val="FF0000"/>
                </a:solidFill>
              </a:rPr>
              <a:t>OnModelCreating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ModelBuilder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modelBuilder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0783-B5B6-43F6-9D05-1F8793B02117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Model-wide Configuration: Configures the default Schema, entities to be excluded in mapping, etc.</a:t>
            </a:r>
          </a:p>
          <a:p>
            <a:r>
              <a:rPr lang="en-GB" dirty="0"/>
              <a:t>Entity Configuration: Configures entity to table and relationship mappings </a:t>
            </a:r>
          </a:p>
          <a:p>
            <a:pPr lvl="1"/>
            <a:r>
              <a:rPr lang="en-GB" dirty="0"/>
              <a:t>e.g. PrimaryKey, Index, table name, one-to-one, one-to-many, many-to-many etc.</a:t>
            </a:r>
          </a:p>
          <a:p>
            <a:r>
              <a:rPr lang="en-GB" dirty="0"/>
              <a:t>Property Configuration: Configures property to column mappings </a:t>
            </a:r>
          </a:p>
          <a:p>
            <a:pPr lvl="1"/>
            <a:r>
              <a:rPr lang="en-GB" dirty="0"/>
              <a:t>e.g. column name, </a:t>
            </a:r>
            <a:r>
              <a:rPr lang="en-GB" dirty="0" err="1"/>
              <a:t>nullability</a:t>
            </a:r>
            <a:r>
              <a:rPr lang="en-GB" dirty="0"/>
              <a:t>, </a:t>
            </a:r>
            <a:r>
              <a:rPr lang="en-GB" dirty="0" err="1"/>
              <a:t>Foreignkey</a:t>
            </a:r>
            <a:r>
              <a:rPr lang="en-GB" dirty="0"/>
              <a:t>, data type, concurrency column,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Default Schema</a:t>
            </a:r>
          </a:p>
          <a:p>
            <a:pPr lvl="1"/>
            <a:r>
              <a:rPr lang="en-GB" dirty="0"/>
              <a:t>Specifies the default database schema.</a:t>
            </a:r>
          </a:p>
          <a:p>
            <a:pPr lvl="1"/>
            <a:r>
              <a:rPr lang="en-US" dirty="0" err="1"/>
              <a:t>modelBuilder.HasDefaultSchema</a:t>
            </a:r>
            <a:r>
              <a:rPr lang="en-US" dirty="0"/>
              <a:t>("Admin");</a:t>
            </a:r>
          </a:p>
          <a:p>
            <a:r>
              <a:rPr lang="en-US" dirty="0"/>
              <a:t>Map Entity to Table</a:t>
            </a:r>
          </a:p>
          <a:p>
            <a:pPr lvl="1"/>
            <a:r>
              <a:rPr lang="en-GB" dirty="0"/>
              <a:t>Specifies the table name instead of default convention. </a:t>
            </a:r>
          </a:p>
          <a:p>
            <a:pPr lvl="1"/>
            <a:r>
              <a:rPr lang="en-US" dirty="0" err="1"/>
              <a:t>modelBuilder.Entity</a:t>
            </a:r>
            <a:r>
              <a:rPr lang="en-US" dirty="0"/>
              <a:t>&lt;Product&gt;().</a:t>
            </a:r>
            <a:r>
              <a:rPr lang="en-US" dirty="0" err="1"/>
              <a:t>ToTable</a:t>
            </a:r>
            <a:r>
              <a:rPr lang="en-US" dirty="0"/>
              <a:t>(“</a:t>
            </a:r>
            <a:r>
              <a:rPr lang="en-US" dirty="0" err="1"/>
              <a:t>NewProduct</a:t>
            </a:r>
            <a:r>
              <a:rPr lang="en-US" dirty="0"/>
              <a:t>");</a:t>
            </a:r>
          </a:p>
          <a:p>
            <a:pPr lvl="1"/>
            <a:r>
              <a:rPr lang="en-US" dirty="0" err="1"/>
              <a:t>modelBuilder.Entity</a:t>
            </a:r>
            <a:r>
              <a:rPr lang="en-US" dirty="0"/>
              <a:t>&lt;Product&gt;().</a:t>
            </a:r>
            <a:r>
              <a:rPr lang="en-US" dirty="0" err="1"/>
              <a:t>ToTable</a:t>
            </a:r>
            <a:r>
              <a:rPr lang="en-US" dirty="0"/>
              <a:t>("</a:t>
            </a:r>
            <a:r>
              <a:rPr lang="en-US" dirty="0" err="1"/>
              <a:t>NewProduct</a:t>
            </a:r>
            <a:r>
              <a:rPr lang="en-US" dirty="0"/>
              <a:t>", "Admin");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Entity to Multiple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5" y="850107"/>
            <a:ext cx="8622507" cy="18591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Map set of properties to each table</a:t>
            </a:r>
          </a:p>
          <a:p>
            <a:r>
              <a:rPr lang="en-GB" dirty="0"/>
              <a:t>Used when:</a:t>
            </a:r>
          </a:p>
          <a:p>
            <a:pPr lvl="1"/>
            <a:r>
              <a:rPr lang="en-GB" dirty="0"/>
              <a:t>Has many properties/columns</a:t>
            </a:r>
          </a:p>
          <a:p>
            <a:pPr lvl="1"/>
            <a:r>
              <a:rPr lang="en-GB" dirty="0"/>
              <a:t>Separate table for difference used purposes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74E-53EC-4432-BF9B-A29996D62E7F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09e-BM/DT/FSOFT - ©FPT SOFTWARE – Fresher Academy - Internal 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34" y="2659840"/>
            <a:ext cx="4333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8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5958</TotalTime>
  <Words>2079</Words>
  <Application>Microsoft Office PowerPoint</Application>
  <PresentationFormat>On-screen Show (16:9)</PresentationFormat>
  <Paragraphs>313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-apple-system</vt:lpstr>
      <vt:lpstr>Arial</vt:lpstr>
      <vt:lpstr>Calibri</vt:lpstr>
      <vt:lpstr>Wingdings</vt:lpstr>
      <vt:lpstr>Template_Internal_Course</vt:lpstr>
      <vt:lpstr>Entity Framework Core</vt:lpstr>
      <vt:lpstr>Lesson Objectives</vt:lpstr>
      <vt:lpstr>Fluent API Configurations</vt:lpstr>
      <vt:lpstr>Fluent API Configurations</vt:lpstr>
      <vt:lpstr>Fluent API Configurations</vt:lpstr>
      <vt:lpstr>Fluent API Configurations</vt:lpstr>
      <vt:lpstr>Fluent API Configurations</vt:lpstr>
      <vt:lpstr>Entity Mappings</vt:lpstr>
      <vt:lpstr>Map Entity to Multiple Tables</vt:lpstr>
      <vt:lpstr>Property Mappings</vt:lpstr>
      <vt:lpstr>Property Mappings</vt:lpstr>
      <vt:lpstr>Property Mappings</vt:lpstr>
      <vt:lpstr>Property Mappings</vt:lpstr>
      <vt:lpstr>Configure Relationships</vt:lpstr>
      <vt:lpstr>Configure One-to-Many Relationships</vt:lpstr>
      <vt:lpstr>Configure One-to-Many Relationships</vt:lpstr>
      <vt:lpstr>Configure One-to-Many Relationships</vt:lpstr>
      <vt:lpstr>Cascade delete (1)</vt:lpstr>
      <vt:lpstr>Cascade delete (2)</vt:lpstr>
      <vt:lpstr>Configure One-to-One Relationship</vt:lpstr>
      <vt:lpstr>Configure One-to-One Relationship</vt:lpstr>
      <vt:lpstr>Configure a Many-to-Many Relationship</vt:lpstr>
      <vt:lpstr>Configure a Many-to-Many Relationship</vt:lpstr>
      <vt:lpstr>Configure a Many-to-Many Relationship</vt:lpstr>
      <vt:lpstr>Fe CORE Migration</vt:lpstr>
      <vt:lpstr>Migrations in EF Core</vt:lpstr>
      <vt:lpstr>Migration Command</vt:lpstr>
      <vt:lpstr>Package Manager Console</vt:lpstr>
      <vt:lpstr>Command Line</vt:lpstr>
      <vt:lpstr>Why you need migrations?</vt:lpstr>
      <vt:lpstr>Using EF Core Migrations in steps</vt:lpstr>
      <vt:lpstr>Using EF Core Migrations in steps</vt:lpstr>
      <vt:lpstr>Migration Command - Add</vt:lpstr>
      <vt:lpstr>Migration Command - Removing</vt:lpstr>
      <vt:lpstr>Migration Command – Update, Revert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Linh Ho Duc</cp:lastModifiedBy>
  <cp:revision>270</cp:revision>
  <dcterms:created xsi:type="dcterms:W3CDTF">2015-08-31T01:44:46Z</dcterms:created>
  <dcterms:modified xsi:type="dcterms:W3CDTF">2023-10-24T04:22:58Z</dcterms:modified>
</cp:coreProperties>
</file>