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0" r:id="rId2"/>
    <p:sldId id="272" r:id="rId3"/>
    <p:sldId id="360" r:id="rId4"/>
    <p:sldId id="361" r:id="rId5"/>
    <p:sldId id="373" r:id="rId6"/>
    <p:sldId id="372" r:id="rId7"/>
    <p:sldId id="362" r:id="rId8"/>
    <p:sldId id="363" r:id="rId9"/>
    <p:sldId id="364" r:id="rId10"/>
    <p:sldId id="365" r:id="rId11"/>
    <p:sldId id="366" r:id="rId12"/>
    <p:sldId id="367" r:id="rId13"/>
    <p:sldId id="374" r:id="rId14"/>
    <p:sldId id="368" r:id="rId15"/>
    <p:sldId id="369" r:id="rId16"/>
    <p:sldId id="370" r:id="rId17"/>
    <p:sldId id="384" r:id="rId18"/>
    <p:sldId id="380" r:id="rId19"/>
    <p:sldId id="379" r:id="rId20"/>
    <p:sldId id="381" r:id="rId21"/>
    <p:sldId id="382" r:id="rId22"/>
    <p:sldId id="383" r:id="rId23"/>
    <p:sldId id="388" r:id="rId24"/>
    <p:sldId id="385" r:id="rId25"/>
    <p:sldId id="386" r:id="rId26"/>
    <p:sldId id="387" r:id="rId27"/>
    <p:sldId id="389" r:id="rId28"/>
    <p:sldId id="390" r:id="rId29"/>
    <p:sldId id="391" r:id="rId30"/>
    <p:sldId id="392" r:id="rId31"/>
    <p:sldId id="393" r:id="rId32"/>
    <p:sldId id="375" r:id="rId33"/>
    <p:sldId id="371" r:id="rId34"/>
    <p:sldId id="394" r:id="rId35"/>
    <p:sldId id="376" r:id="rId36"/>
    <p:sldId id="395" r:id="rId37"/>
    <p:sldId id="378" r:id="rId38"/>
    <p:sldId id="258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560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1134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9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 Core 6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</a:t>
            </a:r>
            <a:r>
              <a:rPr lang="en-US" dirty="0" err="1" smtClean="0"/>
              <a:t>FromSqlInterpolated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7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6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10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0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7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9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7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Execute Raw SQL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1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71450" y="3015417"/>
            <a:ext cx="6179344" cy="434975"/>
          </a:xfrm>
        </p:spPr>
        <p:txBody>
          <a:bodyPr>
            <a:normAutofit/>
          </a:bodyPr>
          <a:lstStyle/>
          <a:p>
            <a:r>
              <a:rPr lang="en-US" i="0" dirty="0"/>
              <a:t>Working with Stored Procedures</a:t>
            </a:r>
            <a:r>
              <a:rPr lang="en-US" i="0" dirty="0" smtClean="0"/>
              <a:t>, </a:t>
            </a:r>
            <a:r>
              <a:rPr lang="en-US" i="0" dirty="0"/>
              <a:t>and Raw SQL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Shadow Properties </a:t>
            </a:r>
            <a:r>
              <a:rPr lang="en-US" b="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6"/>
            <a:ext cx="3936897" cy="37445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</a:t>
            </a:r>
            <a:r>
              <a:rPr lang="en-US" sz="2000" dirty="0"/>
              <a:t>also </a:t>
            </a:r>
            <a:r>
              <a:rPr lang="en-US" sz="2000" dirty="0">
                <a:solidFill>
                  <a:srgbClr val="FF0000"/>
                </a:solidFill>
              </a:rPr>
              <a:t>set values </a:t>
            </a:r>
            <a:r>
              <a:rPr lang="en-US" sz="2000" dirty="0"/>
              <a:t>via the </a:t>
            </a:r>
            <a:r>
              <a:rPr lang="en-US" sz="2000" dirty="0" err="1">
                <a:solidFill>
                  <a:srgbClr val="FF0000"/>
                </a:solidFill>
              </a:rPr>
              <a:t>ChangeTracker</a:t>
            </a:r>
            <a:r>
              <a:rPr lang="en-US" sz="2000" dirty="0"/>
              <a:t> API through its </a:t>
            </a:r>
            <a:r>
              <a:rPr lang="en-US" sz="2000" dirty="0">
                <a:solidFill>
                  <a:srgbClr val="FF0000"/>
                </a:solidFill>
              </a:rPr>
              <a:t>Entries() </a:t>
            </a:r>
            <a:r>
              <a:rPr lang="en-US" sz="2000" dirty="0"/>
              <a:t>method.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offers a more logical way to </a:t>
            </a:r>
            <a:r>
              <a:rPr lang="en-US" sz="2000" dirty="0">
                <a:solidFill>
                  <a:srgbClr val="FF0000"/>
                </a:solidFill>
              </a:rPr>
              <a:t>set</a:t>
            </a:r>
            <a:r>
              <a:rPr lang="en-US" sz="2000" dirty="0"/>
              <a:t> a </a:t>
            </a:r>
            <a:r>
              <a:rPr lang="en-US" sz="2000" dirty="0" err="1">
                <a:solidFill>
                  <a:srgbClr val="FF0000"/>
                </a:solidFill>
              </a:rPr>
              <a:t>LastUpdated</a:t>
            </a:r>
            <a:r>
              <a:rPr lang="en-US" sz="2000" dirty="0"/>
              <a:t> value by </a:t>
            </a:r>
            <a:r>
              <a:rPr lang="en-US" sz="2000" dirty="0">
                <a:solidFill>
                  <a:srgbClr val="FF0000"/>
                </a:solidFill>
              </a:rPr>
              <a:t>overriding</a:t>
            </a:r>
            <a:r>
              <a:rPr lang="en-US" sz="2000" dirty="0"/>
              <a:t> the </a:t>
            </a:r>
            <a:r>
              <a:rPr lang="en-US" sz="2000" dirty="0" err="1">
                <a:solidFill>
                  <a:srgbClr val="FF0000"/>
                </a:solidFill>
              </a:rPr>
              <a:t>SaveChanges</a:t>
            </a:r>
            <a:r>
              <a:rPr lang="en-US" sz="2000" dirty="0"/>
              <a:t> method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02" y="959251"/>
            <a:ext cx="4844678" cy="34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7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Shadow Properties </a:t>
            </a:r>
            <a:r>
              <a:rPr lang="en-US" b="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reference shadow properties in </a:t>
            </a:r>
            <a:r>
              <a:rPr lang="en-US" dirty="0">
                <a:solidFill>
                  <a:srgbClr val="FF0000"/>
                </a:solidFill>
              </a:rPr>
              <a:t>LINQ queries</a:t>
            </a:r>
            <a:r>
              <a:rPr lang="en-US" dirty="0"/>
              <a:t> via the static </a:t>
            </a:r>
            <a:r>
              <a:rPr lang="en-US" dirty="0">
                <a:solidFill>
                  <a:srgbClr val="FF0000"/>
                </a:solidFill>
              </a:rPr>
              <a:t>Property</a:t>
            </a:r>
            <a:r>
              <a:rPr lang="en-US" dirty="0"/>
              <a:t> method of the </a:t>
            </a:r>
            <a:r>
              <a:rPr lang="en-US" dirty="0">
                <a:solidFill>
                  <a:srgbClr val="FF0000"/>
                </a:solidFill>
              </a:rPr>
              <a:t>EF</a:t>
            </a:r>
            <a:r>
              <a:rPr lang="en-US" dirty="0"/>
              <a:t> utility </a:t>
            </a:r>
            <a:r>
              <a:rPr lang="en-US" dirty="0">
                <a:solidFill>
                  <a:srgbClr val="FF0000"/>
                </a:solidFill>
              </a:rPr>
              <a:t>class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51" y="2031801"/>
            <a:ext cx="5857875" cy="1381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1060" y="3847235"/>
            <a:ext cx="7711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can't access shadow properties after a no-tracking query since the entities returned are not tracked by the change tracker.</a:t>
            </a:r>
          </a:p>
        </p:txBody>
      </p:sp>
    </p:spTree>
    <p:extLst>
      <p:ext uri="{BB962C8B-B14F-4D97-AF65-F5344CB8AC3E}">
        <p14:creationId xmlns:p14="http://schemas.microsoft.com/office/powerpoint/2010/main" val="41133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Configuring Shadow Properties on All </a:t>
            </a:r>
            <a:r>
              <a:rPr lang="en-US" sz="2400" dirty="0" smtClean="0"/>
              <a:t>Entities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configure shadow properties on all entities at once, rather than configuring them manually for </a:t>
            </a:r>
            <a:r>
              <a:rPr lang="en-US" dirty="0" smtClean="0"/>
              <a:t>all</a:t>
            </a:r>
          </a:p>
          <a:p>
            <a:r>
              <a:rPr lang="en-US" dirty="0" smtClean="0"/>
              <a:t>Ex: </a:t>
            </a:r>
            <a:r>
              <a:rPr lang="en-US" dirty="0"/>
              <a:t>we can configure </a:t>
            </a:r>
            <a:r>
              <a:rPr lang="en-US" dirty="0" err="1"/>
              <a:t>CreatedDate</a:t>
            </a:r>
            <a:r>
              <a:rPr lang="en-US" dirty="0"/>
              <a:t> and </a:t>
            </a:r>
            <a:r>
              <a:rPr lang="en-US" dirty="0" err="1"/>
              <a:t>UpdatedDate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on all the entities</a:t>
            </a:r>
            <a:r>
              <a:rPr lang="en-US" dirty="0"/>
              <a:t> at </a:t>
            </a:r>
            <a:r>
              <a:rPr lang="en-US" dirty="0" smtClean="0">
                <a:solidFill>
                  <a:srgbClr val="FF0000"/>
                </a:solidFill>
              </a:rPr>
              <a:t>once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2755106"/>
            <a:ext cx="4953000" cy="20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Execute Raw SQL Queries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9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Raw SQL </a:t>
            </a:r>
            <a:r>
              <a:rPr lang="en-US" b="0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 Core also provides mechanisms for executing raw SQL queries directly against the database in circumstances where you </a:t>
            </a:r>
            <a:r>
              <a:rPr lang="en-US" dirty="0" smtClean="0"/>
              <a:t>can not </a:t>
            </a:r>
            <a:r>
              <a:rPr lang="en-US" dirty="0"/>
              <a:t>use LINQ to represent the query (e.g. a Full-Text Search),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generated SQL is not efficient enough, if you want to make use of existing stored procedures, or if you just prefer to write your queries in SQL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</a:t>
            </a:r>
            <a:r>
              <a:rPr lang="en-US" b="0" dirty="0" smtClean="0"/>
              <a:t>everal ways SQL Query in 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execute raw SQL queries in several ways: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" y="1699792"/>
            <a:ext cx="8618220" cy="20451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5440" y="2271712"/>
            <a:ext cx="353901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. </a:t>
            </a:r>
            <a:r>
              <a:rPr lang="en-US" sz="1200" b="1" dirty="0" smtClean="0">
                <a:solidFill>
                  <a:srgbClr val="FF0000"/>
                </a:solidFill>
              </a:rPr>
              <a:t>EF </a:t>
            </a:r>
            <a:r>
              <a:rPr lang="en-US" sz="1200" b="1" dirty="0">
                <a:solidFill>
                  <a:srgbClr val="FF0000"/>
                </a:solidFill>
              </a:rPr>
              <a:t>Core 6 use </a:t>
            </a:r>
            <a:r>
              <a:rPr lang="en-US" sz="1300" b="1" dirty="0" err="1">
                <a:solidFill>
                  <a:srgbClr val="00B050"/>
                </a:solidFill>
              </a:rPr>
              <a:t>FromSqlInterpolated</a:t>
            </a:r>
            <a:r>
              <a:rPr lang="en-US" sz="1200" b="1" dirty="0">
                <a:solidFill>
                  <a:srgbClr val="FF0000"/>
                </a:solidFill>
              </a:rPr>
              <a:t> </a:t>
            </a:r>
            <a:r>
              <a:rPr lang="en-US" sz="1200" b="1" dirty="0" smtClean="0">
                <a:solidFill>
                  <a:srgbClr val="FF0000"/>
                </a:solidFill>
              </a:rPr>
              <a:t>instead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2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Raw SQL Query </a:t>
            </a:r>
            <a:r>
              <a:rPr lang="en-US" b="0" dirty="0" smtClean="0"/>
              <a:t>-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returning entity types from SQL queries, you must be aware of all the limitations:</a:t>
            </a:r>
          </a:p>
          <a:p>
            <a:pPr lvl="1"/>
            <a:r>
              <a:rPr lang="en-US" dirty="0"/>
              <a:t>Your SQL query must return all the properties of the entity type.</a:t>
            </a:r>
          </a:p>
          <a:p>
            <a:pPr lvl="1"/>
            <a:r>
              <a:rPr lang="en-US" dirty="0"/>
              <a:t>The column names in the result set must match the column names that properties are mapped to.</a:t>
            </a:r>
          </a:p>
          <a:p>
            <a:pPr lvl="1"/>
            <a:r>
              <a:rPr lang="en-US" dirty="0"/>
              <a:t>The SQL query can't contain related data. However, in many cases, you can compose on top of the query using the Include operator to return related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FromSqlInterpolated</a:t>
            </a:r>
            <a:r>
              <a:rPr lang="en-US" dirty="0"/>
              <a:t>/</a:t>
            </a:r>
            <a:r>
              <a:rPr lang="en-US" dirty="0" err="1"/>
              <a:t>FromSql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9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smtClean="0"/>
              <a:t>Raw SQL Query - </a:t>
            </a:r>
            <a:r>
              <a:rPr lang="en-US" sz="2800" b="0" dirty="0" err="1"/>
              <a:t>FromSqlInterpolated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 </a:t>
            </a:r>
            <a:r>
              <a:rPr lang="en-US" b="1" dirty="0" err="1">
                <a:solidFill>
                  <a:srgbClr val="FF0000"/>
                </a:solidFill>
              </a:rPr>
              <a:t>FromSqlInterpolated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</a:rPr>
              <a:t>FromSql</a:t>
            </a:r>
            <a:r>
              <a:rPr lang="en-US" dirty="0"/>
              <a:t> method in </a:t>
            </a:r>
            <a:r>
              <a:rPr lang="en-US" dirty="0" smtClean="0"/>
              <a:t>EF </a:t>
            </a:r>
            <a:r>
              <a:rPr lang="en-US" dirty="0"/>
              <a:t>Core allows you to </a:t>
            </a:r>
            <a:r>
              <a:rPr lang="en-US" dirty="0">
                <a:solidFill>
                  <a:srgbClr val="FF0000"/>
                </a:solidFill>
              </a:rPr>
              <a:t>execute a raw SQL query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map</a:t>
            </a:r>
            <a:r>
              <a:rPr lang="en-US" dirty="0"/>
              <a:t> the results </a:t>
            </a:r>
            <a:r>
              <a:rPr lang="en-US" dirty="0">
                <a:solidFill>
                  <a:srgbClr val="FF0000"/>
                </a:solidFill>
              </a:rPr>
              <a:t>to entities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retrieve data from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using custom SQL and map it directly to a type that represents the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FromSqlInterpolated</a:t>
            </a:r>
            <a:r>
              <a:rPr lang="en-US" dirty="0" smtClean="0"/>
              <a:t>/</a:t>
            </a:r>
            <a:r>
              <a:rPr lang="en-US" dirty="0" err="1" smtClean="0"/>
              <a:t>FromSql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 </a:t>
            </a:r>
            <a:r>
              <a:rPr lang="en-US" b="1" dirty="0" err="1">
                <a:solidFill>
                  <a:srgbClr val="FF0000"/>
                </a:solidFill>
              </a:rPr>
              <a:t>FromSqlInterpolated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/ </a:t>
            </a:r>
            <a:r>
              <a:rPr lang="en-US" b="1" dirty="0" err="1" smtClean="0">
                <a:solidFill>
                  <a:srgbClr val="FF0000"/>
                </a:solidFill>
              </a:rPr>
              <a:t>FromSql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method is an </a:t>
            </a:r>
            <a:r>
              <a:rPr lang="en-US" dirty="0">
                <a:solidFill>
                  <a:srgbClr val="00B0F0"/>
                </a:solidFill>
              </a:rPr>
              <a:t>extension</a:t>
            </a:r>
            <a:r>
              <a:rPr lang="en-US" dirty="0"/>
              <a:t> method on the </a:t>
            </a:r>
            <a:r>
              <a:rPr lang="en-US" dirty="0" err="1">
                <a:solidFill>
                  <a:srgbClr val="00B0F0"/>
                </a:solidFill>
              </a:rPr>
              <a:t>DbSet</a:t>
            </a:r>
            <a:r>
              <a:rPr lang="en-US" dirty="0"/>
              <a:t> class and takes a raw SQL query string and an array of parameters as arguments.</a:t>
            </a:r>
          </a:p>
          <a:p>
            <a:r>
              <a:rPr lang="en-US" dirty="0"/>
              <a:t>The results of the query are then materialized into entity objects and returned as an </a:t>
            </a:r>
            <a:r>
              <a:rPr lang="en-US" dirty="0" err="1">
                <a:solidFill>
                  <a:srgbClr val="00B0F0"/>
                </a:solidFill>
              </a:rPr>
              <a:t>IQueryable</a:t>
            </a:r>
            <a:r>
              <a:rPr lang="en-US" dirty="0"/>
              <a:t> which can be further manipulated or enumerated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err="1">
                <a:solidFill>
                  <a:srgbClr val="00B050"/>
                </a:solidFill>
              </a:rPr>
              <a:t>FromSql</a:t>
            </a:r>
            <a:r>
              <a:rPr lang="en-US" dirty="0"/>
              <a:t> was introduced in </a:t>
            </a:r>
            <a:r>
              <a:rPr lang="en-US" dirty="0">
                <a:solidFill>
                  <a:srgbClr val="00B050"/>
                </a:solidFill>
              </a:rPr>
              <a:t>EF Core 7.0</a:t>
            </a:r>
            <a:r>
              <a:rPr lang="en-US" dirty="0"/>
              <a:t>, if you are using </a:t>
            </a:r>
            <a:r>
              <a:rPr lang="en-US" dirty="0">
                <a:solidFill>
                  <a:srgbClr val="FF0000"/>
                </a:solidFill>
              </a:rPr>
              <a:t>older versions of EF Core</a:t>
            </a:r>
            <a:r>
              <a:rPr lang="en-US" dirty="0"/>
              <a:t>, make sure </a:t>
            </a:r>
            <a:r>
              <a:rPr lang="en-US" dirty="0" smtClean="0"/>
              <a:t>to use</a:t>
            </a:r>
            <a:r>
              <a:rPr lang="en-US" dirty="0"/>
              <a:t> </a:t>
            </a:r>
            <a:r>
              <a:rPr lang="en-US" dirty="0" err="1">
                <a:solidFill>
                  <a:srgbClr val="FF0000"/>
                </a:solidFill>
              </a:rPr>
              <a:t>FromSqlInterpolated</a:t>
            </a:r>
            <a:r>
              <a:rPr lang="en-US" dirty="0"/>
              <a:t> instead.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Shadow </a:t>
            </a:r>
            <a:r>
              <a:rPr lang="en-US" sz="2000" dirty="0" smtClean="0"/>
              <a:t>Property</a:t>
            </a:r>
          </a:p>
          <a:p>
            <a:r>
              <a:rPr lang="en-US" sz="2000" dirty="0"/>
              <a:t>Execute Raw SQL Queries</a:t>
            </a:r>
          </a:p>
          <a:p>
            <a:r>
              <a:rPr lang="en-US" sz="2000" dirty="0" smtClean="0"/>
              <a:t>Executing </a:t>
            </a:r>
            <a:r>
              <a:rPr lang="en-US" sz="2000" dirty="0"/>
              <a:t>Stored Procedures in EF </a:t>
            </a:r>
            <a:r>
              <a:rPr lang="en-US" sz="2000" dirty="0" smtClean="0"/>
              <a:t>Core</a:t>
            </a:r>
          </a:p>
          <a:p>
            <a:r>
              <a:rPr lang="en-US" sz="2000" dirty="0" smtClean="0"/>
              <a:t>View </a:t>
            </a:r>
            <a:r>
              <a:rPr lang="en-US" sz="2000" dirty="0"/>
              <a:t>Executing a Raw SQL </a:t>
            </a:r>
            <a:r>
              <a:rPr lang="en-US" sz="2000" dirty="0" smtClean="0"/>
              <a:t>(Optional)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Raw SQL Query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0" y="1107758"/>
            <a:ext cx="6408420" cy="1862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3300521"/>
            <a:ext cx="6881812" cy="13383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7052" y="689492"/>
            <a:ext cx="282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FromSqlInterpolated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426" y="2926503"/>
            <a:ext cx="1232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FromSql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0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Execute Raw SQL Queries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Parameterized </a:t>
            </a:r>
            <a:r>
              <a:rPr lang="en-US" b="1" dirty="0" smtClean="0"/>
              <a:t>Query: </a:t>
            </a:r>
            <a:r>
              <a:rPr lang="en-US" dirty="0"/>
              <a:t>allows parameterized queries using string interpolation syntax in C#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" y="1839278"/>
            <a:ext cx="6114098" cy="1304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452512"/>
            <a:ext cx="6217920" cy="1268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00" y="306179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2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Execute Raw SQL Queries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LINQ </a:t>
            </a:r>
            <a:r>
              <a:rPr lang="en-US" b="1" dirty="0" smtClean="0"/>
              <a:t>Operators: </a:t>
            </a:r>
            <a:r>
              <a:rPr lang="en-US" dirty="0"/>
              <a:t>use LINQ Operators after a raw query using </a:t>
            </a:r>
            <a:r>
              <a:rPr lang="en-US" dirty="0" err="1"/>
              <a:t>FromSql</a:t>
            </a:r>
            <a:r>
              <a:rPr lang="en-US" dirty="0"/>
              <a:t> method.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079988"/>
            <a:ext cx="8263650" cy="20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9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err="1"/>
              <a:t>SqlQuery</a:t>
            </a:r>
            <a:endParaRPr lang="en-US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err="1"/>
              <a:t>SqlQuery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</a:t>
            </a:r>
            <a:r>
              <a:rPr lang="en-US" dirty="0" smtClean="0"/>
              <a:t>uerying </a:t>
            </a:r>
            <a:r>
              <a:rPr lang="en-US" dirty="0"/>
              <a:t>scalar types </a:t>
            </a:r>
            <a:r>
              <a:rPr lang="en-US" dirty="0">
                <a:solidFill>
                  <a:srgbClr val="FF0000"/>
                </a:solidFill>
              </a:rPr>
              <a:t>involves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LINQ to query</a:t>
            </a:r>
            <a:r>
              <a:rPr lang="en-US" dirty="0"/>
              <a:t> the data </a:t>
            </a:r>
            <a:r>
              <a:rPr lang="en-US" dirty="0">
                <a:solidFill>
                  <a:srgbClr val="FF0000"/>
                </a:solidFill>
              </a:rPr>
              <a:t>in the database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retrieve the scalar values </a:t>
            </a:r>
            <a:r>
              <a:rPr lang="en-US" dirty="0"/>
              <a:t>as result.</a:t>
            </a:r>
          </a:p>
          <a:p>
            <a:r>
              <a:rPr lang="en-US" dirty="0">
                <a:solidFill>
                  <a:srgbClr val="FF0000"/>
                </a:solidFill>
              </a:rPr>
              <a:t>Scalar values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single values </a:t>
            </a:r>
            <a:r>
              <a:rPr lang="en-US" dirty="0"/>
              <a:t>such as </a:t>
            </a:r>
            <a:r>
              <a:rPr lang="en-US" dirty="0">
                <a:solidFill>
                  <a:srgbClr val="00B050"/>
                </a:solidFill>
              </a:rPr>
              <a:t>integers, strings</a:t>
            </a:r>
            <a:r>
              <a:rPr lang="en-US" dirty="0"/>
              <a:t>, or </a:t>
            </a:r>
            <a:r>
              <a:rPr lang="en-US" dirty="0">
                <a:solidFill>
                  <a:srgbClr val="00B050"/>
                </a:solidFill>
              </a:rPr>
              <a:t>dates</a:t>
            </a:r>
            <a:r>
              <a:rPr lang="en-US" dirty="0"/>
              <a:t>, as opposed to complex types.</a:t>
            </a:r>
          </a:p>
          <a:p>
            <a:r>
              <a:rPr lang="en-US" dirty="0"/>
              <a:t>To query scalar types, </a:t>
            </a:r>
            <a:r>
              <a:rPr lang="en-US" dirty="0" smtClean="0"/>
              <a:t>can </a:t>
            </a:r>
            <a:r>
              <a:rPr lang="en-US" dirty="0"/>
              <a:t>use the </a:t>
            </a:r>
            <a:r>
              <a:rPr lang="en-US" dirty="0">
                <a:solidFill>
                  <a:srgbClr val="FF0000"/>
                </a:solidFill>
              </a:rPr>
              <a:t>Select operator in LINQ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select the specific scalar values </a:t>
            </a:r>
            <a:r>
              <a:rPr lang="en-US" dirty="0"/>
              <a:t>that you want to retrieve, and </a:t>
            </a:r>
            <a:r>
              <a:rPr lang="en-US" dirty="0">
                <a:solidFill>
                  <a:srgbClr val="00B050"/>
                </a:solidFill>
              </a:rPr>
              <a:t>then</a:t>
            </a:r>
            <a:r>
              <a:rPr lang="en-US" dirty="0"/>
              <a:t> call </a:t>
            </a:r>
            <a:r>
              <a:rPr lang="en-US" dirty="0" err="1">
                <a:solidFill>
                  <a:srgbClr val="FF0000"/>
                </a:solidFill>
              </a:rPr>
              <a:t>ToList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 or </a:t>
            </a:r>
            <a:r>
              <a:rPr lang="en-US" dirty="0" err="1">
                <a:solidFill>
                  <a:srgbClr val="FF0000"/>
                </a:solidFill>
              </a:rPr>
              <a:t>FirstOrDefault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 on the query </a:t>
            </a:r>
            <a:r>
              <a:rPr lang="en-US" dirty="0">
                <a:solidFill>
                  <a:srgbClr val="FF000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 it and </a:t>
            </a:r>
            <a:r>
              <a:rPr lang="en-US" dirty="0">
                <a:solidFill>
                  <a:srgbClr val="FF0000"/>
                </a:solidFill>
              </a:rPr>
              <a:t>retrieve the results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err="1"/>
              <a:t>SqlQuery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25" y="767794"/>
            <a:ext cx="4837747" cy="1701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33" y="3690343"/>
            <a:ext cx="5400675" cy="990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8606" y="2800453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 2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78604" y="4009848"/>
            <a:ext cx="2594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00B050"/>
                </a:solidFill>
                <a:latin typeface="Open Sans"/>
              </a:rPr>
              <a:t>Compose </a:t>
            </a:r>
            <a:r>
              <a:rPr lang="en-US" sz="1600" i="1" dirty="0">
                <a:solidFill>
                  <a:srgbClr val="00B050"/>
                </a:solidFill>
                <a:latin typeface="Open Sans"/>
              </a:rPr>
              <a:t>LINQ operators over </a:t>
            </a:r>
            <a:r>
              <a:rPr lang="en-US" sz="1600" i="1" dirty="0" smtClean="0">
                <a:solidFill>
                  <a:srgbClr val="00B050"/>
                </a:solidFill>
                <a:latin typeface="Open Sans"/>
              </a:rPr>
              <a:t>SQL </a:t>
            </a:r>
            <a:r>
              <a:rPr lang="en-US" sz="1600" i="1" dirty="0">
                <a:solidFill>
                  <a:srgbClr val="00B050"/>
                </a:solidFill>
                <a:latin typeface="Open Sans"/>
              </a:rPr>
              <a:t>query</a:t>
            </a:r>
            <a:endParaRPr lang="en-US" sz="1600" i="1" dirty="0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24" y="2736984"/>
            <a:ext cx="6151875" cy="8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1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err="1"/>
              <a:t>SqlQuery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the </a:t>
            </a:r>
            <a:r>
              <a:rPr lang="en-US" dirty="0" err="1"/>
              <a:t>SqlQuery</a:t>
            </a:r>
            <a:r>
              <a:rPr lang="en-US" dirty="0"/>
              <a:t> method to return scalar or non-entity types,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important to ensure that the query returns a result set that corresponds to the specified generic type.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result set does not match the type, an exception will be thrown.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ExecuteSql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6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</a:t>
            </a:r>
            <a:r>
              <a:rPr lang="en-US" b="0" dirty="0" smtClean="0"/>
              <a:t>ExecuteSql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>
                <a:solidFill>
                  <a:srgbClr val="FF0000"/>
                </a:solidFill>
              </a:rPr>
              <a:t>DbContext</a:t>
            </a:r>
            <a:r>
              <a:rPr lang="en-US" dirty="0"/>
              <a:t> </a:t>
            </a:r>
            <a:r>
              <a:rPr lang="en-US" dirty="0">
                <a:solidFill>
                  <a:srgbClr val="00B050"/>
                </a:solidFill>
              </a:rPr>
              <a:t>exposes a Database property </a:t>
            </a:r>
            <a:r>
              <a:rPr lang="en-US" dirty="0"/>
              <a:t>which includes a method called </a:t>
            </a:r>
            <a:r>
              <a:rPr lang="en-US" dirty="0">
                <a:solidFill>
                  <a:srgbClr val="FF0000"/>
                </a:solidFill>
              </a:rPr>
              <a:t>ExecuteSql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</a:t>
            </a:r>
            <a:r>
              <a:rPr lang="en-US" dirty="0">
                <a:solidFill>
                  <a:srgbClr val="00B050"/>
                </a:solidFill>
              </a:rPr>
              <a:t>returns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an integer specifying the number of rows affected</a:t>
            </a:r>
            <a:r>
              <a:rPr lang="en-US" dirty="0"/>
              <a:t> by the SQL statement passed to it. </a:t>
            </a:r>
            <a:endParaRPr lang="en-US" dirty="0" smtClean="0"/>
          </a:p>
          <a:p>
            <a:r>
              <a:rPr lang="en-US" dirty="0" smtClean="0"/>
              <a:t>Valid </a:t>
            </a:r>
            <a:r>
              <a:rPr lang="en-US" dirty="0">
                <a:solidFill>
                  <a:srgbClr val="FF0000"/>
                </a:solidFill>
              </a:rPr>
              <a:t>operations</a:t>
            </a:r>
            <a:r>
              <a:rPr lang="en-US" dirty="0"/>
              <a:t> are </a:t>
            </a:r>
            <a:r>
              <a:rPr lang="en-US" dirty="0">
                <a:solidFill>
                  <a:srgbClr val="FF0000"/>
                </a:solidFill>
              </a:rPr>
              <a:t>INSERT, UPDATE,</a:t>
            </a:r>
            <a:r>
              <a:rPr lang="en-US" dirty="0"/>
              <a:t> and 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 used for returning entities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ExecuteSql </a:t>
            </a:r>
            <a:r>
              <a:rPr lang="en-US" b="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to </a:t>
            </a:r>
            <a:r>
              <a:rPr lang="en-US" dirty="0"/>
              <a:t>execute raw SQL statements directly against the database.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can be </a:t>
            </a:r>
            <a:r>
              <a:rPr lang="en-US" dirty="0">
                <a:solidFill>
                  <a:srgbClr val="FF0000"/>
                </a:solidFill>
              </a:rPr>
              <a:t>useful</a:t>
            </a:r>
            <a:r>
              <a:rPr lang="en-US" dirty="0"/>
              <a:t> when </a:t>
            </a:r>
            <a:r>
              <a:rPr lang="en-US" dirty="0" smtClean="0">
                <a:solidFill>
                  <a:srgbClr val="FF0000"/>
                </a:solidFill>
              </a:rPr>
              <a:t>need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to perform database operations</a:t>
            </a:r>
            <a:r>
              <a:rPr lang="en-US" dirty="0"/>
              <a:t> that are </a:t>
            </a:r>
            <a:r>
              <a:rPr lang="en-US" dirty="0">
                <a:solidFill>
                  <a:srgbClr val="FF0000"/>
                </a:solidFill>
              </a:rPr>
              <a:t>not supported by the LINQ to Entities </a:t>
            </a:r>
            <a:r>
              <a:rPr lang="en-US" dirty="0"/>
              <a:t>API, or when you </a:t>
            </a:r>
            <a:r>
              <a:rPr lang="en-US" dirty="0">
                <a:solidFill>
                  <a:srgbClr val="FF0000"/>
                </a:solidFill>
              </a:rPr>
              <a:t>want to perform database-specific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ExecuteSql</a:t>
            </a:r>
            <a:r>
              <a:rPr lang="en-US" dirty="0"/>
              <a:t> protects against SQL injection by using safe parameterization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ExecuteSql </a:t>
            </a:r>
            <a:r>
              <a:rPr lang="en-US" b="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EF Core 7.0</a:t>
            </a:r>
            <a:r>
              <a:rPr lang="en-US" dirty="0"/>
              <a:t>, it was sometimes necessary to use the </a:t>
            </a:r>
            <a:r>
              <a:rPr lang="en-US" dirty="0">
                <a:solidFill>
                  <a:srgbClr val="FF0000"/>
                </a:solidFill>
              </a:rPr>
              <a:t>ExecuteSql APIs to perform a </a:t>
            </a:r>
            <a:r>
              <a:rPr lang="en-US" dirty="0">
                <a:solidFill>
                  <a:srgbClr val="00B050"/>
                </a:solidFill>
              </a:rPr>
              <a:t>"bulk update" </a:t>
            </a:r>
            <a:r>
              <a:rPr lang="en-US" dirty="0"/>
              <a:t>on the database, 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EF </a:t>
            </a:r>
            <a:r>
              <a:rPr lang="en-US" dirty="0">
                <a:solidFill>
                  <a:srgbClr val="00B050"/>
                </a:solidFill>
              </a:rPr>
              <a:t>Core 7.0 </a:t>
            </a:r>
            <a:r>
              <a:rPr lang="en-US" dirty="0"/>
              <a:t>introduced </a:t>
            </a:r>
            <a:r>
              <a:rPr lang="en-US" dirty="0" err="1">
                <a:solidFill>
                  <a:srgbClr val="00B050"/>
                </a:solidFill>
              </a:rPr>
              <a:t>ExecuteUpdate</a:t>
            </a:r>
            <a:r>
              <a:rPr lang="en-US" dirty="0"/>
              <a:t> and </a:t>
            </a:r>
            <a:r>
              <a:rPr lang="en-US" dirty="0" err="1">
                <a:solidFill>
                  <a:srgbClr val="00B050"/>
                </a:solidFill>
              </a:rPr>
              <a:t>ExecuteDelete</a:t>
            </a:r>
            <a:r>
              <a:rPr lang="en-US" dirty="0"/>
              <a:t>, which made it possible to express efficient bulk update operations via LINQ.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ExecuteSql </a:t>
            </a:r>
            <a:r>
              <a:rPr lang="en-US" b="0" dirty="0" smtClean="0"/>
              <a:t>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8" y="1405651"/>
            <a:ext cx="7737157" cy="1330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032" y="2908484"/>
            <a:ext cx="4057650" cy="18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17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Executing Stored Procedures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9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Executing 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EF Core </a:t>
            </a:r>
            <a:r>
              <a:rPr lang="en-US" dirty="0"/>
              <a:t>allows you to use stored procedures to perform predefined logic on database tables.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execute a stored procedure, you can use raw SQL queries in the following methods.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DbSet</a:t>
            </a:r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 err="1">
                <a:solidFill>
                  <a:srgbClr val="00B050"/>
                </a:solidFill>
              </a:rPr>
              <a:t>TEntity</a:t>
            </a:r>
            <a:r>
              <a:rPr lang="en-US" b="1" dirty="0">
                <a:solidFill>
                  <a:srgbClr val="00B050"/>
                </a:solidFill>
              </a:rPr>
              <a:t>&gt;.</a:t>
            </a:r>
            <a:r>
              <a:rPr lang="en-US" b="1" dirty="0" err="1">
                <a:solidFill>
                  <a:srgbClr val="FF0000"/>
                </a:solidFill>
              </a:rPr>
              <a:t>FromSqlRaw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DbContext</a:t>
            </a:r>
            <a:r>
              <a:rPr lang="en-US" b="1" dirty="0" err="1">
                <a:solidFill>
                  <a:srgbClr val="00B050"/>
                </a:solidFill>
              </a:rPr>
              <a:t>.Database.</a:t>
            </a:r>
            <a:r>
              <a:rPr lang="en-US" b="1" dirty="0" err="1">
                <a:solidFill>
                  <a:srgbClr val="FF0000"/>
                </a:solidFill>
              </a:rPr>
              <a:t>ExecuteSqlRaw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0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Executing Stored </a:t>
            </a:r>
            <a:r>
              <a:rPr lang="en-US" sz="2800" dirty="0" smtClean="0"/>
              <a:t>Procedures - Guide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step-by-step guide on working with stored procedures in </a:t>
            </a:r>
            <a:r>
              <a:rPr lang="en-US" dirty="0" smtClean="0"/>
              <a:t>EF Core </a:t>
            </a:r>
            <a:r>
              <a:rPr lang="en-US" dirty="0"/>
              <a:t>6.</a:t>
            </a:r>
            <a:endParaRPr lang="en-US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en-US" dirty="0"/>
              <a:t>Define the </a:t>
            </a:r>
            <a:r>
              <a:rPr lang="en-US" dirty="0" err="1">
                <a:solidFill>
                  <a:srgbClr val="FF0000"/>
                </a:solidFill>
              </a:rPr>
              <a:t>DbContext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Connection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78" y="2555752"/>
            <a:ext cx="7022822" cy="18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75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Executing Stored Procedures -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6"/>
            <a:ext cx="5306855" cy="3744517"/>
          </a:xfrm>
        </p:spPr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Create the Stored </a:t>
            </a:r>
            <a:r>
              <a:rPr lang="en-US" dirty="0" smtClean="0"/>
              <a:t>Procedure </a:t>
            </a:r>
            <a:r>
              <a:rPr lang="en-US" dirty="0"/>
              <a:t>in your SQL Server database</a:t>
            </a:r>
            <a:endParaRPr lang="en-US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Call the Stored Procedure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905957"/>
            <a:ext cx="2733676" cy="13637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87397" y="2427109"/>
            <a:ext cx="2480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14171A"/>
                </a:solidFill>
                <a:latin typeface="Arial" panose="020B0604020202020204" pitchFamily="34" charset="0"/>
              </a:rPr>
              <a:t>Using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FromSqlRaw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" y="2999333"/>
            <a:ext cx="4889655" cy="1450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68" y="2848451"/>
            <a:ext cx="3528168" cy="16012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64680" y="2707613"/>
            <a:ext cx="2769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4171A"/>
                </a:solidFill>
                <a:latin typeface="Arial" panose="020B0604020202020204" pitchFamily="34" charset="0"/>
              </a:rPr>
              <a:t>Using </a:t>
            </a:r>
            <a:r>
              <a:rPr lang="en-US" sz="2400" b="1" dirty="0" err="1" smtClean="0">
                <a:solidFill>
                  <a:srgbClr val="FF0000"/>
                </a:solidFill>
              </a:rPr>
              <a:t>ExecuteSqlRaw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6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type of a stored </a:t>
            </a:r>
            <a:r>
              <a:rPr lang="en-US" dirty="0" smtClean="0"/>
              <a:t>procedure: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an entity type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must </a:t>
            </a:r>
            <a:r>
              <a:rPr lang="en-US" dirty="0"/>
              <a:t>return all the columns of the corresponding table of an entity.</a:t>
            </a:r>
          </a:p>
          <a:p>
            <a:r>
              <a:rPr lang="en-US" dirty="0"/>
              <a:t>Related data must not be part of the result, and a stored procedure </a:t>
            </a:r>
            <a:r>
              <a:rPr lang="en-US" dirty="0">
                <a:solidFill>
                  <a:srgbClr val="FF0000"/>
                </a:solidFill>
              </a:rPr>
              <a:t>cannot perform JOINs </a:t>
            </a:r>
            <a:r>
              <a:rPr lang="en-US" dirty="0"/>
              <a:t>to formulate the result.</a:t>
            </a:r>
          </a:p>
          <a:p>
            <a:r>
              <a:rPr lang="en-US" dirty="0"/>
              <a:t>The column names in the result set must match the column names that properties are mapped 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Querying Data from a Database 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385988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https://www.csharptutorial.net/entity-framework-core-tutorial/ef-core-views/</a:t>
            </a:r>
          </a:p>
        </p:txBody>
      </p:sp>
    </p:spTree>
    <p:extLst>
      <p:ext uri="{BB962C8B-B14F-4D97-AF65-F5344CB8AC3E}">
        <p14:creationId xmlns:p14="http://schemas.microsoft.com/office/powerpoint/2010/main" val="3650049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Shadow Property in </a:t>
            </a:r>
            <a:r>
              <a:rPr lang="en-US" b="0" dirty="0" smtClean="0"/>
              <a:t>EF Core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EF Core introduced a new type of property called "Shadow" property which was </a:t>
            </a:r>
            <a:r>
              <a:rPr lang="en-US" dirty="0">
                <a:solidFill>
                  <a:srgbClr val="FF0000"/>
                </a:solidFill>
              </a:rPr>
              <a:t>not exist in EF 6.x</a:t>
            </a:r>
            <a:r>
              <a:rPr lang="en-US" dirty="0"/>
              <a:t>.</a:t>
            </a:r>
          </a:p>
          <a:p>
            <a:r>
              <a:rPr lang="en-US" dirty="0"/>
              <a:t>Shadow properties are the </a:t>
            </a:r>
            <a:r>
              <a:rPr lang="en-US" dirty="0">
                <a:solidFill>
                  <a:srgbClr val="FF0000"/>
                </a:solidFill>
              </a:rPr>
              <a:t>properties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are not defined </a:t>
            </a:r>
            <a:r>
              <a:rPr lang="en-US" dirty="0"/>
              <a:t>in .NET </a:t>
            </a:r>
            <a:r>
              <a:rPr lang="en-US" dirty="0">
                <a:solidFill>
                  <a:srgbClr val="FF0000"/>
                </a:solidFill>
              </a:rPr>
              <a:t>entity class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Shadow properties allow you to </a:t>
            </a:r>
            <a:r>
              <a:rPr lang="en-US" dirty="0">
                <a:solidFill>
                  <a:srgbClr val="FF0000"/>
                </a:solidFill>
              </a:rPr>
              <a:t>“hide” data </a:t>
            </a:r>
            <a:r>
              <a:rPr lang="en-US" dirty="0"/>
              <a:t>that you consider not to be part of the normal use of the entity class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included</a:t>
            </a:r>
            <a:r>
              <a:rPr lang="en-US" dirty="0"/>
              <a:t> in the model and are </a:t>
            </a:r>
            <a:r>
              <a:rPr lang="en-US" dirty="0">
                <a:solidFill>
                  <a:srgbClr val="FF0000"/>
                </a:solidFill>
              </a:rPr>
              <a:t>mapped to database </a:t>
            </a:r>
            <a:r>
              <a:rPr lang="en-US" dirty="0" smtClean="0">
                <a:solidFill>
                  <a:srgbClr val="FF0000"/>
                </a:solidFill>
              </a:rPr>
              <a:t>columns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have columns for these properties in our tables, but we will not have a corresponding property field in our entity class.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of these </a:t>
            </a:r>
            <a:r>
              <a:rPr lang="en-US" dirty="0">
                <a:solidFill>
                  <a:srgbClr val="FF0000"/>
                </a:solidFill>
              </a:rPr>
              <a:t>properties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maintained</a:t>
            </a:r>
            <a:r>
              <a:rPr lang="en-US" dirty="0"/>
              <a:t> purely in the </a:t>
            </a:r>
            <a:r>
              <a:rPr lang="en-US" dirty="0" err="1" smtClean="0">
                <a:solidFill>
                  <a:srgbClr val="FF0000"/>
                </a:solidFill>
              </a:rPr>
              <a:t>ChangeTracker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are useful when there is data in the database that should not be exposed to the mapped entity types.</a:t>
            </a:r>
          </a:p>
          <a:p>
            <a:pPr lvl="1"/>
            <a:endParaRPr lang="en-US" sz="1500" dirty="0" smtClean="0">
              <a:solidFill>
                <a:srgbClr val="FF0000"/>
              </a:solidFill>
            </a:endParaRPr>
          </a:p>
          <a:p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Shadow Property in 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Shadow properties are useful in many </a:t>
            </a:r>
            <a:r>
              <a:rPr lang="en-US" dirty="0" smtClean="0"/>
              <a:t>scenarios: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used for extending a model where </a:t>
            </a:r>
            <a:r>
              <a:rPr lang="en-US" dirty="0" smtClean="0"/>
              <a:t>not </a:t>
            </a:r>
            <a:r>
              <a:rPr lang="en-US" dirty="0"/>
              <a:t>have access to the source code of the entity classes.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also be used in cases where </a:t>
            </a:r>
            <a:r>
              <a:rPr lang="en-US" dirty="0" smtClean="0"/>
              <a:t>we </a:t>
            </a:r>
            <a:r>
              <a:rPr lang="en-US" dirty="0"/>
              <a:t>prefer that the class definitions of </a:t>
            </a:r>
            <a:r>
              <a:rPr lang="en-US" dirty="0" smtClean="0"/>
              <a:t>out </a:t>
            </a:r>
            <a:r>
              <a:rPr lang="en-US" dirty="0"/>
              <a:t>entities don't include "relational artifacts" such </a:t>
            </a:r>
            <a:r>
              <a:rPr lang="en-US" dirty="0" smtClean="0"/>
              <a:t>as:</a:t>
            </a:r>
          </a:p>
          <a:p>
            <a:pPr lvl="2"/>
            <a:r>
              <a:rPr lang="en-US" dirty="0" smtClean="0"/>
              <a:t>foreign </a:t>
            </a:r>
            <a:r>
              <a:rPr lang="en-US" dirty="0"/>
              <a:t>key columns </a:t>
            </a:r>
            <a:endParaRPr lang="en-US" dirty="0" smtClean="0"/>
          </a:p>
          <a:p>
            <a:pPr lvl="2"/>
            <a:r>
              <a:rPr lang="en-US" dirty="0" smtClean="0"/>
              <a:t>or </a:t>
            </a:r>
            <a:r>
              <a:rPr lang="en-US" dirty="0"/>
              <a:t>metadata properties like </a:t>
            </a:r>
            <a:r>
              <a:rPr lang="en-US" dirty="0" err="1">
                <a:solidFill>
                  <a:srgbClr val="00B050"/>
                </a:solidFill>
              </a:rPr>
              <a:t>DateCreated</a:t>
            </a:r>
            <a:r>
              <a:rPr lang="en-US" dirty="0"/>
              <a:t> or </a:t>
            </a:r>
            <a:r>
              <a:rPr lang="en-US" dirty="0" err="1">
                <a:solidFill>
                  <a:srgbClr val="00B050"/>
                </a:solidFill>
              </a:rPr>
              <a:t>LastUpdated</a:t>
            </a:r>
            <a:r>
              <a:rPr lang="en-US" dirty="0"/>
              <a:t>, or a </a:t>
            </a:r>
            <a:r>
              <a:rPr lang="en-US" dirty="0">
                <a:solidFill>
                  <a:srgbClr val="FF0000"/>
                </a:solidFill>
              </a:rPr>
              <a:t>rowversion property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Shadow Property in </a:t>
            </a:r>
            <a:r>
              <a:rPr lang="en-US" b="0" dirty="0" smtClean="0"/>
              <a:t>EF Core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be configured in the </a:t>
            </a:r>
            <a:r>
              <a:rPr lang="en-US" dirty="0" err="1">
                <a:solidFill>
                  <a:srgbClr val="FF0000"/>
                </a:solidFill>
              </a:rPr>
              <a:t>OnModelCreating</a:t>
            </a:r>
            <a:r>
              <a:rPr lang="en-US" dirty="0"/>
              <a:t>() method of the context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64506" y="2107946"/>
            <a:ext cx="5742375" cy="2102718"/>
            <a:chOff x="2205797" y="3228712"/>
            <a:chExt cx="4768121" cy="15385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797" y="3228712"/>
              <a:ext cx="4768121" cy="153855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438525" y="3752849"/>
              <a:ext cx="952500" cy="238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3852" y="3740148"/>
              <a:ext cx="952500" cy="238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32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Shadow Property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850106"/>
            <a:ext cx="5040638" cy="37445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example: The</a:t>
            </a:r>
            <a:r>
              <a:rPr lang="en-US" sz="2000" dirty="0" smtClean="0">
                <a:solidFill>
                  <a:srgbClr val="00B050"/>
                </a:solidFill>
              </a:rPr>
              <a:t> Student</a:t>
            </a:r>
            <a:r>
              <a:rPr lang="en-US" sz="2000" dirty="0"/>
              <a:t> entity </a:t>
            </a:r>
            <a:r>
              <a:rPr lang="en-US" sz="2000" dirty="0" smtClean="0"/>
              <a:t>class </a:t>
            </a:r>
            <a:r>
              <a:rPr lang="en-US" sz="2000" dirty="0"/>
              <a:t>does not include </a:t>
            </a:r>
            <a:r>
              <a:rPr lang="en-US" sz="2000" dirty="0" err="1" smtClean="0">
                <a:solidFill>
                  <a:srgbClr val="0070C0"/>
                </a:solidFill>
              </a:rPr>
              <a:t>CreatedDate</a:t>
            </a:r>
            <a:r>
              <a:rPr lang="en-US" sz="2000" dirty="0"/>
              <a:t> and 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</a:t>
            </a:r>
            <a:r>
              <a:rPr lang="en-US" sz="2000" dirty="0" err="1" smtClean="0">
                <a:solidFill>
                  <a:srgbClr val="0070C0"/>
                </a:solidFill>
              </a:rPr>
              <a:t>UpdatedDate</a:t>
            </a:r>
            <a:r>
              <a:rPr lang="en-US" sz="2000" dirty="0"/>
              <a:t> properties to maintain </a:t>
            </a:r>
            <a:r>
              <a:rPr lang="en-US" sz="2000" dirty="0" smtClean="0"/>
              <a:t>   created </a:t>
            </a:r>
            <a:r>
              <a:rPr lang="en-US" sz="2000" dirty="0"/>
              <a:t>or updated time</a:t>
            </a:r>
          </a:p>
          <a:p>
            <a:r>
              <a:rPr lang="en-US" sz="2000" dirty="0" smtClean="0"/>
              <a:t>Assume that </a:t>
            </a:r>
            <a:r>
              <a:rPr lang="en-US" sz="2000" dirty="0"/>
              <a:t>we </a:t>
            </a:r>
            <a:r>
              <a:rPr lang="en-US" sz="2000" i="1" dirty="0">
                <a:solidFill>
                  <a:srgbClr val="FFC000"/>
                </a:solidFill>
              </a:rPr>
              <a:t>need</a:t>
            </a:r>
            <a:r>
              <a:rPr lang="en-US" sz="2000" dirty="0"/>
              <a:t> to </a:t>
            </a:r>
            <a:r>
              <a:rPr lang="en-US" sz="2000" i="1" dirty="0">
                <a:solidFill>
                  <a:srgbClr val="FFC000"/>
                </a:solidFill>
              </a:rPr>
              <a:t>maintain</a:t>
            </a:r>
            <a:r>
              <a:rPr lang="en-US" sz="2000" dirty="0"/>
              <a:t> the </a:t>
            </a:r>
            <a:r>
              <a:rPr lang="en-US" sz="2000" i="1" dirty="0">
                <a:solidFill>
                  <a:srgbClr val="FFC000"/>
                </a:solidFill>
              </a:rPr>
              <a:t>created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C000"/>
                </a:solidFill>
              </a:rPr>
              <a:t>updated date </a:t>
            </a:r>
            <a:r>
              <a:rPr lang="en-US" sz="2000" dirty="0"/>
              <a:t>of each </a:t>
            </a:r>
            <a:r>
              <a:rPr lang="en-US" sz="2000" i="1" dirty="0">
                <a:solidFill>
                  <a:srgbClr val="FFC000"/>
                </a:solidFill>
              </a:rPr>
              <a:t>record in the database </a:t>
            </a:r>
            <a:r>
              <a:rPr lang="en-US" sz="2000" i="1" dirty="0" smtClean="0">
                <a:solidFill>
                  <a:srgbClr val="FFC000"/>
                </a:solidFill>
              </a:rPr>
              <a:t>table </a:t>
            </a:r>
            <a:r>
              <a:rPr lang="en-US" sz="2000" i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</a:rPr>
              <a:t>using </a:t>
            </a:r>
            <a:r>
              <a:rPr lang="en-US" dirty="0">
                <a:solidFill>
                  <a:srgbClr val="FF0000"/>
                </a:solidFill>
              </a:rPr>
              <a:t>shadow properties </a:t>
            </a:r>
            <a:r>
              <a:rPr lang="en-US" dirty="0">
                <a:solidFill>
                  <a:srgbClr val="00B050"/>
                </a:solidFill>
              </a:rPr>
              <a:t>without including them in entity classes</a:t>
            </a:r>
            <a:r>
              <a:rPr lang="en-US" dirty="0"/>
              <a:t>.</a:t>
            </a:r>
            <a:endParaRPr lang="en-US" sz="2000" i="1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44" y="816697"/>
            <a:ext cx="3502468" cy="16392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680" y="2955360"/>
            <a:ext cx="3102676" cy="1510079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6228413" y="2330970"/>
            <a:ext cx="1319135" cy="493327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619135" y="4041058"/>
            <a:ext cx="2182762" cy="42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0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Defining Shadow </a:t>
            </a:r>
            <a:r>
              <a:rPr lang="en-US" b="0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</a:t>
            </a:r>
            <a:r>
              <a:rPr lang="en-US" sz="2000" dirty="0" smtClean="0"/>
              <a:t>efine </a:t>
            </a:r>
            <a:r>
              <a:rPr lang="en-US" sz="2000" dirty="0"/>
              <a:t>the shadow properties for an entity type using the Fluent API in the </a:t>
            </a:r>
            <a:r>
              <a:rPr lang="en-US" sz="2000" dirty="0" err="1">
                <a:solidFill>
                  <a:srgbClr val="FF0000"/>
                </a:solidFill>
              </a:rPr>
              <a:t>OnModelCreating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 </a:t>
            </a:r>
            <a:r>
              <a:rPr lang="en-US" sz="2000" dirty="0" smtClean="0"/>
              <a:t>using the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Property()</a:t>
            </a:r>
            <a:r>
              <a:rPr lang="en-US" sz="2000" dirty="0"/>
              <a:t> method</a:t>
            </a:r>
          </a:p>
          <a:p>
            <a:r>
              <a:rPr lang="en-US" sz="2300" dirty="0" smtClean="0"/>
              <a:t>Syntax:</a:t>
            </a:r>
          </a:p>
          <a:p>
            <a:pPr marL="400050" lvl="1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modelBuilder.</a:t>
            </a:r>
            <a:r>
              <a:rPr lang="en-US" dirty="0" err="1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EntityType</a:t>
            </a:r>
            <a:r>
              <a:rPr lang="en-US" dirty="0" smtClean="0"/>
              <a:t>&gt;()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 </a:t>
            </a:r>
            <a:r>
              <a:rPr lang="en-US" dirty="0" smtClean="0">
                <a:solidFill>
                  <a:srgbClr val="FF0000"/>
                </a:solidFill>
              </a:rPr>
              <a:t>.Property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en-US" dirty="0" err="1" smtClean="0">
                <a:solidFill>
                  <a:srgbClr val="00B050"/>
                </a:solidFill>
              </a:rPr>
              <a:t>PropertyType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>
                <a:solidFill>
                  <a:srgbClr val="002060"/>
                </a:solidFill>
              </a:rPr>
              <a:t>("</a:t>
            </a:r>
            <a:r>
              <a:rPr lang="en-US" dirty="0" err="1">
                <a:solidFill>
                  <a:srgbClr val="002060"/>
                </a:solidFill>
              </a:rPr>
              <a:t>PropertyName</a:t>
            </a:r>
            <a:r>
              <a:rPr lang="en-US" dirty="0">
                <a:solidFill>
                  <a:srgbClr val="002060"/>
                </a:solidFill>
              </a:rPr>
              <a:t>")</a:t>
            </a:r>
            <a:r>
              <a:rPr lang="en-US" dirty="0"/>
              <a:t>;</a:t>
            </a:r>
          </a:p>
          <a:p>
            <a:r>
              <a:rPr lang="en-US" dirty="0" smtClean="0"/>
              <a:t>Ex: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29" y="3477327"/>
            <a:ext cx="5779397" cy="9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Shadow </a:t>
            </a:r>
            <a:r>
              <a:rPr lang="en-US" b="0" dirty="0" smtClean="0"/>
              <a:t>Properties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an access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shadow properties </a:t>
            </a:r>
            <a:r>
              <a:rPr lang="en-US" dirty="0"/>
              <a:t>using</a:t>
            </a:r>
            <a:r>
              <a:rPr lang="en-US" dirty="0" smtClean="0"/>
              <a:t> </a:t>
            </a:r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Property</a:t>
            </a:r>
            <a:r>
              <a:rPr lang="en-US" dirty="0"/>
              <a:t> method of </a:t>
            </a:r>
            <a:r>
              <a:rPr lang="en-US" dirty="0" smtClean="0"/>
              <a:t>Entity</a:t>
            </a:r>
            <a:r>
              <a:rPr lang="en-US" dirty="0" smtClean="0">
                <a:solidFill>
                  <a:srgbClr val="FF0000"/>
                </a:solidFill>
              </a:rPr>
              <a:t> Entry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values via </a:t>
            </a:r>
            <a:r>
              <a:rPr lang="en-US" dirty="0"/>
              <a:t>the </a:t>
            </a:r>
            <a:r>
              <a:rPr lang="en-US" dirty="0" err="1">
                <a:solidFill>
                  <a:srgbClr val="FF0000"/>
                </a:solidFill>
              </a:rPr>
              <a:t>CurrentValue</a:t>
            </a:r>
            <a:r>
              <a:rPr lang="en-US" dirty="0"/>
              <a:t> 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8" y="2454111"/>
            <a:ext cx="6761520" cy="23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92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6815</TotalTime>
  <Words>1983</Words>
  <Application>Microsoft Office PowerPoint</Application>
  <PresentationFormat>On-screen Show (16:9)</PresentationFormat>
  <Paragraphs>272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Open Sans</vt:lpstr>
      <vt:lpstr>Wingdings</vt:lpstr>
      <vt:lpstr>Template_Internal_Course</vt:lpstr>
      <vt:lpstr>Entity Framework Core</vt:lpstr>
      <vt:lpstr>Lesson Objectives</vt:lpstr>
      <vt:lpstr>Shadow Property</vt:lpstr>
      <vt:lpstr>Shadow Property in EF Core</vt:lpstr>
      <vt:lpstr>Shadow Property in EF Core</vt:lpstr>
      <vt:lpstr>Shadow Property in EF Core</vt:lpstr>
      <vt:lpstr>Shadow Property </vt:lpstr>
      <vt:lpstr>Defining Shadow Property</vt:lpstr>
      <vt:lpstr>Access Shadow Properties (1)</vt:lpstr>
      <vt:lpstr>Access Shadow Properties (2)</vt:lpstr>
      <vt:lpstr>Access Shadow Properties (3)</vt:lpstr>
      <vt:lpstr>Configuring Shadow Properties on All Entities</vt:lpstr>
      <vt:lpstr>Execute Raw SQL Queries</vt:lpstr>
      <vt:lpstr>EF Core Raw SQL Query</vt:lpstr>
      <vt:lpstr>Several ways SQL Query in EF Core</vt:lpstr>
      <vt:lpstr>Raw SQL Query - Limitations</vt:lpstr>
      <vt:lpstr>FromSqlInterpolated/FromSql</vt:lpstr>
      <vt:lpstr>Raw SQL Query - FromSqlInterpolated</vt:lpstr>
      <vt:lpstr>FromSqlInterpolated/FromSql</vt:lpstr>
      <vt:lpstr>Raw SQL Query </vt:lpstr>
      <vt:lpstr>Execute Raw SQL Queries </vt:lpstr>
      <vt:lpstr>Execute Raw SQL Queries </vt:lpstr>
      <vt:lpstr>EF Core SqlQuery</vt:lpstr>
      <vt:lpstr>EF Core SqlQuery</vt:lpstr>
      <vt:lpstr>EF Core SqlQuery</vt:lpstr>
      <vt:lpstr>EF Core SqlQuery</vt:lpstr>
      <vt:lpstr>EF Core ExecuteSql</vt:lpstr>
      <vt:lpstr>EF Core ExecuteSql (1)</vt:lpstr>
      <vt:lpstr>EF Core ExecuteSql (2)</vt:lpstr>
      <vt:lpstr>EF Core ExecuteSql (3)</vt:lpstr>
      <vt:lpstr>EF Core ExecuteSql - Example</vt:lpstr>
      <vt:lpstr>Executing Stored Procedures</vt:lpstr>
      <vt:lpstr>Executing Stored Procedures</vt:lpstr>
      <vt:lpstr>Executing Stored Procedures - Guide</vt:lpstr>
      <vt:lpstr>Executing Stored Procedures - Guide</vt:lpstr>
      <vt:lpstr>Limitations</vt:lpstr>
      <vt:lpstr>Querying Data from a Database 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Linh Ho Duc</cp:lastModifiedBy>
  <cp:revision>362</cp:revision>
  <dcterms:created xsi:type="dcterms:W3CDTF">2015-08-31T01:44:46Z</dcterms:created>
  <dcterms:modified xsi:type="dcterms:W3CDTF">2023-10-24T04:23:58Z</dcterms:modified>
</cp:coreProperties>
</file>