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handoutMasterIdLst>
    <p:handoutMasterId r:id="rId40"/>
  </p:handoutMasterIdLst>
  <p:sldIdLst>
    <p:sldId id="270" r:id="rId2"/>
    <p:sldId id="259" r:id="rId3"/>
    <p:sldId id="271" r:id="rId4"/>
    <p:sldId id="278" r:id="rId5"/>
    <p:sldId id="306" r:id="rId6"/>
    <p:sldId id="279" r:id="rId7"/>
    <p:sldId id="307" r:id="rId8"/>
    <p:sldId id="308" r:id="rId9"/>
    <p:sldId id="280" r:id="rId10"/>
    <p:sldId id="273" r:id="rId11"/>
    <p:sldId id="284" r:id="rId12"/>
    <p:sldId id="309" r:id="rId13"/>
    <p:sldId id="286" r:id="rId14"/>
    <p:sldId id="311" r:id="rId15"/>
    <p:sldId id="310" r:id="rId16"/>
    <p:sldId id="287" r:id="rId17"/>
    <p:sldId id="312" r:id="rId18"/>
    <p:sldId id="274" r:id="rId19"/>
    <p:sldId id="281" r:id="rId20"/>
    <p:sldId id="313" r:id="rId21"/>
    <p:sldId id="282" r:id="rId22"/>
    <p:sldId id="314" r:id="rId23"/>
    <p:sldId id="283" r:id="rId24"/>
    <p:sldId id="315" r:id="rId25"/>
    <p:sldId id="276" r:id="rId26"/>
    <p:sldId id="288" r:id="rId27"/>
    <p:sldId id="316" r:id="rId28"/>
    <p:sldId id="289" r:id="rId29"/>
    <p:sldId id="294" r:id="rId30"/>
    <p:sldId id="317" r:id="rId31"/>
    <p:sldId id="290" r:id="rId32"/>
    <p:sldId id="318" r:id="rId33"/>
    <p:sldId id="291" r:id="rId34"/>
    <p:sldId id="293" r:id="rId35"/>
    <p:sldId id="292" r:id="rId36"/>
    <p:sldId id="319" r:id="rId37"/>
    <p:sldId id="258"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2406" autoAdjust="0"/>
  </p:normalViewPr>
  <p:slideViewPr>
    <p:cSldViewPr snapToGrid="0" snapToObjects="1" showGuides="1">
      <p:cViewPr varScale="1">
        <p:scale>
          <a:sx n="125" d="100"/>
          <a:sy n="125" d="100"/>
        </p:scale>
        <p:origin x="119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10/24/2023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10/24/2023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27</a:t>
            </a:fld>
            <a:endParaRPr lang="en-US"/>
          </a:p>
        </p:txBody>
      </p:sp>
    </p:spTree>
    <p:extLst>
      <p:ext uri="{BB962C8B-B14F-4D97-AF65-F5344CB8AC3E}">
        <p14:creationId xmlns:p14="http://schemas.microsoft.com/office/powerpoint/2010/main" val="3153508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28</a:t>
            </a:fld>
            <a:endParaRPr lang="en-US"/>
          </a:p>
        </p:txBody>
      </p:sp>
    </p:spTree>
    <p:extLst>
      <p:ext uri="{BB962C8B-B14F-4D97-AF65-F5344CB8AC3E}">
        <p14:creationId xmlns:p14="http://schemas.microsoft.com/office/powerpoint/2010/main" val="25621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37</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10/24/2023</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rgbClr val="FFC000"/>
                </a:solidFill>
              </a:defRPr>
            </a:lvl1pPr>
          </a:lstStyle>
          <a:p>
            <a:endParaRPr lang="en-US" dirty="0"/>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B3E9-7592-48AC-A218-7AC85EB51A08}" type="datetime1">
              <a:rPr lang="en-US" smtClean="0"/>
              <a:t>10/24/2023</a:t>
            </a:fld>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10/24/2023</a:t>
            </a:fld>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78E15-6A1B-4F98-93CA-BDA6731742CD}"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10/24/2023</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Entity </a:t>
            </a:r>
            <a:r>
              <a:rPr lang="en-US" dirty="0" smtClean="0"/>
              <a:t>Framework</a:t>
            </a:r>
            <a:endParaRPr lang="en-US" dirty="0"/>
          </a:p>
        </p:txBody>
      </p:sp>
      <p:sp>
        <p:nvSpPr>
          <p:cNvPr id="8" name="Subtitle 7"/>
          <p:cNvSpPr>
            <a:spLocks noGrp="1"/>
          </p:cNvSpPr>
          <p:nvPr>
            <p:ph type="subTitle" idx="1"/>
          </p:nvPr>
        </p:nvSpPr>
        <p:spPr/>
        <p:txBody>
          <a:bodyPr/>
          <a:lstStyle/>
          <a:p>
            <a:r>
              <a:rPr lang="en-GB" dirty="0" smtClean="0"/>
              <a:t>Entity Framework Basics</a:t>
            </a:r>
            <a:endParaRPr lang="en-US" dirty="0" smtClean="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a:t>
            </a:fld>
            <a:endParaRPr lang="en-US"/>
          </a:p>
        </p:txBody>
      </p:sp>
    </p:spTree>
    <p:extLst>
      <p:ext uri="{BB962C8B-B14F-4D97-AF65-F5344CB8AC3E}">
        <p14:creationId xmlns:p14="http://schemas.microsoft.com/office/powerpoint/2010/main" val="4783913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EF Architecture</a:t>
            </a:r>
            <a:endParaRPr lang="en-US" dirty="0"/>
          </a:p>
        </p:txBody>
      </p:sp>
      <p:sp>
        <p:nvSpPr>
          <p:cNvPr id="8" name="Text Placeholder 7"/>
          <p:cNvSpPr>
            <a:spLocks noGrp="1"/>
          </p:cNvSpPr>
          <p:nvPr>
            <p:ph type="body" idx="1"/>
          </p:nvPr>
        </p:nvSpPr>
        <p:spPr/>
        <p:txBody>
          <a:bodyPr/>
          <a:lstStyle/>
          <a:p>
            <a:r>
              <a:rPr lang="en-GB" dirty="0" smtClean="0"/>
              <a:t>Section 2</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10</a:t>
            </a:fld>
            <a:endParaRPr lang="en-US"/>
          </a:p>
        </p:txBody>
      </p:sp>
    </p:spTree>
    <p:extLst>
      <p:ext uri="{BB962C8B-B14F-4D97-AF65-F5344CB8AC3E}">
        <p14:creationId xmlns:p14="http://schemas.microsoft.com/office/powerpoint/2010/main" val="3825020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p:txBody>
          <a:bodyPr>
            <a:noAutofit/>
          </a:bodyPr>
          <a:lstStyle/>
          <a:p>
            <a:pPr>
              <a:lnSpc>
                <a:spcPct val="130000"/>
              </a:lnSpc>
            </a:pPr>
            <a:r>
              <a:rPr lang="en-US" sz="2400" b="1" dirty="0" smtClean="0"/>
              <a:t>EDM:</a:t>
            </a:r>
            <a:r>
              <a:rPr lang="en-US" sz="2400" dirty="0" smtClean="0"/>
              <a:t> Entity </a:t>
            </a:r>
            <a:r>
              <a:rPr lang="en-US" sz="2400" dirty="0"/>
              <a:t>Data </a:t>
            </a:r>
            <a:r>
              <a:rPr lang="en-US" sz="2400" dirty="0" smtClean="0"/>
              <a:t>Model</a:t>
            </a:r>
          </a:p>
          <a:p>
            <a:pPr>
              <a:lnSpc>
                <a:spcPct val="130000"/>
              </a:lnSpc>
            </a:pPr>
            <a:r>
              <a:rPr lang="en-GB" sz="2400" b="1" dirty="0"/>
              <a:t>Conceptual Model:</a:t>
            </a:r>
            <a:r>
              <a:rPr lang="en-GB" sz="2400" dirty="0"/>
              <a:t> The conceptual model contains the model classes and their relationships. This will be independent from your database table design</a:t>
            </a:r>
            <a:r>
              <a:rPr lang="en-GB" sz="2400" dirty="0" smtClean="0"/>
              <a:t>.</a:t>
            </a:r>
            <a:endParaRPr lang="en-GB" sz="2400" dirty="0"/>
          </a:p>
          <a:p>
            <a:pPr>
              <a:lnSpc>
                <a:spcPct val="130000"/>
              </a:lnSpc>
            </a:pPr>
            <a:endParaRPr lang="en-US" sz="2400"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11</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497301"/>
            <a:ext cx="4252913" cy="257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0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p:txBody>
          <a:bodyPr>
            <a:noAutofit/>
          </a:bodyPr>
          <a:lstStyle/>
          <a:p>
            <a:pPr>
              <a:lnSpc>
                <a:spcPct val="130000"/>
              </a:lnSpc>
            </a:pPr>
            <a:r>
              <a:rPr lang="en-GB" sz="1800" b="1" dirty="0" smtClean="0"/>
              <a:t>Mapping: </a:t>
            </a:r>
            <a:r>
              <a:rPr lang="en-GB" sz="1800" dirty="0" smtClean="0"/>
              <a:t>Mapping consists of information about how the conceptual model is mapped to the storage model.</a:t>
            </a:r>
          </a:p>
          <a:p>
            <a:pPr>
              <a:lnSpc>
                <a:spcPct val="130000"/>
              </a:lnSpc>
            </a:pPr>
            <a:r>
              <a:rPr lang="en-GB" sz="1800" b="1" dirty="0"/>
              <a:t>Storage Model: </a:t>
            </a:r>
            <a:r>
              <a:rPr lang="en-GB" sz="1800" dirty="0"/>
              <a:t>The storage model is the database design model which includes tables, views, stored procedures, and their relationships and keys.</a:t>
            </a:r>
          </a:p>
          <a:p>
            <a:pPr>
              <a:lnSpc>
                <a:spcPct val="130000"/>
              </a:lnSpc>
            </a:pPr>
            <a:endParaRPr lang="en-US" sz="1800"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12</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648200" y="1497301"/>
            <a:ext cx="4252913" cy="257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493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483894" cy="3771900"/>
          </a:xfrm>
        </p:spPr>
        <p:txBody>
          <a:bodyPr>
            <a:noAutofit/>
          </a:bodyPr>
          <a:lstStyle/>
          <a:p>
            <a:pPr>
              <a:lnSpc>
                <a:spcPct val="130000"/>
              </a:lnSpc>
            </a:pPr>
            <a:r>
              <a:rPr lang="en-GB" b="1" dirty="0"/>
              <a:t>LINQ to Entities:</a:t>
            </a:r>
            <a:r>
              <a:rPr lang="en-GB" dirty="0"/>
              <a:t> LINQ-to-Entities (L2E) is a query language used to write queries against the object model. It returns entities, which are defined in the conceptual model. You can use your LINQ skills here</a:t>
            </a:r>
            <a:r>
              <a:rPr lang="en-GB" dirty="0" smtClean="0"/>
              <a:t>.</a:t>
            </a:r>
            <a:endParaRPr lang="en-GB"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13</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83838" y="1168401"/>
            <a:ext cx="3717275" cy="225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437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394994" cy="3771900"/>
          </a:xfrm>
        </p:spPr>
        <p:txBody>
          <a:bodyPr>
            <a:noAutofit/>
          </a:bodyPr>
          <a:lstStyle/>
          <a:p>
            <a:pPr>
              <a:lnSpc>
                <a:spcPct val="130000"/>
              </a:lnSpc>
            </a:pPr>
            <a:r>
              <a:rPr lang="en-GB" b="1" dirty="0" smtClean="0"/>
              <a:t>Entity </a:t>
            </a:r>
            <a:r>
              <a:rPr lang="en-GB" b="1" dirty="0"/>
              <a:t>SQL:</a:t>
            </a:r>
            <a:r>
              <a:rPr lang="en-GB" dirty="0"/>
              <a:t> Entity SQL is another query language (For EF 6 only) just like LINQ to Entities. However, it is a little more difficult than L2E and the developer will have to learn it separately</a:t>
            </a:r>
            <a:r>
              <a:rPr lang="en-GB" dirty="0" smtClean="0"/>
              <a:t>.</a:t>
            </a:r>
            <a:endParaRPr lang="en-GB"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14</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141928" y="1143001"/>
            <a:ext cx="3759185" cy="227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946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547394" cy="3771900"/>
          </a:xfrm>
        </p:spPr>
        <p:txBody>
          <a:bodyPr>
            <a:noAutofit/>
          </a:bodyPr>
          <a:lstStyle/>
          <a:p>
            <a:pPr>
              <a:lnSpc>
                <a:spcPct val="130000"/>
              </a:lnSpc>
            </a:pPr>
            <a:r>
              <a:rPr lang="en-GB" sz="1800" b="1" dirty="0" smtClean="0"/>
              <a:t>Object </a:t>
            </a:r>
            <a:r>
              <a:rPr lang="en-GB" sz="1800" b="1" dirty="0"/>
              <a:t>Service:</a:t>
            </a:r>
            <a:r>
              <a:rPr lang="en-GB" sz="1800" dirty="0"/>
              <a:t> Object service is a main entry point for accessing data from the database and returning it back. Object service is responsible for materialization, which is the process of converting data returned from an entity client data provider (next layer) to an entity object structure.</a:t>
            </a:r>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25748" y="1193801"/>
            <a:ext cx="3675365" cy="222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57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280694" cy="3771900"/>
          </a:xfrm>
        </p:spPr>
        <p:txBody>
          <a:bodyPr>
            <a:noAutofit/>
          </a:bodyPr>
          <a:lstStyle/>
          <a:p>
            <a:pPr>
              <a:lnSpc>
                <a:spcPct val="150000"/>
              </a:lnSpc>
            </a:pPr>
            <a:r>
              <a:rPr lang="en-GB" sz="1800" b="1" dirty="0"/>
              <a:t>Entity Client Data Provider:</a:t>
            </a:r>
            <a:r>
              <a:rPr lang="en-GB" sz="1800" dirty="0"/>
              <a:t> The main responsibility of this layer is to convert LINQ-to-Entities or Entity SQL queries into a SQL query which is understood by the underlying database. It communicates with the </a:t>
            </a:r>
            <a:r>
              <a:rPr lang="en-GB" sz="1800" dirty="0" err="1"/>
              <a:t>ADO.Net</a:t>
            </a:r>
            <a:r>
              <a:rPr lang="en-GB" sz="1800" dirty="0"/>
              <a:t> data provider which in turn sends or retrieves data from the database.</a:t>
            </a:r>
          </a:p>
          <a:p>
            <a:pPr>
              <a:lnSpc>
                <a:spcPct val="150000"/>
              </a:lnSpc>
            </a:pP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67300" y="1097771"/>
            <a:ext cx="3833813" cy="2323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745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Architecture</a:t>
            </a:r>
          </a:p>
        </p:txBody>
      </p:sp>
      <p:sp>
        <p:nvSpPr>
          <p:cNvPr id="8" name="Content Placeholder 7"/>
          <p:cNvSpPr>
            <a:spLocks noGrp="1"/>
          </p:cNvSpPr>
          <p:nvPr>
            <p:ph sz="half" idx="1"/>
          </p:nvPr>
        </p:nvSpPr>
        <p:spPr>
          <a:xfrm>
            <a:off x="278606" y="900113"/>
            <a:ext cx="4394994" cy="3771900"/>
          </a:xfrm>
        </p:spPr>
        <p:txBody>
          <a:bodyPr>
            <a:noAutofit/>
          </a:bodyPr>
          <a:lstStyle/>
          <a:p>
            <a:pPr>
              <a:lnSpc>
                <a:spcPct val="150000"/>
              </a:lnSpc>
            </a:pPr>
            <a:r>
              <a:rPr lang="en-GB" sz="1800" b="1" dirty="0" err="1" smtClean="0"/>
              <a:t>ADO.Net</a:t>
            </a:r>
            <a:r>
              <a:rPr lang="en-GB" sz="1800" b="1" dirty="0" smtClean="0"/>
              <a:t> </a:t>
            </a:r>
            <a:r>
              <a:rPr lang="en-GB" sz="1800" b="1" dirty="0"/>
              <a:t>Data Provider:</a:t>
            </a:r>
            <a:r>
              <a:rPr lang="en-GB" sz="1800" dirty="0"/>
              <a:t> This layer communicates with the database using standard </a:t>
            </a:r>
            <a:r>
              <a:rPr lang="en-GB" sz="1800" dirty="0" err="1"/>
              <a:t>ADO.Net</a:t>
            </a:r>
            <a:r>
              <a:rPr lang="en-GB" sz="1800" dirty="0"/>
              <a:t>.</a:t>
            </a:r>
          </a:p>
          <a:p>
            <a:pPr>
              <a:lnSpc>
                <a:spcPct val="150000"/>
              </a:lnSpc>
            </a:pP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pic>
        <p:nvPicPr>
          <p:cNvPr id="6146" name="Picture 2" descr="Entity Framework Architecture"/>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041900" y="1082377"/>
            <a:ext cx="3859213" cy="233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197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EF Features</a:t>
            </a:r>
            <a:endParaRPr lang="en-US" dirty="0"/>
          </a:p>
        </p:txBody>
      </p:sp>
      <p:sp>
        <p:nvSpPr>
          <p:cNvPr id="8" name="Text Placeholder 7"/>
          <p:cNvSpPr>
            <a:spLocks noGrp="1"/>
          </p:cNvSpPr>
          <p:nvPr>
            <p:ph type="body" idx="1"/>
          </p:nvPr>
        </p:nvSpPr>
        <p:spPr/>
        <p:txBody>
          <a:bodyPr/>
          <a:lstStyle/>
          <a:p>
            <a:r>
              <a:rPr lang="en-GB" dirty="0" smtClean="0"/>
              <a:t>Section 3</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28355219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fontScale="92500" lnSpcReduction="10000"/>
          </a:bodyPr>
          <a:lstStyle/>
          <a:p>
            <a:pPr>
              <a:lnSpc>
                <a:spcPct val="120000"/>
              </a:lnSpc>
            </a:pPr>
            <a:r>
              <a:rPr lang="en-GB" sz="2900" b="1" dirty="0" smtClean="0"/>
              <a:t>Cross-platform</a:t>
            </a:r>
            <a:endParaRPr lang="en-GB" dirty="0" smtClean="0"/>
          </a:p>
          <a:p>
            <a:pPr marL="457200" lvl="1" indent="0">
              <a:lnSpc>
                <a:spcPct val="120000"/>
              </a:lnSpc>
              <a:buNone/>
            </a:pPr>
            <a:r>
              <a:rPr lang="en-GB" dirty="0" smtClean="0"/>
              <a:t>EF </a:t>
            </a:r>
            <a:r>
              <a:rPr lang="en-GB" dirty="0"/>
              <a:t>Core is a cross-platform framework which can run on Windows, Linux and Mac.</a:t>
            </a:r>
          </a:p>
          <a:p>
            <a:pPr>
              <a:lnSpc>
                <a:spcPct val="120000"/>
              </a:lnSpc>
            </a:pPr>
            <a:r>
              <a:rPr lang="en-GB" sz="2900" b="1" dirty="0" smtClean="0"/>
              <a:t>Modelling</a:t>
            </a:r>
            <a:endParaRPr lang="en-GB" sz="2900" b="1" dirty="0"/>
          </a:p>
          <a:p>
            <a:pPr marL="457200" lvl="1" indent="0">
              <a:lnSpc>
                <a:spcPct val="120000"/>
              </a:lnSpc>
              <a:buNone/>
            </a:pPr>
            <a:r>
              <a:rPr lang="en-GB" dirty="0" smtClean="0"/>
              <a:t>EF </a:t>
            </a:r>
            <a:r>
              <a:rPr lang="en-GB" dirty="0"/>
              <a:t>(Entity Framework) creates an EDM (Entity Data Model) based on POCO (Plain Old CLR Object) entities with get/set properties of different data types. It uses this model when querying or saving entity data to the underlying database</a:t>
            </a:r>
            <a:r>
              <a:rPr lang="en-GB" dirty="0" smtClean="0"/>
              <a:t>.</a:t>
            </a:r>
          </a:p>
          <a:p>
            <a:pPr>
              <a:lnSpc>
                <a:spcPct val="120000"/>
              </a:lnSpc>
            </a:pPr>
            <a:r>
              <a:rPr lang="en-GB" sz="2900" b="1" dirty="0" smtClean="0"/>
              <a:t>…</a:t>
            </a:r>
            <a:endParaRPr lang="en-GB" sz="2900" b="1" dirty="0"/>
          </a:p>
          <a:p>
            <a:pPr marL="457200" lvl="1" indent="0">
              <a:lnSpc>
                <a:spcPct val="120000"/>
              </a:lnSpc>
              <a:buNone/>
            </a:pPr>
            <a:endParaRPr lang="en-GB" dirty="0" smtClean="0"/>
          </a:p>
          <a:p>
            <a:pPr marL="457200" lvl="1" indent="0">
              <a:lnSpc>
                <a:spcPct val="120000"/>
              </a:lnSpc>
              <a:buNone/>
            </a:pPr>
            <a:endParaRPr lang="en-GB" dirty="0" smtClean="0"/>
          </a:p>
          <a:p>
            <a:pPr marL="457200" lvl="1" indent="0">
              <a:lnSpc>
                <a:spcPct val="120000"/>
              </a:lnSpc>
              <a:buNone/>
            </a:pPr>
            <a:endParaRPr lang="en-GB" dirty="0" smtClean="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spTree>
    <p:extLst>
      <p:ext uri="{BB962C8B-B14F-4D97-AF65-F5344CB8AC3E}">
        <p14:creationId xmlns:p14="http://schemas.microsoft.com/office/powerpoint/2010/main" val="1265961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GB" altLang="en-US" sz="2800" dirty="0"/>
              <a:t>Overview Entity Framework</a:t>
            </a:r>
          </a:p>
          <a:p>
            <a:r>
              <a:rPr lang="en-GB" altLang="en-US" sz="2800" dirty="0"/>
              <a:t>EF Architecture</a:t>
            </a:r>
          </a:p>
          <a:p>
            <a:r>
              <a:rPr lang="en-GB" altLang="en-US" sz="2800" dirty="0"/>
              <a:t>EF Features</a:t>
            </a:r>
          </a:p>
          <a:p>
            <a:r>
              <a:rPr lang="en-GB" altLang="en-US" sz="2800" dirty="0"/>
              <a:t>Workflow in Entity Framework</a:t>
            </a:r>
          </a:p>
          <a:p>
            <a:r>
              <a:rPr lang="en-GB" altLang="en-US" sz="2800" dirty="0"/>
              <a:t>Entity State</a:t>
            </a:r>
          </a:p>
          <a:p>
            <a:r>
              <a:rPr lang="en-GB" altLang="en-US" sz="2800" dirty="0"/>
              <a:t>Development approaches</a:t>
            </a:r>
          </a:p>
          <a:p>
            <a:endParaRPr lang="en-US" sz="2800" dirty="0"/>
          </a:p>
        </p:txBody>
      </p:sp>
      <p:sp>
        <p:nvSpPr>
          <p:cNvPr id="4" name="Date Placeholder 3"/>
          <p:cNvSpPr>
            <a:spLocks noGrp="1"/>
          </p:cNvSpPr>
          <p:nvPr>
            <p:ph type="dt" sz="half" idx="10"/>
          </p:nvPr>
        </p:nvSpPr>
        <p:spPr/>
        <p:txBody>
          <a:bodyPr/>
          <a:lstStyle/>
          <a:p>
            <a:fld id="{6D833602-3032-40E0-910C-A05081070B9D}" type="datetime1">
              <a:rPr lang="en-US" smtClean="0"/>
              <a:t>10/24/2023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a:t>
            </a:fld>
            <a:endParaRPr lang="en-US"/>
          </a:p>
        </p:txBody>
      </p:sp>
    </p:spTree>
    <p:extLst>
      <p:ext uri="{BB962C8B-B14F-4D97-AF65-F5344CB8AC3E}">
        <p14:creationId xmlns:p14="http://schemas.microsoft.com/office/powerpoint/2010/main" val="683828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fontScale="92500" lnSpcReduction="20000"/>
          </a:bodyPr>
          <a:lstStyle/>
          <a:p>
            <a:pPr>
              <a:lnSpc>
                <a:spcPct val="120000"/>
              </a:lnSpc>
            </a:pPr>
            <a:r>
              <a:rPr lang="en-GB" sz="2900" b="1" dirty="0" smtClean="0"/>
              <a:t>Querying</a:t>
            </a:r>
            <a:endParaRPr lang="en-GB" sz="2900" b="1" dirty="0"/>
          </a:p>
          <a:p>
            <a:pPr marL="457200" lvl="1" indent="0">
              <a:lnSpc>
                <a:spcPct val="120000"/>
              </a:lnSpc>
              <a:buNone/>
            </a:pPr>
            <a:r>
              <a:rPr lang="en-GB" dirty="0" smtClean="0"/>
              <a:t>EF </a:t>
            </a:r>
            <a:r>
              <a:rPr lang="en-GB" dirty="0"/>
              <a:t>allows us to use LINQ queries (C#/VB.NET) to retrieve data from the underlying database. The database provider will translate this LINQ queries to the database-specific query language (e.g. SQL for a relational database). EF also allows us to execute raw SQL queries directly to the database.</a:t>
            </a:r>
          </a:p>
          <a:p>
            <a:pPr>
              <a:lnSpc>
                <a:spcPct val="120000"/>
              </a:lnSpc>
            </a:pPr>
            <a:r>
              <a:rPr lang="en-GB" sz="2900" b="1" dirty="0"/>
              <a:t>Change </a:t>
            </a:r>
            <a:r>
              <a:rPr lang="en-GB" sz="2900" b="1" dirty="0" smtClean="0"/>
              <a:t>Tracking</a:t>
            </a:r>
            <a:endParaRPr lang="en-GB" sz="2900" b="1" dirty="0"/>
          </a:p>
          <a:p>
            <a:pPr marL="457200" lvl="1" indent="0">
              <a:lnSpc>
                <a:spcPct val="120000"/>
              </a:lnSpc>
              <a:buNone/>
            </a:pPr>
            <a:r>
              <a:rPr lang="en-GB" dirty="0" smtClean="0"/>
              <a:t>EF keeps track of changes occurred to instances of your entities (Property values) which need to be submitted to the database.</a:t>
            </a:r>
          </a:p>
          <a:p>
            <a:pPr>
              <a:lnSpc>
                <a:spcPct val="120000"/>
              </a:lnSpc>
            </a:pPr>
            <a:r>
              <a:rPr lang="en-GB" sz="2900" b="1" dirty="0" smtClean="0"/>
              <a:t>…</a:t>
            </a:r>
            <a:endParaRPr lang="en-GB" sz="2900" b="1" dirty="0"/>
          </a:p>
          <a:p>
            <a:pPr marL="457200" lvl="1" indent="0">
              <a:lnSpc>
                <a:spcPct val="120000"/>
              </a:lnSpc>
              <a:buNone/>
            </a:pPr>
            <a:endParaRPr lang="en-GB"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1001394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Autofit/>
          </a:bodyPr>
          <a:lstStyle/>
          <a:p>
            <a:pPr>
              <a:lnSpc>
                <a:spcPct val="120000"/>
              </a:lnSpc>
            </a:pPr>
            <a:r>
              <a:rPr lang="en-GB" b="1" dirty="0" smtClean="0"/>
              <a:t>Saving</a:t>
            </a:r>
            <a:endParaRPr lang="en-GB" sz="2800" dirty="0" smtClean="0"/>
          </a:p>
          <a:p>
            <a:pPr marL="457200" lvl="1" indent="0">
              <a:lnSpc>
                <a:spcPct val="120000"/>
              </a:lnSpc>
              <a:buNone/>
            </a:pPr>
            <a:r>
              <a:rPr lang="en-GB" sz="1600" dirty="0" smtClean="0"/>
              <a:t>EF </a:t>
            </a:r>
            <a:r>
              <a:rPr lang="en-GB" sz="1600" dirty="0"/>
              <a:t>executes INSERT, UPDATE, and DELETE commands to the database based on the changes occurred to your entities when you call the </a:t>
            </a:r>
            <a:r>
              <a:rPr lang="en-GB" sz="1600" dirty="0" err="1"/>
              <a:t>SaveChanges</a:t>
            </a:r>
            <a:r>
              <a:rPr lang="en-GB" sz="1600" dirty="0"/>
              <a:t>() method. EF also provides the asynchronous </a:t>
            </a:r>
            <a:r>
              <a:rPr lang="en-GB" sz="1600" dirty="0" err="1"/>
              <a:t>SaveChangesAsync</a:t>
            </a:r>
            <a:r>
              <a:rPr lang="en-GB" sz="1600" dirty="0"/>
              <a:t>() method.</a:t>
            </a:r>
          </a:p>
          <a:p>
            <a:pPr>
              <a:lnSpc>
                <a:spcPct val="120000"/>
              </a:lnSpc>
            </a:pPr>
            <a:r>
              <a:rPr lang="en-GB" b="1" dirty="0" smtClean="0"/>
              <a:t>Concurrency</a:t>
            </a:r>
            <a:endParaRPr lang="en-GB" b="1" dirty="0"/>
          </a:p>
          <a:p>
            <a:pPr marL="457200" lvl="1" indent="0">
              <a:lnSpc>
                <a:spcPct val="120000"/>
              </a:lnSpc>
              <a:buNone/>
            </a:pPr>
            <a:r>
              <a:rPr lang="en-GB" sz="1600" dirty="0"/>
              <a:t>EF uses Optimistic Concurrency by default to protect overwriting changes made by </a:t>
            </a:r>
            <a:r>
              <a:rPr lang="en-GB" sz="1600" dirty="0" err="1" smtClean="0"/>
              <a:t>ano</a:t>
            </a:r>
            <a:endParaRPr lang="en-GB" sz="1600" dirty="0" smtClean="0"/>
          </a:p>
          <a:p>
            <a:pPr marL="457200" lvl="1" indent="0">
              <a:lnSpc>
                <a:spcPct val="120000"/>
              </a:lnSpc>
              <a:buNone/>
            </a:pPr>
            <a:r>
              <a:rPr lang="en-GB" sz="1600" dirty="0" err="1" smtClean="0"/>
              <a:t>ther</a:t>
            </a:r>
            <a:r>
              <a:rPr lang="en-GB" sz="1600" dirty="0" smtClean="0"/>
              <a:t> user since data was fetched from the database.</a:t>
            </a:r>
          </a:p>
          <a:p>
            <a:pPr>
              <a:lnSpc>
                <a:spcPct val="120000"/>
              </a:lnSpc>
            </a:pPr>
            <a:r>
              <a:rPr lang="en-GB" b="1" dirty="0" smtClean="0"/>
              <a:t>…</a:t>
            </a:r>
            <a:endParaRPr lang="en-GB" b="1" dirty="0"/>
          </a:p>
          <a:p>
            <a:pPr marL="457200" lvl="1" indent="0">
              <a:lnSpc>
                <a:spcPct val="120000"/>
              </a:lnSpc>
              <a:buNone/>
            </a:pPr>
            <a:endParaRPr lang="en-GB" sz="1600"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21</a:t>
            </a:fld>
            <a:endParaRPr lang="en-US"/>
          </a:p>
        </p:txBody>
      </p:sp>
    </p:spTree>
    <p:extLst>
      <p:ext uri="{BB962C8B-B14F-4D97-AF65-F5344CB8AC3E}">
        <p14:creationId xmlns:p14="http://schemas.microsoft.com/office/powerpoint/2010/main" val="3630437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a:bodyPr>
          <a:lstStyle/>
          <a:p>
            <a:pPr>
              <a:lnSpc>
                <a:spcPct val="120000"/>
              </a:lnSpc>
            </a:pPr>
            <a:r>
              <a:rPr lang="en-GB" sz="2800" b="1" dirty="0" smtClean="0"/>
              <a:t>Transactions</a:t>
            </a:r>
            <a:endParaRPr lang="en-GB" sz="2800" b="1" dirty="0"/>
          </a:p>
          <a:p>
            <a:pPr marL="457200" lvl="1" indent="0">
              <a:lnSpc>
                <a:spcPct val="120000"/>
              </a:lnSpc>
              <a:buNone/>
            </a:pPr>
            <a:r>
              <a:rPr lang="en-GB" sz="1800" dirty="0"/>
              <a:t>EF performs automatic transaction management while querying or saving data. It also provides options to customize transaction management</a:t>
            </a:r>
            <a:r>
              <a:rPr lang="en-GB" sz="1800" dirty="0" smtClean="0"/>
              <a:t>.</a:t>
            </a:r>
          </a:p>
          <a:p>
            <a:r>
              <a:rPr lang="en-GB" sz="2800" b="1" dirty="0"/>
              <a:t>Caching</a:t>
            </a:r>
            <a:endParaRPr lang="en-GB" sz="3200" dirty="0"/>
          </a:p>
          <a:p>
            <a:pPr marL="457200" lvl="1" indent="0">
              <a:buNone/>
            </a:pPr>
            <a:r>
              <a:rPr lang="en-GB" sz="1800" dirty="0"/>
              <a:t>EF includes first level of caching out of the box. So, repeated querying will return data from the cache instead of hitting the database.</a:t>
            </a:r>
          </a:p>
          <a:p>
            <a:r>
              <a:rPr lang="en-GB" sz="2800" b="1" dirty="0" smtClean="0"/>
              <a:t>…</a:t>
            </a:r>
            <a:endParaRPr lang="en-GB" sz="1800" dirty="0"/>
          </a:p>
          <a:p>
            <a:pPr marL="457200" lvl="1" indent="0">
              <a:lnSpc>
                <a:spcPct val="120000"/>
              </a:lnSpc>
              <a:buNone/>
            </a:pP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22</a:t>
            </a:fld>
            <a:endParaRPr lang="en-US"/>
          </a:p>
        </p:txBody>
      </p:sp>
    </p:spTree>
    <p:extLst>
      <p:ext uri="{BB962C8B-B14F-4D97-AF65-F5344CB8AC3E}">
        <p14:creationId xmlns:p14="http://schemas.microsoft.com/office/powerpoint/2010/main" val="2507213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a:bodyPr>
          <a:lstStyle/>
          <a:p>
            <a:r>
              <a:rPr lang="en-GB" sz="2800" b="1" dirty="0" smtClean="0"/>
              <a:t>Built-in Conventions</a:t>
            </a:r>
            <a:endParaRPr lang="en-GB" sz="2800" b="1" dirty="0"/>
          </a:p>
          <a:p>
            <a:pPr marL="457200" lvl="1" indent="0">
              <a:buNone/>
            </a:pPr>
            <a:r>
              <a:rPr lang="en-GB" sz="1800" dirty="0"/>
              <a:t>EF follows conventions over the configuration programming pattern, and includes a set of default rules which automatically configure the EF model.</a:t>
            </a:r>
          </a:p>
          <a:p>
            <a:r>
              <a:rPr lang="en-GB" sz="2800" b="1" dirty="0" smtClean="0"/>
              <a:t>Configurations</a:t>
            </a:r>
            <a:endParaRPr lang="en-GB" sz="2800" b="1" dirty="0"/>
          </a:p>
          <a:p>
            <a:pPr marL="457200" lvl="1" indent="0">
              <a:buNone/>
            </a:pPr>
            <a:r>
              <a:rPr lang="en-GB" sz="1800" dirty="0"/>
              <a:t>EF allows us to configure the EF model by using data annotation attributes or Fluent API to override default conventions.</a:t>
            </a:r>
          </a:p>
          <a:p>
            <a:r>
              <a:rPr lang="en-GB" sz="2800" b="1" dirty="0" smtClean="0"/>
              <a:t>…</a:t>
            </a:r>
            <a:endParaRPr lang="en-GB" sz="1800"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2219785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Entity Framework Features</a:t>
            </a:r>
          </a:p>
        </p:txBody>
      </p:sp>
      <p:sp>
        <p:nvSpPr>
          <p:cNvPr id="8" name="Content Placeholder 7"/>
          <p:cNvSpPr>
            <a:spLocks noGrp="1"/>
          </p:cNvSpPr>
          <p:nvPr>
            <p:ph idx="1"/>
          </p:nvPr>
        </p:nvSpPr>
        <p:spPr/>
        <p:txBody>
          <a:bodyPr>
            <a:normAutofit/>
          </a:bodyPr>
          <a:lstStyle/>
          <a:p>
            <a:r>
              <a:rPr lang="en-GB" sz="2800" b="1" dirty="0" smtClean="0"/>
              <a:t>Migrations</a:t>
            </a:r>
            <a:endParaRPr lang="en-GB" sz="2800" b="1" dirty="0"/>
          </a:p>
          <a:p>
            <a:pPr marL="457200" lvl="1" indent="0">
              <a:buNone/>
            </a:pPr>
            <a:r>
              <a:rPr lang="en-GB" sz="1800" dirty="0"/>
              <a:t>EF provides a set of migration commands that can be executed on the </a:t>
            </a:r>
            <a:r>
              <a:rPr lang="en-GB" sz="1800" dirty="0" err="1"/>
              <a:t>NuGet</a:t>
            </a:r>
            <a:r>
              <a:rPr lang="en-GB" sz="1800" dirty="0"/>
              <a:t> Package Manager Console or the Command Line Interface to create or manage underlying database Schema.</a:t>
            </a:r>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1017803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Workflow in Entity Framework</a:t>
            </a:r>
          </a:p>
        </p:txBody>
      </p:sp>
      <p:sp>
        <p:nvSpPr>
          <p:cNvPr id="8" name="Text Placeholder 7"/>
          <p:cNvSpPr>
            <a:spLocks noGrp="1"/>
          </p:cNvSpPr>
          <p:nvPr>
            <p:ph type="body" idx="1"/>
          </p:nvPr>
        </p:nvSpPr>
        <p:spPr/>
        <p:txBody>
          <a:bodyPr/>
          <a:lstStyle/>
          <a:p>
            <a:r>
              <a:rPr lang="en-GB" dirty="0" smtClean="0"/>
              <a:t>Section 4</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25</a:t>
            </a:fld>
            <a:endParaRPr lang="en-US"/>
          </a:p>
        </p:txBody>
      </p:sp>
    </p:spTree>
    <p:extLst>
      <p:ext uri="{BB962C8B-B14F-4D97-AF65-F5344CB8AC3E}">
        <p14:creationId xmlns:p14="http://schemas.microsoft.com/office/powerpoint/2010/main" val="13723167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a:t>Basic Workflow in </a:t>
            </a:r>
            <a:r>
              <a:rPr lang="en-GB" dirty="0" smtClean="0"/>
              <a:t>EF</a:t>
            </a:r>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26</a:t>
            </a:fld>
            <a:endParaRPr lang="en-US"/>
          </a:p>
        </p:txBody>
      </p:sp>
      <p:pic>
        <p:nvPicPr>
          <p:cNvPr id="8194" name="Picture 2" descr="http://www.entityframeworktutorial.net/images/basics/basic-workflo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5407" y="964859"/>
            <a:ext cx="5690421" cy="348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323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model</a:t>
            </a:r>
            <a:endParaRPr lang="en-US" dirty="0"/>
          </a:p>
        </p:txBody>
      </p:sp>
      <p:sp>
        <p:nvSpPr>
          <p:cNvPr id="3" name="Content Placeholder 2"/>
          <p:cNvSpPr>
            <a:spLocks noGrp="1"/>
          </p:cNvSpPr>
          <p:nvPr>
            <p:ph idx="1"/>
          </p:nvPr>
        </p:nvSpPr>
        <p:spPr/>
        <p:txBody>
          <a:bodyPr>
            <a:normAutofit/>
          </a:bodyPr>
          <a:lstStyle/>
          <a:p>
            <a:r>
              <a:rPr lang="en-GB" sz="2800" dirty="0"/>
              <a:t>Defining the model includes defining </a:t>
            </a:r>
            <a:endParaRPr lang="en-GB" sz="2800" dirty="0" smtClean="0"/>
          </a:p>
          <a:p>
            <a:pPr lvl="1"/>
            <a:r>
              <a:rPr lang="en-GB" sz="2400" dirty="0" smtClean="0"/>
              <a:t>domain </a:t>
            </a:r>
            <a:r>
              <a:rPr lang="en-GB" sz="2400" dirty="0"/>
              <a:t>classes, </a:t>
            </a:r>
            <a:endParaRPr lang="en-GB" sz="2400" dirty="0" smtClean="0"/>
          </a:p>
          <a:p>
            <a:pPr lvl="1"/>
            <a:r>
              <a:rPr lang="en-GB" sz="2400" dirty="0" smtClean="0"/>
              <a:t>context </a:t>
            </a:r>
            <a:r>
              <a:rPr lang="en-GB" sz="2400" dirty="0"/>
              <a:t>class derived from </a:t>
            </a:r>
            <a:r>
              <a:rPr lang="en-GB" sz="2400" dirty="0" err="1"/>
              <a:t>DbContext</a:t>
            </a:r>
            <a:r>
              <a:rPr lang="en-GB" sz="2400" dirty="0"/>
              <a:t>, </a:t>
            </a:r>
            <a:endParaRPr lang="en-GB" sz="2400" dirty="0" smtClean="0"/>
          </a:p>
          <a:p>
            <a:pPr lvl="1"/>
            <a:r>
              <a:rPr lang="en-GB" sz="2400" dirty="0" smtClean="0"/>
              <a:t>configurations </a:t>
            </a:r>
            <a:r>
              <a:rPr lang="en-GB" sz="2400" dirty="0"/>
              <a:t>(if any). </a:t>
            </a:r>
            <a:endParaRPr lang="en-GB" sz="2400" dirty="0" smtClean="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366928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Define model</a:t>
            </a:r>
            <a:endParaRPr lang="en-US" dirty="0"/>
          </a:p>
        </p:txBody>
      </p:sp>
      <p:sp>
        <p:nvSpPr>
          <p:cNvPr id="3" name="Content Placeholder 2"/>
          <p:cNvSpPr>
            <a:spLocks noGrp="1"/>
          </p:cNvSpPr>
          <p:nvPr>
            <p:ph idx="1"/>
          </p:nvPr>
        </p:nvSpPr>
        <p:spPr/>
        <p:txBody>
          <a:bodyPr>
            <a:normAutofit/>
          </a:bodyPr>
          <a:lstStyle/>
          <a:p>
            <a:r>
              <a:rPr lang="en-GB" sz="2800" dirty="0" smtClean="0"/>
              <a:t>EF </a:t>
            </a:r>
            <a:r>
              <a:rPr lang="en-GB" sz="2800" dirty="0"/>
              <a:t>will perform </a:t>
            </a:r>
            <a:r>
              <a:rPr lang="en-GB" sz="2800" b="1" dirty="0" smtClean="0"/>
              <a:t>CRUD</a:t>
            </a:r>
            <a:r>
              <a:rPr lang="en-GB" sz="2800" dirty="0" smtClean="0"/>
              <a:t> </a:t>
            </a:r>
            <a:r>
              <a:rPr lang="en-GB" sz="2800" dirty="0"/>
              <a:t>operations based on your model</a:t>
            </a:r>
            <a:r>
              <a:rPr lang="en-GB" sz="2800" dirty="0" smtClean="0"/>
              <a:t>.</a:t>
            </a:r>
          </a:p>
          <a:p>
            <a:r>
              <a:rPr lang="en-GB" sz="2800" dirty="0" smtClean="0"/>
              <a:t>CRUD:</a:t>
            </a:r>
          </a:p>
          <a:p>
            <a:pPr lvl="1"/>
            <a:r>
              <a:rPr lang="en-GB" sz="2400" b="1" dirty="0" smtClean="0"/>
              <a:t>C</a:t>
            </a:r>
            <a:r>
              <a:rPr lang="en-GB" sz="2400" dirty="0" smtClean="0"/>
              <a:t>reate</a:t>
            </a:r>
          </a:p>
          <a:p>
            <a:pPr lvl="1"/>
            <a:r>
              <a:rPr lang="en-GB" sz="2400" b="1" dirty="0" smtClean="0"/>
              <a:t>R</a:t>
            </a:r>
            <a:r>
              <a:rPr lang="en-GB" sz="2400" dirty="0" smtClean="0"/>
              <a:t>ead</a:t>
            </a:r>
          </a:p>
          <a:p>
            <a:pPr lvl="1"/>
            <a:r>
              <a:rPr lang="en-GB" sz="2400" b="1" dirty="0" smtClean="0"/>
              <a:t>U</a:t>
            </a:r>
            <a:r>
              <a:rPr lang="en-GB" sz="2400" dirty="0" smtClean="0"/>
              <a:t>pdate</a:t>
            </a:r>
          </a:p>
          <a:p>
            <a:pPr lvl="1"/>
            <a:r>
              <a:rPr lang="en-GB" sz="2400" b="1" dirty="0" smtClean="0"/>
              <a:t>D</a:t>
            </a:r>
            <a:r>
              <a:rPr lang="en-GB" sz="2400" dirty="0" smtClean="0"/>
              <a:t>elete</a:t>
            </a:r>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10062588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model</a:t>
            </a:r>
          </a:p>
        </p:txBody>
      </p:sp>
      <p:sp>
        <p:nvSpPr>
          <p:cNvPr id="3" name="Content Placeholder 2"/>
          <p:cNvSpPr>
            <a:spLocks noGrp="1"/>
          </p:cNvSpPr>
          <p:nvPr>
            <p:ph idx="1"/>
          </p:nvPr>
        </p:nvSpPr>
        <p:spPr>
          <a:xfrm>
            <a:off x="278606" y="925444"/>
            <a:ext cx="8622507" cy="2198756"/>
          </a:xfrm>
        </p:spPr>
        <p:txBody>
          <a:bodyPr>
            <a:noAutofit/>
          </a:bodyPr>
          <a:lstStyle/>
          <a:p>
            <a:pPr marL="0" indent="0">
              <a:buNone/>
            </a:pPr>
            <a:r>
              <a:rPr lang="en-GB" dirty="0"/>
              <a:t>Entity Framework API (EF6 &amp; EF Core) includes the ability to map domain (entity) classes to the database schema, translate &amp; execute LINQ queries to SQL, track changes occurred on entities during their lifetime, and save changes to the database.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30309551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Overview Entity Framework</a:t>
            </a:r>
          </a:p>
        </p:txBody>
      </p:sp>
      <p:sp>
        <p:nvSpPr>
          <p:cNvPr id="8" name="Text Placeholder 7"/>
          <p:cNvSpPr>
            <a:spLocks noGrp="1"/>
          </p:cNvSpPr>
          <p:nvPr>
            <p:ph type="body" idx="1"/>
          </p:nvPr>
        </p:nvSpPr>
        <p:spPr/>
        <p:txBody>
          <a:bodyPr/>
          <a:lstStyle/>
          <a:p>
            <a:r>
              <a:rPr lang="en-GB" dirty="0" smtClean="0"/>
              <a:t>Section 1</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1407999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model</a:t>
            </a:r>
          </a:p>
        </p:txBody>
      </p:sp>
      <p:sp>
        <p:nvSpPr>
          <p:cNvPr id="3" name="Content Placeholder 2"/>
          <p:cNvSpPr>
            <a:spLocks noGrp="1"/>
          </p:cNvSpPr>
          <p:nvPr>
            <p:ph idx="1"/>
          </p:nvPr>
        </p:nvSpPr>
        <p:spPr>
          <a:xfrm>
            <a:off x="278606" y="925444"/>
            <a:ext cx="8622507" cy="1204724"/>
          </a:xfrm>
        </p:spPr>
        <p:txBody>
          <a:bodyPr>
            <a:noAutofit/>
          </a:bodyPr>
          <a:lstStyle/>
          <a:p>
            <a:pPr marL="0" indent="0">
              <a:buNone/>
            </a:pPr>
            <a:r>
              <a:rPr lang="en-GB" sz="2000" dirty="0"/>
              <a:t>Entity Framework API (EF6 &amp; EF Core) includes the ability to map domain (entity) classes to the database schema, translate &amp; execute LINQ queries to SQL, track changes occurred on entities during their lifetime, and save changes to the database.</a:t>
            </a:r>
            <a:endParaRPr lang="en-US" sz="2000"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pic>
        <p:nvPicPr>
          <p:cNvPr id="14338" name="Picture 2" descr="http://www.entityframeworktutorial.net/images/basics/ef-api.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1526" y="2364279"/>
            <a:ext cx="5562600"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93460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a:r>
            <a:r>
              <a:rPr lang="en-US" dirty="0"/>
              <a:t>data</a:t>
            </a:r>
          </a:p>
        </p:txBody>
      </p:sp>
      <p:sp>
        <p:nvSpPr>
          <p:cNvPr id="3" name="Content Placeholder 2"/>
          <p:cNvSpPr>
            <a:spLocks noGrp="1"/>
          </p:cNvSpPr>
          <p:nvPr>
            <p:ph idx="1"/>
          </p:nvPr>
        </p:nvSpPr>
        <p:spPr/>
        <p:txBody>
          <a:bodyPr/>
          <a:lstStyle/>
          <a:p>
            <a:r>
              <a:rPr lang="en-GB" dirty="0" smtClean="0"/>
              <a:t>Add </a:t>
            </a:r>
            <a:r>
              <a:rPr lang="en-GB" dirty="0"/>
              <a:t>a domain object to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an appropriate INSERT command and </a:t>
            </a:r>
            <a:r>
              <a:rPr lang="en-GB" dirty="0" smtClean="0"/>
              <a:t>execute </a:t>
            </a:r>
            <a:r>
              <a:rPr lang="en-GB" dirty="0"/>
              <a:t>it to the database</a:t>
            </a:r>
            <a:r>
              <a:rPr lang="en-GB" dirty="0" smtClean="0"/>
              <a:t>.</a:t>
            </a:r>
          </a:p>
          <a:p>
            <a:pPr marL="0" indent="0">
              <a:buNone/>
            </a:pPr>
            <a:endParaRPr lang="en-GB" dirty="0" smtClean="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31</a:t>
            </a:fld>
            <a:endParaRPr lang="en-US"/>
          </a:p>
        </p:txBody>
      </p:sp>
    </p:spTree>
    <p:extLst>
      <p:ext uri="{BB962C8B-B14F-4D97-AF65-F5344CB8AC3E}">
        <p14:creationId xmlns:p14="http://schemas.microsoft.com/office/powerpoint/2010/main" val="785437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a:t>
            </a:r>
            <a:r>
              <a:rPr lang="en-US" dirty="0"/>
              <a:t>data</a:t>
            </a:r>
          </a:p>
        </p:txBody>
      </p:sp>
      <p:sp>
        <p:nvSpPr>
          <p:cNvPr id="3" name="Content Placeholder 2"/>
          <p:cNvSpPr>
            <a:spLocks noGrp="1"/>
          </p:cNvSpPr>
          <p:nvPr>
            <p:ph idx="1"/>
          </p:nvPr>
        </p:nvSpPr>
        <p:spPr/>
        <p:txBody>
          <a:bodyPr/>
          <a:lstStyle/>
          <a:p>
            <a:r>
              <a:rPr lang="en-GB" dirty="0" smtClean="0"/>
              <a:t>Add </a:t>
            </a:r>
            <a:r>
              <a:rPr lang="en-GB" dirty="0"/>
              <a:t>a domain object to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an appropriate INSERT command and </a:t>
            </a:r>
            <a:r>
              <a:rPr lang="en-GB" dirty="0" smtClean="0"/>
              <a:t>execute </a:t>
            </a:r>
            <a:r>
              <a:rPr lang="en-GB" dirty="0"/>
              <a:t>it to the database</a:t>
            </a:r>
            <a:r>
              <a:rPr lang="en-GB" dirty="0" smtClean="0"/>
              <a:t>.</a:t>
            </a:r>
          </a:p>
          <a:p>
            <a:pPr marL="0" indent="0">
              <a:buNone/>
            </a:pPr>
            <a:endParaRPr lang="en-GB" dirty="0" smtClean="0"/>
          </a:p>
          <a:p>
            <a:pPr marL="0" indent="0">
              <a:buNone/>
            </a:pPr>
            <a:r>
              <a:rPr lang="en-GB" b="1" dirty="0" smtClean="0"/>
              <a:t>Question: </a:t>
            </a:r>
            <a:r>
              <a:rPr lang="en-GB" dirty="0" smtClean="0"/>
              <a:t>Can we add more than </a:t>
            </a:r>
            <a:r>
              <a:rPr lang="en-GB" b="1" dirty="0" smtClean="0"/>
              <a:t>one</a:t>
            </a:r>
            <a:r>
              <a:rPr lang="en-GB" dirty="0" smtClean="0"/>
              <a:t> object at the time?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32</a:t>
            </a:fld>
            <a:endParaRPr lang="en-US"/>
          </a:p>
        </p:txBody>
      </p:sp>
    </p:spTree>
    <p:extLst>
      <p:ext uri="{BB962C8B-B14F-4D97-AF65-F5344CB8AC3E}">
        <p14:creationId xmlns:p14="http://schemas.microsoft.com/office/powerpoint/2010/main" val="3603071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a:t>
            </a:r>
            <a:r>
              <a:rPr lang="en-US" dirty="0"/>
              <a:t>data</a:t>
            </a:r>
          </a:p>
        </p:txBody>
      </p:sp>
      <p:sp>
        <p:nvSpPr>
          <p:cNvPr id="3" name="Content Placeholder 2"/>
          <p:cNvSpPr>
            <a:spLocks noGrp="1"/>
          </p:cNvSpPr>
          <p:nvPr>
            <p:ph idx="1"/>
          </p:nvPr>
        </p:nvSpPr>
        <p:spPr/>
        <p:txBody>
          <a:bodyPr/>
          <a:lstStyle/>
          <a:p>
            <a:r>
              <a:rPr lang="en-GB" dirty="0" smtClean="0"/>
              <a:t>Execute </a:t>
            </a:r>
            <a:r>
              <a:rPr lang="en-GB" dirty="0"/>
              <a:t>the LINQ-to-Entities query in your preferred language (C#/VB.NET). </a:t>
            </a:r>
            <a:endParaRPr lang="en-GB" dirty="0" smtClean="0"/>
          </a:p>
          <a:p>
            <a:r>
              <a:rPr lang="en-GB" dirty="0" smtClean="0"/>
              <a:t>EF </a:t>
            </a:r>
            <a:r>
              <a:rPr lang="en-GB" dirty="0"/>
              <a:t>API will convert this query into SQL query for the underlying relational database and execute it. </a:t>
            </a:r>
            <a:endParaRPr lang="en-GB" dirty="0" smtClean="0"/>
          </a:p>
          <a:p>
            <a:r>
              <a:rPr lang="en-GB" dirty="0" smtClean="0"/>
              <a:t>The </a:t>
            </a:r>
            <a:r>
              <a:rPr lang="en-GB" dirty="0"/>
              <a:t>result will be transformed into domain (entity) objects and </a:t>
            </a:r>
            <a:r>
              <a:rPr lang="en-GB" dirty="0" smtClean="0"/>
              <a:t>ready for display</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spTree>
    <p:extLst>
      <p:ext uri="{BB962C8B-B14F-4D97-AF65-F5344CB8AC3E}">
        <p14:creationId xmlns:p14="http://schemas.microsoft.com/office/powerpoint/2010/main" val="38054789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data</a:t>
            </a:r>
          </a:p>
        </p:txBody>
      </p:sp>
      <p:sp>
        <p:nvSpPr>
          <p:cNvPr id="3" name="Content Placeholder 2"/>
          <p:cNvSpPr>
            <a:spLocks noGrp="1"/>
          </p:cNvSpPr>
          <p:nvPr>
            <p:ph idx="1"/>
          </p:nvPr>
        </p:nvSpPr>
        <p:spPr>
          <a:xfrm>
            <a:off x="278605" y="3452117"/>
            <a:ext cx="8622507" cy="842719"/>
          </a:xfrm>
        </p:spPr>
        <p:txBody>
          <a:bodyPr>
            <a:normAutofit/>
          </a:bodyPr>
          <a:lstStyle/>
          <a:p>
            <a:pPr marL="0" indent="0" algn="ctr">
              <a:buNone/>
            </a:pPr>
            <a:r>
              <a:rPr lang="en-GB" sz="2000" dirty="0"/>
              <a:t>EF API translates LINQ-to-Entities queries to SQL queries for relational databases using EDM and also converts results back to entity objects.</a:t>
            </a:r>
            <a:endParaRPr lang="en-US" sz="2000"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pic>
        <p:nvPicPr>
          <p:cNvPr id="13314" name="Picture 2" descr="http://www.entityframeworktutorial.net/images/basics/ef-query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492" y="1320388"/>
            <a:ext cx="8136731" cy="17823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6882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or D</a:t>
            </a:r>
            <a:r>
              <a:rPr lang="en-US" dirty="0" smtClean="0"/>
              <a:t>elete </a:t>
            </a:r>
            <a:r>
              <a:rPr lang="en-US" dirty="0"/>
              <a:t>data</a:t>
            </a:r>
          </a:p>
        </p:txBody>
      </p:sp>
      <p:sp>
        <p:nvSpPr>
          <p:cNvPr id="3" name="Content Placeholder 2"/>
          <p:cNvSpPr>
            <a:spLocks noGrp="1"/>
          </p:cNvSpPr>
          <p:nvPr>
            <p:ph idx="1"/>
          </p:nvPr>
        </p:nvSpPr>
        <p:spPr/>
        <p:txBody>
          <a:bodyPr/>
          <a:lstStyle/>
          <a:p>
            <a:r>
              <a:rPr lang="en-GB" dirty="0" smtClean="0"/>
              <a:t>Update </a:t>
            </a:r>
            <a:r>
              <a:rPr lang="en-GB" dirty="0"/>
              <a:t>or </a:t>
            </a:r>
            <a:r>
              <a:rPr lang="en-GB" dirty="0" smtClean="0"/>
              <a:t>Remove </a:t>
            </a:r>
            <a:r>
              <a:rPr lang="en-GB" dirty="0"/>
              <a:t>entity objects from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the appropriate UPDATE or DELETE command and execute it to </a:t>
            </a:r>
            <a:r>
              <a:rPr lang="en-GB" dirty="0" smtClean="0"/>
              <a:t>the database.</a:t>
            </a:r>
          </a:p>
          <a:p>
            <a:endParaRPr lang="en-GB" dirty="0"/>
          </a:p>
          <a:p>
            <a:pPr marL="0" indent="0">
              <a:buNone/>
            </a:pP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spTree>
    <p:extLst>
      <p:ext uri="{BB962C8B-B14F-4D97-AF65-F5344CB8AC3E}">
        <p14:creationId xmlns:p14="http://schemas.microsoft.com/office/powerpoint/2010/main" val="4261102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Edit </a:t>
            </a:r>
            <a:r>
              <a:rPr lang="en-US" dirty="0"/>
              <a:t>or D</a:t>
            </a:r>
            <a:r>
              <a:rPr lang="en-US" dirty="0" smtClean="0"/>
              <a:t>elete </a:t>
            </a:r>
            <a:r>
              <a:rPr lang="en-US" dirty="0"/>
              <a:t>data</a:t>
            </a:r>
          </a:p>
        </p:txBody>
      </p:sp>
      <p:sp>
        <p:nvSpPr>
          <p:cNvPr id="3" name="Content Placeholder 2"/>
          <p:cNvSpPr>
            <a:spLocks noGrp="1"/>
          </p:cNvSpPr>
          <p:nvPr>
            <p:ph idx="1"/>
          </p:nvPr>
        </p:nvSpPr>
        <p:spPr/>
        <p:txBody>
          <a:bodyPr/>
          <a:lstStyle/>
          <a:p>
            <a:r>
              <a:rPr lang="en-GB" dirty="0" smtClean="0"/>
              <a:t>Update </a:t>
            </a:r>
            <a:r>
              <a:rPr lang="en-GB" dirty="0"/>
              <a:t>or </a:t>
            </a:r>
            <a:r>
              <a:rPr lang="en-GB" dirty="0" smtClean="0"/>
              <a:t>Remove </a:t>
            </a:r>
            <a:r>
              <a:rPr lang="en-GB" dirty="0"/>
              <a:t>entity objects from a context </a:t>
            </a:r>
            <a:endParaRPr lang="en-GB" dirty="0" smtClean="0"/>
          </a:p>
          <a:p>
            <a:r>
              <a:rPr lang="en-GB" dirty="0" smtClean="0"/>
              <a:t>Call </a:t>
            </a:r>
            <a:r>
              <a:rPr lang="en-GB" dirty="0"/>
              <a:t>the </a:t>
            </a:r>
            <a:r>
              <a:rPr lang="en-GB" dirty="0" err="1"/>
              <a:t>SaveChanges</a:t>
            </a:r>
            <a:r>
              <a:rPr lang="en-GB" dirty="0"/>
              <a:t>() method. </a:t>
            </a:r>
            <a:endParaRPr lang="en-GB" dirty="0" smtClean="0"/>
          </a:p>
          <a:p>
            <a:r>
              <a:rPr lang="en-GB" dirty="0" smtClean="0"/>
              <a:t>EF </a:t>
            </a:r>
            <a:r>
              <a:rPr lang="en-GB" dirty="0"/>
              <a:t>API will build the appropriate UPDATE or DELETE command and execute it to </a:t>
            </a:r>
            <a:r>
              <a:rPr lang="en-GB" dirty="0" smtClean="0"/>
              <a:t>the database.</a:t>
            </a:r>
          </a:p>
          <a:p>
            <a:endParaRPr lang="en-GB" dirty="0"/>
          </a:p>
          <a:p>
            <a:pPr marL="0" indent="0">
              <a:buNone/>
            </a:pPr>
            <a:r>
              <a:rPr lang="en-GB" b="1" dirty="0"/>
              <a:t>Question: </a:t>
            </a:r>
            <a:r>
              <a:rPr lang="en-GB" dirty="0" smtClean="0"/>
              <a:t>What happed if we forget calling </a:t>
            </a:r>
            <a:r>
              <a:rPr lang="en-GB" dirty="0" err="1" smtClean="0"/>
              <a:t>SaveChanges</a:t>
            </a:r>
            <a:r>
              <a:rPr lang="en-GB" dirty="0" smtClean="0"/>
              <a:t>()?</a:t>
            </a:r>
            <a:endParaRPr lang="en-US" dirty="0"/>
          </a:p>
          <a:p>
            <a:pPr marL="0" indent="0">
              <a:buNone/>
            </a:pP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spTree>
    <p:extLst>
      <p:ext uri="{BB962C8B-B14F-4D97-AF65-F5344CB8AC3E}">
        <p14:creationId xmlns:p14="http://schemas.microsoft.com/office/powerpoint/2010/main" val="3660073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dirty="0" smtClean="0">
                <a:solidFill>
                  <a:schemeClr val="accent6">
                    <a:lumMod val="75000"/>
                  </a:schemeClr>
                </a:solidFill>
                <a:cs typeface="Arial"/>
              </a:rPr>
              <a:t>Thank you</a:t>
            </a:r>
            <a:endParaRPr lang="en-US" sz="6600" dirty="0">
              <a:solidFill>
                <a:schemeClr val="accent6">
                  <a:lumMod val="75000"/>
                </a:schemeClr>
              </a:solidFill>
              <a:cs typeface="Arial"/>
            </a:endParaRPr>
          </a:p>
        </p:txBody>
      </p:sp>
      <p:sp>
        <p:nvSpPr>
          <p:cNvPr id="4" name="Subtitle 3"/>
          <p:cNvSpPr>
            <a:spLocks noGrp="1"/>
          </p:cNvSpPr>
          <p:nvPr>
            <p:ph type="subTitle" idx="1"/>
          </p:nvPr>
        </p:nvSpPr>
        <p:spPr/>
        <p:txBody>
          <a:bodyPr/>
          <a:lstStyle/>
          <a:p>
            <a:endParaRPr lang="en-US"/>
          </a:p>
        </p:txBody>
      </p:sp>
      <p:sp>
        <p:nvSpPr>
          <p:cNvPr id="3" name="Date Placeholder 2"/>
          <p:cNvSpPr>
            <a:spLocks noGrp="1"/>
          </p:cNvSpPr>
          <p:nvPr>
            <p:ph type="dt" sz="half" idx="10"/>
          </p:nvPr>
        </p:nvSpPr>
        <p:spPr/>
        <p:txBody>
          <a:bodyPr/>
          <a:lstStyle/>
          <a:p>
            <a:fld id="{A6E310CF-D8EB-4339-A038-1E0E0D4A410F}" type="datetime1">
              <a:rPr lang="en-US" smtClean="0"/>
              <a:t>10/24/2023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37</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Did you work with ADO.NET?</a:t>
            </a:r>
            <a:endParaRPr lang="en-US" dirty="0"/>
          </a:p>
        </p:txBody>
      </p:sp>
      <p:sp>
        <p:nvSpPr>
          <p:cNvPr id="8" name="Content Placeholder 7"/>
          <p:cNvSpPr>
            <a:spLocks noGrp="1"/>
          </p:cNvSpPr>
          <p:nvPr>
            <p:ph idx="1"/>
          </p:nvPr>
        </p:nvSpPr>
        <p:spPr/>
        <p:txBody>
          <a:bodyPr>
            <a:normAutofit/>
          </a:bodyPr>
          <a:lstStyle/>
          <a:p>
            <a:r>
              <a:rPr lang="en-GB" dirty="0" smtClean="0"/>
              <a:t>Save </a:t>
            </a:r>
            <a:r>
              <a:rPr lang="en-GB" dirty="0"/>
              <a:t>or retrieve application data from the underlying </a:t>
            </a:r>
            <a:r>
              <a:rPr lang="en-GB" dirty="0" smtClean="0"/>
              <a:t>database</a:t>
            </a:r>
          </a:p>
          <a:p>
            <a:r>
              <a:rPr lang="en-GB" dirty="0" smtClean="0"/>
              <a:t>Boring with repeating code: </a:t>
            </a:r>
          </a:p>
          <a:p>
            <a:pPr lvl="1"/>
            <a:r>
              <a:rPr lang="en-GB" dirty="0"/>
              <a:t>open a connection to the </a:t>
            </a:r>
            <a:r>
              <a:rPr lang="en-GB" dirty="0" smtClean="0"/>
              <a:t>database</a:t>
            </a:r>
          </a:p>
          <a:p>
            <a:pPr lvl="1"/>
            <a:r>
              <a:rPr lang="en-GB" dirty="0"/>
              <a:t>create a DataSet to fetch or submit the data to the </a:t>
            </a:r>
            <a:r>
              <a:rPr lang="en-GB" dirty="0" smtClean="0"/>
              <a:t>database</a:t>
            </a:r>
          </a:p>
          <a:p>
            <a:pPr lvl="1"/>
            <a:r>
              <a:rPr lang="en-GB" dirty="0"/>
              <a:t>convert data from the DataSet to .NET objects or vice-versa to apply business </a:t>
            </a:r>
            <a:r>
              <a:rPr lang="en-GB" dirty="0" smtClean="0"/>
              <a:t>rules</a:t>
            </a:r>
          </a:p>
          <a:p>
            <a:pPr lvl="1"/>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a:t>
            </a:fld>
            <a:endParaRPr lang="en-US"/>
          </a:p>
        </p:txBody>
      </p:sp>
    </p:spTree>
    <p:extLst>
      <p:ext uri="{BB962C8B-B14F-4D97-AF65-F5344CB8AC3E}">
        <p14:creationId xmlns:p14="http://schemas.microsoft.com/office/powerpoint/2010/main" val="155114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Did you work with ADO.NET?</a:t>
            </a:r>
            <a:endParaRPr lang="en-US" dirty="0"/>
          </a:p>
        </p:txBody>
      </p:sp>
      <p:sp>
        <p:nvSpPr>
          <p:cNvPr id="8" name="Content Placeholder 7"/>
          <p:cNvSpPr>
            <a:spLocks noGrp="1"/>
          </p:cNvSpPr>
          <p:nvPr>
            <p:ph idx="1"/>
          </p:nvPr>
        </p:nvSpPr>
        <p:spPr/>
        <p:txBody>
          <a:bodyPr>
            <a:normAutofit/>
          </a:bodyPr>
          <a:lstStyle/>
          <a:p>
            <a:r>
              <a:rPr lang="en-GB" dirty="0" smtClean="0"/>
              <a:t>Stressful when:</a:t>
            </a:r>
          </a:p>
          <a:p>
            <a:pPr lvl="1"/>
            <a:r>
              <a:rPr lang="en-GB" dirty="0" smtClean="0"/>
              <a:t>Cannot remember all SQL schema and data</a:t>
            </a:r>
          </a:p>
          <a:p>
            <a:pPr lvl="1"/>
            <a:r>
              <a:rPr lang="en-GB" dirty="0" smtClean="0"/>
              <a:t>Forget to close connection</a:t>
            </a:r>
          </a:p>
          <a:p>
            <a:pPr lvl="1"/>
            <a:r>
              <a:rPr lang="en-GB" dirty="0" smtClean="0"/>
              <a:t>Exception when database changed without any notification</a:t>
            </a:r>
          </a:p>
          <a:p>
            <a:pPr lvl="1"/>
            <a:r>
              <a:rPr lang="en-GB" dirty="0" smtClean="0"/>
              <a:t>SQL Injection</a:t>
            </a:r>
          </a:p>
          <a:p>
            <a:pPr lvl="1"/>
            <a:r>
              <a:rPr lang="en-GB" dirty="0" smtClean="0"/>
              <a:t>…..</a:t>
            </a:r>
          </a:p>
          <a:p>
            <a:pPr lvl="1"/>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a:t>
            </a:fld>
            <a:endParaRPr lang="en-US"/>
          </a:p>
        </p:txBody>
      </p:sp>
    </p:spTree>
    <p:extLst>
      <p:ext uri="{BB962C8B-B14F-4D97-AF65-F5344CB8AC3E}">
        <p14:creationId xmlns:p14="http://schemas.microsoft.com/office/powerpoint/2010/main" val="274537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idx="1"/>
          </p:nvPr>
        </p:nvSpPr>
        <p:spPr/>
        <p:txBody>
          <a:bodyPr>
            <a:normAutofit/>
          </a:bodyPr>
          <a:lstStyle/>
          <a:p>
            <a:r>
              <a:rPr lang="en-GB" dirty="0" smtClean="0"/>
              <a:t>Automate </a:t>
            </a:r>
            <a:r>
              <a:rPr lang="en-GB" dirty="0"/>
              <a:t>all </a:t>
            </a:r>
            <a:r>
              <a:rPr lang="en-GB" dirty="0" smtClean="0"/>
              <a:t>database </a:t>
            </a:r>
            <a:r>
              <a:rPr lang="en-GB" dirty="0"/>
              <a:t>related </a:t>
            </a:r>
            <a:r>
              <a:rPr lang="en-GB" dirty="0" smtClean="0"/>
              <a:t>activities</a:t>
            </a:r>
          </a:p>
          <a:p>
            <a:r>
              <a:rPr lang="en-GB" dirty="0" smtClean="0"/>
              <a:t>Open-source </a:t>
            </a:r>
            <a:r>
              <a:rPr lang="en-GB" dirty="0"/>
              <a:t>ORM framework for .NET applications </a:t>
            </a:r>
            <a:endParaRPr lang="en-GB" dirty="0" smtClean="0"/>
          </a:p>
          <a:p>
            <a:r>
              <a:rPr lang="en-US" dirty="0" smtClean="0"/>
              <a:t>Supported </a:t>
            </a:r>
            <a:r>
              <a:rPr lang="en-US" dirty="0"/>
              <a:t>by </a:t>
            </a:r>
            <a:r>
              <a:rPr lang="en-US" dirty="0" smtClean="0"/>
              <a:t>Microsoft</a:t>
            </a:r>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148643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idx="1"/>
          </p:nvPr>
        </p:nvSpPr>
        <p:spPr/>
        <p:txBody>
          <a:bodyPr>
            <a:normAutofit/>
          </a:bodyPr>
          <a:lstStyle/>
          <a:p>
            <a:r>
              <a:rPr lang="en-GB" sz="2800" dirty="0" smtClean="0"/>
              <a:t>Enables </a:t>
            </a:r>
            <a:r>
              <a:rPr lang="en-GB" sz="2800" dirty="0"/>
              <a:t>developers to work with data using objects of domain specific classes without focusing on the underlying database tables and columns where this data is </a:t>
            </a:r>
            <a:r>
              <a:rPr lang="en-GB" sz="2800" dirty="0" smtClean="0"/>
              <a:t>stored</a:t>
            </a:r>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spTree>
    <p:extLst>
      <p:ext uri="{BB962C8B-B14F-4D97-AF65-F5344CB8AC3E}">
        <p14:creationId xmlns:p14="http://schemas.microsoft.com/office/powerpoint/2010/main" val="4290234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idx="1"/>
          </p:nvPr>
        </p:nvSpPr>
        <p:spPr/>
        <p:txBody>
          <a:bodyPr>
            <a:normAutofit/>
          </a:bodyPr>
          <a:lstStyle/>
          <a:p>
            <a:r>
              <a:rPr lang="en-GB" sz="2800" dirty="0" smtClean="0"/>
              <a:t>Enables </a:t>
            </a:r>
            <a:r>
              <a:rPr lang="en-GB" sz="2800" dirty="0"/>
              <a:t>developers to work with data using objects of domain specific classes without focusing on the underlying database tables and columns where this data is </a:t>
            </a:r>
            <a:r>
              <a:rPr lang="en-GB" sz="2800" dirty="0" smtClean="0"/>
              <a:t>stored</a:t>
            </a:r>
          </a:p>
          <a:p>
            <a:r>
              <a:rPr lang="en-GB" sz="2800" dirty="0"/>
              <a:t>D</a:t>
            </a:r>
            <a:r>
              <a:rPr lang="en-GB" sz="2800" dirty="0" smtClean="0"/>
              <a:t>evelopers </a:t>
            </a:r>
            <a:r>
              <a:rPr lang="en-GB" sz="2800" dirty="0"/>
              <a:t>can work at a higher level of abstraction when they deal with data, and can create and maintain data-oriented applications with less code compared with traditional applications</a:t>
            </a:r>
            <a:endParaRPr lang="en-US" sz="2800" dirty="0" smtClean="0"/>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spTree>
    <p:extLst>
      <p:ext uri="{BB962C8B-B14F-4D97-AF65-F5344CB8AC3E}">
        <p14:creationId xmlns:p14="http://schemas.microsoft.com/office/powerpoint/2010/main" val="54413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Entity Framework</a:t>
            </a:r>
            <a:r>
              <a:rPr lang="en-US" dirty="0" smtClean="0"/>
              <a:t>?</a:t>
            </a:r>
            <a:endParaRPr lang="en-US" dirty="0"/>
          </a:p>
        </p:txBody>
      </p:sp>
      <p:sp>
        <p:nvSpPr>
          <p:cNvPr id="8" name="Content Placeholder 7"/>
          <p:cNvSpPr>
            <a:spLocks noGrp="1"/>
          </p:cNvSpPr>
          <p:nvPr>
            <p:ph sz="half" idx="1"/>
          </p:nvPr>
        </p:nvSpPr>
        <p:spPr/>
        <p:txBody>
          <a:bodyPr>
            <a:normAutofit/>
          </a:bodyPr>
          <a:lstStyle/>
          <a:p>
            <a:pPr marL="0" indent="0">
              <a:buNone/>
            </a:pPr>
            <a:r>
              <a:rPr lang="en-GB" i="1" dirty="0" smtClean="0"/>
              <a:t>“Entity </a:t>
            </a:r>
            <a:r>
              <a:rPr lang="en-GB" i="1" dirty="0"/>
              <a:t>Framework is an </a:t>
            </a:r>
            <a:r>
              <a:rPr lang="en-GB" b="1" i="1" dirty="0"/>
              <a:t>object-relational mapper</a:t>
            </a:r>
            <a:r>
              <a:rPr lang="en-GB" i="1" dirty="0"/>
              <a:t> (O/RM) that enables .NET developers to </a:t>
            </a:r>
            <a:r>
              <a:rPr lang="en-GB" b="1" i="1" dirty="0"/>
              <a:t>work with a database using .NET objects</a:t>
            </a:r>
            <a:r>
              <a:rPr lang="en-GB" i="1" dirty="0"/>
              <a:t>. It </a:t>
            </a:r>
            <a:r>
              <a:rPr lang="en-GB" b="1" i="1" dirty="0" smtClean="0"/>
              <a:t>eliminates </a:t>
            </a:r>
            <a:r>
              <a:rPr lang="en-GB" i="1" dirty="0" smtClean="0"/>
              <a:t>the </a:t>
            </a:r>
            <a:r>
              <a:rPr lang="en-GB" i="1" dirty="0"/>
              <a:t>need for most of the data-access code that </a:t>
            </a:r>
            <a:r>
              <a:rPr lang="en-GB" i="1" dirty="0" smtClean="0"/>
              <a:t>developers </a:t>
            </a:r>
            <a:r>
              <a:rPr lang="en-GB" i="1" dirty="0"/>
              <a:t>usually need to write</a:t>
            </a:r>
            <a:r>
              <a:rPr lang="en-GB" i="1" dirty="0" smtClean="0"/>
              <a:t>.”</a:t>
            </a:r>
          </a:p>
        </p:txBody>
      </p:sp>
      <p:sp>
        <p:nvSpPr>
          <p:cNvPr id="4" name="Date Placeholder 3"/>
          <p:cNvSpPr>
            <a:spLocks noGrp="1"/>
          </p:cNvSpPr>
          <p:nvPr>
            <p:ph type="dt" sz="half" idx="10"/>
          </p:nvPr>
        </p:nvSpPr>
        <p:spPr/>
        <p:txBody>
          <a:bodyPr/>
          <a:lstStyle/>
          <a:p>
            <a:fld id="{95690783-B5B6-43F6-9D05-1F8793B02117}" type="datetime1">
              <a:rPr lang="en-US" smtClean="0"/>
              <a:t>10/24/2023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pic>
        <p:nvPicPr>
          <p:cNvPr id="2050" name="Picture 2" descr="http://www.entityframeworktutorial.net/images/basics/ef-in-app-architecture.png"/>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5920"/>
          <a:stretch/>
        </p:blipFill>
        <p:spPr bwMode="auto">
          <a:xfrm>
            <a:off x="5219330" y="900113"/>
            <a:ext cx="3110653" cy="3548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440343"/>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1377</TotalTime>
  <Words>1792</Words>
  <Application>Microsoft Office PowerPoint</Application>
  <PresentationFormat>On-screen Show (16:9)</PresentationFormat>
  <Paragraphs>250</Paragraphs>
  <Slides>37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Template_Internal_Course</vt:lpstr>
      <vt:lpstr>Entity Framework</vt:lpstr>
      <vt:lpstr>Lesson Objectives</vt:lpstr>
      <vt:lpstr>Overview Entity Framework</vt:lpstr>
      <vt:lpstr>Did you work with ADO.NET?</vt:lpstr>
      <vt:lpstr>Did you work with ADO.NET?</vt:lpstr>
      <vt:lpstr>What is Entity Framework?</vt:lpstr>
      <vt:lpstr>What is Entity Framework?</vt:lpstr>
      <vt:lpstr>What is Entity Framework?</vt:lpstr>
      <vt:lpstr>What is Entity Framework?</vt:lpstr>
      <vt:lpstr>EF Architecture</vt:lpstr>
      <vt:lpstr>Entity Framework Architecture</vt:lpstr>
      <vt:lpstr>Entity Framework Architecture</vt:lpstr>
      <vt:lpstr>Entity Framework Architecture</vt:lpstr>
      <vt:lpstr>Entity Framework Architecture</vt:lpstr>
      <vt:lpstr>Entity Framework Architecture</vt:lpstr>
      <vt:lpstr>Entity Framework Architecture</vt:lpstr>
      <vt:lpstr>Entity Framework Architecture</vt:lpstr>
      <vt:lpstr>EF Features</vt:lpstr>
      <vt:lpstr>Entity Framework Features</vt:lpstr>
      <vt:lpstr>Entity Framework Features</vt:lpstr>
      <vt:lpstr>Entity Framework Features</vt:lpstr>
      <vt:lpstr>Entity Framework Features</vt:lpstr>
      <vt:lpstr>Entity Framework Features</vt:lpstr>
      <vt:lpstr>Entity Framework Features</vt:lpstr>
      <vt:lpstr>Workflow in Entity Framework</vt:lpstr>
      <vt:lpstr>Basic Workflow in EF</vt:lpstr>
      <vt:lpstr>Define model</vt:lpstr>
      <vt:lpstr>Define model</vt:lpstr>
      <vt:lpstr>Define model</vt:lpstr>
      <vt:lpstr>Define model</vt:lpstr>
      <vt:lpstr>Insert data</vt:lpstr>
      <vt:lpstr>Insert data</vt:lpstr>
      <vt:lpstr>Read data</vt:lpstr>
      <vt:lpstr>Read data</vt:lpstr>
      <vt:lpstr>Edit or Delete data</vt:lpstr>
      <vt:lpstr>Edit or Delete data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Linh Ho Duc</cp:lastModifiedBy>
  <cp:revision>94</cp:revision>
  <dcterms:created xsi:type="dcterms:W3CDTF">2015-08-31T01:44:46Z</dcterms:created>
  <dcterms:modified xsi:type="dcterms:W3CDTF">2023-10-24T04:25:06Z</dcterms:modified>
</cp:coreProperties>
</file>