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0" r:id="rId2"/>
    <p:sldId id="272" r:id="rId3"/>
    <p:sldId id="360" r:id="rId4"/>
    <p:sldId id="362" r:id="rId5"/>
    <p:sldId id="366" r:id="rId6"/>
    <p:sldId id="367" r:id="rId7"/>
    <p:sldId id="381" r:id="rId8"/>
    <p:sldId id="368" r:id="rId9"/>
    <p:sldId id="369" r:id="rId10"/>
    <p:sldId id="379" r:id="rId11"/>
    <p:sldId id="380" r:id="rId12"/>
    <p:sldId id="382" r:id="rId13"/>
    <p:sldId id="378" r:id="rId14"/>
    <p:sldId id="372" r:id="rId15"/>
    <p:sldId id="373" r:id="rId16"/>
    <p:sldId id="374" r:id="rId17"/>
    <p:sldId id="375" r:id="rId18"/>
    <p:sldId id="376" r:id="rId19"/>
    <p:sldId id="377" r:id="rId20"/>
    <p:sldId id="361" r:id="rId21"/>
    <p:sldId id="363" r:id="rId22"/>
    <p:sldId id="364" r:id="rId23"/>
    <p:sldId id="365" r:id="rId24"/>
    <p:sldId id="383" r:id="rId25"/>
    <p:sldId id="25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0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61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4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Logging in EF Core</a:t>
            </a:r>
            <a:endParaRPr lang="en-US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API - </a:t>
            </a:r>
            <a:r>
              <a:rPr lang="en-US" dirty="0" err="1"/>
              <a:t>ILoggerProvider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ILoggerProvider</a:t>
            </a:r>
            <a:r>
              <a:rPr lang="en-US" sz="2000" dirty="0"/>
              <a:t> manages and creates an appropriate logger, specified by the logging category.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91" y="1942485"/>
            <a:ext cx="4760116" cy="12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API - </a:t>
            </a:r>
            <a:r>
              <a:rPr lang="en-US" b="0" dirty="0" err="1" smtClean="0"/>
              <a:t>ILogger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b="1" dirty="0" err="1">
                <a:solidFill>
                  <a:srgbClr val="FF0000"/>
                </a:solidFill>
              </a:rPr>
              <a:t>ILogger</a:t>
            </a:r>
            <a:r>
              <a:rPr lang="en-US" sz="2000" dirty="0"/>
              <a:t> interface includes methods for logging to the underlying storage. There are many extension methods which make logging easy.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2168" y="1664424"/>
            <a:ext cx="7044582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state,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Exception,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formatter);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0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Logging </a:t>
            </a:r>
            <a:r>
              <a:rPr lang="en-US" b="0" dirty="0" smtClean="0"/>
              <a:t>Providers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logging provider </a:t>
            </a:r>
            <a:r>
              <a:rPr lang="en-US" dirty="0">
                <a:solidFill>
                  <a:srgbClr val="FF0000"/>
                </a:solidFill>
              </a:rPr>
              <a:t>displays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stores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logs</a:t>
            </a:r>
            <a:r>
              <a:rPr lang="en-US" dirty="0"/>
              <a:t> to a particular medium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console,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debugging event,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 </a:t>
            </a:r>
            <a:r>
              <a:rPr lang="en-US" dirty="0">
                <a:solidFill>
                  <a:srgbClr val="00B050"/>
                </a:solidFill>
              </a:rPr>
              <a:t>event log,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trace listener,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others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provides various logging providers as </a:t>
            </a:r>
            <a:r>
              <a:rPr lang="en-US" dirty="0" err="1"/>
              <a:t>NuGet</a:t>
            </a:r>
            <a:r>
              <a:rPr lang="en-US" dirty="0"/>
              <a:t> packages.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Logging Provider's </a:t>
            </a:r>
            <a:r>
              <a:rPr lang="en-US" b="0" dirty="0" err="1"/>
              <a:t>NuGet</a:t>
            </a:r>
            <a:r>
              <a:rPr lang="en-US" b="0" dirty="0"/>
              <a:t> Package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83090"/>
              </p:ext>
            </p:extLst>
          </p:nvPr>
        </p:nvGraphicFramePr>
        <p:xfrm>
          <a:off x="278604" y="1030129"/>
          <a:ext cx="8511434" cy="2959307"/>
        </p:xfrm>
        <a:graphic>
          <a:graphicData uri="http://schemas.openxmlformats.org/drawingml/2006/table">
            <a:tbl>
              <a:tblPr/>
              <a:tblGrid>
                <a:gridCol w="4713725">
                  <a:extLst>
                    <a:ext uri="{9D8B030D-6E8A-4147-A177-3AD203B41FA5}">
                      <a16:colId xmlns:a16="http://schemas.microsoft.com/office/drawing/2014/main" val="4198606715"/>
                    </a:ext>
                  </a:extLst>
                </a:gridCol>
                <a:gridCol w="3797709">
                  <a:extLst>
                    <a:ext uri="{9D8B030D-6E8A-4147-A177-3AD203B41FA5}">
                      <a16:colId xmlns:a16="http://schemas.microsoft.com/office/drawing/2014/main" val="3180783036"/>
                    </a:ext>
                  </a:extLst>
                </a:gridCol>
              </a:tblGrid>
              <a:tr h="381846"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Logging Provider's NuGet Package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Output Target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790715"/>
                  </a:ext>
                </a:extLst>
              </a:tr>
              <a:tr h="381846">
                <a:tc>
                  <a:txBody>
                    <a:bodyPr/>
                    <a:lstStyle/>
                    <a:p>
                      <a:pPr fontAlgn="t"/>
                      <a:r>
                        <a:rPr lang="en-US" u="none" dirty="0">
                          <a:solidFill>
                            <a:srgbClr val="007BFF"/>
                          </a:solidFill>
                          <a:effectLst/>
                        </a:rPr>
                        <a:t>Microsoft.Extensions.Logging.Console</a:t>
                      </a:r>
                      <a:endParaRPr lang="en-US" u="none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Console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12591"/>
                  </a:ext>
                </a:extLst>
              </a:tr>
              <a:tr h="668231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u="none" kern="1200" dirty="0">
                          <a:solidFill>
                            <a:srgbClr val="007B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Microsoft.Extensions.Logging.AzureAppServices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Azure App Services 'Diagnostics logs' and 'Log stream' features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58483"/>
                  </a:ext>
                </a:extLst>
              </a:tr>
              <a:tr h="381846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u="none" kern="1200" dirty="0">
                          <a:solidFill>
                            <a:srgbClr val="007B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Microsoft.Extensions.Logging.Debug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Debugger Monitor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63295"/>
                  </a:ext>
                </a:extLst>
              </a:tr>
              <a:tr h="381846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u="none" kern="1200" dirty="0">
                          <a:solidFill>
                            <a:srgbClr val="007B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Microsoft.Extensions.Logging.EventLog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Windows Event Log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036716"/>
                  </a:ext>
                </a:extLst>
              </a:tr>
              <a:tr h="381846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u="none" kern="1200" dirty="0">
                          <a:solidFill>
                            <a:srgbClr val="007B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Microsoft.Extensions.Logging.EventSource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EventSource/EventListener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70550"/>
                  </a:ext>
                </a:extLst>
              </a:tr>
              <a:tr h="381846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800" u="none" kern="1200" dirty="0">
                          <a:solidFill>
                            <a:srgbClr val="007B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Microsoft.Extensions.Logging.TraceSource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Trace Listener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79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Console Logging </a:t>
            </a:r>
            <a:r>
              <a:rPr lang="en-US" b="0" dirty="0" smtClean="0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Microsoft.Extensions.Logging.Console</a:t>
            </a:r>
            <a:r>
              <a:rPr lang="en-US" dirty="0"/>
              <a:t> package includes logging classes which send log output to the console.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30" y="2185393"/>
            <a:ext cx="5743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Console Logging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ConsoleLogger</a:t>
            </a:r>
            <a:r>
              <a:rPr lang="en-US" sz="2000" dirty="0"/>
              <a:t> implements </a:t>
            </a:r>
            <a:r>
              <a:rPr lang="en-US" sz="2000" dirty="0" err="1">
                <a:solidFill>
                  <a:srgbClr val="FF0000"/>
                </a:solidFill>
              </a:rPr>
              <a:t>ILogger</a:t>
            </a:r>
            <a:r>
              <a:rPr lang="en-US" sz="2000" dirty="0"/>
              <a:t>, </a:t>
            </a:r>
            <a:r>
              <a:rPr lang="en-US" sz="2000" dirty="0" smtClean="0"/>
              <a:t>while the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FF0000"/>
                </a:solidFill>
              </a:rPr>
              <a:t>ConsoleLoggingProvider</a:t>
            </a:r>
            <a:r>
              <a:rPr lang="en-US" sz="2000" dirty="0"/>
              <a:t> implements </a:t>
            </a:r>
            <a:r>
              <a:rPr lang="en-US" sz="2000" dirty="0" err="1">
                <a:solidFill>
                  <a:srgbClr val="FF0000"/>
                </a:solidFill>
              </a:rPr>
              <a:t>ILoggingProvider</a:t>
            </a:r>
            <a:r>
              <a:rPr lang="en-US" sz="2000" dirty="0"/>
              <a:t>. </a:t>
            </a:r>
          </a:p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ConsoleLoggerExtensions</a:t>
            </a:r>
            <a:r>
              <a:rPr lang="en-US" sz="2000" dirty="0"/>
              <a:t> class includes extension method </a:t>
            </a:r>
            <a:r>
              <a:rPr lang="en-US" sz="2000" dirty="0" err="1">
                <a:solidFill>
                  <a:srgbClr val="FF0000"/>
                </a:solidFill>
              </a:rPr>
              <a:t>AddConsole</a:t>
            </a:r>
            <a:r>
              <a:rPr lang="en-US" sz="2000" dirty="0"/>
              <a:t>()</a:t>
            </a:r>
            <a:r>
              <a:rPr lang="en-US" sz="2000" dirty="0"/>
              <a:t>, which adds a console logger to the </a:t>
            </a:r>
            <a:r>
              <a:rPr lang="en-US" sz="2000" dirty="0" err="1" smtClean="0">
                <a:solidFill>
                  <a:srgbClr val="FF0000"/>
                </a:solidFill>
              </a:rPr>
              <a:t>LoggerFactory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65" y="2544097"/>
            <a:ext cx="4918008" cy="21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3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Console Logging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 (</a:t>
            </a:r>
            <a:r>
              <a:rPr lang="en-US" dirty="0"/>
              <a:t>need to install a </a:t>
            </a:r>
            <a:r>
              <a:rPr lang="en-US" dirty="0" err="1"/>
              <a:t>NuGet</a:t>
            </a:r>
            <a:r>
              <a:rPr lang="en-US" dirty="0"/>
              <a:t> package of </a:t>
            </a:r>
            <a:r>
              <a:rPr lang="en-US" dirty="0" err="1" smtClean="0"/>
              <a:t>Microsoft.Extensions.Logging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9" y="1811419"/>
            <a:ext cx="5560142" cy="29558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2430" y="4299840"/>
            <a:ext cx="336339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SFMono-Regular"/>
              </a:rPr>
              <a:t>info: </a:t>
            </a:r>
            <a:r>
              <a:rPr lang="en-US" sz="1200" dirty="0" err="1">
                <a:solidFill>
                  <a:srgbClr val="FFFFFF"/>
                </a:solidFill>
                <a:latin typeface="SFMono-Regular"/>
              </a:rPr>
              <a:t>DotnetCoreConsoleApp.Program</a:t>
            </a:r>
            <a:r>
              <a:rPr lang="en-US" sz="1200" dirty="0">
                <a:solidFill>
                  <a:srgbClr val="FFFFFF"/>
                </a:solidFill>
                <a:latin typeface="SFMono-Regular"/>
              </a:rPr>
              <a:t>[0]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FFFFFF"/>
                </a:solidFill>
                <a:latin typeface="SFMono-Regular"/>
              </a:rPr>
              <a:t>      This is log message.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156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Log levels indicate the importance or severity of log messages. </a:t>
            </a:r>
            <a:endParaRPr lang="en-US" sz="2200" dirty="0" smtClean="0"/>
          </a:p>
          <a:p>
            <a:r>
              <a:rPr lang="en-US" sz="2200" dirty="0" smtClean="0"/>
              <a:t>Built-in </a:t>
            </a:r>
            <a:r>
              <a:rPr lang="en-US" sz="2200" dirty="0"/>
              <a:t>log providers include extension methods to indicate log levels.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1" y="2255333"/>
            <a:ext cx="8495531" cy="24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3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levels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" y="1077884"/>
            <a:ext cx="6213794" cy="3255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02" y="2705660"/>
            <a:ext cx="3257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in .NET </a:t>
            </a:r>
            <a:r>
              <a:rPr lang="en-US" dirty="0" smtClean="0"/>
              <a:t>Core</a:t>
            </a:r>
          </a:p>
          <a:p>
            <a:r>
              <a:rPr lang="en-US" dirty="0"/>
              <a:t>Log Levels</a:t>
            </a:r>
          </a:p>
          <a:p>
            <a:r>
              <a:rPr lang="en-US" dirty="0" smtClean="0"/>
              <a:t>Logging </a:t>
            </a:r>
            <a:r>
              <a:rPr lang="en-US" dirty="0"/>
              <a:t>in </a:t>
            </a:r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EF Core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logging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logging automatically integrates with the logging mechanisms of .NET 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 Core </a:t>
            </a:r>
            <a:r>
              <a:rPr lang="en-US" dirty="0"/>
              <a:t>integrates with the .NET Core logging to log SQL and change tracking information to the various output targets</a:t>
            </a:r>
            <a:r>
              <a:rPr lang="en-US" dirty="0" smtClean="0"/>
              <a:t>.</a:t>
            </a:r>
          </a:p>
          <a:p>
            <a:r>
              <a:rPr lang="en-US" dirty="0"/>
              <a:t>First, </a:t>
            </a:r>
            <a:r>
              <a:rPr lang="en-US" dirty="0">
                <a:solidFill>
                  <a:srgbClr val="FF0000"/>
                </a:solidFill>
              </a:rPr>
              <a:t>install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FF0000"/>
                </a:solidFill>
              </a:rPr>
              <a:t>Nuget</a:t>
            </a:r>
            <a:r>
              <a:rPr lang="en-US" b="1" dirty="0">
                <a:solidFill>
                  <a:srgbClr val="FF0000"/>
                </a:solidFill>
              </a:rPr>
              <a:t> package for logging provider </a:t>
            </a:r>
            <a:r>
              <a:rPr lang="en-US" dirty="0" smtClean="0"/>
              <a:t>and </a:t>
            </a:r>
            <a:r>
              <a:rPr lang="en-US" dirty="0"/>
              <a:t>then tie up the </a:t>
            </a:r>
            <a:r>
              <a:rPr lang="en-US" b="1" dirty="0" err="1">
                <a:solidFill>
                  <a:srgbClr val="FF0000"/>
                </a:solidFill>
              </a:rPr>
              <a:t>DbContext</a:t>
            </a:r>
            <a:r>
              <a:rPr lang="en-US" dirty="0"/>
              <a:t> to </a:t>
            </a:r>
            <a:r>
              <a:rPr lang="en-US" b="1" dirty="0" err="1">
                <a:solidFill>
                  <a:srgbClr val="FF0000"/>
                </a:solidFill>
              </a:rPr>
              <a:t>ILoggerFactory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6280" y="4225291"/>
            <a:ext cx="730045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FMono-Regular"/>
              </a:rPr>
              <a:t>PM&gt; Install-Package Microsoft.Extensions.Logging.Console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4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DbContext</a:t>
            </a:r>
            <a:r>
              <a:rPr lang="en-US" sz="2800" dirty="0"/>
              <a:t> works with the logging API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/>
              <a:t> works with the logging API and console logging </a:t>
            </a:r>
            <a:r>
              <a:rPr lang="en-US" dirty="0" smtClean="0"/>
              <a:t>provider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49" y="2046031"/>
            <a:ext cx="5734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DbContext</a:t>
            </a:r>
            <a:r>
              <a:rPr lang="en-US" sz="2800" dirty="0"/>
              <a:t> works with the logging API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After installing the console logger provider, </a:t>
            </a:r>
            <a:r>
              <a:rPr lang="en-US" sz="2200" dirty="0" smtClean="0"/>
              <a:t>we </a:t>
            </a:r>
            <a:r>
              <a:rPr lang="en-US" sz="2200" dirty="0"/>
              <a:t>need to </a:t>
            </a:r>
            <a:r>
              <a:rPr lang="en-US" sz="2200" dirty="0">
                <a:solidFill>
                  <a:srgbClr val="FF0000"/>
                </a:solidFill>
              </a:rPr>
              <a:t>create a static/singleton </a:t>
            </a:r>
            <a:r>
              <a:rPr lang="en-US" sz="2200" dirty="0">
                <a:solidFill>
                  <a:srgbClr val="00B050"/>
                </a:solidFill>
              </a:rPr>
              <a:t>instance</a:t>
            </a:r>
            <a:r>
              <a:rPr lang="en-US" sz="2200" dirty="0"/>
              <a:t> of the </a:t>
            </a:r>
            <a:r>
              <a:rPr lang="en-US" sz="2200" dirty="0" err="1">
                <a:solidFill>
                  <a:srgbClr val="FF0000"/>
                </a:solidFill>
              </a:rPr>
              <a:t>LoggerFactory</a:t>
            </a:r>
            <a:r>
              <a:rPr lang="en-US" sz="2200" dirty="0"/>
              <a:t> and then tie it with a </a:t>
            </a:r>
            <a:r>
              <a:rPr lang="en-US" sz="2200" dirty="0" err="1" smtClean="0"/>
              <a:t>DbContext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By default, EF Core will not log sensitive data, such as filter parameter values. So, call the </a:t>
            </a:r>
            <a:r>
              <a:rPr lang="en-US" sz="2200" dirty="0" err="1">
                <a:solidFill>
                  <a:srgbClr val="00B050"/>
                </a:solidFill>
              </a:rPr>
              <a:t>EnableSensitiveDataLogging</a:t>
            </a:r>
            <a:r>
              <a:rPr lang="en-US" sz="2200" dirty="0">
                <a:solidFill>
                  <a:srgbClr val="00B050"/>
                </a:solidFill>
              </a:rPr>
              <a:t>()</a:t>
            </a:r>
            <a:r>
              <a:rPr lang="en-US" sz="2200" dirty="0"/>
              <a:t> to log sensitive data.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0" y="2041326"/>
            <a:ext cx="8199372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</a:t>
            </a:r>
            <a:r>
              <a:rPr lang="en-US" dirty="0" smtClean="0"/>
              <a:t>logging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3" y="660854"/>
            <a:ext cx="6949373" cy="284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303" y="3053074"/>
            <a:ext cx="3811646" cy="14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.NET Core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Extensions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.NET Extensions is an open-source, cross-platform set of </a:t>
            </a:r>
            <a:r>
              <a:rPr lang="en-US" sz="2200" dirty="0">
                <a:solidFill>
                  <a:srgbClr val="FF0000"/>
                </a:solidFill>
              </a:rPr>
              <a:t>APIs</a:t>
            </a:r>
            <a:r>
              <a:rPr lang="en-US" sz="2200" dirty="0"/>
              <a:t> for </a:t>
            </a:r>
            <a:r>
              <a:rPr lang="en-US" sz="2200" dirty="0">
                <a:solidFill>
                  <a:srgbClr val="FF0000"/>
                </a:solidFill>
              </a:rPr>
              <a:t>commonly</a:t>
            </a:r>
            <a:r>
              <a:rPr lang="en-US" sz="2200" dirty="0"/>
              <a:t> used programming patterns and utilities, such as </a:t>
            </a:r>
            <a:r>
              <a:rPr lang="en-US" sz="2200" dirty="0">
                <a:solidFill>
                  <a:srgbClr val="FF0000"/>
                </a:solidFill>
              </a:rPr>
              <a:t>dependency injection, logging, and app configuration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Most </a:t>
            </a:r>
            <a:r>
              <a:rPr lang="en-US" sz="2200" dirty="0"/>
              <a:t>APIs in this project are meant to work on many .NET platforms, such as .NET Core, .NET Framework, </a:t>
            </a:r>
            <a:r>
              <a:rPr lang="en-US" sz="2200" dirty="0" err="1"/>
              <a:t>Xamarin</a:t>
            </a:r>
            <a:r>
              <a:rPr lang="en-US" sz="2200" dirty="0"/>
              <a:t>, and other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8606" y="3472701"/>
            <a:ext cx="8576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All the extensions are included under </a:t>
            </a: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FF0000"/>
                </a:solidFill>
              </a:rPr>
              <a:t>Microsoft.Extensions</a:t>
            </a:r>
            <a:r>
              <a:rPr lang="en-US" sz="2000" dirty="0"/>
              <a:t> namespace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</a:t>
            </a:r>
            <a:r>
              <a:rPr lang="en-US" b="0" dirty="0" smtClean="0"/>
              <a:t>ogging </a:t>
            </a:r>
            <a:r>
              <a:rPr lang="en-US" b="0" dirty="0"/>
              <a:t>in .NET 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important building blocks for implementing logging in a .NET Core based application:</a:t>
            </a:r>
          </a:p>
          <a:p>
            <a:pPr lvl="1"/>
            <a:r>
              <a:rPr lang="en-US" dirty="0"/>
              <a:t>Logging API</a:t>
            </a:r>
          </a:p>
          <a:p>
            <a:pPr lvl="1"/>
            <a:r>
              <a:rPr lang="en-US" dirty="0"/>
              <a:t>Logging Providers</a:t>
            </a:r>
          </a:p>
          <a:p>
            <a:r>
              <a:rPr lang="en-US" dirty="0"/>
              <a:t>The Logging API is included in the</a:t>
            </a:r>
            <a:r>
              <a:rPr lang="en-US" sz="2200" b="1" dirty="0">
                <a:solidFill>
                  <a:srgbClr val="FF0000"/>
                </a:solidFill>
              </a:rPr>
              <a:t> </a:t>
            </a:r>
            <a:r>
              <a:rPr lang="en-US" sz="2200" b="1" dirty="0" err="1">
                <a:solidFill>
                  <a:srgbClr val="FF0000"/>
                </a:solidFill>
              </a:rPr>
              <a:t>Microsoft.Extensions.Logging</a:t>
            </a:r>
            <a:r>
              <a:rPr lang="en-US" dirty="0"/>
              <a:t> package.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Logging API </a:t>
            </a:r>
            <a:r>
              <a:rPr lang="en-US" dirty="0"/>
              <a:t>does not work as standalone</a:t>
            </a:r>
            <a:r>
              <a:rPr lang="en-US" dirty="0" smtClean="0"/>
              <a:t>. It </a:t>
            </a:r>
            <a:r>
              <a:rPr lang="en-US" dirty="0">
                <a:solidFill>
                  <a:srgbClr val="FF0000"/>
                </a:solidFill>
              </a:rPr>
              <a:t>works with one or more logging providers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store or display logs </a:t>
            </a:r>
            <a:r>
              <a:rPr lang="en-US" dirty="0"/>
              <a:t>to a particular medium such as </a:t>
            </a:r>
            <a:r>
              <a:rPr lang="en-US" dirty="0">
                <a:solidFill>
                  <a:srgbClr val="FF0000"/>
                </a:solidFill>
              </a:rPr>
              <a:t>Console, Debug, </a:t>
            </a:r>
            <a:r>
              <a:rPr lang="en-US" dirty="0" err="1" smtClean="0">
                <a:solidFill>
                  <a:srgbClr val="FF0000"/>
                </a:solidFill>
              </a:rPr>
              <a:t>TraceListeners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etc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Logging in .NET 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logging API in </a:t>
            </a:r>
            <a:r>
              <a:rPr lang="en-US" sz="2000" dirty="0" err="1">
                <a:solidFill>
                  <a:srgbClr val="FF0000"/>
                </a:solidFill>
              </a:rPr>
              <a:t>Microsoft.Extensions.Logging</a:t>
            </a:r>
            <a:r>
              <a:rPr lang="en-US" sz="2000" dirty="0"/>
              <a:t> works on the .NET Core based applications whether it is ASP.NET Core or EF Core. </a:t>
            </a:r>
            <a:endParaRPr lang="en-US" sz="20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the logging API with one or more logging providers to implement logging in any .NET Core based application.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604"/>
          <a:stretch/>
        </p:blipFill>
        <p:spPr>
          <a:xfrm>
            <a:off x="487311" y="2498200"/>
            <a:ext cx="7962900" cy="21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Logging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Logging </a:t>
            </a:r>
            <a:r>
              <a:rPr lang="en-US" b="0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Microsoft.Extensions.Logging</a:t>
            </a:r>
            <a:r>
              <a:rPr lang="en-US" dirty="0"/>
              <a:t> includes the necessary classes and interfaces for logging.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important are the </a:t>
            </a:r>
            <a:r>
              <a:rPr lang="en-US" dirty="0" err="1">
                <a:solidFill>
                  <a:srgbClr val="FF0000"/>
                </a:solidFill>
              </a:rPr>
              <a:t>ILogger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ILoggerFactory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ILoggerProvider</a:t>
            </a:r>
            <a:r>
              <a:rPr lang="en-US" dirty="0"/>
              <a:t> interfaces and the </a:t>
            </a:r>
            <a:r>
              <a:rPr lang="en-US" dirty="0" err="1">
                <a:solidFill>
                  <a:srgbClr val="FF0000"/>
                </a:solidFill>
              </a:rPr>
              <a:t>LoggerFactory</a:t>
            </a:r>
            <a:r>
              <a:rPr lang="en-US" dirty="0"/>
              <a:t> class.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33" y="2960585"/>
            <a:ext cx="5962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API - </a:t>
            </a:r>
            <a:r>
              <a:rPr lang="en-US" dirty="0" err="1" smtClean="0"/>
              <a:t>ILoggerFactory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ILoggerFactory</a:t>
            </a:r>
            <a:r>
              <a:rPr lang="en-US" sz="2000" dirty="0"/>
              <a:t> is the factory interface for creating an appropriate </a:t>
            </a:r>
            <a:r>
              <a:rPr lang="en-US" sz="2000" dirty="0" err="1"/>
              <a:t>ILogger</a:t>
            </a:r>
            <a:r>
              <a:rPr lang="en-US" sz="2000" dirty="0"/>
              <a:t> type instance and also for adding the </a:t>
            </a:r>
            <a:r>
              <a:rPr lang="en-US" sz="2000" dirty="0" err="1"/>
              <a:t>ILoggerProvider</a:t>
            </a:r>
            <a:r>
              <a:rPr lang="en-US" sz="2000" dirty="0"/>
              <a:t> instance.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91" y="2098476"/>
            <a:ext cx="4200525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8618" y="3337000"/>
            <a:ext cx="852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Logging API includes the built-in </a:t>
            </a:r>
            <a:r>
              <a:rPr lang="en-US" sz="2000" dirty="0" err="1"/>
              <a:t>LoggerFactory</a:t>
            </a:r>
            <a:r>
              <a:rPr lang="en-US" sz="2000" dirty="0"/>
              <a:t> class that implements the </a:t>
            </a:r>
            <a:r>
              <a:rPr lang="en-US" sz="2000" dirty="0" err="1"/>
              <a:t>ILoggerFactory</a:t>
            </a:r>
            <a:r>
              <a:rPr lang="en-US" sz="2000" dirty="0"/>
              <a:t> interface.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We </a:t>
            </a:r>
            <a:r>
              <a:rPr lang="en-US" sz="2000" dirty="0"/>
              <a:t>can use it to add an instance of type </a:t>
            </a:r>
            <a:r>
              <a:rPr lang="en-US" sz="2000" dirty="0" err="1"/>
              <a:t>ILoggerProvider</a:t>
            </a:r>
            <a:r>
              <a:rPr lang="en-US" sz="2000" dirty="0"/>
              <a:t> and to retrieve the </a:t>
            </a:r>
            <a:r>
              <a:rPr lang="en-US" sz="2000" dirty="0" err="1"/>
              <a:t>ILogger</a:t>
            </a:r>
            <a:r>
              <a:rPr lang="en-US" sz="2000" dirty="0"/>
              <a:t> instance for the specified category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729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6084</TotalTime>
  <Words>1121</Words>
  <Application>Microsoft Office PowerPoint</Application>
  <PresentationFormat>On-screen Show (16:9)</PresentationFormat>
  <Paragraphs>191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SFMono-Regular</vt:lpstr>
      <vt:lpstr>Wingdings</vt:lpstr>
      <vt:lpstr>Template_Internal_Course</vt:lpstr>
      <vt:lpstr>Entity Framework Core</vt:lpstr>
      <vt:lpstr>Lesson Objectives</vt:lpstr>
      <vt:lpstr>Logging in .NET Core</vt:lpstr>
      <vt:lpstr>.NET Extensions</vt:lpstr>
      <vt:lpstr>Logging in .NET Core</vt:lpstr>
      <vt:lpstr>Logging in .NET Core</vt:lpstr>
      <vt:lpstr>Logging API</vt:lpstr>
      <vt:lpstr>Logging API</vt:lpstr>
      <vt:lpstr>Logging API - ILoggerFactory</vt:lpstr>
      <vt:lpstr>Logging API - ILoggerProvider</vt:lpstr>
      <vt:lpstr>Logging API - ILogger</vt:lpstr>
      <vt:lpstr>Logging Providers</vt:lpstr>
      <vt:lpstr>PowerPoint Presentation</vt:lpstr>
      <vt:lpstr>Logging Provider's NuGet Package</vt:lpstr>
      <vt:lpstr>Console Logging Provider</vt:lpstr>
      <vt:lpstr>Console Logging Provider</vt:lpstr>
      <vt:lpstr>Console Logging Provider</vt:lpstr>
      <vt:lpstr>Log levels</vt:lpstr>
      <vt:lpstr>Log levels - Example</vt:lpstr>
      <vt:lpstr>Logging in EF Core</vt:lpstr>
      <vt:lpstr>EF Core logging</vt:lpstr>
      <vt:lpstr>DbContext works with the logging API</vt:lpstr>
      <vt:lpstr>DbContext works with the logging API</vt:lpstr>
      <vt:lpstr>EF Core logging -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310</cp:revision>
  <dcterms:created xsi:type="dcterms:W3CDTF">2015-08-31T01:44:46Z</dcterms:created>
  <dcterms:modified xsi:type="dcterms:W3CDTF">2023-10-23T08:47:36Z</dcterms:modified>
</cp:coreProperties>
</file>