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6858000" cx="9144000"/>
  <p:notesSz cx="6858000" cy="9144000"/>
  <p:embeddedFontLst>
    <p:embeddedFont>
      <p:font typeface="Roboto"/>
      <p:regular r:id="rId42"/>
      <p:bold r:id="rId43"/>
      <p:italic r:id="rId44"/>
      <p:boldItalic r:id="rId45"/>
    </p:embeddedFont>
    <p:embeddedFont>
      <p:font typeface="Candara"/>
      <p:regular r:id="rId46"/>
      <p:bold r:id="rId47"/>
      <p:italic r:id="rId48"/>
      <p:boldItalic r:id="rId49"/>
    </p:embeddedFont>
    <p:embeddedFont>
      <p:font typeface="Book Antiqua"/>
      <p:regular r:id="rId50"/>
      <p:bold r:id="rId51"/>
      <p:italic r:id="rId52"/>
      <p:boldItalic r:id="rId53"/>
    </p:embeddedFont>
    <p:embeddedFont>
      <p:font typeface="Helvetica Neue"/>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58" roundtripDataSignature="AMtx7mhmiUEJBF/eyYry9haaFz7BKD66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3C793D-B5FD-45DC-AF22-94EE79CEA739}">
  <a:tblStyle styleId="{863C793D-B5FD-45DC-AF22-94EE79CEA73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regular.fntdata"/><Relationship Id="rId41" Type="http://schemas.openxmlformats.org/officeDocument/2006/relationships/slide" Target="slides/slide35.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Candara-regular.fntdata"/><Relationship Id="rId45"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andara-italic.fntdata"/><Relationship Id="rId47" Type="http://schemas.openxmlformats.org/officeDocument/2006/relationships/font" Target="fonts/Candara-bold.fntdata"/><Relationship Id="rId49" Type="http://schemas.openxmlformats.org/officeDocument/2006/relationships/font" Target="fonts/Candar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ookAntiqua-bold.fntdata"/><Relationship Id="rId50" Type="http://schemas.openxmlformats.org/officeDocument/2006/relationships/font" Target="fonts/BookAntiqua-regular.fntdata"/><Relationship Id="rId53" Type="http://schemas.openxmlformats.org/officeDocument/2006/relationships/font" Target="fonts/BookAntiqua-boldItalic.fntdata"/><Relationship Id="rId52" Type="http://schemas.openxmlformats.org/officeDocument/2006/relationships/font" Target="fonts/BookAntiqua-italic.fntdata"/><Relationship Id="rId11" Type="http://schemas.openxmlformats.org/officeDocument/2006/relationships/slide" Target="slides/slide5.xml"/><Relationship Id="rId55" Type="http://schemas.openxmlformats.org/officeDocument/2006/relationships/font" Target="fonts/HelveticaNeue-bold.fntdata"/><Relationship Id="rId10" Type="http://schemas.openxmlformats.org/officeDocument/2006/relationships/slide" Target="slides/slide4.xml"/><Relationship Id="rId54" Type="http://schemas.openxmlformats.org/officeDocument/2006/relationships/font" Target="fonts/HelveticaNeue-regular.fntdata"/><Relationship Id="rId13" Type="http://schemas.openxmlformats.org/officeDocument/2006/relationships/slide" Target="slides/slide7.xml"/><Relationship Id="rId57" Type="http://schemas.openxmlformats.org/officeDocument/2006/relationships/font" Target="fonts/HelveticaNeue-boldItalic.fntdata"/><Relationship Id="rId12" Type="http://schemas.openxmlformats.org/officeDocument/2006/relationships/slide" Target="slides/slide6.xml"/><Relationship Id="rId56" Type="http://schemas.openxmlformats.org/officeDocument/2006/relationships/font" Target="fonts/HelveticaNeue-italic.fntdata"/><Relationship Id="rId15" Type="http://schemas.openxmlformats.org/officeDocument/2006/relationships/slide" Target="slides/slide9.xml"/><Relationship Id="rId14" Type="http://schemas.openxmlformats.org/officeDocument/2006/relationships/slide" Target="slides/slide8.xml"/><Relationship Id="rId58"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2" name="Google Shape;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76200" lvl="0" marL="0" rtl="0" algn="just">
              <a:spcBef>
                <a:spcPts val="0"/>
              </a:spcBef>
              <a:spcAft>
                <a:spcPts val="0"/>
              </a:spcAft>
              <a:buClr>
                <a:schemeClr val="dk1"/>
              </a:buClr>
              <a:buSzPts val="1200"/>
              <a:buFont typeface="Noto Sans Symbols"/>
              <a:buChar char="❑"/>
            </a:pPr>
            <a:r>
              <a:rPr lang="en-US" sz="1200">
                <a:latin typeface="Arial"/>
                <a:ea typeface="Arial"/>
                <a:cs typeface="Arial"/>
                <a:sym typeface="Arial"/>
              </a:rPr>
              <a:t> </a:t>
            </a:r>
            <a:r>
              <a:rPr b="1" lang="en-US" sz="1200">
                <a:latin typeface="Arial"/>
                <a:ea typeface="Arial"/>
                <a:cs typeface="Arial"/>
                <a:sym typeface="Arial"/>
              </a:rPr>
              <a:t>Attributes</a:t>
            </a:r>
            <a:r>
              <a:rPr lang="en-US" sz="1200">
                <a:latin typeface="Arial"/>
                <a:ea typeface="Arial"/>
                <a:cs typeface="Arial"/>
                <a:sym typeface="Arial"/>
              </a:rPr>
              <a:t> of a relation serve as names for the columns of the relation.  Usually, an attribute describes the meaning of entries in the column below.</a:t>
            </a:r>
            <a:endParaRPr/>
          </a:p>
          <a:p>
            <a:pPr indent="0" lvl="0" marL="0" rtl="0" algn="l">
              <a:spcBef>
                <a:spcPts val="0"/>
              </a:spcBef>
              <a:spcAft>
                <a:spcPts val="0"/>
              </a:spcAft>
              <a:buNone/>
            </a:pPr>
            <a:r>
              <a:rPr b="1" lang="en-US" sz="1200"/>
              <a:t>Table = </a:t>
            </a:r>
            <a:r>
              <a:rPr b="1" i="1" lang="en-US" sz="1200"/>
              <a:t>relation</a:t>
            </a:r>
            <a:r>
              <a:rPr b="1" lang="en-US" sz="1200"/>
              <a:t>.</a:t>
            </a:r>
            <a:endParaRPr/>
          </a:p>
          <a:p>
            <a:pPr indent="0" lvl="0" marL="0" rtl="0" algn="l">
              <a:spcBef>
                <a:spcPts val="0"/>
              </a:spcBef>
              <a:spcAft>
                <a:spcPts val="0"/>
              </a:spcAft>
              <a:buNone/>
            </a:pPr>
            <a:r>
              <a:rPr b="1" lang="en-US" sz="1200"/>
              <a:t>Column headers = </a:t>
            </a:r>
            <a:r>
              <a:rPr b="1" i="1" lang="en-US" sz="1200"/>
              <a:t>attributes</a:t>
            </a:r>
            <a:r>
              <a:rPr b="1" lang="en-US" sz="1200"/>
              <a:t>.</a:t>
            </a:r>
            <a:endParaRPr/>
          </a:p>
          <a:p>
            <a:pPr indent="0" lvl="0" marL="0" rtl="0" algn="l">
              <a:spcBef>
                <a:spcPts val="0"/>
              </a:spcBef>
              <a:spcAft>
                <a:spcPts val="0"/>
              </a:spcAft>
              <a:buNone/>
            </a:pPr>
            <a:r>
              <a:t/>
            </a:r>
            <a:endParaRPr/>
          </a:p>
        </p:txBody>
      </p:sp>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7" name="Google Shape;26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None/>
            </a:pPr>
            <a:r>
              <a:rPr b="1" lang="en-US" sz="2800"/>
              <a:t>Database design</a:t>
            </a:r>
            <a:r>
              <a:rPr lang="en-US" sz="2800"/>
              <a:t> is the process of producing a detailed </a:t>
            </a:r>
            <a:r>
              <a:rPr lang="en-US" sz="2800">
                <a:solidFill>
                  <a:srgbClr val="240AE6"/>
                </a:solidFill>
              </a:rPr>
              <a:t>data model </a:t>
            </a:r>
            <a:r>
              <a:rPr lang="en-US" sz="2800"/>
              <a:t>of a </a:t>
            </a:r>
            <a:r>
              <a:rPr lang="en-US" sz="2800">
                <a:solidFill>
                  <a:srgbClr val="240AE6"/>
                </a:solidFill>
              </a:rPr>
              <a:t>database</a:t>
            </a:r>
            <a:endParaRPr/>
          </a:p>
          <a:p>
            <a:pPr indent="0" lvl="0" marL="0" rtl="0" algn="l">
              <a:lnSpc>
                <a:spcPct val="90000"/>
              </a:lnSpc>
              <a:spcBef>
                <a:spcPts val="0"/>
              </a:spcBef>
              <a:spcAft>
                <a:spcPts val="0"/>
              </a:spcAft>
              <a:buNone/>
            </a:pPr>
            <a:r>
              <a:rPr b="1" lang="en-US" sz="2800"/>
              <a:t>Process of Database Design:</a:t>
            </a:r>
            <a:endParaRPr/>
          </a:p>
          <a:p>
            <a:pPr indent="0" lvl="1" marL="457200" rtl="0" algn="just">
              <a:lnSpc>
                <a:spcPct val="90000"/>
              </a:lnSpc>
              <a:spcBef>
                <a:spcPts val="0"/>
              </a:spcBef>
              <a:spcAft>
                <a:spcPts val="0"/>
              </a:spcAft>
              <a:buNone/>
            </a:pPr>
            <a:r>
              <a:rPr lang="en-US" sz="2400"/>
              <a:t>Determine the relationships between the different data elements. </a:t>
            </a:r>
            <a:endParaRPr/>
          </a:p>
          <a:p>
            <a:pPr indent="0" lvl="1" marL="457200" rtl="0" algn="just">
              <a:lnSpc>
                <a:spcPct val="90000"/>
              </a:lnSpc>
              <a:spcBef>
                <a:spcPts val="0"/>
              </a:spcBef>
              <a:spcAft>
                <a:spcPts val="0"/>
              </a:spcAft>
              <a:buNone/>
            </a:pPr>
            <a:r>
              <a:rPr lang="en-US" sz="2400"/>
              <a:t>Superimpose a logical structure upon the data on the basis of these relationships</a:t>
            </a:r>
            <a:endParaRPr/>
          </a:p>
          <a:p>
            <a:pPr indent="-342900" lvl="1" marL="342900" rtl="0" algn="just">
              <a:lnSpc>
                <a:spcPct val="90000"/>
              </a:lnSpc>
              <a:spcBef>
                <a:spcPts val="0"/>
              </a:spcBef>
              <a:spcAft>
                <a:spcPts val="0"/>
              </a:spcAft>
              <a:buClr>
                <a:schemeClr val="dk1"/>
              </a:buClr>
              <a:buSzPts val="720"/>
              <a:buFont typeface="Noto Sans Symbols"/>
              <a:buChar char="❑"/>
            </a:pPr>
            <a:r>
              <a:rPr b="1" lang="en-US"/>
              <a:t>Database designs also include ER (</a:t>
            </a:r>
            <a:r>
              <a:rPr b="1" lang="en-US">
                <a:solidFill>
                  <a:srgbClr val="240AE6"/>
                </a:solidFill>
              </a:rPr>
              <a:t>Entity Relationship Model) </a:t>
            </a:r>
            <a:r>
              <a:rPr b="1" lang="en-US"/>
              <a:t>diagrams. </a:t>
            </a:r>
            <a:endParaRPr/>
          </a:p>
          <a:p>
            <a:pPr indent="0" lvl="1" marL="457200" rtl="0" algn="just">
              <a:lnSpc>
                <a:spcPct val="90000"/>
              </a:lnSpc>
              <a:spcBef>
                <a:spcPts val="0"/>
              </a:spcBef>
              <a:spcAft>
                <a:spcPts val="0"/>
              </a:spcAft>
              <a:buNone/>
            </a:pPr>
            <a:r>
              <a:rPr lang="en-US" sz="2400"/>
              <a:t>An ER diagram is a diagram that helps to design databases in an efficient way.</a:t>
            </a:r>
            <a:endParaRPr/>
          </a:p>
          <a:p>
            <a:pPr indent="0" lvl="1" marL="457200" rtl="0" algn="l">
              <a:lnSpc>
                <a:spcPct val="90000"/>
              </a:lnSpc>
              <a:spcBef>
                <a:spcPts val="0"/>
              </a:spcBef>
              <a:spcAft>
                <a:spcPts val="0"/>
              </a:spcAft>
              <a:buClr>
                <a:schemeClr val="dk1"/>
              </a:buClr>
              <a:buSzPts val="2400"/>
              <a:buFont typeface="Noto Sans Symbols"/>
              <a:buNone/>
            </a:pPr>
            <a:r>
              <a:t/>
            </a:r>
            <a:endParaRPr sz="2400"/>
          </a:p>
        </p:txBody>
      </p:sp>
      <p:sp>
        <p:nvSpPr>
          <p:cNvPr id="268" name="Google Shape;26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8</a:t>
            </a:r>
            <a:endParaRPr/>
          </a:p>
        </p:txBody>
      </p:sp>
      <p:sp>
        <p:nvSpPr>
          <p:cNvPr id="291" name="Google Shape;291;p1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 name="Google Shape;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Calibri"/>
                <a:ea typeface="Calibri"/>
                <a:cs typeface="Calibri"/>
                <a:sym typeface="Calibri"/>
              </a:rPr>
              <a:t>3</a:t>
            </a:r>
            <a:endParaRPr/>
          </a:p>
        </p:txBody>
      </p:sp>
      <p:sp>
        <p:nvSpPr>
          <p:cNvPr id="307" name="Google Shape;307;p2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2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20:notes"/>
          <p:cNvSpPr/>
          <p:nvPr>
            <p:ph idx="2" type="sldImg"/>
          </p:nvPr>
        </p:nvSpPr>
        <p:spPr>
          <a:xfrm>
            <a:off x="1152525" y="692150"/>
            <a:ext cx="4552950" cy="3416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10" name="Google Shape;310;p2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9" name="Google Shape;319;p2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8</a:t>
            </a:r>
            <a:endParaRPr/>
          </a:p>
        </p:txBody>
      </p:sp>
      <p:sp>
        <p:nvSpPr>
          <p:cNvPr id="320" name="Google Shape;320;p2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2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2" name="Google Shape;32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3" name="Google Shape;32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2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8</a:t>
            </a:r>
            <a:endParaRPr/>
          </a:p>
        </p:txBody>
      </p:sp>
      <p:sp>
        <p:nvSpPr>
          <p:cNvPr id="351" name="Google Shape;351;p2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2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3" name="Google Shape;3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54" name="Google Shape;35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5" name="Google Shape;375;p2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23</a:t>
            </a:r>
            <a:endParaRPr/>
          </a:p>
        </p:txBody>
      </p:sp>
      <p:sp>
        <p:nvSpPr>
          <p:cNvPr id="376" name="Google Shape;376;p2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7" name="Google Shape;377;p2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8" name="Google Shape;3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9" name="Google Shape;37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93" name="Google Shape;93;p5:notes"/>
          <p:cNvSpPr/>
          <p:nvPr/>
        </p:nvSpPr>
        <p:spPr>
          <a:xfrm>
            <a:off x="3886200" y="-1588"/>
            <a:ext cx="2971800"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5:notes"/>
          <p:cNvSpPr/>
          <p:nvPr/>
        </p:nvSpPr>
        <p:spPr>
          <a:xfrm>
            <a:off x="3886200" y="8685213"/>
            <a:ext cx="2971800" cy="458787"/>
          </a:xfrm>
          <a:prstGeom prst="rect">
            <a:avLst/>
          </a:prstGeom>
          <a:noFill/>
          <a:ln>
            <a:noFill/>
          </a:ln>
        </p:spPr>
        <p:txBody>
          <a:bodyPr anchorCtr="0" anchor="b" bIns="0" lIns="19050" spcFirstLastPara="1" rIns="19050" wrap="square" tIns="0">
            <a:noAutofit/>
          </a:bodyPr>
          <a:lstStyle/>
          <a:p>
            <a:pPr indent="0" lvl="0" marL="0" marR="0" rtl="0" algn="r">
              <a:spcBef>
                <a:spcPts val="0"/>
              </a:spcBef>
              <a:spcAft>
                <a:spcPts val="0"/>
              </a:spcAft>
              <a:buNone/>
            </a:pPr>
            <a:r>
              <a:rPr i="1" lang="en-US" sz="1000">
                <a:solidFill>
                  <a:schemeClr val="dk1"/>
                </a:solidFill>
                <a:latin typeface="Calibri"/>
                <a:ea typeface="Calibri"/>
                <a:cs typeface="Calibri"/>
                <a:sym typeface="Calibri"/>
              </a:rPr>
              <a:t>4</a:t>
            </a:r>
            <a:endParaRPr/>
          </a:p>
        </p:txBody>
      </p:sp>
      <p:sp>
        <p:nvSpPr>
          <p:cNvPr id="95" name="Google Shape;95;p5:notes"/>
          <p:cNvSpPr/>
          <p:nvPr/>
        </p:nvSpPr>
        <p:spPr>
          <a:xfrm>
            <a:off x="0" y="8685213"/>
            <a:ext cx="2971800" cy="45878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5:notes"/>
          <p:cNvSpPr/>
          <p:nvPr/>
        </p:nvSpPr>
        <p:spPr>
          <a:xfrm>
            <a:off x="0" y="-1588"/>
            <a:ext cx="2971800" cy="45878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dk1"/>
            </a:solidFill>
            <a:prstDash val="solid"/>
            <a:miter lim="800000"/>
            <a:headEnd len="sm" w="sm" type="none"/>
            <a:tailEnd len="sm" w="sm" type="none"/>
          </a:ln>
        </p:spPr>
      </p:sp>
      <p:sp>
        <p:nvSpPr>
          <p:cNvPr id="98" name="Google Shape;98;p5:notes"/>
          <p:cNvSpPr txBox="1"/>
          <p:nvPr>
            <p:ph idx="1" type="body"/>
          </p:nvPr>
        </p:nvSpPr>
        <p:spPr>
          <a:xfrm>
            <a:off x="914400" y="4341813"/>
            <a:ext cx="5029200" cy="4114800"/>
          </a:xfrm>
          <a:prstGeom prst="rect">
            <a:avLst/>
          </a:prstGeom>
          <a:noFill/>
          <a:ln>
            <a:noFill/>
          </a:ln>
        </p:spPr>
        <p:txBody>
          <a:bodyPr anchorCtr="0" anchor="t" bIns="46025" lIns="92075" spcFirstLastPara="1" rIns="92075" wrap="square" tIns="46025">
            <a:noAutofit/>
          </a:bodyPr>
          <a:lstStyle/>
          <a:p>
            <a:pPr indent="-171450" lvl="0" marL="171450" rtl="0" algn="l">
              <a:spcBef>
                <a:spcPts val="0"/>
              </a:spcBef>
              <a:spcAft>
                <a:spcPts val="0"/>
              </a:spcAft>
              <a:buClr>
                <a:schemeClr val="dk1"/>
              </a:buClr>
              <a:buSzPts val="1200"/>
              <a:buFont typeface="Arial"/>
              <a:buChar char="•"/>
            </a:pPr>
            <a:r>
              <a:rPr lang="en-US"/>
              <a:t>SQL is Structured Query Language, which is a computer language for storing, manipulating and retrieving data stored in relational database.</a:t>
            </a:r>
            <a:endParaRPr/>
          </a:p>
          <a:p>
            <a:pPr indent="-171450" lvl="0" marL="171450" rtl="0" algn="l">
              <a:spcBef>
                <a:spcPts val="0"/>
              </a:spcBef>
              <a:spcAft>
                <a:spcPts val="0"/>
              </a:spcAft>
              <a:buClr>
                <a:schemeClr val="dk1"/>
              </a:buClr>
              <a:buSzPts val="1200"/>
              <a:buFont typeface="Arial"/>
              <a:buChar char="•"/>
            </a:pPr>
            <a:r>
              <a:rPr lang="en-US"/>
              <a:t>SQL is the standard language for Relation Database System. All relational database management systems like MySQL, MS Access, Oracle, Sybase, Informix, postgres and SQL Server use SQL as standard database language.</a:t>
            </a:r>
            <a:endParaRPr/>
          </a:p>
          <a:p>
            <a:pPr indent="-171450" lvl="0" marL="171450" rtl="0" algn="l">
              <a:spcBef>
                <a:spcPts val="0"/>
              </a:spcBef>
              <a:spcAft>
                <a:spcPts val="0"/>
              </a:spcAft>
              <a:buClr>
                <a:schemeClr val="dk1"/>
              </a:buClr>
              <a:buSzPts val="1200"/>
              <a:buFont typeface="Arial"/>
              <a:buChar char="•"/>
            </a:pPr>
            <a:r>
              <a:rPr lang="en-US"/>
              <a:t>Also, they are using different dialects, such as:</a:t>
            </a:r>
            <a:endParaRPr/>
          </a:p>
          <a:p>
            <a:pPr indent="-171450" lvl="1" marL="628650" rtl="0" algn="l">
              <a:spcBef>
                <a:spcPts val="0"/>
              </a:spcBef>
              <a:spcAft>
                <a:spcPts val="0"/>
              </a:spcAft>
              <a:buClr>
                <a:schemeClr val="dk1"/>
              </a:buClr>
              <a:buSzPts val="1200"/>
              <a:buFont typeface="Arial"/>
              <a:buChar char="•"/>
            </a:pPr>
            <a:r>
              <a:rPr lang="en-US"/>
              <a:t>MS SQL Server using T-SQL,</a:t>
            </a:r>
            <a:endParaRPr/>
          </a:p>
          <a:p>
            <a:pPr indent="-171450" lvl="1" marL="628650" rtl="0" algn="l">
              <a:spcBef>
                <a:spcPts val="0"/>
              </a:spcBef>
              <a:spcAft>
                <a:spcPts val="0"/>
              </a:spcAft>
              <a:buClr>
                <a:schemeClr val="dk1"/>
              </a:buClr>
              <a:buSzPts val="1200"/>
              <a:buFont typeface="Arial"/>
              <a:buChar char="•"/>
            </a:pPr>
            <a:r>
              <a:rPr lang="en-US"/>
              <a:t>Oracle using PL/SQL,</a:t>
            </a:r>
            <a:endParaRPr/>
          </a:p>
          <a:p>
            <a:pPr indent="-171450" lvl="1" marL="628650" rtl="0" algn="l">
              <a:spcBef>
                <a:spcPts val="0"/>
              </a:spcBef>
              <a:spcAft>
                <a:spcPts val="0"/>
              </a:spcAft>
              <a:buClr>
                <a:schemeClr val="dk1"/>
              </a:buClr>
              <a:buSzPts val="1200"/>
              <a:buFont typeface="Arial"/>
              <a:buChar char="•"/>
            </a:pPr>
            <a:r>
              <a:rPr lang="en-US"/>
              <a:t>MS Access version of SQL is called JET SQL (native format)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When you are executing an SQL command for any RDBMS, the system determines the best way to carry out your request and SQL engine figures out how to interpret the task.</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There are various components included in the process. These components are Query Dispatcher, Optimization Engines, Classic Query Engine and SQL Query Engine, etc. Classic query engine handles all non-SQL queries but SQL query engine won't handle logical files.</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Following is a simple diagram showing SQL Architecture:</a:t>
            </a:r>
            <a:endParaRPr/>
          </a:p>
          <a:p>
            <a:pPr indent="0" lvl="0" marL="0" rtl="0" algn="l">
              <a:spcBef>
                <a:spcPts val="0"/>
              </a:spcBef>
              <a:spcAft>
                <a:spcPts val="0"/>
              </a:spcAft>
              <a:buNone/>
            </a:pPr>
            <a:r>
              <a:t/>
            </a:r>
            <a:endParaRPr/>
          </a:p>
        </p:txBody>
      </p:sp>
      <p:sp>
        <p:nvSpPr>
          <p:cNvPr id="116" name="Google Shape;11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350">
                <a:solidFill>
                  <a:srgbClr val="52515B"/>
                </a:solidFill>
                <a:latin typeface="Arial"/>
                <a:ea typeface="Arial"/>
                <a:cs typeface="Arial"/>
                <a:sym typeface="Arial"/>
              </a:rPr>
              <a:t>DML ( Data Manipulation Language) là một tập hợp con của SQL (Ngôn ngữ truy vấn có cấu trúc) được sử dụng để thao tác dữ liệu trong cơ sở dữ liệu. Các DML được sử dụng để chèn, cập nhật và xóa dữ liệu trong cơ sở dữ liệu. Một số câu DML phổ biến nhất bao gồm:</a:t>
            </a:r>
            <a:endParaRPr>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lang="en-US">
                <a:solidFill>
                  <a:srgbClr val="333333"/>
                </a:solidFill>
                <a:highlight>
                  <a:srgbClr val="FFFFFF"/>
                </a:highlight>
                <a:latin typeface="Roboto"/>
                <a:ea typeface="Roboto"/>
                <a:cs typeface="Roboto"/>
                <a:sym typeface="Roboto"/>
              </a:rPr>
              <a:t>DDL bao gồm các nút lệnh như CREATE, DROP, ALTER, RENAME, TRUNCATE. Các nút lệnh có thể được sử dụng để thêm, xóa hoặc sửa đổi các bảng trong cơ sở dữ liệu.</a:t>
            </a:r>
            <a:endParaRPr>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333333"/>
              </a:solidFill>
              <a:highlight>
                <a:srgbClr val="FFFFFF"/>
              </a:highlight>
              <a:latin typeface="Roboto"/>
              <a:ea typeface="Roboto"/>
              <a:cs typeface="Roboto"/>
              <a:sym typeface="Roboto"/>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4400"/>
              <a:buFont typeface="Candara"/>
              <a:buNone/>
              <a:defRPr>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37"/>
          <p:cNvSpPr txBox="1"/>
          <p:nvPr>
            <p:ph idx="1" type="subTitle"/>
          </p:nvPr>
        </p:nvSpPr>
        <p:spPr>
          <a:xfrm>
            <a:off x="685800" y="3886200"/>
            <a:ext cx="7086600" cy="1752600"/>
          </a:xfrm>
          <a:prstGeom prst="rect">
            <a:avLst/>
          </a:prstGeom>
          <a:noFill/>
          <a:ln>
            <a:noFill/>
          </a:ln>
        </p:spPr>
        <p:txBody>
          <a:bodyPr anchorCtr="0" anchor="t" bIns="45700" lIns="91425" spcFirstLastPara="1" rIns="91425" wrap="square" tIns="45700">
            <a:normAutofit/>
          </a:bodyPr>
          <a:lstStyle>
            <a:lvl1pPr lvl="0" algn="l">
              <a:spcBef>
                <a:spcPts val="480"/>
              </a:spcBef>
              <a:spcAft>
                <a:spcPts val="0"/>
              </a:spcAft>
              <a:buClr>
                <a:srgbClr val="888888"/>
              </a:buClr>
              <a:buSzPts val="2400"/>
              <a:buNone/>
              <a:defRPr sz="2400">
                <a:solidFill>
                  <a:srgbClr val="888888"/>
                </a:solidFill>
                <a:latin typeface="Candara"/>
                <a:ea typeface="Candara"/>
                <a:cs typeface="Candara"/>
                <a:sym typeface="Candara"/>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7" name="Google Shape;1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37"/>
          <p:cNvSpPr txBox="1"/>
          <p:nvPr>
            <p:ph idx="11" type="ftr"/>
          </p:nvPr>
        </p:nvSpPr>
        <p:spPr>
          <a:xfrm>
            <a:off x="191411" y="6356350"/>
            <a:ext cx="528546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8"/>
          <p:cNvSpPr txBox="1"/>
          <p:nvPr>
            <p:ph type="title"/>
          </p:nvPr>
        </p:nvSpPr>
        <p:spPr>
          <a:xfrm>
            <a:off x="191411" y="0"/>
            <a:ext cx="7137041" cy="70236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ndara"/>
              <a:buNone/>
              <a:defRPr b="1" sz="3600">
                <a:solidFill>
                  <a:schemeClr val="lt1"/>
                </a:solidFill>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8"/>
          <p:cNvSpPr txBox="1"/>
          <p:nvPr>
            <p:ph idx="1" type="body"/>
          </p:nvPr>
        </p:nvSpPr>
        <p:spPr>
          <a:xfrm>
            <a:off x="191411" y="834888"/>
            <a:ext cx="8780311" cy="529127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E36C09"/>
              </a:buClr>
              <a:buSzPts val="2800"/>
              <a:buFont typeface="Noto Sans Symbols"/>
              <a:buChar char="⮚"/>
              <a:defRPr sz="2800">
                <a:latin typeface="Candara"/>
                <a:ea typeface="Candara"/>
                <a:cs typeface="Candara"/>
                <a:sym typeface="Candara"/>
              </a:defRPr>
            </a:lvl1pPr>
            <a:lvl2pPr indent="-381000" lvl="1" marL="914400" algn="l">
              <a:spcBef>
                <a:spcPts val="480"/>
              </a:spcBef>
              <a:spcAft>
                <a:spcPts val="0"/>
              </a:spcAft>
              <a:buClr>
                <a:schemeClr val="dk1"/>
              </a:buClr>
              <a:buSzPts val="2400"/>
              <a:buChar char="–"/>
              <a:defRPr sz="2400">
                <a:latin typeface="Candara"/>
                <a:ea typeface="Candara"/>
                <a:cs typeface="Candara"/>
                <a:sym typeface="Candara"/>
              </a:defRPr>
            </a:lvl2pPr>
            <a:lvl3pPr indent="-355600" lvl="2" marL="1371600" algn="l">
              <a:spcBef>
                <a:spcPts val="400"/>
              </a:spcBef>
              <a:spcAft>
                <a:spcPts val="0"/>
              </a:spcAft>
              <a:buClr>
                <a:schemeClr val="dk1"/>
              </a:buClr>
              <a:buSzPts val="2000"/>
              <a:buChar char="•"/>
              <a:defRPr sz="2000">
                <a:latin typeface="Candara"/>
                <a:ea typeface="Candara"/>
                <a:cs typeface="Candara"/>
                <a:sym typeface="Candara"/>
              </a:defRPr>
            </a:lvl3pPr>
            <a:lvl4pPr indent="-342900" lvl="3" marL="1828800" algn="l">
              <a:spcBef>
                <a:spcPts val="360"/>
              </a:spcBef>
              <a:spcAft>
                <a:spcPts val="0"/>
              </a:spcAft>
              <a:buClr>
                <a:schemeClr val="dk1"/>
              </a:buClr>
              <a:buSzPts val="1800"/>
              <a:buChar char="–"/>
              <a:defRPr sz="1800">
                <a:latin typeface="Candara"/>
                <a:ea typeface="Candara"/>
                <a:cs typeface="Candara"/>
                <a:sym typeface="Candara"/>
              </a:defRPr>
            </a:lvl4pPr>
            <a:lvl5pPr indent="-342900" lvl="4" marL="2286000" algn="l">
              <a:spcBef>
                <a:spcPts val="360"/>
              </a:spcBef>
              <a:spcAft>
                <a:spcPts val="0"/>
              </a:spcAft>
              <a:buClr>
                <a:schemeClr val="dk1"/>
              </a:buClr>
              <a:buSzPts val="1800"/>
              <a:buChar char="»"/>
              <a:defRPr sz="1800">
                <a:latin typeface="Candara"/>
                <a:ea typeface="Candara"/>
                <a:cs typeface="Candara"/>
                <a:sym typeface="Candara"/>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8"/>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8"/>
          <p:cNvSpPr txBox="1"/>
          <p:nvPr>
            <p:ph idx="12" type="sldNum"/>
          </p:nvPr>
        </p:nvSpPr>
        <p:spPr>
          <a:xfrm>
            <a:off x="6553200" y="6356350"/>
            <a:ext cx="241852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39"/>
          <p:cNvSpPr txBox="1"/>
          <p:nvPr>
            <p:ph idx="11" type="ftr"/>
          </p:nvPr>
        </p:nvSpPr>
        <p:spPr>
          <a:xfrm>
            <a:off x="191411" y="6356350"/>
            <a:ext cx="524736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40"/>
          <p:cNvSpPr txBox="1"/>
          <p:nvPr>
            <p:ph idx="11" type="ftr"/>
          </p:nvPr>
        </p:nvSpPr>
        <p:spPr>
          <a:xfrm>
            <a:off x="191410" y="6356350"/>
            <a:ext cx="5142589"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32" name="Shape 32"/>
        <p:cNvGrpSpPr/>
        <p:nvPr/>
      </p:nvGrpSpPr>
      <p:grpSpPr>
        <a:xfrm>
          <a:off x="0" y="0"/>
          <a:ext cx="0" cy="0"/>
          <a:chOff x="0" y="0"/>
          <a:chExt cx="0" cy="0"/>
        </a:xfrm>
      </p:grpSpPr>
      <p:sp>
        <p:nvSpPr>
          <p:cNvPr id="33" name="Google Shape;33;p41"/>
          <p:cNvSpPr txBox="1"/>
          <p:nvPr>
            <p:ph type="title"/>
          </p:nvPr>
        </p:nvSpPr>
        <p:spPr>
          <a:xfrm>
            <a:off x="1274763" y="152400"/>
            <a:ext cx="7793037"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2"/>
          <p:cNvSpPr txBox="1"/>
          <p:nvPr>
            <p:ph type="title"/>
          </p:nvPr>
        </p:nvSpPr>
        <p:spPr>
          <a:xfrm>
            <a:off x="191411" y="0"/>
            <a:ext cx="6942814" cy="7048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2"/>
          <p:cNvSpPr txBox="1"/>
          <p:nvPr>
            <p:ph idx="1" type="body"/>
          </p:nvPr>
        </p:nvSpPr>
        <p:spPr>
          <a:xfrm>
            <a:off x="191410" y="914400"/>
            <a:ext cx="4228189" cy="52117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2"/>
          <p:cNvSpPr txBox="1"/>
          <p:nvPr>
            <p:ph idx="2" type="body"/>
          </p:nvPr>
        </p:nvSpPr>
        <p:spPr>
          <a:xfrm>
            <a:off x="4533899" y="914400"/>
            <a:ext cx="4410075" cy="52117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atin typeface="Arial"/>
                <a:ea typeface="Arial"/>
                <a:cs typeface="Arial"/>
                <a:sym typeface="Arial"/>
              </a:defRPr>
            </a:lvl1pPr>
            <a:lvl2pPr indent="-355600" lvl="1" marL="914400" algn="l">
              <a:spcBef>
                <a:spcPts val="400"/>
              </a:spcBef>
              <a:spcAft>
                <a:spcPts val="0"/>
              </a:spcAft>
              <a:buClr>
                <a:schemeClr val="dk1"/>
              </a:buClr>
              <a:buSzPts val="2000"/>
              <a:buChar char="–"/>
              <a:defRPr sz="2000">
                <a:latin typeface="Arial"/>
                <a:ea typeface="Arial"/>
                <a:cs typeface="Arial"/>
                <a:sym typeface="Arial"/>
              </a:defRPr>
            </a:lvl2pPr>
            <a:lvl3pPr indent="-342900" lvl="2" marL="1371600" algn="l">
              <a:spcBef>
                <a:spcPts val="360"/>
              </a:spcBef>
              <a:spcAft>
                <a:spcPts val="0"/>
              </a:spcAft>
              <a:buClr>
                <a:schemeClr val="dk1"/>
              </a:buClr>
              <a:buSzPts val="1800"/>
              <a:buChar char="•"/>
              <a:defRPr sz="1800">
                <a:latin typeface="Arial"/>
                <a:ea typeface="Arial"/>
                <a:cs typeface="Arial"/>
                <a:sym typeface="Arial"/>
              </a:defRPr>
            </a:lvl3pPr>
            <a:lvl4pPr indent="-330200" lvl="3" marL="1828800" algn="l">
              <a:spcBef>
                <a:spcPts val="320"/>
              </a:spcBef>
              <a:spcAft>
                <a:spcPts val="0"/>
              </a:spcAft>
              <a:buClr>
                <a:schemeClr val="dk1"/>
              </a:buClr>
              <a:buSzPts val="1600"/>
              <a:buChar char="–"/>
              <a:defRPr sz="1600">
                <a:latin typeface="Arial"/>
                <a:ea typeface="Arial"/>
                <a:cs typeface="Arial"/>
                <a:sym typeface="Arial"/>
              </a:defRPr>
            </a:lvl4pPr>
            <a:lvl5pPr indent="-330200" lvl="4" marL="2286000" algn="l">
              <a:spcBef>
                <a:spcPts val="320"/>
              </a:spcBef>
              <a:spcAft>
                <a:spcPts val="0"/>
              </a:spcAft>
              <a:buClr>
                <a:schemeClr val="dk1"/>
              </a:buClr>
              <a:buSzPts val="1600"/>
              <a:buChar char="»"/>
              <a:defRPr sz="16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42"/>
          <p:cNvSpPr txBox="1"/>
          <p:nvPr>
            <p:ph idx="11" type="ftr"/>
          </p:nvPr>
        </p:nvSpPr>
        <p:spPr>
          <a:xfrm>
            <a:off x="191410" y="6356350"/>
            <a:ext cx="4875889"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6810374"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36"/>
          <p:cNvSpPr txBox="1"/>
          <p:nvPr>
            <p:ph idx="11" type="ftr"/>
          </p:nvPr>
        </p:nvSpPr>
        <p:spPr>
          <a:xfrm>
            <a:off x="191411" y="6356350"/>
            <a:ext cx="39624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about:blank" TargetMode="External"/><Relationship Id="rId4" Type="http://schemas.openxmlformats.org/officeDocument/2006/relationships/hyperlink" Target="about:blank" TargetMode="External"/><Relationship Id="rId5" Type="http://schemas.openxmlformats.org/officeDocument/2006/relationships/hyperlink" Target="about:bla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3.gif"/><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22.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2.png"/><Relationship Id="rId4" Type="http://schemas.openxmlformats.org/officeDocument/2006/relationships/image" Target="../media/image25.png"/><Relationship Id="rId5"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7.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2.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7.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8.png"/><Relationship Id="rId4" Type="http://schemas.openxmlformats.org/officeDocument/2006/relationships/image" Target="../media/image32.png"/><Relationship Id="rId5" Type="http://schemas.openxmlformats.org/officeDocument/2006/relationships/image" Target="../media/image49.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andara"/>
              <a:buNone/>
            </a:pPr>
            <a:r>
              <a:rPr lang="en-US" sz="2800" cap="none">
                <a:solidFill>
                  <a:schemeClr val="dk1"/>
                </a:solidFill>
              </a:rPr>
              <a:t>DATABASE CONCEPTS &amp; </a:t>
            </a:r>
            <a:br>
              <a:rPr lang="en-US" sz="3200" cap="none">
                <a:solidFill>
                  <a:schemeClr val="dk1"/>
                </a:solidFill>
              </a:rPr>
            </a:br>
            <a:r>
              <a:rPr b="0" lang="en-US" sz="4000" cap="none">
                <a:solidFill>
                  <a:schemeClr val="dk1"/>
                </a:solidFill>
              </a:rPr>
              <a:t>ER MODEL</a:t>
            </a:r>
            <a:endParaRPr b="0" sz="3200" cap="none">
              <a:solidFill>
                <a:schemeClr val="dk1"/>
              </a:solidFill>
            </a:endParaRPr>
          </a:p>
        </p:txBody>
      </p:sp>
      <p:sp>
        <p:nvSpPr>
          <p:cNvPr id="46" name="Google Shape;46;p1"/>
          <p:cNvSpPr txBox="1"/>
          <p:nvPr>
            <p:ph idx="1" type="subTitle"/>
          </p:nvPr>
        </p:nvSpPr>
        <p:spPr>
          <a:xfrm>
            <a:off x="685800" y="3886200"/>
            <a:ext cx="70866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888888"/>
              </a:buClr>
              <a:buSzPts val="2400"/>
              <a:buNone/>
            </a:pPr>
            <a:r>
              <a:rPr lang="en-US"/>
              <a:t>Instructor:</a:t>
            </a:r>
            <a:endParaRPr/>
          </a:p>
          <a:p>
            <a:pPr indent="0" lvl="0" marL="0" rtl="0" algn="l">
              <a:spcBef>
                <a:spcPts val="480"/>
              </a:spcBef>
              <a:spcAft>
                <a:spcPts val="0"/>
              </a:spcAft>
              <a:buClr>
                <a:srgbClr val="888888"/>
              </a:buClr>
              <a:buSzPts val="2400"/>
              <a:buNone/>
            </a:pPr>
            <a:r>
              <a:t/>
            </a:r>
            <a:endParaRPr/>
          </a:p>
        </p:txBody>
      </p:sp>
      <p:sp>
        <p:nvSpPr>
          <p:cNvPr id="47" name="Google Shape;47;p1"/>
          <p:cNvSpPr txBox="1"/>
          <p:nvPr>
            <p:ph idx="11" type="ftr"/>
          </p:nvPr>
        </p:nvSpPr>
        <p:spPr>
          <a:xfrm>
            <a:off x="191411" y="6356350"/>
            <a:ext cx="528546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48" name="Google Shape;48;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4294967295" type="sldNum"/>
          </p:nvPr>
        </p:nvSpPr>
        <p:spPr>
          <a:xfrm>
            <a:off x="3643306" y="6357958"/>
            <a:ext cx="1905000" cy="3476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66" name="Google Shape;166;p10"/>
          <p:cNvSpPr txBox="1"/>
          <p:nvPr/>
        </p:nvSpPr>
        <p:spPr>
          <a:xfrm>
            <a:off x="6861742" y="1628800"/>
            <a:ext cx="1310658" cy="2114550"/>
          </a:xfrm>
          <a:prstGeom prst="rect">
            <a:avLst/>
          </a:prstGeom>
          <a:solidFill>
            <a:srgbClr val="DAEEF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Field     </a:t>
            </a:r>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a:p>
            <a:pPr indent="0" lvl="0" marL="0" marR="0" rtl="0" algn="ctr">
              <a:spcBef>
                <a:spcPts val="0"/>
              </a:spcBef>
              <a:spcAft>
                <a:spcPts val="0"/>
              </a:spcAft>
              <a:buNone/>
            </a:pPr>
            <a:r>
              <a:t/>
            </a:r>
            <a:endParaRPr sz="2400">
              <a:solidFill>
                <a:schemeClr val="dk1"/>
              </a:solidFill>
              <a:latin typeface="Arial"/>
              <a:ea typeface="Arial"/>
              <a:cs typeface="Arial"/>
              <a:sym typeface="Arial"/>
            </a:endParaRPr>
          </a:p>
        </p:txBody>
      </p:sp>
      <p:sp>
        <p:nvSpPr>
          <p:cNvPr id="167" name="Google Shape;167;p10"/>
          <p:cNvSpPr txBox="1"/>
          <p:nvPr/>
        </p:nvSpPr>
        <p:spPr>
          <a:xfrm>
            <a:off x="251520" y="2910099"/>
            <a:ext cx="7920880" cy="446893"/>
          </a:xfrm>
          <a:prstGeom prst="rect">
            <a:avLst/>
          </a:prstGeom>
          <a:solidFill>
            <a:srgbClr val="CC99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Record</a:t>
            </a:r>
            <a:endParaRPr/>
          </a:p>
        </p:txBody>
      </p:sp>
      <p:sp>
        <p:nvSpPr>
          <p:cNvPr id="168" name="Google Shape;168;p10"/>
          <p:cNvSpPr txBox="1"/>
          <p:nvPr>
            <p:ph type="title"/>
          </p:nvPr>
        </p:nvSpPr>
        <p:spPr>
          <a:xfrm>
            <a:off x="0" y="1"/>
            <a:ext cx="7308305" cy="63201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ndara"/>
              <a:buNone/>
            </a:pPr>
            <a:r>
              <a:rPr b="1" lang="en-US" sz="3200">
                <a:solidFill>
                  <a:schemeClr val="lt1"/>
                </a:solidFill>
                <a:latin typeface="Candara"/>
                <a:ea typeface="Candara"/>
                <a:cs typeface="Candara"/>
                <a:sym typeface="Candara"/>
              </a:rPr>
              <a:t>Relational Database Concepts </a:t>
            </a:r>
            <a:r>
              <a:rPr lang="en-US" sz="1800">
                <a:solidFill>
                  <a:schemeClr val="lt1"/>
                </a:solidFill>
                <a:latin typeface="Candara"/>
                <a:ea typeface="Candara"/>
                <a:cs typeface="Candara"/>
                <a:sym typeface="Candara"/>
              </a:rPr>
              <a:t>(2/3)</a:t>
            </a:r>
            <a:endParaRPr sz="2800">
              <a:solidFill>
                <a:schemeClr val="lt1"/>
              </a:solidFill>
              <a:latin typeface="Candara"/>
              <a:ea typeface="Candara"/>
              <a:cs typeface="Candara"/>
              <a:sym typeface="Candara"/>
            </a:endParaRPr>
          </a:p>
        </p:txBody>
      </p:sp>
      <p:graphicFrame>
        <p:nvGraphicFramePr>
          <p:cNvPr id="169" name="Google Shape;169;p10"/>
          <p:cNvGraphicFramePr/>
          <p:nvPr/>
        </p:nvGraphicFramePr>
        <p:xfrm>
          <a:off x="1656457" y="2160836"/>
          <a:ext cx="3000000" cy="3000000"/>
        </p:xfrm>
        <a:graphic>
          <a:graphicData uri="http://schemas.openxmlformats.org/drawingml/2006/table">
            <a:tbl>
              <a:tblPr>
                <a:noFill/>
                <a:tableStyleId>{863C793D-B5FD-45DC-AF22-94EE79CEA739}</a:tableStyleId>
              </a:tblPr>
              <a:tblGrid>
                <a:gridCol w="1002450"/>
                <a:gridCol w="1850050"/>
                <a:gridCol w="2243300"/>
                <a:gridCol w="1420150"/>
              </a:tblGrid>
              <a:tr h="381000">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CD_ID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Title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Artist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Genre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r>
              <a:tr h="381000">
                <a:tc>
                  <a:txBody>
                    <a:bodyPr/>
                    <a:lstStyle/>
                    <a:p>
                      <a:pPr indent="0" lvl="0" marL="0" marR="0" rtl="0" algn="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The Wall</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Pink Floyd</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Rock</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8150">
                <a:tc>
                  <a:txBody>
                    <a:bodyPr/>
                    <a:lstStyle/>
                    <a:p>
                      <a:pPr indent="0" lvl="0" marL="0" marR="0" rtl="0" algn="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Blue Train</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John Coltrane</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Jazz</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marR="0" rtl="0" algn="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Requiem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W.A. Mozart</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Classical</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170" name="Google Shape;170;p10"/>
          <p:cNvSpPr/>
          <p:nvPr/>
        </p:nvSpPr>
        <p:spPr>
          <a:xfrm>
            <a:off x="309563" y="1150144"/>
            <a:ext cx="990600" cy="609600"/>
          </a:xfrm>
          <a:custGeom>
            <a:rect b="b" l="l" r="r" t="t"/>
            <a:pathLst>
              <a:path extrusionOk="0" h="120000" w="120000">
                <a:moveTo>
                  <a:pt x="0" y="0"/>
                </a:moveTo>
                <a:lnTo>
                  <a:pt x="120000" y="0"/>
                </a:lnTo>
                <a:lnTo>
                  <a:pt x="120000" y="120000"/>
                </a:lnTo>
                <a:lnTo>
                  <a:pt x="0" y="120000"/>
                </a:lnTo>
                <a:close/>
              </a:path>
              <a:path extrusionOk="0" fill="none" h="120000" w="120000">
                <a:moveTo>
                  <a:pt x="129233" y="22500"/>
                </a:moveTo>
                <a:lnTo>
                  <a:pt x="166344" y="22500"/>
                </a:lnTo>
                <a:lnTo>
                  <a:pt x="205000" y="188438"/>
                </a:lnTo>
              </a:path>
            </a:pathLst>
          </a:custGeom>
          <a:solidFill>
            <a:schemeClr val="accent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Table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idx="12" type="sldNum"/>
          </p:nvPr>
        </p:nvSpPr>
        <p:spPr>
          <a:xfrm>
            <a:off x="3571868" y="6429396"/>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7" name="Google Shape;177;p11"/>
          <p:cNvSpPr txBox="1"/>
          <p:nvPr/>
        </p:nvSpPr>
        <p:spPr>
          <a:xfrm>
            <a:off x="0" y="1"/>
            <a:ext cx="8858279" cy="6270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Relational Database Concepts </a:t>
            </a:r>
            <a:r>
              <a:rPr b="1" lang="en-US" sz="1800">
                <a:solidFill>
                  <a:schemeClr val="lt1"/>
                </a:solidFill>
                <a:latin typeface="Candara"/>
                <a:ea typeface="Candara"/>
                <a:cs typeface="Candara"/>
                <a:sym typeface="Candara"/>
              </a:rPr>
              <a:t>(3/3)</a:t>
            </a:r>
            <a:endParaRPr b="1" sz="2800">
              <a:solidFill>
                <a:schemeClr val="lt1"/>
              </a:solidFill>
              <a:latin typeface="Candara"/>
              <a:ea typeface="Candara"/>
              <a:cs typeface="Candara"/>
              <a:sym typeface="Candara"/>
            </a:endParaRPr>
          </a:p>
        </p:txBody>
      </p:sp>
      <p:grpSp>
        <p:nvGrpSpPr>
          <p:cNvPr id="178" name="Google Shape;178;p11"/>
          <p:cNvGrpSpPr/>
          <p:nvPr/>
        </p:nvGrpSpPr>
        <p:grpSpPr>
          <a:xfrm>
            <a:off x="2266951" y="5487988"/>
            <a:ext cx="4532315" cy="885825"/>
            <a:chOff x="1428" y="3342"/>
            <a:chExt cx="2855" cy="558"/>
          </a:xfrm>
        </p:grpSpPr>
        <p:sp>
          <p:nvSpPr>
            <p:cNvPr id="179" name="Google Shape;179;p11"/>
            <p:cNvSpPr txBox="1"/>
            <p:nvPr/>
          </p:nvSpPr>
          <p:spPr>
            <a:xfrm>
              <a:off x="2304" y="3648"/>
              <a:ext cx="1200" cy="252"/>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rgbClr val="000000"/>
                  </a:solidFill>
                  <a:latin typeface="Helvetica Neue"/>
                  <a:ea typeface="Helvetica Neue"/>
                  <a:cs typeface="Helvetica Neue"/>
                  <a:sym typeface="Helvetica Neue"/>
                </a:rPr>
                <a:t>Field</a:t>
              </a:r>
              <a:endParaRPr sz="2000">
                <a:solidFill>
                  <a:srgbClr val="000000"/>
                </a:solidFill>
                <a:latin typeface="Helvetica Neue"/>
                <a:ea typeface="Helvetica Neue"/>
                <a:cs typeface="Helvetica Neue"/>
                <a:sym typeface="Helvetica Neue"/>
              </a:endParaRPr>
            </a:p>
          </p:txBody>
        </p:sp>
        <p:cxnSp>
          <p:nvCxnSpPr>
            <p:cNvPr id="180" name="Google Shape;180;p11"/>
            <p:cNvCxnSpPr/>
            <p:nvPr/>
          </p:nvCxnSpPr>
          <p:spPr>
            <a:xfrm>
              <a:off x="1428" y="3360"/>
              <a:ext cx="864" cy="288"/>
            </a:xfrm>
            <a:prstGeom prst="straightConnector1">
              <a:avLst/>
            </a:prstGeom>
            <a:noFill/>
            <a:ln cap="flat" cmpd="sng" w="44450">
              <a:solidFill>
                <a:schemeClr val="dk1"/>
              </a:solidFill>
              <a:prstDash val="solid"/>
              <a:round/>
              <a:headEnd len="med" w="med" type="triangle"/>
              <a:tailEnd len="med" w="med" type="none"/>
            </a:ln>
          </p:spPr>
        </p:cxnSp>
        <p:cxnSp>
          <p:nvCxnSpPr>
            <p:cNvPr id="181" name="Google Shape;181;p11"/>
            <p:cNvCxnSpPr/>
            <p:nvPr/>
          </p:nvCxnSpPr>
          <p:spPr>
            <a:xfrm>
              <a:off x="2496" y="3408"/>
              <a:ext cx="192" cy="240"/>
            </a:xfrm>
            <a:prstGeom prst="straightConnector1">
              <a:avLst/>
            </a:prstGeom>
            <a:noFill/>
            <a:ln cap="flat" cmpd="sng" w="38100">
              <a:solidFill>
                <a:schemeClr val="dk1"/>
              </a:solidFill>
              <a:prstDash val="solid"/>
              <a:round/>
              <a:headEnd len="med" w="med" type="triangle"/>
              <a:tailEnd len="med" w="med" type="none"/>
            </a:ln>
          </p:spPr>
        </p:cxnSp>
        <p:cxnSp>
          <p:nvCxnSpPr>
            <p:cNvPr id="182" name="Google Shape;182;p11"/>
            <p:cNvCxnSpPr/>
            <p:nvPr/>
          </p:nvCxnSpPr>
          <p:spPr>
            <a:xfrm flipH="1" rot="10800000">
              <a:off x="3108" y="3360"/>
              <a:ext cx="144" cy="290"/>
            </a:xfrm>
            <a:prstGeom prst="straightConnector1">
              <a:avLst/>
            </a:prstGeom>
            <a:noFill/>
            <a:ln cap="flat" cmpd="sng" w="38100">
              <a:solidFill>
                <a:schemeClr val="dk1"/>
              </a:solidFill>
              <a:prstDash val="solid"/>
              <a:round/>
              <a:headEnd len="med" w="med" type="none"/>
              <a:tailEnd len="med" w="med" type="triangle"/>
            </a:ln>
          </p:spPr>
        </p:cxnSp>
        <p:cxnSp>
          <p:nvCxnSpPr>
            <p:cNvPr id="183" name="Google Shape;183;p11"/>
            <p:cNvCxnSpPr/>
            <p:nvPr/>
          </p:nvCxnSpPr>
          <p:spPr>
            <a:xfrm flipH="1" rot="10800000">
              <a:off x="3515" y="3342"/>
              <a:ext cx="768" cy="336"/>
            </a:xfrm>
            <a:prstGeom prst="straightConnector1">
              <a:avLst/>
            </a:prstGeom>
            <a:noFill/>
            <a:ln cap="flat" cmpd="sng" w="38100">
              <a:solidFill>
                <a:schemeClr val="dk1"/>
              </a:solidFill>
              <a:prstDash val="solid"/>
              <a:round/>
              <a:headEnd len="med" w="med" type="none"/>
              <a:tailEnd len="med" w="med" type="triangle"/>
            </a:ln>
          </p:spPr>
        </p:cxnSp>
      </p:grpSp>
      <p:grpSp>
        <p:nvGrpSpPr>
          <p:cNvPr id="184" name="Google Shape;184;p11"/>
          <p:cNvGrpSpPr/>
          <p:nvPr/>
        </p:nvGrpSpPr>
        <p:grpSpPr>
          <a:xfrm>
            <a:off x="7854147" y="2316163"/>
            <a:ext cx="1259631" cy="3124200"/>
            <a:chOff x="5053" y="1344"/>
            <a:chExt cx="528" cy="1968"/>
          </a:xfrm>
        </p:grpSpPr>
        <p:sp>
          <p:nvSpPr>
            <p:cNvPr id="185" name="Google Shape;185;p11"/>
            <p:cNvSpPr txBox="1"/>
            <p:nvPr/>
          </p:nvSpPr>
          <p:spPr>
            <a:xfrm>
              <a:off x="5053" y="2157"/>
              <a:ext cx="528" cy="223"/>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Arial"/>
                  <a:ea typeface="Arial"/>
                  <a:cs typeface="Arial"/>
                  <a:sym typeface="Arial"/>
                </a:rPr>
                <a:t>Cardinality</a:t>
              </a:r>
              <a:endParaRPr/>
            </a:p>
          </p:txBody>
        </p:sp>
        <p:cxnSp>
          <p:nvCxnSpPr>
            <p:cNvPr id="186" name="Google Shape;186;p11"/>
            <p:cNvCxnSpPr/>
            <p:nvPr/>
          </p:nvCxnSpPr>
          <p:spPr>
            <a:xfrm rot="10800000">
              <a:off x="5280" y="1344"/>
              <a:ext cx="0" cy="528"/>
            </a:xfrm>
            <a:prstGeom prst="straightConnector1">
              <a:avLst/>
            </a:prstGeom>
            <a:noFill/>
            <a:ln cap="flat" cmpd="sng" w="38100">
              <a:solidFill>
                <a:schemeClr val="dk1"/>
              </a:solidFill>
              <a:prstDash val="solid"/>
              <a:round/>
              <a:headEnd len="med" w="med" type="none"/>
              <a:tailEnd len="med" w="med" type="triangle"/>
            </a:ln>
          </p:spPr>
        </p:cxnSp>
        <p:cxnSp>
          <p:nvCxnSpPr>
            <p:cNvPr id="187" name="Google Shape;187;p11"/>
            <p:cNvCxnSpPr/>
            <p:nvPr/>
          </p:nvCxnSpPr>
          <p:spPr>
            <a:xfrm>
              <a:off x="5280" y="2688"/>
              <a:ext cx="0" cy="624"/>
            </a:xfrm>
            <a:prstGeom prst="straightConnector1">
              <a:avLst/>
            </a:prstGeom>
            <a:noFill/>
            <a:ln cap="flat" cmpd="sng" w="38100">
              <a:solidFill>
                <a:schemeClr val="dk1"/>
              </a:solidFill>
              <a:prstDash val="solid"/>
              <a:round/>
              <a:headEnd len="med" w="med" type="none"/>
              <a:tailEnd len="med" w="med" type="triangle"/>
            </a:ln>
          </p:spPr>
        </p:cxnSp>
      </p:grpSp>
      <p:sp>
        <p:nvSpPr>
          <p:cNvPr id="188" name="Google Shape;188;p11"/>
          <p:cNvSpPr/>
          <p:nvPr/>
        </p:nvSpPr>
        <p:spPr>
          <a:xfrm>
            <a:off x="2682868" y="632737"/>
            <a:ext cx="1600200" cy="650875"/>
          </a:xfrm>
          <a:prstGeom prst="wedgeEllipseCallout">
            <a:avLst>
              <a:gd fmla="val -45549" name="adj1"/>
              <a:gd fmla="val 92963" name="adj2"/>
            </a:avLst>
          </a:prstGeom>
          <a:solidFill>
            <a:srgbClr val="B6DDE7"/>
          </a:solidFill>
          <a:ln cap="flat" cmpd="sng" w="9525">
            <a:solidFill>
              <a:schemeClr val="dk1"/>
            </a:solidFill>
            <a:prstDash val="solid"/>
            <a:miter lim="800000"/>
            <a:headEnd len="sm" w="sm" type="none"/>
            <a:tailEnd len="sm" w="sm" type="none"/>
          </a:ln>
        </p:spPr>
        <p:txBody>
          <a:bodyPr anchorCtr="1"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Arial"/>
                <a:ea typeface="Arial"/>
                <a:cs typeface="Arial"/>
                <a:sym typeface="Arial"/>
              </a:rPr>
              <a:t>Primary Key</a:t>
            </a:r>
            <a:endParaRPr/>
          </a:p>
        </p:txBody>
      </p:sp>
      <p:grpSp>
        <p:nvGrpSpPr>
          <p:cNvPr id="189" name="Google Shape;189;p11"/>
          <p:cNvGrpSpPr/>
          <p:nvPr/>
        </p:nvGrpSpPr>
        <p:grpSpPr>
          <a:xfrm>
            <a:off x="76200" y="2487613"/>
            <a:ext cx="1390650" cy="2781300"/>
            <a:chOff x="48" y="1452"/>
            <a:chExt cx="876" cy="1752"/>
          </a:xfrm>
        </p:grpSpPr>
        <p:sp>
          <p:nvSpPr>
            <p:cNvPr id="190" name="Google Shape;190;p11"/>
            <p:cNvSpPr txBox="1"/>
            <p:nvPr/>
          </p:nvSpPr>
          <p:spPr>
            <a:xfrm>
              <a:off x="48" y="1968"/>
              <a:ext cx="672" cy="494"/>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Row/</a:t>
              </a:r>
              <a:endParaRPr/>
            </a:p>
            <a:p>
              <a:pPr indent="0" lvl="0" marL="0" marR="0" rtl="0" algn="ctr">
                <a:spcBef>
                  <a:spcPts val="900"/>
                </a:spcBef>
                <a:spcAft>
                  <a:spcPts val="0"/>
                </a:spcAft>
                <a:buNone/>
              </a:pPr>
              <a:r>
                <a:rPr lang="en-US" sz="1800">
                  <a:solidFill>
                    <a:schemeClr val="dk1"/>
                  </a:solidFill>
                  <a:latin typeface="Arial"/>
                  <a:ea typeface="Arial"/>
                  <a:cs typeface="Arial"/>
                  <a:sym typeface="Arial"/>
                </a:rPr>
                <a:t>Record</a:t>
              </a:r>
              <a:endParaRPr sz="1800">
                <a:solidFill>
                  <a:schemeClr val="dk1"/>
                </a:solidFill>
                <a:latin typeface="Arial"/>
                <a:ea typeface="Arial"/>
                <a:cs typeface="Arial"/>
                <a:sym typeface="Arial"/>
              </a:endParaRPr>
            </a:p>
          </p:txBody>
        </p:sp>
        <p:sp>
          <p:nvSpPr>
            <p:cNvPr id="191" name="Google Shape;191;p11"/>
            <p:cNvSpPr/>
            <p:nvPr/>
          </p:nvSpPr>
          <p:spPr>
            <a:xfrm>
              <a:off x="348" y="1452"/>
              <a:ext cx="552" cy="558"/>
            </a:xfrm>
            <a:custGeom>
              <a:rect b="b" l="l" r="r" t="t"/>
              <a:pathLst>
                <a:path extrusionOk="0" h="558" w="552">
                  <a:moveTo>
                    <a:pt x="0" y="540"/>
                  </a:moveTo>
                  <a:cubicBezTo>
                    <a:pt x="12" y="544"/>
                    <a:pt x="25" y="558"/>
                    <a:pt x="36" y="552"/>
                  </a:cubicBezTo>
                  <a:cubicBezTo>
                    <a:pt x="69" y="536"/>
                    <a:pt x="88" y="462"/>
                    <a:pt x="108" y="432"/>
                  </a:cubicBezTo>
                  <a:lnTo>
                    <a:pt x="168" y="312"/>
                  </a:lnTo>
                  <a:cubicBezTo>
                    <a:pt x="168" y="312"/>
                    <a:pt x="168" y="312"/>
                    <a:pt x="168" y="312"/>
                  </a:cubicBezTo>
                  <a:cubicBezTo>
                    <a:pt x="186" y="258"/>
                    <a:pt x="224" y="94"/>
                    <a:pt x="276" y="60"/>
                  </a:cubicBezTo>
                  <a:cubicBezTo>
                    <a:pt x="312" y="36"/>
                    <a:pt x="348" y="24"/>
                    <a:pt x="384" y="0"/>
                  </a:cubicBezTo>
                  <a:cubicBezTo>
                    <a:pt x="512" y="14"/>
                    <a:pt x="456" y="12"/>
                    <a:pt x="552" y="12"/>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92" name="Google Shape;192;p11"/>
            <p:cNvSpPr/>
            <p:nvPr/>
          </p:nvSpPr>
          <p:spPr>
            <a:xfrm>
              <a:off x="624" y="1836"/>
              <a:ext cx="300" cy="180"/>
            </a:xfrm>
            <a:custGeom>
              <a:rect b="b" l="l" r="r" t="t"/>
              <a:pathLst>
                <a:path extrusionOk="0" h="180" w="300">
                  <a:moveTo>
                    <a:pt x="0" y="180"/>
                  </a:moveTo>
                  <a:cubicBezTo>
                    <a:pt x="0" y="180"/>
                    <a:pt x="35" y="110"/>
                    <a:pt x="36" y="108"/>
                  </a:cubicBezTo>
                  <a:cubicBezTo>
                    <a:pt x="45" y="94"/>
                    <a:pt x="61" y="85"/>
                    <a:pt x="72" y="72"/>
                  </a:cubicBezTo>
                  <a:cubicBezTo>
                    <a:pt x="105" y="33"/>
                    <a:pt x="118" y="17"/>
                    <a:pt x="168" y="0"/>
                  </a:cubicBezTo>
                  <a:cubicBezTo>
                    <a:pt x="268" y="14"/>
                    <a:pt x="224" y="12"/>
                    <a:pt x="300" y="12"/>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93" name="Google Shape;193;p11"/>
            <p:cNvSpPr/>
            <p:nvPr/>
          </p:nvSpPr>
          <p:spPr>
            <a:xfrm>
              <a:off x="732" y="2172"/>
              <a:ext cx="192" cy="156"/>
            </a:xfrm>
            <a:custGeom>
              <a:rect b="b" l="l" r="r" t="t"/>
              <a:pathLst>
                <a:path extrusionOk="0" h="156" w="192">
                  <a:moveTo>
                    <a:pt x="0" y="0"/>
                  </a:moveTo>
                  <a:cubicBezTo>
                    <a:pt x="12" y="8"/>
                    <a:pt x="27" y="13"/>
                    <a:pt x="36" y="24"/>
                  </a:cubicBezTo>
                  <a:cubicBezTo>
                    <a:pt x="85" y="85"/>
                    <a:pt x="5" y="37"/>
                    <a:pt x="72" y="96"/>
                  </a:cubicBezTo>
                  <a:cubicBezTo>
                    <a:pt x="101" y="121"/>
                    <a:pt x="149" y="156"/>
                    <a:pt x="192" y="156"/>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94" name="Google Shape;194;p11"/>
            <p:cNvSpPr/>
            <p:nvPr/>
          </p:nvSpPr>
          <p:spPr>
            <a:xfrm>
              <a:off x="506" y="2304"/>
              <a:ext cx="394" cy="432"/>
            </a:xfrm>
            <a:custGeom>
              <a:rect b="b" l="l" r="r" t="t"/>
              <a:pathLst>
                <a:path extrusionOk="0" h="432" w="394">
                  <a:moveTo>
                    <a:pt x="22" y="0"/>
                  </a:moveTo>
                  <a:cubicBezTo>
                    <a:pt x="27" y="85"/>
                    <a:pt x="0" y="285"/>
                    <a:pt x="118" y="324"/>
                  </a:cubicBezTo>
                  <a:cubicBezTo>
                    <a:pt x="185" y="424"/>
                    <a:pt x="282" y="432"/>
                    <a:pt x="394" y="432"/>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95" name="Google Shape;195;p11"/>
            <p:cNvSpPr/>
            <p:nvPr/>
          </p:nvSpPr>
          <p:spPr>
            <a:xfrm>
              <a:off x="348" y="2352"/>
              <a:ext cx="560" cy="852"/>
            </a:xfrm>
            <a:custGeom>
              <a:rect b="b" l="l" r="r" t="t"/>
              <a:pathLst>
                <a:path extrusionOk="0" h="852" w="560">
                  <a:moveTo>
                    <a:pt x="0" y="0"/>
                  </a:moveTo>
                  <a:cubicBezTo>
                    <a:pt x="4" y="172"/>
                    <a:pt x="1" y="344"/>
                    <a:pt x="12" y="516"/>
                  </a:cubicBezTo>
                  <a:cubicBezTo>
                    <a:pt x="14" y="541"/>
                    <a:pt x="22" y="567"/>
                    <a:pt x="36" y="588"/>
                  </a:cubicBezTo>
                  <a:cubicBezTo>
                    <a:pt x="84" y="661"/>
                    <a:pt x="113" y="685"/>
                    <a:pt x="192" y="720"/>
                  </a:cubicBezTo>
                  <a:cubicBezTo>
                    <a:pt x="215" y="730"/>
                    <a:pt x="243" y="730"/>
                    <a:pt x="264" y="744"/>
                  </a:cubicBezTo>
                  <a:cubicBezTo>
                    <a:pt x="288" y="760"/>
                    <a:pt x="309" y="783"/>
                    <a:pt x="336" y="792"/>
                  </a:cubicBezTo>
                  <a:cubicBezTo>
                    <a:pt x="360" y="800"/>
                    <a:pt x="408" y="816"/>
                    <a:pt x="408" y="816"/>
                  </a:cubicBezTo>
                  <a:cubicBezTo>
                    <a:pt x="560" y="803"/>
                    <a:pt x="552" y="852"/>
                    <a:pt x="552" y="780"/>
                  </a:cubicBezTo>
                </a:path>
              </a:pathLst>
            </a:custGeom>
            <a:noFill/>
            <a:ln cap="flat" cmpd="sng" w="381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grpSp>
      <p:grpSp>
        <p:nvGrpSpPr>
          <p:cNvPr id="196" name="Google Shape;196;p11"/>
          <p:cNvGrpSpPr/>
          <p:nvPr/>
        </p:nvGrpSpPr>
        <p:grpSpPr>
          <a:xfrm>
            <a:off x="4953000" y="720626"/>
            <a:ext cx="3905250" cy="620142"/>
            <a:chOff x="3120" y="140"/>
            <a:chExt cx="2460" cy="436"/>
          </a:xfrm>
        </p:grpSpPr>
        <p:sp>
          <p:nvSpPr>
            <p:cNvPr id="197" name="Google Shape;197;p11"/>
            <p:cNvSpPr/>
            <p:nvPr/>
          </p:nvSpPr>
          <p:spPr>
            <a:xfrm>
              <a:off x="4380" y="140"/>
              <a:ext cx="1200" cy="432"/>
            </a:xfrm>
            <a:prstGeom prst="cloudCallout">
              <a:avLst>
                <a:gd fmla="val -30917" name="adj1"/>
                <a:gd fmla="val 115741" name="adj2"/>
              </a:avLst>
            </a:prstGeom>
            <a:solidFill>
              <a:srgbClr val="B6DDE7"/>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Domain</a:t>
              </a:r>
              <a:endParaRPr/>
            </a:p>
          </p:txBody>
        </p:sp>
        <p:sp>
          <p:nvSpPr>
            <p:cNvPr id="198" name="Google Shape;198;p11"/>
            <p:cNvSpPr/>
            <p:nvPr/>
          </p:nvSpPr>
          <p:spPr>
            <a:xfrm>
              <a:off x="3120" y="144"/>
              <a:ext cx="1200" cy="432"/>
            </a:xfrm>
            <a:prstGeom prst="cloudCallout">
              <a:avLst>
                <a:gd fmla="val -30917" name="adj1"/>
                <a:gd fmla="val 115741" name="adj2"/>
              </a:avLst>
            </a:prstGeom>
            <a:solidFill>
              <a:srgbClr val="B6DDE7"/>
            </a:solidFill>
            <a:ln>
              <a:noFill/>
            </a:ln>
          </p:spPr>
          <p:txBody>
            <a:bodyPr anchorCtr="1"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Arial"/>
                  <a:ea typeface="Arial"/>
                  <a:cs typeface="Arial"/>
                  <a:sym typeface="Arial"/>
                </a:rPr>
                <a:t>Domain</a:t>
              </a:r>
              <a:endParaRPr/>
            </a:p>
          </p:txBody>
        </p:sp>
      </p:grpSp>
      <p:cxnSp>
        <p:nvCxnSpPr>
          <p:cNvPr id="199" name="Google Shape;199;p11"/>
          <p:cNvCxnSpPr/>
          <p:nvPr/>
        </p:nvCxnSpPr>
        <p:spPr>
          <a:xfrm>
            <a:off x="1870075" y="1955800"/>
            <a:ext cx="914400" cy="0"/>
          </a:xfrm>
          <a:prstGeom prst="straightConnector1">
            <a:avLst/>
          </a:prstGeom>
          <a:noFill/>
          <a:ln cap="flat" cmpd="sng" w="47625">
            <a:solidFill>
              <a:schemeClr val="dk1"/>
            </a:solidFill>
            <a:prstDash val="solid"/>
            <a:round/>
            <a:headEnd len="med" w="med" type="none"/>
            <a:tailEnd len="med" w="med" type="none"/>
          </a:ln>
        </p:spPr>
      </p:cxnSp>
      <p:graphicFrame>
        <p:nvGraphicFramePr>
          <p:cNvPr id="200" name="Google Shape;200;p11"/>
          <p:cNvGraphicFramePr/>
          <p:nvPr/>
        </p:nvGraphicFramePr>
        <p:xfrm>
          <a:off x="1514475" y="1550988"/>
          <a:ext cx="3000000" cy="3000000"/>
        </p:xfrm>
        <a:graphic>
          <a:graphicData uri="http://schemas.openxmlformats.org/drawingml/2006/table">
            <a:tbl>
              <a:tblPr>
                <a:noFill/>
                <a:tableStyleId>{863C793D-B5FD-45DC-AF22-94EE79CEA739}</a:tableStyleId>
              </a:tblPr>
              <a:tblGrid>
                <a:gridCol w="1562100"/>
                <a:gridCol w="1562100"/>
                <a:gridCol w="1433525"/>
                <a:gridCol w="1690675"/>
              </a:tblGrid>
              <a:tr h="657225">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sng" cap="none" strike="noStrike">
                          <a:solidFill>
                            <a:schemeClr val="dk1"/>
                          </a:solidFill>
                          <a:latin typeface="Times New Roman"/>
                          <a:ea typeface="Times New Roman"/>
                          <a:cs typeface="Times New Roman"/>
                          <a:sym typeface="Times New Roman"/>
                        </a:rPr>
                        <a:t>SCode</a:t>
                      </a:r>
                      <a:endParaRPr b="1" i="0" sz="2400" u="sng" cap="none" strike="noStrike">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SName</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Quantity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City</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r>
              <a:tr h="654050">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Kamran</a:t>
                      </a:r>
                      <a:endParaRPr b="1" i="0" sz="24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Lahore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7225">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S2</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Zafar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Islamabad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7225">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S3</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Azmat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Karachi</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4050">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Abdul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Lahore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57225">
                <a:tc>
                  <a:txBody>
                    <a:bodyPr/>
                    <a:lstStyle/>
                    <a:p>
                      <a:pPr indent="0" lvl="0" marL="0" marR="0" rtl="0" algn="ctr">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S5</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Nasir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Islamabad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01" name="Google Shape;201;p11"/>
          <p:cNvSpPr/>
          <p:nvPr/>
        </p:nvSpPr>
        <p:spPr>
          <a:xfrm>
            <a:off x="67354" y="642940"/>
            <a:ext cx="1624326" cy="609600"/>
          </a:xfrm>
          <a:custGeom>
            <a:rect b="b" l="l" r="r" t="t"/>
            <a:pathLst>
              <a:path extrusionOk="0" h="120000" w="120000">
                <a:moveTo>
                  <a:pt x="0" y="0"/>
                </a:moveTo>
                <a:lnTo>
                  <a:pt x="120000" y="0"/>
                </a:lnTo>
                <a:lnTo>
                  <a:pt x="120000" y="120000"/>
                </a:lnTo>
                <a:lnTo>
                  <a:pt x="0" y="120000"/>
                </a:lnTo>
                <a:close/>
              </a:path>
              <a:path extrusionOk="0" fill="none" h="120000" w="120000">
                <a:moveTo>
                  <a:pt x="129233" y="22500"/>
                </a:moveTo>
                <a:lnTo>
                  <a:pt x="148116" y="33929"/>
                </a:lnTo>
                <a:lnTo>
                  <a:pt x="161842" y="168438"/>
                </a:lnTo>
              </a:path>
            </a:pathLst>
          </a:custGeom>
          <a:solidFill>
            <a:schemeClr val="accent6"/>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Supplier</a:t>
            </a:r>
            <a:endParaRPr sz="2000">
              <a:solidFill>
                <a:schemeClr val="dk1"/>
              </a:solidFill>
              <a:latin typeface="Calibri"/>
              <a:ea typeface="Calibri"/>
              <a:cs typeface="Calibri"/>
              <a:sym typeface="Calibri"/>
            </a:endParaRPr>
          </a:p>
        </p:txBody>
      </p:sp>
      <p:sp>
        <p:nvSpPr>
          <p:cNvPr id="202" name="Google Shape;202;p11"/>
          <p:cNvSpPr txBox="1"/>
          <p:nvPr>
            <p:ph idx="11" type="ftr"/>
          </p:nvPr>
        </p:nvSpPr>
        <p:spPr>
          <a:xfrm>
            <a:off x="191410" y="6356350"/>
            <a:ext cx="514258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type="title"/>
          </p:nvPr>
        </p:nvSpPr>
        <p:spPr>
          <a:xfrm>
            <a:off x="32458" y="-7414"/>
            <a:ext cx="8643998" cy="70011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ndara"/>
              <a:buNone/>
            </a:pPr>
            <a:r>
              <a:rPr lang="en-US"/>
              <a:t>Schema </a:t>
            </a:r>
            <a:r>
              <a:rPr lang="en-US" sz="1800"/>
              <a:t>(1/2)</a:t>
            </a:r>
            <a:endParaRPr sz="1800"/>
          </a:p>
        </p:txBody>
      </p:sp>
      <p:sp>
        <p:nvSpPr>
          <p:cNvPr id="208" name="Google Shape;208;p12"/>
          <p:cNvSpPr txBox="1"/>
          <p:nvPr>
            <p:ph idx="1" type="body"/>
          </p:nvPr>
        </p:nvSpPr>
        <p:spPr>
          <a:xfrm>
            <a:off x="32458" y="908720"/>
            <a:ext cx="9111542" cy="5520676"/>
          </a:xfrm>
          <a:prstGeom prst="rect">
            <a:avLst/>
          </a:prstGeom>
          <a:noFill/>
          <a:ln>
            <a:noFill/>
          </a:ln>
        </p:spPr>
        <p:txBody>
          <a:bodyPr anchorCtr="0" anchor="t" bIns="45700" lIns="91425" spcFirstLastPara="1" rIns="91425" wrap="square" tIns="45700">
            <a:normAutofit/>
          </a:bodyPr>
          <a:lstStyle/>
          <a:p>
            <a:pPr indent="0" lvl="1" marL="400050" rtl="0" algn="just">
              <a:lnSpc>
                <a:spcPct val="120000"/>
              </a:lnSpc>
              <a:spcBef>
                <a:spcPts val="0"/>
              </a:spcBef>
              <a:spcAft>
                <a:spcPts val="0"/>
              </a:spcAft>
              <a:buClr>
                <a:schemeClr val="dk1"/>
              </a:buClr>
              <a:buSzPts val="2200"/>
              <a:buNone/>
            </a:pPr>
            <a:r>
              <a:rPr lang="en-US" sz="2200"/>
              <a:t>The name of a relation and the set of attributes for a relation is called a </a:t>
            </a:r>
            <a:r>
              <a:rPr b="1" lang="en-US" sz="2200"/>
              <a:t>schema</a:t>
            </a:r>
            <a:r>
              <a:rPr lang="en-US" sz="2200"/>
              <a:t>.</a:t>
            </a:r>
            <a:endParaRPr/>
          </a:p>
          <a:p>
            <a:pPr indent="-285750" lvl="1" marL="742950" rtl="0" algn="just">
              <a:lnSpc>
                <a:spcPct val="120000"/>
              </a:lnSpc>
              <a:spcBef>
                <a:spcPts val="600"/>
              </a:spcBef>
              <a:spcAft>
                <a:spcPts val="0"/>
              </a:spcAft>
              <a:buClr>
                <a:schemeClr val="dk1"/>
              </a:buClr>
              <a:buSzPts val="2400"/>
              <a:buChar char="–"/>
            </a:pPr>
            <a:r>
              <a:rPr lang="en-US" sz="2400"/>
              <a:t>Example: the schema for previous slide is</a:t>
            </a:r>
            <a:endParaRPr/>
          </a:p>
          <a:p>
            <a:pPr indent="-342900" lvl="0" marL="342900" rtl="0" algn="ctr">
              <a:lnSpc>
                <a:spcPct val="120000"/>
              </a:lnSpc>
              <a:spcBef>
                <a:spcPts val="600"/>
              </a:spcBef>
              <a:spcAft>
                <a:spcPts val="0"/>
              </a:spcAft>
              <a:buSzPts val="2400"/>
              <a:buNone/>
            </a:pPr>
            <a:r>
              <a:rPr b="1" lang="en-US" sz="2400">
                <a:solidFill>
                  <a:srgbClr val="240AE6"/>
                </a:solidFill>
              </a:rPr>
              <a:t>Supplier</a:t>
            </a:r>
            <a:r>
              <a:rPr lang="en-US" sz="2400">
                <a:solidFill>
                  <a:srgbClr val="240AE6"/>
                </a:solidFill>
              </a:rPr>
              <a:t> (</a:t>
            </a:r>
            <a:r>
              <a:rPr lang="en-US" sz="2400" u="sng">
                <a:solidFill>
                  <a:srgbClr val="240AE6"/>
                </a:solidFill>
              </a:rPr>
              <a:t>SCode</a:t>
            </a:r>
            <a:r>
              <a:rPr lang="en-US" sz="2400">
                <a:solidFill>
                  <a:srgbClr val="240AE6"/>
                </a:solidFill>
              </a:rPr>
              <a:t>, SName, Quantity, City)</a:t>
            </a:r>
            <a:endParaRPr sz="2400">
              <a:solidFill>
                <a:srgbClr val="240AE6"/>
              </a:solidFill>
            </a:endParaRPr>
          </a:p>
          <a:p>
            <a:pPr indent="0" lvl="1" marL="400050" rtl="0" algn="just">
              <a:lnSpc>
                <a:spcPct val="120000"/>
              </a:lnSpc>
              <a:spcBef>
                <a:spcPts val="600"/>
              </a:spcBef>
              <a:spcAft>
                <a:spcPts val="0"/>
              </a:spcAft>
              <a:buClr>
                <a:schemeClr val="dk1"/>
              </a:buClr>
              <a:buSzPts val="2200"/>
              <a:buNone/>
            </a:pPr>
            <a:r>
              <a:rPr b="1" lang="en-US" sz="2200"/>
              <a:t>Relation schema </a:t>
            </a:r>
            <a:r>
              <a:rPr lang="en-US" sz="2200"/>
              <a:t>= name(attributes) + other structure info., e.g., keys, other constraints. </a:t>
            </a:r>
            <a:endParaRPr b="1" sz="2200">
              <a:latin typeface="Courier New"/>
              <a:ea typeface="Courier New"/>
              <a:cs typeface="Courier New"/>
              <a:sym typeface="Courier New"/>
            </a:endParaRPr>
          </a:p>
          <a:p>
            <a:pPr indent="0" lvl="1" marL="400050" rtl="0" algn="just">
              <a:lnSpc>
                <a:spcPct val="120000"/>
              </a:lnSpc>
              <a:spcBef>
                <a:spcPts val="600"/>
              </a:spcBef>
              <a:spcAft>
                <a:spcPts val="0"/>
              </a:spcAft>
              <a:buClr>
                <a:schemeClr val="dk1"/>
              </a:buClr>
              <a:buSzPts val="2200"/>
              <a:buNone/>
            </a:pPr>
            <a:r>
              <a:rPr lang="en-US" sz="2200"/>
              <a:t>Order of attributes is arbitrary, but in practice we need to assume the (</a:t>
            </a:r>
            <a:r>
              <a:rPr i="1" lang="en-US" sz="2200"/>
              <a:t>standard</a:t>
            </a:r>
            <a:r>
              <a:rPr lang="en-US" sz="2200"/>
              <a:t>) order given in the relation schema.</a:t>
            </a:r>
            <a:endParaRPr/>
          </a:p>
          <a:p>
            <a:pPr indent="0" lvl="1" marL="400050" rtl="0" algn="just">
              <a:lnSpc>
                <a:spcPct val="120000"/>
              </a:lnSpc>
              <a:spcBef>
                <a:spcPts val="600"/>
              </a:spcBef>
              <a:spcAft>
                <a:spcPts val="0"/>
              </a:spcAft>
              <a:buClr>
                <a:schemeClr val="dk1"/>
              </a:buClr>
              <a:buSzPts val="2200"/>
              <a:buNone/>
            </a:pPr>
            <a:r>
              <a:rPr b="1" lang="en-US" sz="2200"/>
              <a:t>Relational database schema </a:t>
            </a:r>
            <a:r>
              <a:rPr lang="en-US" sz="2200"/>
              <a:t>= collection of relation schemas.</a:t>
            </a:r>
            <a:endParaRPr sz="2200"/>
          </a:p>
        </p:txBody>
      </p:sp>
      <p:pic>
        <p:nvPicPr>
          <p:cNvPr descr="http://icons.iconarchive.com/icons/icontexto/webdev/128/webdev-bullet-icon.png" id="209" name="Google Shape;209;p12"/>
          <p:cNvPicPr preferRelativeResize="0"/>
          <p:nvPr/>
        </p:nvPicPr>
        <p:blipFill rotWithShape="1">
          <a:blip r:embed="rId3">
            <a:alphaModFix/>
          </a:blip>
          <a:srcRect b="0" l="0" r="0" t="0"/>
          <a:stretch/>
        </p:blipFill>
        <p:spPr>
          <a:xfrm>
            <a:off x="80777" y="1024270"/>
            <a:ext cx="303673" cy="303674"/>
          </a:xfrm>
          <a:prstGeom prst="rect">
            <a:avLst/>
          </a:prstGeom>
          <a:noFill/>
          <a:ln>
            <a:noFill/>
          </a:ln>
        </p:spPr>
      </p:pic>
      <p:pic>
        <p:nvPicPr>
          <p:cNvPr descr="http://icons.iconarchive.com/icons/icontexto/webdev/128/webdev-bullet-icon.png" id="210" name="Google Shape;210;p12"/>
          <p:cNvPicPr preferRelativeResize="0"/>
          <p:nvPr/>
        </p:nvPicPr>
        <p:blipFill rotWithShape="1">
          <a:blip r:embed="rId3">
            <a:alphaModFix/>
          </a:blip>
          <a:srcRect b="0" l="0" r="0" t="0"/>
          <a:stretch/>
        </p:blipFill>
        <p:spPr>
          <a:xfrm>
            <a:off x="80777" y="2896206"/>
            <a:ext cx="303673" cy="303674"/>
          </a:xfrm>
          <a:prstGeom prst="rect">
            <a:avLst/>
          </a:prstGeom>
          <a:noFill/>
          <a:ln>
            <a:noFill/>
          </a:ln>
        </p:spPr>
      </p:pic>
      <p:pic>
        <p:nvPicPr>
          <p:cNvPr descr="http://icons.iconarchive.com/icons/icontexto/webdev/128/webdev-bullet-icon.png" id="211" name="Google Shape;211;p12"/>
          <p:cNvPicPr preferRelativeResize="0"/>
          <p:nvPr/>
        </p:nvPicPr>
        <p:blipFill rotWithShape="1">
          <a:blip r:embed="rId3">
            <a:alphaModFix/>
          </a:blip>
          <a:srcRect b="0" l="0" r="0" t="0"/>
          <a:stretch/>
        </p:blipFill>
        <p:spPr>
          <a:xfrm>
            <a:off x="80777" y="3789040"/>
            <a:ext cx="303673" cy="303674"/>
          </a:xfrm>
          <a:prstGeom prst="rect">
            <a:avLst/>
          </a:prstGeom>
          <a:noFill/>
          <a:ln>
            <a:noFill/>
          </a:ln>
        </p:spPr>
      </p:pic>
      <p:pic>
        <p:nvPicPr>
          <p:cNvPr descr="http://icons.iconarchive.com/icons/icontexto/webdev/128/webdev-bullet-icon.png" id="212" name="Google Shape;212;p12"/>
          <p:cNvPicPr preferRelativeResize="0"/>
          <p:nvPr/>
        </p:nvPicPr>
        <p:blipFill rotWithShape="1">
          <a:blip r:embed="rId3">
            <a:alphaModFix/>
          </a:blip>
          <a:srcRect b="0" l="0" r="0" t="0"/>
          <a:stretch/>
        </p:blipFill>
        <p:spPr>
          <a:xfrm>
            <a:off x="85554" y="4667044"/>
            <a:ext cx="303673" cy="303674"/>
          </a:xfrm>
          <a:prstGeom prst="rect">
            <a:avLst/>
          </a:prstGeom>
          <a:noFill/>
          <a:ln>
            <a:noFill/>
          </a:ln>
        </p:spPr>
      </p:pic>
      <p:sp>
        <p:nvSpPr>
          <p:cNvPr id="213" name="Google Shape;213;p12"/>
          <p:cNvSpPr txBox="1"/>
          <p:nvPr>
            <p:ph idx="4294967295" type="sldNum"/>
          </p:nvPr>
        </p:nvSpPr>
        <p:spPr>
          <a:xfrm>
            <a:off x="6902536" y="6357958"/>
            <a:ext cx="2133600"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214" name="Google Shape;214;p12"/>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0" y="-27384"/>
            <a:ext cx="9001156" cy="70011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andara"/>
              <a:buNone/>
            </a:pPr>
            <a:r>
              <a:rPr lang="en-US" sz="4000"/>
              <a:t>Schema</a:t>
            </a:r>
            <a:r>
              <a:rPr lang="en-US" sz="4900"/>
              <a:t> </a:t>
            </a:r>
            <a:r>
              <a:rPr lang="en-US" sz="1800"/>
              <a:t>(2/2)</a:t>
            </a:r>
            <a:endParaRPr sz="3600"/>
          </a:p>
        </p:txBody>
      </p:sp>
      <p:sp>
        <p:nvSpPr>
          <p:cNvPr id="221" name="Google Shape;221;p13"/>
          <p:cNvSpPr txBox="1"/>
          <p:nvPr>
            <p:ph idx="1" type="body"/>
          </p:nvPr>
        </p:nvSpPr>
        <p:spPr>
          <a:xfrm>
            <a:off x="457200" y="857232"/>
            <a:ext cx="8401080" cy="5572164"/>
          </a:xfrm>
          <a:prstGeom prst="rect">
            <a:avLst/>
          </a:prstGeom>
          <a:noFill/>
          <a:ln>
            <a:noFill/>
          </a:ln>
        </p:spPr>
        <p:txBody>
          <a:bodyPr anchorCtr="0" anchor="t" bIns="45700" lIns="91425" spcFirstLastPara="1" rIns="91425" wrap="square" tIns="45700">
            <a:normAutofit/>
          </a:bodyPr>
          <a:lstStyle/>
          <a:p>
            <a:pPr indent="-342900" lvl="0" marL="342900" rtl="0" algn="just">
              <a:lnSpc>
                <a:spcPct val="120000"/>
              </a:lnSpc>
              <a:spcBef>
                <a:spcPts val="0"/>
              </a:spcBef>
              <a:spcAft>
                <a:spcPts val="0"/>
              </a:spcAft>
              <a:buSzPts val="2600"/>
              <a:buChar char="⮚"/>
            </a:pPr>
            <a:r>
              <a:rPr b="1" lang="en-US" sz="2600"/>
              <a:t>Relation schema example:</a:t>
            </a:r>
            <a:endParaRPr b="1" sz="2600">
              <a:latin typeface="Courier New"/>
              <a:ea typeface="Courier New"/>
              <a:cs typeface="Courier New"/>
              <a:sym typeface="Courier New"/>
            </a:endParaRPr>
          </a:p>
        </p:txBody>
      </p:sp>
      <p:pic>
        <p:nvPicPr>
          <p:cNvPr id="222" name="Google Shape;222;p13"/>
          <p:cNvPicPr preferRelativeResize="0"/>
          <p:nvPr/>
        </p:nvPicPr>
        <p:blipFill rotWithShape="1">
          <a:blip r:embed="rId3">
            <a:alphaModFix/>
          </a:blip>
          <a:srcRect b="15820" l="7173" r="7174" t="8984"/>
          <a:stretch/>
        </p:blipFill>
        <p:spPr>
          <a:xfrm>
            <a:off x="0" y="857232"/>
            <a:ext cx="9144000" cy="5877272"/>
          </a:xfrm>
          <a:prstGeom prst="rect">
            <a:avLst/>
          </a:prstGeom>
          <a:noFill/>
          <a:ln>
            <a:noFill/>
          </a:ln>
        </p:spPr>
      </p:pic>
      <p:sp>
        <p:nvSpPr>
          <p:cNvPr id="223" name="Google Shape;223;p13"/>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224" name="Google Shape;224;p13"/>
          <p:cNvSpPr txBox="1"/>
          <p:nvPr>
            <p:ph idx="12" type="sldNum"/>
          </p:nvPr>
        </p:nvSpPr>
        <p:spPr>
          <a:xfrm>
            <a:off x="6553200" y="6356350"/>
            <a:ext cx="241852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4"/>
          <p:cNvSpPr txBox="1"/>
          <p:nvPr>
            <p:ph type="title"/>
          </p:nvPr>
        </p:nvSpPr>
        <p:spPr>
          <a:xfrm>
            <a:off x="35496" y="44624"/>
            <a:ext cx="8572560" cy="6842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ndara"/>
              <a:buNone/>
            </a:pPr>
            <a:r>
              <a:rPr lang="en-US"/>
              <a:t>Schema versus Instance</a:t>
            </a:r>
            <a:endParaRPr/>
          </a:p>
        </p:txBody>
      </p:sp>
      <p:sp>
        <p:nvSpPr>
          <p:cNvPr id="230" name="Google Shape;230;p14"/>
          <p:cNvSpPr txBox="1"/>
          <p:nvPr>
            <p:ph idx="1" type="body"/>
          </p:nvPr>
        </p:nvSpPr>
        <p:spPr>
          <a:xfrm>
            <a:off x="685800" y="1295400"/>
            <a:ext cx="7772400" cy="4648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Candara"/>
              <a:buNone/>
            </a:pPr>
            <a:r>
              <a:t/>
            </a:r>
            <a:endParaRPr>
              <a:solidFill>
                <a:srgbClr val="000000"/>
              </a:solidFill>
              <a:latin typeface="Book Antiqua"/>
              <a:ea typeface="Book Antiqua"/>
              <a:cs typeface="Book Antiqua"/>
              <a:sym typeface="Book Antiqua"/>
            </a:endParaRPr>
          </a:p>
          <a:p>
            <a:pPr indent="-342900" lvl="0" marL="342900" rtl="0" algn="l">
              <a:spcBef>
                <a:spcPts val="560"/>
              </a:spcBef>
              <a:spcAft>
                <a:spcPts val="0"/>
              </a:spcAft>
              <a:buSzPts val="2800"/>
              <a:buFont typeface="Candara"/>
              <a:buNone/>
            </a:pPr>
            <a:r>
              <a:t/>
            </a:r>
            <a:endParaRPr>
              <a:solidFill>
                <a:srgbClr val="000000"/>
              </a:solidFill>
              <a:latin typeface="Book Antiqua"/>
              <a:ea typeface="Book Antiqua"/>
              <a:cs typeface="Book Antiqua"/>
              <a:sym typeface="Book Antiqua"/>
            </a:endParaRPr>
          </a:p>
          <a:p>
            <a:pPr indent="-342900" lvl="0" marL="342900" rtl="0" algn="l">
              <a:spcBef>
                <a:spcPts val="560"/>
              </a:spcBef>
              <a:spcAft>
                <a:spcPts val="0"/>
              </a:spcAft>
              <a:buSzPts val="2800"/>
              <a:buFont typeface="Candara"/>
              <a:buNone/>
            </a:pPr>
            <a:r>
              <a:t/>
            </a:r>
            <a:endParaRPr>
              <a:solidFill>
                <a:srgbClr val="000000"/>
              </a:solidFill>
              <a:latin typeface="Book Antiqua"/>
              <a:ea typeface="Book Antiqua"/>
              <a:cs typeface="Book Antiqua"/>
              <a:sym typeface="Book Antiqua"/>
            </a:endParaRPr>
          </a:p>
          <a:p>
            <a:pPr indent="-342900" lvl="0" marL="342900" rtl="0" algn="l">
              <a:spcBef>
                <a:spcPts val="560"/>
              </a:spcBef>
              <a:spcAft>
                <a:spcPts val="0"/>
              </a:spcAft>
              <a:buSzPts val="2800"/>
              <a:buFont typeface="Candara"/>
              <a:buNone/>
            </a:pPr>
            <a:r>
              <a:t/>
            </a:r>
            <a:endParaRPr>
              <a:solidFill>
                <a:srgbClr val="000000"/>
              </a:solidFill>
              <a:latin typeface="Book Antiqua"/>
              <a:ea typeface="Book Antiqua"/>
              <a:cs typeface="Book Antiqua"/>
              <a:sym typeface="Book Antiqua"/>
            </a:endParaRPr>
          </a:p>
          <a:p>
            <a:pPr indent="-342900" lvl="0" marL="342900" rtl="0" algn="l">
              <a:spcBef>
                <a:spcPts val="560"/>
              </a:spcBef>
              <a:spcAft>
                <a:spcPts val="0"/>
              </a:spcAft>
              <a:buSzPts val="2800"/>
              <a:buFont typeface="Candara"/>
              <a:buNone/>
            </a:pPr>
            <a:r>
              <a:t/>
            </a:r>
            <a:endParaRPr>
              <a:solidFill>
                <a:srgbClr val="000000"/>
              </a:solidFill>
              <a:latin typeface="Book Antiqua"/>
              <a:ea typeface="Book Antiqua"/>
              <a:cs typeface="Book Antiqua"/>
              <a:sym typeface="Book Antiqua"/>
            </a:endParaRPr>
          </a:p>
          <a:p>
            <a:pPr indent="-342900" lvl="0" marL="342900" rtl="0" algn="l">
              <a:spcBef>
                <a:spcPts val="560"/>
              </a:spcBef>
              <a:spcAft>
                <a:spcPts val="0"/>
              </a:spcAft>
              <a:buSzPts val="2800"/>
              <a:buFont typeface="Candara"/>
              <a:buNone/>
            </a:pPr>
            <a:r>
              <a:t/>
            </a:r>
            <a:endParaRPr>
              <a:solidFill>
                <a:srgbClr val="000000"/>
              </a:solidFill>
              <a:latin typeface="Book Antiqua"/>
              <a:ea typeface="Book Antiqua"/>
              <a:cs typeface="Book Antiqua"/>
              <a:sym typeface="Book Antiqua"/>
            </a:endParaRPr>
          </a:p>
          <a:p>
            <a:pPr indent="-165100" lvl="0" marL="342900" rtl="0" algn="l">
              <a:spcBef>
                <a:spcPts val="560"/>
              </a:spcBef>
              <a:spcAft>
                <a:spcPts val="0"/>
              </a:spcAft>
              <a:buClr>
                <a:srgbClr val="E36C09"/>
              </a:buClr>
              <a:buSzPts val="2800"/>
              <a:buFont typeface="Noto Sans Symbols"/>
              <a:buNone/>
            </a:pPr>
            <a:r>
              <a:t/>
            </a:r>
            <a:endParaRPr/>
          </a:p>
        </p:txBody>
      </p:sp>
      <p:graphicFrame>
        <p:nvGraphicFramePr>
          <p:cNvPr id="231" name="Google Shape;231;p14"/>
          <p:cNvGraphicFramePr/>
          <p:nvPr/>
        </p:nvGraphicFramePr>
        <p:xfrm>
          <a:off x="350281" y="3051269"/>
          <a:ext cx="3000000" cy="3000000"/>
        </p:xfrm>
        <a:graphic>
          <a:graphicData uri="http://schemas.openxmlformats.org/drawingml/2006/table">
            <a:tbl>
              <a:tblPr>
                <a:noFill/>
                <a:tableStyleId>{863C793D-B5FD-45DC-AF22-94EE79CEA739}</a:tableStyleId>
              </a:tblPr>
              <a:tblGrid>
                <a:gridCol w="1125375"/>
                <a:gridCol w="2262700"/>
                <a:gridCol w="1694050"/>
                <a:gridCol w="1694050"/>
                <a:gridCol w="1694050"/>
              </a:tblGrid>
              <a:tr h="449750">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sid</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Name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Login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age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GPA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r>
              <a:tr h="367525">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53666</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Jones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Jones@ca</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3.4</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525">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53444</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smith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Smith@ecs</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3.2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7525">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53777</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Blake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Blake@aa</a:t>
                      </a:r>
                      <a:endParaRPr b="0" i="0" sz="16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19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3.8</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32" name="Google Shape;232;p14"/>
          <p:cNvSpPr txBox="1"/>
          <p:nvPr/>
        </p:nvSpPr>
        <p:spPr>
          <a:xfrm>
            <a:off x="35496" y="4839707"/>
            <a:ext cx="9108504" cy="7848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 Cardinality = 3, arity = 5 , all rows distinct</a:t>
            </a:r>
            <a:endParaRPr/>
          </a:p>
          <a:p>
            <a:pPr indent="0" lvl="0" marL="0" marR="0" rtl="0" algn="l">
              <a:spcBef>
                <a:spcPts val="900"/>
              </a:spcBef>
              <a:spcAft>
                <a:spcPts val="0"/>
              </a:spcAft>
              <a:buNone/>
            </a:pPr>
            <a:r>
              <a:rPr lang="en-US" sz="1800">
                <a:solidFill>
                  <a:schemeClr val="dk1"/>
                </a:solidFill>
                <a:latin typeface="Calibri"/>
                <a:ea typeface="Calibri"/>
                <a:cs typeface="Calibri"/>
                <a:sym typeface="Calibri"/>
              </a:rPr>
              <a:t>🡺 Do all values in each column of a relation instance have to be distinct?</a:t>
            </a:r>
            <a:endParaRPr sz="1800">
              <a:solidFill>
                <a:schemeClr val="dk1"/>
              </a:solidFill>
              <a:latin typeface="Calibri"/>
              <a:ea typeface="Calibri"/>
              <a:cs typeface="Calibri"/>
              <a:sym typeface="Calibri"/>
            </a:endParaRPr>
          </a:p>
        </p:txBody>
      </p:sp>
      <p:sp>
        <p:nvSpPr>
          <p:cNvPr id="233" name="Google Shape;233;p14"/>
          <p:cNvSpPr/>
          <p:nvPr/>
        </p:nvSpPr>
        <p:spPr>
          <a:xfrm>
            <a:off x="-7484" y="888189"/>
            <a:ext cx="4695828" cy="1874872"/>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n-US" sz="2000">
                <a:solidFill>
                  <a:schemeClr val="dk1"/>
                </a:solidFill>
                <a:latin typeface="Courier New"/>
                <a:ea typeface="Courier New"/>
                <a:cs typeface="Courier New"/>
                <a:sym typeface="Courier New"/>
              </a:rPr>
              <a:t>Student</a:t>
            </a:r>
            <a:r>
              <a:rPr lang="en-US" sz="2000">
                <a:solidFill>
                  <a:schemeClr val="dk1"/>
                </a:solidFill>
                <a:latin typeface="Courier New"/>
                <a:ea typeface="Courier New"/>
                <a:cs typeface="Courier New"/>
                <a:sym typeface="Courier New"/>
              </a:rPr>
              <a:t>(studno,name,address)</a:t>
            </a:r>
            <a:endParaRPr/>
          </a:p>
          <a:p>
            <a:pPr indent="0" lvl="0" marL="0" marR="0" rtl="0" algn="l">
              <a:spcBef>
                <a:spcPts val="400"/>
              </a:spcBef>
              <a:spcAft>
                <a:spcPts val="0"/>
              </a:spcAft>
              <a:buNone/>
            </a:pPr>
            <a:r>
              <a:rPr b="1" lang="en-US" sz="2000">
                <a:solidFill>
                  <a:schemeClr val="dk1"/>
                </a:solidFill>
                <a:latin typeface="Courier New"/>
                <a:ea typeface="Courier New"/>
                <a:cs typeface="Courier New"/>
                <a:sym typeface="Courier New"/>
              </a:rPr>
              <a:t>Course</a:t>
            </a:r>
            <a:r>
              <a:rPr lang="en-US" sz="2000">
                <a:solidFill>
                  <a:schemeClr val="dk1"/>
                </a:solidFill>
                <a:latin typeface="Courier New"/>
                <a:ea typeface="Courier New"/>
                <a:cs typeface="Courier New"/>
                <a:sym typeface="Courier New"/>
              </a:rPr>
              <a:t>(courseno,lecturer)</a:t>
            </a:r>
            <a:endParaRPr/>
          </a:p>
          <a:p>
            <a:pPr indent="0" lvl="0" marL="0" marR="0" rtl="0" algn="l">
              <a:spcBef>
                <a:spcPts val="40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400"/>
              </a:spcBef>
              <a:spcAft>
                <a:spcPts val="0"/>
              </a:spcAft>
              <a:buNone/>
            </a:pPr>
            <a:r>
              <a:rPr b="1" lang="en-US" sz="2000">
                <a:solidFill>
                  <a:schemeClr val="dk1"/>
                </a:solidFill>
                <a:latin typeface="Courier New"/>
                <a:ea typeface="Courier New"/>
                <a:cs typeface="Courier New"/>
                <a:sym typeface="Courier New"/>
              </a:rPr>
              <a:t>Student</a:t>
            </a:r>
            <a:r>
              <a:rPr lang="en-US" sz="2000">
                <a:solidFill>
                  <a:schemeClr val="dk1"/>
                </a:solidFill>
                <a:latin typeface="Courier New"/>
                <a:ea typeface="Courier New"/>
                <a:cs typeface="Courier New"/>
                <a:sym typeface="Courier New"/>
              </a:rPr>
              <a:t>(</a:t>
            </a:r>
            <a:r>
              <a:rPr lang="en-US" sz="2000" u="sng">
                <a:solidFill>
                  <a:schemeClr val="dk1"/>
                </a:solidFill>
                <a:latin typeface="Courier New"/>
                <a:ea typeface="Courier New"/>
                <a:cs typeface="Courier New"/>
                <a:sym typeface="Courier New"/>
              </a:rPr>
              <a:t>123,Bloggs,Woolton</a:t>
            </a:r>
            <a:r>
              <a:rPr lang="en-US" sz="2000">
                <a:solidFill>
                  <a:schemeClr val="dk1"/>
                </a:solidFill>
                <a:latin typeface="Courier New"/>
                <a:ea typeface="Courier New"/>
                <a:cs typeface="Courier New"/>
                <a:sym typeface="Courier New"/>
              </a:rPr>
              <a:t>)</a:t>
            </a:r>
            <a:endParaRPr/>
          </a:p>
          <a:p>
            <a:pPr indent="0" lvl="0" marL="0" marR="0" rtl="0" algn="l">
              <a:spcBef>
                <a:spcPts val="400"/>
              </a:spcBef>
              <a:spcAft>
                <a:spcPts val="0"/>
              </a:spcAft>
              <a:buNone/>
            </a:pPr>
            <a:r>
              <a:rPr lang="en-US" sz="2000">
                <a:solidFill>
                  <a:schemeClr val="dk1"/>
                </a:solidFill>
                <a:latin typeface="Courier New"/>
                <a:ea typeface="Courier New"/>
                <a:cs typeface="Courier New"/>
                <a:sym typeface="Courier New"/>
              </a:rPr>
              <a:t>       (</a:t>
            </a:r>
            <a:r>
              <a:rPr lang="en-US" sz="2000" u="sng">
                <a:solidFill>
                  <a:schemeClr val="dk1"/>
                </a:solidFill>
                <a:latin typeface="Courier New"/>
                <a:ea typeface="Courier New"/>
                <a:cs typeface="Courier New"/>
                <a:sym typeface="Courier New"/>
              </a:rPr>
              <a:t>321,Jones,Owens</a:t>
            </a:r>
            <a:r>
              <a:rPr lang="en-US" sz="2000">
                <a:solidFill>
                  <a:schemeClr val="dk1"/>
                </a:solidFill>
                <a:latin typeface="Courier New"/>
                <a:ea typeface="Courier New"/>
                <a:cs typeface="Courier New"/>
                <a:sym typeface="Courier New"/>
              </a:rPr>
              <a:t>)</a:t>
            </a:r>
            <a:endParaRPr/>
          </a:p>
        </p:txBody>
      </p:sp>
      <p:sp>
        <p:nvSpPr>
          <p:cNvPr id="234" name="Google Shape;234;p14"/>
          <p:cNvSpPr/>
          <p:nvPr/>
        </p:nvSpPr>
        <p:spPr>
          <a:xfrm flipH="1" rot="660000">
            <a:off x="4333292" y="1279613"/>
            <a:ext cx="1341108" cy="294014"/>
          </a:xfrm>
          <a:prstGeom prst="rightArrow">
            <a:avLst>
              <a:gd fmla="val 50000" name="adj1"/>
              <a:gd fmla="val 141317"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4"/>
          <p:cNvSpPr/>
          <p:nvPr/>
        </p:nvSpPr>
        <p:spPr>
          <a:xfrm flipH="1" rot="467894">
            <a:off x="4258707" y="2206971"/>
            <a:ext cx="1404626" cy="336201"/>
          </a:xfrm>
          <a:prstGeom prst="rightArrow">
            <a:avLst>
              <a:gd fmla="val 50000" name="adj1"/>
              <a:gd fmla="val 154362" name="adj2"/>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4"/>
          <p:cNvSpPr/>
          <p:nvPr/>
        </p:nvSpPr>
        <p:spPr>
          <a:xfrm>
            <a:off x="5796326" y="1426625"/>
            <a:ext cx="1437300" cy="4539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Schema</a:t>
            </a:r>
            <a:endParaRPr sz="2400">
              <a:solidFill>
                <a:schemeClr val="dk1"/>
              </a:solidFill>
              <a:latin typeface="Arial"/>
              <a:ea typeface="Arial"/>
              <a:cs typeface="Arial"/>
              <a:sym typeface="Arial"/>
            </a:endParaRPr>
          </a:p>
        </p:txBody>
      </p:sp>
      <p:sp>
        <p:nvSpPr>
          <p:cNvPr id="237" name="Google Shape;237;p14"/>
          <p:cNvSpPr/>
          <p:nvPr/>
        </p:nvSpPr>
        <p:spPr>
          <a:xfrm>
            <a:off x="5796316" y="2232836"/>
            <a:ext cx="1438275" cy="45402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Instance</a:t>
            </a:r>
            <a:endParaRPr sz="2400">
              <a:solidFill>
                <a:schemeClr val="dk1"/>
              </a:solidFill>
              <a:latin typeface="Arial"/>
              <a:ea typeface="Arial"/>
              <a:cs typeface="Arial"/>
              <a:sym typeface="Arial"/>
            </a:endParaRPr>
          </a:p>
        </p:txBody>
      </p:sp>
      <p:sp>
        <p:nvSpPr>
          <p:cNvPr id="238" name="Google Shape;238;p14"/>
          <p:cNvSpPr txBox="1"/>
          <p:nvPr>
            <p:ph idx="4294967295" type="sldNum"/>
          </p:nvPr>
        </p:nvSpPr>
        <p:spPr>
          <a:xfrm>
            <a:off x="6867744" y="637156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239" name="Google Shape;239;p14"/>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animEffect filter="fade" transition="in">
                                      <p:cBhvr>
                                        <p:cTn dur="1000"/>
                                        <p:tgtEl>
                                          <p:spTgt spid="2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animEffect filter="fade" transition="in">
                                      <p:cBhvr>
                                        <p:cTn dur="1000"/>
                                        <p:tgtEl>
                                          <p:spTgt spid="2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animEffect filter="fade" transition="in">
                                      <p:cBhvr>
                                        <p:cTn dur="1000"/>
                                        <p:tgtEl>
                                          <p:spTgt spid="2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animEffect filter="fade" transition="in">
                                      <p:cBhvr>
                                        <p:cTn dur="1000"/>
                                        <p:tgtEl>
                                          <p:spTgt spid="2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xEl>
                                              <p:pRg end="4" st="4"/>
                                            </p:txEl>
                                          </p:spTgt>
                                        </p:tgtEl>
                                        <p:attrNameLst>
                                          <p:attrName>style.visibility</p:attrName>
                                        </p:attrNameLst>
                                      </p:cBhvr>
                                      <p:to>
                                        <p:strVal val="visible"/>
                                      </p:to>
                                    </p:set>
                                    <p:animEffect filter="fade" transition="in">
                                      <p:cBhvr>
                                        <p:cTn dur="1000"/>
                                        <p:tgtEl>
                                          <p:spTgt spid="233">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Effect filter="fade" transition="in">
                                      <p:cBhvr>
                                        <p:cTn dur="1000"/>
                                        <p:tgtEl>
                                          <p:spTgt spid="2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Effect filter="fade" transition="in">
                                      <p:cBhvr>
                                        <p:cTn dur="1000"/>
                                        <p:tgtEl>
                                          <p:spTgt spid="23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title"/>
          </p:nvPr>
        </p:nvSpPr>
        <p:spPr>
          <a:xfrm>
            <a:off x="0" y="0"/>
            <a:ext cx="8929718" cy="74793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3600"/>
              <a:buFont typeface="Candara"/>
              <a:buNone/>
            </a:pPr>
            <a:r>
              <a:rPr lang="en-US"/>
              <a:t>What is RDBMS?</a:t>
            </a:r>
            <a:endParaRPr/>
          </a:p>
        </p:txBody>
      </p:sp>
      <p:sp>
        <p:nvSpPr>
          <p:cNvPr id="245" name="Google Shape;245;p15"/>
          <p:cNvSpPr txBox="1"/>
          <p:nvPr>
            <p:ph idx="1" type="body"/>
          </p:nvPr>
        </p:nvSpPr>
        <p:spPr>
          <a:xfrm>
            <a:off x="80776" y="856343"/>
            <a:ext cx="8848941" cy="5501615"/>
          </a:xfrm>
          <a:prstGeom prst="rect">
            <a:avLst/>
          </a:prstGeom>
          <a:noFill/>
          <a:ln>
            <a:noFill/>
          </a:ln>
        </p:spPr>
        <p:txBody>
          <a:bodyPr anchorCtr="0" anchor="t" bIns="45700" lIns="91425" spcFirstLastPara="1" rIns="91425" wrap="square" tIns="45700">
            <a:normAutofit fontScale="92500"/>
          </a:bodyPr>
          <a:lstStyle/>
          <a:p>
            <a:pPr indent="-457200" lvl="0" marL="457200" rtl="0" algn="just">
              <a:lnSpc>
                <a:spcPct val="120000"/>
              </a:lnSpc>
              <a:spcBef>
                <a:spcPts val="0"/>
              </a:spcBef>
              <a:spcAft>
                <a:spcPts val="0"/>
              </a:spcAft>
              <a:buClr>
                <a:srgbClr val="E36C09"/>
              </a:buClr>
              <a:buSzPct val="100000"/>
              <a:buFont typeface="Noto Sans Symbols"/>
              <a:buChar char="⮚"/>
            </a:pPr>
            <a:r>
              <a:rPr b="1" lang="en-US" sz="2400"/>
              <a:t>RDBMS</a:t>
            </a:r>
            <a:r>
              <a:rPr lang="en-US" sz="2400"/>
              <a:t> stands for:</a:t>
            </a:r>
            <a:endParaRPr/>
          </a:p>
          <a:p>
            <a:pPr indent="0" lvl="1" marL="400050" rtl="0" algn="ctr">
              <a:lnSpc>
                <a:spcPct val="120000"/>
              </a:lnSpc>
              <a:spcBef>
                <a:spcPts val="1200"/>
              </a:spcBef>
              <a:spcAft>
                <a:spcPts val="0"/>
              </a:spcAft>
              <a:buClr>
                <a:schemeClr val="accent6"/>
              </a:buClr>
              <a:buSzPct val="100000"/>
              <a:buNone/>
            </a:pPr>
            <a:r>
              <a:rPr b="1" lang="en-US" sz="2600" u="sng">
                <a:solidFill>
                  <a:schemeClr val="accent6"/>
                </a:solidFill>
              </a:rPr>
              <a:t>R</a:t>
            </a:r>
            <a:r>
              <a:rPr lang="en-US" sz="2600"/>
              <a:t>elational </a:t>
            </a:r>
            <a:r>
              <a:rPr b="1" lang="en-US" sz="2600" u="sng">
                <a:solidFill>
                  <a:schemeClr val="accent6"/>
                </a:solidFill>
              </a:rPr>
              <a:t>D</a:t>
            </a:r>
            <a:r>
              <a:rPr lang="en-US" sz="2600"/>
              <a:t>atabase </a:t>
            </a:r>
            <a:r>
              <a:rPr b="1" lang="en-US" sz="2600" u="sng">
                <a:solidFill>
                  <a:schemeClr val="accent6"/>
                </a:solidFill>
              </a:rPr>
              <a:t>M</a:t>
            </a:r>
            <a:r>
              <a:rPr lang="en-US" sz="2600"/>
              <a:t>anagement </a:t>
            </a:r>
            <a:r>
              <a:rPr b="1" lang="en-US" sz="2600" u="sng">
                <a:solidFill>
                  <a:schemeClr val="accent6"/>
                </a:solidFill>
              </a:rPr>
              <a:t>S</a:t>
            </a:r>
            <a:r>
              <a:rPr lang="en-US" sz="2600"/>
              <a:t>ystem</a:t>
            </a:r>
            <a:endParaRPr/>
          </a:p>
          <a:p>
            <a:pPr indent="-457200" lvl="1" marL="457200" rtl="0" algn="just">
              <a:lnSpc>
                <a:spcPct val="120000"/>
              </a:lnSpc>
              <a:spcBef>
                <a:spcPts val="1200"/>
              </a:spcBef>
              <a:spcAft>
                <a:spcPts val="0"/>
              </a:spcAft>
              <a:buClr>
                <a:srgbClr val="E36C09"/>
              </a:buClr>
              <a:buSzPct val="100000"/>
              <a:buFont typeface="Noto Sans Symbols"/>
              <a:buChar char="⮚"/>
            </a:pPr>
            <a:r>
              <a:rPr b="1" lang="en-US"/>
              <a:t>RDBMS</a:t>
            </a:r>
            <a:r>
              <a:rPr lang="en-US"/>
              <a:t> is the basis for SQL, and for all modern database systems like:</a:t>
            </a:r>
            <a:endParaRPr/>
          </a:p>
          <a:p>
            <a:pPr indent="-342900" lvl="2" marL="1143000" rtl="0" algn="just">
              <a:lnSpc>
                <a:spcPct val="120000"/>
              </a:lnSpc>
              <a:spcBef>
                <a:spcPts val="1200"/>
              </a:spcBef>
              <a:spcAft>
                <a:spcPts val="0"/>
              </a:spcAft>
              <a:buClr>
                <a:schemeClr val="dk1"/>
              </a:buClr>
              <a:buSzPct val="100000"/>
              <a:buFont typeface="Noto Sans Symbols"/>
              <a:buChar char="✔"/>
            </a:pPr>
            <a:r>
              <a:rPr lang="en-US" sz="2000"/>
              <a:t>MS SQL Server,</a:t>
            </a:r>
            <a:endParaRPr/>
          </a:p>
          <a:p>
            <a:pPr indent="-342900" lvl="2" marL="1143000" rtl="0" algn="just">
              <a:lnSpc>
                <a:spcPct val="120000"/>
              </a:lnSpc>
              <a:spcBef>
                <a:spcPts val="1200"/>
              </a:spcBef>
              <a:spcAft>
                <a:spcPts val="0"/>
              </a:spcAft>
              <a:buClr>
                <a:schemeClr val="dk1"/>
              </a:buClr>
              <a:buSzPct val="100000"/>
              <a:buFont typeface="Noto Sans Symbols"/>
              <a:buChar char="✔"/>
            </a:pPr>
            <a:r>
              <a:rPr lang="en-US" sz="2000"/>
              <a:t>IBM DB2,</a:t>
            </a:r>
            <a:endParaRPr/>
          </a:p>
          <a:p>
            <a:pPr indent="-342900" lvl="2" marL="1143000" rtl="0" algn="just">
              <a:lnSpc>
                <a:spcPct val="120000"/>
              </a:lnSpc>
              <a:spcBef>
                <a:spcPts val="1200"/>
              </a:spcBef>
              <a:spcAft>
                <a:spcPts val="0"/>
              </a:spcAft>
              <a:buClr>
                <a:schemeClr val="dk1"/>
              </a:buClr>
              <a:buSzPct val="100000"/>
              <a:buFont typeface="Noto Sans Symbols"/>
              <a:buChar char="✔"/>
            </a:pPr>
            <a:r>
              <a:rPr lang="en-US" sz="2000"/>
              <a:t>Oracle,</a:t>
            </a:r>
            <a:endParaRPr/>
          </a:p>
          <a:p>
            <a:pPr indent="-342900" lvl="2" marL="1143000" rtl="0" algn="just">
              <a:lnSpc>
                <a:spcPct val="120000"/>
              </a:lnSpc>
              <a:spcBef>
                <a:spcPts val="1200"/>
              </a:spcBef>
              <a:spcAft>
                <a:spcPts val="0"/>
              </a:spcAft>
              <a:buClr>
                <a:schemeClr val="dk1"/>
              </a:buClr>
              <a:buSzPct val="100000"/>
              <a:buFont typeface="Noto Sans Symbols"/>
              <a:buChar char="✔"/>
            </a:pPr>
            <a:r>
              <a:rPr lang="en-US" sz="2000"/>
              <a:t>MySQL,</a:t>
            </a:r>
            <a:endParaRPr/>
          </a:p>
          <a:p>
            <a:pPr indent="-342900" lvl="2" marL="1143000" rtl="0" algn="just">
              <a:lnSpc>
                <a:spcPct val="120000"/>
              </a:lnSpc>
              <a:spcBef>
                <a:spcPts val="1200"/>
              </a:spcBef>
              <a:spcAft>
                <a:spcPts val="0"/>
              </a:spcAft>
              <a:buClr>
                <a:schemeClr val="dk1"/>
              </a:buClr>
              <a:buSzPct val="100000"/>
              <a:buFont typeface="Noto Sans Symbols"/>
              <a:buChar char="✔"/>
            </a:pPr>
            <a:r>
              <a:rPr lang="en-US" sz="2000"/>
              <a:t>and Microsoft Access.</a:t>
            </a:r>
            <a:endParaRPr/>
          </a:p>
          <a:p>
            <a:pPr indent="-342900" lvl="0" marL="342900" rtl="0" algn="just">
              <a:lnSpc>
                <a:spcPct val="120000"/>
              </a:lnSpc>
              <a:spcBef>
                <a:spcPts val="1200"/>
              </a:spcBef>
              <a:spcAft>
                <a:spcPts val="0"/>
              </a:spcAft>
              <a:buClr>
                <a:srgbClr val="E36C09"/>
              </a:buClr>
              <a:buSzPct val="100000"/>
              <a:buFont typeface="Noto Sans Symbols"/>
              <a:buChar char="⮚"/>
            </a:pPr>
            <a:r>
              <a:rPr lang="en-US" sz="2400"/>
              <a:t>A Relational database management system (RDBMS) is a database management system (DBMS) that is based on the relational model as introduced by E. F. Codd.</a:t>
            </a:r>
            <a:endParaRPr sz="2800"/>
          </a:p>
        </p:txBody>
      </p:sp>
      <p:sp>
        <p:nvSpPr>
          <p:cNvPr id="246" name="Google Shape;246;p15"/>
          <p:cNvSpPr txBox="1"/>
          <p:nvPr>
            <p:ph idx="4294967295" type="sldNum"/>
          </p:nvPr>
        </p:nvSpPr>
        <p:spPr>
          <a:xfrm>
            <a:off x="6796118" y="6357958"/>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
        <p:nvSpPr>
          <p:cNvPr id="247" name="Google Shape;247;p15"/>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5">
                                            <p:txEl>
                                              <p:pRg end="0" st="0"/>
                                            </p:txEl>
                                          </p:spTgt>
                                        </p:tgtEl>
                                        <p:attrNameLst>
                                          <p:attrName>style.visibility</p:attrName>
                                        </p:attrNameLst>
                                      </p:cBhvr>
                                      <p:to>
                                        <p:strVal val="visible"/>
                                      </p:to>
                                    </p:set>
                                    <p:animEffect filter="fade" transition="in">
                                      <p:cBhvr>
                                        <p:cTn dur="1000"/>
                                        <p:tgtEl>
                                          <p:spTgt spid="24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1" st="1"/>
                                            </p:txEl>
                                          </p:spTgt>
                                        </p:tgtEl>
                                        <p:attrNameLst>
                                          <p:attrName>style.visibility</p:attrName>
                                        </p:attrNameLst>
                                      </p:cBhvr>
                                      <p:to>
                                        <p:strVal val="visible"/>
                                      </p:to>
                                    </p:set>
                                    <p:animEffect filter="fade" transition="in">
                                      <p:cBhvr>
                                        <p:cTn dur="1000"/>
                                        <p:tgtEl>
                                          <p:spTgt spid="24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2" st="2"/>
                                            </p:txEl>
                                          </p:spTgt>
                                        </p:tgtEl>
                                        <p:attrNameLst>
                                          <p:attrName>style.visibility</p:attrName>
                                        </p:attrNameLst>
                                      </p:cBhvr>
                                      <p:to>
                                        <p:strVal val="visible"/>
                                      </p:to>
                                    </p:set>
                                    <p:animEffect filter="fade" transition="in">
                                      <p:cBhvr>
                                        <p:cTn dur="1000"/>
                                        <p:tgtEl>
                                          <p:spTgt spid="24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3" st="3"/>
                                            </p:txEl>
                                          </p:spTgt>
                                        </p:tgtEl>
                                        <p:attrNameLst>
                                          <p:attrName>style.visibility</p:attrName>
                                        </p:attrNameLst>
                                      </p:cBhvr>
                                      <p:to>
                                        <p:strVal val="visible"/>
                                      </p:to>
                                    </p:set>
                                    <p:animEffect filter="fade" transition="in">
                                      <p:cBhvr>
                                        <p:cTn dur="1000"/>
                                        <p:tgtEl>
                                          <p:spTgt spid="24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4" st="4"/>
                                            </p:txEl>
                                          </p:spTgt>
                                        </p:tgtEl>
                                        <p:attrNameLst>
                                          <p:attrName>style.visibility</p:attrName>
                                        </p:attrNameLst>
                                      </p:cBhvr>
                                      <p:to>
                                        <p:strVal val="visible"/>
                                      </p:to>
                                    </p:set>
                                    <p:animEffect filter="fade" transition="in">
                                      <p:cBhvr>
                                        <p:cTn dur="1000"/>
                                        <p:tgtEl>
                                          <p:spTgt spid="245">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5" st="5"/>
                                            </p:txEl>
                                          </p:spTgt>
                                        </p:tgtEl>
                                        <p:attrNameLst>
                                          <p:attrName>style.visibility</p:attrName>
                                        </p:attrNameLst>
                                      </p:cBhvr>
                                      <p:to>
                                        <p:strVal val="visible"/>
                                      </p:to>
                                    </p:set>
                                    <p:animEffect filter="fade" transition="in">
                                      <p:cBhvr>
                                        <p:cTn dur="1000"/>
                                        <p:tgtEl>
                                          <p:spTgt spid="245">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6" st="6"/>
                                            </p:txEl>
                                          </p:spTgt>
                                        </p:tgtEl>
                                        <p:attrNameLst>
                                          <p:attrName>style.visibility</p:attrName>
                                        </p:attrNameLst>
                                      </p:cBhvr>
                                      <p:to>
                                        <p:strVal val="visible"/>
                                      </p:to>
                                    </p:set>
                                    <p:animEffect filter="fade" transition="in">
                                      <p:cBhvr>
                                        <p:cTn dur="1000"/>
                                        <p:tgtEl>
                                          <p:spTgt spid="245">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7" st="7"/>
                                            </p:txEl>
                                          </p:spTgt>
                                        </p:tgtEl>
                                        <p:attrNameLst>
                                          <p:attrName>style.visibility</p:attrName>
                                        </p:attrNameLst>
                                      </p:cBhvr>
                                      <p:to>
                                        <p:strVal val="visible"/>
                                      </p:to>
                                    </p:set>
                                    <p:animEffect filter="fade" transition="in">
                                      <p:cBhvr>
                                        <p:cTn dur="1000"/>
                                        <p:tgtEl>
                                          <p:spTgt spid="245">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5">
                                            <p:txEl>
                                              <p:pRg end="8" st="8"/>
                                            </p:txEl>
                                          </p:spTgt>
                                        </p:tgtEl>
                                        <p:attrNameLst>
                                          <p:attrName>style.visibility</p:attrName>
                                        </p:attrNameLst>
                                      </p:cBhvr>
                                      <p:to>
                                        <p:strVal val="visible"/>
                                      </p:to>
                                    </p:set>
                                    <p:animEffect filter="fade" transition="in">
                                      <p:cBhvr>
                                        <p:cTn dur="1000"/>
                                        <p:tgtEl>
                                          <p:spTgt spid="24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aphicFrame>
        <p:nvGraphicFramePr>
          <p:cNvPr id="253" name="Google Shape;253;p16"/>
          <p:cNvGraphicFramePr/>
          <p:nvPr/>
        </p:nvGraphicFramePr>
        <p:xfrm>
          <a:off x="214282" y="1052513"/>
          <a:ext cx="3000000" cy="3000000"/>
        </p:xfrm>
        <a:graphic>
          <a:graphicData uri="http://schemas.openxmlformats.org/drawingml/2006/table">
            <a:tbl>
              <a:tblPr>
                <a:noFill/>
                <a:tableStyleId>{863C793D-B5FD-45DC-AF22-94EE79CEA739}</a:tableStyleId>
              </a:tblPr>
              <a:tblGrid>
                <a:gridCol w="4381500"/>
                <a:gridCol w="4381500"/>
              </a:tblGrid>
              <a:tr h="514350">
                <a:tc>
                  <a:txBody>
                    <a:bodyPr/>
                    <a:lstStyle/>
                    <a:p>
                      <a:pPr indent="0" lvl="0" marL="0" marR="0" rtl="0" algn="l">
                        <a:lnSpc>
                          <a:spcPct val="100000"/>
                        </a:lnSpc>
                        <a:spcBef>
                          <a:spcPts val="0"/>
                        </a:spcBef>
                        <a:spcAft>
                          <a:spcPts val="0"/>
                        </a:spcAft>
                        <a:buClr>
                          <a:srgbClr val="0066FF"/>
                        </a:buClr>
                        <a:buSzPts val="2800"/>
                        <a:buFont typeface="Times New Roman"/>
                        <a:buNone/>
                      </a:pPr>
                      <a:r>
                        <a:rPr b="1" i="0" lang="en-US" sz="2800" u="none" cap="none" strike="noStrike">
                          <a:solidFill>
                            <a:srgbClr val="0066FF"/>
                          </a:solidFill>
                          <a:latin typeface="Times New Roman"/>
                          <a:ea typeface="Times New Roman"/>
                          <a:cs typeface="Times New Roman"/>
                          <a:sym typeface="Times New Roman"/>
                        </a:rPr>
                        <a:t>DBMS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c>
                  <a:txBody>
                    <a:bodyPr/>
                    <a:lstStyle/>
                    <a:p>
                      <a:pPr indent="0" lvl="0" marL="0" marR="0" rtl="0" algn="l">
                        <a:lnSpc>
                          <a:spcPct val="100000"/>
                        </a:lnSpc>
                        <a:spcBef>
                          <a:spcPts val="0"/>
                        </a:spcBef>
                        <a:spcAft>
                          <a:spcPts val="0"/>
                        </a:spcAft>
                        <a:buClr>
                          <a:srgbClr val="0066FF"/>
                        </a:buClr>
                        <a:buSzPts val="2800"/>
                        <a:buFont typeface="Times New Roman"/>
                        <a:buNone/>
                      </a:pPr>
                      <a:r>
                        <a:rPr b="1" i="0" lang="en-US" sz="2800" u="none" cap="none" strike="noStrike">
                          <a:solidFill>
                            <a:srgbClr val="0066FF"/>
                          </a:solidFill>
                          <a:latin typeface="Times New Roman"/>
                          <a:ea typeface="Times New Roman"/>
                          <a:cs typeface="Times New Roman"/>
                          <a:sym typeface="Times New Roman"/>
                        </a:rPr>
                        <a:t>RDBMS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6"/>
                    </a:solidFill>
                  </a:tcPr>
                </a:tc>
              </a:tr>
              <a:tr h="7778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The concepts of relationships is missing in  a DBMS. If it exits it is very less.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It is based on the concept</a:t>
                      </a:r>
                      <a:endParaRPr/>
                    </a:p>
                    <a:p>
                      <a:pPr indent="0" lvl="0" marL="0" marR="0" rtl="0" algn="l">
                        <a:lnSpc>
                          <a:spcPct val="100000"/>
                        </a:lnSpc>
                        <a:spcBef>
                          <a:spcPts val="56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Of relationships</a:t>
                      </a:r>
                      <a:r>
                        <a:rPr b="0" i="0" lang="en-US" sz="28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9532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Speed of operation is very slow</a:t>
                      </a:r>
                      <a:r>
                        <a:rPr b="0" i="0" lang="en-US" sz="28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Speed of operation is very Fast</a:t>
                      </a:r>
                      <a:r>
                        <a:rPr b="0" i="0" lang="en-US" sz="28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3820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Hardware and Software requirements are minimum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800"/>
                        <a:buFont typeface="Times New Roman"/>
                        <a:buNone/>
                      </a:pPr>
                      <a:r>
                        <a:rPr b="0" i="0" lang="en-US" sz="2800" u="none" cap="none" strike="noStrike">
                          <a:solidFill>
                            <a:srgbClr val="000000"/>
                          </a:solidFill>
                          <a:latin typeface="Times New Roman"/>
                          <a:ea typeface="Times New Roman"/>
                          <a:cs typeface="Times New Roman"/>
                          <a:sym typeface="Times New Roman"/>
                        </a:rPr>
                        <a:t> </a:t>
                      </a:r>
                      <a:r>
                        <a:rPr b="0" i="0" lang="en-US" sz="2000" u="none" cap="none" strike="noStrike">
                          <a:solidFill>
                            <a:srgbClr val="000000"/>
                          </a:solidFill>
                          <a:latin typeface="Arial"/>
                          <a:ea typeface="Arial"/>
                          <a:cs typeface="Arial"/>
                          <a:sym typeface="Arial"/>
                        </a:rPr>
                        <a:t>Hardware and Software requirements are High</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645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Platform used is normally DOS</a:t>
                      </a:r>
                      <a:r>
                        <a:rPr b="0" i="0" lang="en-US" sz="28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Platform used can be any  DOS, UNIX,VAX,VMS, etc</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27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Uses concept of a file</a:t>
                      </a:r>
                      <a:r>
                        <a:rPr b="0" i="0" lang="en-US" sz="28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Uses concept of table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350">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DBMS normally use 3GL</a:t>
                      </a:r>
                      <a:r>
                        <a:rPr b="0" i="0" lang="en-US" sz="2800" u="none" cap="none" strike="noStrike">
                          <a:solidFill>
                            <a:schemeClr val="dk1"/>
                          </a:solidFill>
                          <a:latin typeface="Times New Roman"/>
                          <a:ea typeface="Times New Roman"/>
                          <a:cs typeface="Times New Roman"/>
                          <a:sym typeface="Times New Roman"/>
                        </a:rPr>
                        <a:t>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RDBMS normally use a 4GL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8175">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Examples are dBase, FOXBASE, etc </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Examples are ORACLE, INGRESS, SQL Server 2000 etc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254" name="Google Shape;254;p16"/>
          <p:cNvSpPr txBox="1"/>
          <p:nvPr>
            <p:ph type="title"/>
          </p:nvPr>
        </p:nvSpPr>
        <p:spPr>
          <a:xfrm>
            <a:off x="31888" y="9054"/>
            <a:ext cx="8572560" cy="75565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ndara"/>
              <a:buNone/>
            </a:pPr>
            <a:r>
              <a:rPr lang="en-US"/>
              <a:t>DBMS vs. RDBMS </a:t>
            </a:r>
            <a:endParaRPr/>
          </a:p>
        </p:txBody>
      </p:sp>
      <p:sp>
        <p:nvSpPr>
          <p:cNvPr id="255" name="Google Shape;255;p16"/>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256" name="Google Shape;256;p16"/>
          <p:cNvSpPr txBox="1"/>
          <p:nvPr>
            <p:ph idx="12" type="sldNum"/>
          </p:nvPr>
        </p:nvSpPr>
        <p:spPr>
          <a:xfrm>
            <a:off x="6553200" y="6356350"/>
            <a:ext cx="241852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ER MODEL</a:t>
            </a:r>
            <a:endParaRPr/>
          </a:p>
        </p:txBody>
      </p:sp>
      <p:sp>
        <p:nvSpPr>
          <p:cNvPr id="262" name="Google Shape;262;p1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a:t>Section 3</a:t>
            </a:r>
            <a:endParaRPr/>
          </a:p>
        </p:txBody>
      </p:sp>
      <p:sp>
        <p:nvSpPr>
          <p:cNvPr id="263" name="Google Shape;263;p17"/>
          <p:cNvSpPr txBox="1"/>
          <p:nvPr>
            <p:ph idx="11" type="ftr"/>
          </p:nvPr>
        </p:nvSpPr>
        <p:spPr>
          <a:xfrm>
            <a:off x="191411" y="6356350"/>
            <a:ext cx="524736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264" name="Google Shape;26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ph type="title"/>
          </p:nvPr>
        </p:nvSpPr>
        <p:spPr>
          <a:xfrm>
            <a:off x="0" y="1"/>
            <a:ext cx="8929718" cy="70463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ndara"/>
              <a:buNone/>
            </a:pPr>
            <a:r>
              <a:rPr lang="en-US" sz="3200"/>
              <a:t>Design Process</a:t>
            </a:r>
            <a:endParaRPr/>
          </a:p>
        </p:txBody>
      </p:sp>
      <p:sp>
        <p:nvSpPr>
          <p:cNvPr id="271" name="Google Shape;271;p18"/>
          <p:cNvSpPr/>
          <p:nvPr/>
        </p:nvSpPr>
        <p:spPr>
          <a:xfrm>
            <a:off x="5143434" y="1357294"/>
            <a:ext cx="1643063" cy="857250"/>
          </a:xfrm>
          <a:prstGeom prst="rect">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Requirement collection &amp; </a:t>
            </a:r>
            <a:r>
              <a:rPr lang="en-US" sz="1600">
                <a:solidFill>
                  <a:schemeClr val="dk1"/>
                </a:solidFill>
                <a:latin typeface="Calibri"/>
                <a:ea typeface="Calibri"/>
                <a:cs typeface="Calibri"/>
                <a:sym typeface="Calibri"/>
              </a:rPr>
              <a:t>Analysis</a:t>
            </a:r>
            <a:endParaRPr/>
          </a:p>
        </p:txBody>
      </p:sp>
      <p:sp>
        <p:nvSpPr>
          <p:cNvPr id="272" name="Google Shape;272;p18"/>
          <p:cNvSpPr/>
          <p:nvPr/>
        </p:nvSpPr>
        <p:spPr>
          <a:xfrm>
            <a:off x="1928747" y="2643169"/>
            <a:ext cx="1714500" cy="857250"/>
          </a:xfrm>
          <a:prstGeom prst="rect">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Requirement database</a:t>
            </a:r>
            <a:endParaRPr/>
          </a:p>
        </p:txBody>
      </p:sp>
      <p:sp>
        <p:nvSpPr>
          <p:cNvPr id="273" name="Google Shape;273;p18"/>
          <p:cNvSpPr/>
          <p:nvPr/>
        </p:nvSpPr>
        <p:spPr>
          <a:xfrm>
            <a:off x="5143434" y="3643294"/>
            <a:ext cx="1643063" cy="857250"/>
          </a:xfrm>
          <a:prstGeom prst="rect">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Conceptual design</a:t>
            </a:r>
            <a:endParaRPr/>
          </a:p>
        </p:txBody>
      </p:sp>
      <p:sp>
        <p:nvSpPr>
          <p:cNvPr id="274" name="Google Shape;274;p18"/>
          <p:cNvSpPr/>
          <p:nvPr/>
        </p:nvSpPr>
        <p:spPr>
          <a:xfrm>
            <a:off x="1928747" y="4786294"/>
            <a:ext cx="1643062" cy="785813"/>
          </a:xfrm>
          <a:prstGeom prst="rect">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Conceptual model</a:t>
            </a:r>
            <a:endParaRPr/>
          </a:p>
        </p:txBody>
      </p:sp>
      <p:sp>
        <p:nvSpPr>
          <p:cNvPr id="275" name="Google Shape;275;p18"/>
          <p:cNvSpPr/>
          <p:nvPr/>
        </p:nvSpPr>
        <p:spPr>
          <a:xfrm>
            <a:off x="499997" y="857232"/>
            <a:ext cx="1500187" cy="928687"/>
          </a:xfrm>
          <a:prstGeom prst="cloud">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Real </a:t>
            </a:r>
            <a:r>
              <a:rPr lang="en-US" sz="1600">
                <a:solidFill>
                  <a:schemeClr val="dk1"/>
                </a:solidFill>
                <a:latin typeface="Calibri"/>
                <a:ea typeface="Calibri"/>
                <a:cs typeface="Calibri"/>
                <a:sym typeface="Calibri"/>
              </a:rPr>
              <a:t>world</a:t>
            </a:r>
            <a:endParaRPr/>
          </a:p>
        </p:txBody>
      </p:sp>
      <p:cxnSp>
        <p:nvCxnSpPr>
          <p:cNvPr id="276" name="Google Shape;276;p18"/>
          <p:cNvCxnSpPr>
            <a:stCxn id="275" idx="0"/>
            <a:endCxn id="271" idx="1"/>
          </p:cNvCxnSpPr>
          <p:nvPr/>
        </p:nvCxnSpPr>
        <p:spPr>
          <a:xfrm>
            <a:off x="1998934" y="1321576"/>
            <a:ext cx="3144600" cy="464400"/>
          </a:xfrm>
          <a:prstGeom prst="straightConnector1">
            <a:avLst/>
          </a:prstGeom>
          <a:noFill/>
          <a:ln cap="flat" cmpd="sng" w="28575">
            <a:solidFill>
              <a:schemeClr val="dk1"/>
            </a:solidFill>
            <a:prstDash val="solid"/>
            <a:round/>
            <a:headEnd len="sm" w="sm" type="none"/>
            <a:tailEnd len="med" w="med" type="stealth"/>
          </a:ln>
        </p:spPr>
      </p:cxnSp>
      <p:cxnSp>
        <p:nvCxnSpPr>
          <p:cNvPr id="277" name="Google Shape;277;p18"/>
          <p:cNvCxnSpPr>
            <a:stCxn id="271" idx="1"/>
            <a:endCxn id="272" idx="3"/>
          </p:cNvCxnSpPr>
          <p:nvPr/>
        </p:nvCxnSpPr>
        <p:spPr>
          <a:xfrm flipH="1">
            <a:off x="3643134" y="1785919"/>
            <a:ext cx="1500300" cy="1285800"/>
          </a:xfrm>
          <a:prstGeom prst="straightConnector1">
            <a:avLst/>
          </a:prstGeom>
          <a:noFill/>
          <a:ln cap="flat" cmpd="sng" w="28575">
            <a:solidFill>
              <a:schemeClr val="dk1"/>
            </a:solidFill>
            <a:prstDash val="solid"/>
            <a:round/>
            <a:headEnd len="sm" w="sm" type="none"/>
            <a:tailEnd len="med" w="med" type="stealth"/>
          </a:ln>
        </p:spPr>
      </p:cxnSp>
      <p:sp>
        <p:nvSpPr>
          <p:cNvPr id="278" name="Google Shape;278;p18"/>
          <p:cNvSpPr/>
          <p:nvPr/>
        </p:nvSpPr>
        <p:spPr>
          <a:xfrm>
            <a:off x="6857934" y="1225780"/>
            <a:ext cx="2286000" cy="1071563"/>
          </a:xfrm>
          <a:prstGeom prst="rect">
            <a:avLst/>
          </a:prstGeom>
          <a:noFill/>
          <a:ln>
            <a:noFill/>
          </a:ln>
        </p:spPr>
        <p:txBody>
          <a:bodyPr anchorCtr="0" anchor="ctr" bIns="45700" lIns="91425" spcFirstLastPara="1" rIns="91425" wrap="square" tIns="45700">
            <a:noAutofit/>
          </a:bodyPr>
          <a:lstStyle/>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 Survey</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 Interview</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 Collect requirement</a:t>
            </a:r>
            <a:endParaRPr/>
          </a:p>
          <a:p>
            <a:pPr indent="-101600" lvl="0" marL="0" marR="0" rtl="0" algn="l">
              <a:spcBef>
                <a:spcPts val="0"/>
              </a:spcBef>
              <a:spcAft>
                <a:spcPts val="0"/>
              </a:spcAft>
              <a:buClr>
                <a:schemeClr val="dk1"/>
              </a:buClr>
              <a:buSzPts val="1600"/>
              <a:buFont typeface="Noto Sans Symbols"/>
              <a:buChar char="▪"/>
            </a:pPr>
            <a:r>
              <a:rPr lang="en-US" sz="1600">
                <a:solidFill>
                  <a:schemeClr val="dk1"/>
                </a:solidFill>
                <a:latin typeface="Calibri"/>
                <a:ea typeface="Calibri"/>
                <a:cs typeface="Calibri"/>
                <a:sym typeface="Calibri"/>
              </a:rPr>
              <a:t> Analisys</a:t>
            </a:r>
            <a:endParaRPr sz="1600">
              <a:solidFill>
                <a:schemeClr val="dk1"/>
              </a:solidFill>
              <a:latin typeface="Calibri"/>
              <a:ea typeface="Calibri"/>
              <a:cs typeface="Calibri"/>
              <a:sym typeface="Calibri"/>
            </a:endParaRPr>
          </a:p>
        </p:txBody>
      </p:sp>
      <p:cxnSp>
        <p:nvCxnSpPr>
          <p:cNvPr id="279" name="Google Shape;279;p18"/>
          <p:cNvCxnSpPr>
            <a:stCxn id="272" idx="3"/>
            <a:endCxn id="273" idx="1"/>
          </p:cNvCxnSpPr>
          <p:nvPr/>
        </p:nvCxnSpPr>
        <p:spPr>
          <a:xfrm>
            <a:off x="3643247" y="3071794"/>
            <a:ext cx="1500300" cy="1000200"/>
          </a:xfrm>
          <a:prstGeom prst="straightConnector1">
            <a:avLst/>
          </a:prstGeom>
          <a:noFill/>
          <a:ln cap="flat" cmpd="sng" w="28575">
            <a:solidFill>
              <a:schemeClr val="dk1"/>
            </a:solidFill>
            <a:prstDash val="solid"/>
            <a:round/>
            <a:headEnd len="sm" w="sm" type="none"/>
            <a:tailEnd len="med" w="med" type="stealth"/>
          </a:ln>
        </p:spPr>
      </p:cxnSp>
      <p:cxnSp>
        <p:nvCxnSpPr>
          <p:cNvPr id="280" name="Google Shape;280;p18"/>
          <p:cNvCxnSpPr>
            <a:stCxn id="273" idx="1"/>
            <a:endCxn id="281" idx="1"/>
          </p:cNvCxnSpPr>
          <p:nvPr/>
        </p:nvCxnSpPr>
        <p:spPr>
          <a:xfrm flipH="1">
            <a:off x="3571734" y="4071919"/>
            <a:ext cx="1571700" cy="1107300"/>
          </a:xfrm>
          <a:prstGeom prst="straightConnector1">
            <a:avLst/>
          </a:prstGeom>
          <a:noFill/>
          <a:ln cap="flat" cmpd="sng" w="28575">
            <a:solidFill>
              <a:schemeClr val="dk1"/>
            </a:solidFill>
            <a:prstDash val="solid"/>
            <a:round/>
            <a:headEnd len="sm" w="sm" type="none"/>
            <a:tailEnd len="med" w="med" type="stealth"/>
          </a:ln>
        </p:spPr>
      </p:cxnSp>
      <p:sp>
        <p:nvSpPr>
          <p:cNvPr id="282" name="Google Shape;282;p18"/>
          <p:cNvSpPr/>
          <p:nvPr/>
        </p:nvSpPr>
        <p:spPr>
          <a:xfrm>
            <a:off x="6786497" y="3581573"/>
            <a:ext cx="2286000" cy="1071563"/>
          </a:xfrm>
          <a:prstGeom prst="rect">
            <a:avLst/>
          </a:prstGeom>
          <a:noFill/>
          <a:ln>
            <a:noFill/>
          </a:ln>
        </p:spPr>
        <p:txBody>
          <a:bodyPr anchorCtr="0" anchor="ctr" bIns="45700" lIns="91425" spcFirstLastPara="1" rIns="91425" wrap="square" tIns="45700">
            <a:noAutofit/>
          </a:bodyPr>
          <a:lstStyle/>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Modelling</a:t>
            </a:r>
            <a:endParaRPr/>
          </a:p>
          <a:p>
            <a:pPr indent="-114300" lvl="0" marL="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Design</a:t>
            </a:r>
            <a:endParaRPr sz="1800">
              <a:solidFill>
                <a:schemeClr val="dk1"/>
              </a:solidFill>
              <a:latin typeface="Calibri"/>
              <a:ea typeface="Calibri"/>
              <a:cs typeface="Calibri"/>
              <a:sym typeface="Calibri"/>
            </a:endParaRPr>
          </a:p>
        </p:txBody>
      </p:sp>
      <p:sp>
        <p:nvSpPr>
          <p:cNvPr id="283" name="Google Shape;283;p18"/>
          <p:cNvSpPr/>
          <p:nvPr/>
        </p:nvSpPr>
        <p:spPr>
          <a:xfrm>
            <a:off x="-71470" y="2645470"/>
            <a:ext cx="2000217" cy="1071562"/>
          </a:xfrm>
          <a:prstGeom prst="rect">
            <a:avLst/>
          </a:prstGeom>
          <a:noFill/>
          <a:ln>
            <a:noFill/>
          </a:ln>
        </p:spPr>
        <p:txBody>
          <a:bodyPr anchorCtr="0" anchor="ctr" bIns="45700" lIns="91425" spcFirstLastPara="1" rIns="91425" wrap="square" tIns="45700">
            <a:noAutofit/>
          </a:bodyPr>
          <a:lstStyle/>
          <a:p>
            <a:pPr indent="-127000" lvl="0" marL="0" marR="0" rtl="0" algn="r">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 Specification</a:t>
            </a:r>
            <a:endParaRPr/>
          </a:p>
          <a:p>
            <a:pPr indent="0" lvl="0" marL="0" marR="0" rtl="0" algn="r">
              <a:spcBef>
                <a:spcPts val="0"/>
              </a:spcBef>
              <a:spcAft>
                <a:spcPts val="0"/>
              </a:spcAft>
              <a:buClr>
                <a:schemeClr val="lt1"/>
              </a:buClr>
              <a:buSzPts val="2000"/>
              <a:buFont typeface="Noto Sans Symbols"/>
              <a:buNone/>
            </a:pPr>
            <a:r>
              <a:t/>
            </a:r>
            <a:endParaRPr sz="2000">
              <a:solidFill>
                <a:schemeClr val="dk1"/>
              </a:solidFill>
              <a:latin typeface="Calibri"/>
              <a:ea typeface="Calibri"/>
              <a:cs typeface="Calibri"/>
              <a:sym typeface="Calibri"/>
            </a:endParaRPr>
          </a:p>
        </p:txBody>
      </p:sp>
      <p:sp>
        <p:nvSpPr>
          <p:cNvPr id="281" name="Google Shape;281;p18"/>
          <p:cNvSpPr/>
          <p:nvPr/>
        </p:nvSpPr>
        <p:spPr>
          <a:xfrm>
            <a:off x="3571809" y="4643419"/>
            <a:ext cx="2286000" cy="1071563"/>
          </a:xfrm>
          <a:prstGeom prst="rect">
            <a:avLst/>
          </a:prstGeom>
          <a:noFill/>
          <a:ln>
            <a:noFill/>
          </a:ln>
        </p:spPr>
        <p:txBody>
          <a:bodyPr anchorCtr="0" anchor="ctr" bIns="45700" lIns="91425" spcFirstLastPara="1" rIns="91425" wrap="square" tIns="45700">
            <a:noAutofit/>
          </a:bodyPr>
          <a:lstStyle/>
          <a:p>
            <a:pPr indent="-114300" lvl="1" marL="457200" marR="0" rtl="0" algn="l">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 ER Modelling</a:t>
            </a:r>
            <a:endParaRPr b="0" i="0" sz="1800" u="none" cap="none" strike="noStrike">
              <a:solidFill>
                <a:schemeClr val="dk1"/>
              </a:solidFill>
              <a:latin typeface="Calibri"/>
              <a:ea typeface="Calibri"/>
              <a:cs typeface="Calibri"/>
              <a:sym typeface="Calibri"/>
            </a:endParaRPr>
          </a:p>
        </p:txBody>
      </p:sp>
      <p:cxnSp>
        <p:nvCxnSpPr>
          <p:cNvPr id="284" name="Google Shape;284;p18"/>
          <p:cNvCxnSpPr>
            <a:stCxn id="274" idx="3"/>
            <a:endCxn id="285" idx="1"/>
          </p:cNvCxnSpPr>
          <p:nvPr/>
        </p:nvCxnSpPr>
        <p:spPr>
          <a:xfrm>
            <a:off x="3571809" y="5179201"/>
            <a:ext cx="1571700" cy="607200"/>
          </a:xfrm>
          <a:prstGeom prst="straightConnector1">
            <a:avLst/>
          </a:prstGeom>
          <a:noFill/>
          <a:ln cap="flat" cmpd="sng" w="28575">
            <a:solidFill>
              <a:schemeClr val="dk1"/>
            </a:solidFill>
            <a:prstDash val="solid"/>
            <a:round/>
            <a:headEnd len="sm" w="sm" type="none"/>
            <a:tailEnd len="med" w="med" type="stealth"/>
          </a:ln>
        </p:spPr>
      </p:cxnSp>
      <p:sp>
        <p:nvSpPr>
          <p:cNvPr id="285" name="Google Shape;285;p18"/>
          <p:cNvSpPr/>
          <p:nvPr/>
        </p:nvSpPr>
        <p:spPr>
          <a:xfrm>
            <a:off x="5143434" y="5357794"/>
            <a:ext cx="1643063" cy="857250"/>
          </a:xfrm>
          <a:prstGeom prst="rect">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286" name="Google Shape;286;p18"/>
          <p:cNvSpPr txBox="1"/>
          <p:nvPr>
            <p:ph idx="4294967295" type="sldNum"/>
          </p:nvPr>
        </p:nvSpPr>
        <p:spPr>
          <a:xfrm>
            <a:off x="6786497" y="641667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7" name="Google Shape;287;p18"/>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5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par>
                                <p:cTn fill="hold" nodeType="withEffect" presetClass="entr" presetID="2" presetSubtype="2">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5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par>
                                <p:cTn fill="hold" nodeType="withEffect" presetClass="entr" presetID="2" presetSubtype="8">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500"/>
                                        <p:tgtEl>
                                          <p:spTgt spid="273"/>
                                        </p:tgtEl>
                                      </p:cBhvr>
                                    </p:animEffect>
                                  </p:childTnLst>
                                </p:cTn>
                              </p:par>
                              <p:par>
                                <p:cTn fill="hold" nodeType="withEffect" presetClass="entr" presetID="2" presetSubtype="2">
                                  <p:stCondLst>
                                    <p:cond delay="0"/>
                                  </p:stCondLst>
                                  <p:childTnLst>
                                    <p:set>
                                      <p:cBhvr>
                                        <p:cTn dur="1" fill="hold">
                                          <p:stCondLst>
                                            <p:cond delay="0"/>
                                          </p:stCondLst>
                                        </p:cTn>
                                        <p:tgtEl>
                                          <p:spTgt spid="282"/>
                                        </p:tgtEl>
                                        <p:attrNameLst>
                                          <p:attrName>style.visibility</p:attrName>
                                        </p:attrNameLst>
                                      </p:cBhvr>
                                      <p:to>
                                        <p:strVal val="visible"/>
                                      </p:to>
                                    </p:set>
                                    <p:anim calcmode="lin" valueType="num">
                                      <p:cBhvr additive="base">
                                        <p:cTn dur="500"/>
                                        <p:tgtEl>
                                          <p:spTgt spid="2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500"/>
                                        <p:tgtEl>
                                          <p:spTgt spid="274"/>
                                        </p:tgtEl>
                                      </p:cBhvr>
                                    </p:animEffect>
                                  </p:childTnLst>
                                </p:cTn>
                              </p:par>
                              <p:par>
                                <p:cTn fill="hold" nodeType="withEffect" presetClass="entr" presetID="2" presetSubtype="4">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1000"/>
                                        <p:tgtEl>
                                          <p:spTgt spid="28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5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19"/>
          <p:cNvSpPr/>
          <p:nvPr/>
        </p:nvSpPr>
        <p:spPr>
          <a:xfrm>
            <a:off x="42882" y="1"/>
            <a:ext cx="7315200" cy="726140"/>
          </a:xfrm>
          <a:prstGeom prst="rect">
            <a:avLst/>
          </a:prstGeom>
          <a:noFill/>
          <a:ln>
            <a:noFill/>
          </a:ln>
        </p:spPr>
        <p:txBody>
          <a:bodyPr anchorCtr="0" anchor="ctr" bIns="44450" lIns="90475" spcFirstLastPara="1" rIns="90475" wrap="square" tIns="4445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Basic E-R Notation</a:t>
            </a:r>
            <a:endParaRPr/>
          </a:p>
        </p:txBody>
      </p:sp>
      <p:pic>
        <p:nvPicPr>
          <p:cNvPr descr="part_a" id="298" name="Google Shape;298;p19"/>
          <p:cNvPicPr preferRelativeResize="0"/>
          <p:nvPr/>
        </p:nvPicPr>
        <p:blipFill rotWithShape="1">
          <a:blip r:embed="rId3">
            <a:alphaModFix/>
          </a:blip>
          <a:srcRect b="0" l="0" r="0" t="0"/>
          <a:stretch/>
        </p:blipFill>
        <p:spPr>
          <a:xfrm>
            <a:off x="1451528" y="1303530"/>
            <a:ext cx="6000792" cy="4357718"/>
          </a:xfrm>
          <a:prstGeom prst="rect">
            <a:avLst/>
          </a:prstGeom>
          <a:noFill/>
          <a:ln>
            <a:noFill/>
          </a:ln>
        </p:spPr>
      </p:pic>
      <p:sp>
        <p:nvSpPr>
          <p:cNvPr id="299" name="Google Shape;299;p19"/>
          <p:cNvSpPr txBox="1"/>
          <p:nvPr/>
        </p:nvSpPr>
        <p:spPr>
          <a:xfrm>
            <a:off x="0" y="1785926"/>
            <a:ext cx="142872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Entity symbols</a:t>
            </a:r>
            <a:endParaRPr/>
          </a:p>
        </p:txBody>
      </p:sp>
      <p:sp>
        <p:nvSpPr>
          <p:cNvPr id="300" name="Google Shape;300;p19"/>
          <p:cNvSpPr txBox="1"/>
          <p:nvPr/>
        </p:nvSpPr>
        <p:spPr>
          <a:xfrm>
            <a:off x="0" y="4214818"/>
            <a:ext cx="150016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Relationship symbols</a:t>
            </a:r>
            <a:endParaRPr/>
          </a:p>
        </p:txBody>
      </p:sp>
      <p:sp>
        <p:nvSpPr>
          <p:cNvPr id="301" name="Google Shape;301;p19"/>
          <p:cNvSpPr txBox="1"/>
          <p:nvPr/>
        </p:nvSpPr>
        <p:spPr>
          <a:xfrm>
            <a:off x="7358082" y="4149735"/>
            <a:ext cx="1752600" cy="70802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Attribute symbols</a:t>
            </a:r>
            <a:endParaRPr/>
          </a:p>
        </p:txBody>
      </p:sp>
      <p:sp>
        <p:nvSpPr>
          <p:cNvPr id="302" name="Google Shape;302;p19"/>
          <p:cNvSpPr txBox="1"/>
          <p:nvPr/>
        </p:nvSpPr>
        <p:spPr>
          <a:xfrm>
            <a:off x="7315200" y="1641475"/>
            <a:ext cx="1828800" cy="1323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A special entity that is also a relationship</a:t>
            </a:r>
            <a:endParaRPr/>
          </a:p>
        </p:txBody>
      </p:sp>
      <p:sp>
        <p:nvSpPr>
          <p:cNvPr id="303" name="Google Shape;303;p19"/>
          <p:cNvSpPr txBox="1"/>
          <p:nvPr>
            <p:ph idx="11" type="ftr"/>
          </p:nvPr>
        </p:nvSpPr>
        <p:spPr>
          <a:xfrm>
            <a:off x="191410" y="6356350"/>
            <a:ext cx="514258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0" y="0"/>
            <a:ext cx="8929718" cy="734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Arial"/>
              <a:buNone/>
            </a:pPr>
            <a:r>
              <a:rPr lang="en-US" sz="2800">
                <a:latin typeface="Arial"/>
                <a:ea typeface="Arial"/>
                <a:cs typeface="Arial"/>
                <a:sym typeface="Arial"/>
              </a:rPr>
              <a:t>Learning Goals</a:t>
            </a:r>
            <a:endParaRPr/>
          </a:p>
        </p:txBody>
      </p:sp>
      <p:sp>
        <p:nvSpPr>
          <p:cNvPr id="55" name="Google Shape;55;p2"/>
          <p:cNvSpPr txBox="1"/>
          <p:nvPr>
            <p:ph idx="4294967295" type="sldNum"/>
          </p:nvPr>
        </p:nvSpPr>
        <p:spPr>
          <a:xfrm>
            <a:off x="6810001" y="6510358"/>
            <a:ext cx="2133600"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600"/>
              <a:t>‹#›</a:t>
            </a:fld>
            <a:endParaRPr sz="1600"/>
          </a:p>
        </p:txBody>
      </p:sp>
      <p:cxnSp>
        <p:nvCxnSpPr>
          <p:cNvPr id="56" name="Google Shape;56;p2"/>
          <p:cNvCxnSpPr/>
          <p:nvPr/>
        </p:nvCxnSpPr>
        <p:spPr>
          <a:xfrm>
            <a:off x="0" y="914400"/>
            <a:ext cx="9144000" cy="0"/>
          </a:xfrm>
          <a:prstGeom prst="straightConnector1">
            <a:avLst/>
          </a:prstGeom>
          <a:solidFill>
            <a:schemeClr val="accent1"/>
          </a:solidFill>
          <a:ln cap="flat" cmpd="sng" w="25400">
            <a:solidFill>
              <a:schemeClr val="accent1"/>
            </a:solidFill>
            <a:prstDash val="solid"/>
            <a:round/>
            <a:headEnd len="sm" w="sm" type="none"/>
            <a:tailEnd len="sm" w="sm" type="none"/>
          </a:ln>
        </p:spPr>
      </p:cxnSp>
      <p:sp>
        <p:nvSpPr>
          <p:cNvPr id="57" name="Google Shape;57;p2"/>
          <p:cNvSpPr/>
          <p:nvPr/>
        </p:nvSpPr>
        <p:spPr>
          <a:xfrm>
            <a:off x="0" y="914400"/>
            <a:ext cx="3816420" cy="4064000"/>
          </a:xfrm>
          <a:custGeom>
            <a:rect b="b" l="l" r="r" t="t"/>
            <a:pathLst>
              <a:path extrusionOk="0" h="4064000" w="3816420">
                <a:moveTo>
                  <a:pt x="0" y="0"/>
                </a:moveTo>
                <a:lnTo>
                  <a:pt x="3816420" y="0"/>
                </a:lnTo>
                <a:lnTo>
                  <a:pt x="3816420" y="4064000"/>
                </a:lnTo>
                <a:lnTo>
                  <a:pt x="0" y="4064000"/>
                </a:lnTo>
                <a:lnTo>
                  <a:pt x="0" y="0"/>
                </a:lnTo>
                <a:close/>
              </a:path>
            </a:pathLst>
          </a:cu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None/>
            </a:pPr>
            <a:r>
              <a:rPr b="1" i="0" lang="en-US" sz="2000" u="none" cap="none" strike="noStrike">
                <a:solidFill>
                  <a:schemeClr val="dk1"/>
                </a:solidFill>
                <a:latin typeface="Calibri"/>
                <a:ea typeface="Calibri"/>
                <a:cs typeface="Calibri"/>
                <a:sym typeface="Calibri"/>
              </a:rPr>
              <a:t>By the end of this lecture students should be able to:</a:t>
            </a:r>
            <a:endParaRPr/>
          </a:p>
        </p:txBody>
      </p:sp>
      <p:sp>
        <p:nvSpPr>
          <p:cNvPr id="58" name="Google Shape;58;p2"/>
          <p:cNvSpPr/>
          <p:nvPr/>
        </p:nvSpPr>
        <p:spPr>
          <a:xfrm>
            <a:off x="3916209" y="1062189"/>
            <a:ext cx="5222304" cy="955476"/>
          </a:xfrm>
          <a:custGeom>
            <a:rect b="b" l="l" r="r" t="t"/>
            <a:pathLst>
              <a:path extrusionOk="0" h="955476" w="5222304">
                <a:moveTo>
                  <a:pt x="0" y="0"/>
                </a:moveTo>
                <a:lnTo>
                  <a:pt x="5222304" y="0"/>
                </a:lnTo>
                <a:lnTo>
                  <a:pt x="5222304" y="955476"/>
                </a:lnTo>
                <a:lnTo>
                  <a:pt x="0" y="955476"/>
                </a:lnTo>
                <a:lnTo>
                  <a:pt x="0" y="0"/>
                </a:lnTo>
                <a:close/>
              </a:path>
            </a:pathLst>
          </a:custGeom>
          <a:noFill/>
          <a:ln>
            <a:noFill/>
          </a:ln>
        </p:spPr>
        <p:txBody>
          <a:bodyPr anchorCtr="0" anchor="t" bIns="76200" lIns="76200" spcFirstLastPara="1" rIns="76200" wrap="square" tIns="76200">
            <a:noAutofit/>
          </a:bodyPr>
          <a:lstStyle/>
          <a:p>
            <a:pPr indent="0" lvl="0" marL="0" marR="0" rtl="0" algn="just">
              <a:lnSpc>
                <a:spcPct val="90000"/>
              </a:lnSpc>
              <a:spcBef>
                <a:spcPts val="0"/>
              </a:spcBef>
              <a:spcAft>
                <a:spcPts val="0"/>
              </a:spcAft>
              <a:buNone/>
            </a:pPr>
            <a:r>
              <a:rPr b="0" i="0" lang="en-US" sz="1800" u="none" cap="none" strike="noStrike">
                <a:solidFill>
                  <a:schemeClr val="dk1"/>
                </a:solidFill>
                <a:latin typeface="Candara"/>
                <a:ea typeface="Candara"/>
                <a:cs typeface="Candara"/>
                <a:sym typeface="Candara"/>
              </a:rPr>
              <a:t>Understand an overview of the basic RDBMS Concepts</a:t>
            </a:r>
            <a:endParaRPr b="0" i="0" sz="1800" u="none" cap="none" strike="noStrike">
              <a:solidFill>
                <a:schemeClr val="dk1"/>
              </a:solidFill>
              <a:latin typeface="Candara"/>
              <a:ea typeface="Candara"/>
              <a:cs typeface="Candara"/>
              <a:sym typeface="Candara"/>
            </a:endParaRPr>
          </a:p>
        </p:txBody>
      </p:sp>
      <p:cxnSp>
        <p:nvCxnSpPr>
          <p:cNvPr id="59" name="Google Shape;59;p2"/>
          <p:cNvCxnSpPr/>
          <p:nvPr/>
        </p:nvCxnSpPr>
        <p:spPr>
          <a:xfrm>
            <a:off x="3816420" y="2017666"/>
            <a:ext cx="5322093" cy="0"/>
          </a:xfrm>
          <a:prstGeom prst="straightConnector1">
            <a:avLst/>
          </a:prstGeom>
          <a:solidFill>
            <a:schemeClr val="accent1"/>
          </a:solidFill>
          <a:ln cap="flat" cmpd="sng" w="25400">
            <a:solidFill>
              <a:srgbClr val="C0CCE1"/>
            </a:solidFill>
            <a:prstDash val="solid"/>
            <a:round/>
            <a:headEnd len="sm" w="sm" type="none"/>
            <a:tailEnd len="sm" w="sm" type="none"/>
          </a:ln>
        </p:spPr>
      </p:cxnSp>
      <p:sp>
        <p:nvSpPr>
          <p:cNvPr id="60" name="Google Shape;60;p2"/>
          <p:cNvSpPr/>
          <p:nvPr/>
        </p:nvSpPr>
        <p:spPr>
          <a:xfrm>
            <a:off x="3916209" y="2065440"/>
            <a:ext cx="5222304" cy="955476"/>
          </a:xfrm>
          <a:custGeom>
            <a:rect b="b" l="l" r="r" t="t"/>
            <a:pathLst>
              <a:path extrusionOk="0" h="955476" w="5222304">
                <a:moveTo>
                  <a:pt x="0" y="0"/>
                </a:moveTo>
                <a:lnTo>
                  <a:pt x="5222304" y="0"/>
                </a:lnTo>
                <a:lnTo>
                  <a:pt x="5222304" y="955476"/>
                </a:lnTo>
                <a:lnTo>
                  <a:pt x="0" y="955476"/>
                </a:lnTo>
                <a:lnTo>
                  <a:pt x="0" y="0"/>
                </a:lnTo>
                <a:close/>
              </a:path>
            </a:pathLst>
          </a:custGeom>
          <a:noFill/>
          <a:ln>
            <a:noFill/>
          </a:ln>
        </p:spPr>
        <p:txBody>
          <a:bodyPr anchorCtr="0" anchor="t" bIns="76200" lIns="76200" spcFirstLastPara="1" rIns="76200" wrap="square" tIns="76200">
            <a:noAutofit/>
          </a:bodyPr>
          <a:lstStyle/>
          <a:p>
            <a:pPr indent="0" lvl="0" marL="0" marR="0" rtl="0" algn="just">
              <a:lnSpc>
                <a:spcPct val="90000"/>
              </a:lnSpc>
              <a:spcBef>
                <a:spcPts val="0"/>
              </a:spcBef>
              <a:spcAft>
                <a:spcPts val="0"/>
              </a:spcAft>
              <a:buNone/>
            </a:pPr>
            <a:r>
              <a:rPr b="0" i="0" lang="en-US" sz="1800" u="none" cap="none" strike="noStrike">
                <a:solidFill>
                  <a:schemeClr val="dk1"/>
                </a:solidFill>
                <a:latin typeface="Candara"/>
                <a:ea typeface="Candara"/>
                <a:cs typeface="Candara"/>
                <a:sym typeface="Candara"/>
              </a:rPr>
              <a:t>Understand an insight into the architecture and components of a Database System.</a:t>
            </a:r>
            <a:endParaRPr/>
          </a:p>
        </p:txBody>
      </p:sp>
      <p:cxnSp>
        <p:nvCxnSpPr>
          <p:cNvPr id="61" name="Google Shape;61;p2"/>
          <p:cNvCxnSpPr/>
          <p:nvPr/>
        </p:nvCxnSpPr>
        <p:spPr>
          <a:xfrm>
            <a:off x="3816420" y="3020916"/>
            <a:ext cx="5322093" cy="0"/>
          </a:xfrm>
          <a:prstGeom prst="straightConnector1">
            <a:avLst/>
          </a:prstGeom>
          <a:solidFill>
            <a:schemeClr val="accent1"/>
          </a:solidFill>
          <a:ln cap="flat" cmpd="sng" w="25400">
            <a:solidFill>
              <a:srgbClr val="C0CCE1"/>
            </a:solidFill>
            <a:prstDash val="solid"/>
            <a:round/>
            <a:headEnd len="sm" w="sm" type="none"/>
            <a:tailEnd len="sm" w="sm" type="none"/>
          </a:ln>
        </p:spPr>
      </p:cxnSp>
      <p:sp>
        <p:nvSpPr>
          <p:cNvPr id="62" name="Google Shape;62;p2"/>
          <p:cNvSpPr/>
          <p:nvPr/>
        </p:nvSpPr>
        <p:spPr>
          <a:xfrm>
            <a:off x="3916209" y="3068690"/>
            <a:ext cx="5222304" cy="955476"/>
          </a:xfrm>
          <a:custGeom>
            <a:rect b="b" l="l" r="r" t="t"/>
            <a:pathLst>
              <a:path extrusionOk="0" h="955476" w="5222304">
                <a:moveTo>
                  <a:pt x="0" y="0"/>
                </a:moveTo>
                <a:lnTo>
                  <a:pt x="5222304" y="0"/>
                </a:lnTo>
                <a:lnTo>
                  <a:pt x="5222304" y="955476"/>
                </a:lnTo>
                <a:lnTo>
                  <a:pt x="0" y="955476"/>
                </a:lnTo>
                <a:lnTo>
                  <a:pt x="0" y="0"/>
                </a:lnTo>
                <a:close/>
              </a:path>
            </a:pathLst>
          </a:custGeom>
          <a:noFill/>
          <a:ln>
            <a:noFill/>
          </a:ln>
        </p:spPr>
        <p:txBody>
          <a:bodyPr anchorCtr="0" anchor="t" bIns="76200" lIns="76200" spcFirstLastPara="1" rIns="76200" wrap="square" tIns="76200">
            <a:noAutofit/>
          </a:bodyPr>
          <a:lstStyle/>
          <a:p>
            <a:pPr indent="0" lvl="0" marL="0" marR="0" rtl="0" algn="just">
              <a:lnSpc>
                <a:spcPct val="90000"/>
              </a:lnSpc>
              <a:spcBef>
                <a:spcPts val="0"/>
              </a:spcBef>
              <a:spcAft>
                <a:spcPts val="0"/>
              </a:spcAft>
              <a:buNone/>
            </a:pPr>
            <a:r>
              <a:rPr b="0" i="0" lang="en-US" sz="1800" u="none" cap="none" strike="noStrike">
                <a:solidFill>
                  <a:schemeClr val="dk1"/>
                </a:solidFill>
                <a:latin typeface="Candara"/>
                <a:ea typeface="Candara"/>
                <a:cs typeface="Candara"/>
                <a:sym typeface="Candara"/>
              </a:rPr>
              <a:t>Describe how entities, attributes and relationships are used to model data;</a:t>
            </a:r>
            <a:endParaRPr b="0" i="0" sz="1800" u="none" cap="none" strike="noStrike">
              <a:solidFill>
                <a:schemeClr val="dk1"/>
              </a:solidFill>
              <a:latin typeface="Candara"/>
              <a:ea typeface="Candara"/>
              <a:cs typeface="Candara"/>
              <a:sym typeface="Candara"/>
            </a:endParaRPr>
          </a:p>
        </p:txBody>
      </p:sp>
      <p:cxnSp>
        <p:nvCxnSpPr>
          <p:cNvPr id="63" name="Google Shape;63;p2"/>
          <p:cNvCxnSpPr/>
          <p:nvPr/>
        </p:nvCxnSpPr>
        <p:spPr>
          <a:xfrm>
            <a:off x="3816420" y="4024167"/>
            <a:ext cx="5322093" cy="0"/>
          </a:xfrm>
          <a:prstGeom prst="straightConnector1">
            <a:avLst/>
          </a:prstGeom>
          <a:solidFill>
            <a:schemeClr val="accent1"/>
          </a:solidFill>
          <a:ln cap="flat" cmpd="sng" w="25400">
            <a:solidFill>
              <a:srgbClr val="C0CCE1"/>
            </a:solidFill>
            <a:prstDash val="solid"/>
            <a:round/>
            <a:headEnd len="sm" w="sm" type="none"/>
            <a:tailEnd len="sm" w="sm" type="none"/>
          </a:ln>
        </p:spPr>
      </p:cxnSp>
      <p:sp>
        <p:nvSpPr>
          <p:cNvPr id="64" name="Google Shape;64;p2"/>
          <p:cNvSpPr/>
          <p:nvPr/>
        </p:nvSpPr>
        <p:spPr>
          <a:xfrm>
            <a:off x="3916209" y="4071940"/>
            <a:ext cx="5222304" cy="955476"/>
          </a:xfrm>
          <a:custGeom>
            <a:rect b="b" l="l" r="r" t="t"/>
            <a:pathLst>
              <a:path extrusionOk="0" h="955476" w="5222304">
                <a:moveTo>
                  <a:pt x="0" y="0"/>
                </a:moveTo>
                <a:lnTo>
                  <a:pt x="5222304" y="0"/>
                </a:lnTo>
                <a:lnTo>
                  <a:pt x="5222304" y="955476"/>
                </a:lnTo>
                <a:lnTo>
                  <a:pt x="0" y="955476"/>
                </a:lnTo>
                <a:lnTo>
                  <a:pt x="0" y="0"/>
                </a:lnTo>
                <a:close/>
              </a:path>
            </a:pathLst>
          </a:custGeom>
          <a:noFill/>
          <a:ln>
            <a:noFill/>
          </a:ln>
        </p:spPr>
        <p:txBody>
          <a:bodyPr anchorCtr="0" anchor="t" bIns="76200" lIns="76200" spcFirstLastPara="1" rIns="76200" wrap="square" tIns="76200">
            <a:noAutofit/>
          </a:bodyPr>
          <a:lstStyle/>
          <a:p>
            <a:pPr indent="0" lvl="0" marL="0" marR="0" rtl="0" algn="l">
              <a:lnSpc>
                <a:spcPct val="90000"/>
              </a:lnSpc>
              <a:spcBef>
                <a:spcPts val="0"/>
              </a:spcBef>
              <a:spcAft>
                <a:spcPts val="0"/>
              </a:spcAft>
              <a:buNone/>
            </a:pPr>
            <a:r>
              <a:rPr b="0" i="0" lang="en-US" sz="1800" u="none" cap="none" strike="noStrike">
                <a:solidFill>
                  <a:schemeClr val="dk1"/>
                </a:solidFill>
                <a:latin typeface="Candara"/>
                <a:ea typeface="Candara"/>
                <a:cs typeface="Candara"/>
                <a:sym typeface="Candara"/>
              </a:rPr>
              <a:t>Converting ER Model to relational schema </a:t>
            </a:r>
            <a:endParaRPr b="0" i="0" sz="1800" u="none" cap="none" strike="noStrike">
              <a:solidFill>
                <a:schemeClr val="dk1"/>
              </a:solidFill>
              <a:latin typeface="Candara"/>
              <a:ea typeface="Candara"/>
              <a:cs typeface="Candara"/>
              <a:sym typeface="Candara"/>
            </a:endParaRPr>
          </a:p>
        </p:txBody>
      </p:sp>
      <p:cxnSp>
        <p:nvCxnSpPr>
          <p:cNvPr id="65" name="Google Shape;65;p2"/>
          <p:cNvCxnSpPr/>
          <p:nvPr/>
        </p:nvCxnSpPr>
        <p:spPr>
          <a:xfrm>
            <a:off x="3816420" y="5027417"/>
            <a:ext cx="5322093" cy="0"/>
          </a:xfrm>
          <a:prstGeom prst="straightConnector1">
            <a:avLst/>
          </a:prstGeom>
          <a:solidFill>
            <a:schemeClr val="accent1"/>
          </a:solidFill>
          <a:ln cap="flat" cmpd="sng" w="25400">
            <a:solidFill>
              <a:srgbClr val="C0CCE1"/>
            </a:solidFill>
            <a:prstDash val="solid"/>
            <a:round/>
            <a:headEnd len="sm" w="sm" type="none"/>
            <a:tailEnd len="sm" w="sm" type="none"/>
          </a:ln>
        </p:spPr>
      </p:cxnSp>
      <p:pic>
        <p:nvPicPr>
          <p:cNvPr descr="https://encrypted-tbn1.gstatic.com/images?q=tbn:ANd9GcScvVu-_0SSWUkRY6t_-8ulDMbfPRpGVTn9ogm6-uepvWoLQFc7" id="66" name="Google Shape;66;p2"/>
          <p:cNvPicPr preferRelativeResize="0"/>
          <p:nvPr/>
        </p:nvPicPr>
        <p:blipFill rotWithShape="1">
          <a:blip r:embed="rId3">
            <a:alphaModFix/>
          </a:blip>
          <a:srcRect b="0" l="0" r="0" t="0"/>
          <a:stretch/>
        </p:blipFill>
        <p:spPr>
          <a:xfrm>
            <a:off x="3707904" y="1014416"/>
            <a:ext cx="429776" cy="429776"/>
          </a:xfrm>
          <a:prstGeom prst="rect">
            <a:avLst/>
          </a:prstGeom>
          <a:noFill/>
          <a:ln>
            <a:noFill/>
          </a:ln>
        </p:spPr>
      </p:pic>
      <p:pic>
        <p:nvPicPr>
          <p:cNvPr descr="https://encrypted-tbn1.gstatic.com/images?q=tbn:ANd9GcScvVu-_0SSWUkRY6t_-8ulDMbfPRpGVTn9ogm6-uepvWoLQFc7" id="67" name="Google Shape;67;p2"/>
          <p:cNvPicPr preferRelativeResize="0"/>
          <p:nvPr/>
        </p:nvPicPr>
        <p:blipFill rotWithShape="1">
          <a:blip r:embed="rId3">
            <a:alphaModFix/>
          </a:blip>
          <a:srcRect b="0" l="0" r="0" t="0"/>
          <a:stretch/>
        </p:blipFill>
        <p:spPr>
          <a:xfrm>
            <a:off x="3675930" y="1946826"/>
            <a:ext cx="429776" cy="429776"/>
          </a:xfrm>
          <a:prstGeom prst="rect">
            <a:avLst/>
          </a:prstGeom>
          <a:noFill/>
          <a:ln>
            <a:noFill/>
          </a:ln>
        </p:spPr>
      </p:pic>
      <p:pic>
        <p:nvPicPr>
          <p:cNvPr descr="http://www.w3resource.com/sql/sql-basic/component-of-a-database-table.gif" id="68" name="Google Shape;68;p2"/>
          <p:cNvPicPr preferRelativeResize="0"/>
          <p:nvPr/>
        </p:nvPicPr>
        <p:blipFill rotWithShape="1">
          <a:blip r:embed="rId4">
            <a:alphaModFix/>
          </a:blip>
          <a:srcRect b="0" l="0" r="0" t="0"/>
          <a:stretch/>
        </p:blipFill>
        <p:spPr>
          <a:xfrm>
            <a:off x="395536" y="2420888"/>
            <a:ext cx="2184177" cy="1440710"/>
          </a:xfrm>
          <a:prstGeom prst="rect">
            <a:avLst/>
          </a:prstGeom>
          <a:noFill/>
          <a:ln>
            <a:noFill/>
          </a:ln>
        </p:spPr>
      </p:pic>
      <p:pic>
        <p:nvPicPr>
          <p:cNvPr descr="http://www.expertsmind.com/CMSImages/2386_DBMS%20structure.png" id="69" name="Google Shape;69;p2"/>
          <p:cNvPicPr preferRelativeResize="0"/>
          <p:nvPr/>
        </p:nvPicPr>
        <p:blipFill rotWithShape="1">
          <a:blip r:embed="rId5">
            <a:alphaModFix/>
          </a:blip>
          <a:srcRect b="0" l="0" r="0" t="0"/>
          <a:stretch/>
        </p:blipFill>
        <p:spPr>
          <a:xfrm>
            <a:off x="1340199" y="3002740"/>
            <a:ext cx="2583729" cy="1717715"/>
          </a:xfrm>
          <a:prstGeom prst="rect">
            <a:avLst/>
          </a:prstGeom>
          <a:noFill/>
          <a:ln>
            <a:noFill/>
          </a:ln>
        </p:spPr>
      </p:pic>
      <p:pic>
        <p:nvPicPr>
          <p:cNvPr descr="http://upload.wikimedia.org/wikipedia/commons/7/72/ER_Diagram_MMORPG.png" id="70" name="Google Shape;70;p2"/>
          <p:cNvPicPr preferRelativeResize="0"/>
          <p:nvPr/>
        </p:nvPicPr>
        <p:blipFill rotWithShape="1">
          <a:blip r:embed="rId6">
            <a:alphaModFix/>
          </a:blip>
          <a:srcRect b="0" l="0" r="0" t="0"/>
          <a:stretch/>
        </p:blipFill>
        <p:spPr>
          <a:xfrm>
            <a:off x="737127" y="4507745"/>
            <a:ext cx="2369368" cy="1879895"/>
          </a:xfrm>
          <a:prstGeom prst="rect">
            <a:avLst/>
          </a:prstGeom>
          <a:noFill/>
          <a:ln>
            <a:noFill/>
          </a:ln>
        </p:spPr>
      </p:pic>
      <p:pic>
        <p:nvPicPr>
          <p:cNvPr descr="http://www.csee.umbc.edu/portal/help/oracle8/server.815/a68003/01_16ua1.gif" id="71" name="Google Shape;71;p2"/>
          <p:cNvPicPr preferRelativeResize="0"/>
          <p:nvPr/>
        </p:nvPicPr>
        <p:blipFill rotWithShape="1">
          <a:blip r:embed="rId7">
            <a:alphaModFix/>
          </a:blip>
          <a:srcRect b="0" l="0" r="0" t="0"/>
          <a:stretch/>
        </p:blipFill>
        <p:spPr>
          <a:xfrm>
            <a:off x="5077682" y="4524078"/>
            <a:ext cx="2428840" cy="1905320"/>
          </a:xfrm>
          <a:prstGeom prst="rect">
            <a:avLst/>
          </a:prstGeom>
          <a:noFill/>
          <a:ln>
            <a:noFill/>
          </a:ln>
        </p:spPr>
      </p:pic>
      <p:pic>
        <p:nvPicPr>
          <p:cNvPr descr="https://encrypted-tbn1.gstatic.com/images?q=tbn:ANd9GcScvVu-_0SSWUkRY6t_-8ulDMbfPRpGVTn9ogm6-uepvWoLQFc7" id="72" name="Google Shape;72;p2"/>
          <p:cNvPicPr preferRelativeResize="0"/>
          <p:nvPr/>
        </p:nvPicPr>
        <p:blipFill rotWithShape="1">
          <a:blip r:embed="rId3">
            <a:alphaModFix/>
          </a:blip>
          <a:srcRect b="0" l="0" r="0" t="0"/>
          <a:stretch/>
        </p:blipFill>
        <p:spPr>
          <a:xfrm>
            <a:off x="3675930" y="3000664"/>
            <a:ext cx="429776" cy="429776"/>
          </a:xfrm>
          <a:prstGeom prst="rect">
            <a:avLst/>
          </a:prstGeom>
          <a:noFill/>
          <a:ln>
            <a:noFill/>
          </a:ln>
        </p:spPr>
      </p:pic>
      <p:pic>
        <p:nvPicPr>
          <p:cNvPr descr="https://encrypted-tbn1.gstatic.com/images?q=tbn:ANd9GcScvVu-_0SSWUkRY6t_-8ulDMbfPRpGVTn9ogm6-uepvWoLQFc7" id="73" name="Google Shape;73;p2"/>
          <p:cNvPicPr preferRelativeResize="0"/>
          <p:nvPr/>
        </p:nvPicPr>
        <p:blipFill rotWithShape="1">
          <a:blip r:embed="rId3">
            <a:alphaModFix/>
          </a:blip>
          <a:srcRect b="0" l="0" r="0" t="0"/>
          <a:stretch/>
        </p:blipFill>
        <p:spPr>
          <a:xfrm>
            <a:off x="3746175" y="3941706"/>
            <a:ext cx="429776" cy="429776"/>
          </a:xfrm>
          <a:prstGeom prst="rect">
            <a:avLst/>
          </a:prstGeom>
          <a:noFill/>
          <a:ln>
            <a:noFill/>
          </a:ln>
        </p:spPr>
      </p:pic>
      <p:sp>
        <p:nvSpPr>
          <p:cNvPr id="74" name="Google Shape;74;p2"/>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1000"/>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1000"/>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par>
                                <p:cTn fill="hold" nodeType="with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10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0"/>
          <p:cNvSpPr txBox="1"/>
          <p:nvPr>
            <p:ph idx="12" type="sldNum"/>
          </p:nvPr>
        </p:nvSpPr>
        <p:spPr>
          <a:xfrm>
            <a:off x="6796118" y="6414174"/>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20"/>
          <p:cNvSpPr/>
          <p:nvPr/>
        </p:nvSpPr>
        <p:spPr>
          <a:xfrm>
            <a:off x="0" y="0"/>
            <a:ext cx="8929718" cy="599172"/>
          </a:xfrm>
          <a:prstGeom prst="rect">
            <a:avLst/>
          </a:prstGeom>
          <a:noFill/>
          <a:ln>
            <a:noFill/>
          </a:ln>
        </p:spPr>
        <p:txBody>
          <a:bodyPr anchorCtr="0" anchor="ctr" bIns="44450" lIns="90475" spcFirstLastPara="1" rIns="90475" wrap="square" tIns="4445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ER Model Overview</a:t>
            </a:r>
            <a:endParaRPr b="1" sz="3200">
              <a:solidFill>
                <a:schemeClr val="lt1"/>
              </a:solidFill>
              <a:latin typeface="Candara"/>
              <a:ea typeface="Candara"/>
              <a:cs typeface="Candara"/>
              <a:sym typeface="Candara"/>
            </a:endParaRPr>
          </a:p>
        </p:txBody>
      </p:sp>
      <p:pic>
        <p:nvPicPr>
          <p:cNvPr id="314" name="Google Shape;314;p20"/>
          <p:cNvPicPr preferRelativeResize="0"/>
          <p:nvPr/>
        </p:nvPicPr>
        <p:blipFill rotWithShape="1">
          <a:blip r:embed="rId3">
            <a:alphaModFix/>
          </a:blip>
          <a:srcRect b="0" l="0" r="0" t="0"/>
          <a:stretch/>
        </p:blipFill>
        <p:spPr>
          <a:xfrm>
            <a:off x="683568" y="880602"/>
            <a:ext cx="7643866" cy="5500726"/>
          </a:xfrm>
          <a:prstGeom prst="rect">
            <a:avLst/>
          </a:prstGeom>
          <a:noFill/>
          <a:ln>
            <a:noFill/>
          </a:ln>
        </p:spPr>
      </p:pic>
      <p:sp>
        <p:nvSpPr>
          <p:cNvPr id="315" name="Google Shape;315;p20"/>
          <p:cNvSpPr txBox="1"/>
          <p:nvPr/>
        </p:nvSpPr>
        <p:spPr>
          <a:xfrm>
            <a:off x="5868144" y="880602"/>
            <a:ext cx="24592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E36C09"/>
                </a:solidFill>
                <a:latin typeface="Calibri"/>
                <a:ea typeface="Calibri"/>
                <a:cs typeface="Calibri"/>
                <a:sym typeface="Calibri"/>
              </a:rPr>
              <a:t>Sample E-R Diagram</a:t>
            </a:r>
            <a:endParaRPr/>
          </a:p>
        </p:txBody>
      </p:sp>
      <p:sp>
        <p:nvSpPr>
          <p:cNvPr id="316" name="Google Shape;316;p20"/>
          <p:cNvSpPr txBox="1"/>
          <p:nvPr>
            <p:ph idx="11" type="ftr"/>
          </p:nvPr>
        </p:nvSpPr>
        <p:spPr>
          <a:xfrm>
            <a:off x="191410" y="6356350"/>
            <a:ext cx="514258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107504" y="908720"/>
            <a:ext cx="8822214" cy="537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E36C09"/>
              </a:buClr>
              <a:buSzPts val="2400"/>
              <a:buFont typeface="Noto Sans Symbols"/>
              <a:buChar char="⮚"/>
            </a:pPr>
            <a:r>
              <a:rPr b="1" lang="en-US" sz="2400"/>
              <a:t>One – to – one:</a:t>
            </a:r>
            <a:endParaRPr/>
          </a:p>
          <a:p>
            <a:pPr indent="-190500" lvl="0" marL="342900" rtl="0" algn="l">
              <a:spcBef>
                <a:spcPts val="480"/>
              </a:spcBef>
              <a:spcAft>
                <a:spcPts val="0"/>
              </a:spcAft>
              <a:buClr>
                <a:srgbClr val="E36C09"/>
              </a:buClr>
              <a:buSzPts val="2400"/>
              <a:buFont typeface="Noto Sans Symbols"/>
              <a:buNone/>
            </a:pPr>
            <a:r>
              <a:t/>
            </a:r>
            <a:endParaRPr b="1" sz="2400"/>
          </a:p>
          <a:p>
            <a:pPr indent="-190500" lvl="0" marL="342900" rtl="0" algn="l">
              <a:spcBef>
                <a:spcPts val="480"/>
              </a:spcBef>
              <a:spcAft>
                <a:spcPts val="0"/>
              </a:spcAft>
              <a:buClr>
                <a:srgbClr val="E36C09"/>
              </a:buClr>
              <a:buSzPts val="2400"/>
              <a:buFont typeface="Noto Sans Symbols"/>
              <a:buNone/>
            </a:pPr>
            <a:r>
              <a:t/>
            </a:r>
            <a:endParaRPr b="1" sz="2400"/>
          </a:p>
          <a:p>
            <a:pPr indent="-190500" lvl="0" marL="342900" rtl="0" algn="l">
              <a:spcBef>
                <a:spcPts val="480"/>
              </a:spcBef>
              <a:spcAft>
                <a:spcPts val="0"/>
              </a:spcAft>
              <a:buClr>
                <a:srgbClr val="E36C09"/>
              </a:buClr>
              <a:buSzPts val="2400"/>
              <a:buFont typeface="Noto Sans Symbols"/>
              <a:buNone/>
            </a:pPr>
            <a:r>
              <a:t/>
            </a:r>
            <a:endParaRPr b="1" sz="2400"/>
          </a:p>
          <a:p>
            <a:pPr indent="-190500" lvl="0" marL="342900" rtl="0" algn="l">
              <a:spcBef>
                <a:spcPts val="480"/>
              </a:spcBef>
              <a:spcAft>
                <a:spcPts val="0"/>
              </a:spcAft>
              <a:buClr>
                <a:srgbClr val="E36C09"/>
              </a:buClr>
              <a:buSzPts val="2400"/>
              <a:buFont typeface="Noto Sans Symbols"/>
              <a:buNone/>
            </a:pPr>
            <a:r>
              <a:t/>
            </a:r>
            <a:endParaRPr b="1" sz="2400"/>
          </a:p>
          <a:p>
            <a:pPr indent="-254000" lvl="0" marL="342900" rtl="0" algn="l">
              <a:spcBef>
                <a:spcPts val="280"/>
              </a:spcBef>
              <a:spcAft>
                <a:spcPts val="0"/>
              </a:spcAft>
              <a:buClr>
                <a:srgbClr val="E36C09"/>
              </a:buClr>
              <a:buSzPts val="1400"/>
              <a:buFont typeface="Noto Sans Symbols"/>
              <a:buNone/>
            </a:pPr>
            <a:r>
              <a:t/>
            </a:r>
            <a:endParaRPr b="1" sz="1400"/>
          </a:p>
          <a:p>
            <a:pPr indent="-342900" lvl="0" marL="342900" rtl="0" algn="l">
              <a:spcBef>
                <a:spcPts val="480"/>
              </a:spcBef>
              <a:spcAft>
                <a:spcPts val="0"/>
              </a:spcAft>
              <a:buClr>
                <a:srgbClr val="E36C09"/>
              </a:buClr>
              <a:buSzPts val="2400"/>
              <a:buFont typeface="Noto Sans Symbols"/>
              <a:buChar char="⮚"/>
            </a:pPr>
            <a:r>
              <a:rPr b="1" lang="en-US" sz="2400"/>
              <a:t>One – to – many:</a:t>
            </a:r>
            <a:endParaRPr b="1" sz="2400"/>
          </a:p>
        </p:txBody>
      </p:sp>
      <p:sp>
        <p:nvSpPr>
          <p:cNvPr id="326" name="Google Shape;326;p21"/>
          <p:cNvSpPr txBox="1"/>
          <p:nvPr>
            <p:ph idx="4294967295" type="sldNum"/>
          </p:nvPr>
        </p:nvSpPr>
        <p:spPr>
          <a:xfrm>
            <a:off x="6796118" y="6291120"/>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27" name="Google Shape;327;p21"/>
          <p:cNvSpPr txBox="1"/>
          <p:nvPr/>
        </p:nvSpPr>
        <p:spPr>
          <a:xfrm>
            <a:off x="0" y="-26988"/>
            <a:ext cx="7380312" cy="71968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Cardinality of Relationships </a:t>
            </a:r>
            <a:r>
              <a:rPr b="1" lang="en-US" sz="1600">
                <a:solidFill>
                  <a:schemeClr val="lt1"/>
                </a:solidFill>
                <a:latin typeface="Candara"/>
                <a:ea typeface="Candara"/>
                <a:cs typeface="Candara"/>
                <a:sym typeface="Candara"/>
              </a:rPr>
              <a:t>(1/2)</a:t>
            </a:r>
            <a:endParaRPr b="1" sz="2800">
              <a:solidFill>
                <a:schemeClr val="lt1"/>
              </a:solidFill>
              <a:latin typeface="Candara"/>
              <a:ea typeface="Candara"/>
              <a:cs typeface="Candara"/>
              <a:sym typeface="Candara"/>
            </a:endParaRPr>
          </a:p>
        </p:txBody>
      </p:sp>
      <p:grpSp>
        <p:nvGrpSpPr>
          <p:cNvPr id="328" name="Google Shape;328;p21"/>
          <p:cNvGrpSpPr/>
          <p:nvPr/>
        </p:nvGrpSpPr>
        <p:grpSpPr>
          <a:xfrm>
            <a:off x="1375024" y="2780928"/>
            <a:ext cx="6192688" cy="432048"/>
            <a:chOff x="1475656" y="4077072"/>
            <a:chExt cx="6192688" cy="432048"/>
          </a:xfrm>
        </p:grpSpPr>
        <p:sp>
          <p:nvSpPr>
            <p:cNvPr id="329" name="Google Shape;329;p21"/>
            <p:cNvSpPr/>
            <p:nvPr/>
          </p:nvSpPr>
          <p:spPr>
            <a:xfrm>
              <a:off x="1475656" y="4077072"/>
              <a:ext cx="1728192" cy="432048"/>
            </a:xfrm>
            <a:prstGeom prst="rect">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EMPLOYEE</a:t>
              </a:r>
              <a:endParaRPr sz="1600">
                <a:solidFill>
                  <a:schemeClr val="dk1"/>
                </a:solidFill>
                <a:latin typeface="Calibri"/>
                <a:ea typeface="Calibri"/>
                <a:cs typeface="Calibri"/>
                <a:sym typeface="Calibri"/>
              </a:endParaRPr>
            </a:p>
          </p:txBody>
        </p:sp>
        <p:sp>
          <p:nvSpPr>
            <p:cNvPr id="330" name="Google Shape;330;p21"/>
            <p:cNvSpPr/>
            <p:nvPr/>
          </p:nvSpPr>
          <p:spPr>
            <a:xfrm>
              <a:off x="5940152" y="4077072"/>
              <a:ext cx="1728192" cy="432048"/>
            </a:xfrm>
            <a:prstGeom prst="rect">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DEPARTMENT</a:t>
              </a:r>
              <a:endParaRPr sz="1600">
                <a:solidFill>
                  <a:schemeClr val="dk1"/>
                </a:solidFill>
                <a:latin typeface="Calibri"/>
                <a:ea typeface="Calibri"/>
                <a:cs typeface="Calibri"/>
                <a:sym typeface="Calibri"/>
              </a:endParaRPr>
            </a:p>
          </p:txBody>
        </p:sp>
        <p:cxnSp>
          <p:nvCxnSpPr>
            <p:cNvPr id="331" name="Google Shape;331;p21"/>
            <p:cNvCxnSpPr>
              <a:stCxn id="329" idx="3"/>
              <a:endCxn id="330" idx="1"/>
            </p:cNvCxnSpPr>
            <p:nvPr/>
          </p:nvCxnSpPr>
          <p:spPr>
            <a:xfrm>
              <a:off x="3203848" y="4293096"/>
              <a:ext cx="2736300" cy="0"/>
            </a:xfrm>
            <a:prstGeom prst="straightConnector1">
              <a:avLst/>
            </a:prstGeom>
            <a:noFill/>
            <a:ln cap="flat" cmpd="sng" w="12700">
              <a:solidFill>
                <a:schemeClr val="dk1"/>
              </a:solidFill>
              <a:prstDash val="solid"/>
              <a:round/>
              <a:headEnd len="sm" w="sm" type="none"/>
              <a:tailEnd len="sm" w="sm" type="none"/>
            </a:ln>
          </p:spPr>
        </p:cxnSp>
        <p:cxnSp>
          <p:nvCxnSpPr>
            <p:cNvPr id="332" name="Google Shape;332;p21"/>
            <p:cNvCxnSpPr/>
            <p:nvPr/>
          </p:nvCxnSpPr>
          <p:spPr>
            <a:xfrm>
              <a:off x="3347864" y="4174075"/>
              <a:ext cx="0" cy="238043"/>
            </a:xfrm>
            <a:prstGeom prst="straightConnector1">
              <a:avLst/>
            </a:prstGeom>
            <a:noFill/>
            <a:ln cap="flat" cmpd="sng" w="12700">
              <a:solidFill>
                <a:schemeClr val="dk1"/>
              </a:solidFill>
              <a:prstDash val="solid"/>
              <a:round/>
              <a:headEnd len="sm" w="sm" type="none"/>
              <a:tailEnd len="sm" w="sm" type="none"/>
            </a:ln>
          </p:spPr>
        </p:cxnSp>
        <p:cxnSp>
          <p:nvCxnSpPr>
            <p:cNvPr id="333" name="Google Shape;333;p21"/>
            <p:cNvCxnSpPr/>
            <p:nvPr/>
          </p:nvCxnSpPr>
          <p:spPr>
            <a:xfrm>
              <a:off x="3491880" y="4174074"/>
              <a:ext cx="0" cy="238043"/>
            </a:xfrm>
            <a:prstGeom prst="straightConnector1">
              <a:avLst/>
            </a:prstGeom>
            <a:noFill/>
            <a:ln cap="flat" cmpd="sng" w="12700">
              <a:solidFill>
                <a:schemeClr val="dk1"/>
              </a:solidFill>
              <a:prstDash val="solid"/>
              <a:round/>
              <a:headEnd len="sm" w="sm" type="none"/>
              <a:tailEnd len="sm" w="sm" type="none"/>
            </a:ln>
          </p:spPr>
        </p:cxnSp>
        <p:cxnSp>
          <p:nvCxnSpPr>
            <p:cNvPr id="334" name="Google Shape;334;p21"/>
            <p:cNvCxnSpPr/>
            <p:nvPr/>
          </p:nvCxnSpPr>
          <p:spPr>
            <a:xfrm>
              <a:off x="5652120" y="4174075"/>
              <a:ext cx="0" cy="238043"/>
            </a:xfrm>
            <a:prstGeom prst="straightConnector1">
              <a:avLst/>
            </a:prstGeom>
            <a:noFill/>
            <a:ln cap="flat" cmpd="sng" w="12700">
              <a:solidFill>
                <a:schemeClr val="dk1"/>
              </a:solidFill>
              <a:prstDash val="solid"/>
              <a:round/>
              <a:headEnd len="sm" w="sm" type="none"/>
              <a:tailEnd len="sm" w="sm" type="none"/>
            </a:ln>
          </p:spPr>
        </p:cxnSp>
        <p:cxnSp>
          <p:nvCxnSpPr>
            <p:cNvPr id="335" name="Google Shape;335;p21"/>
            <p:cNvCxnSpPr/>
            <p:nvPr/>
          </p:nvCxnSpPr>
          <p:spPr>
            <a:xfrm>
              <a:off x="5796136" y="4174075"/>
              <a:ext cx="0" cy="238043"/>
            </a:xfrm>
            <a:prstGeom prst="straightConnector1">
              <a:avLst/>
            </a:prstGeom>
            <a:noFill/>
            <a:ln cap="flat" cmpd="sng" w="12700">
              <a:solidFill>
                <a:schemeClr val="dk1"/>
              </a:solidFill>
              <a:prstDash val="solid"/>
              <a:round/>
              <a:headEnd len="sm" w="sm" type="none"/>
              <a:tailEnd len="sm" w="sm" type="none"/>
            </a:ln>
          </p:spPr>
        </p:cxnSp>
      </p:grpSp>
      <p:pic>
        <p:nvPicPr>
          <p:cNvPr id="336" name="Google Shape;336;p21"/>
          <p:cNvPicPr preferRelativeResize="0"/>
          <p:nvPr/>
        </p:nvPicPr>
        <p:blipFill rotWithShape="1">
          <a:blip r:embed="rId3">
            <a:alphaModFix/>
          </a:blip>
          <a:srcRect b="0" l="0" r="0" t="0"/>
          <a:stretch/>
        </p:blipFill>
        <p:spPr>
          <a:xfrm>
            <a:off x="1486671" y="1484784"/>
            <a:ext cx="5864130" cy="918607"/>
          </a:xfrm>
          <a:prstGeom prst="rect">
            <a:avLst/>
          </a:prstGeom>
          <a:noFill/>
          <a:ln>
            <a:noFill/>
          </a:ln>
        </p:spPr>
      </p:pic>
      <p:pic>
        <p:nvPicPr>
          <p:cNvPr id="337" name="Google Shape;337;p21"/>
          <p:cNvPicPr preferRelativeResize="0"/>
          <p:nvPr/>
        </p:nvPicPr>
        <p:blipFill rotWithShape="1">
          <a:blip r:embed="rId4">
            <a:alphaModFix/>
          </a:blip>
          <a:srcRect b="0" l="0" r="0" t="0"/>
          <a:stretch/>
        </p:blipFill>
        <p:spPr>
          <a:xfrm>
            <a:off x="1501891" y="3829050"/>
            <a:ext cx="5518381" cy="847430"/>
          </a:xfrm>
          <a:prstGeom prst="rect">
            <a:avLst/>
          </a:prstGeom>
          <a:noFill/>
          <a:ln>
            <a:noFill/>
          </a:ln>
        </p:spPr>
      </p:pic>
      <p:grpSp>
        <p:nvGrpSpPr>
          <p:cNvPr id="338" name="Google Shape;338;p21"/>
          <p:cNvGrpSpPr/>
          <p:nvPr/>
        </p:nvGrpSpPr>
        <p:grpSpPr>
          <a:xfrm>
            <a:off x="1375024" y="4985880"/>
            <a:ext cx="6077296" cy="432048"/>
            <a:chOff x="1375024" y="4985880"/>
            <a:chExt cx="6077296" cy="432048"/>
          </a:xfrm>
        </p:grpSpPr>
        <p:sp>
          <p:nvSpPr>
            <p:cNvPr id="339" name="Google Shape;339;p21"/>
            <p:cNvSpPr/>
            <p:nvPr/>
          </p:nvSpPr>
          <p:spPr>
            <a:xfrm>
              <a:off x="1375024" y="4985880"/>
              <a:ext cx="1728192" cy="432048"/>
            </a:xfrm>
            <a:prstGeom prst="rect">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DEPARTMENT</a:t>
              </a:r>
              <a:endParaRPr sz="1600">
                <a:solidFill>
                  <a:schemeClr val="dk1"/>
                </a:solidFill>
                <a:latin typeface="Calibri"/>
                <a:ea typeface="Calibri"/>
                <a:cs typeface="Calibri"/>
                <a:sym typeface="Calibri"/>
              </a:endParaRPr>
            </a:p>
          </p:txBody>
        </p:sp>
        <p:sp>
          <p:nvSpPr>
            <p:cNvPr id="340" name="Google Shape;340;p21"/>
            <p:cNvSpPr/>
            <p:nvPr/>
          </p:nvSpPr>
          <p:spPr>
            <a:xfrm>
              <a:off x="5724128" y="4985880"/>
              <a:ext cx="1728192" cy="432048"/>
            </a:xfrm>
            <a:prstGeom prst="rect">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EMPLOYEE</a:t>
              </a:r>
              <a:endParaRPr sz="1600">
                <a:solidFill>
                  <a:schemeClr val="dk1"/>
                </a:solidFill>
                <a:latin typeface="Calibri"/>
                <a:ea typeface="Calibri"/>
                <a:cs typeface="Calibri"/>
                <a:sym typeface="Calibri"/>
              </a:endParaRPr>
            </a:p>
          </p:txBody>
        </p:sp>
        <p:cxnSp>
          <p:nvCxnSpPr>
            <p:cNvPr id="341" name="Google Shape;341;p21"/>
            <p:cNvCxnSpPr>
              <a:stCxn id="339" idx="3"/>
              <a:endCxn id="340" idx="1"/>
            </p:cNvCxnSpPr>
            <p:nvPr/>
          </p:nvCxnSpPr>
          <p:spPr>
            <a:xfrm>
              <a:off x="3103216" y="5201904"/>
              <a:ext cx="2620800" cy="0"/>
            </a:xfrm>
            <a:prstGeom prst="straightConnector1">
              <a:avLst/>
            </a:prstGeom>
            <a:noFill/>
            <a:ln cap="flat" cmpd="sng" w="12700">
              <a:solidFill>
                <a:schemeClr val="dk1"/>
              </a:solidFill>
              <a:prstDash val="solid"/>
              <a:round/>
              <a:headEnd len="sm" w="sm" type="none"/>
              <a:tailEnd len="sm" w="sm" type="none"/>
            </a:ln>
          </p:spPr>
        </p:cxnSp>
        <p:cxnSp>
          <p:nvCxnSpPr>
            <p:cNvPr id="342" name="Google Shape;342;p21"/>
            <p:cNvCxnSpPr/>
            <p:nvPr/>
          </p:nvCxnSpPr>
          <p:spPr>
            <a:xfrm>
              <a:off x="3247232" y="5045952"/>
              <a:ext cx="0" cy="324605"/>
            </a:xfrm>
            <a:prstGeom prst="straightConnector1">
              <a:avLst/>
            </a:prstGeom>
            <a:noFill/>
            <a:ln cap="flat" cmpd="sng" w="12700">
              <a:solidFill>
                <a:schemeClr val="dk1"/>
              </a:solidFill>
              <a:prstDash val="solid"/>
              <a:round/>
              <a:headEnd len="sm" w="sm" type="none"/>
              <a:tailEnd len="sm" w="sm" type="none"/>
            </a:ln>
          </p:spPr>
        </p:cxnSp>
        <p:sp>
          <p:nvSpPr>
            <p:cNvPr id="343" name="Google Shape;343;p21"/>
            <p:cNvSpPr/>
            <p:nvPr/>
          </p:nvSpPr>
          <p:spPr>
            <a:xfrm>
              <a:off x="3294906" y="5104919"/>
              <a:ext cx="222407" cy="193968"/>
            </a:xfrm>
            <a:prstGeom prst="ellipse">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4" name="Google Shape;344;p21"/>
            <p:cNvCxnSpPr/>
            <p:nvPr/>
          </p:nvCxnSpPr>
          <p:spPr>
            <a:xfrm>
              <a:off x="5364088" y="5045952"/>
              <a:ext cx="0" cy="324605"/>
            </a:xfrm>
            <a:prstGeom prst="straightConnector1">
              <a:avLst/>
            </a:prstGeom>
            <a:noFill/>
            <a:ln cap="flat" cmpd="sng" w="12700">
              <a:solidFill>
                <a:schemeClr val="dk1"/>
              </a:solidFill>
              <a:prstDash val="solid"/>
              <a:round/>
              <a:headEnd len="sm" w="sm" type="none"/>
              <a:tailEnd len="sm" w="sm" type="none"/>
            </a:ln>
          </p:spPr>
        </p:cxnSp>
        <p:cxnSp>
          <p:nvCxnSpPr>
            <p:cNvPr id="345" name="Google Shape;345;p21"/>
            <p:cNvCxnSpPr/>
            <p:nvPr/>
          </p:nvCxnSpPr>
          <p:spPr>
            <a:xfrm flipH="1" rot="10800000">
              <a:off x="5436096" y="5104919"/>
              <a:ext cx="288032" cy="96984"/>
            </a:xfrm>
            <a:prstGeom prst="straightConnector1">
              <a:avLst/>
            </a:prstGeom>
            <a:noFill/>
            <a:ln cap="flat" cmpd="sng" w="12700">
              <a:solidFill>
                <a:schemeClr val="dk1"/>
              </a:solidFill>
              <a:prstDash val="solid"/>
              <a:round/>
              <a:headEnd len="sm" w="sm" type="none"/>
              <a:tailEnd len="sm" w="sm" type="none"/>
            </a:ln>
          </p:spPr>
        </p:cxnSp>
        <p:cxnSp>
          <p:nvCxnSpPr>
            <p:cNvPr id="346" name="Google Shape;346;p21"/>
            <p:cNvCxnSpPr/>
            <p:nvPr/>
          </p:nvCxnSpPr>
          <p:spPr>
            <a:xfrm>
              <a:off x="5436096" y="5208254"/>
              <a:ext cx="288032" cy="90633"/>
            </a:xfrm>
            <a:prstGeom prst="straightConnector1">
              <a:avLst/>
            </a:prstGeom>
            <a:noFill/>
            <a:ln cap="flat" cmpd="sng" w="12700">
              <a:solidFill>
                <a:schemeClr val="dk1"/>
              </a:solidFill>
              <a:prstDash val="solid"/>
              <a:round/>
              <a:headEnd len="sm" w="sm" type="none"/>
              <a:tailEnd len="sm" w="sm" type="none"/>
            </a:ln>
          </p:spPr>
        </p:cxnSp>
      </p:grpSp>
      <p:sp>
        <p:nvSpPr>
          <p:cNvPr id="347" name="Google Shape;347;p21"/>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2"/>
          <p:cNvSpPr txBox="1"/>
          <p:nvPr>
            <p:ph idx="1" type="body"/>
          </p:nvPr>
        </p:nvSpPr>
        <p:spPr>
          <a:xfrm>
            <a:off x="107504" y="751803"/>
            <a:ext cx="8822214" cy="55347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E36C09"/>
              </a:buClr>
              <a:buSzPts val="2400"/>
              <a:buFont typeface="Noto Sans Symbols"/>
              <a:buChar char="⮚"/>
            </a:pPr>
            <a:r>
              <a:rPr b="1" lang="en-US" sz="2400"/>
              <a:t>Many – to – many:</a:t>
            </a:r>
            <a:endParaRPr/>
          </a:p>
          <a:p>
            <a:pPr indent="-190500" lvl="0" marL="342900" rtl="0" algn="l">
              <a:spcBef>
                <a:spcPts val="480"/>
              </a:spcBef>
              <a:spcAft>
                <a:spcPts val="0"/>
              </a:spcAft>
              <a:buClr>
                <a:srgbClr val="E36C09"/>
              </a:buClr>
              <a:buSzPts val="2400"/>
              <a:buFont typeface="Noto Sans Symbols"/>
              <a:buNone/>
            </a:pPr>
            <a:r>
              <a:t/>
            </a:r>
            <a:endParaRPr b="1" sz="2400"/>
          </a:p>
          <a:p>
            <a:pPr indent="-190500" lvl="0" marL="342900" rtl="0" algn="l">
              <a:spcBef>
                <a:spcPts val="480"/>
              </a:spcBef>
              <a:spcAft>
                <a:spcPts val="0"/>
              </a:spcAft>
              <a:buClr>
                <a:srgbClr val="E36C09"/>
              </a:buClr>
              <a:buSzPts val="2400"/>
              <a:buFont typeface="Noto Sans Symbols"/>
              <a:buNone/>
            </a:pPr>
            <a:r>
              <a:t/>
            </a:r>
            <a:endParaRPr b="1" sz="2400"/>
          </a:p>
          <a:p>
            <a:pPr indent="-190500" lvl="0" marL="342900" rtl="0" algn="l">
              <a:spcBef>
                <a:spcPts val="480"/>
              </a:spcBef>
              <a:spcAft>
                <a:spcPts val="0"/>
              </a:spcAft>
              <a:buClr>
                <a:srgbClr val="E36C09"/>
              </a:buClr>
              <a:buSzPts val="2400"/>
              <a:buFont typeface="Noto Sans Symbols"/>
              <a:buNone/>
            </a:pPr>
            <a:r>
              <a:t/>
            </a:r>
            <a:endParaRPr b="1" sz="2400"/>
          </a:p>
          <a:p>
            <a:pPr indent="-215900" lvl="0" marL="342900" rtl="0" algn="l">
              <a:spcBef>
                <a:spcPts val="400"/>
              </a:spcBef>
              <a:spcAft>
                <a:spcPts val="0"/>
              </a:spcAft>
              <a:buClr>
                <a:srgbClr val="E36C09"/>
              </a:buClr>
              <a:buSzPts val="2000"/>
              <a:buFont typeface="Noto Sans Symbols"/>
              <a:buNone/>
            </a:pPr>
            <a:r>
              <a:t/>
            </a:r>
            <a:endParaRPr b="1" sz="2000"/>
          </a:p>
          <a:p>
            <a:pPr indent="-342900" lvl="0" marL="342900" rtl="0" algn="l">
              <a:spcBef>
                <a:spcPts val="480"/>
              </a:spcBef>
              <a:spcAft>
                <a:spcPts val="0"/>
              </a:spcAft>
              <a:buSzPts val="2400"/>
              <a:buFont typeface="Noto Sans Symbols"/>
              <a:buChar char="❖"/>
            </a:pPr>
            <a:r>
              <a:rPr b="1" lang="en-US" sz="2400"/>
              <a:t>In which:</a:t>
            </a:r>
            <a:endParaRPr/>
          </a:p>
          <a:p>
            <a:pPr indent="0" lvl="0" marL="0" rtl="0" algn="l">
              <a:spcBef>
                <a:spcPts val="280"/>
              </a:spcBef>
              <a:spcAft>
                <a:spcPts val="0"/>
              </a:spcAft>
              <a:buSzPts val="1400"/>
              <a:buNone/>
            </a:pPr>
            <a:r>
              <a:t/>
            </a:r>
            <a:endParaRPr b="1" sz="1400"/>
          </a:p>
        </p:txBody>
      </p:sp>
      <p:sp>
        <p:nvSpPr>
          <p:cNvPr id="357" name="Google Shape;357;p22"/>
          <p:cNvSpPr txBox="1"/>
          <p:nvPr>
            <p:ph idx="4294967295" type="sldNum"/>
          </p:nvPr>
        </p:nvSpPr>
        <p:spPr>
          <a:xfrm>
            <a:off x="6796118" y="6416675"/>
            <a:ext cx="2133600" cy="3048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58" name="Google Shape;358;p22"/>
          <p:cNvSpPr txBox="1"/>
          <p:nvPr/>
        </p:nvSpPr>
        <p:spPr>
          <a:xfrm>
            <a:off x="0" y="-26988"/>
            <a:ext cx="7380312" cy="74344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Cardinality of Relationships </a:t>
            </a:r>
            <a:r>
              <a:rPr b="1" lang="en-US" sz="1600">
                <a:solidFill>
                  <a:schemeClr val="lt1"/>
                </a:solidFill>
                <a:latin typeface="Candara"/>
                <a:ea typeface="Candara"/>
                <a:cs typeface="Candara"/>
                <a:sym typeface="Candara"/>
              </a:rPr>
              <a:t>(2/2)</a:t>
            </a:r>
            <a:endParaRPr b="1" sz="1600">
              <a:solidFill>
                <a:schemeClr val="lt1"/>
              </a:solidFill>
              <a:latin typeface="Candara"/>
              <a:ea typeface="Candara"/>
              <a:cs typeface="Candara"/>
              <a:sym typeface="Candara"/>
            </a:endParaRPr>
          </a:p>
        </p:txBody>
      </p:sp>
      <p:pic>
        <p:nvPicPr>
          <p:cNvPr id="359" name="Google Shape;359;p22"/>
          <p:cNvPicPr preferRelativeResize="0"/>
          <p:nvPr/>
        </p:nvPicPr>
        <p:blipFill rotWithShape="1">
          <a:blip r:embed="rId3">
            <a:alphaModFix/>
          </a:blip>
          <a:srcRect b="0" l="0" r="0" t="0"/>
          <a:stretch/>
        </p:blipFill>
        <p:spPr>
          <a:xfrm>
            <a:off x="1375024" y="1311178"/>
            <a:ext cx="6037594" cy="864096"/>
          </a:xfrm>
          <a:prstGeom prst="rect">
            <a:avLst/>
          </a:prstGeom>
          <a:noFill/>
          <a:ln>
            <a:noFill/>
          </a:ln>
        </p:spPr>
      </p:pic>
      <p:grpSp>
        <p:nvGrpSpPr>
          <p:cNvPr id="360" name="Google Shape;360;p22"/>
          <p:cNvGrpSpPr/>
          <p:nvPr/>
        </p:nvGrpSpPr>
        <p:grpSpPr>
          <a:xfrm>
            <a:off x="1375024" y="2463306"/>
            <a:ext cx="6192688" cy="432048"/>
            <a:chOff x="1375024" y="2780928"/>
            <a:chExt cx="6192688" cy="432048"/>
          </a:xfrm>
        </p:grpSpPr>
        <p:grpSp>
          <p:nvGrpSpPr>
            <p:cNvPr id="361" name="Google Shape;361;p22"/>
            <p:cNvGrpSpPr/>
            <p:nvPr/>
          </p:nvGrpSpPr>
          <p:grpSpPr>
            <a:xfrm>
              <a:off x="1375024" y="2780928"/>
              <a:ext cx="6192688" cy="432048"/>
              <a:chOff x="1475656" y="4077072"/>
              <a:chExt cx="6192688" cy="432048"/>
            </a:xfrm>
          </p:grpSpPr>
          <p:sp>
            <p:nvSpPr>
              <p:cNvPr id="362" name="Google Shape;362;p22"/>
              <p:cNvSpPr/>
              <p:nvPr/>
            </p:nvSpPr>
            <p:spPr>
              <a:xfrm>
                <a:off x="1475656" y="4077072"/>
                <a:ext cx="1728192" cy="432048"/>
              </a:xfrm>
              <a:prstGeom prst="rect">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EMPLOYEE</a:t>
                </a:r>
                <a:endParaRPr sz="1600">
                  <a:solidFill>
                    <a:schemeClr val="dk1"/>
                  </a:solidFill>
                  <a:latin typeface="Calibri"/>
                  <a:ea typeface="Calibri"/>
                  <a:cs typeface="Calibri"/>
                  <a:sym typeface="Calibri"/>
                </a:endParaRPr>
              </a:p>
            </p:txBody>
          </p:sp>
          <p:sp>
            <p:nvSpPr>
              <p:cNvPr id="363" name="Google Shape;363;p22"/>
              <p:cNvSpPr/>
              <p:nvPr/>
            </p:nvSpPr>
            <p:spPr>
              <a:xfrm>
                <a:off x="5940152" y="4077072"/>
                <a:ext cx="1728192" cy="432048"/>
              </a:xfrm>
              <a:prstGeom prst="rect">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Calibri"/>
                    <a:ea typeface="Calibri"/>
                    <a:cs typeface="Calibri"/>
                    <a:sym typeface="Calibri"/>
                  </a:rPr>
                  <a:t>PROJECT</a:t>
                </a:r>
                <a:endParaRPr sz="1600">
                  <a:solidFill>
                    <a:schemeClr val="dk1"/>
                  </a:solidFill>
                  <a:latin typeface="Calibri"/>
                  <a:ea typeface="Calibri"/>
                  <a:cs typeface="Calibri"/>
                  <a:sym typeface="Calibri"/>
                </a:endParaRPr>
              </a:p>
            </p:txBody>
          </p:sp>
          <p:cxnSp>
            <p:nvCxnSpPr>
              <p:cNvPr id="364" name="Google Shape;364;p22"/>
              <p:cNvCxnSpPr>
                <a:stCxn id="362" idx="3"/>
                <a:endCxn id="363" idx="1"/>
              </p:cNvCxnSpPr>
              <p:nvPr/>
            </p:nvCxnSpPr>
            <p:spPr>
              <a:xfrm>
                <a:off x="3203848" y="4293096"/>
                <a:ext cx="2736300" cy="0"/>
              </a:xfrm>
              <a:prstGeom prst="straightConnector1">
                <a:avLst/>
              </a:prstGeom>
              <a:noFill/>
              <a:ln cap="flat" cmpd="sng" w="12700">
                <a:solidFill>
                  <a:schemeClr val="dk1"/>
                </a:solidFill>
                <a:prstDash val="solid"/>
                <a:round/>
                <a:headEnd len="sm" w="sm" type="none"/>
                <a:tailEnd len="sm" w="sm" type="none"/>
              </a:ln>
            </p:spPr>
          </p:cxnSp>
          <p:cxnSp>
            <p:nvCxnSpPr>
              <p:cNvPr id="365" name="Google Shape;365;p22"/>
              <p:cNvCxnSpPr/>
              <p:nvPr/>
            </p:nvCxnSpPr>
            <p:spPr>
              <a:xfrm>
                <a:off x="5652120" y="4174075"/>
                <a:ext cx="0" cy="238043"/>
              </a:xfrm>
              <a:prstGeom prst="straightConnector1">
                <a:avLst/>
              </a:prstGeom>
              <a:noFill/>
              <a:ln cap="flat" cmpd="sng" w="12700">
                <a:solidFill>
                  <a:schemeClr val="dk1"/>
                </a:solidFill>
                <a:prstDash val="solid"/>
                <a:round/>
                <a:headEnd len="sm" w="sm" type="none"/>
                <a:tailEnd len="sm" w="sm" type="none"/>
              </a:ln>
            </p:spPr>
          </p:cxnSp>
        </p:grpSp>
        <p:sp>
          <p:nvSpPr>
            <p:cNvPr id="366" name="Google Shape;366;p22"/>
            <p:cNvSpPr/>
            <p:nvPr/>
          </p:nvSpPr>
          <p:spPr>
            <a:xfrm>
              <a:off x="3361609" y="2893880"/>
              <a:ext cx="222407" cy="213366"/>
            </a:xfrm>
            <a:prstGeom prst="ellipse">
              <a:avLst/>
            </a:prstGeom>
            <a:noFill/>
            <a:ln cap="flat" cmpd="sng" w="1587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67" name="Google Shape;367;p22"/>
            <p:cNvCxnSpPr/>
            <p:nvPr/>
          </p:nvCxnSpPr>
          <p:spPr>
            <a:xfrm rot="10800000">
              <a:off x="3103216" y="2886260"/>
              <a:ext cx="191690" cy="103072"/>
            </a:xfrm>
            <a:prstGeom prst="straightConnector1">
              <a:avLst/>
            </a:prstGeom>
            <a:noFill/>
            <a:ln cap="flat" cmpd="sng" w="12700">
              <a:solidFill>
                <a:schemeClr val="dk1"/>
              </a:solidFill>
              <a:prstDash val="solid"/>
              <a:round/>
              <a:headEnd len="sm" w="sm" type="none"/>
              <a:tailEnd len="sm" w="sm" type="none"/>
            </a:ln>
          </p:spPr>
        </p:cxnSp>
        <p:cxnSp>
          <p:nvCxnSpPr>
            <p:cNvPr id="368" name="Google Shape;368;p22"/>
            <p:cNvCxnSpPr/>
            <p:nvPr/>
          </p:nvCxnSpPr>
          <p:spPr>
            <a:xfrm flipH="1">
              <a:off x="3103216" y="3000563"/>
              <a:ext cx="191690" cy="115411"/>
            </a:xfrm>
            <a:prstGeom prst="straightConnector1">
              <a:avLst/>
            </a:prstGeom>
            <a:noFill/>
            <a:ln cap="flat" cmpd="sng" w="12700">
              <a:solidFill>
                <a:schemeClr val="dk1"/>
              </a:solidFill>
              <a:prstDash val="solid"/>
              <a:round/>
              <a:headEnd len="sm" w="sm" type="none"/>
              <a:tailEnd len="sm" w="sm" type="none"/>
            </a:ln>
          </p:spPr>
        </p:cxnSp>
        <p:cxnSp>
          <p:nvCxnSpPr>
            <p:cNvPr id="369" name="Google Shape;369;p22"/>
            <p:cNvCxnSpPr/>
            <p:nvPr/>
          </p:nvCxnSpPr>
          <p:spPr>
            <a:xfrm flipH="1" rot="10800000">
              <a:off x="5580112" y="2877931"/>
              <a:ext cx="259408" cy="111401"/>
            </a:xfrm>
            <a:prstGeom prst="straightConnector1">
              <a:avLst/>
            </a:prstGeom>
            <a:noFill/>
            <a:ln cap="flat" cmpd="sng" w="12700">
              <a:solidFill>
                <a:schemeClr val="dk1"/>
              </a:solidFill>
              <a:prstDash val="solid"/>
              <a:round/>
              <a:headEnd len="sm" w="sm" type="none"/>
              <a:tailEnd len="sm" w="sm" type="none"/>
            </a:ln>
          </p:spPr>
        </p:cxnSp>
        <p:cxnSp>
          <p:nvCxnSpPr>
            <p:cNvPr id="370" name="Google Shape;370;p22"/>
            <p:cNvCxnSpPr/>
            <p:nvPr/>
          </p:nvCxnSpPr>
          <p:spPr>
            <a:xfrm>
              <a:off x="5580112" y="3000563"/>
              <a:ext cx="259408" cy="115411"/>
            </a:xfrm>
            <a:prstGeom prst="straightConnector1">
              <a:avLst/>
            </a:prstGeom>
            <a:noFill/>
            <a:ln cap="flat" cmpd="sng" w="12700">
              <a:solidFill>
                <a:schemeClr val="dk1"/>
              </a:solidFill>
              <a:prstDash val="solid"/>
              <a:round/>
              <a:headEnd len="sm" w="sm" type="none"/>
              <a:tailEnd len="sm" w="sm" type="none"/>
            </a:ln>
          </p:spPr>
        </p:cxnSp>
      </p:grpSp>
      <p:pic>
        <p:nvPicPr>
          <p:cNvPr descr="part_c" id="371" name="Google Shape;371;p22"/>
          <p:cNvPicPr preferRelativeResize="0"/>
          <p:nvPr/>
        </p:nvPicPr>
        <p:blipFill rotWithShape="1">
          <a:blip r:embed="rId4">
            <a:alphaModFix/>
          </a:blip>
          <a:srcRect b="0" l="0" r="0" t="0"/>
          <a:stretch/>
        </p:blipFill>
        <p:spPr>
          <a:xfrm>
            <a:off x="1679955" y="3477249"/>
            <a:ext cx="5700357" cy="2904079"/>
          </a:xfrm>
          <a:prstGeom prst="rect">
            <a:avLst/>
          </a:prstGeom>
          <a:noFill/>
          <a:ln>
            <a:noFill/>
          </a:ln>
        </p:spPr>
      </p:pic>
      <p:sp>
        <p:nvSpPr>
          <p:cNvPr id="372" name="Google Shape;372;p22"/>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382" name="Google Shape;382;p23"/>
          <p:cNvSpPr/>
          <p:nvPr/>
        </p:nvSpPr>
        <p:spPr>
          <a:xfrm>
            <a:off x="11063" y="-27384"/>
            <a:ext cx="7369249" cy="753098"/>
          </a:xfrm>
          <a:prstGeom prst="rect">
            <a:avLst/>
          </a:prstGeom>
          <a:noFill/>
          <a:ln>
            <a:noFill/>
          </a:ln>
        </p:spPr>
        <p:txBody>
          <a:bodyPr anchorCtr="0" anchor="ctr" bIns="44450" lIns="90475" spcFirstLastPara="1" rIns="90475" wrap="square" tIns="4445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Binary relationships</a:t>
            </a:r>
            <a:endParaRPr/>
          </a:p>
        </p:txBody>
      </p:sp>
      <p:pic>
        <p:nvPicPr>
          <p:cNvPr descr="mcf_3" id="383" name="Google Shape;383;p23"/>
          <p:cNvPicPr preferRelativeResize="0"/>
          <p:nvPr/>
        </p:nvPicPr>
        <p:blipFill rotWithShape="1">
          <a:blip r:embed="rId3">
            <a:alphaModFix/>
          </a:blip>
          <a:srcRect b="0" l="7826" r="8695" t="0"/>
          <a:stretch/>
        </p:blipFill>
        <p:spPr>
          <a:xfrm>
            <a:off x="467544" y="1144932"/>
            <a:ext cx="8208912" cy="4976813"/>
          </a:xfrm>
          <a:prstGeom prst="rect">
            <a:avLst/>
          </a:prstGeom>
          <a:noFill/>
          <a:ln>
            <a:noFill/>
          </a:ln>
        </p:spPr>
      </p:pic>
      <p:sp>
        <p:nvSpPr>
          <p:cNvPr id="384" name="Google Shape;384;p23"/>
          <p:cNvSpPr txBox="1"/>
          <p:nvPr>
            <p:ph idx="11" type="ftr"/>
          </p:nvPr>
        </p:nvSpPr>
        <p:spPr>
          <a:xfrm>
            <a:off x="191410" y="6356350"/>
            <a:ext cx="514258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4"/>
          <p:cNvSpPr txBox="1"/>
          <p:nvPr>
            <p:ph type="title"/>
          </p:nvPr>
        </p:nvSpPr>
        <p:spPr>
          <a:xfrm>
            <a:off x="0" y="0"/>
            <a:ext cx="8929718" cy="104635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a:t>
            </a:r>
            <a:br>
              <a:rPr lang="en-US"/>
            </a:br>
            <a:r>
              <a:rPr lang="en-US" sz="2000">
                <a:solidFill>
                  <a:schemeClr val="dk1"/>
                </a:solidFill>
              </a:rPr>
              <a:t>Rule 1 - Convert entity type with simple attributes</a:t>
            </a:r>
            <a:endParaRPr sz="2000">
              <a:solidFill>
                <a:schemeClr val="dk1"/>
              </a:solidFill>
            </a:endParaRPr>
          </a:p>
        </p:txBody>
      </p:sp>
      <p:pic>
        <p:nvPicPr>
          <p:cNvPr descr="FIG5-8A" id="390" name="Google Shape;390;p24"/>
          <p:cNvPicPr preferRelativeResize="0"/>
          <p:nvPr/>
        </p:nvPicPr>
        <p:blipFill rotWithShape="1">
          <a:blip r:embed="rId3">
            <a:alphaModFix/>
          </a:blip>
          <a:srcRect b="0" l="0" r="0" t="0"/>
          <a:stretch/>
        </p:blipFill>
        <p:spPr>
          <a:xfrm>
            <a:off x="1259632" y="1311014"/>
            <a:ext cx="6408712" cy="2304950"/>
          </a:xfrm>
          <a:prstGeom prst="rect">
            <a:avLst/>
          </a:prstGeom>
          <a:noFill/>
          <a:ln>
            <a:noFill/>
          </a:ln>
        </p:spPr>
      </p:pic>
      <p:pic>
        <p:nvPicPr>
          <p:cNvPr descr="FIG5-8B" id="391" name="Google Shape;391;p24"/>
          <p:cNvPicPr preferRelativeResize="0"/>
          <p:nvPr/>
        </p:nvPicPr>
        <p:blipFill rotWithShape="1">
          <a:blip r:embed="rId4">
            <a:alphaModFix/>
          </a:blip>
          <a:srcRect b="0" l="8423" r="7999" t="0"/>
          <a:stretch/>
        </p:blipFill>
        <p:spPr>
          <a:xfrm>
            <a:off x="1259632" y="4506755"/>
            <a:ext cx="6408712" cy="1450471"/>
          </a:xfrm>
          <a:prstGeom prst="rect">
            <a:avLst/>
          </a:prstGeom>
          <a:noFill/>
          <a:ln>
            <a:noFill/>
          </a:ln>
        </p:spPr>
      </p:pic>
      <p:sp>
        <p:nvSpPr>
          <p:cNvPr id="392" name="Google Shape;392;p24"/>
          <p:cNvSpPr txBox="1"/>
          <p:nvPr/>
        </p:nvSpPr>
        <p:spPr>
          <a:xfrm>
            <a:off x="3243812" y="5785519"/>
            <a:ext cx="217731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alibri"/>
                <a:ea typeface="Calibri"/>
                <a:cs typeface="Calibri"/>
                <a:sym typeface="Calibri"/>
              </a:rPr>
              <a:t>CUSTOMER relation</a:t>
            </a:r>
            <a:endParaRPr/>
          </a:p>
        </p:txBody>
      </p:sp>
      <p:sp>
        <p:nvSpPr>
          <p:cNvPr id="393" name="Google Shape;393;p24"/>
          <p:cNvSpPr txBox="1"/>
          <p:nvPr/>
        </p:nvSpPr>
        <p:spPr>
          <a:xfrm>
            <a:off x="2624215" y="3642980"/>
            <a:ext cx="4310757" cy="3087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alibri"/>
                <a:ea typeface="Calibri"/>
                <a:cs typeface="Calibri"/>
                <a:sym typeface="Calibri"/>
              </a:rPr>
              <a:t>CUSTOMER entity type with simple attributes</a:t>
            </a:r>
            <a:endParaRPr/>
          </a:p>
        </p:txBody>
      </p:sp>
      <p:sp>
        <p:nvSpPr>
          <p:cNvPr id="394" name="Google Shape;394;p24"/>
          <p:cNvSpPr txBox="1"/>
          <p:nvPr>
            <p:ph idx="4294967295" type="sldNum"/>
          </p:nvPr>
        </p:nvSpPr>
        <p:spPr>
          <a:xfrm>
            <a:off x="6796118" y="6356350"/>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24"/>
          <p:cNvSpPr/>
          <p:nvPr/>
        </p:nvSpPr>
        <p:spPr>
          <a:xfrm>
            <a:off x="4220634" y="3991617"/>
            <a:ext cx="432048" cy="485422"/>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 name="Google Shape;396;p24"/>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descr="FIG5-10A" id="401" name="Google Shape;401;p25"/>
          <p:cNvPicPr preferRelativeResize="0"/>
          <p:nvPr/>
        </p:nvPicPr>
        <p:blipFill rotWithShape="1">
          <a:blip r:embed="rId3">
            <a:alphaModFix/>
          </a:blip>
          <a:srcRect b="-4125" l="0" r="0" t="1"/>
          <a:stretch/>
        </p:blipFill>
        <p:spPr>
          <a:xfrm>
            <a:off x="1475656" y="1124744"/>
            <a:ext cx="6205038" cy="2171743"/>
          </a:xfrm>
          <a:prstGeom prst="rect">
            <a:avLst/>
          </a:prstGeom>
          <a:noFill/>
          <a:ln>
            <a:noFill/>
          </a:ln>
        </p:spPr>
      </p:pic>
      <p:pic>
        <p:nvPicPr>
          <p:cNvPr descr="FIG5-10B" id="402" name="Google Shape;402;p25"/>
          <p:cNvPicPr preferRelativeResize="0"/>
          <p:nvPr/>
        </p:nvPicPr>
        <p:blipFill rotWithShape="1">
          <a:blip r:embed="rId4">
            <a:alphaModFix/>
          </a:blip>
          <a:srcRect b="0" l="0" r="8734" t="0"/>
          <a:stretch/>
        </p:blipFill>
        <p:spPr>
          <a:xfrm>
            <a:off x="1475656" y="4170437"/>
            <a:ext cx="6205037" cy="1823083"/>
          </a:xfrm>
          <a:prstGeom prst="rect">
            <a:avLst/>
          </a:prstGeom>
          <a:noFill/>
          <a:ln>
            <a:noFill/>
          </a:ln>
        </p:spPr>
      </p:pic>
      <p:sp>
        <p:nvSpPr>
          <p:cNvPr id="403" name="Google Shape;403;p25"/>
          <p:cNvSpPr txBox="1"/>
          <p:nvPr/>
        </p:nvSpPr>
        <p:spPr>
          <a:xfrm>
            <a:off x="1920752" y="3291878"/>
            <a:ext cx="5669812" cy="3084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alibri"/>
                <a:ea typeface="Calibri"/>
                <a:cs typeface="Calibri"/>
                <a:sym typeface="Calibri"/>
              </a:rPr>
              <a:t>Multivalued attribute becomes a separate relation with foreign key</a:t>
            </a:r>
            <a:endParaRPr/>
          </a:p>
        </p:txBody>
      </p:sp>
      <p:sp>
        <p:nvSpPr>
          <p:cNvPr id="404" name="Google Shape;404;p25"/>
          <p:cNvSpPr txBox="1"/>
          <p:nvPr/>
        </p:nvSpPr>
        <p:spPr>
          <a:xfrm>
            <a:off x="2146029" y="6057282"/>
            <a:ext cx="5219257" cy="3084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alibri"/>
                <a:ea typeface="Calibri"/>
                <a:cs typeface="Calibri"/>
                <a:sym typeface="Calibri"/>
              </a:rPr>
              <a:t>1–to–many relationship between original entity and new relation</a:t>
            </a:r>
            <a:endParaRPr/>
          </a:p>
        </p:txBody>
      </p:sp>
      <p:sp>
        <p:nvSpPr>
          <p:cNvPr id="405" name="Google Shape;405;p25"/>
          <p:cNvSpPr txBox="1"/>
          <p:nvPr>
            <p:ph type="title"/>
          </p:nvPr>
        </p:nvSpPr>
        <p:spPr>
          <a:xfrm>
            <a:off x="0" y="0"/>
            <a:ext cx="8929718" cy="11247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a:br>
            <a:r>
              <a:rPr lang="en-US" sz="2000">
                <a:solidFill>
                  <a:schemeClr val="dk1"/>
                </a:solidFill>
              </a:rPr>
              <a:t>Rule 2 - Convert Multivalue attribute</a:t>
            </a:r>
            <a:endParaRPr/>
          </a:p>
        </p:txBody>
      </p:sp>
      <p:sp>
        <p:nvSpPr>
          <p:cNvPr id="406" name="Google Shape;406;p25"/>
          <p:cNvSpPr txBox="1"/>
          <p:nvPr>
            <p:ph idx="4294967295" type="sldNum"/>
          </p:nvPr>
        </p:nvSpPr>
        <p:spPr>
          <a:xfrm>
            <a:off x="6796118" y="6357958"/>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7" name="Google Shape;407;p25"/>
          <p:cNvSpPr/>
          <p:nvPr/>
        </p:nvSpPr>
        <p:spPr>
          <a:xfrm>
            <a:off x="4286369" y="3664120"/>
            <a:ext cx="356980" cy="442556"/>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25"/>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000"/>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6"/>
          <p:cNvSpPr txBox="1"/>
          <p:nvPr>
            <p:ph type="title"/>
          </p:nvPr>
        </p:nvSpPr>
        <p:spPr>
          <a:xfrm>
            <a:off x="0" y="0"/>
            <a:ext cx="7308304" cy="10776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a:br>
            <a:r>
              <a:rPr lang="en-US" sz="2000">
                <a:solidFill>
                  <a:schemeClr val="dk1"/>
                </a:solidFill>
              </a:rPr>
              <a:t>Rule 3 - Convert Unary relationship one to one</a:t>
            </a:r>
            <a:endParaRPr/>
          </a:p>
        </p:txBody>
      </p:sp>
      <p:grpSp>
        <p:nvGrpSpPr>
          <p:cNvPr id="414" name="Google Shape;414;p26"/>
          <p:cNvGrpSpPr/>
          <p:nvPr/>
        </p:nvGrpSpPr>
        <p:grpSpPr>
          <a:xfrm>
            <a:off x="1331640" y="1077642"/>
            <a:ext cx="6480376" cy="3146418"/>
            <a:chOff x="1085" y="995"/>
            <a:chExt cx="3330" cy="2365"/>
          </a:xfrm>
        </p:grpSpPr>
        <p:pic>
          <p:nvPicPr>
            <p:cNvPr descr="FIG5-17A" id="415" name="Google Shape;415;p26"/>
            <p:cNvPicPr preferRelativeResize="0"/>
            <p:nvPr/>
          </p:nvPicPr>
          <p:blipFill rotWithShape="1">
            <a:blip r:embed="rId3">
              <a:alphaModFix/>
            </a:blip>
            <a:srcRect b="0" l="2193" r="2758" t="0"/>
            <a:stretch/>
          </p:blipFill>
          <p:spPr>
            <a:xfrm>
              <a:off x="1085" y="995"/>
              <a:ext cx="3330" cy="2365"/>
            </a:xfrm>
            <a:prstGeom prst="rect">
              <a:avLst/>
            </a:prstGeom>
            <a:noFill/>
            <a:ln>
              <a:noFill/>
            </a:ln>
          </p:spPr>
        </p:pic>
        <p:pic>
          <p:nvPicPr>
            <p:cNvPr descr="FIG5-17A" id="416" name="Google Shape;416;p26"/>
            <p:cNvPicPr preferRelativeResize="0"/>
            <p:nvPr/>
          </p:nvPicPr>
          <p:blipFill rotWithShape="1">
            <a:blip r:embed="rId3">
              <a:alphaModFix/>
            </a:blip>
            <a:srcRect b="0" l="0" r="60959" t="61441"/>
            <a:stretch/>
          </p:blipFill>
          <p:spPr>
            <a:xfrm>
              <a:off x="3096" y="2076"/>
              <a:ext cx="144" cy="96"/>
            </a:xfrm>
            <a:prstGeom prst="rect">
              <a:avLst/>
            </a:prstGeom>
            <a:noFill/>
            <a:ln>
              <a:noFill/>
            </a:ln>
          </p:spPr>
        </p:pic>
        <p:pic>
          <p:nvPicPr>
            <p:cNvPr descr="FIG5-17A" id="417" name="Google Shape;417;p26"/>
            <p:cNvPicPr preferRelativeResize="0"/>
            <p:nvPr/>
          </p:nvPicPr>
          <p:blipFill rotWithShape="1">
            <a:blip r:embed="rId3">
              <a:alphaModFix/>
            </a:blip>
            <a:srcRect b="0" l="0" r="60959" t="61441"/>
            <a:stretch/>
          </p:blipFill>
          <p:spPr>
            <a:xfrm>
              <a:off x="3096" y="2184"/>
              <a:ext cx="144" cy="96"/>
            </a:xfrm>
            <a:prstGeom prst="rect">
              <a:avLst/>
            </a:prstGeom>
            <a:noFill/>
            <a:ln>
              <a:noFill/>
            </a:ln>
          </p:spPr>
        </p:pic>
        <p:pic>
          <p:nvPicPr>
            <p:cNvPr descr="FIG5-13A" id="418" name="Google Shape;418;p26"/>
            <p:cNvPicPr preferRelativeResize="0"/>
            <p:nvPr/>
          </p:nvPicPr>
          <p:blipFill rotWithShape="1">
            <a:blip r:embed="rId4">
              <a:alphaModFix/>
            </a:blip>
            <a:srcRect b="11948" l="64473" r="31580" t="75621"/>
            <a:stretch/>
          </p:blipFill>
          <p:spPr>
            <a:xfrm>
              <a:off x="3096" y="2100"/>
              <a:ext cx="135" cy="180"/>
            </a:xfrm>
            <a:prstGeom prst="rect">
              <a:avLst/>
            </a:prstGeom>
            <a:noFill/>
            <a:ln>
              <a:noFill/>
            </a:ln>
          </p:spPr>
        </p:pic>
      </p:grpSp>
      <p:pic>
        <p:nvPicPr>
          <p:cNvPr descr="FIG5-17B" id="419" name="Google Shape;419;p26"/>
          <p:cNvPicPr preferRelativeResize="0"/>
          <p:nvPr/>
        </p:nvPicPr>
        <p:blipFill rotWithShape="1">
          <a:blip r:embed="rId5">
            <a:alphaModFix/>
          </a:blip>
          <a:srcRect b="0" l="17059" r="19427" t="0"/>
          <a:stretch/>
        </p:blipFill>
        <p:spPr>
          <a:xfrm>
            <a:off x="1331640" y="5085184"/>
            <a:ext cx="6480376" cy="1174599"/>
          </a:xfrm>
          <a:prstGeom prst="rect">
            <a:avLst/>
          </a:prstGeom>
          <a:noFill/>
          <a:ln>
            <a:noFill/>
          </a:ln>
        </p:spPr>
      </p:pic>
      <p:sp>
        <p:nvSpPr>
          <p:cNvPr id="420" name="Google Shape;420;p26"/>
          <p:cNvSpPr txBox="1"/>
          <p:nvPr/>
        </p:nvSpPr>
        <p:spPr>
          <a:xfrm>
            <a:off x="1304746" y="6105526"/>
            <a:ext cx="6469889"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EMPLOYEE relation with recursive foreign key</a:t>
            </a:r>
            <a:endParaRPr/>
          </a:p>
        </p:txBody>
      </p:sp>
      <p:sp>
        <p:nvSpPr>
          <p:cNvPr id="421" name="Google Shape;421;p26"/>
          <p:cNvSpPr txBox="1"/>
          <p:nvPr/>
        </p:nvSpPr>
        <p:spPr>
          <a:xfrm>
            <a:off x="1746031" y="4255990"/>
            <a:ext cx="554853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EMPLOYEE entity with Manages relationship</a:t>
            </a:r>
            <a:endParaRPr/>
          </a:p>
        </p:txBody>
      </p:sp>
      <p:sp>
        <p:nvSpPr>
          <p:cNvPr id="422" name="Google Shape;422;p26"/>
          <p:cNvSpPr txBox="1"/>
          <p:nvPr>
            <p:ph idx="4294967295" type="sldNum"/>
          </p:nvPr>
        </p:nvSpPr>
        <p:spPr>
          <a:xfrm>
            <a:off x="6754370" y="6416675"/>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26"/>
          <p:cNvSpPr/>
          <p:nvPr/>
        </p:nvSpPr>
        <p:spPr>
          <a:xfrm>
            <a:off x="4427984" y="4588002"/>
            <a:ext cx="360040" cy="416500"/>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26"/>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000"/>
                                        <p:tgtEl>
                                          <p:spTgt spid="4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000"/>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7"/>
          <p:cNvSpPr txBox="1"/>
          <p:nvPr>
            <p:ph type="title"/>
          </p:nvPr>
        </p:nvSpPr>
        <p:spPr>
          <a:xfrm>
            <a:off x="0" y="0"/>
            <a:ext cx="8929718" cy="101351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sz="2600"/>
            </a:br>
            <a:r>
              <a:rPr lang="en-US" sz="2000">
                <a:solidFill>
                  <a:schemeClr val="dk1"/>
                </a:solidFill>
              </a:rPr>
              <a:t>Rule 4 – Convert binary relationship one to one</a:t>
            </a:r>
            <a:endParaRPr sz="2000">
              <a:solidFill>
                <a:schemeClr val="dk1"/>
              </a:solidFill>
            </a:endParaRPr>
          </a:p>
        </p:txBody>
      </p:sp>
      <p:pic>
        <p:nvPicPr>
          <p:cNvPr descr="FIG5-14A" id="430" name="Google Shape;430;p27"/>
          <p:cNvPicPr preferRelativeResize="0"/>
          <p:nvPr/>
        </p:nvPicPr>
        <p:blipFill rotWithShape="1">
          <a:blip r:embed="rId3">
            <a:alphaModFix/>
          </a:blip>
          <a:srcRect b="0" l="0" r="0" t="0"/>
          <a:stretch/>
        </p:blipFill>
        <p:spPr>
          <a:xfrm>
            <a:off x="1691680" y="1013516"/>
            <a:ext cx="5904656" cy="3229994"/>
          </a:xfrm>
          <a:prstGeom prst="rect">
            <a:avLst/>
          </a:prstGeom>
          <a:noFill/>
          <a:ln>
            <a:noFill/>
          </a:ln>
        </p:spPr>
      </p:pic>
      <p:pic>
        <p:nvPicPr>
          <p:cNvPr descr="06_14b" id="431" name="Google Shape;431;p27"/>
          <p:cNvPicPr preferRelativeResize="0"/>
          <p:nvPr/>
        </p:nvPicPr>
        <p:blipFill rotWithShape="1">
          <a:blip r:embed="rId4">
            <a:alphaModFix/>
          </a:blip>
          <a:srcRect b="0" l="0" r="0" t="0"/>
          <a:stretch/>
        </p:blipFill>
        <p:spPr>
          <a:xfrm>
            <a:off x="1691680" y="4941167"/>
            <a:ext cx="5904656" cy="1441451"/>
          </a:xfrm>
          <a:prstGeom prst="rect">
            <a:avLst/>
          </a:prstGeom>
          <a:noFill/>
          <a:ln>
            <a:noFill/>
          </a:ln>
        </p:spPr>
      </p:pic>
      <p:sp>
        <p:nvSpPr>
          <p:cNvPr id="432" name="Google Shape;432;p27"/>
          <p:cNvSpPr txBox="1"/>
          <p:nvPr>
            <p:ph idx="4294967295" type="sldNum"/>
          </p:nvPr>
        </p:nvSpPr>
        <p:spPr>
          <a:xfrm>
            <a:off x="3428992" y="6410348"/>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3" name="Google Shape;433;p27"/>
          <p:cNvSpPr/>
          <p:nvPr/>
        </p:nvSpPr>
        <p:spPr>
          <a:xfrm>
            <a:off x="4355976" y="4346884"/>
            <a:ext cx="360040" cy="553642"/>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27"/>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000"/>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28"/>
          <p:cNvSpPr txBox="1"/>
          <p:nvPr>
            <p:ph type="title"/>
          </p:nvPr>
        </p:nvSpPr>
        <p:spPr>
          <a:xfrm>
            <a:off x="0" y="0"/>
            <a:ext cx="8929718" cy="111438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a:t>
            </a:r>
            <a:br>
              <a:rPr lang="en-US" sz="2600"/>
            </a:br>
            <a:r>
              <a:rPr lang="en-US" sz="2000">
                <a:solidFill>
                  <a:schemeClr val="dk1"/>
                </a:solidFill>
              </a:rPr>
              <a:t>Rule 5 – Convert Unary relationship one to many</a:t>
            </a:r>
            <a:endParaRPr/>
          </a:p>
        </p:txBody>
      </p:sp>
      <p:pic>
        <p:nvPicPr>
          <p:cNvPr descr="FIG5-17A" id="440" name="Google Shape;440;p28"/>
          <p:cNvPicPr preferRelativeResize="0"/>
          <p:nvPr/>
        </p:nvPicPr>
        <p:blipFill rotWithShape="1">
          <a:blip r:embed="rId3">
            <a:alphaModFix/>
          </a:blip>
          <a:srcRect b="0" l="0" r="0" t="0"/>
          <a:stretch/>
        </p:blipFill>
        <p:spPr>
          <a:xfrm>
            <a:off x="1872448" y="1114380"/>
            <a:ext cx="5410200" cy="3281469"/>
          </a:xfrm>
          <a:prstGeom prst="rect">
            <a:avLst/>
          </a:prstGeom>
          <a:noFill/>
          <a:ln>
            <a:noFill/>
          </a:ln>
        </p:spPr>
      </p:pic>
      <p:pic>
        <p:nvPicPr>
          <p:cNvPr descr="FIG5-17B" id="441" name="Google Shape;441;p28"/>
          <p:cNvPicPr preferRelativeResize="0"/>
          <p:nvPr/>
        </p:nvPicPr>
        <p:blipFill rotWithShape="1">
          <a:blip r:embed="rId4">
            <a:alphaModFix/>
          </a:blip>
          <a:srcRect b="9967" l="8888" r="9444" t="13152"/>
          <a:stretch/>
        </p:blipFill>
        <p:spPr>
          <a:xfrm>
            <a:off x="1872448" y="5293882"/>
            <a:ext cx="5389563" cy="864096"/>
          </a:xfrm>
          <a:prstGeom prst="rect">
            <a:avLst/>
          </a:prstGeom>
          <a:noFill/>
          <a:ln>
            <a:noFill/>
          </a:ln>
        </p:spPr>
      </p:pic>
      <p:sp>
        <p:nvSpPr>
          <p:cNvPr id="442" name="Google Shape;442;p28"/>
          <p:cNvSpPr txBox="1"/>
          <p:nvPr/>
        </p:nvSpPr>
        <p:spPr>
          <a:xfrm>
            <a:off x="2420372" y="6130459"/>
            <a:ext cx="429371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EMPLOYEE relation with recursive foreign key</a:t>
            </a:r>
            <a:endParaRPr/>
          </a:p>
        </p:txBody>
      </p:sp>
      <p:sp>
        <p:nvSpPr>
          <p:cNvPr id="443" name="Google Shape;443;p28"/>
          <p:cNvSpPr txBox="1"/>
          <p:nvPr/>
        </p:nvSpPr>
        <p:spPr>
          <a:xfrm>
            <a:off x="2448238" y="4448314"/>
            <a:ext cx="403324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EMPLOYEE entity with Manages relationship</a:t>
            </a:r>
            <a:endParaRPr/>
          </a:p>
        </p:txBody>
      </p:sp>
      <p:sp>
        <p:nvSpPr>
          <p:cNvPr id="444" name="Google Shape;444;p28"/>
          <p:cNvSpPr txBox="1"/>
          <p:nvPr>
            <p:ph idx="4294967295" type="sldNum"/>
          </p:nvPr>
        </p:nvSpPr>
        <p:spPr>
          <a:xfrm>
            <a:off x="6714088" y="6358659"/>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5" name="Google Shape;445;p28"/>
          <p:cNvSpPr/>
          <p:nvPr/>
        </p:nvSpPr>
        <p:spPr>
          <a:xfrm>
            <a:off x="4478306" y="4715750"/>
            <a:ext cx="323165" cy="537791"/>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28"/>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000"/>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000"/>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000"/>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000"/>
                                        <p:tgtEl>
                                          <p:spTgt spid="4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9"/>
          <p:cNvSpPr txBox="1"/>
          <p:nvPr>
            <p:ph type="title"/>
          </p:nvPr>
        </p:nvSpPr>
        <p:spPr>
          <a:xfrm>
            <a:off x="0" y="0"/>
            <a:ext cx="8929718" cy="11321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a:t>
            </a:r>
            <a:br>
              <a:rPr lang="en-US"/>
            </a:br>
            <a:r>
              <a:rPr lang="en-US" sz="2000">
                <a:solidFill>
                  <a:schemeClr val="dk1"/>
                </a:solidFill>
              </a:rPr>
              <a:t>Rule 6 – Convert Binary relationship one to many</a:t>
            </a:r>
            <a:endParaRPr>
              <a:solidFill>
                <a:schemeClr val="dk1"/>
              </a:solidFill>
            </a:endParaRPr>
          </a:p>
        </p:txBody>
      </p:sp>
      <p:pic>
        <p:nvPicPr>
          <p:cNvPr descr="06_12a" id="452" name="Google Shape;452;p29"/>
          <p:cNvPicPr preferRelativeResize="0"/>
          <p:nvPr/>
        </p:nvPicPr>
        <p:blipFill rotWithShape="1">
          <a:blip r:embed="rId3">
            <a:alphaModFix/>
          </a:blip>
          <a:srcRect b="0" l="0" r="0" t="0"/>
          <a:stretch/>
        </p:blipFill>
        <p:spPr>
          <a:xfrm>
            <a:off x="1733550" y="1027881"/>
            <a:ext cx="5791200" cy="3028950"/>
          </a:xfrm>
          <a:prstGeom prst="rect">
            <a:avLst/>
          </a:prstGeom>
          <a:noFill/>
          <a:ln>
            <a:noFill/>
          </a:ln>
        </p:spPr>
      </p:pic>
      <p:pic>
        <p:nvPicPr>
          <p:cNvPr descr="06_12b" id="453" name="Google Shape;453;p29"/>
          <p:cNvPicPr preferRelativeResize="0"/>
          <p:nvPr/>
        </p:nvPicPr>
        <p:blipFill rotWithShape="1">
          <a:blip r:embed="rId4">
            <a:alphaModFix/>
          </a:blip>
          <a:srcRect b="0" l="0" r="0" t="0"/>
          <a:stretch/>
        </p:blipFill>
        <p:spPr>
          <a:xfrm>
            <a:off x="1733550" y="4572000"/>
            <a:ext cx="5791200" cy="1552575"/>
          </a:xfrm>
          <a:prstGeom prst="rect">
            <a:avLst/>
          </a:prstGeom>
          <a:noFill/>
          <a:ln>
            <a:noFill/>
          </a:ln>
        </p:spPr>
      </p:pic>
      <p:sp>
        <p:nvSpPr>
          <p:cNvPr id="454" name="Google Shape;454;p29"/>
          <p:cNvSpPr txBox="1"/>
          <p:nvPr/>
        </p:nvSpPr>
        <p:spPr>
          <a:xfrm>
            <a:off x="3635896" y="4033817"/>
            <a:ext cx="23241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alibri"/>
                <a:ea typeface="Calibri"/>
                <a:cs typeface="Calibri"/>
                <a:sym typeface="Calibri"/>
              </a:rPr>
              <a:t>Note the mandatory one</a:t>
            </a:r>
            <a:endParaRPr/>
          </a:p>
        </p:txBody>
      </p:sp>
      <p:sp>
        <p:nvSpPr>
          <p:cNvPr id="455" name="Google Shape;455;p29"/>
          <p:cNvSpPr txBox="1"/>
          <p:nvPr/>
        </p:nvSpPr>
        <p:spPr>
          <a:xfrm>
            <a:off x="507323" y="6087378"/>
            <a:ext cx="811981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Again, no null value in the foreign key…this is because of the mandatory minimum cardinality</a:t>
            </a:r>
            <a:endParaRPr/>
          </a:p>
        </p:txBody>
      </p:sp>
      <p:sp>
        <p:nvSpPr>
          <p:cNvPr id="456" name="Google Shape;456;p29"/>
          <p:cNvSpPr txBox="1"/>
          <p:nvPr>
            <p:ph idx="4294967295" type="sldNum"/>
          </p:nvPr>
        </p:nvSpPr>
        <p:spPr>
          <a:xfrm>
            <a:off x="6796118" y="6417376"/>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7" name="Google Shape;457;p29"/>
          <p:cNvSpPr/>
          <p:nvPr/>
        </p:nvSpPr>
        <p:spPr>
          <a:xfrm>
            <a:off x="4427984" y="4338617"/>
            <a:ext cx="230716" cy="233383"/>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 name="Google Shape;458;p29"/>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000"/>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191411" y="0"/>
            <a:ext cx="7137041" cy="7023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andara"/>
              <a:buNone/>
            </a:pPr>
            <a:r>
              <a:rPr lang="en-US"/>
              <a:t>Table of contents</a:t>
            </a:r>
            <a:endParaRPr/>
          </a:p>
        </p:txBody>
      </p:sp>
      <p:sp>
        <p:nvSpPr>
          <p:cNvPr id="80" name="Google Shape;80;p3"/>
          <p:cNvSpPr txBox="1"/>
          <p:nvPr>
            <p:ph idx="1" type="body"/>
          </p:nvPr>
        </p:nvSpPr>
        <p:spPr>
          <a:xfrm>
            <a:off x="191411" y="834888"/>
            <a:ext cx="8780311" cy="529127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E36C09"/>
              </a:buClr>
              <a:buSzPts val="3840"/>
              <a:buFont typeface="Candara"/>
              <a:buChar char="◊"/>
            </a:pPr>
            <a:r>
              <a:rPr b="1" lang="en-US" sz="3200"/>
              <a:t> SQL Overview SQL Overview</a:t>
            </a:r>
            <a:endParaRPr/>
          </a:p>
          <a:p>
            <a:pPr indent="-342900" lvl="0" marL="342900" rtl="0" algn="l">
              <a:spcBef>
                <a:spcPts val="1200"/>
              </a:spcBef>
              <a:spcAft>
                <a:spcPts val="0"/>
              </a:spcAft>
              <a:buClr>
                <a:srgbClr val="E36C09"/>
              </a:buClr>
              <a:buSzPts val="3840"/>
              <a:buFont typeface="Candara"/>
              <a:buChar char="◊"/>
            </a:pPr>
            <a:r>
              <a:rPr b="1" lang="en-US" sz="3200"/>
              <a:t> The Relational Database</a:t>
            </a:r>
            <a:endParaRPr/>
          </a:p>
          <a:p>
            <a:pPr indent="-342900" lvl="0" marL="342900" rtl="0" algn="l">
              <a:spcBef>
                <a:spcPts val="1200"/>
              </a:spcBef>
              <a:spcAft>
                <a:spcPts val="0"/>
              </a:spcAft>
              <a:buClr>
                <a:srgbClr val="E36C09"/>
              </a:buClr>
              <a:buSzPts val="3840"/>
              <a:buFont typeface="Candara"/>
              <a:buChar char="◊"/>
            </a:pPr>
            <a:r>
              <a:rPr b="1" lang="en-US" sz="3200"/>
              <a:t> RDBMS Concepts</a:t>
            </a:r>
            <a:endParaRPr/>
          </a:p>
          <a:p>
            <a:pPr indent="-342900" lvl="0" marL="342900" rtl="0" algn="l">
              <a:spcBef>
                <a:spcPts val="1200"/>
              </a:spcBef>
              <a:spcAft>
                <a:spcPts val="0"/>
              </a:spcAft>
              <a:buClr>
                <a:srgbClr val="E36C09"/>
              </a:buClr>
              <a:buSzPts val="3840"/>
              <a:buFont typeface="Candara"/>
              <a:buChar char="◊"/>
            </a:pPr>
            <a:r>
              <a:rPr b="1" lang="en-US" sz="3200"/>
              <a:t> ER Model</a:t>
            </a:r>
            <a:endParaRPr/>
          </a:p>
        </p:txBody>
      </p:sp>
      <p:sp>
        <p:nvSpPr>
          <p:cNvPr id="81" name="Google Shape;81;p3"/>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82" name="Google Shape;82;p3"/>
          <p:cNvSpPr txBox="1"/>
          <p:nvPr>
            <p:ph idx="12" type="sldNum"/>
          </p:nvPr>
        </p:nvSpPr>
        <p:spPr>
          <a:xfrm>
            <a:off x="6553200" y="6356350"/>
            <a:ext cx="241852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0"/>
          <p:cNvSpPr txBox="1"/>
          <p:nvPr>
            <p:ph type="title"/>
          </p:nvPr>
        </p:nvSpPr>
        <p:spPr>
          <a:xfrm>
            <a:off x="0" y="0"/>
            <a:ext cx="8929718" cy="11030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a:br>
            <a:r>
              <a:rPr lang="en-US" sz="2000">
                <a:solidFill>
                  <a:schemeClr val="dk1"/>
                </a:solidFill>
              </a:rPr>
              <a:t>Rule 7 –  Convert Unary relationship many to many</a:t>
            </a:r>
            <a:endParaRPr/>
          </a:p>
        </p:txBody>
      </p:sp>
      <p:pic>
        <p:nvPicPr>
          <p:cNvPr descr="FIG5-18A" id="464" name="Google Shape;464;p30"/>
          <p:cNvPicPr preferRelativeResize="0"/>
          <p:nvPr/>
        </p:nvPicPr>
        <p:blipFill rotWithShape="1">
          <a:blip r:embed="rId3">
            <a:alphaModFix/>
          </a:blip>
          <a:srcRect b="0" l="0" r="0" t="0"/>
          <a:stretch/>
        </p:blipFill>
        <p:spPr>
          <a:xfrm>
            <a:off x="2391896" y="994585"/>
            <a:ext cx="4378432" cy="2560359"/>
          </a:xfrm>
          <a:prstGeom prst="rect">
            <a:avLst/>
          </a:prstGeom>
          <a:noFill/>
          <a:ln>
            <a:noFill/>
          </a:ln>
        </p:spPr>
      </p:pic>
      <p:pic>
        <p:nvPicPr>
          <p:cNvPr descr="FIG5-18B" id="465" name="Google Shape;465;p30"/>
          <p:cNvPicPr preferRelativeResize="0"/>
          <p:nvPr/>
        </p:nvPicPr>
        <p:blipFill rotWithShape="1">
          <a:blip r:embed="rId4">
            <a:alphaModFix/>
          </a:blip>
          <a:srcRect b="0" l="0" r="0" t="0"/>
          <a:stretch/>
        </p:blipFill>
        <p:spPr>
          <a:xfrm>
            <a:off x="2378012" y="4355502"/>
            <a:ext cx="4378433" cy="1795657"/>
          </a:xfrm>
          <a:prstGeom prst="rect">
            <a:avLst/>
          </a:prstGeom>
          <a:noFill/>
          <a:ln>
            <a:noFill/>
          </a:ln>
        </p:spPr>
      </p:pic>
      <p:sp>
        <p:nvSpPr>
          <p:cNvPr id="466" name="Google Shape;466;p30"/>
          <p:cNvSpPr txBox="1"/>
          <p:nvPr/>
        </p:nvSpPr>
        <p:spPr>
          <a:xfrm>
            <a:off x="2266537" y="3554944"/>
            <a:ext cx="462915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Bill-of-materials relationships (M:N)</a:t>
            </a:r>
            <a:endParaRPr/>
          </a:p>
        </p:txBody>
      </p:sp>
      <p:sp>
        <p:nvSpPr>
          <p:cNvPr id="467" name="Google Shape;467;p30"/>
          <p:cNvSpPr txBox="1"/>
          <p:nvPr/>
        </p:nvSpPr>
        <p:spPr>
          <a:xfrm>
            <a:off x="2254410" y="6115303"/>
            <a:ext cx="4420897"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ITEM and COMPONENT relations</a:t>
            </a:r>
            <a:endParaRPr/>
          </a:p>
        </p:txBody>
      </p:sp>
      <p:sp>
        <p:nvSpPr>
          <p:cNvPr id="468" name="Google Shape;468;p30"/>
          <p:cNvSpPr txBox="1"/>
          <p:nvPr>
            <p:ph idx="4294967295" type="sldNum"/>
          </p:nvPr>
        </p:nvSpPr>
        <p:spPr>
          <a:xfrm>
            <a:off x="6796118" y="6386512"/>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9" name="Google Shape;469;p30"/>
          <p:cNvSpPr/>
          <p:nvPr/>
        </p:nvSpPr>
        <p:spPr>
          <a:xfrm>
            <a:off x="4266400" y="3870544"/>
            <a:ext cx="396915" cy="426073"/>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30"/>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pic>
        <p:nvPicPr>
          <p:cNvPr descr="Kết quả hình ảnh cho Unary relationship many to many" id="471" name="Google Shape;471;p30"/>
          <p:cNvPicPr preferRelativeResize="0"/>
          <p:nvPr/>
        </p:nvPicPr>
        <p:blipFill rotWithShape="1">
          <a:blip r:embed="rId5">
            <a:alphaModFix/>
          </a:blip>
          <a:srcRect b="0" l="0" r="0" t="0"/>
          <a:stretch/>
        </p:blipFill>
        <p:spPr>
          <a:xfrm>
            <a:off x="9589861" y="2175093"/>
            <a:ext cx="3048000" cy="16954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000"/>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1"/>
          <p:cNvSpPr txBox="1"/>
          <p:nvPr>
            <p:ph type="title"/>
          </p:nvPr>
        </p:nvSpPr>
        <p:spPr>
          <a:xfrm>
            <a:off x="0" y="0"/>
            <a:ext cx="8929718" cy="91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a:br>
            <a:r>
              <a:rPr lang="en-US" sz="2000">
                <a:solidFill>
                  <a:schemeClr val="dk1"/>
                </a:solidFill>
              </a:rPr>
              <a:t>Rule 8 – Convert Binary relationship many to many</a:t>
            </a:r>
            <a:endParaRPr/>
          </a:p>
        </p:txBody>
      </p:sp>
      <p:pic>
        <p:nvPicPr>
          <p:cNvPr descr="FIG5-13A" id="477" name="Google Shape;477;p31"/>
          <p:cNvPicPr preferRelativeResize="0"/>
          <p:nvPr/>
        </p:nvPicPr>
        <p:blipFill rotWithShape="1">
          <a:blip r:embed="rId3">
            <a:alphaModFix/>
          </a:blip>
          <a:srcRect b="0" l="0" r="0" t="0"/>
          <a:stretch/>
        </p:blipFill>
        <p:spPr>
          <a:xfrm>
            <a:off x="1334428" y="909513"/>
            <a:ext cx="6477000" cy="2303463"/>
          </a:xfrm>
          <a:prstGeom prst="rect">
            <a:avLst/>
          </a:prstGeom>
          <a:noFill/>
          <a:ln>
            <a:noFill/>
          </a:ln>
        </p:spPr>
      </p:pic>
      <p:pic>
        <p:nvPicPr>
          <p:cNvPr descr="FIG5-13B" id="478" name="Google Shape;478;p31"/>
          <p:cNvPicPr preferRelativeResize="0"/>
          <p:nvPr/>
        </p:nvPicPr>
        <p:blipFill rotWithShape="1">
          <a:blip r:embed="rId4">
            <a:alphaModFix/>
          </a:blip>
          <a:srcRect b="0" l="0" r="0" t="0"/>
          <a:stretch/>
        </p:blipFill>
        <p:spPr>
          <a:xfrm>
            <a:off x="1323975" y="3717032"/>
            <a:ext cx="6477000" cy="2667000"/>
          </a:xfrm>
          <a:prstGeom prst="rect">
            <a:avLst/>
          </a:prstGeom>
          <a:noFill/>
          <a:ln>
            <a:noFill/>
          </a:ln>
        </p:spPr>
      </p:pic>
      <p:sp>
        <p:nvSpPr>
          <p:cNvPr id="479" name="Google Shape;479;p31"/>
          <p:cNvSpPr/>
          <p:nvPr/>
        </p:nvSpPr>
        <p:spPr>
          <a:xfrm>
            <a:off x="4464859" y="3045727"/>
            <a:ext cx="1475293" cy="156393"/>
          </a:xfrm>
          <a:custGeom>
            <a:rect b="b" l="l" r="r" t="t"/>
            <a:pathLst>
              <a:path extrusionOk="0" h="144" w="1248">
                <a:moveTo>
                  <a:pt x="0" y="0"/>
                </a:moveTo>
                <a:lnTo>
                  <a:pt x="288" y="144"/>
                </a:lnTo>
                <a:lnTo>
                  <a:pt x="1248" y="144"/>
                </a:lnTo>
              </a:path>
            </a:pathLst>
          </a:custGeom>
          <a:noFill/>
          <a:ln cap="flat" cmpd="sng" w="25400">
            <a:solidFill>
              <a:srgbClr val="FF0000"/>
            </a:solidFill>
            <a:prstDash val="solid"/>
            <a:miter lim="800000"/>
            <a:headEnd len="med" w="med" type="triangl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1"/>
          <p:cNvSpPr txBox="1"/>
          <p:nvPr/>
        </p:nvSpPr>
        <p:spPr>
          <a:xfrm>
            <a:off x="6084168" y="4961611"/>
            <a:ext cx="244120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FF0000"/>
                </a:solidFill>
                <a:latin typeface="Calibri"/>
                <a:ea typeface="Calibri"/>
                <a:cs typeface="Calibri"/>
                <a:sym typeface="Calibri"/>
              </a:rPr>
              <a:t>New </a:t>
            </a:r>
            <a:r>
              <a:rPr i="1" lang="en-US" sz="1400">
                <a:solidFill>
                  <a:srgbClr val="FF0000"/>
                </a:solidFill>
                <a:latin typeface="Calibri"/>
                <a:ea typeface="Calibri"/>
                <a:cs typeface="Calibri"/>
                <a:sym typeface="Calibri"/>
              </a:rPr>
              <a:t>intersection relation</a:t>
            </a:r>
            <a:endParaRPr/>
          </a:p>
        </p:txBody>
      </p:sp>
      <p:sp>
        <p:nvSpPr>
          <p:cNvPr id="481" name="Google Shape;481;p31"/>
          <p:cNvSpPr txBox="1"/>
          <p:nvPr/>
        </p:nvSpPr>
        <p:spPr>
          <a:xfrm>
            <a:off x="2907886" y="5225235"/>
            <a:ext cx="12954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Foreign key</a:t>
            </a:r>
            <a:endParaRPr/>
          </a:p>
        </p:txBody>
      </p:sp>
      <p:sp>
        <p:nvSpPr>
          <p:cNvPr id="482" name="Google Shape;482;p31"/>
          <p:cNvSpPr txBox="1"/>
          <p:nvPr/>
        </p:nvSpPr>
        <p:spPr>
          <a:xfrm>
            <a:off x="3790950" y="5249764"/>
            <a:ext cx="154305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Foreign key</a:t>
            </a:r>
            <a:endParaRPr/>
          </a:p>
        </p:txBody>
      </p:sp>
      <p:sp>
        <p:nvSpPr>
          <p:cNvPr id="483" name="Google Shape;483;p31"/>
          <p:cNvSpPr txBox="1"/>
          <p:nvPr/>
        </p:nvSpPr>
        <p:spPr>
          <a:xfrm>
            <a:off x="3005138" y="4363149"/>
            <a:ext cx="22098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FF0000"/>
                </a:solidFill>
                <a:latin typeface="Calibri"/>
                <a:ea typeface="Calibri"/>
                <a:cs typeface="Calibri"/>
                <a:sym typeface="Calibri"/>
              </a:rPr>
              <a:t>Composite primary key</a:t>
            </a:r>
            <a:endParaRPr/>
          </a:p>
        </p:txBody>
      </p:sp>
      <p:sp>
        <p:nvSpPr>
          <p:cNvPr id="484" name="Google Shape;484;p31"/>
          <p:cNvSpPr/>
          <p:nvPr/>
        </p:nvSpPr>
        <p:spPr>
          <a:xfrm rot="-5400000">
            <a:off x="3995738" y="3693993"/>
            <a:ext cx="228600" cy="2057400"/>
          </a:xfrm>
          <a:prstGeom prst="rightBrace">
            <a:avLst>
              <a:gd fmla="val 75000" name="adj1"/>
              <a:gd fmla="val 50000" name="adj2"/>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31"/>
          <p:cNvSpPr txBox="1"/>
          <p:nvPr/>
        </p:nvSpPr>
        <p:spPr>
          <a:xfrm>
            <a:off x="5838770" y="3049796"/>
            <a:ext cx="3305229"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rgbClr val="FF0000"/>
                </a:solidFill>
                <a:latin typeface="Calibri"/>
                <a:ea typeface="Calibri"/>
                <a:cs typeface="Calibri"/>
                <a:sym typeface="Calibri"/>
              </a:rPr>
              <a:t>The </a:t>
            </a:r>
            <a:r>
              <a:rPr i="1" lang="en-US" sz="1400">
                <a:solidFill>
                  <a:srgbClr val="FF0000"/>
                </a:solidFill>
                <a:latin typeface="Calibri"/>
                <a:ea typeface="Calibri"/>
                <a:cs typeface="Calibri"/>
                <a:sym typeface="Calibri"/>
              </a:rPr>
              <a:t>Supplies</a:t>
            </a:r>
            <a:r>
              <a:rPr lang="en-US" sz="1400">
                <a:solidFill>
                  <a:srgbClr val="FF0000"/>
                </a:solidFill>
                <a:latin typeface="Calibri"/>
                <a:ea typeface="Calibri"/>
                <a:cs typeface="Calibri"/>
                <a:sym typeface="Calibri"/>
              </a:rPr>
              <a:t> relationship will need to become a separate relation</a:t>
            </a:r>
            <a:endParaRPr/>
          </a:p>
        </p:txBody>
      </p:sp>
      <p:sp>
        <p:nvSpPr>
          <p:cNvPr id="486" name="Google Shape;486;p31"/>
          <p:cNvSpPr txBox="1"/>
          <p:nvPr>
            <p:ph idx="4294967295" type="sldNum"/>
          </p:nvPr>
        </p:nvSpPr>
        <p:spPr>
          <a:xfrm>
            <a:off x="6796118" y="6313041"/>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87" name="Google Shape;487;p31"/>
          <p:cNvSpPr/>
          <p:nvPr/>
        </p:nvSpPr>
        <p:spPr>
          <a:xfrm>
            <a:off x="4364017" y="3209550"/>
            <a:ext cx="396915" cy="426073"/>
          </a:xfrm>
          <a:prstGeom prst="downArrow">
            <a:avLst>
              <a:gd fmla="val 50000" name="adj1"/>
              <a:gd fmla="val 50000" name="adj2"/>
            </a:avLst>
          </a:prstGeom>
          <a:solidFill>
            <a:srgbClr val="FF00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 name="Google Shape;488;p31"/>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10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0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0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10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par>
                                <p:cTn fill="hold" nodeType="with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000"/>
                                        <p:tgtEl>
                                          <p:spTgt spid="4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000"/>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000"/>
                                        <p:tgtEl>
                                          <p:spTgt spid="4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2"/>
          <p:cNvSpPr txBox="1"/>
          <p:nvPr>
            <p:ph type="title"/>
          </p:nvPr>
        </p:nvSpPr>
        <p:spPr>
          <a:xfrm>
            <a:off x="0" y="0"/>
            <a:ext cx="8929718" cy="112474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a:br>
            <a:r>
              <a:rPr lang="en-US" sz="2000">
                <a:solidFill>
                  <a:schemeClr val="dk1"/>
                </a:solidFill>
              </a:rPr>
              <a:t>Another - Convert Ternary relationship</a:t>
            </a:r>
            <a:endParaRPr/>
          </a:p>
        </p:txBody>
      </p:sp>
      <p:pic>
        <p:nvPicPr>
          <p:cNvPr descr="FIG5-19A" id="494" name="Google Shape;494;p32"/>
          <p:cNvPicPr preferRelativeResize="0"/>
          <p:nvPr/>
        </p:nvPicPr>
        <p:blipFill rotWithShape="1">
          <a:blip r:embed="rId3">
            <a:alphaModFix/>
          </a:blip>
          <a:srcRect b="0" l="0" r="0" t="0"/>
          <a:stretch/>
        </p:blipFill>
        <p:spPr>
          <a:xfrm>
            <a:off x="785786" y="1124744"/>
            <a:ext cx="7643866" cy="4899333"/>
          </a:xfrm>
          <a:prstGeom prst="rect">
            <a:avLst/>
          </a:prstGeom>
          <a:noFill/>
          <a:ln>
            <a:noFill/>
          </a:ln>
        </p:spPr>
      </p:pic>
      <p:sp>
        <p:nvSpPr>
          <p:cNvPr id="495" name="Google Shape;495;p32"/>
          <p:cNvSpPr txBox="1"/>
          <p:nvPr>
            <p:ph idx="4294967295" type="sldNum"/>
          </p:nvPr>
        </p:nvSpPr>
        <p:spPr>
          <a:xfrm>
            <a:off x="3500430" y="6357958"/>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6" name="Google Shape;496;p32"/>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3"/>
          <p:cNvSpPr txBox="1"/>
          <p:nvPr>
            <p:ph type="title"/>
          </p:nvPr>
        </p:nvSpPr>
        <p:spPr>
          <a:xfrm>
            <a:off x="0" y="0"/>
            <a:ext cx="8929718" cy="113211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50000"/>
              </a:lnSpc>
              <a:spcBef>
                <a:spcPts val="0"/>
              </a:spcBef>
              <a:spcAft>
                <a:spcPts val="0"/>
              </a:spcAft>
              <a:buClr>
                <a:schemeClr val="lt1"/>
              </a:buClr>
              <a:buSzPct val="100000"/>
              <a:buFont typeface="Candara"/>
              <a:buNone/>
            </a:pPr>
            <a:r>
              <a:rPr lang="en-US" sz="3100"/>
              <a:t>Converting ER Model to relational schema </a:t>
            </a:r>
            <a:br>
              <a:rPr lang="en-US"/>
            </a:br>
            <a:r>
              <a:rPr lang="en-US" sz="2000">
                <a:solidFill>
                  <a:schemeClr val="dk1"/>
                </a:solidFill>
              </a:rPr>
              <a:t>Another- Convert Ternary relationship (2)</a:t>
            </a:r>
            <a:endParaRPr/>
          </a:p>
        </p:txBody>
      </p:sp>
      <p:pic>
        <p:nvPicPr>
          <p:cNvPr descr="06_19b" id="502" name="Google Shape;502;p33"/>
          <p:cNvPicPr preferRelativeResize="0"/>
          <p:nvPr/>
        </p:nvPicPr>
        <p:blipFill rotWithShape="1">
          <a:blip r:embed="rId3">
            <a:alphaModFix/>
          </a:blip>
          <a:srcRect b="0" l="0" r="0" t="0"/>
          <a:stretch/>
        </p:blipFill>
        <p:spPr>
          <a:xfrm>
            <a:off x="642910" y="1428736"/>
            <a:ext cx="7937556" cy="3571900"/>
          </a:xfrm>
          <a:prstGeom prst="rect">
            <a:avLst/>
          </a:prstGeom>
          <a:noFill/>
          <a:ln>
            <a:noFill/>
          </a:ln>
        </p:spPr>
      </p:pic>
      <p:sp>
        <p:nvSpPr>
          <p:cNvPr id="503" name="Google Shape;503;p33"/>
          <p:cNvSpPr txBox="1"/>
          <p:nvPr>
            <p:ph idx="4294967295" type="sldNum"/>
          </p:nvPr>
        </p:nvSpPr>
        <p:spPr>
          <a:xfrm>
            <a:off x="3500430" y="6357958"/>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33"/>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000"/>
                                        <p:tgtEl>
                                          <p:spTgt spid="5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34"/>
          <p:cNvSpPr txBox="1"/>
          <p:nvPr>
            <p:ph type="title"/>
          </p:nvPr>
        </p:nvSpPr>
        <p:spPr>
          <a:xfrm>
            <a:off x="191411" y="0"/>
            <a:ext cx="7137041" cy="70236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2800"/>
              <a:buFont typeface="Candara"/>
              <a:buNone/>
            </a:pPr>
            <a:r>
              <a:rPr lang="en-US" sz="2800"/>
              <a:t>Summary</a:t>
            </a:r>
            <a:endParaRPr/>
          </a:p>
        </p:txBody>
      </p:sp>
      <p:sp>
        <p:nvSpPr>
          <p:cNvPr id="511" name="Google Shape;511;p34"/>
          <p:cNvSpPr txBox="1"/>
          <p:nvPr>
            <p:ph idx="1" type="body"/>
          </p:nvPr>
        </p:nvSpPr>
        <p:spPr>
          <a:xfrm>
            <a:off x="941294" y="834888"/>
            <a:ext cx="8030428" cy="55214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Noto Sans Symbols"/>
              <a:buChar char="✔"/>
            </a:pPr>
            <a:r>
              <a:rPr lang="en-US"/>
              <a:t>SQL Overview</a:t>
            </a:r>
            <a:endParaRPr/>
          </a:p>
          <a:p>
            <a:pPr indent="-285750" lvl="1" marL="742950" rtl="0" algn="l">
              <a:spcBef>
                <a:spcPts val="400"/>
              </a:spcBef>
              <a:spcAft>
                <a:spcPts val="0"/>
              </a:spcAft>
              <a:buClr>
                <a:srgbClr val="FF0000"/>
              </a:buClr>
              <a:buSzPts val="2000"/>
              <a:buChar char="•"/>
            </a:pPr>
            <a:r>
              <a:rPr lang="en-US" sz="2000">
                <a:solidFill>
                  <a:srgbClr val="FF0000"/>
                </a:solidFill>
              </a:rPr>
              <a:t>SQL, SQL Process, SQL Command</a:t>
            </a:r>
            <a:endParaRPr/>
          </a:p>
          <a:p>
            <a:pPr indent="-342900" lvl="0" marL="342900" rtl="0" algn="l">
              <a:spcBef>
                <a:spcPts val="560"/>
              </a:spcBef>
              <a:spcAft>
                <a:spcPts val="0"/>
              </a:spcAft>
              <a:buSzPts val="2800"/>
              <a:buFont typeface="Noto Sans Symbols"/>
              <a:buChar char="✔"/>
            </a:pPr>
            <a:r>
              <a:rPr lang="en-US"/>
              <a:t>The Relational Database</a:t>
            </a:r>
            <a:endParaRPr/>
          </a:p>
          <a:p>
            <a:pPr indent="-285750" lvl="1" marL="742950" rtl="0" algn="l">
              <a:spcBef>
                <a:spcPts val="400"/>
              </a:spcBef>
              <a:spcAft>
                <a:spcPts val="0"/>
              </a:spcAft>
              <a:buClr>
                <a:srgbClr val="FF0000"/>
              </a:buClr>
              <a:buSzPts val="2000"/>
              <a:buChar char="•"/>
            </a:pPr>
            <a:r>
              <a:rPr lang="en-US" sz="2000">
                <a:solidFill>
                  <a:srgbClr val="FF0000"/>
                </a:solidFill>
              </a:rPr>
              <a:t>Table, Field, Record, Schema</a:t>
            </a:r>
            <a:endParaRPr/>
          </a:p>
          <a:p>
            <a:pPr indent="-342900" lvl="0" marL="342900" rtl="0" algn="l">
              <a:spcBef>
                <a:spcPts val="560"/>
              </a:spcBef>
              <a:spcAft>
                <a:spcPts val="0"/>
              </a:spcAft>
              <a:buSzPts val="2800"/>
              <a:buFont typeface="Noto Sans Symbols"/>
              <a:buChar char="✔"/>
            </a:pPr>
            <a:r>
              <a:rPr lang="en-US"/>
              <a:t>RDBMS Concepts</a:t>
            </a:r>
            <a:endParaRPr/>
          </a:p>
          <a:p>
            <a:pPr indent="-285750" lvl="1" marL="742950" rtl="0" algn="l">
              <a:spcBef>
                <a:spcPts val="400"/>
              </a:spcBef>
              <a:spcAft>
                <a:spcPts val="0"/>
              </a:spcAft>
              <a:buClr>
                <a:srgbClr val="FF0000"/>
              </a:buClr>
              <a:buSzPts val="2000"/>
              <a:buChar char="•"/>
            </a:pPr>
            <a:r>
              <a:rPr lang="en-US" sz="2000">
                <a:solidFill>
                  <a:srgbClr val="FF0000"/>
                </a:solidFill>
              </a:rPr>
              <a:t>RDBMS, RDBMS vs DBMS</a:t>
            </a:r>
            <a:endParaRPr/>
          </a:p>
          <a:p>
            <a:pPr indent="-342900" lvl="0" marL="342900" rtl="0" algn="l">
              <a:spcBef>
                <a:spcPts val="560"/>
              </a:spcBef>
              <a:spcAft>
                <a:spcPts val="0"/>
              </a:spcAft>
              <a:buSzPts val="2800"/>
              <a:buFont typeface="Noto Sans Symbols"/>
              <a:buChar char="✔"/>
            </a:pPr>
            <a:r>
              <a:rPr lang="en-US"/>
              <a:t>ER Model</a:t>
            </a:r>
            <a:endParaRPr/>
          </a:p>
          <a:p>
            <a:pPr indent="-285750" lvl="1" marL="742950" rtl="0" algn="just">
              <a:spcBef>
                <a:spcPts val="400"/>
              </a:spcBef>
              <a:spcAft>
                <a:spcPts val="0"/>
              </a:spcAft>
              <a:buClr>
                <a:srgbClr val="FF0000"/>
              </a:buClr>
              <a:buSzPts val="2000"/>
              <a:buChar char="•"/>
            </a:pPr>
            <a:r>
              <a:rPr lang="en-US" sz="2000">
                <a:solidFill>
                  <a:srgbClr val="FF0000"/>
                </a:solidFill>
              </a:rPr>
              <a:t>Design Process, </a:t>
            </a:r>
            <a:r>
              <a:rPr b="1" lang="en-US" sz="2000">
                <a:solidFill>
                  <a:srgbClr val="FF0000"/>
                </a:solidFill>
              </a:rPr>
              <a:t>Notation, </a:t>
            </a:r>
            <a:r>
              <a:rPr lang="en-US" sz="2000">
                <a:solidFill>
                  <a:srgbClr val="FF0000"/>
                </a:solidFill>
              </a:rPr>
              <a:t>Converting ER Model to relational schema </a:t>
            </a:r>
            <a:endParaRPr/>
          </a:p>
          <a:p>
            <a:pPr indent="-165100" lvl="0" marL="342900" rtl="0" algn="l">
              <a:spcBef>
                <a:spcPts val="560"/>
              </a:spcBef>
              <a:spcAft>
                <a:spcPts val="0"/>
              </a:spcAft>
              <a:buClr>
                <a:srgbClr val="E36C09"/>
              </a:buClr>
              <a:buSzPts val="2800"/>
              <a:buFont typeface="Noto Sans Symbols"/>
              <a:buNone/>
            </a:pPr>
            <a:r>
              <a:t/>
            </a:r>
            <a:endParaRPr/>
          </a:p>
        </p:txBody>
      </p:sp>
      <p:sp>
        <p:nvSpPr>
          <p:cNvPr id="512" name="Google Shape;512;p34"/>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513" name="Google Shape;513;p34"/>
          <p:cNvSpPr txBox="1"/>
          <p:nvPr>
            <p:ph idx="12" type="sldNum"/>
          </p:nvPr>
        </p:nvSpPr>
        <p:spPr>
          <a:xfrm>
            <a:off x="6553200" y="6356350"/>
            <a:ext cx="2418522"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www.screencastsonline.com/public_images/01-new/SCOM0392-summary-icon-100x100.png" id="514" name="Google Shape;514;p34"/>
          <p:cNvPicPr preferRelativeResize="0"/>
          <p:nvPr/>
        </p:nvPicPr>
        <p:blipFill rotWithShape="1">
          <a:blip r:embed="rId3">
            <a:alphaModFix/>
          </a:blip>
          <a:srcRect b="0" l="0" r="0" t="0"/>
          <a:stretch/>
        </p:blipFill>
        <p:spPr>
          <a:xfrm>
            <a:off x="6801119" y="4500311"/>
            <a:ext cx="2357689" cy="235768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18" name="Shape 518"/>
        <p:cNvGrpSpPr/>
        <p:nvPr/>
      </p:nvGrpSpPr>
      <p:grpSpPr>
        <a:xfrm>
          <a:off x="0" y="0"/>
          <a:ext cx="0" cy="0"/>
          <a:chOff x="0" y="0"/>
          <a:chExt cx="0" cy="0"/>
        </a:xfrm>
      </p:grpSpPr>
      <p:sp>
        <p:nvSpPr>
          <p:cNvPr id="519" name="Google Shape;519;p35"/>
          <p:cNvSpPr txBox="1"/>
          <p:nvPr>
            <p:ph type="title"/>
          </p:nvPr>
        </p:nvSpPr>
        <p:spPr>
          <a:xfrm>
            <a:off x="457200" y="2618283"/>
            <a:ext cx="4694931"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E46C0A"/>
              </a:buClr>
              <a:buSzPts val="7200"/>
              <a:buFont typeface="Candara"/>
              <a:buNone/>
            </a:pPr>
            <a:r>
              <a:rPr lang="en-US" sz="7200">
                <a:solidFill>
                  <a:srgbClr val="E46C0A"/>
                </a:solidFill>
              </a:rPr>
              <a:t>Thank you</a:t>
            </a:r>
            <a:endParaRPr sz="7200">
              <a:solidFill>
                <a:srgbClr val="E46C0A"/>
              </a:solidFill>
            </a:endParaRPr>
          </a:p>
        </p:txBody>
      </p:sp>
      <p:sp>
        <p:nvSpPr>
          <p:cNvPr id="520" name="Google Shape;520;p35"/>
          <p:cNvSpPr txBox="1"/>
          <p:nvPr/>
        </p:nvSpPr>
        <p:spPr>
          <a:xfrm>
            <a:off x="6826725"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521" name="Google Shape;521;p35"/>
          <p:cNvSpPr txBox="1"/>
          <p:nvPr>
            <p:ph idx="4294967295" type="ftr"/>
          </p:nvPr>
        </p:nvSpPr>
        <p:spPr>
          <a:xfrm>
            <a:off x="191411" y="6356350"/>
            <a:ext cx="39624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1200">
                <a:solidFill>
                  <a:srgbClr val="888888"/>
                </a:solidFill>
                <a:latin typeface="Calibri"/>
                <a:ea typeface="Calibri"/>
                <a:cs typeface="Calibri"/>
                <a:sym typeface="Calibri"/>
              </a:rPr>
              <a:t>09e-BM/DT/FSOFT - ©FPT SOFTWARE – Fresher Academy - Internal Use</a:t>
            </a:r>
            <a:endParaRPr sz="1200">
              <a:solidFill>
                <a:srgbClr val="888888"/>
              </a:solidFill>
              <a:latin typeface="Calibri"/>
              <a:ea typeface="Calibri"/>
              <a:cs typeface="Calibri"/>
              <a:sym typeface="Calibri"/>
            </a:endParaRPr>
          </a:p>
        </p:txBody>
      </p:sp>
      <p:sp>
        <p:nvSpPr>
          <p:cNvPr id="522" name="Google Shape;522;p35"/>
          <p:cNvSpPr txBox="1"/>
          <p:nvPr>
            <p:ph idx="12" type="sldNum"/>
          </p:nvPr>
        </p:nvSpPr>
        <p:spPr>
          <a:xfrm>
            <a:off x="6553200" y="6356350"/>
            <a:ext cx="2418522"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SQL OVERVIEW</a:t>
            </a:r>
            <a:endParaRPr/>
          </a:p>
        </p:txBody>
      </p:sp>
      <p:sp>
        <p:nvSpPr>
          <p:cNvPr id="88" name="Google Shape;88;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a:t>Section 1</a:t>
            </a:r>
            <a:endParaRPr/>
          </a:p>
        </p:txBody>
      </p:sp>
      <p:sp>
        <p:nvSpPr>
          <p:cNvPr id="89" name="Google Shape;89;p4"/>
          <p:cNvSpPr txBox="1"/>
          <p:nvPr>
            <p:ph idx="11" type="ftr"/>
          </p:nvPr>
        </p:nvSpPr>
        <p:spPr>
          <a:xfrm>
            <a:off x="191411" y="6356350"/>
            <a:ext cx="524736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90" name="Google Shape;9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idx="12" type="sldNum"/>
          </p:nvPr>
        </p:nvSpPr>
        <p:spPr>
          <a:xfrm>
            <a:off x="6713370" y="6280212"/>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1" name="Google Shape;101;p5"/>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5"/>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5"/>
          <p:cNvSpPr txBox="1"/>
          <p:nvPr/>
        </p:nvSpPr>
        <p:spPr>
          <a:xfrm>
            <a:off x="0" y="0"/>
            <a:ext cx="7380312" cy="68176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3200">
                <a:solidFill>
                  <a:schemeClr val="lt1"/>
                </a:solidFill>
                <a:latin typeface="Candara"/>
                <a:ea typeface="Candara"/>
                <a:cs typeface="Candara"/>
                <a:sym typeface="Candara"/>
              </a:rPr>
              <a:t>What is SQL?</a:t>
            </a:r>
            <a:endParaRPr b="1" sz="3200">
              <a:solidFill>
                <a:schemeClr val="lt1"/>
              </a:solidFill>
              <a:latin typeface="Candara"/>
              <a:ea typeface="Candara"/>
              <a:cs typeface="Candara"/>
              <a:sym typeface="Candara"/>
            </a:endParaRPr>
          </a:p>
        </p:txBody>
      </p:sp>
      <p:pic>
        <p:nvPicPr>
          <p:cNvPr descr="http://www.securisol.co.uk/images/j76n101118AM4232013%5b1%5d.png" id="104" name="Google Shape;104;p5"/>
          <p:cNvPicPr preferRelativeResize="0"/>
          <p:nvPr/>
        </p:nvPicPr>
        <p:blipFill rotWithShape="1">
          <a:blip r:embed="rId3">
            <a:alphaModFix/>
          </a:blip>
          <a:srcRect b="0" l="0" r="0" t="0"/>
          <a:stretch/>
        </p:blipFill>
        <p:spPr>
          <a:xfrm>
            <a:off x="251520" y="1196752"/>
            <a:ext cx="1800200" cy="1800200"/>
          </a:xfrm>
          <a:prstGeom prst="rect">
            <a:avLst/>
          </a:prstGeom>
          <a:noFill/>
          <a:ln>
            <a:noFill/>
          </a:ln>
        </p:spPr>
      </p:pic>
      <p:sp>
        <p:nvSpPr>
          <p:cNvPr id="105" name="Google Shape;105;p5"/>
          <p:cNvSpPr txBox="1"/>
          <p:nvPr/>
        </p:nvSpPr>
        <p:spPr>
          <a:xfrm>
            <a:off x="3660564" y="1196752"/>
            <a:ext cx="1919548" cy="2016224"/>
          </a:xfrm>
          <a:prstGeom prst="rect">
            <a:avLst/>
          </a:prstGeom>
          <a:noFill/>
          <a:ln>
            <a:noFill/>
          </a:ln>
        </p:spPr>
        <p:txBody>
          <a:bodyPr anchorCtr="0" anchor="b" bIns="45700" lIns="91425" spcFirstLastPara="1" rIns="91425" wrap="square" tIns="45700">
            <a:noAutofit/>
          </a:bodyPr>
          <a:lstStyle/>
          <a:p>
            <a:pPr indent="0" lvl="0" marL="0" marR="0" rtl="0" algn="l">
              <a:lnSpc>
                <a:spcPct val="150000"/>
              </a:lnSpc>
              <a:spcBef>
                <a:spcPts val="0"/>
              </a:spcBef>
              <a:spcAft>
                <a:spcPts val="0"/>
              </a:spcAft>
              <a:buNone/>
            </a:pPr>
            <a:r>
              <a:rPr b="1" lang="en-US" sz="3200">
                <a:solidFill>
                  <a:schemeClr val="accent6"/>
                </a:solidFill>
                <a:latin typeface="Calibri"/>
                <a:ea typeface="Calibri"/>
                <a:cs typeface="Calibri"/>
                <a:sym typeface="Calibri"/>
              </a:rPr>
              <a:t>S</a:t>
            </a:r>
            <a:r>
              <a:rPr b="1" lang="en-US" sz="2400">
                <a:solidFill>
                  <a:schemeClr val="dk1"/>
                </a:solidFill>
                <a:latin typeface="Calibri"/>
                <a:ea typeface="Calibri"/>
                <a:cs typeface="Calibri"/>
                <a:sym typeface="Calibri"/>
              </a:rPr>
              <a:t>tructured</a:t>
            </a:r>
            <a:endParaRPr/>
          </a:p>
          <a:p>
            <a:pPr indent="0" lvl="0" marL="0" marR="0" rtl="0" algn="l">
              <a:lnSpc>
                <a:spcPct val="150000"/>
              </a:lnSpc>
              <a:spcBef>
                <a:spcPts val="0"/>
              </a:spcBef>
              <a:spcAft>
                <a:spcPts val="0"/>
              </a:spcAft>
              <a:buNone/>
            </a:pPr>
            <a:r>
              <a:rPr b="1" lang="en-US" sz="3200">
                <a:solidFill>
                  <a:schemeClr val="accent6"/>
                </a:solidFill>
                <a:latin typeface="Calibri"/>
                <a:ea typeface="Calibri"/>
                <a:cs typeface="Calibri"/>
                <a:sym typeface="Calibri"/>
              </a:rPr>
              <a:t>Q</a:t>
            </a:r>
            <a:r>
              <a:rPr b="1" lang="en-US" sz="2400">
                <a:solidFill>
                  <a:schemeClr val="dk1"/>
                </a:solidFill>
                <a:latin typeface="Calibri"/>
                <a:ea typeface="Calibri"/>
                <a:cs typeface="Calibri"/>
                <a:sym typeface="Calibri"/>
              </a:rPr>
              <a:t>uery</a:t>
            </a:r>
            <a:endParaRPr/>
          </a:p>
          <a:p>
            <a:pPr indent="0" lvl="0" marL="0" marR="0" rtl="0" algn="l">
              <a:lnSpc>
                <a:spcPct val="150000"/>
              </a:lnSpc>
              <a:spcBef>
                <a:spcPts val="0"/>
              </a:spcBef>
              <a:spcAft>
                <a:spcPts val="0"/>
              </a:spcAft>
              <a:buNone/>
            </a:pPr>
            <a:r>
              <a:rPr b="1" lang="en-US" sz="3200">
                <a:solidFill>
                  <a:schemeClr val="accent6"/>
                </a:solidFill>
                <a:latin typeface="Calibri"/>
                <a:ea typeface="Calibri"/>
                <a:cs typeface="Calibri"/>
                <a:sym typeface="Calibri"/>
              </a:rPr>
              <a:t>L</a:t>
            </a:r>
            <a:r>
              <a:rPr b="1" lang="en-US" sz="2400">
                <a:solidFill>
                  <a:schemeClr val="dk1"/>
                </a:solidFill>
                <a:latin typeface="Calibri"/>
                <a:ea typeface="Calibri"/>
                <a:cs typeface="Calibri"/>
                <a:sym typeface="Calibri"/>
              </a:rPr>
              <a:t>anguage</a:t>
            </a:r>
            <a:endParaRPr b="1" sz="2400">
              <a:solidFill>
                <a:schemeClr val="dk1"/>
              </a:solidFill>
              <a:latin typeface="Calibri"/>
              <a:ea typeface="Calibri"/>
              <a:cs typeface="Calibri"/>
              <a:sym typeface="Calibri"/>
            </a:endParaRPr>
          </a:p>
        </p:txBody>
      </p:sp>
      <p:pic>
        <p:nvPicPr>
          <p:cNvPr descr="../../_images/relational_model.png" id="106" name="Google Shape;106;p5"/>
          <p:cNvPicPr preferRelativeResize="0"/>
          <p:nvPr/>
        </p:nvPicPr>
        <p:blipFill rotWithShape="1">
          <a:blip r:embed="rId4">
            <a:alphaModFix/>
          </a:blip>
          <a:srcRect b="0" l="0" r="0" t="0"/>
          <a:stretch/>
        </p:blipFill>
        <p:spPr>
          <a:xfrm>
            <a:off x="7380312" y="1196752"/>
            <a:ext cx="1466658" cy="2141609"/>
          </a:xfrm>
          <a:prstGeom prst="rect">
            <a:avLst/>
          </a:prstGeom>
          <a:noFill/>
          <a:ln>
            <a:noFill/>
          </a:ln>
        </p:spPr>
      </p:pic>
      <p:sp>
        <p:nvSpPr>
          <p:cNvPr id="107" name="Google Shape;107;p5"/>
          <p:cNvSpPr/>
          <p:nvPr/>
        </p:nvSpPr>
        <p:spPr>
          <a:xfrm>
            <a:off x="2454683" y="1484784"/>
            <a:ext cx="802918" cy="432048"/>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5"/>
          <p:cNvSpPr/>
          <p:nvPr/>
        </p:nvSpPr>
        <p:spPr>
          <a:xfrm>
            <a:off x="6015732" y="1484784"/>
            <a:ext cx="802918" cy="432048"/>
          </a:xfrm>
          <a:prstGeom prst="righ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5"/>
          <p:cNvSpPr/>
          <p:nvPr/>
        </p:nvSpPr>
        <p:spPr>
          <a:xfrm>
            <a:off x="2400930" y="2348880"/>
            <a:ext cx="802918" cy="432048"/>
          </a:xfrm>
          <a:prstGeom prst="lef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5"/>
          <p:cNvSpPr/>
          <p:nvPr/>
        </p:nvSpPr>
        <p:spPr>
          <a:xfrm>
            <a:off x="6015732" y="2348880"/>
            <a:ext cx="802918" cy="432048"/>
          </a:xfrm>
          <a:prstGeom prst="leftArrow">
            <a:avLst>
              <a:gd fmla="val 50000" name="adj1"/>
              <a:gd fmla="val 50000" name="adj2"/>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5"/>
          <p:cNvSpPr txBox="1"/>
          <p:nvPr/>
        </p:nvSpPr>
        <p:spPr>
          <a:xfrm>
            <a:off x="251520" y="3212976"/>
            <a:ext cx="8712968" cy="325144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20000"/>
              </a:lnSpc>
              <a:spcBef>
                <a:spcPts val="0"/>
              </a:spcBef>
              <a:spcAft>
                <a:spcPts val="0"/>
              </a:spcAft>
              <a:buClr>
                <a:srgbClr val="E36C09"/>
              </a:buClr>
              <a:buSzPts val="2000"/>
              <a:buFont typeface="Noto Sans Symbols"/>
              <a:buChar char="⮚"/>
            </a:pPr>
            <a:r>
              <a:rPr b="1" lang="en-US" sz="2000">
                <a:solidFill>
                  <a:schemeClr val="dk1"/>
                </a:solidFill>
                <a:latin typeface="Candara"/>
                <a:ea typeface="Candara"/>
                <a:cs typeface="Candara"/>
                <a:sym typeface="Candara"/>
              </a:rPr>
              <a:t>Which is a computer language for:</a:t>
            </a:r>
            <a:endParaRPr/>
          </a:p>
          <a:p>
            <a:pPr indent="-285750" lvl="1" marL="742950" marR="0" rtl="0" algn="l">
              <a:lnSpc>
                <a:spcPct val="12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ndara"/>
                <a:ea typeface="Candara"/>
                <a:cs typeface="Candara"/>
                <a:sym typeface="Candara"/>
              </a:rPr>
              <a:t>storing, </a:t>
            </a:r>
            <a:endParaRPr/>
          </a:p>
          <a:p>
            <a:pPr indent="-285750" lvl="1" marL="742950" marR="0" rtl="0" algn="l">
              <a:lnSpc>
                <a:spcPct val="12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ndara"/>
                <a:ea typeface="Candara"/>
                <a:cs typeface="Candara"/>
                <a:sym typeface="Candara"/>
              </a:rPr>
              <a:t>manipulating and </a:t>
            </a:r>
            <a:endParaRPr/>
          </a:p>
          <a:p>
            <a:pPr indent="-285750" lvl="1" marL="742950" marR="0" rtl="0" algn="l">
              <a:lnSpc>
                <a:spcPct val="12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ndara"/>
                <a:ea typeface="Candara"/>
                <a:cs typeface="Candara"/>
                <a:sym typeface="Candara"/>
              </a:rPr>
              <a:t>retrieving data stored in relational database.</a:t>
            </a:r>
            <a:endParaRPr/>
          </a:p>
          <a:p>
            <a:pPr indent="-342900" lvl="0" marL="342900" marR="0" rtl="0" algn="just">
              <a:lnSpc>
                <a:spcPct val="120000"/>
              </a:lnSpc>
              <a:spcBef>
                <a:spcPts val="0"/>
              </a:spcBef>
              <a:spcAft>
                <a:spcPts val="0"/>
              </a:spcAft>
              <a:buClr>
                <a:srgbClr val="E36C09"/>
              </a:buClr>
              <a:buSzPts val="2000"/>
              <a:buFont typeface="Noto Sans Symbols"/>
              <a:buChar char="⮚"/>
            </a:pPr>
            <a:r>
              <a:rPr lang="en-US" sz="2000">
                <a:solidFill>
                  <a:schemeClr val="dk1"/>
                </a:solidFill>
                <a:latin typeface="Candara"/>
                <a:ea typeface="Candara"/>
                <a:cs typeface="Candara"/>
                <a:sym typeface="Candara"/>
              </a:rPr>
              <a:t>SQL is the standard language for Relation Database System, like </a:t>
            </a:r>
            <a:r>
              <a:rPr b="1" lang="en-US" sz="2000">
                <a:solidFill>
                  <a:schemeClr val="dk1"/>
                </a:solidFill>
                <a:latin typeface="Candara"/>
                <a:ea typeface="Candara"/>
                <a:cs typeface="Candara"/>
                <a:sym typeface="Candara"/>
              </a:rPr>
              <a:t>MySQL</a:t>
            </a:r>
            <a:r>
              <a:rPr lang="en-US" sz="2000">
                <a:solidFill>
                  <a:schemeClr val="dk1"/>
                </a:solidFill>
                <a:latin typeface="Candara"/>
                <a:ea typeface="Candara"/>
                <a:cs typeface="Candara"/>
                <a:sym typeface="Candara"/>
              </a:rPr>
              <a:t>, </a:t>
            </a:r>
            <a:r>
              <a:rPr b="1" lang="en-US" sz="2000">
                <a:solidFill>
                  <a:schemeClr val="dk1"/>
                </a:solidFill>
                <a:latin typeface="Candara"/>
                <a:ea typeface="Candara"/>
                <a:cs typeface="Candara"/>
                <a:sym typeface="Candara"/>
              </a:rPr>
              <a:t>MS Access</a:t>
            </a:r>
            <a:r>
              <a:rPr lang="en-US" sz="2000">
                <a:solidFill>
                  <a:schemeClr val="dk1"/>
                </a:solidFill>
                <a:latin typeface="Candara"/>
                <a:ea typeface="Candara"/>
                <a:cs typeface="Candara"/>
                <a:sym typeface="Candara"/>
              </a:rPr>
              <a:t>, </a:t>
            </a:r>
            <a:r>
              <a:rPr b="1" lang="en-US" sz="2000">
                <a:solidFill>
                  <a:schemeClr val="dk1"/>
                </a:solidFill>
                <a:latin typeface="Candara"/>
                <a:ea typeface="Candara"/>
                <a:cs typeface="Candara"/>
                <a:sym typeface="Candara"/>
              </a:rPr>
              <a:t>Oracle</a:t>
            </a:r>
            <a:r>
              <a:rPr lang="en-US" sz="2000">
                <a:solidFill>
                  <a:schemeClr val="dk1"/>
                </a:solidFill>
                <a:latin typeface="Candara"/>
                <a:ea typeface="Candara"/>
                <a:cs typeface="Candara"/>
                <a:sym typeface="Candara"/>
              </a:rPr>
              <a:t>, </a:t>
            </a:r>
            <a:r>
              <a:rPr b="1" lang="en-US" sz="2000">
                <a:solidFill>
                  <a:schemeClr val="dk1"/>
                </a:solidFill>
                <a:latin typeface="Candara"/>
                <a:ea typeface="Candara"/>
                <a:cs typeface="Candara"/>
                <a:sym typeface="Candara"/>
              </a:rPr>
              <a:t>Sybase</a:t>
            </a:r>
            <a:r>
              <a:rPr lang="en-US" sz="2000">
                <a:solidFill>
                  <a:schemeClr val="dk1"/>
                </a:solidFill>
                <a:latin typeface="Candara"/>
                <a:ea typeface="Candara"/>
                <a:cs typeface="Candara"/>
                <a:sym typeface="Candara"/>
              </a:rPr>
              <a:t>, </a:t>
            </a:r>
            <a:r>
              <a:rPr b="1" lang="en-US" sz="2000">
                <a:solidFill>
                  <a:schemeClr val="dk1"/>
                </a:solidFill>
                <a:latin typeface="Candara"/>
                <a:ea typeface="Candara"/>
                <a:cs typeface="Candara"/>
                <a:sym typeface="Candara"/>
              </a:rPr>
              <a:t>Informix</a:t>
            </a:r>
            <a:r>
              <a:rPr lang="en-US" sz="2000">
                <a:solidFill>
                  <a:schemeClr val="dk1"/>
                </a:solidFill>
                <a:latin typeface="Candara"/>
                <a:ea typeface="Candara"/>
                <a:cs typeface="Candara"/>
                <a:sym typeface="Candara"/>
              </a:rPr>
              <a:t>, </a:t>
            </a:r>
            <a:r>
              <a:rPr b="1" lang="en-US" sz="2000">
                <a:solidFill>
                  <a:schemeClr val="dk1"/>
                </a:solidFill>
                <a:latin typeface="Candara"/>
                <a:ea typeface="Candara"/>
                <a:cs typeface="Candara"/>
                <a:sym typeface="Candara"/>
              </a:rPr>
              <a:t>Postgres</a:t>
            </a:r>
            <a:r>
              <a:rPr lang="en-US" sz="2000">
                <a:solidFill>
                  <a:schemeClr val="dk1"/>
                </a:solidFill>
                <a:latin typeface="Candara"/>
                <a:ea typeface="Candara"/>
                <a:cs typeface="Candara"/>
                <a:sym typeface="Candara"/>
              </a:rPr>
              <a:t> and </a:t>
            </a:r>
            <a:r>
              <a:rPr b="1" lang="en-US" sz="2000">
                <a:solidFill>
                  <a:schemeClr val="dk1"/>
                </a:solidFill>
                <a:latin typeface="Candara"/>
                <a:ea typeface="Candara"/>
                <a:cs typeface="Candara"/>
                <a:sym typeface="Candara"/>
              </a:rPr>
              <a:t>SQL Server </a:t>
            </a:r>
            <a:r>
              <a:rPr lang="en-US" sz="2000">
                <a:solidFill>
                  <a:schemeClr val="dk1"/>
                </a:solidFill>
                <a:latin typeface="Candara"/>
                <a:ea typeface="Candara"/>
                <a:cs typeface="Candara"/>
                <a:sym typeface="Candara"/>
              </a:rPr>
              <a:t>use SQL as standard database language.</a:t>
            </a:r>
            <a:endParaRPr/>
          </a:p>
          <a:p>
            <a:pPr indent="-342900" lvl="0" marL="342900" marR="0" rtl="0" algn="just">
              <a:lnSpc>
                <a:spcPct val="120000"/>
              </a:lnSpc>
              <a:spcBef>
                <a:spcPts val="0"/>
              </a:spcBef>
              <a:spcAft>
                <a:spcPts val="0"/>
              </a:spcAft>
              <a:buClr>
                <a:srgbClr val="E36C09"/>
              </a:buClr>
              <a:buSzPts val="2000"/>
              <a:buFont typeface="Noto Sans Symbols"/>
              <a:buChar char="⮚"/>
            </a:pPr>
            <a:r>
              <a:rPr lang="en-US" sz="2000">
                <a:solidFill>
                  <a:schemeClr val="dk1"/>
                </a:solidFill>
                <a:latin typeface="Candara"/>
                <a:ea typeface="Candara"/>
                <a:cs typeface="Candara"/>
                <a:sym typeface="Candara"/>
              </a:rPr>
              <a:t>SQL is an ANSI (American National Standards Institute) standard.</a:t>
            </a:r>
            <a:endParaRPr sz="2000">
              <a:solidFill>
                <a:schemeClr val="dk1"/>
              </a:solidFill>
              <a:latin typeface="Candara"/>
              <a:ea typeface="Candara"/>
              <a:cs typeface="Candara"/>
              <a:sym typeface="Candara"/>
            </a:endParaRPr>
          </a:p>
        </p:txBody>
      </p:sp>
      <p:sp>
        <p:nvSpPr>
          <p:cNvPr id="112" name="Google Shape;112;p5"/>
          <p:cNvSpPr txBox="1"/>
          <p:nvPr>
            <p:ph idx="11" type="ftr"/>
          </p:nvPr>
        </p:nvSpPr>
        <p:spPr>
          <a:xfrm>
            <a:off x="191410" y="6356350"/>
            <a:ext cx="514258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000"/>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000"/>
                                        <p:tgtEl>
                                          <p:spTgt spid="11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0" y="0"/>
            <a:ext cx="8929718" cy="643802"/>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ndara"/>
              <a:buNone/>
            </a:pPr>
            <a:r>
              <a:rPr lang="en-US" sz="3200"/>
              <a:t>SQL Process</a:t>
            </a:r>
            <a:endParaRPr/>
          </a:p>
        </p:txBody>
      </p:sp>
      <p:sp>
        <p:nvSpPr>
          <p:cNvPr id="119" name="Google Shape;119;p6"/>
          <p:cNvSpPr txBox="1"/>
          <p:nvPr>
            <p:ph idx="4294967295" type="sldNum"/>
          </p:nvPr>
        </p:nvSpPr>
        <p:spPr>
          <a:xfrm>
            <a:off x="6796118" y="6386512"/>
            <a:ext cx="2133600"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pic>
        <p:nvPicPr>
          <p:cNvPr descr="http://www.securisol.co.uk/images/j76n101118AM4232013%5b1%5d.png" id="120" name="Google Shape;120;p6"/>
          <p:cNvPicPr preferRelativeResize="0"/>
          <p:nvPr/>
        </p:nvPicPr>
        <p:blipFill rotWithShape="1">
          <a:blip r:embed="rId3">
            <a:alphaModFix/>
          </a:blip>
          <a:srcRect b="0" l="0" r="0" t="0"/>
          <a:stretch/>
        </p:blipFill>
        <p:spPr>
          <a:xfrm>
            <a:off x="35496" y="1039731"/>
            <a:ext cx="1296144" cy="1296144"/>
          </a:xfrm>
          <a:prstGeom prst="rect">
            <a:avLst/>
          </a:prstGeom>
          <a:noFill/>
          <a:ln>
            <a:noFill/>
          </a:ln>
        </p:spPr>
      </p:pic>
      <p:sp>
        <p:nvSpPr>
          <p:cNvPr id="121" name="Google Shape;121;p6"/>
          <p:cNvSpPr/>
          <p:nvPr/>
        </p:nvSpPr>
        <p:spPr>
          <a:xfrm>
            <a:off x="1806583" y="1515588"/>
            <a:ext cx="1448710" cy="576064"/>
          </a:xfrm>
          <a:prstGeom prst="roundRect">
            <a:avLst>
              <a:gd fmla="val 16667" name="adj"/>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SQL Query</a:t>
            </a:r>
            <a:endParaRPr b="1" sz="1800">
              <a:solidFill>
                <a:schemeClr val="dk1"/>
              </a:solidFill>
              <a:latin typeface="Calibri"/>
              <a:ea typeface="Calibri"/>
              <a:cs typeface="Calibri"/>
              <a:sym typeface="Calibri"/>
            </a:endParaRPr>
          </a:p>
        </p:txBody>
      </p:sp>
      <p:sp>
        <p:nvSpPr>
          <p:cNvPr id="122" name="Google Shape;122;p6"/>
          <p:cNvSpPr/>
          <p:nvPr/>
        </p:nvSpPr>
        <p:spPr>
          <a:xfrm>
            <a:off x="3697142" y="1399770"/>
            <a:ext cx="2525050" cy="805093"/>
          </a:xfrm>
          <a:prstGeom prst="roundRect">
            <a:avLst>
              <a:gd fmla="val 16667" name="adj"/>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Query Language Processor</a:t>
            </a:r>
            <a:endParaRPr b="1" sz="1800">
              <a:solidFill>
                <a:schemeClr val="dk1"/>
              </a:solidFill>
              <a:latin typeface="Calibri"/>
              <a:ea typeface="Calibri"/>
              <a:cs typeface="Calibri"/>
              <a:sym typeface="Calibri"/>
            </a:endParaRPr>
          </a:p>
        </p:txBody>
      </p:sp>
      <p:sp>
        <p:nvSpPr>
          <p:cNvPr id="123" name="Google Shape;123;p6"/>
          <p:cNvSpPr/>
          <p:nvPr/>
        </p:nvSpPr>
        <p:spPr>
          <a:xfrm>
            <a:off x="3691508" y="2782322"/>
            <a:ext cx="2525050" cy="805093"/>
          </a:xfrm>
          <a:prstGeom prst="roundRect">
            <a:avLst>
              <a:gd fmla="val 16667" name="adj"/>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DBMS Engine</a:t>
            </a:r>
            <a:endParaRPr b="1" sz="1800">
              <a:solidFill>
                <a:schemeClr val="dk1"/>
              </a:solidFill>
              <a:latin typeface="Calibri"/>
              <a:ea typeface="Calibri"/>
              <a:cs typeface="Calibri"/>
              <a:sym typeface="Calibri"/>
            </a:endParaRPr>
          </a:p>
        </p:txBody>
      </p:sp>
      <p:sp>
        <p:nvSpPr>
          <p:cNvPr id="124" name="Google Shape;124;p6"/>
          <p:cNvSpPr/>
          <p:nvPr/>
        </p:nvSpPr>
        <p:spPr>
          <a:xfrm>
            <a:off x="3980970" y="4419422"/>
            <a:ext cx="1944216" cy="1728192"/>
          </a:xfrm>
          <a:prstGeom prst="can">
            <a:avLst>
              <a:gd fmla="val 25000" name="adj"/>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1" lang="en-US" sz="1800">
                <a:solidFill>
                  <a:schemeClr val="dk1"/>
                </a:solidFill>
                <a:latin typeface="Calibri"/>
                <a:ea typeface="Calibri"/>
                <a:cs typeface="Calibri"/>
                <a:sym typeface="Calibri"/>
              </a:rPr>
              <a:t>Physical Database</a:t>
            </a:r>
            <a:endParaRPr b="1" sz="1800">
              <a:solidFill>
                <a:schemeClr val="dk1"/>
              </a:solidFill>
              <a:latin typeface="Calibri"/>
              <a:ea typeface="Calibri"/>
              <a:cs typeface="Calibri"/>
              <a:sym typeface="Calibri"/>
            </a:endParaRPr>
          </a:p>
        </p:txBody>
      </p:sp>
      <p:sp>
        <p:nvSpPr>
          <p:cNvPr id="125" name="Google Shape;125;p6"/>
          <p:cNvSpPr/>
          <p:nvPr/>
        </p:nvSpPr>
        <p:spPr>
          <a:xfrm>
            <a:off x="6499820" y="1514284"/>
            <a:ext cx="2557500" cy="576000"/>
          </a:xfrm>
          <a:prstGeom prst="roundRect">
            <a:avLst>
              <a:gd fmla="val 16667" name="adj"/>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Parser + Opimizer</a:t>
            </a:r>
            <a:endParaRPr b="1" sz="1800">
              <a:solidFill>
                <a:schemeClr val="dk1"/>
              </a:solidFill>
              <a:latin typeface="Calibri"/>
              <a:ea typeface="Calibri"/>
              <a:cs typeface="Calibri"/>
              <a:sym typeface="Calibri"/>
            </a:endParaRPr>
          </a:p>
        </p:txBody>
      </p:sp>
      <p:sp>
        <p:nvSpPr>
          <p:cNvPr id="126" name="Google Shape;126;p6"/>
          <p:cNvSpPr/>
          <p:nvPr/>
        </p:nvSpPr>
        <p:spPr>
          <a:xfrm>
            <a:off x="6499820" y="2579418"/>
            <a:ext cx="2557518" cy="1224136"/>
          </a:xfrm>
          <a:prstGeom prst="roundRect">
            <a:avLst>
              <a:gd fmla="val 16667" name="adj"/>
            </a:avLst>
          </a:prstGeom>
          <a:gradFill>
            <a:gsLst>
              <a:gs pos="0">
                <a:srgbClr val="F4F8FB"/>
              </a:gs>
              <a:gs pos="74000">
                <a:srgbClr val="AEC5E1"/>
              </a:gs>
              <a:gs pos="83000">
                <a:srgbClr val="AEC5E1"/>
              </a:gs>
              <a:gs pos="100000">
                <a:srgbClr val="C8D8EB"/>
              </a:gs>
            </a:gsLst>
            <a:lin ang="5400000" scaled="0"/>
          </a:gra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File Manager</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a:t>
            </a:r>
            <a:endParaRPr/>
          </a:p>
          <a:p>
            <a:pPr indent="0" lvl="0" marL="0" marR="0" rtl="0" algn="ctr">
              <a:spcBef>
                <a:spcPts val="0"/>
              </a:spcBef>
              <a:spcAft>
                <a:spcPts val="0"/>
              </a:spcAft>
              <a:buNone/>
            </a:pPr>
            <a:r>
              <a:rPr b="1" lang="en-US" sz="1800">
                <a:solidFill>
                  <a:schemeClr val="dk1"/>
                </a:solidFill>
                <a:latin typeface="Calibri"/>
                <a:ea typeface="Calibri"/>
                <a:cs typeface="Calibri"/>
                <a:sym typeface="Calibri"/>
              </a:rPr>
              <a:t>Transaction manager</a:t>
            </a:r>
            <a:endParaRPr b="1" sz="1800">
              <a:solidFill>
                <a:schemeClr val="dk1"/>
              </a:solidFill>
              <a:latin typeface="Calibri"/>
              <a:ea typeface="Calibri"/>
              <a:cs typeface="Calibri"/>
              <a:sym typeface="Calibri"/>
            </a:endParaRPr>
          </a:p>
        </p:txBody>
      </p:sp>
      <p:cxnSp>
        <p:nvCxnSpPr>
          <p:cNvPr id="127" name="Google Shape;127;p6"/>
          <p:cNvCxnSpPr>
            <a:endCxn id="121" idx="1"/>
          </p:cNvCxnSpPr>
          <p:nvPr/>
        </p:nvCxnSpPr>
        <p:spPr>
          <a:xfrm>
            <a:off x="1259683" y="1803620"/>
            <a:ext cx="546900" cy="0"/>
          </a:xfrm>
          <a:prstGeom prst="straightConnector1">
            <a:avLst/>
          </a:prstGeom>
          <a:noFill/>
          <a:ln cap="flat" cmpd="sng" w="9525">
            <a:solidFill>
              <a:schemeClr val="dk1"/>
            </a:solidFill>
            <a:prstDash val="solid"/>
            <a:round/>
            <a:headEnd len="sm" w="sm" type="none"/>
            <a:tailEnd len="med" w="med" type="triangle"/>
          </a:ln>
        </p:spPr>
      </p:cxnSp>
      <p:cxnSp>
        <p:nvCxnSpPr>
          <p:cNvPr id="128" name="Google Shape;128;p6"/>
          <p:cNvCxnSpPr>
            <a:stCxn id="121" idx="3"/>
            <a:endCxn id="122" idx="1"/>
          </p:cNvCxnSpPr>
          <p:nvPr/>
        </p:nvCxnSpPr>
        <p:spPr>
          <a:xfrm flipH="1" rot="10800000">
            <a:off x="3255293" y="1802420"/>
            <a:ext cx="441900" cy="1200"/>
          </a:xfrm>
          <a:prstGeom prst="straightConnector1">
            <a:avLst/>
          </a:prstGeom>
          <a:noFill/>
          <a:ln cap="flat" cmpd="sng" w="9525">
            <a:solidFill>
              <a:schemeClr val="dk1"/>
            </a:solidFill>
            <a:prstDash val="solid"/>
            <a:round/>
            <a:headEnd len="sm" w="sm" type="none"/>
            <a:tailEnd len="med" w="med" type="triangle"/>
          </a:ln>
        </p:spPr>
      </p:cxnSp>
      <p:cxnSp>
        <p:nvCxnSpPr>
          <p:cNvPr id="129" name="Google Shape;129;p6"/>
          <p:cNvCxnSpPr>
            <a:stCxn id="122" idx="3"/>
            <a:endCxn id="125" idx="1"/>
          </p:cNvCxnSpPr>
          <p:nvPr/>
        </p:nvCxnSpPr>
        <p:spPr>
          <a:xfrm>
            <a:off x="6222192" y="1802317"/>
            <a:ext cx="277500" cy="0"/>
          </a:xfrm>
          <a:prstGeom prst="straightConnector1">
            <a:avLst/>
          </a:prstGeom>
          <a:noFill/>
          <a:ln cap="flat" cmpd="sng" w="9525">
            <a:solidFill>
              <a:schemeClr val="dk1"/>
            </a:solidFill>
            <a:prstDash val="solid"/>
            <a:round/>
            <a:headEnd len="med" w="med" type="triangle"/>
            <a:tailEnd len="sm" w="sm" type="none"/>
          </a:ln>
        </p:spPr>
      </p:cxnSp>
      <p:cxnSp>
        <p:nvCxnSpPr>
          <p:cNvPr id="130" name="Google Shape;130;p6"/>
          <p:cNvCxnSpPr>
            <a:stCxn id="126" idx="1"/>
            <a:endCxn id="123" idx="3"/>
          </p:cNvCxnSpPr>
          <p:nvPr/>
        </p:nvCxnSpPr>
        <p:spPr>
          <a:xfrm rot="10800000">
            <a:off x="6216620" y="3184886"/>
            <a:ext cx="283200" cy="6600"/>
          </a:xfrm>
          <a:prstGeom prst="straightConnector1">
            <a:avLst/>
          </a:prstGeom>
          <a:noFill/>
          <a:ln cap="flat" cmpd="sng" w="9525">
            <a:solidFill>
              <a:schemeClr val="dk1"/>
            </a:solidFill>
            <a:prstDash val="solid"/>
            <a:round/>
            <a:headEnd len="sm" w="sm" type="none"/>
            <a:tailEnd len="med" w="med" type="triangle"/>
          </a:ln>
        </p:spPr>
      </p:cxnSp>
      <p:cxnSp>
        <p:nvCxnSpPr>
          <p:cNvPr id="131" name="Google Shape;131;p6"/>
          <p:cNvCxnSpPr>
            <a:stCxn id="122" idx="2"/>
            <a:endCxn id="123" idx="0"/>
          </p:cNvCxnSpPr>
          <p:nvPr/>
        </p:nvCxnSpPr>
        <p:spPr>
          <a:xfrm flipH="1">
            <a:off x="4953967" y="2204863"/>
            <a:ext cx="5700" cy="577500"/>
          </a:xfrm>
          <a:prstGeom prst="straightConnector1">
            <a:avLst/>
          </a:prstGeom>
          <a:noFill/>
          <a:ln cap="flat" cmpd="sng" w="9525">
            <a:solidFill>
              <a:schemeClr val="dk1"/>
            </a:solidFill>
            <a:prstDash val="solid"/>
            <a:round/>
            <a:headEnd len="sm" w="sm" type="none"/>
            <a:tailEnd len="med" w="med" type="triangle"/>
          </a:ln>
        </p:spPr>
      </p:cxnSp>
      <p:cxnSp>
        <p:nvCxnSpPr>
          <p:cNvPr id="132" name="Google Shape;132;p6"/>
          <p:cNvCxnSpPr>
            <a:stCxn id="123" idx="2"/>
            <a:endCxn id="124" idx="1"/>
          </p:cNvCxnSpPr>
          <p:nvPr/>
        </p:nvCxnSpPr>
        <p:spPr>
          <a:xfrm flipH="1">
            <a:off x="4953133" y="3587415"/>
            <a:ext cx="900" cy="831900"/>
          </a:xfrm>
          <a:prstGeom prst="straightConnector1">
            <a:avLst/>
          </a:prstGeom>
          <a:noFill/>
          <a:ln cap="flat" cmpd="sng" w="9525">
            <a:solidFill>
              <a:schemeClr val="dk1"/>
            </a:solidFill>
            <a:prstDash val="solid"/>
            <a:round/>
            <a:headEnd len="sm" w="sm" type="none"/>
            <a:tailEnd len="med" w="med" type="triangle"/>
          </a:ln>
        </p:spPr>
      </p:cxnSp>
      <p:sp>
        <p:nvSpPr>
          <p:cNvPr id="133" name="Google Shape;133;p6"/>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0" y="0"/>
            <a:ext cx="8929718" cy="65890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ndara"/>
              <a:buNone/>
            </a:pPr>
            <a:r>
              <a:rPr lang="en-US" sz="3200"/>
              <a:t>SQL Commands</a:t>
            </a:r>
            <a:endParaRPr/>
          </a:p>
        </p:txBody>
      </p:sp>
      <p:sp>
        <p:nvSpPr>
          <p:cNvPr id="139" name="Google Shape;139;p7"/>
          <p:cNvSpPr txBox="1"/>
          <p:nvPr>
            <p:ph idx="1" type="body"/>
          </p:nvPr>
        </p:nvSpPr>
        <p:spPr>
          <a:xfrm>
            <a:off x="0" y="764704"/>
            <a:ext cx="9144000" cy="559325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2400"/>
              <a:buNone/>
            </a:pPr>
            <a:r>
              <a:rPr lang="en-US" sz="2400"/>
              <a:t>SQL consists of </a:t>
            </a:r>
            <a:r>
              <a:rPr b="1" lang="en-US" sz="2400"/>
              <a:t>three</a:t>
            </a:r>
            <a:r>
              <a:rPr lang="en-US" sz="2400"/>
              <a:t> </a:t>
            </a:r>
            <a:r>
              <a:rPr b="1" lang="en-US" sz="2400"/>
              <a:t>components:</a:t>
            </a:r>
            <a:endParaRPr/>
          </a:p>
          <a:p>
            <a:pPr indent="-285750" lvl="1" marL="742950" rtl="0" algn="just">
              <a:lnSpc>
                <a:spcPct val="150000"/>
              </a:lnSpc>
              <a:spcBef>
                <a:spcPts val="400"/>
              </a:spcBef>
              <a:spcAft>
                <a:spcPts val="0"/>
              </a:spcAft>
              <a:buClr>
                <a:srgbClr val="E36C09"/>
              </a:buClr>
              <a:buSzPts val="2000"/>
              <a:buFont typeface="Noto Sans Symbols"/>
              <a:buChar char="⮚"/>
            </a:pPr>
            <a:r>
              <a:rPr lang="en-US" sz="2000"/>
              <a:t>Data Definition Language (DDL)</a:t>
            </a:r>
            <a:endParaRPr/>
          </a:p>
          <a:p>
            <a:pPr indent="-285750" lvl="1" marL="742950" rtl="0" algn="just">
              <a:lnSpc>
                <a:spcPct val="150000"/>
              </a:lnSpc>
              <a:spcBef>
                <a:spcPts val="400"/>
              </a:spcBef>
              <a:spcAft>
                <a:spcPts val="0"/>
              </a:spcAft>
              <a:buClr>
                <a:srgbClr val="E36C09"/>
              </a:buClr>
              <a:buSzPts val="2000"/>
              <a:buFont typeface="Noto Sans Symbols"/>
              <a:buChar char="⮚"/>
            </a:pPr>
            <a:r>
              <a:rPr lang="en-US" sz="2000"/>
              <a:t>Data Manipulation Language (DML) and </a:t>
            </a:r>
            <a:endParaRPr/>
          </a:p>
          <a:p>
            <a:pPr indent="-285750" lvl="1" marL="742950" rtl="0" algn="just">
              <a:lnSpc>
                <a:spcPct val="150000"/>
              </a:lnSpc>
              <a:spcBef>
                <a:spcPts val="400"/>
              </a:spcBef>
              <a:spcAft>
                <a:spcPts val="0"/>
              </a:spcAft>
              <a:buClr>
                <a:srgbClr val="E36C09"/>
              </a:buClr>
              <a:buSzPts val="2000"/>
              <a:buFont typeface="Noto Sans Symbols"/>
              <a:buChar char="⮚"/>
            </a:pPr>
            <a:r>
              <a:rPr lang="en-US" sz="2000"/>
              <a:t>Data Control Language (DCL)</a:t>
            </a:r>
            <a:endParaRPr/>
          </a:p>
          <a:p>
            <a:pPr indent="-165100" lvl="0" marL="342900" rtl="0" algn="l">
              <a:spcBef>
                <a:spcPts val="560"/>
              </a:spcBef>
              <a:spcAft>
                <a:spcPts val="0"/>
              </a:spcAft>
              <a:buClr>
                <a:srgbClr val="E36C09"/>
              </a:buClr>
              <a:buSzPts val="2800"/>
              <a:buFont typeface="Noto Sans Symbols"/>
              <a:buNone/>
            </a:pPr>
            <a:r>
              <a:t/>
            </a:r>
            <a:endParaRPr/>
          </a:p>
        </p:txBody>
      </p:sp>
      <p:sp>
        <p:nvSpPr>
          <p:cNvPr id="140" name="Google Shape;140;p7"/>
          <p:cNvSpPr txBox="1"/>
          <p:nvPr>
            <p:ph idx="4294967295" type="sldNum"/>
          </p:nvPr>
        </p:nvSpPr>
        <p:spPr>
          <a:xfrm>
            <a:off x="6857794" y="6303623"/>
            <a:ext cx="2133600" cy="3048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pic>
        <p:nvPicPr>
          <p:cNvPr id="141" name="Google Shape;141;p7"/>
          <p:cNvPicPr preferRelativeResize="0"/>
          <p:nvPr/>
        </p:nvPicPr>
        <p:blipFill rotWithShape="1">
          <a:blip r:embed="rId3">
            <a:alphaModFix/>
          </a:blip>
          <a:srcRect b="43750" l="26562" r="29688" t="19792"/>
          <a:stretch/>
        </p:blipFill>
        <p:spPr>
          <a:xfrm>
            <a:off x="1767983" y="2851329"/>
            <a:ext cx="5608034" cy="3505021"/>
          </a:xfrm>
          <a:prstGeom prst="rect">
            <a:avLst/>
          </a:prstGeom>
          <a:noFill/>
          <a:ln>
            <a:noFill/>
          </a:ln>
        </p:spPr>
      </p:pic>
      <p:sp>
        <p:nvSpPr>
          <p:cNvPr id="142" name="Google Shape;142;p7"/>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lang="en-US"/>
              <a:t>THE RELATIONAL DATABASE</a:t>
            </a:r>
            <a:endParaRPr/>
          </a:p>
        </p:txBody>
      </p:sp>
      <p:sp>
        <p:nvSpPr>
          <p:cNvPr id="148" name="Google Shape;148;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a:t>Section 2</a:t>
            </a:r>
            <a:endParaRPr/>
          </a:p>
        </p:txBody>
      </p:sp>
      <p:sp>
        <p:nvSpPr>
          <p:cNvPr id="149" name="Google Shape;149;p8"/>
          <p:cNvSpPr txBox="1"/>
          <p:nvPr>
            <p:ph idx="11" type="ftr"/>
          </p:nvPr>
        </p:nvSpPr>
        <p:spPr>
          <a:xfrm>
            <a:off x="191411" y="6356350"/>
            <a:ext cx="524736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
        <p:nvSpPr>
          <p:cNvPr id="150" name="Google Shape;1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type="title"/>
          </p:nvPr>
        </p:nvSpPr>
        <p:spPr>
          <a:xfrm>
            <a:off x="0" y="0"/>
            <a:ext cx="7262794" cy="658906"/>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200"/>
              <a:buFont typeface="Candara"/>
              <a:buNone/>
            </a:pPr>
            <a:r>
              <a:rPr lang="en-US" sz="3200"/>
              <a:t>Relational Database Concepts </a:t>
            </a:r>
            <a:r>
              <a:rPr lang="en-US" sz="1800"/>
              <a:t>(1/3)</a:t>
            </a:r>
            <a:endParaRPr sz="1800"/>
          </a:p>
        </p:txBody>
      </p:sp>
      <p:sp>
        <p:nvSpPr>
          <p:cNvPr id="156" name="Google Shape;156;p9"/>
          <p:cNvSpPr txBox="1"/>
          <p:nvPr>
            <p:ph idx="1" type="body"/>
          </p:nvPr>
        </p:nvSpPr>
        <p:spPr>
          <a:xfrm>
            <a:off x="91863" y="762000"/>
            <a:ext cx="8929718" cy="574835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E36C09"/>
              </a:buClr>
              <a:buSzPts val="2200"/>
              <a:buFont typeface="Noto Sans Symbols"/>
              <a:buChar char="⮚"/>
            </a:pPr>
            <a:r>
              <a:rPr lang="en-US" sz="2200"/>
              <a:t>“A DBMS that manages data as collection of </a:t>
            </a:r>
            <a:r>
              <a:rPr b="1" lang="en-US" sz="2200">
                <a:solidFill>
                  <a:srgbClr val="FF0000"/>
                </a:solidFill>
              </a:rPr>
              <a:t>tables</a:t>
            </a:r>
            <a:r>
              <a:rPr lang="en-US" sz="2200"/>
              <a:t> in which all data relationships are represented by common values in related tables.”</a:t>
            </a:r>
            <a:endParaRPr/>
          </a:p>
          <a:p>
            <a:pPr indent="-342900" lvl="0" marL="342900" rtl="0" algn="just">
              <a:spcBef>
                <a:spcPts val="1200"/>
              </a:spcBef>
              <a:spcAft>
                <a:spcPts val="0"/>
              </a:spcAft>
              <a:buClr>
                <a:srgbClr val="E36C09"/>
              </a:buClr>
              <a:buSzPts val="2200"/>
              <a:buFont typeface="Noto Sans Symbols"/>
              <a:buChar char="⮚"/>
            </a:pPr>
            <a:r>
              <a:rPr lang="en-US" sz="2200"/>
              <a:t>“A DBMS that follows all the twelve rules of CODD is called RDBMS”</a:t>
            </a:r>
            <a:endParaRPr/>
          </a:p>
        </p:txBody>
      </p:sp>
      <p:sp>
        <p:nvSpPr>
          <p:cNvPr id="157" name="Google Shape;157;p9"/>
          <p:cNvSpPr txBox="1"/>
          <p:nvPr>
            <p:ph idx="4294967295" type="sldNum"/>
          </p:nvPr>
        </p:nvSpPr>
        <p:spPr>
          <a:xfrm>
            <a:off x="6887981" y="6357958"/>
            <a:ext cx="2133600" cy="3048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sz="1200"/>
          </a:p>
        </p:txBody>
      </p:sp>
      <p:pic>
        <p:nvPicPr>
          <p:cNvPr descr="../../_images/relational_model.png" id="158" name="Google Shape;158;p9"/>
          <p:cNvPicPr preferRelativeResize="0"/>
          <p:nvPr/>
        </p:nvPicPr>
        <p:blipFill rotWithShape="1">
          <a:blip r:embed="rId3">
            <a:alphaModFix/>
          </a:blip>
          <a:srcRect b="0" l="0" r="0" t="0"/>
          <a:stretch/>
        </p:blipFill>
        <p:spPr>
          <a:xfrm>
            <a:off x="2190966" y="2804414"/>
            <a:ext cx="4752528" cy="3096344"/>
          </a:xfrm>
          <a:prstGeom prst="rect">
            <a:avLst/>
          </a:prstGeom>
          <a:noFill/>
          <a:ln>
            <a:noFill/>
          </a:ln>
        </p:spPr>
      </p:pic>
      <p:sp>
        <p:nvSpPr>
          <p:cNvPr id="159" name="Google Shape;159;p9"/>
          <p:cNvSpPr txBox="1"/>
          <p:nvPr>
            <p:ph idx="11" type="ftr"/>
          </p:nvPr>
        </p:nvSpPr>
        <p:spPr>
          <a:xfrm>
            <a:off x="191411" y="6356350"/>
            <a:ext cx="503781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09e-BM/DT/FSOFT - ©FPT SOFTWARE – Fresher Academy - Internal Use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animEffect filter="fade" transition="in">
                                      <p:cBhvr>
                                        <p:cTn dur="1000"/>
                                        <p:tgtEl>
                                          <p:spTgt spid="1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animEffect filter="fade" transition="in">
                                      <p:cBhvr>
                                        <p:cTn dur="1000"/>
                                        <p:tgtEl>
                                          <p:spTgt spid="15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2016-10-11T04:04:13Z</dcterms:created>
  <dc:creator>Nguyen Thi Dieu (FHO.WD)</dc:creator>
</cp:coreProperties>
</file>