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9144000"/>
  <p:notesSz cx="6858000" cy="9144000"/>
  <p:embeddedFontLst>
    <p:embeddedFont>
      <p:font typeface="Canda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G4gLQwvlgNWDmQfy4r6Pwr/N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658DA0-6B17-4D2D-B75E-F42EBF6523C6}">
  <a:tblStyle styleId="{9D658DA0-6B17-4D2D-B75E-F42EBF6523C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618F213-E3DC-4AB7-91D4-C0DF28564195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Candar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andar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6:notes"/>
          <p:cNvSpPr/>
          <p:nvPr/>
        </p:nvSpPr>
        <p:spPr>
          <a:xfrm>
            <a:off x="388620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6:notes"/>
          <p:cNvSpPr/>
          <p:nvPr/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8" name="Google Shape;228;p16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6:notes"/>
          <p:cNvSpPr/>
          <p:nvPr/>
        </p:nvSpPr>
        <p:spPr>
          <a:xfrm>
            <a:off x="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914400" y="43418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:notes"/>
          <p:cNvSpPr/>
          <p:nvPr/>
        </p:nvSpPr>
        <p:spPr>
          <a:xfrm>
            <a:off x="388620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7:notes"/>
          <p:cNvSpPr/>
          <p:nvPr/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52" name="Google Shape;252;p17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7:notes"/>
          <p:cNvSpPr/>
          <p:nvPr/>
        </p:nvSpPr>
        <p:spPr>
          <a:xfrm>
            <a:off x="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5" name="Google Shape;255;p17:notes"/>
          <p:cNvSpPr txBox="1"/>
          <p:nvPr>
            <p:ph idx="1" type="body"/>
          </p:nvPr>
        </p:nvSpPr>
        <p:spPr>
          <a:xfrm>
            <a:off x="914400" y="43418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:notes"/>
          <p:cNvSpPr/>
          <p:nvPr/>
        </p:nvSpPr>
        <p:spPr>
          <a:xfrm>
            <a:off x="388620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8:notes"/>
          <p:cNvSpPr/>
          <p:nvPr/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69" name="Google Shape;269;p18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8:notes"/>
          <p:cNvSpPr/>
          <p:nvPr/>
        </p:nvSpPr>
        <p:spPr>
          <a:xfrm>
            <a:off x="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8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18:notes"/>
          <p:cNvSpPr txBox="1"/>
          <p:nvPr>
            <p:ph idx="1" type="body"/>
          </p:nvPr>
        </p:nvSpPr>
        <p:spPr>
          <a:xfrm>
            <a:off x="914400" y="43418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:notes"/>
          <p:cNvSpPr/>
          <p:nvPr/>
        </p:nvSpPr>
        <p:spPr>
          <a:xfrm>
            <a:off x="388620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:notes"/>
          <p:cNvSpPr/>
          <p:nvPr/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1" name="Google Shape;291;p19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:notes"/>
          <p:cNvSpPr/>
          <p:nvPr/>
        </p:nvSpPr>
        <p:spPr>
          <a:xfrm>
            <a:off x="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914400" y="43418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:notes"/>
          <p:cNvSpPr/>
          <p:nvPr/>
        </p:nvSpPr>
        <p:spPr>
          <a:xfrm>
            <a:off x="388620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:notes"/>
          <p:cNvSpPr/>
          <p:nvPr/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6" name="Google Shape;96;p5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:notes"/>
          <p:cNvSpPr/>
          <p:nvPr/>
        </p:nvSpPr>
        <p:spPr>
          <a:xfrm>
            <a:off x="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5:notes"/>
          <p:cNvSpPr txBox="1"/>
          <p:nvPr>
            <p:ph idx="1" type="body"/>
          </p:nvPr>
        </p:nvSpPr>
        <p:spPr>
          <a:xfrm>
            <a:off x="914400" y="43418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:notes"/>
          <p:cNvSpPr/>
          <p:nvPr/>
        </p:nvSpPr>
        <p:spPr>
          <a:xfrm>
            <a:off x="388620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/>
          <p:nvPr/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19050" spcFirstLastPara="1" rIns="1905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115" name="Google Shape;115;p6:notes"/>
          <p:cNvSpPr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:notes"/>
          <p:cNvSpPr/>
          <p:nvPr/>
        </p:nvSpPr>
        <p:spPr>
          <a:xfrm>
            <a:off x="0" y="-1588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50938" y="692150"/>
            <a:ext cx="4556125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14400" y="4341813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95250" lvl="0" marL="1714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5-17 bytes depending on precision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5-17 bytes depending on precision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ctrTitle"/>
          </p:nvPr>
        </p:nvSpPr>
        <p:spPr>
          <a:xfrm>
            <a:off x="295275" y="2130425"/>
            <a:ext cx="81629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subTitle"/>
          </p:nvPr>
        </p:nvSpPr>
        <p:spPr>
          <a:xfrm>
            <a:off x="295275" y="3886200"/>
            <a:ext cx="74771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6553199" y="6356350"/>
            <a:ext cx="239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23"/>
          <p:cNvSpPr txBox="1"/>
          <p:nvPr>
            <p:ph idx="11" type="ftr"/>
          </p:nvPr>
        </p:nvSpPr>
        <p:spPr>
          <a:xfrm>
            <a:off x="191410" y="6356350"/>
            <a:ext cx="51044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title"/>
          </p:nvPr>
        </p:nvSpPr>
        <p:spPr>
          <a:xfrm>
            <a:off x="191410" y="36099"/>
            <a:ext cx="8038189" cy="6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191410" y="808383"/>
            <a:ext cx="8793563" cy="536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Noto Sans Symbols"/>
              <a:buChar char="⮚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2" type="sldNum"/>
          </p:nvPr>
        </p:nvSpPr>
        <p:spPr>
          <a:xfrm>
            <a:off x="6553199" y="6356350"/>
            <a:ext cx="2431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191410" y="6356350"/>
            <a:ext cx="5047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6553199" y="6356350"/>
            <a:ext cx="239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191410" y="6356350"/>
            <a:ext cx="50282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6553199" y="6356350"/>
            <a:ext cx="239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191410" y="36099"/>
            <a:ext cx="8038189" cy="6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6553199" y="6356350"/>
            <a:ext cx="2431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114300" y="0"/>
            <a:ext cx="710565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114300" y="742950"/>
            <a:ext cx="4381500" cy="538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4648199" y="742950"/>
            <a:ext cx="4181475" cy="5383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114300" y="6356350"/>
            <a:ext cx="533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2" type="sldNum"/>
          </p:nvPr>
        </p:nvSpPr>
        <p:spPr>
          <a:xfrm>
            <a:off x="6705599" y="635634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191411" y="0"/>
            <a:ext cx="7019014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191411" y="866776"/>
            <a:ext cx="8752564" cy="5259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6553199" y="6356350"/>
            <a:ext cx="239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191411" y="6356350"/>
            <a:ext cx="49616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9.jpg"/><Relationship Id="rId5" Type="http://schemas.openxmlformats.org/officeDocument/2006/relationships/image" Target="../media/image1.jpg"/><Relationship Id="rId6" Type="http://schemas.openxmlformats.org/officeDocument/2006/relationships/image" Target="../media/image3.jpg"/><Relationship Id="rId7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>
            <p:ph type="ctrTitle"/>
          </p:nvPr>
        </p:nvSpPr>
        <p:spPr>
          <a:xfrm>
            <a:off x="295275" y="2130425"/>
            <a:ext cx="8162925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DATA TYPES &amp; </a:t>
            </a:r>
            <a:br>
              <a:rPr lang="en-US" sz="3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48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</a:t>
            </a:r>
            <a:endParaRPr b="1" sz="4800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>
            <p:ph idx="1" type="subTitle"/>
          </p:nvPr>
        </p:nvSpPr>
        <p:spPr>
          <a:xfrm>
            <a:off x="295275" y="3886200"/>
            <a:ext cx="747712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rPr lang="en-US"/>
              <a:t>Instructor: </a:t>
            </a:r>
            <a:endParaRPr/>
          </a:p>
        </p:txBody>
      </p:sp>
      <p:sp>
        <p:nvSpPr>
          <p:cNvPr id="49" name="Google Shape;49;p1"/>
          <p:cNvSpPr txBox="1"/>
          <p:nvPr>
            <p:ph idx="12" type="sldNum"/>
          </p:nvPr>
        </p:nvSpPr>
        <p:spPr>
          <a:xfrm>
            <a:off x="6553199" y="6356350"/>
            <a:ext cx="239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1"/>
          <p:cNvSpPr txBox="1"/>
          <p:nvPr>
            <p:ph idx="11" type="ftr"/>
          </p:nvPr>
        </p:nvSpPr>
        <p:spPr>
          <a:xfrm>
            <a:off x="191410" y="6356350"/>
            <a:ext cx="51044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5" name="Google Shape;175;p10"/>
          <p:cNvGraphicFramePr/>
          <p:nvPr/>
        </p:nvGraphicFramePr>
        <p:xfrm>
          <a:off x="228601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1783375"/>
                <a:gridCol w="4693625"/>
                <a:gridCol w="22241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Data</a:t>
                      </a:r>
                      <a:r>
                        <a:rPr b="1" lang="en-US" sz="1800"/>
                        <a:t> Type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Description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Example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Date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Stores dates between January 1, 0001, and December 31, 9999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2008-01-15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Datetime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Stores dates and times between January 1, 1753, and December 31, 9999, with an accuracy of 3.33 milliseconds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2008-01-15 09:42:16.142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Datetime2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Stores date and times between January 1, 0001, and December 31, 9999, with an accuracy of 100 nanoseconds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2008-01-15 09:42:16.1420221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Datetimeoffset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Similar to the datetime2 data type, but also expects an offset designation of –14:00 to +14:00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2008-01-15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09:42:16.1420221 </a:t>
                      </a:r>
                      <a:endParaRPr/>
                    </a:p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+05:00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Smalldatetime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Stores dates and times between January 1, 1900, and June 6, 2079, with an accuracy of 1 minute 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2008-01-15 09:42:00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</a:t>
                      </a:r>
                      <a:endParaRPr b="1"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Stores times with an accuracy of 100 nanoseconds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09:42:16.1420221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6" name="Google Shape;176;p10"/>
          <p:cNvSpPr txBox="1"/>
          <p:nvPr>
            <p:ph idx="4294967295" type="sldNum"/>
          </p:nvPr>
        </p:nvSpPr>
        <p:spPr>
          <a:xfrm>
            <a:off x="3500430" y="63579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0" y="0"/>
            <a:ext cx="892971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Date and Time</a:t>
            </a:r>
            <a:endParaRPr/>
          </a:p>
        </p:txBody>
      </p:sp>
      <p:sp>
        <p:nvSpPr>
          <p:cNvPr id="178" name="Google Shape;178;p10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idx="4294967295" type="sldNum"/>
          </p:nvPr>
        </p:nvSpPr>
        <p:spPr>
          <a:xfrm>
            <a:off x="6653258" y="635635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84" name="Google Shape;184;p11"/>
          <p:cNvSpPr txBox="1"/>
          <p:nvPr/>
        </p:nvSpPr>
        <p:spPr>
          <a:xfrm>
            <a:off x="0" y="0"/>
            <a:ext cx="8929718" cy="666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Character Strings</a:t>
            </a:r>
            <a:endParaRPr/>
          </a:p>
        </p:txBody>
      </p:sp>
      <p:graphicFrame>
        <p:nvGraphicFramePr>
          <p:cNvPr id="185" name="Google Shape;185;p11"/>
          <p:cNvGraphicFramePr/>
          <p:nvPr/>
        </p:nvGraphicFramePr>
        <p:xfrm>
          <a:off x="242918" y="14422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2011675"/>
                <a:gridCol w="6675125"/>
              </a:tblGrid>
              <a:tr h="538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Data</a:t>
                      </a:r>
                      <a:r>
                        <a:rPr b="1" lang="en-US" sz="1800"/>
                        <a:t> type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Char(n)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Fixed-length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Maximum length of 8,000 characters (1 ≤ n ≤ 8000)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Varchar(n)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Variable-length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Maximum of 8,000 characters (1 ≤ n ≤ 8000)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Varchar(max)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Variable-length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Maximum length of 2,147,483,647 characters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Text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Variable-length 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Maximum length of 2,147,483,647 characters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Use varchar(max) instead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11"/>
          <p:cNvSpPr txBox="1"/>
          <p:nvPr>
            <p:ph idx="1" type="body"/>
          </p:nvPr>
        </p:nvSpPr>
        <p:spPr>
          <a:xfrm>
            <a:off x="142860" y="749710"/>
            <a:ext cx="8643998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1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Non-Unicode string data types:</a:t>
            </a:r>
            <a:endParaRPr/>
          </a:p>
        </p:txBody>
      </p:sp>
      <p:pic>
        <p:nvPicPr>
          <p:cNvPr descr="http://icons.iconarchive.com/icons/icontexto/webdev/128/webdev-bullet-icon.png" id="187" name="Google Shape;1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0211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1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152400" y="747487"/>
            <a:ext cx="8777318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1" marL="4000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400"/>
              <a:t>Unicode string data types are “double width”:</a:t>
            </a:r>
            <a:endParaRPr/>
          </a:p>
        </p:txBody>
      </p:sp>
      <p:sp>
        <p:nvSpPr>
          <p:cNvPr id="194" name="Google Shape;194;p12"/>
          <p:cNvSpPr txBox="1"/>
          <p:nvPr>
            <p:ph idx="4294967295" type="sldNum"/>
          </p:nvPr>
        </p:nvSpPr>
        <p:spPr>
          <a:xfrm>
            <a:off x="6796118" y="6342537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95" name="Google Shape;195;p12"/>
          <p:cNvSpPr txBox="1"/>
          <p:nvPr/>
        </p:nvSpPr>
        <p:spPr>
          <a:xfrm>
            <a:off x="0" y="0"/>
            <a:ext cx="8929718" cy="6735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Unicode Character Strings</a:t>
            </a:r>
            <a:endParaRPr/>
          </a:p>
        </p:txBody>
      </p:sp>
      <p:graphicFrame>
        <p:nvGraphicFramePr>
          <p:cNvPr id="196" name="Google Shape;196;p12"/>
          <p:cNvGraphicFramePr/>
          <p:nvPr/>
        </p:nvGraphicFramePr>
        <p:xfrm>
          <a:off x="322943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2011675"/>
                <a:gridCol w="667512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Data</a:t>
                      </a:r>
                      <a:r>
                        <a:rPr b="1" lang="en-US" sz="1800"/>
                        <a:t> type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Nchar(n)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Fixed-length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Maximum specified length is 4,000 characters (</a:t>
                      </a:r>
                      <a:r>
                        <a:rPr lang="en-US" sz="1800"/>
                        <a:t>1≤ n ≤ 4000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Nvarchar(n)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Variable-length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Maximum specified length is 4,000 characters (</a:t>
                      </a:r>
                      <a:r>
                        <a:rPr lang="en-US" sz="1800"/>
                        <a:t>1≤ n ≤ 4000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Nvarchar(max)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Variable-length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 Maximum length of 1,073,741,823 characters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Ntext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Variable-length 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Maximum length of 1,073,741,823 characters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http://icons.iconarchive.com/icons/icontexto/webdev/128/webdev-bullet-icon.png" id="197" name="Google Shape;1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0211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2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"/>
          <p:cNvSpPr txBox="1"/>
          <p:nvPr>
            <p:ph idx="4294967295" type="sldNum"/>
          </p:nvPr>
        </p:nvSpPr>
        <p:spPr>
          <a:xfrm>
            <a:off x="6796118" y="6357958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205" name="Google Shape;205;p13"/>
          <p:cNvSpPr txBox="1"/>
          <p:nvPr/>
        </p:nvSpPr>
        <p:spPr>
          <a:xfrm>
            <a:off x="0" y="0"/>
            <a:ext cx="8929718" cy="696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Binary Strings</a:t>
            </a:r>
            <a:endParaRPr/>
          </a:p>
        </p:txBody>
      </p:sp>
      <p:graphicFrame>
        <p:nvGraphicFramePr>
          <p:cNvPr id="206" name="Google Shape;206;p13"/>
          <p:cNvGraphicFramePr/>
          <p:nvPr/>
        </p:nvGraphicFramePr>
        <p:xfrm>
          <a:off x="257432" y="990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2011675"/>
                <a:gridCol w="667512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Data</a:t>
                      </a:r>
                      <a:r>
                        <a:rPr b="1" lang="en-US" sz="1800"/>
                        <a:t> type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Binary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- Fixed-length binary data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 Maximum length of 8,000 bytes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Varbinary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Variable length binary data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Maximum length of 8,000 bytes. 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Image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Variable length binary data</a:t>
                      </a:r>
                      <a:endParaRPr/>
                    </a:p>
                    <a:p>
                      <a:pPr indent="-11430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Char char="-"/>
                      </a:pPr>
                      <a:r>
                        <a:rPr lang="en-US" sz="1800"/>
                        <a:t> Maximum length of 2,147,483,647 bytes.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13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 txBox="1"/>
          <p:nvPr>
            <p:ph idx="4294967295" type="sldNum"/>
          </p:nvPr>
        </p:nvSpPr>
        <p:spPr>
          <a:xfrm>
            <a:off x="6693573" y="635635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graphicFrame>
        <p:nvGraphicFramePr>
          <p:cNvPr id="213" name="Google Shape;213;p14"/>
          <p:cNvGraphicFramePr/>
          <p:nvPr/>
        </p:nvGraphicFramePr>
        <p:xfrm>
          <a:off x="228600" y="91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1977525"/>
                <a:gridCol w="6723600"/>
              </a:tblGrid>
              <a:tr h="468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Data Type </a:t>
                      </a:r>
                      <a:endParaRPr b="1" sz="1800"/>
                    </a:p>
                  </a:txBody>
                  <a:tcPr marT="45725" marB="45725" marR="91450" marL="9145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Description</a:t>
                      </a:r>
                      <a:endParaRPr b="1" sz="1800"/>
                    </a:p>
                  </a:txBody>
                  <a:tcPr marT="45725" marB="45725" marR="91450" marL="91450" anchor="ctr" anchorCtr="1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</a:tr>
              <a:tr h="78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Timestamp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Stores a database-wide unique number that gets updated every time a row gets updated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Hierarchyid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Special data type that maintains hierarchy positioning information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Uniqueidentifier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Stores a database-wide unique number that gets updated every time a row gets updated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Sql_variant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Stores values of various SQL Server-supported data types, except text, ntext, and timestamp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78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Xml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Stores XML data. You can store xml instances in a column or a variable (SQL Server 2005 only).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Table 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Stores a result set for later processing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14"/>
          <p:cNvSpPr txBox="1"/>
          <p:nvPr/>
        </p:nvSpPr>
        <p:spPr>
          <a:xfrm>
            <a:off x="0" y="0"/>
            <a:ext cx="8929718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Other Data Types</a:t>
            </a:r>
            <a:endParaRPr/>
          </a:p>
        </p:txBody>
      </p:sp>
      <p:sp>
        <p:nvSpPr>
          <p:cNvPr id="215" name="Google Shape;215;p14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SQL OPERATORS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 2</a:t>
            </a:r>
            <a:endParaRPr/>
          </a:p>
        </p:txBody>
      </p:sp>
      <p:sp>
        <p:nvSpPr>
          <p:cNvPr id="222" name="Google Shape;222;p15"/>
          <p:cNvSpPr txBox="1"/>
          <p:nvPr>
            <p:ph idx="11" type="ftr"/>
          </p:nvPr>
        </p:nvSpPr>
        <p:spPr>
          <a:xfrm>
            <a:off x="191410" y="6356350"/>
            <a:ext cx="5047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6553199" y="6356350"/>
            <a:ext cx="239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6821714" y="63246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6"/>
          <p:cNvSpPr txBox="1"/>
          <p:nvPr/>
        </p:nvSpPr>
        <p:spPr>
          <a:xfrm>
            <a:off x="0" y="0"/>
            <a:ext cx="7380312" cy="7403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What is an Operator in SQL? </a:t>
            </a:r>
            <a:endParaRPr b="1" sz="3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37" name="Google Shape;237;p16"/>
          <p:cNvSpPr txBox="1"/>
          <p:nvPr/>
        </p:nvSpPr>
        <p:spPr>
          <a:xfrm>
            <a:off x="191410" y="836712"/>
            <a:ext cx="8763903" cy="5868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An </a:t>
            </a:r>
            <a:r>
              <a:rPr lang="en-US" sz="22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operator</a:t>
            </a:r>
            <a:r>
              <a:rPr lang="en-US" sz="2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is a reserved word or a character used primarily in an SQL statement's WHERE clause to perform operation(s), such as comparisons and arithmetic operations.</a:t>
            </a:r>
            <a:endParaRPr/>
          </a:p>
          <a:p>
            <a:pPr indent="-342900" lvl="0" marL="342900" marR="0" rtl="0" algn="just">
              <a:lnSpc>
                <a:spcPct val="130000"/>
              </a:lnSpc>
              <a:spcBef>
                <a:spcPts val="440"/>
              </a:spcBef>
              <a:spcAft>
                <a:spcPts val="0"/>
              </a:spcAft>
              <a:buClr>
                <a:srgbClr val="E36C09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Operators are used to specify conditions in an SQL statement and to serve as conjunctions for multiple conditions in a statement. Some types of most operators:</a:t>
            </a:r>
            <a:endParaRPr/>
          </a:p>
          <a:p>
            <a:pPr indent="-342900" lvl="2" marL="1257300" marR="0" rtl="0" algn="just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Arithmetic operators</a:t>
            </a:r>
            <a:endParaRPr/>
          </a:p>
          <a:p>
            <a:pPr indent="-342900" lvl="2" marL="1257300" marR="0" rtl="0" algn="just">
              <a:lnSpc>
                <a:spcPct val="17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Comparison operators</a:t>
            </a:r>
            <a:endParaRPr/>
          </a:p>
          <a:p>
            <a:pPr indent="-342900" lvl="2" marL="1257300" marR="0" rtl="0" algn="just">
              <a:lnSpc>
                <a:spcPct val="17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	Logical operators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.</a:t>
            </a:r>
            <a:endParaRPr b="0" i="0" sz="20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grpSp>
        <p:nvGrpSpPr>
          <p:cNvPr id="238" name="Google Shape;238;p16"/>
          <p:cNvGrpSpPr/>
          <p:nvPr/>
        </p:nvGrpSpPr>
        <p:grpSpPr>
          <a:xfrm>
            <a:off x="743857" y="3697615"/>
            <a:ext cx="533400" cy="533400"/>
            <a:chOff x="4736174" y="1352599"/>
            <a:chExt cx="1358800" cy="1358800"/>
          </a:xfrm>
        </p:grpSpPr>
        <p:sp>
          <p:nvSpPr>
            <p:cNvPr id="239" name="Google Shape;239;p16"/>
            <p:cNvSpPr/>
            <p:nvPr/>
          </p:nvSpPr>
          <p:spPr>
            <a:xfrm>
              <a:off x="4736174" y="1352599"/>
              <a:ext cx="1358800" cy="1358800"/>
            </a:xfrm>
            <a:prstGeom prst="ellipse">
              <a:avLst/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935166" y="1551591"/>
              <a:ext cx="960816" cy="960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1" name="Google Shape;241;p16"/>
          <p:cNvGrpSpPr/>
          <p:nvPr/>
        </p:nvGrpSpPr>
        <p:grpSpPr>
          <a:xfrm>
            <a:off x="743857" y="4316488"/>
            <a:ext cx="533400" cy="533400"/>
            <a:chOff x="4736174" y="1352599"/>
            <a:chExt cx="1358800" cy="1358800"/>
          </a:xfrm>
        </p:grpSpPr>
        <p:sp>
          <p:nvSpPr>
            <p:cNvPr id="242" name="Google Shape;242;p16"/>
            <p:cNvSpPr/>
            <p:nvPr/>
          </p:nvSpPr>
          <p:spPr>
            <a:xfrm>
              <a:off x="4736174" y="1352599"/>
              <a:ext cx="1358800" cy="1358800"/>
            </a:xfrm>
            <a:prstGeom prst="ellipse">
              <a:avLst/>
            </a:prstGeom>
            <a:solidFill>
              <a:srgbClr val="E36C0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935166" y="1551591"/>
              <a:ext cx="960816" cy="960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4" name="Google Shape;244;p16"/>
          <p:cNvGrpSpPr/>
          <p:nvPr/>
        </p:nvGrpSpPr>
        <p:grpSpPr>
          <a:xfrm>
            <a:off x="769257" y="4946247"/>
            <a:ext cx="533400" cy="533400"/>
            <a:chOff x="4736174" y="1352599"/>
            <a:chExt cx="1358800" cy="1358800"/>
          </a:xfrm>
        </p:grpSpPr>
        <p:sp>
          <p:nvSpPr>
            <p:cNvPr id="245" name="Google Shape;245;p16"/>
            <p:cNvSpPr/>
            <p:nvPr/>
          </p:nvSpPr>
          <p:spPr>
            <a:xfrm>
              <a:off x="4736174" y="1352599"/>
              <a:ext cx="1358800" cy="1358800"/>
            </a:xfrm>
            <a:prstGeom prst="ellipse">
              <a:avLst/>
            </a:prstGeom>
            <a:solidFill>
              <a:srgbClr val="92D05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935166" y="1551591"/>
              <a:ext cx="960816" cy="9608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36825" spcFirstLastPara="1" rIns="368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7" name="Google Shape;247;p16"/>
          <p:cNvSpPr txBox="1"/>
          <p:nvPr>
            <p:ph idx="11" type="ftr"/>
          </p:nvPr>
        </p:nvSpPr>
        <p:spPr>
          <a:xfrm>
            <a:off x="191410" y="6356350"/>
            <a:ext cx="50282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7"/>
          <p:cNvSpPr txBox="1"/>
          <p:nvPr>
            <p:ph idx="12" type="sldNum"/>
          </p:nvPr>
        </p:nvSpPr>
        <p:spPr>
          <a:xfrm>
            <a:off x="6835326" y="63246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7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0" y="0"/>
            <a:ext cx="7380312" cy="631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SQL Arithmetic Operators</a:t>
            </a:r>
            <a:endParaRPr b="1" sz="3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191411" y="739813"/>
            <a:ext cx="8763904" cy="887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list of the Arithmetic</a:t>
            </a:r>
            <a:r>
              <a:rPr b="1" lang="en-US" sz="2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available in SQL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2" name="Google Shape;262;p17"/>
          <p:cNvGraphicFramePr/>
          <p:nvPr/>
        </p:nvGraphicFramePr>
        <p:xfrm>
          <a:off x="562140" y="17429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1590475"/>
                <a:gridCol w="3180950"/>
                <a:gridCol w="34294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Operator</a:t>
                      </a:r>
                      <a:endParaRPr b="1" sz="1800"/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Description</a:t>
                      </a:r>
                      <a:endParaRPr b="1" sz="1800"/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Example</a:t>
                      </a:r>
                      <a:endParaRPr b="1" sz="1800"/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Addition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+ b 	🡪 30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Subtraction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- b 	🡪 -10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*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Multiplication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* b 	🡪 200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/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Division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/ a 	🡪 2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%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Modulus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% a 	🡪 0 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63" name="Google Shape;263;p17"/>
          <p:cNvSpPr txBox="1"/>
          <p:nvPr/>
        </p:nvSpPr>
        <p:spPr>
          <a:xfrm>
            <a:off x="1669090" y="4343400"/>
            <a:ext cx="58058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 Assume variable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holds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variable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holds 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7"/>
          <p:cNvSpPr txBox="1"/>
          <p:nvPr>
            <p:ph idx="11" type="ftr"/>
          </p:nvPr>
        </p:nvSpPr>
        <p:spPr>
          <a:xfrm>
            <a:off x="191410" y="6356350"/>
            <a:ext cx="50282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idx="12" type="sldNum"/>
          </p:nvPr>
        </p:nvSpPr>
        <p:spPr>
          <a:xfrm>
            <a:off x="6722840" y="63246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8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0" y="0"/>
            <a:ext cx="7380312" cy="73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SQL Comparison Operators</a:t>
            </a:r>
            <a:endParaRPr b="1" sz="3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278" name="Google Shape;278;p18"/>
          <p:cNvSpPr txBox="1"/>
          <p:nvPr/>
        </p:nvSpPr>
        <p:spPr>
          <a:xfrm>
            <a:off x="123372" y="755814"/>
            <a:ext cx="8991599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is a list of all the Comparison</a:t>
            </a:r>
            <a:r>
              <a:rPr b="1" lang="en-US" sz="24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 available in SQL</a:t>
            </a:r>
            <a:endParaRPr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9" name="Google Shape;279;p18"/>
          <p:cNvGraphicFramePr/>
          <p:nvPr/>
        </p:nvGraphicFramePr>
        <p:xfrm>
          <a:off x="3048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1271450"/>
                <a:gridCol w="2860800"/>
                <a:gridCol w="1264650"/>
                <a:gridCol w="3061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Operator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=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to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&gt;=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 or equal to 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!=, &lt;&gt;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to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&lt;=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 or equal to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&lt;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!&lt;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less than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&gt;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!&gt;</a:t>
                      </a:r>
                      <a:endParaRPr sz="1800"/>
                    </a:p>
                  </a:txBody>
                  <a:tcPr marT="45725" marB="45725" marR="91450" marL="91450" anchor="ctr" anchorCtr="1"/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greater than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id="280" name="Google Shape;28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343400"/>
            <a:ext cx="3886199" cy="167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1" name="Google Shape;281;p18"/>
          <p:cNvSpPr txBox="1"/>
          <p:nvPr/>
        </p:nvSpPr>
        <p:spPr>
          <a:xfrm>
            <a:off x="4572000" y="4371201"/>
            <a:ext cx="43434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SQL:  </a:t>
            </a:r>
            <a:r>
              <a:rPr i="1"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* FROM CUSTOMERS WHERE SALARY &gt; 5000</a:t>
            </a:r>
            <a:r>
              <a:rPr lang="en-US" sz="11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 txBox="1"/>
          <p:nvPr/>
        </p:nvSpPr>
        <p:spPr>
          <a:xfrm>
            <a:off x="1371600" y="6047601"/>
            <a:ext cx="17093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CUSTOMERS TABLE</a:t>
            </a:r>
            <a:endParaRPr b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02113" y="5105399"/>
            <a:ext cx="3560887" cy="114300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84" name="Google Shape;284;p18"/>
          <p:cNvSpPr/>
          <p:nvPr/>
        </p:nvSpPr>
        <p:spPr>
          <a:xfrm>
            <a:off x="6934200" y="4724400"/>
            <a:ext cx="228600" cy="2286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/>
          <p:cNvSpPr txBox="1"/>
          <p:nvPr/>
        </p:nvSpPr>
        <p:spPr>
          <a:xfrm>
            <a:off x="304800" y="3810000"/>
            <a:ext cx="158729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97155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 txBox="1"/>
          <p:nvPr>
            <p:ph idx="11" type="ftr"/>
          </p:nvPr>
        </p:nvSpPr>
        <p:spPr>
          <a:xfrm>
            <a:off x="191410" y="6356350"/>
            <a:ext cx="50282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9"/>
          <p:cNvSpPr txBox="1"/>
          <p:nvPr>
            <p:ph idx="12" type="sldNum"/>
          </p:nvPr>
        </p:nvSpPr>
        <p:spPr>
          <a:xfrm>
            <a:off x="6796118" y="6386512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7" name="Google Shape;297;p19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19"/>
          <p:cNvSpPr txBox="1"/>
          <p:nvPr/>
        </p:nvSpPr>
        <p:spPr>
          <a:xfrm>
            <a:off x="0" y="0"/>
            <a:ext cx="7380312" cy="6524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SQL Logical Operators</a:t>
            </a:r>
            <a:endParaRPr b="1" sz="3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300" name="Google Shape;300;p19"/>
          <p:cNvSpPr txBox="1"/>
          <p:nvPr/>
        </p:nvSpPr>
        <p:spPr>
          <a:xfrm>
            <a:off x="285720" y="1071546"/>
            <a:ext cx="864399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1" name="Google Shape;301;p19"/>
          <p:cNvGraphicFramePr/>
          <p:nvPr/>
        </p:nvGraphicFramePr>
        <p:xfrm>
          <a:off x="381000" y="10715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1447800"/>
                <a:gridCol w="6934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Operator</a:t>
                      </a:r>
                      <a:endParaRPr b="1" sz="1800"/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Description</a:t>
                      </a:r>
                      <a:endParaRPr b="1" sz="1800"/>
                    </a:p>
                  </a:txBody>
                  <a:tcPr marT="45725" marB="45725" marR="91450" marL="91450" anchor="ctr" anchorCtr="1">
                    <a:solidFill>
                      <a:srgbClr val="F7923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ALL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 Used to compare a value to all values in another value set.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Used when both conditions are included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ANY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 Used to compare a value to any applicable value in the list according to the condition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BETWEEN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Used to limit the values in a range e.g.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EXISTS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 Used to search for the presence of a row in a specified table that meets certain criteria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Included in the list e.g.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LIKE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Equal to some character (use quotes)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NOT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Opposite of the logical value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Used when either of the condition is true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</a:t>
                      </a:r>
                      <a:r>
                        <a:rPr lang="en-US" sz="1800"/>
                        <a:t> NULL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This checks if the field has a null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UNIQUE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1430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/>
                        <a:t> Searches every row of a specified table for uniqueness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302" name="Google Shape;302;p19"/>
          <p:cNvSpPr txBox="1"/>
          <p:nvPr>
            <p:ph idx="11" type="ftr"/>
          </p:nvPr>
        </p:nvSpPr>
        <p:spPr>
          <a:xfrm>
            <a:off x="191410" y="6356350"/>
            <a:ext cx="50282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"/>
          <p:cNvSpPr txBox="1"/>
          <p:nvPr>
            <p:ph type="title"/>
          </p:nvPr>
        </p:nvSpPr>
        <p:spPr>
          <a:xfrm>
            <a:off x="0" y="0"/>
            <a:ext cx="8929718" cy="65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Learning Goals</a:t>
            </a:r>
            <a:endParaRPr/>
          </a:p>
        </p:txBody>
      </p:sp>
      <p:sp>
        <p:nvSpPr>
          <p:cNvPr id="57" name="Google Shape;57;p2"/>
          <p:cNvSpPr txBox="1"/>
          <p:nvPr>
            <p:ph idx="4294967295" type="sldNum"/>
          </p:nvPr>
        </p:nvSpPr>
        <p:spPr>
          <a:xfrm>
            <a:off x="6796118" y="6386512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cxnSp>
        <p:nvCxnSpPr>
          <p:cNvPr id="58" name="Google Shape;58;p2"/>
          <p:cNvCxnSpPr/>
          <p:nvPr/>
        </p:nvCxnSpPr>
        <p:spPr>
          <a:xfrm>
            <a:off x="0" y="914400"/>
            <a:ext cx="9144000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2"/>
          <p:cNvSpPr/>
          <p:nvPr/>
        </p:nvSpPr>
        <p:spPr>
          <a:xfrm>
            <a:off x="0" y="914400"/>
            <a:ext cx="3701927" cy="4064000"/>
          </a:xfrm>
          <a:custGeom>
            <a:rect b="b" l="l" r="r" t="t"/>
            <a:pathLst>
              <a:path extrusionOk="0" h="4064000" w="3816420">
                <a:moveTo>
                  <a:pt x="0" y="0"/>
                </a:moveTo>
                <a:lnTo>
                  <a:pt x="3816420" y="0"/>
                </a:lnTo>
                <a:lnTo>
                  <a:pt x="3816420" y="4064000"/>
                </a:lnTo>
                <a:lnTo>
                  <a:pt x="0" y="4064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end of this lecture students should be able to: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77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3916209" y="962173"/>
            <a:ext cx="5222304" cy="955476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Understand about the different types of data we can collect</a:t>
            </a:r>
            <a:endParaRPr b="0" i="0" sz="20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1" name="Google Shape;61;p2"/>
          <p:cNvCxnSpPr/>
          <p:nvPr/>
        </p:nvCxnSpPr>
        <p:spPr>
          <a:xfrm>
            <a:off x="3816420" y="1917650"/>
            <a:ext cx="5322093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2"/>
          <p:cNvSpPr/>
          <p:nvPr/>
        </p:nvSpPr>
        <p:spPr>
          <a:xfrm>
            <a:off x="3916209" y="2023614"/>
            <a:ext cx="5222304" cy="955476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Use  these data  types while creating your  tables</a:t>
            </a:r>
            <a:endParaRPr b="0" i="0" sz="20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cxnSp>
        <p:nvCxnSpPr>
          <p:cNvPr id="63" name="Google Shape;63;p2"/>
          <p:cNvCxnSpPr/>
          <p:nvPr/>
        </p:nvCxnSpPr>
        <p:spPr>
          <a:xfrm>
            <a:off x="3816420" y="2920900"/>
            <a:ext cx="5322093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2"/>
          <p:cNvSpPr/>
          <p:nvPr/>
        </p:nvSpPr>
        <p:spPr>
          <a:xfrm>
            <a:off x="3916209" y="2968674"/>
            <a:ext cx="5222304" cy="955476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Choose a appropriate data  type  for a  table column based on your requirement </a:t>
            </a:r>
            <a:endParaRPr b="0" i="0" sz="20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https://encrypted-tbn1.gstatic.com/images?q=tbn:ANd9GcScvVu-_0SSWUkRY6t_-8ulDMbfPRpGVTn9ogm6-uepvWoLQFc7" id="65" name="Google Shape;6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914400"/>
            <a:ext cx="429776" cy="429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930" y="1905000"/>
            <a:ext cx="429776" cy="429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ScvVu-_0SSWUkRY6t_-8ulDMbfPRpGVTn9ogm6-uepvWoLQFc7" id="67" name="Google Shape;6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5930" y="2900648"/>
            <a:ext cx="429776" cy="429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2"/>
          <p:cNvCxnSpPr/>
          <p:nvPr/>
        </p:nvCxnSpPr>
        <p:spPr>
          <a:xfrm>
            <a:off x="3821907" y="3830252"/>
            <a:ext cx="5322093" cy="0"/>
          </a:xfrm>
          <a:prstGeom prst="straightConnector1">
            <a:avLst/>
          </a:prstGeom>
          <a:solidFill>
            <a:schemeClr val="accent1"/>
          </a:solidFill>
          <a:ln cap="flat" cmpd="sng" w="25400">
            <a:solidFill>
              <a:srgbClr val="C0CCE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2"/>
          <p:cNvSpPr/>
          <p:nvPr/>
        </p:nvSpPr>
        <p:spPr>
          <a:xfrm>
            <a:off x="3921696" y="3878026"/>
            <a:ext cx="5222304" cy="955476"/>
          </a:xfrm>
          <a:custGeom>
            <a:rect b="b" l="l" r="r" t="t"/>
            <a:pathLst>
              <a:path extrusionOk="0" h="955476" w="5222304">
                <a:moveTo>
                  <a:pt x="0" y="0"/>
                </a:moveTo>
                <a:lnTo>
                  <a:pt x="5222304" y="0"/>
                </a:lnTo>
                <a:lnTo>
                  <a:pt x="5222304" y="955476"/>
                </a:lnTo>
                <a:lnTo>
                  <a:pt x="0" y="955476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76200" lIns="76200" spcFirstLastPara="1" rIns="76200" wrap="square" tIns="762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Use operators  to specify conditions in an SQL statement</a:t>
            </a:r>
            <a:endParaRPr b="0" i="0" sz="2000" u="none" cap="none" strike="noStrike">
              <a:solidFill>
                <a:schemeClr val="dk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https://encrypted-tbn1.gstatic.com/images?q=tbn:ANd9GcScvVu-_0SSWUkRY6t_-8ulDMbfPRpGVTn9ogm6-uepvWoLQFc7" id="70" name="Google Shape;7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81417" y="3810000"/>
            <a:ext cx="429776" cy="4297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thegroupiesunite.com/wp-content/uploads/QUESTION.jpg" id="71" name="Google Shape;7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233702" y="2663944"/>
            <a:ext cx="2057400" cy="25204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encrypted-tbn1.gstatic.com/images?q=tbn:ANd9GcRg_CFSj0xF_UTcjOVH0Jv_aFBdXiOyLoAMqOApGvyHC9XnrNBxrw" id="72" name="Google Shape;7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7134" y="4317823"/>
            <a:ext cx="3057518" cy="17375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stephenchukumba.files.wordpress.com/2012/02/good-idea.jpeg" id="73" name="Google Shape;73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01672" y="4560230"/>
            <a:ext cx="2333625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pinaldave.com/bimg/Not-Equal-To-Operator.jpg" id="74" name="Google Shape;74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-1472238">
            <a:off x="5617712" y="4928146"/>
            <a:ext cx="3488711" cy="1040921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0"/>
          <p:cNvSpPr txBox="1"/>
          <p:nvPr>
            <p:ph type="title"/>
          </p:nvPr>
        </p:nvSpPr>
        <p:spPr>
          <a:xfrm>
            <a:off x="191410" y="36099"/>
            <a:ext cx="8038189" cy="6662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09" name="Google Shape;309;p20"/>
          <p:cNvSpPr txBox="1"/>
          <p:nvPr>
            <p:ph idx="1" type="body"/>
          </p:nvPr>
        </p:nvSpPr>
        <p:spPr>
          <a:xfrm>
            <a:off x="1035424" y="808382"/>
            <a:ext cx="7949549" cy="5547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/>
              <a:t>Ms SQL Server Data Types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What is Ms SQL Server Data Type?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Some Ms SQL Server Data Types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/>
              <a:t>SQL Operators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What is an Operator in SQL?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Some category of Operators</a:t>
            </a:r>
            <a:endParaRPr/>
          </a:p>
          <a:p>
            <a:pPr indent="-342900" lvl="0" marL="342900" rtl="0" algn="l">
              <a:spcBef>
                <a:spcPts val="1160"/>
              </a:spcBef>
              <a:spcAft>
                <a:spcPts val="0"/>
              </a:spcAft>
              <a:buSzPts val="2800"/>
              <a:buFont typeface="Noto Sans Symbols"/>
              <a:buChar char="✔"/>
            </a:pPr>
            <a:r>
              <a:rPr lang="en-US"/>
              <a:t>Demo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Ms SQL Server Data Types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z="1800">
                <a:solidFill>
                  <a:srgbClr val="FF0000"/>
                </a:solidFill>
              </a:rPr>
              <a:t>Operators in SQL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310" name="Google Shape;310;p20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311" name="Google Shape;311;p20"/>
          <p:cNvSpPr txBox="1"/>
          <p:nvPr>
            <p:ph idx="12" type="sldNum"/>
          </p:nvPr>
        </p:nvSpPr>
        <p:spPr>
          <a:xfrm>
            <a:off x="6553199" y="6356350"/>
            <a:ext cx="2431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pic>
        <p:nvPicPr>
          <p:cNvPr descr="http://www.screencastsonline.com/public_images/01-new/SCOM0392-summary-icon-100x100.png" id="312" name="Google Shape;3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0098" y="4500311"/>
            <a:ext cx="2357689" cy="2357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"/>
          <p:cNvSpPr txBox="1"/>
          <p:nvPr>
            <p:ph type="title"/>
          </p:nvPr>
        </p:nvSpPr>
        <p:spPr>
          <a:xfrm>
            <a:off x="457200" y="2618283"/>
            <a:ext cx="4694931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46C0A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E46C0A"/>
                </a:solidFill>
              </a:rPr>
              <a:t>Thank you</a:t>
            </a:r>
            <a:endParaRPr sz="5400">
              <a:solidFill>
                <a:srgbClr val="E46C0A"/>
              </a:solidFill>
            </a:endParaRPr>
          </a:p>
        </p:txBody>
      </p:sp>
      <p:sp>
        <p:nvSpPr>
          <p:cNvPr id="318" name="Google Shape;318;p21"/>
          <p:cNvSpPr txBox="1"/>
          <p:nvPr>
            <p:ph idx="4294967295" type="ftr"/>
          </p:nvPr>
        </p:nvSpPr>
        <p:spPr>
          <a:xfrm>
            <a:off x="191410" y="6356350"/>
            <a:ext cx="52378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09e-BM/DT/FSOFT - ©FPT SOFTWARE – Fresher Academy - Internal Use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1"/>
          <p:cNvSpPr txBox="1"/>
          <p:nvPr>
            <p:ph idx="12" type="sldNum"/>
          </p:nvPr>
        </p:nvSpPr>
        <p:spPr>
          <a:xfrm>
            <a:off x="6553199" y="6356350"/>
            <a:ext cx="2431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191410" y="36099"/>
            <a:ext cx="8038189" cy="6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1600200" y="914400"/>
            <a:ext cx="5348310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3360"/>
              <a:buFont typeface="Candara"/>
              <a:buChar char="◊"/>
            </a:pPr>
            <a:r>
              <a:rPr b="1" lang="en-US"/>
              <a:t> Ms SQL Server Data Types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3360"/>
              <a:buFont typeface="Candara"/>
              <a:buChar char="◊"/>
            </a:pPr>
            <a:r>
              <a:rPr b="1" lang="en-US"/>
              <a:t> SQL Operators</a:t>
            </a:r>
            <a:endParaRPr/>
          </a:p>
          <a:p>
            <a:pPr indent="-129540" lvl="0" marL="342900" rtl="0" algn="l">
              <a:spcBef>
                <a:spcPts val="560"/>
              </a:spcBef>
              <a:spcAft>
                <a:spcPts val="0"/>
              </a:spcAft>
              <a:buClr>
                <a:srgbClr val="E36C09"/>
              </a:buClr>
              <a:buSzPts val="3360"/>
              <a:buFont typeface="Candara"/>
              <a:buNone/>
            </a:pPr>
            <a:r>
              <a:t/>
            </a:r>
            <a:endParaRPr b="1"/>
          </a:p>
        </p:txBody>
      </p:sp>
      <p:sp>
        <p:nvSpPr>
          <p:cNvPr id="82" name="Google Shape;82;p3"/>
          <p:cNvSpPr txBox="1"/>
          <p:nvPr>
            <p:ph idx="4294967295" type="sldNum"/>
          </p:nvPr>
        </p:nvSpPr>
        <p:spPr>
          <a:xfrm>
            <a:off x="6780658" y="634211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  <p:sp>
        <p:nvSpPr>
          <p:cNvPr id="83" name="Google Shape;83;p3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MS SQL SERVER DATA TYPES</a:t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lang="en-US"/>
              <a:t>Section 1</a:t>
            </a:r>
            <a:endParaRPr/>
          </a:p>
        </p:txBody>
      </p:sp>
      <p:sp>
        <p:nvSpPr>
          <p:cNvPr id="90" name="Google Shape;90;p4"/>
          <p:cNvSpPr txBox="1"/>
          <p:nvPr>
            <p:ph idx="11" type="ftr"/>
          </p:nvPr>
        </p:nvSpPr>
        <p:spPr>
          <a:xfrm>
            <a:off x="191410" y="6356350"/>
            <a:ext cx="5047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6553199" y="6356350"/>
            <a:ext cx="23907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6741650" y="6324600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5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5"/>
          <p:cNvSpPr txBox="1"/>
          <p:nvPr/>
        </p:nvSpPr>
        <p:spPr>
          <a:xfrm>
            <a:off x="0" y="0"/>
            <a:ext cx="738031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Ms SQL Server Data Types</a:t>
            </a:r>
            <a:endParaRPr b="1" sz="3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05" name="Google Shape;105;p5"/>
          <p:cNvSpPr txBox="1"/>
          <p:nvPr/>
        </p:nvSpPr>
        <p:spPr>
          <a:xfrm>
            <a:off x="2895600" y="803930"/>
            <a:ext cx="5867400" cy="4301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Birthday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✔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Marks…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5"/>
          <p:cNvSpPr/>
          <p:nvPr/>
        </p:nvSpPr>
        <p:spPr>
          <a:xfrm>
            <a:off x="2971800" y="3962400"/>
            <a:ext cx="2514600" cy="1219200"/>
          </a:xfrm>
          <a:prstGeom prst="irregularSeal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://www.celticwatersolutions.ie/uploads/images/Question%20About%20Water%20Filtration.jpg" id="107" name="Google Shape;10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33600"/>
            <a:ext cx="2819400" cy="3706177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609600" y="5715000"/>
            <a:ext cx="752962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type of data each of field ???..............</a:t>
            </a:r>
            <a:endParaRPr/>
          </a:p>
        </p:txBody>
      </p:sp>
      <p:pic>
        <p:nvPicPr>
          <p:cNvPr descr="http://caricatures.org.uk/wp-content/uploads/2012/10/BBCApplication72.jpg" id="109" name="Google Shape;1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15000" y="1371600"/>
            <a:ext cx="2964327" cy="34575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>
            <p:ph idx="11" type="ftr"/>
          </p:nvPr>
        </p:nvSpPr>
        <p:spPr>
          <a:xfrm>
            <a:off x="191410" y="6356350"/>
            <a:ext cx="50282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191410" y="36099"/>
            <a:ext cx="8038189" cy="6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Ms SQL Server Data Types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191410" y="808383"/>
            <a:ext cx="8793563" cy="536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⮚"/>
            </a:pPr>
            <a:r>
              <a:rPr b="1" lang="en-US" sz="2400"/>
              <a:t>SQL Server supports below data types. NULL is default value for most data type: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Exact Numerics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Approximate Numerics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Date and Time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Character Strings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Unicode Character Strings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Binary Strings</a:t>
            </a:r>
            <a:endParaRPr/>
          </a:p>
          <a:p>
            <a:pPr indent="-285750" lvl="1" marL="74295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n-US" sz="2000"/>
              <a:t>Other Data Types</a:t>
            </a:r>
            <a:endParaRPr sz="2000"/>
          </a:p>
        </p:txBody>
      </p:sp>
      <p:sp>
        <p:nvSpPr>
          <p:cNvPr id="122" name="Google Shape;122;p6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23" name="Google Shape;123;p6"/>
          <p:cNvSpPr txBox="1"/>
          <p:nvPr>
            <p:ph idx="12" type="sldNum"/>
          </p:nvPr>
        </p:nvSpPr>
        <p:spPr>
          <a:xfrm>
            <a:off x="6553199" y="6356350"/>
            <a:ext cx="2431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6"/>
          <p:cNvSpPr/>
          <p:nvPr/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6"/>
          <p:cNvGrpSpPr/>
          <p:nvPr/>
        </p:nvGrpSpPr>
        <p:grpSpPr>
          <a:xfrm>
            <a:off x="5105399" y="2489195"/>
            <a:ext cx="3200400" cy="3634744"/>
            <a:chOff x="685799" y="203195"/>
            <a:chExt cx="3200400" cy="3634744"/>
          </a:xfrm>
        </p:grpSpPr>
        <p:sp>
          <p:nvSpPr>
            <p:cNvPr id="127" name="Google Shape;127;p6"/>
            <p:cNvSpPr/>
            <p:nvPr/>
          </p:nvSpPr>
          <p:spPr>
            <a:xfrm>
              <a:off x="806957" y="351788"/>
              <a:ext cx="2948940" cy="1024128"/>
            </a:xfrm>
            <a:prstGeom prst="ellipse">
              <a:avLst/>
            </a:prstGeom>
            <a:solidFill>
              <a:srgbClr val="C0DAE5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2000250" y="2859531"/>
              <a:ext cx="571500" cy="36576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rgbClr val="CDE1E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914400" y="3152139"/>
              <a:ext cx="2743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 txBox="1"/>
            <p:nvPr/>
          </p:nvSpPr>
          <p:spPr>
            <a:xfrm>
              <a:off x="914400" y="3152139"/>
              <a:ext cx="27432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0675" lIns="170675" spcFirstLastPara="1" rIns="170675" wrap="square" tIns="170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types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2320285" y="1437637"/>
              <a:ext cx="768099" cy="720542"/>
            </a:xfrm>
            <a:prstGeom prst="ellipse">
              <a:avLst/>
            </a:prstGeom>
            <a:solidFill>
              <a:srgbClr val="49ACC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 txBox="1"/>
            <p:nvPr/>
          </p:nvSpPr>
          <p:spPr>
            <a:xfrm>
              <a:off x="2432770" y="1543158"/>
              <a:ext cx="543129" cy="50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String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1223012" y="911867"/>
              <a:ext cx="868675" cy="868675"/>
            </a:xfrm>
            <a:prstGeom prst="ellipse">
              <a:avLst/>
            </a:prstGeom>
            <a:solidFill>
              <a:srgbClr val="5FDF45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1350227" y="1039082"/>
              <a:ext cx="614245" cy="6142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Date &amp; Time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20287" y="408937"/>
              <a:ext cx="1028700" cy="1028700"/>
            </a:xfrm>
            <a:prstGeom prst="ellipse">
              <a:avLst/>
            </a:prstGeom>
            <a:solidFill>
              <a:srgbClr val="F6944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 txBox="1"/>
            <p:nvPr/>
          </p:nvSpPr>
          <p:spPr>
            <a:xfrm>
              <a:off x="2470937" y="559587"/>
              <a:ext cx="727400" cy="72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Numberics</a:t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685799" y="203195"/>
              <a:ext cx="3200400" cy="2560320"/>
            </a:xfrm>
            <a:custGeom>
              <a:rect b="b" l="l" r="r" t="t"/>
              <a:pathLst>
                <a:path extrusionOk="0" h="120000" w="120000">
                  <a:moveTo>
                    <a:pt x="584" y="34175"/>
                  </a:moveTo>
                  <a:lnTo>
                    <a:pt x="584" y="34175"/>
                  </a:lnTo>
                  <a:cubicBezTo>
                    <a:pt x="-2679" y="22567"/>
                    <a:pt x="7879" y="11072"/>
                    <a:pt x="27615" y="4745"/>
                  </a:cubicBezTo>
                  <a:cubicBezTo>
                    <a:pt x="47351" y="-1582"/>
                    <a:pt x="72649" y="-1582"/>
                    <a:pt x="92385" y="4745"/>
                  </a:cubicBezTo>
                  <a:cubicBezTo>
                    <a:pt x="112121" y="11072"/>
                    <a:pt x="122679" y="22567"/>
                    <a:pt x="119416" y="34175"/>
                  </a:cubicBezTo>
                  <a:lnTo>
                    <a:pt x="74854" y="113544"/>
                  </a:lnTo>
                  <a:cubicBezTo>
                    <a:pt x="73813" y="117246"/>
                    <a:pt x="67478" y="120000"/>
                    <a:pt x="60000" y="120000"/>
                  </a:cubicBezTo>
                  <a:cubicBezTo>
                    <a:pt x="52522" y="120000"/>
                    <a:pt x="46187" y="117246"/>
                    <a:pt x="45146" y="113544"/>
                  </a:cubicBezTo>
                  <a:close/>
                  <a:moveTo>
                    <a:pt x="4800" y="30000"/>
                  </a:moveTo>
                  <a:lnTo>
                    <a:pt x="4800" y="30000"/>
                  </a:lnTo>
                  <a:cubicBezTo>
                    <a:pt x="4800" y="43255"/>
                    <a:pt x="29514" y="54000"/>
                    <a:pt x="60000" y="54000"/>
                  </a:cubicBezTo>
                  <a:cubicBezTo>
                    <a:pt x="90486" y="54000"/>
                    <a:pt x="115200" y="43255"/>
                    <a:pt x="115200" y="30000"/>
                  </a:cubicBezTo>
                  <a:cubicBezTo>
                    <a:pt x="115200" y="16745"/>
                    <a:pt x="90486" y="6000"/>
                    <a:pt x="60000" y="6000"/>
                  </a:cubicBezTo>
                  <a:cubicBezTo>
                    <a:pt x="29514" y="6000"/>
                    <a:pt x="4800" y="16745"/>
                    <a:pt x="4800" y="30000"/>
                  </a:cubicBezTo>
                  <a:close/>
                </a:path>
              </a:pathLst>
            </a:custGeom>
            <a:solidFill>
              <a:schemeClr val="lt1">
                <a:alpha val="40000"/>
              </a:schemeClr>
            </a:solidFill>
            <a:ln cap="flat" cmpd="sng" w="9525">
              <a:solidFill>
                <a:srgbClr val="49ACC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" name="Google Shape;138;p6"/>
          <p:cNvSpPr/>
          <p:nvPr/>
        </p:nvSpPr>
        <p:spPr>
          <a:xfrm>
            <a:off x="6400800" y="4248126"/>
            <a:ext cx="444868" cy="476274"/>
          </a:xfrm>
          <a:prstGeom prst="ellipse">
            <a:avLst/>
          </a:prstGeom>
          <a:solidFill>
            <a:srgbClr val="E5B8B7"/>
          </a:solidFill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191410" y="36099"/>
            <a:ext cx="8038189" cy="6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/>
              <a:t>Exact Numbers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191410" y="808383"/>
            <a:ext cx="8793563" cy="536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2800"/>
              <a:buFont typeface="Noto Sans Symbols"/>
              <a:buChar char="⮚"/>
            </a:pPr>
            <a:r>
              <a:rPr i="1" lang="en-US"/>
              <a:t>Interger-based data type</a:t>
            </a:r>
            <a:endParaRPr i="1"/>
          </a:p>
        </p:txBody>
      </p:sp>
      <p:sp>
        <p:nvSpPr>
          <p:cNvPr id="146" name="Google Shape;146;p7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47" name="Google Shape;147;p7"/>
          <p:cNvSpPr txBox="1"/>
          <p:nvPr>
            <p:ph idx="12" type="sldNum"/>
          </p:nvPr>
        </p:nvSpPr>
        <p:spPr>
          <a:xfrm>
            <a:off x="6553199" y="6356350"/>
            <a:ext cx="2431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0" y="0"/>
            <a:ext cx="8929718" cy="6833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pic>
        <p:nvPicPr>
          <p:cNvPr descr="https://i.ytimg.com/vi/glkQwKA5_PU/maxresdefault.jpg"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2800" y="4800600"/>
            <a:ext cx="1884038" cy="155735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0" name="Google Shape;150;p7"/>
          <p:cNvGraphicFramePr/>
          <p:nvPr/>
        </p:nvGraphicFramePr>
        <p:xfrm>
          <a:off x="304799" y="1676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{9D658DA0-6B17-4D2D-B75E-F42EBF6523C6}</a:tableStyleId>
              </a:tblPr>
              <a:tblGrid>
                <a:gridCol w="1971750"/>
                <a:gridCol w="1892875"/>
                <a:gridCol w="47603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Range of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values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Bigint</a:t>
                      </a:r>
                      <a:endParaRPr b="1"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-2^63 to 2^63-1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</a:t>
                      </a:r>
                      <a:endParaRPr b="1"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Bytes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-2^31 to 2^31-1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Smallint</a:t>
                      </a:r>
                      <a:endParaRPr b="1"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Bytes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-2^15 to 2^15 - 1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Tinyint</a:t>
                      </a:r>
                      <a:endParaRPr b="1"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Byte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to 255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Bit</a:t>
                      </a:r>
                      <a:endParaRPr b="1"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Bit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 to 1</a:t>
                      </a:r>
                      <a:endParaRPr sz="18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 txBox="1"/>
          <p:nvPr>
            <p:ph type="title"/>
          </p:nvPr>
        </p:nvSpPr>
        <p:spPr>
          <a:xfrm>
            <a:off x="191410" y="36099"/>
            <a:ext cx="8038189" cy="666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ndara"/>
              <a:buNone/>
            </a:pPr>
            <a:r>
              <a:rPr lang="en-US">
                <a:latin typeface="Candara"/>
                <a:ea typeface="Candara"/>
                <a:cs typeface="Candara"/>
                <a:sym typeface="Candara"/>
              </a:rPr>
              <a:t>Exact Numbers</a:t>
            </a:r>
            <a:endParaRPr/>
          </a:p>
        </p:txBody>
      </p:sp>
      <p:sp>
        <p:nvSpPr>
          <p:cNvPr id="157" name="Google Shape;157;p8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  <p:sp>
        <p:nvSpPr>
          <p:cNvPr id="158" name="Google Shape;158;p8"/>
          <p:cNvSpPr txBox="1"/>
          <p:nvPr>
            <p:ph idx="12" type="sldNum"/>
          </p:nvPr>
        </p:nvSpPr>
        <p:spPr>
          <a:xfrm>
            <a:off x="6553199" y="6356350"/>
            <a:ext cx="24317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0" y="730045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Exact decimal-based data type</a:t>
            </a:r>
            <a:endParaRPr/>
          </a:p>
        </p:txBody>
      </p:sp>
      <p:graphicFrame>
        <p:nvGraphicFramePr>
          <p:cNvPr id="160" name="Google Shape;160;p8"/>
          <p:cNvGraphicFramePr/>
          <p:nvPr/>
        </p:nvGraphicFramePr>
        <p:xfrm>
          <a:off x="152402" y="13126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{9D658DA0-6B17-4D2D-B75E-F42EBF6523C6}</a:tableStyleId>
              </a:tblPr>
              <a:tblGrid>
                <a:gridCol w="1524000"/>
                <a:gridCol w="2590800"/>
                <a:gridCol w="4662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Data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Size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Range of</a:t>
                      </a: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 values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Decimal(p,s)</a:t>
                      </a:r>
                      <a:endParaRPr b="1" sz="17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5 - 17 Bytes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(depending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precision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Varies</a:t>
                      </a:r>
                      <a:r>
                        <a:rPr b="0" i="0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based on precision setting.</a:t>
                      </a:r>
                      <a:endParaRPr b="0" i="0" sz="15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Max</a:t>
                      </a:r>
                      <a:r>
                        <a:rPr b="0" i="0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imum values are </a:t>
                      </a:r>
                      <a:r>
                        <a:rPr b="0" i="0" lang="en-US" sz="15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-10^38 +1 through 10^38 -1</a:t>
                      </a:r>
                      <a:endParaRPr sz="15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 is the maximum number of all digits (both sides of the decimal point), s is the maximum number of digits after the decimal point)</a:t>
                      </a:r>
                      <a:endParaRPr b="1" i="1" sz="17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Numeric(p,s)</a:t>
                      </a:r>
                      <a:endParaRPr b="1" sz="17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/>
                        <a:t>Identical</a:t>
                      </a:r>
                      <a:r>
                        <a:rPr lang="en-US" sz="1700"/>
                        <a:t> to </a:t>
                      </a:r>
                      <a:r>
                        <a:rPr b="1" i="1" lang="en-US" sz="1700"/>
                        <a:t>Decimal type</a:t>
                      </a:r>
                      <a:endParaRPr b="1" i="1" sz="17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/>
                        <a:t>Smallmoney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Bytes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- 214,748.3648 to 214,748.3647</a:t>
                      </a:r>
                      <a:endParaRPr sz="17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Money</a:t>
                      </a:r>
                      <a:endParaRPr b="1" sz="17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Bytes</a:t>
                      </a:r>
                      <a:endParaRPr sz="17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Char char="-"/>
                      </a:pPr>
                      <a:r>
                        <a:rPr b="0" i="0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922,337,203,685,477.5808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b="0" i="0"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922,337,203,685,477.5807</a:t>
                      </a:r>
                      <a:endParaRPr sz="1700"/>
                    </a:p>
                  </a:txBody>
                  <a:tcPr marT="45725" marB="45725" marR="91450" marL="91450" anchor="ctr"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descr="http://icons.iconarchive.com/icons/icontexto/webdev/128/webdev-bullet-icon.png" id="161" name="Google Shape;16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749710"/>
            <a:ext cx="304800" cy="30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idx="4294967295" type="sldNum"/>
          </p:nvPr>
        </p:nvSpPr>
        <p:spPr>
          <a:xfrm>
            <a:off x="6796117" y="6342537"/>
            <a:ext cx="2133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 sz="1200"/>
          </a:p>
        </p:txBody>
      </p:sp>
      <p:sp>
        <p:nvSpPr>
          <p:cNvPr id="167" name="Google Shape;167;p9"/>
          <p:cNvSpPr txBox="1"/>
          <p:nvPr/>
        </p:nvSpPr>
        <p:spPr>
          <a:xfrm>
            <a:off x="0" y="0"/>
            <a:ext cx="8929718" cy="667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rPr>
              <a:t>Approximate Numerics</a:t>
            </a:r>
            <a:endParaRPr/>
          </a:p>
        </p:txBody>
      </p:sp>
      <p:graphicFrame>
        <p:nvGraphicFramePr>
          <p:cNvPr id="168" name="Google Shape;168;p9"/>
          <p:cNvGraphicFramePr/>
          <p:nvPr/>
        </p:nvGraphicFramePr>
        <p:xfrm>
          <a:off x="214282" y="106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{9618F213-E3DC-4AB7-91D4-C0DF28564195}</a:tableStyleId>
              </a:tblPr>
              <a:tblGrid>
                <a:gridCol w="1451675"/>
                <a:gridCol w="2982250"/>
                <a:gridCol w="4281525"/>
              </a:tblGrid>
              <a:tr h="5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Data</a:t>
                      </a:r>
                      <a:r>
                        <a:rPr b="1" lang="en-US" sz="1800"/>
                        <a:t> type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Size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Range of</a:t>
                      </a: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values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923F"/>
                    </a:solidFill>
                  </a:tcPr>
                </a:tc>
              </a:tr>
              <a:tr h="5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Float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 Bytes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- 1.79E+308  to 1.79E+308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32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Float(n)</a:t>
                      </a:r>
                      <a:endParaRPr b="1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1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Depends on the value of n</a:t>
                      </a:r>
                      <a:endParaRPr i="1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550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≤ n ≤ 24: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4 Bytes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/>
                        <a:t>(</a:t>
                      </a: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Precision: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 digits)</a:t>
                      </a:r>
                      <a:endParaRPr b="0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Bytes: - 3.40E + 38  to 3.40E + 38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b="0" i="0"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Bytes: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- 1.79E+308  to 1.79E+308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 ≤ n ≤ 53: 8 Bytes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lang="en-US" sz="1800"/>
                        <a:t>(</a:t>
                      </a:r>
                      <a:r>
                        <a:rPr b="1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Precision: 15</a:t>
                      </a:r>
                      <a:r>
                        <a:rPr b="0" i="0"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digits)</a:t>
                      </a:r>
                      <a:endParaRPr b="0"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</a:tr>
              <a:tr h="5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n-US" sz="1800"/>
                        <a:t>Real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- 3.40E + 38 to 3.40E + 38</a:t>
                      </a:r>
                      <a:endParaRPr/>
                    </a:p>
                  </a:txBody>
                  <a:tcPr marT="47625" marB="47625" marR="47625" marL="476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9"/>
          <p:cNvSpPr txBox="1"/>
          <p:nvPr/>
        </p:nvSpPr>
        <p:spPr>
          <a:xfrm>
            <a:off x="152400" y="5257800"/>
            <a:ext cx="8777318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 Server treats n as one of two possible values. If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&lt;=n&lt;=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n is treated as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If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&lt;=n&lt;=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 n is treated as 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70" name="Google Shape;170;p9"/>
          <p:cNvSpPr txBox="1"/>
          <p:nvPr>
            <p:ph idx="11" type="ftr"/>
          </p:nvPr>
        </p:nvSpPr>
        <p:spPr>
          <a:xfrm>
            <a:off x="191411" y="6356350"/>
            <a:ext cx="4942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09e-BM/DT/FSOFT - ©FPT SOFTWARE – Fresher Academy - Internal Use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esentation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2016-10-12T08:06:59Z</dcterms:created>
  <dc:creator>Nguyen Thi Dieu (FHO.WD)</dc:creator>
</cp:coreProperties>
</file>