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Candar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QF1ZfEnpVA1Kw5Vs3X/KjkfsV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219AA-321F-46DF-B3CF-99A13C59B760}">
  <a:tblStyle styleId="{0C0219AA-321F-46DF-B3CF-99A13C59B7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andara-bold.fntdata"/><Relationship Id="rId10" Type="http://schemas.openxmlformats.org/officeDocument/2006/relationships/slide" Target="slides/slide4.xml"/><Relationship Id="rId32" Type="http://schemas.openxmlformats.org/officeDocument/2006/relationships/font" Target="fonts/Candara-regular.fntdata"/><Relationship Id="rId13" Type="http://schemas.openxmlformats.org/officeDocument/2006/relationships/slide" Target="slides/slide7.xml"/><Relationship Id="rId35" Type="http://schemas.openxmlformats.org/officeDocument/2006/relationships/font" Target="fonts/Candara-boldItalic.fntdata"/><Relationship Id="rId12" Type="http://schemas.openxmlformats.org/officeDocument/2006/relationships/slide" Target="slides/slide6.xml"/><Relationship Id="rId34" Type="http://schemas.openxmlformats.org/officeDocument/2006/relationships/font" Target="fonts/Candar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n-US"/>
              <a:t>Khi một số đối tượng này có mục đích giống nhau bạn đặt chúng vào các nhóm con và được gọi là lược đồ.</a:t>
            </a:r>
            <a:endParaRPr b="0"/>
          </a:p>
        </p:txBody>
      </p:sp>
      <p:sp>
        <p:nvSpPr>
          <p:cNvPr id="187" name="Google Shape;18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Sequences  are frequently used in databases because many applications require each row in a table to contain a unique value,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sequences provide an easy way to generate them.</a:t>
            </a:r>
            <a:endParaRPr/>
          </a:p>
        </p:txBody>
      </p:sp>
      <p:sp>
        <p:nvSpPr>
          <p:cNvPr id="281" name="Google Shape;28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Cơ sở dữ liệu SQL Server gồm nhiều đối tượng như: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/'ski:mə/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Chúng ta sẽ phân tích và demo các đối tượng này ở các slide sau.</a:t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DDL_Database_Demo.docx</a:t>
            </a:r>
            <a:endParaRPr/>
          </a:p>
        </p:txBody>
      </p:sp>
      <p:sp>
        <p:nvSpPr>
          <p:cNvPr id="166" name="Google Shape;16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7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  <a:defRPr sz="3200">
                <a:solidFill>
                  <a:srgbClr val="FF66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  <a:defRPr i="1" sz="2000">
                <a:solidFill>
                  <a:srgbClr val="99CC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b="1" sz="3200" cap="none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31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32"/>
          <p:cNvSpPr txBox="1"/>
          <p:nvPr>
            <p:ph idx="3" type="body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2"/>
          <p:cNvSpPr txBox="1"/>
          <p:nvPr>
            <p:ph idx="4" type="body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2"/>
          <p:cNvSpPr txBox="1"/>
          <p:nvPr>
            <p:ph idx="10" type="dt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gif"/><Relationship Id="rId5" Type="http://schemas.openxmlformats.org/officeDocument/2006/relationships/image" Target="../media/image17.jp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cap="none">
                <a:solidFill>
                  <a:schemeClr val="dk1"/>
                </a:solidFill>
              </a:rPr>
              <a:t>DDL STATEMENTS</a:t>
            </a:r>
            <a:endParaRPr b="1" cap="none">
              <a:solidFill>
                <a:schemeClr val="dk1"/>
              </a:solidFill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rPr lang="en-US"/>
              <a:t>Instructor: </a:t>
            </a:r>
            <a:endParaRPr/>
          </a:p>
        </p:txBody>
      </p:sp>
      <p:sp>
        <p:nvSpPr>
          <p:cNvPr id="69" name="Google Shape;69;p1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Schema Object </a:t>
            </a:r>
            <a:r>
              <a:rPr lang="en-US" sz="1350"/>
              <a:t>(1/3)</a:t>
            </a:r>
            <a:endParaRPr sz="3000"/>
          </a:p>
        </p:txBody>
      </p:sp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 A </a:t>
            </a:r>
            <a:r>
              <a:rPr b="1" lang="en-US"/>
              <a:t>namespace</a:t>
            </a:r>
            <a:r>
              <a:rPr lang="en-US"/>
              <a:t> can have objects inside</a:t>
            </a:r>
            <a:endParaRPr/>
          </a:p>
        </p:txBody>
      </p:sp>
      <p:sp>
        <p:nvSpPr>
          <p:cNvPr id="180" name="Google Shape;180;p1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81" name="Google Shape;181;p1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mespace"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257300"/>
            <a:ext cx="35433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Schema Object</a:t>
            </a:r>
            <a:r>
              <a:rPr lang="en-US" sz="3000"/>
              <a:t> </a:t>
            </a:r>
            <a:r>
              <a:rPr lang="en-US" sz="1350"/>
              <a:t>(2/3)</a:t>
            </a:r>
            <a:endParaRPr sz="1350"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To further control and manage the objects inside of a namespace, you can put them in </a:t>
            </a:r>
            <a:r>
              <a:rPr i="1" lang="en-US" sz="1800"/>
              <a:t>sub-groups</a:t>
            </a:r>
            <a:r>
              <a:rPr lang="en-US" sz="1800"/>
              <a:t> called </a:t>
            </a:r>
            <a:r>
              <a:rPr b="1" lang="en-US" sz="1800"/>
              <a:t>schemas</a:t>
            </a:r>
            <a:r>
              <a:rPr lang="en-US" sz="1800"/>
              <a:t>.</a:t>
            </a:r>
            <a:endParaRPr b="1"/>
          </a:p>
        </p:txBody>
      </p:sp>
      <p:sp>
        <p:nvSpPr>
          <p:cNvPr id="191" name="Google Shape;191;p1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92" name="Google Shape;192;p1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functionx.com/illustrations/schema1.gif"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067" y="1426029"/>
            <a:ext cx="3314700" cy="294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Schema Object </a:t>
            </a:r>
            <a:r>
              <a:rPr lang="en-US" sz="1350"/>
              <a:t>(3/3)</a:t>
            </a:r>
            <a:endParaRPr sz="3000"/>
          </a:p>
        </p:txBody>
      </p:sp>
      <p:sp>
        <p:nvSpPr>
          <p:cNvPr id="201" name="Google Shape;201;p12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Schema default: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b="1" lang="en-US" sz="1650"/>
              <a:t>dbo</a:t>
            </a:r>
            <a:r>
              <a:rPr lang="en-US" sz="1650"/>
              <a:t> is default schema in every database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lang="en-US" sz="1650"/>
              <a:t>Ex: SalesOrderDetail, HumanResources.Department</a:t>
            </a:r>
            <a:endParaRPr sz="1650"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lang="en-US" sz="1650"/>
              <a:t>[</a:t>
            </a:r>
            <a:r>
              <a:rPr b="1" lang="en-US" sz="1650"/>
              <a:t>linked-server</a:t>
            </a:r>
            <a:r>
              <a:rPr lang="en-US" sz="1650"/>
              <a:t>].[</a:t>
            </a:r>
            <a:r>
              <a:rPr b="1" lang="en-US" sz="1650"/>
              <a:t>DBName</a:t>
            </a:r>
            <a:r>
              <a:rPr lang="en-US" sz="1650"/>
              <a:t>].[</a:t>
            </a:r>
            <a:r>
              <a:rPr b="1" lang="en-US" sz="1650"/>
              <a:t>SchemaName</a:t>
            </a:r>
            <a:r>
              <a:rPr lang="en-US" sz="1650"/>
              <a:t>].[</a:t>
            </a:r>
            <a:r>
              <a:rPr b="1" lang="en-US" sz="1650"/>
              <a:t>Objectname</a:t>
            </a:r>
            <a:r>
              <a:rPr lang="en-US" sz="1650"/>
              <a:t>]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Schema as: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naming boundaries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security boundaries</a:t>
            </a:r>
            <a:endParaRPr/>
          </a:p>
        </p:txBody>
      </p:sp>
      <p:sp>
        <p:nvSpPr>
          <p:cNvPr id="202" name="Google Shape;202;p1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03" name="Google Shape;203;p1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TABLE AND CONSTRAINTS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Section3</a:t>
            </a:r>
            <a:endParaRPr/>
          </a:p>
        </p:txBody>
      </p:sp>
      <p:sp>
        <p:nvSpPr>
          <p:cNvPr id="211" name="Google Shape;211;p1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13" name="Google Shape;213;p13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Table</a:t>
            </a:r>
            <a:endParaRPr sz="2700"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Table is a repository for data, with items of data grouped in one or more columns</a:t>
            </a:r>
            <a:endParaRPr sz="21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Data types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Constraints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Index</a:t>
            </a:r>
            <a:endParaRPr sz="1800"/>
          </a:p>
        </p:txBody>
      </p:sp>
      <p:sp>
        <p:nvSpPr>
          <p:cNvPr id="220" name="Google Shape;220;p1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21" name="Google Shape;221;p1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.jpg" id="222" name="Google Shape;2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2531436"/>
            <a:ext cx="6572250" cy="171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14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Table demo</a:t>
            </a:r>
            <a:endParaRPr sz="2700"/>
          </a:p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278605" y="778670"/>
            <a:ext cx="8622600" cy="3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b="1" lang="en-US" sz="2100"/>
              <a:t>Create table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b="1" lang="en-US" sz="2100"/>
              <a:t>Alter table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Add new column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Change data type of existing column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Delete a column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Add or remove constraints</a:t>
            </a:r>
            <a:endParaRPr/>
          </a:p>
          <a:p>
            <a:pPr indent="-257175" lvl="1" marL="257175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1260"/>
              <a:buFont typeface="Noto Sans Symbols"/>
              <a:buChar char="⮚"/>
            </a:pPr>
            <a:r>
              <a:rPr b="1" lang="en-US" sz="2100"/>
              <a:t>Drop table</a:t>
            </a:r>
            <a:endParaRPr/>
          </a:p>
          <a:p>
            <a:pPr indent="-285750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Remove table structure and its data.</a:t>
            </a:r>
            <a:endParaRPr/>
          </a:p>
        </p:txBody>
      </p:sp>
      <p:sp>
        <p:nvSpPr>
          <p:cNvPr id="230" name="Google Shape;230;p1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1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Table Constraints </a:t>
            </a:r>
            <a:r>
              <a:rPr lang="en-US" sz="1500"/>
              <a:t>(1/4)</a:t>
            </a:r>
            <a:endParaRPr sz="3000"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b="1" lang="en-US" sz="2100"/>
              <a:t>Table Constraints: </a:t>
            </a:r>
            <a:r>
              <a:rPr lang="en-US" sz="2100"/>
              <a:t>Are used to limit the type of data that can go into a table.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/>
              <a:t>We will focus on the following constraints: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NOT NULL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CHECK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UNIQUE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PRIMARY KEY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DEFAULT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FOREIGN KEY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40" name="Google Shape;240;p1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Table Constraints </a:t>
            </a:r>
            <a:r>
              <a:rPr lang="en-US" sz="1500"/>
              <a:t>(2/4)</a:t>
            </a:r>
            <a:endParaRPr sz="3000"/>
          </a:p>
        </p:txBody>
      </p:sp>
      <p:sp>
        <p:nvSpPr>
          <p:cNvPr id="247" name="Google Shape;247;p17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▪"/>
            </a:pPr>
            <a:r>
              <a:rPr lang="en-US" sz="2100">
                <a:solidFill>
                  <a:srgbClr val="FF0000"/>
                </a:solidFill>
              </a:rPr>
              <a:t>NOT NULL: </a:t>
            </a:r>
            <a:r>
              <a:rPr lang="en-US" sz="2100"/>
              <a:t>Specifies that the column does not accept NULL values.</a:t>
            </a:r>
            <a:endParaRPr/>
          </a:p>
          <a:p>
            <a:pPr indent="0" lvl="1" marL="300038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-342900" lvl="0" marL="342900" rtl="0" algn="just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Char char="▪"/>
            </a:pPr>
            <a:r>
              <a:rPr lang="en-US" sz="2100">
                <a:solidFill>
                  <a:srgbClr val="FF0000"/>
                </a:solidFill>
              </a:rPr>
              <a:t>CHECK</a:t>
            </a:r>
            <a:r>
              <a:rPr lang="en-US" sz="2100"/>
              <a:t>: Enforce domain integrity by limiting the values that can be put in a column.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Syntax</a:t>
            </a:r>
            <a:r>
              <a:rPr lang="en-US" sz="1800"/>
              <a:t>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	[CONSTRAINT </a:t>
            </a:r>
            <a:r>
              <a:rPr i="1" lang="en-US" sz="1800"/>
              <a:t>constraint_name]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FF0000"/>
                </a:solidFill>
              </a:rPr>
              <a:t>CHECK</a:t>
            </a:r>
            <a:r>
              <a:rPr lang="en-US" sz="1800"/>
              <a:t> (</a:t>
            </a:r>
            <a:r>
              <a:rPr i="1" lang="en-US" sz="1800"/>
              <a:t>condition) </a:t>
            </a:r>
            <a:endParaRPr i="1" sz="1800"/>
          </a:p>
        </p:txBody>
      </p:sp>
      <p:sp>
        <p:nvSpPr>
          <p:cNvPr id="248" name="Google Shape;248;p1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49" name="Google Shape;249;p1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Table Constraint </a:t>
            </a:r>
            <a:r>
              <a:rPr lang="en-US" sz="1500"/>
              <a:t>(3/4)</a:t>
            </a:r>
            <a:endParaRPr sz="3000"/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▪"/>
            </a:pPr>
            <a:r>
              <a:rPr lang="en-US" sz="2100">
                <a:solidFill>
                  <a:srgbClr val="FF0000"/>
                </a:solidFill>
              </a:rPr>
              <a:t>UNIQUE</a:t>
            </a:r>
            <a:r>
              <a:rPr lang="en-US" sz="2100"/>
              <a:t>: Enforce the uniqueness of the values in a set of columns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Synstax: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CONSTRAINT unique_name </a:t>
            </a:r>
            <a:r>
              <a:rPr lang="en-US" sz="1800">
                <a:solidFill>
                  <a:srgbClr val="FF0000"/>
                </a:solidFill>
              </a:rPr>
              <a:t>UNIQUE</a:t>
            </a:r>
            <a:r>
              <a:rPr lang="en-US" sz="1800"/>
              <a:t> (col_names)</a:t>
            </a:r>
            <a:endParaRPr b="1" sz="1800"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Char char="▪"/>
            </a:pPr>
            <a:r>
              <a:rPr lang="en-US" sz="2100">
                <a:solidFill>
                  <a:srgbClr val="FF0000"/>
                </a:solidFill>
              </a:rPr>
              <a:t>PRIMARY KEY</a:t>
            </a:r>
            <a:r>
              <a:rPr lang="en-US" sz="2100"/>
              <a:t>: Specify primary key of table.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Syntax: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	[CONSTRAINT </a:t>
            </a:r>
            <a:r>
              <a:rPr i="1" lang="en-US" sz="1800"/>
              <a:t>PK_Name]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FF0000"/>
                </a:solidFill>
              </a:rPr>
              <a:t>PRIMARY KEY </a:t>
            </a:r>
            <a:r>
              <a:rPr lang="en-US" sz="1800"/>
              <a:t>[col_names</a:t>
            </a:r>
            <a:r>
              <a:rPr i="1" lang="en-US" sz="1800"/>
              <a:t>] </a:t>
            </a:r>
            <a:endParaRPr sz="1800"/>
          </a:p>
        </p:txBody>
      </p:sp>
      <p:sp>
        <p:nvSpPr>
          <p:cNvPr id="257" name="Google Shape;257;p1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Table Constraint </a:t>
            </a:r>
            <a:r>
              <a:rPr lang="en-US" sz="1500"/>
              <a:t>(4/4)</a:t>
            </a:r>
            <a:endParaRPr sz="3000"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▪"/>
            </a:pPr>
            <a:r>
              <a:rPr lang="en-US" sz="2100">
                <a:solidFill>
                  <a:srgbClr val="FF0000"/>
                </a:solidFill>
              </a:rPr>
              <a:t>FOREIGN KEY</a:t>
            </a:r>
            <a:r>
              <a:rPr lang="en-US" sz="2100"/>
              <a:t>: Used to define relationships between tables in the database.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Syntax: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	[CONSTRAINT </a:t>
            </a:r>
            <a:r>
              <a:rPr i="1" lang="en-US" sz="1800"/>
              <a:t>FK_Name]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FF0000"/>
                </a:solidFill>
              </a:rPr>
              <a:t>FOREIGN KEY </a:t>
            </a:r>
            <a:r>
              <a:rPr lang="en-US" sz="1800"/>
              <a:t>[(</a:t>
            </a:r>
            <a:r>
              <a:rPr i="1" lang="en-US" sz="1800"/>
              <a:t>col_names)]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	REFERENCES </a:t>
            </a:r>
            <a:r>
              <a:rPr i="1" lang="en-US" sz="1800"/>
              <a:t>reference_table(col_names)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1" sz="18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40"/>
              <a:buChar char="▪"/>
            </a:pPr>
            <a:r>
              <a:rPr lang="en-US">
                <a:solidFill>
                  <a:srgbClr val="FF0000"/>
                </a:solidFill>
              </a:rPr>
              <a:t>DEFAULT: </a:t>
            </a:r>
            <a:r>
              <a:rPr lang="en-US"/>
              <a:t>Defaults specify what values are used in a column if you do not specify a value for the column when you insert a row.</a:t>
            </a:r>
            <a:endParaRPr/>
          </a:p>
        </p:txBody>
      </p:sp>
      <p:sp>
        <p:nvSpPr>
          <p:cNvPr id="266" name="Google Shape;266;p19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67" name="Google Shape;267;p1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68" name="Google Shape;268;p1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Learning Goals</a:t>
            </a:r>
            <a:endParaRPr/>
          </a:p>
        </p:txBody>
      </p:sp>
      <p:sp>
        <p:nvSpPr>
          <p:cNvPr id="78" name="Google Shape;78;p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cxnSp>
        <p:nvCxnSpPr>
          <p:cNvPr id="80" name="Google Shape;80;p2"/>
          <p:cNvCxnSpPr/>
          <p:nvPr/>
        </p:nvCxnSpPr>
        <p:spPr>
          <a:xfrm>
            <a:off x="1143000" y="685800"/>
            <a:ext cx="685800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"/>
          <p:cNvSpPr/>
          <p:nvPr/>
        </p:nvSpPr>
        <p:spPr>
          <a:xfrm>
            <a:off x="1143000" y="685800"/>
            <a:ext cx="2862315" cy="3048000"/>
          </a:xfrm>
          <a:custGeom>
            <a:rect b="b" l="l" r="r" t="t"/>
            <a:pathLst>
              <a:path extrusionOk="0" h="4064000" w="381642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end of this lecture students should be able to: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4080157" y="721630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Categorize the main database objects</a:t>
            </a:r>
            <a:endParaRPr/>
          </a:p>
        </p:txBody>
      </p:sp>
      <p:cxnSp>
        <p:nvCxnSpPr>
          <p:cNvPr id="83" name="Google Shape;83;p2"/>
          <p:cNvCxnSpPr/>
          <p:nvPr/>
        </p:nvCxnSpPr>
        <p:spPr>
          <a:xfrm>
            <a:off x="4005315" y="1438238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"/>
          <p:cNvSpPr/>
          <p:nvPr/>
        </p:nvSpPr>
        <p:spPr>
          <a:xfrm>
            <a:off x="4080157" y="1474068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Create a simple table</a:t>
            </a:r>
            <a:endParaRPr/>
          </a:p>
        </p:txBody>
      </p:sp>
      <p:cxnSp>
        <p:nvCxnSpPr>
          <p:cNvPr id="85" name="Google Shape;85;p2"/>
          <p:cNvCxnSpPr/>
          <p:nvPr/>
        </p:nvCxnSpPr>
        <p:spPr>
          <a:xfrm>
            <a:off x="4005315" y="2190675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"/>
          <p:cNvSpPr/>
          <p:nvPr/>
        </p:nvSpPr>
        <p:spPr>
          <a:xfrm>
            <a:off x="4080157" y="2226506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Understand how constraints are created at the time of table creation</a:t>
            </a:r>
            <a:endParaRPr/>
          </a:p>
        </p:txBody>
      </p:sp>
      <p:cxnSp>
        <p:nvCxnSpPr>
          <p:cNvPr id="87" name="Google Shape;87;p2"/>
          <p:cNvCxnSpPr/>
          <p:nvPr/>
        </p:nvCxnSpPr>
        <p:spPr>
          <a:xfrm>
            <a:off x="4005315" y="2943113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"/>
          <p:cNvSpPr/>
          <p:nvPr/>
        </p:nvSpPr>
        <p:spPr>
          <a:xfrm>
            <a:off x="4080157" y="2978943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Describe how schema objects work</a:t>
            </a:r>
            <a:endParaRPr/>
          </a:p>
        </p:txBody>
      </p:sp>
      <p:cxnSp>
        <p:nvCxnSpPr>
          <p:cNvPr id="89" name="Google Shape;89;p2"/>
          <p:cNvCxnSpPr/>
          <p:nvPr/>
        </p:nvCxnSpPr>
        <p:spPr>
          <a:xfrm>
            <a:off x="4005315" y="3695551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1.gstatic.com/images?q=tbn:ANd9GcScvVu-_0SSWUkRY6t_-8ulDMbfPRpGVTn9ogm6-uepvWoLQFc7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685800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cvVu-_0SSWUkRY6t_-8ulDMbfPRpGVTn9ogm6-uepvWoLQFc7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948" y="1385108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cvVu-_0SSWUkRY6t_-8ulDMbfPRpGVTn9ogm6-uepvWoLQFc7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948" y="2175486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cvVu-_0SSWUkRY6t_-8ulDMbfPRpGVTn9ogm6-uepvWoLQFc7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631" y="2881268"/>
            <a:ext cx="322332" cy="3223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4025717" y="3846308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Understand and use to be commands create, alter, drop, truncate table</a:t>
            </a:r>
            <a:endParaRPr/>
          </a:p>
        </p:txBody>
      </p:sp>
      <p:cxnSp>
        <p:nvCxnSpPr>
          <p:cNvPr id="95" name="Google Shape;95;p2"/>
          <p:cNvCxnSpPr/>
          <p:nvPr/>
        </p:nvCxnSpPr>
        <p:spPr>
          <a:xfrm>
            <a:off x="3950875" y="4562915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1.gstatic.com/images?q=tbn:ANd9GcScvVu-_0SSWUkRY6t_-8ulDMbfPRpGVTn9ogm6-uepvWoLQFc7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8191" y="3748632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ocs.oracle.com/cd/E11882_01/server.112/e40540/img/cncpt230.gif" id="97" name="Google Shape;97;p2"/>
          <p:cNvPicPr preferRelativeResize="0"/>
          <p:nvPr/>
        </p:nvPicPr>
        <p:blipFill rotWithShape="1">
          <a:blip r:embed="rId4">
            <a:alphaModFix/>
          </a:blip>
          <a:srcRect b="0" l="29348" r="0" t="0"/>
          <a:stretch/>
        </p:blipFill>
        <p:spPr>
          <a:xfrm>
            <a:off x="125343" y="1428083"/>
            <a:ext cx="1642934" cy="11720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mssqltips.com/tipimages2/2659_ScriptToCreateTable1_from_SS.JPG"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1390" y="2384529"/>
            <a:ext cx="2175818" cy="122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116" y="3248653"/>
            <a:ext cx="1330885" cy="89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8158" y="3718394"/>
            <a:ext cx="1770628" cy="102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SQL Constraints Scope</a:t>
            </a:r>
            <a:endParaRPr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en-US" sz="2100"/>
              <a:t>SQL constraints can be applied at:</a:t>
            </a:r>
            <a:endParaRPr/>
          </a:p>
          <a:p>
            <a:pPr indent="-285750" lvl="1" marL="74295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Table level</a:t>
            </a:r>
            <a:endParaRPr/>
          </a:p>
          <a:p>
            <a:pPr indent="-228600" lvl="2" marL="11430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✔"/>
            </a:pPr>
            <a:r>
              <a:rPr lang="en-US" sz="1500"/>
              <a:t>Are declared independently from the column definition</a:t>
            </a:r>
            <a:endParaRPr/>
          </a:p>
          <a:p>
            <a:pPr indent="-228600" lvl="2" marL="11430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✔"/>
            </a:pPr>
            <a:r>
              <a:rPr lang="en-US" sz="1500"/>
              <a:t>declare table-level constraints at the end of the CREATE TABLE statement</a:t>
            </a:r>
            <a:endParaRPr/>
          </a:p>
          <a:p>
            <a:pPr indent="-285750" lvl="1" marL="74295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/>
              <a:t>Column level: </a:t>
            </a:r>
            <a:endParaRPr/>
          </a:p>
          <a:p>
            <a:pPr indent="-228600" lvl="2" marL="11430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✔"/>
            </a:pPr>
            <a:r>
              <a:rPr lang="en-US" sz="1500"/>
              <a:t>Are declared when define columns for the table. </a:t>
            </a:r>
            <a:endParaRPr/>
          </a:p>
          <a:p>
            <a:pPr indent="-228600" lvl="2" marL="11430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✔"/>
            </a:pPr>
            <a:r>
              <a:rPr lang="en-US" sz="1500"/>
              <a:t>It is applied particularly to the column where it attached to</a:t>
            </a:r>
            <a:endParaRPr/>
          </a:p>
        </p:txBody>
      </p:sp>
      <p:sp>
        <p:nvSpPr>
          <p:cNvPr id="275" name="Google Shape;275;p2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76" name="Google Shape;276;p2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Identity </a:t>
            </a:r>
            <a:r>
              <a:rPr lang="en-US" sz="1500"/>
              <a:t>(1/1)</a:t>
            </a:r>
            <a:endParaRPr sz="1500"/>
          </a:p>
        </p:txBody>
      </p:sp>
      <p:sp>
        <p:nvSpPr>
          <p:cNvPr id="284" name="Google Shape;284;p21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86" name="Google Shape;286;p2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7" name="Google Shape;287;p21"/>
          <p:cNvGrpSpPr/>
          <p:nvPr/>
        </p:nvGrpSpPr>
        <p:grpSpPr>
          <a:xfrm>
            <a:off x="4743450" y="3314921"/>
            <a:ext cx="3028950" cy="1314541"/>
            <a:chOff x="4724400" y="4419600"/>
            <a:chExt cx="4038600" cy="1828800"/>
          </a:xfrm>
        </p:grpSpPr>
        <p:pic>
          <p:nvPicPr>
            <p:cNvPr id="288" name="Google Shape;28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24400" y="4419600"/>
              <a:ext cx="4038600" cy="1828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89" name="Google Shape;289;p21"/>
            <p:cNvSpPr/>
            <p:nvPr/>
          </p:nvSpPr>
          <p:spPr>
            <a:xfrm>
              <a:off x="4953000" y="4724400"/>
              <a:ext cx="381000" cy="1295400"/>
            </a:xfrm>
            <a:prstGeom prst="ellipse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0" name="Google Shape;2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472" y="3143250"/>
            <a:ext cx="2864079" cy="1543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1" name="Google Shape;291;p21"/>
          <p:cNvSpPr txBox="1"/>
          <p:nvPr/>
        </p:nvSpPr>
        <p:spPr>
          <a:xfrm>
            <a:off x="2286000" y="2743200"/>
            <a:ext cx="54091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857500" y="2743200"/>
            <a:ext cx="228600" cy="2857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1462389" y="1042987"/>
            <a:ext cx="1012393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1485900" y="1385886"/>
            <a:ext cx="2914650" cy="1243013"/>
            <a:chOff x="304800" y="1847850"/>
            <a:chExt cx="3886200" cy="1657350"/>
          </a:xfrm>
        </p:grpSpPr>
        <p:pic>
          <p:nvPicPr>
            <p:cNvPr id="295" name="Google Shape;29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800" y="1880062"/>
              <a:ext cx="3886200" cy="162513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96" name="Google Shape;296;p21"/>
            <p:cNvSpPr/>
            <p:nvPr/>
          </p:nvSpPr>
          <p:spPr>
            <a:xfrm>
              <a:off x="533400" y="1847850"/>
              <a:ext cx="1066800" cy="381000"/>
            </a:xfrm>
            <a:prstGeom prst="ellipse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609600" y="2743200"/>
              <a:ext cx="304800" cy="533400"/>
            </a:xfrm>
            <a:prstGeom prst="ellipse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1"/>
          <p:cNvSpPr/>
          <p:nvPr/>
        </p:nvSpPr>
        <p:spPr>
          <a:xfrm rot="-2651205">
            <a:off x="5073168" y="1525817"/>
            <a:ext cx="685679" cy="1777911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verbekefrench.com/wp-content/uploads/2012/11/cartoon-headset1.png" id="299" name="Google Shape;29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2250" y="2057400"/>
            <a:ext cx="1028700" cy="112601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 txBox="1"/>
          <p:nvPr/>
        </p:nvSpPr>
        <p:spPr>
          <a:xfrm>
            <a:off x="5657850" y="1828800"/>
            <a:ext cx="1322029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Auto increment </a:t>
            </a:r>
            <a:endParaRPr/>
          </a:p>
        </p:txBody>
      </p:sp>
      <p:sp>
        <p:nvSpPr>
          <p:cNvPr id="301" name="Google Shape;301;p21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Identity</a:t>
            </a:r>
            <a:r>
              <a:rPr lang="en-US" sz="2700"/>
              <a:t> </a:t>
            </a:r>
            <a:r>
              <a:rPr lang="en-US" sz="1500"/>
              <a:t>(1/2)</a:t>
            </a:r>
            <a:endParaRPr sz="1500"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/>
              <a:t>Identity has:</a:t>
            </a:r>
            <a:endParaRPr sz="20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A seed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An increment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/>
              <a:t>Seed is the initial value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/>
              <a:t>Increment is the value by which we need to skip to fetch the next value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lang="en-US" sz="2000"/>
              <a:t>For example: </a:t>
            </a:r>
            <a:endParaRPr/>
          </a:p>
          <a:p>
            <a:pPr indent="-285750" lvl="1" marL="74295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/>
              <a:t>Identity(1,2) will generate sequence numbers 1,3,5,7…</a:t>
            </a:r>
            <a:endParaRPr/>
          </a:p>
        </p:txBody>
      </p:sp>
      <p:sp>
        <p:nvSpPr>
          <p:cNvPr id="308" name="Google Shape;308;p2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09" name="Google Shape;309;p2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0" name="Google Shape;310;p22"/>
          <p:cNvGraphicFramePr/>
          <p:nvPr/>
        </p:nvGraphicFramePr>
        <p:xfrm>
          <a:off x="6403257" y="3222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{0C0219AA-321F-46DF-B3CF-99A13C59B760}</a:tableStyleId>
              </a:tblPr>
              <a:tblGrid>
                <a:gridCol w="342900"/>
              </a:tblGrid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1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3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5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7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9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…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1" name="Google Shape;311;p22"/>
          <p:cNvGraphicFramePr/>
          <p:nvPr/>
        </p:nvGraphicFramePr>
        <p:xfrm>
          <a:off x="2002707" y="3222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{0C0219AA-321F-46DF-B3CF-99A13C59B760}</a:tableStyleId>
              </a:tblPr>
              <a:tblGrid>
                <a:gridCol w="342900"/>
              </a:tblGrid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1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2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3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4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5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…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22"/>
          <p:cNvGraphicFramePr/>
          <p:nvPr/>
        </p:nvGraphicFramePr>
        <p:xfrm>
          <a:off x="4288707" y="3222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{0C0219AA-321F-46DF-B3CF-99A13C59B760}</a:tableStyleId>
              </a:tblPr>
              <a:tblGrid>
                <a:gridCol w="342900"/>
              </a:tblGrid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1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4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7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10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13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…</a:t>
                      </a:r>
                      <a:endParaRPr b="1" sz="9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13" name="Google Shape;313;p22"/>
          <p:cNvGrpSpPr/>
          <p:nvPr/>
        </p:nvGrpSpPr>
        <p:grpSpPr>
          <a:xfrm>
            <a:off x="1818309" y="4443723"/>
            <a:ext cx="5152521" cy="267131"/>
            <a:chOff x="1049535" y="6123801"/>
            <a:chExt cx="6870028" cy="356175"/>
          </a:xfrm>
        </p:grpSpPr>
        <p:sp>
          <p:nvSpPr>
            <p:cNvPr id="314" name="Google Shape;314;p22"/>
            <p:cNvSpPr/>
            <p:nvPr/>
          </p:nvSpPr>
          <p:spPr>
            <a:xfrm>
              <a:off x="1049535" y="6172200"/>
              <a:ext cx="972916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25">
                  <a:solidFill>
                    <a:srgbClr val="FF6600"/>
                  </a:solidFill>
                  <a:latin typeface="Calibri"/>
                  <a:ea typeface="Calibri"/>
                  <a:cs typeface="Calibri"/>
                  <a:sym typeface="Calibri"/>
                </a:rPr>
                <a:t>Identity(1,1</a:t>
              </a:r>
              <a:r>
                <a:rPr b="1" lang="en-US" sz="900">
                  <a:solidFill>
                    <a:srgbClr val="FF66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sz="825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127247" y="6123801"/>
              <a:ext cx="972916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25">
                  <a:solidFill>
                    <a:srgbClr val="FF6600"/>
                  </a:solidFill>
                  <a:latin typeface="Calibri"/>
                  <a:ea typeface="Calibri"/>
                  <a:cs typeface="Calibri"/>
                  <a:sym typeface="Calibri"/>
                </a:rPr>
                <a:t>Identity(1,3</a:t>
              </a:r>
              <a:r>
                <a:rPr b="1" lang="en-US" sz="900">
                  <a:solidFill>
                    <a:srgbClr val="FF66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sz="825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946647" y="6123801"/>
              <a:ext cx="972916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25">
                  <a:solidFill>
                    <a:srgbClr val="FF6600"/>
                  </a:solidFill>
                  <a:latin typeface="Calibri"/>
                  <a:ea typeface="Calibri"/>
                  <a:cs typeface="Calibri"/>
                  <a:sym typeface="Calibri"/>
                </a:rPr>
                <a:t>Identity(1,2</a:t>
              </a:r>
              <a:r>
                <a:rPr b="1" lang="en-US" sz="900">
                  <a:solidFill>
                    <a:srgbClr val="FF66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sz="825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2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Truncate statement</a:t>
            </a:r>
            <a:endParaRPr/>
          </a:p>
        </p:txBody>
      </p:sp>
      <p:sp>
        <p:nvSpPr>
          <p:cNvPr id="323" name="Google Shape;323;p2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Removes all rows in a table.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Table structure and its columns, constraints, indexes, …remain.</a:t>
            </a:r>
            <a:endParaRPr/>
          </a:p>
          <a:p>
            <a:pPr indent="-342899" lvl="2" marL="642938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</a:pPr>
            <a:r>
              <a:rPr lang="en-US"/>
              <a:t>Resets the identity value.</a:t>
            </a:r>
            <a:endParaRPr/>
          </a:p>
          <a:p>
            <a:pPr indent="-342899" lvl="2" marL="642938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</a:pPr>
            <a:r>
              <a:rPr lang="en-US"/>
              <a:t>Releases the memory used.</a:t>
            </a:r>
            <a:endParaRPr/>
          </a:p>
        </p:txBody>
      </p:sp>
      <p:sp>
        <p:nvSpPr>
          <p:cNvPr id="324" name="Google Shape;324;p2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25" name="Google Shape;325;p2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2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/>
              <a:t>Summary</a:t>
            </a:r>
            <a:endParaRPr/>
          </a:p>
        </p:txBody>
      </p:sp>
      <p:sp>
        <p:nvSpPr>
          <p:cNvPr id="332" name="Google Shape;332;p24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Introduction to DDL Statements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</a:rPr>
              <a:t>SQL Server Database Objects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Database Object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</a:rPr>
              <a:t>Create, Rename, Drop a database: Graphic, Scripts, Template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Schema Object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</a:rPr>
              <a:t>What is schema in database? Schema default?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Table and Constraints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Char char="•"/>
            </a:pPr>
            <a:r>
              <a:rPr lang="en-US" sz="1500">
                <a:solidFill>
                  <a:srgbClr val="FF0000"/>
                </a:solidFill>
              </a:rPr>
              <a:t>Create, Alter, Drop Table. NOT NULL, </a:t>
            </a:r>
            <a:r>
              <a:rPr lang="en-US">
                <a:solidFill>
                  <a:srgbClr val="FF0000"/>
                </a:solidFill>
              </a:rPr>
              <a:t>CHECK, UNIQUE, PRIMARY KEY, DEFAULT, FOREIGN KEY 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34" name="Google Shape;334;p2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35" name="Google Shape;335;p2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screencastsonline.com/public_images/01-new/SCOM0392-summary-icon-100x100.png" id="336" name="Google Shape;3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4652" y="1056963"/>
            <a:ext cx="1549896" cy="15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6600"/>
              <a:buFont typeface="Arial"/>
              <a:buNone/>
            </a:pPr>
            <a:r>
              <a:rPr lang="en-US" sz="6600">
                <a:solidFill>
                  <a:srgbClr val="E36C09"/>
                </a:solidFill>
              </a:rPr>
              <a:t>Thank you</a:t>
            </a:r>
            <a:endParaRPr sz="6600">
              <a:solidFill>
                <a:srgbClr val="E36C09"/>
              </a:solidFill>
            </a:endParaRPr>
          </a:p>
        </p:txBody>
      </p:sp>
      <p:sp>
        <p:nvSpPr>
          <p:cNvPr id="343" name="Google Shape;343;p25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45" name="Google Shape;345;p25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46" name="Google Shape;346;p25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Table of contents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Introduction to DDL Statements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Database Object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Schema Object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Table and Constraints</a:t>
            </a:r>
            <a:endParaRPr/>
          </a:p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E36C09"/>
                </a:solidFill>
              </a:rPr>
              <a:t>INTRODUCTION TO DDL STATEMENTS</a:t>
            </a:r>
            <a:endParaRPr sz="2800">
              <a:solidFill>
                <a:srgbClr val="E36C09"/>
              </a:solidFill>
            </a:endParaRPr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Section1</a:t>
            </a:r>
            <a:endParaRPr/>
          </a:p>
        </p:txBody>
      </p:sp>
      <p:sp>
        <p:nvSpPr>
          <p:cNvPr id="118" name="Google Shape;118;p4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19" name="Google Shape;119;p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/>
              <a:t>Introduction to DDL Statements</a:t>
            </a:r>
            <a:endParaRPr sz="2400"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DDL </a:t>
            </a:r>
            <a:r>
              <a:rPr lang="en-US" sz="1800"/>
              <a:t>stands for </a:t>
            </a:r>
            <a:r>
              <a:rPr b="1" lang="en-US" sz="1800">
                <a:solidFill>
                  <a:srgbClr val="E36C09"/>
                </a:solidFill>
              </a:rPr>
              <a:t>D</a:t>
            </a:r>
            <a:r>
              <a:rPr lang="en-US" sz="1800"/>
              <a:t>ata </a:t>
            </a:r>
            <a:r>
              <a:rPr b="1" lang="en-US" sz="1800">
                <a:solidFill>
                  <a:srgbClr val="E36C09"/>
                </a:solidFill>
              </a:rPr>
              <a:t>D</a:t>
            </a:r>
            <a:r>
              <a:rPr lang="en-US" sz="1800"/>
              <a:t>efinition </a:t>
            </a:r>
            <a:r>
              <a:rPr b="1" lang="en-US" sz="1800">
                <a:solidFill>
                  <a:srgbClr val="E36C09"/>
                </a:solidFill>
              </a:rPr>
              <a:t>L</a:t>
            </a:r>
            <a:r>
              <a:rPr lang="en-US" sz="1800"/>
              <a:t>anguage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Define data structures in SQL Server as creating, altering, and dropping tables and establishing constraints…</a:t>
            </a:r>
            <a:endParaRPr/>
          </a:p>
        </p:txBody>
      </p:sp>
      <p:sp>
        <p:nvSpPr>
          <p:cNvPr id="127" name="Google Shape;127;p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28" name="Google Shape;128;p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pic>
        <p:nvPicPr>
          <p:cNvPr descr="http://nicolask.files.wordpress.com/2010/10/sqlstmt.jpg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4177" y="1977684"/>
            <a:ext cx="4428492" cy="23424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3409403" y="2971650"/>
            <a:ext cx="874386" cy="108012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/>
              <a:t>SQL Server Database Objects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b="1" lang="en-US" sz="2100"/>
              <a:t> </a:t>
            </a:r>
            <a:r>
              <a:rPr b="1" lang="en-US" sz="1800"/>
              <a:t>A SQL Server database has lot of objects like:</a:t>
            </a:r>
            <a:endParaRPr b="1"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 Database</a:t>
            </a:r>
            <a:endParaRPr sz="1950"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 Schema</a:t>
            </a:r>
            <a:endParaRPr sz="1950"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 Tables</a:t>
            </a:r>
            <a:endParaRPr sz="1950"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 Views</a:t>
            </a:r>
            <a:endParaRPr sz="1950"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 Stored Procedures</a:t>
            </a:r>
            <a:endParaRPr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 Functions</a:t>
            </a:r>
            <a:endParaRPr sz="1950"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 Rules</a:t>
            </a:r>
            <a:endParaRPr sz="1950"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 Defaults</a:t>
            </a:r>
            <a:endParaRPr sz="1950"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 Triggers</a:t>
            </a:r>
            <a:endParaRPr sz="1950"/>
          </a:p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DATABASE &amp; SCHEMA OBJECTS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Section2</a:t>
            </a:r>
            <a:endParaRPr/>
          </a:p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Database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lang="en-US" sz="2000"/>
              <a:t>SQL Server supports both scripts editor and graphic tool in order to:</a:t>
            </a:r>
            <a:endParaRPr b="1" sz="2000"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Create a database</a:t>
            </a:r>
            <a:endParaRPr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Rename a database</a:t>
            </a:r>
            <a:endParaRPr/>
          </a:p>
          <a:p>
            <a:pPr indent="-285750" lvl="1" marL="74295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/>
              <a:t>Drop a database</a:t>
            </a:r>
            <a:endParaRPr/>
          </a:p>
        </p:txBody>
      </p:sp>
      <p:sp>
        <p:nvSpPr>
          <p:cNvPr id="158" name="Google Shape;158;p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59" name="Google Shape;159;p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32731" l="900" r="77950" t="41122"/>
          <a:stretch/>
        </p:blipFill>
        <p:spPr>
          <a:xfrm>
            <a:off x="1709682" y="2679762"/>
            <a:ext cx="2538282" cy="1741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mssqltips.com/tipimages2/2659_ScriptToCreateTable1_from_SS.JPG"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7964" y="1775461"/>
            <a:ext cx="2939598" cy="166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Database Demo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b="1" lang="en-US"/>
              <a:t>Scripts editor: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Create a database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Rename a database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Drop a database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b="1" lang="en-US"/>
              <a:t>Graphic tool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Create a database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Rename a database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Drop a database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b="1" lang="en-US"/>
              <a:t>Create database by using a template</a:t>
            </a:r>
            <a:endParaRPr/>
          </a:p>
        </p:txBody>
      </p:sp>
      <p:sp>
        <p:nvSpPr>
          <p:cNvPr id="170" name="Google Shape;170;p9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71" name="Google Shape;171;p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2015-08-31T01:44:46Z</dcterms:created>
  <dc:creator>Ly Tuan Linh (FHO.FWA)</dc:creator>
</cp:coreProperties>
</file>