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Tahoma"/>
      <p:regular r:id="rId30"/>
      <p:bold r:id="rId31"/>
    </p:embeddedFont>
    <p:embeddedFont>
      <p:font typeface="Candara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6" roundtripDataSignature="AMtx7mggRdl/AfdOo1gWKEx4pcm3WIiT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ahoma-bold.fntdata"/><Relationship Id="rId30" Type="http://schemas.openxmlformats.org/officeDocument/2006/relationships/font" Target="fonts/Tahoma-regular.fntdata"/><Relationship Id="rId11" Type="http://schemas.openxmlformats.org/officeDocument/2006/relationships/slide" Target="slides/slide6.xml"/><Relationship Id="rId33" Type="http://schemas.openxmlformats.org/officeDocument/2006/relationships/font" Target="fonts/Candara-bold.fntdata"/><Relationship Id="rId10" Type="http://schemas.openxmlformats.org/officeDocument/2006/relationships/slide" Target="slides/slide5.xml"/><Relationship Id="rId32" Type="http://schemas.openxmlformats.org/officeDocument/2006/relationships/font" Target="fonts/Candara-regular.fntdata"/><Relationship Id="rId13" Type="http://schemas.openxmlformats.org/officeDocument/2006/relationships/slide" Target="slides/slide8.xml"/><Relationship Id="rId35" Type="http://schemas.openxmlformats.org/officeDocument/2006/relationships/font" Target="fonts/Candara-boldItalic.fntdata"/><Relationship Id="rId12" Type="http://schemas.openxmlformats.org/officeDocument/2006/relationships/slide" Target="slides/slide7.xml"/><Relationship Id="rId34" Type="http://schemas.openxmlformats.org/officeDocument/2006/relationships/font" Target="fonts/Candara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mdy.vn/sql-server/index-trong-sql-server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views allow you to create virtual tables based upon query results.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are two major reasons you might want to use views instead of provid-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ing users with access to the underlying database table(s) themselves: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Views allow you to limit the data users can access. For example, you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create a view that returns only certain rows from a table and then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grant users permission to access the view. They won’t be able to access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rows in the table that don’t meet the criteria of the view.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Views reduce complexity for end users. If end users aren’t comfortable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writing complex SQL queries, you can write the query for them and then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hide the complexity in a view</a:t>
            </a:r>
            <a:endParaRPr/>
          </a:p>
        </p:txBody>
      </p:sp>
      <p:sp>
        <p:nvSpPr>
          <p:cNvPr id="281" name="Google Shape;281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Index trong SQL Server | Comdy</a:t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39" y="0"/>
            <a:ext cx="91241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6"/>
          <p:cNvSpPr txBox="1"/>
          <p:nvPr>
            <p:ph type="ctrTitle"/>
          </p:nvPr>
        </p:nvSpPr>
        <p:spPr>
          <a:xfrm>
            <a:off x="171450" y="1743789"/>
            <a:ext cx="6179344" cy="678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  <a:defRPr sz="3200">
                <a:solidFill>
                  <a:srgbClr val="FF66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" type="subTitle"/>
          </p:nvPr>
        </p:nvSpPr>
        <p:spPr>
          <a:xfrm>
            <a:off x="171450" y="2571750"/>
            <a:ext cx="6179344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rgbClr val="99CCFF"/>
              </a:buClr>
              <a:buSzPts val="2000"/>
              <a:buNone/>
              <a:defRPr i="1" sz="2000">
                <a:solidFill>
                  <a:srgbClr val="99CCF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6"/>
          <p:cNvSpPr txBox="1"/>
          <p:nvPr>
            <p:ph idx="10" type="dt"/>
          </p:nvPr>
        </p:nvSpPr>
        <p:spPr>
          <a:xfrm>
            <a:off x="171450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1" type="ftr"/>
          </p:nvPr>
        </p:nvSpPr>
        <p:spPr>
          <a:xfrm>
            <a:off x="1868557" y="4767263"/>
            <a:ext cx="613958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8122444" y="4767263"/>
            <a:ext cx="5643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/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9"/>
          <p:cNvSpPr txBox="1"/>
          <p:nvPr>
            <p:ph type="title"/>
          </p:nvPr>
        </p:nvSpPr>
        <p:spPr>
          <a:xfrm>
            <a:off x="442912" y="3305176"/>
            <a:ext cx="8458199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Arial"/>
              <a:buNone/>
              <a:defRPr b="1" sz="3200" cap="none">
                <a:solidFill>
                  <a:srgbClr val="E36C0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" type="body"/>
          </p:nvPr>
        </p:nvSpPr>
        <p:spPr>
          <a:xfrm>
            <a:off x="442912" y="2180035"/>
            <a:ext cx="8458199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9"/>
          <p:cNvSpPr txBox="1"/>
          <p:nvPr>
            <p:ph idx="10" type="dt"/>
          </p:nvPr>
        </p:nvSpPr>
        <p:spPr>
          <a:xfrm>
            <a:off x="442913" y="4767263"/>
            <a:ext cx="1203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278606" y="900113"/>
            <a:ext cx="4217194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30"/>
          <p:cNvSpPr txBox="1"/>
          <p:nvPr>
            <p:ph idx="2" type="body"/>
          </p:nvPr>
        </p:nvSpPr>
        <p:spPr>
          <a:xfrm>
            <a:off x="4648200" y="900113"/>
            <a:ext cx="4252912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30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1"/>
          <p:cNvSpPr txBox="1"/>
          <p:nvPr>
            <p:ph type="title"/>
          </p:nvPr>
        </p:nvSpPr>
        <p:spPr>
          <a:xfrm>
            <a:off x="157162" y="55784"/>
            <a:ext cx="7100888" cy="54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" type="body"/>
          </p:nvPr>
        </p:nvSpPr>
        <p:spPr>
          <a:xfrm>
            <a:off x="157161" y="858441"/>
            <a:ext cx="4271963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31"/>
          <p:cNvSpPr txBox="1"/>
          <p:nvPr>
            <p:ph idx="2" type="body"/>
          </p:nvPr>
        </p:nvSpPr>
        <p:spPr>
          <a:xfrm>
            <a:off x="157161" y="1338261"/>
            <a:ext cx="4271963" cy="3276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31"/>
          <p:cNvSpPr txBox="1"/>
          <p:nvPr>
            <p:ph idx="3" type="body"/>
          </p:nvPr>
        </p:nvSpPr>
        <p:spPr>
          <a:xfrm>
            <a:off x="4600575" y="845344"/>
            <a:ext cx="4300537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31"/>
          <p:cNvSpPr txBox="1"/>
          <p:nvPr>
            <p:ph idx="4" type="body"/>
          </p:nvPr>
        </p:nvSpPr>
        <p:spPr>
          <a:xfrm>
            <a:off x="4600575" y="1325165"/>
            <a:ext cx="4300537" cy="3289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31"/>
          <p:cNvSpPr txBox="1"/>
          <p:nvPr>
            <p:ph idx="10" type="dt"/>
          </p:nvPr>
        </p:nvSpPr>
        <p:spPr>
          <a:xfrm>
            <a:off x="157163" y="4767263"/>
            <a:ext cx="148875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2"/>
          <p:cNvSpPr txBox="1"/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1" type="body"/>
          </p:nvPr>
        </p:nvSpPr>
        <p:spPr>
          <a:xfrm rot="5400000">
            <a:off x="2717600" y="-1588889"/>
            <a:ext cx="3744517" cy="8622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39" y="0"/>
            <a:ext cx="91241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5"/>
          <p:cNvSpPr txBox="1"/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5"/>
          <p:cNvSpPr txBox="1"/>
          <p:nvPr>
            <p:ph idx="1" type="body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5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Relationship Id="rId4" Type="http://schemas.openxmlformats.org/officeDocument/2006/relationships/image" Target="../media/image4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Relationship Id="rId7" Type="http://schemas.openxmlformats.org/officeDocument/2006/relationships/image" Target="../media/image6.png"/><Relationship Id="rId8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171450" y="1743789"/>
            <a:ext cx="6179344" cy="678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cap="none">
                <a:solidFill>
                  <a:schemeClr val="dk1"/>
                </a:solidFill>
              </a:rPr>
              <a:t>TABLE INDEXES AND VIEW</a:t>
            </a:r>
            <a:endParaRPr/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171450" y="2571750"/>
            <a:ext cx="6179344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2000"/>
              <a:buNone/>
            </a:pPr>
            <a:r>
              <a:rPr lang="en-US"/>
              <a:t>Instructor: </a:t>
            </a:r>
            <a:endParaRPr/>
          </a:p>
        </p:txBody>
      </p:sp>
      <p:sp>
        <p:nvSpPr>
          <p:cNvPr id="69" name="Google Shape;69;p1"/>
          <p:cNvSpPr txBox="1"/>
          <p:nvPr>
            <p:ph idx="10" type="dt"/>
          </p:nvPr>
        </p:nvSpPr>
        <p:spPr>
          <a:xfrm>
            <a:off x="171450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70" name="Google Shape;70;p1"/>
          <p:cNvSpPr txBox="1"/>
          <p:nvPr>
            <p:ph idx="11" type="ftr"/>
          </p:nvPr>
        </p:nvSpPr>
        <p:spPr>
          <a:xfrm>
            <a:off x="1868557" y="4767263"/>
            <a:ext cx="613958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71" name="Google Shape;71;p1"/>
          <p:cNvSpPr txBox="1"/>
          <p:nvPr>
            <p:ph idx="12" type="sldNum"/>
          </p:nvPr>
        </p:nvSpPr>
        <p:spPr>
          <a:xfrm>
            <a:off x="8122444" y="4767263"/>
            <a:ext cx="5643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Clustered Index</a:t>
            </a:r>
            <a:endParaRPr/>
          </a:p>
        </p:txBody>
      </p:sp>
      <p:sp>
        <p:nvSpPr>
          <p:cNvPr id="239" name="Google Shape;239;p10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40" name="Google Shape;240;p10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241" name="Google Shape;241;p10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42" name="Google Shape;242;p10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3" name="Google Shape;24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4506" y="754869"/>
            <a:ext cx="6021126" cy="386355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0"/>
          <p:cNvSpPr/>
          <p:nvPr/>
        </p:nvSpPr>
        <p:spPr>
          <a:xfrm>
            <a:off x="4203569" y="1034512"/>
            <a:ext cx="1143000" cy="400050"/>
          </a:xfrm>
          <a:prstGeom prst="rect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"/>
          <p:cNvSpPr txBox="1"/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Non - Clustered Index</a:t>
            </a:r>
            <a:endParaRPr/>
          </a:p>
        </p:txBody>
      </p:sp>
      <p:sp>
        <p:nvSpPr>
          <p:cNvPr id="251" name="Google Shape;251;p11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252" name="Google Shape;252;p11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53" name="Google Shape;253;p11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4" name="Google Shape;25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1790" y="841774"/>
            <a:ext cx="5435560" cy="380762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1"/>
          <p:cNvSpPr/>
          <p:nvPr/>
        </p:nvSpPr>
        <p:spPr>
          <a:xfrm>
            <a:off x="4254285" y="968644"/>
            <a:ext cx="782664" cy="288656"/>
          </a:xfrm>
          <a:prstGeom prst="rect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11"/>
          <p:cNvPicPr preferRelativeResize="0"/>
          <p:nvPr/>
        </p:nvPicPr>
        <p:blipFill rotWithShape="1">
          <a:blip r:embed="rId4">
            <a:alphaModFix/>
          </a:blip>
          <a:srcRect b="0" l="0" r="0" t="43433"/>
          <a:stretch/>
        </p:blipFill>
        <p:spPr>
          <a:xfrm>
            <a:off x="6125737" y="951908"/>
            <a:ext cx="1193369" cy="226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Creating an Index</a:t>
            </a:r>
            <a:endParaRPr/>
          </a:p>
        </p:txBody>
      </p:sp>
      <p:sp>
        <p:nvSpPr>
          <p:cNvPr id="263" name="Google Shape;263;p12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 sz="2000"/>
              <a:t>Create a new index: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 sz="2000"/>
              <a:t>Deleting an Index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64" name="Google Shape;264;p12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265" name="Google Shape;265;p12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66" name="Google Shape;266;p12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12"/>
          <p:cNvSpPr/>
          <p:nvPr/>
        </p:nvSpPr>
        <p:spPr>
          <a:xfrm>
            <a:off x="1645920" y="1266609"/>
            <a:ext cx="5602842" cy="56987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40AE6"/>
                </a:solidFill>
                <a:latin typeface="Calibri"/>
                <a:ea typeface="Calibri"/>
                <a:cs typeface="Calibri"/>
                <a:sym typeface="Calibri"/>
              </a:rPr>
              <a:t>CREATE INDEX 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index_name</a:t>
            </a:r>
            <a:b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50">
                <a:solidFill>
                  <a:srgbClr val="240AE6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table_name (column1_name, column2_name, …)</a:t>
            </a:r>
            <a:endParaRPr/>
          </a:p>
        </p:txBody>
      </p:sp>
      <p:sp>
        <p:nvSpPr>
          <p:cNvPr id="268" name="Google Shape;268;p12"/>
          <p:cNvSpPr/>
          <p:nvPr/>
        </p:nvSpPr>
        <p:spPr>
          <a:xfrm>
            <a:off x="1645919" y="2794106"/>
            <a:ext cx="6065753" cy="55901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40AE6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350">
                <a:solidFill>
                  <a:srgbClr val="240AE6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table_name.index_name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"/>
          <p:cNvSpPr txBox="1"/>
          <p:nvPr>
            <p:ph type="title"/>
          </p:nvPr>
        </p:nvSpPr>
        <p:spPr>
          <a:xfrm>
            <a:off x="442912" y="3305176"/>
            <a:ext cx="8458199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Arial"/>
              <a:buNone/>
            </a:pPr>
            <a:r>
              <a:rPr lang="en-US"/>
              <a:t>VIEWS</a:t>
            </a:r>
            <a:endParaRPr/>
          </a:p>
        </p:txBody>
      </p:sp>
      <p:sp>
        <p:nvSpPr>
          <p:cNvPr id="274" name="Google Shape;274;p13"/>
          <p:cNvSpPr txBox="1"/>
          <p:nvPr>
            <p:ph idx="1" type="body"/>
          </p:nvPr>
        </p:nvSpPr>
        <p:spPr>
          <a:xfrm>
            <a:off x="442912" y="2180035"/>
            <a:ext cx="8458199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Section2</a:t>
            </a:r>
            <a:endParaRPr/>
          </a:p>
        </p:txBody>
      </p:sp>
      <p:sp>
        <p:nvSpPr>
          <p:cNvPr id="275" name="Google Shape;275;p13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76" name="Google Shape;276;p13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13"/>
          <p:cNvSpPr txBox="1"/>
          <p:nvPr>
            <p:ph idx="10" type="dt"/>
          </p:nvPr>
        </p:nvSpPr>
        <p:spPr>
          <a:xfrm>
            <a:off x="442913" y="4767263"/>
            <a:ext cx="1203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What is a view?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sz="1800"/>
              <a:t>A </a:t>
            </a:r>
            <a:r>
              <a:rPr lang="en-US" sz="1800">
                <a:solidFill>
                  <a:srgbClr val="FF0000"/>
                </a:solidFill>
              </a:rPr>
              <a:t>View</a:t>
            </a:r>
            <a:r>
              <a:rPr lang="en-US" sz="1800"/>
              <a:t> is a logical or virtual table. The fields in a view are fields from one or more real tables in the database.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sz="1800"/>
              <a:t>There are </a:t>
            </a:r>
            <a:r>
              <a:rPr lang="en-US" sz="1800">
                <a:solidFill>
                  <a:srgbClr val="FF0000"/>
                </a:solidFill>
              </a:rPr>
              <a:t>two major reasons</a:t>
            </a:r>
            <a:r>
              <a:rPr lang="en-US" sz="1800"/>
              <a:t> you might want to use views:</a:t>
            </a:r>
            <a:endParaRPr/>
          </a:p>
          <a:p>
            <a:pPr indent="-285750" lvl="1" marL="742950" rtl="0" algn="just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✔"/>
            </a:pPr>
            <a:r>
              <a:rPr lang="en-US" sz="1500"/>
              <a:t>Views allow you to limit the data users can access</a:t>
            </a:r>
            <a:endParaRPr/>
          </a:p>
          <a:p>
            <a:pPr indent="-285750" lvl="1" marL="742950" rtl="0" algn="just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✔"/>
            </a:pPr>
            <a:r>
              <a:rPr lang="en-US" sz="1500"/>
              <a:t>Views reduce complexity for end users. </a:t>
            </a:r>
            <a:endParaRPr/>
          </a:p>
          <a:p>
            <a:pPr indent="-2286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286" name="Google Shape;286;p14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87" name="Google Shape;287;p14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8" name="Google Shape;288;p14"/>
          <p:cNvSpPr txBox="1"/>
          <p:nvPr/>
        </p:nvSpPr>
        <p:spPr>
          <a:xfrm>
            <a:off x="1143000" y="685800"/>
            <a:ext cx="6858000" cy="4029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4550" y="2457450"/>
            <a:ext cx="4908777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Creating a view</a:t>
            </a:r>
            <a:endParaRPr/>
          </a:p>
        </p:txBody>
      </p:sp>
      <p:sp>
        <p:nvSpPr>
          <p:cNvPr id="295" name="Google Shape;295;p15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296" name="Google Shape;296;p15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97" name="Google Shape;297;p15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15"/>
          <p:cNvSpPr txBox="1"/>
          <p:nvPr/>
        </p:nvSpPr>
        <p:spPr>
          <a:xfrm>
            <a:off x="1143000" y="1828801"/>
            <a:ext cx="6697289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342900" lvl="1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6671" y="2025008"/>
            <a:ext cx="1055678" cy="94776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00" name="Google Shape;30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3450" y="1828800"/>
            <a:ext cx="1925061" cy="13322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01" name="Google Shape;30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00992" y="3463056"/>
            <a:ext cx="2111357" cy="130541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02" name="Google Shape;302;p15"/>
          <p:cNvSpPr/>
          <p:nvPr/>
        </p:nvSpPr>
        <p:spPr>
          <a:xfrm>
            <a:off x="6385018" y="3000169"/>
            <a:ext cx="869382" cy="42917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2D050"/>
          </a:solidFill>
          <a:ln cap="flat" cmpd="sng" w="254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5"/>
          <p:cNvSpPr/>
          <p:nvPr/>
        </p:nvSpPr>
        <p:spPr>
          <a:xfrm>
            <a:off x="1238366" y="2366025"/>
            <a:ext cx="3316800" cy="10833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40AE6"/>
                </a:solidFill>
                <a:latin typeface="Calibri"/>
                <a:ea typeface="Calibri"/>
                <a:cs typeface="Calibri"/>
                <a:sym typeface="Calibri"/>
              </a:rPr>
              <a:t>CREATE VIEW </a:t>
            </a: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view_EmployeeByDpt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40AE6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40AE6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ID, NAME, AGE, DEPT_NAME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40AE6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EMP, DEPARTMENT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40AE6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EMP.DEP_ID = DEPARTMENT.DEPT_ID</a:t>
            </a:r>
            <a:endParaRPr/>
          </a:p>
        </p:txBody>
      </p:sp>
      <p:sp>
        <p:nvSpPr>
          <p:cNvPr id="304" name="Google Shape;304;p15"/>
          <p:cNvSpPr txBox="1"/>
          <p:nvPr/>
        </p:nvSpPr>
        <p:spPr>
          <a:xfrm>
            <a:off x="4035084" y="1828801"/>
            <a:ext cx="678391" cy="21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25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Table: EMP</a:t>
            </a:r>
            <a:endParaRPr/>
          </a:p>
        </p:txBody>
      </p:sp>
      <p:sp>
        <p:nvSpPr>
          <p:cNvPr id="305" name="Google Shape;305;p15"/>
          <p:cNvSpPr txBox="1"/>
          <p:nvPr/>
        </p:nvSpPr>
        <p:spPr>
          <a:xfrm>
            <a:off x="6776049" y="1761064"/>
            <a:ext cx="1095172" cy="21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25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Table: DEPARTMENT</a:t>
            </a:r>
            <a:endParaRPr/>
          </a:p>
        </p:txBody>
      </p:sp>
      <p:sp>
        <p:nvSpPr>
          <p:cNvPr id="306" name="Google Shape;306;p15"/>
          <p:cNvSpPr txBox="1"/>
          <p:nvPr/>
        </p:nvSpPr>
        <p:spPr>
          <a:xfrm>
            <a:off x="4540841" y="3507842"/>
            <a:ext cx="1144865" cy="21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25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view_EmployeeByDpt</a:t>
            </a:r>
            <a:endParaRPr/>
          </a:p>
        </p:txBody>
      </p:sp>
      <p:sp>
        <p:nvSpPr>
          <p:cNvPr id="307" name="Google Shape;307;p15"/>
          <p:cNvSpPr/>
          <p:nvPr/>
        </p:nvSpPr>
        <p:spPr>
          <a:xfrm>
            <a:off x="1485900" y="857250"/>
            <a:ext cx="622935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86916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240AE6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500" u="none" cap="none" strike="noStrike">
                <a:solidFill>
                  <a:srgbClr val="240AE6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View_Name [list of column names]</a:t>
            </a:r>
            <a:endParaRPr/>
          </a:p>
          <a:p>
            <a:pPr indent="86916" lvl="1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240AE6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endParaRPr/>
          </a:p>
          <a:p>
            <a:pPr indent="86916" lvl="1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240AE6"/>
                </a:solidFill>
                <a:latin typeface="Calibri"/>
                <a:ea typeface="Calibri"/>
                <a:cs typeface="Calibri"/>
                <a:sym typeface="Calibri"/>
              </a:rPr>
              <a:t>SELECT…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Google Shape;308;p15"/>
          <p:cNvCxnSpPr>
            <a:endCxn id="299" idx="1"/>
          </p:cNvCxnSpPr>
          <p:nvPr/>
        </p:nvCxnSpPr>
        <p:spPr>
          <a:xfrm flipH="1" rot="-5400000">
            <a:off x="6606921" y="2249141"/>
            <a:ext cx="311400" cy="188100"/>
          </a:xfrm>
          <a:prstGeom prst="curvedConnector2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09" name="Google Shape;309;p15"/>
          <p:cNvSpPr/>
          <p:nvPr/>
        </p:nvSpPr>
        <p:spPr>
          <a:xfrm>
            <a:off x="1283661" y="3683155"/>
            <a:ext cx="3316914" cy="108321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40AE6"/>
                </a:solidFill>
                <a:latin typeface="Calibri"/>
                <a:ea typeface="Calibri"/>
                <a:cs typeface="Calibri"/>
                <a:sym typeface="Calibri"/>
              </a:rPr>
              <a:t>SELECT * FROM </a:t>
            </a: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view_EmployeeByDpt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Deleting a view</a:t>
            </a:r>
            <a:endParaRPr/>
          </a:p>
        </p:txBody>
      </p:sp>
      <p:sp>
        <p:nvSpPr>
          <p:cNvPr id="315" name="Google Shape;315;p16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Syntax: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Example: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16" name="Google Shape;316;p16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317" name="Google Shape;317;p16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318" name="Google Shape;318;p16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p16"/>
          <p:cNvSpPr/>
          <p:nvPr/>
        </p:nvSpPr>
        <p:spPr>
          <a:xfrm>
            <a:off x="1079500" y="1352925"/>
            <a:ext cx="5600700" cy="49421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86916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240AE6"/>
                </a:solidFill>
                <a:latin typeface="Calibri"/>
                <a:ea typeface="Calibri"/>
                <a:cs typeface="Calibri"/>
                <a:sym typeface="Calibri"/>
              </a:rPr>
              <a:t>DROP   VIEW  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View_Name </a:t>
            </a:r>
            <a:endParaRPr/>
          </a:p>
        </p:txBody>
      </p:sp>
      <p:sp>
        <p:nvSpPr>
          <p:cNvPr id="320" name="Google Shape;320;p16"/>
          <p:cNvSpPr/>
          <p:nvPr/>
        </p:nvSpPr>
        <p:spPr>
          <a:xfrm>
            <a:off x="1143000" y="2774588"/>
            <a:ext cx="3606800" cy="40395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40AE6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350">
                <a:solidFill>
                  <a:srgbClr val="240AE6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view_EmployeeByDpt</a:t>
            </a:r>
            <a:endParaRPr/>
          </a:p>
        </p:txBody>
      </p:sp>
      <p:pic>
        <p:nvPicPr>
          <p:cNvPr descr="http://img4.wikia.nocookie.net/__cb20130213200639/destiny2579/images/b/b1/Delete_Icon.png" id="321" name="Google Shape;3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4000500"/>
            <a:ext cx="1200150" cy="929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16"/>
          <p:cNvGrpSpPr/>
          <p:nvPr/>
        </p:nvGrpSpPr>
        <p:grpSpPr>
          <a:xfrm>
            <a:off x="5177974" y="2514709"/>
            <a:ext cx="2537276" cy="2057291"/>
            <a:chOff x="5992200" y="3810000"/>
            <a:chExt cx="2466000" cy="2209800"/>
          </a:xfrm>
        </p:grpSpPr>
        <p:pic>
          <p:nvPicPr>
            <p:cNvPr id="323" name="Google Shape;323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92200" y="4354077"/>
              <a:ext cx="2438400" cy="126682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pic>
          <p:nvPicPr>
            <p:cNvPr descr="https://cdn1.iconfinder.com/data/icons/softwaredemo/PNG/256x256/DeleteRed.png" id="324" name="Google Shape;324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48400" y="3810000"/>
              <a:ext cx="2209800" cy="220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5" name="Google Shape;325;p16"/>
            <p:cNvSpPr txBox="1"/>
            <p:nvPr/>
          </p:nvSpPr>
          <p:spPr>
            <a:xfrm>
              <a:off x="6400800" y="5638800"/>
              <a:ext cx="1112704" cy="2355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25">
                  <a:solidFill>
                    <a:srgbClr val="E36C09"/>
                  </a:solidFill>
                  <a:latin typeface="Calibri"/>
                  <a:ea typeface="Calibri"/>
                  <a:cs typeface="Calibri"/>
                  <a:sym typeface="Calibri"/>
                </a:rPr>
                <a:t>view_EmployeeByDpt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7"/>
          <p:cNvSpPr txBox="1"/>
          <p:nvPr>
            <p:ph type="title"/>
          </p:nvPr>
        </p:nvSpPr>
        <p:spPr>
          <a:xfrm>
            <a:off x="442912" y="3305176"/>
            <a:ext cx="8458199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Arial"/>
              <a:buNone/>
            </a:pPr>
            <a:r>
              <a:rPr lang="en-US"/>
              <a:t>NAMING CONVENTION AND STYLES</a:t>
            </a:r>
            <a:endParaRPr/>
          </a:p>
        </p:txBody>
      </p:sp>
      <p:sp>
        <p:nvSpPr>
          <p:cNvPr id="331" name="Google Shape;331;p17"/>
          <p:cNvSpPr txBox="1"/>
          <p:nvPr>
            <p:ph idx="1" type="body"/>
          </p:nvPr>
        </p:nvSpPr>
        <p:spPr>
          <a:xfrm>
            <a:off x="442912" y="2180035"/>
            <a:ext cx="8458199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Section3</a:t>
            </a:r>
            <a:endParaRPr/>
          </a:p>
        </p:txBody>
      </p:sp>
      <p:sp>
        <p:nvSpPr>
          <p:cNvPr id="332" name="Google Shape;332;p17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333" name="Google Shape;333;p17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4" name="Google Shape;334;p17"/>
          <p:cNvSpPr txBox="1"/>
          <p:nvPr>
            <p:ph idx="10" type="dt"/>
          </p:nvPr>
        </p:nvSpPr>
        <p:spPr>
          <a:xfrm>
            <a:off x="442913" y="4767263"/>
            <a:ext cx="1203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en-US" sz="2100" cap="none"/>
              <a:t>NAMING CONVENTION AND STYLES</a:t>
            </a:r>
            <a:endParaRPr/>
          </a:p>
        </p:txBody>
      </p:sp>
      <p:sp>
        <p:nvSpPr>
          <p:cNvPr id="340" name="Google Shape;340;p18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b="1" lang="en-US" sz="1500">
                <a:latin typeface="Verdana"/>
                <a:ea typeface="Verdana"/>
                <a:cs typeface="Verdana"/>
                <a:sym typeface="Verdana"/>
              </a:rPr>
              <a:t>Use UPPER CASE for all T-SQL constructs, excepts Types</a:t>
            </a:r>
            <a:endParaRPr b="1" sz="1500">
              <a:latin typeface="Verdana"/>
              <a:ea typeface="Verdana"/>
              <a:cs typeface="Verdana"/>
              <a:sym typeface="Verdana"/>
            </a:endParaRPr>
          </a:p>
          <a:p>
            <a:pPr indent="0" lvl="1" marL="303371" rtl="0" algn="l">
              <a:lnSpc>
                <a:spcPct val="15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b="1" lang="en-US" sz="1350">
                <a:latin typeface="Verdana"/>
                <a:ea typeface="Verdana"/>
                <a:cs typeface="Verdana"/>
                <a:sym typeface="Verdana"/>
              </a:rPr>
              <a:t>Correct:</a:t>
            </a:r>
            <a:endParaRPr sz="1350">
              <a:latin typeface="Tahoma"/>
              <a:ea typeface="Tahoma"/>
              <a:cs typeface="Tahoma"/>
              <a:sym typeface="Tahoma"/>
            </a:endParaRPr>
          </a:p>
          <a:p>
            <a:pPr indent="0" lvl="1" marL="300038" rtl="0" algn="l">
              <a:lnSpc>
                <a:spcPct val="150000"/>
              </a:lnSpc>
              <a:spcBef>
                <a:spcPts val="270"/>
              </a:spcBef>
              <a:spcAft>
                <a:spcPts val="0"/>
              </a:spcAft>
              <a:buClr>
                <a:srgbClr val="008080"/>
              </a:buClr>
              <a:buSzPts val="1350"/>
              <a:buNone/>
            </a:pPr>
            <a:r>
              <a:rPr lang="en-US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 MAX([Salary]) FROM dbo.[EmployeeSalary]</a:t>
            </a:r>
            <a:endParaRPr/>
          </a:p>
          <a:p>
            <a:pPr indent="0" lvl="1" marL="303371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b="1" lang="en-US" sz="1350">
                <a:latin typeface="Verdana"/>
                <a:ea typeface="Verdana"/>
                <a:cs typeface="Verdana"/>
                <a:sym typeface="Verdana"/>
              </a:rPr>
              <a:t>Incorrect:</a:t>
            </a:r>
            <a:endParaRPr sz="1350">
              <a:latin typeface="Tahoma"/>
              <a:ea typeface="Tahoma"/>
              <a:cs typeface="Tahoma"/>
              <a:sym typeface="Tahoma"/>
            </a:endParaRPr>
          </a:p>
          <a:p>
            <a:pPr indent="0" lvl="1" marL="300038" rtl="0" algn="l">
              <a:lnSpc>
                <a:spcPct val="150000"/>
              </a:lnSpc>
              <a:spcBef>
                <a:spcPts val="270"/>
              </a:spcBef>
              <a:spcAft>
                <a:spcPts val="0"/>
              </a:spcAft>
              <a:buClr>
                <a:srgbClr val="008080"/>
              </a:buClr>
              <a:buSzPts val="1350"/>
              <a:buNone/>
            </a:pPr>
            <a:r>
              <a:rPr lang="en-US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 max([Salary]) from dbo.[EmployeeSalary]</a:t>
            </a:r>
            <a:endParaRPr/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b="1" lang="en-US" sz="1500">
                <a:latin typeface="Verdana"/>
                <a:ea typeface="Verdana"/>
                <a:cs typeface="Verdana"/>
                <a:sym typeface="Verdana"/>
              </a:rPr>
              <a:t>Use lower case for all T-SQL Types and Usernames</a:t>
            </a:r>
            <a:endParaRPr b="1" sz="1500">
              <a:latin typeface="Verdana"/>
              <a:ea typeface="Verdana"/>
              <a:cs typeface="Verdana"/>
              <a:sym typeface="Verdana"/>
            </a:endParaRPr>
          </a:p>
          <a:p>
            <a:pPr indent="0" lvl="1" marL="303371" rtl="0" algn="l">
              <a:lnSpc>
                <a:spcPct val="15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b="1" lang="en-US" sz="1350">
                <a:latin typeface="Verdana"/>
                <a:ea typeface="Verdana"/>
                <a:cs typeface="Verdana"/>
                <a:sym typeface="Verdana"/>
              </a:rPr>
              <a:t>Correct:</a:t>
            </a:r>
            <a:endParaRPr sz="1350">
              <a:latin typeface="Tahoma"/>
              <a:ea typeface="Tahoma"/>
              <a:cs typeface="Tahoma"/>
              <a:sym typeface="Tahoma"/>
            </a:endParaRPr>
          </a:p>
          <a:p>
            <a:pPr indent="0" lvl="1" marL="300038" rtl="0" algn="l">
              <a:lnSpc>
                <a:spcPct val="150000"/>
              </a:lnSpc>
              <a:spcBef>
                <a:spcPts val="270"/>
              </a:spcBef>
              <a:spcAft>
                <a:spcPts val="0"/>
              </a:spcAft>
              <a:buClr>
                <a:srgbClr val="008080"/>
              </a:buClr>
              <a:buSzPts val="1350"/>
              <a:buNone/>
            </a:pPr>
            <a:r>
              <a:rPr lang="en-US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 @MaxValue int</a:t>
            </a:r>
            <a:endParaRPr/>
          </a:p>
          <a:p>
            <a:pPr indent="0" lvl="1" marL="303371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b="1" lang="en-US" sz="1350">
                <a:latin typeface="Verdana"/>
                <a:ea typeface="Verdana"/>
                <a:cs typeface="Verdana"/>
                <a:sym typeface="Verdana"/>
              </a:rPr>
              <a:t>Incorrect:</a:t>
            </a:r>
            <a:endParaRPr sz="1350">
              <a:latin typeface="Tahoma"/>
              <a:ea typeface="Tahoma"/>
              <a:cs typeface="Tahoma"/>
              <a:sym typeface="Tahoma"/>
            </a:endParaRPr>
          </a:p>
          <a:p>
            <a:pPr indent="0" lvl="1" marL="300038" rtl="0" algn="l">
              <a:lnSpc>
                <a:spcPct val="150000"/>
              </a:lnSpc>
              <a:spcBef>
                <a:spcPts val="270"/>
              </a:spcBef>
              <a:spcAft>
                <a:spcPts val="0"/>
              </a:spcAft>
              <a:buClr>
                <a:srgbClr val="008080"/>
              </a:buClr>
              <a:buSzPts val="1350"/>
              <a:buNone/>
            </a:pPr>
            <a:r>
              <a:rPr lang="en-US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 @MaxValue INT</a:t>
            </a:r>
            <a:endParaRPr/>
          </a:p>
          <a:p>
            <a:pPr indent="0" lvl="1" marL="300038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t/>
            </a:r>
            <a:endParaRPr sz="1350"/>
          </a:p>
        </p:txBody>
      </p:sp>
      <p:sp>
        <p:nvSpPr>
          <p:cNvPr id="341" name="Google Shape;341;p18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342" name="Google Shape;342;p18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343" name="Google Shape;343;p18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en-US" sz="2100" cap="none">
                <a:solidFill>
                  <a:srgbClr val="FFFFFF"/>
                </a:solidFill>
              </a:rPr>
              <a:t>NAMING CONVENTION AND STYLES</a:t>
            </a:r>
            <a:endParaRPr/>
          </a:p>
        </p:txBody>
      </p:sp>
      <p:sp>
        <p:nvSpPr>
          <p:cNvPr id="349" name="Google Shape;349;p19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5763" lvl="0" marL="38576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 startAt="3"/>
            </a:pPr>
            <a:r>
              <a:rPr b="1" lang="en-US" sz="1500">
                <a:latin typeface="Verdana"/>
                <a:ea typeface="Verdana"/>
                <a:cs typeface="Verdana"/>
                <a:sym typeface="Verdana"/>
              </a:rPr>
              <a:t>Use Pascal casing for all UDO’s</a:t>
            </a:r>
            <a:endParaRPr b="1" sz="1500">
              <a:latin typeface="Verdana"/>
              <a:ea typeface="Verdana"/>
              <a:cs typeface="Verdana"/>
              <a:sym typeface="Verdana"/>
            </a:endParaRPr>
          </a:p>
          <a:p>
            <a:pPr indent="0" lvl="1" marL="303371" rtl="0" algn="l"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b="1" lang="en-US" sz="1500">
                <a:latin typeface="Verdana"/>
                <a:ea typeface="Verdana"/>
                <a:cs typeface="Verdana"/>
                <a:sym typeface="Verdana"/>
              </a:rPr>
              <a:t>Correct:</a:t>
            </a:r>
            <a:endParaRPr sz="1500">
              <a:latin typeface="Tahoma"/>
              <a:ea typeface="Tahoma"/>
              <a:cs typeface="Tahoma"/>
              <a:sym typeface="Tahoma"/>
            </a:endParaRPr>
          </a:p>
          <a:p>
            <a:pPr indent="0" lvl="1" marL="300038" rtl="0" algn="l">
              <a:spcBef>
                <a:spcPts val="900"/>
              </a:spcBef>
              <a:spcAft>
                <a:spcPts val="0"/>
              </a:spcAft>
              <a:buClr>
                <a:srgbClr val="008080"/>
              </a:buClr>
              <a:buSzPts val="1500"/>
              <a:buNone/>
            </a:pPr>
            <a:r>
              <a:rPr lang="en-US" sz="15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dbo.EmployeeSalary</a:t>
            </a:r>
            <a:endParaRPr/>
          </a:p>
          <a:p>
            <a:pPr indent="0" lvl="1" marL="300038" rtl="0" algn="l">
              <a:spcBef>
                <a:spcPts val="900"/>
              </a:spcBef>
              <a:spcAft>
                <a:spcPts val="0"/>
              </a:spcAft>
              <a:buClr>
                <a:srgbClr val="008080"/>
              </a:buClr>
              <a:buSzPts val="1500"/>
              <a:buNone/>
            </a:pPr>
            <a:r>
              <a:rPr lang="en-US" sz="15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/>
          </a:p>
          <a:p>
            <a:pPr indent="0" lvl="1" marL="300038" rtl="0" algn="l">
              <a:spcBef>
                <a:spcPts val="900"/>
              </a:spcBef>
              <a:spcAft>
                <a:spcPts val="0"/>
              </a:spcAft>
              <a:buClr>
                <a:srgbClr val="008080"/>
              </a:buClr>
              <a:buSzPts val="1500"/>
              <a:buNone/>
            </a:pPr>
            <a:r>
              <a:rPr lang="en-US" sz="15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	EmployeeSalaryID	INT</a:t>
            </a:r>
            <a:endParaRPr/>
          </a:p>
          <a:p>
            <a:pPr indent="0" lvl="1" marL="300038" rtl="0" algn="l">
              <a:spcBef>
                <a:spcPts val="900"/>
              </a:spcBef>
              <a:spcAft>
                <a:spcPts val="0"/>
              </a:spcAft>
              <a:buClr>
                <a:srgbClr val="008080"/>
              </a:buClr>
              <a:buSzPts val="1500"/>
              <a:buNone/>
            </a:pPr>
            <a:r>
              <a:rPr lang="en-US" sz="15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1" marL="303371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b="1" lang="en-US" sz="1500">
                <a:latin typeface="Verdana"/>
                <a:ea typeface="Verdana"/>
                <a:cs typeface="Verdana"/>
                <a:sym typeface="Verdana"/>
              </a:rPr>
              <a:t>Incorrect:</a:t>
            </a:r>
            <a:endParaRPr sz="1500">
              <a:latin typeface="Tahoma"/>
              <a:ea typeface="Tahoma"/>
              <a:cs typeface="Tahoma"/>
              <a:sym typeface="Tahoma"/>
            </a:endParaRPr>
          </a:p>
          <a:p>
            <a:pPr indent="0" lvl="1" marL="300038" rtl="0" algn="l">
              <a:spcBef>
                <a:spcPts val="900"/>
              </a:spcBef>
              <a:spcAft>
                <a:spcPts val="0"/>
              </a:spcAft>
              <a:buClr>
                <a:srgbClr val="008080"/>
              </a:buClr>
              <a:buSzPts val="1500"/>
              <a:buNone/>
            </a:pPr>
            <a:r>
              <a:rPr lang="en-US" sz="15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dbo.Employeesalary</a:t>
            </a:r>
            <a:endParaRPr/>
          </a:p>
          <a:p>
            <a:pPr indent="0" lvl="1" marL="300038" rtl="0" algn="l">
              <a:spcBef>
                <a:spcPts val="900"/>
              </a:spcBef>
              <a:spcAft>
                <a:spcPts val="0"/>
              </a:spcAft>
              <a:buClr>
                <a:srgbClr val="008080"/>
              </a:buClr>
              <a:buSzPts val="1500"/>
              <a:buNone/>
            </a:pPr>
            <a:r>
              <a:rPr lang="en-US" sz="15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/>
          </a:p>
          <a:p>
            <a:pPr indent="0" lvl="1" marL="300038" rtl="0" algn="l">
              <a:spcBef>
                <a:spcPts val="900"/>
              </a:spcBef>
              <a:spcAft>
                <a:spcPts val="0"/>
              </a:spcAft>
              <a:buClr>
                <a:srgbClr val="008080"/>
              </a:buClr>
              <a:buSzPts val="1500"/>
              <a:buNone/>
            </a:pPr>
            <a:r>
              <a:rPr lang="en-US" sz="15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	EmployeesalaryID	int</a:t>
            </a:r>
            <a:endParaRPr/>
          </a:p>
          <a:p>
            <a:pPr indent="0" lvl="1" marL="300038" rtl="0" algn="l">
              <a:spcBef>
                <a:spcPts val="900"/>
              </a:spcBef>
              <a:spcAft>
                <a:spcPts val="0"/>
              </a:spcAft>
              <a:buClr>
                <a:srgbClr val="008080"/>
              </a:buClr>
              <a:buSzPts val="1500"/>
              <a:buNone/>
            </a:pPr>
            <a:r>
              <a:rPr lang="en-US" sz="15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190500" lvl="0" marL="342900" rtl="0" algn="l"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50" name="Google Shape;350;p19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351" name="Google Shape;351;p19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352" name="Google Shape;352;p19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/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Learning Goals</a:t>
            </a:r>
            <a:endParaRPr/>
          </a:p>
        </p:txBody>
      </p:sp>
      <p:sp>
        <p:nvSpPr>
          <p:cNvPr id="78" name="Google Shape;78;p2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79" name="Google Shape;79;p2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0" name="Google Shape;80;p2"/>
          <p:cNvCxnSpPr/>
          <p:nvPr/>
        </p:nvCxnSpPr>
        <p:spPr>
          <a:xfrm>
            <a:off x="1143000" y="685800"/>
            <a:ext cx="6858000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2"/>
          <p:cNvSpPr/>
          <p:nvPr/>
        </p:nvSpPr>
        <p:spPr>
          <a:xfrm>
            <a:off x="1143001" y="685800"/>
            <a:ext cx="2776445" cy="3048000"/>
          </a:xfrm>
          <a:custGeom>
            <a:rect b="b" l="l" r="r" t="t"/>
            <a:pathLst>
              <a:path extrusionOk="0" h="4064000" w="3816420">
                <a:moveTo>
                  <a:pt x="0" y="0"/>
                </a:moveTo>
                <a:lnTo>
                  <a:pt x="3816420" y="0"/>
                </a:lnTo>
                <a:lnTo>
                  <a:pt x="3816420" y="4064000"/>
                </a:lnTo>
                <a:lnTo>
                  <a:pt x="0" y="4064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the end of this lecture students should be able to:</a:t>
            </a:r>
            <a:endParaRPr b="1" i="0" sz="1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" name="Google Shape;82;p2"/>
          <p:cNvGrpSpPr/>
          <p:nvPr/>
        </p:nvGrpSpPr>
        <p:grpSpPr>
          <a:xfrm>
            <a:off x="3886200" y="685800"/>
            <a:ext cx="4110685" cy="752437"/>
            <a:chOff x="3657600" y="914400"/>
            <a:chExt cx="5480913" cy="1003249"/>
          </a:xfrm>
        </p:grpSpPr>
        <p:sp>
          <p:nvSpPr>
            <p:cNvPr id="83" name="Google Shape;83;p2"/>
            <p:cNvSpPr/>
            <p:nvPr/>
          </p:nvSpPr>
          <p:spPr>
            <a:xfrm>
              <a:off x="3916209" y="962173"/>
              <a:ext cx="5222304" cy="955476"/>
            </a:xfrm>
            <a:custGeom>
              <a:rect b="b" l="l" r="r" t="t"/>
              <a:pathLst>
                <a:path extrusionOk="0" h="955476" w="5222304">
                  <a:moveTo>
                    <a:pt x="0" y="0"/>
                  </a:moveTo>
                  <a:lnTo>
                    <a:pt x="5222304" y="0"/>
                  </a:lnTo>
                  <a:lnTo>
                    <a:pt x="5222304" y="955476"/>
                  </a:lnTo>
                  <a:lnTo>
                    <a:pt x="0" y="95547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57150" lIns="57150" spcFirstLastPara="1" rIns="57150" wrap="square" tIns="5715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Create Indexes to improve query retrieval speed</a:t>
              </a:r>
              <a:endParaRPr b="0" i="0" sz="15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84" name="Google Shape;84;p2"/>
            <p:cNvCxnSpPr/>
            <p:nvPr/>
          </p:nvCxnSpPr>
          <p:spPr>
            <a:xfrm>
              <a:off x="3816420" y="1828800"/>
              <a:ext cx="5322093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rgbClr val="C0CCE1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https://encrypted-tbn1.gstatic.com/images?q=tbn:ANd9GcScvVu-_0SSWUkRY6t_-8ulDMbfPRpGVTn9ogm6-uepvWoLQFc7" id="85" name="Google Shape;85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57600" y="914400"/>
              <a:ext cx="429776" cy="429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" name="Google Shape;86;p2"/>
          <p:cNvGrpSpPr/>
          <p:nvPr/>
        </p:nvGrpSpPr>
        <p:grpSpPr>
          <a:xfrm>
            <a:off x="3899948" y="1428750"/>
            <a:ext cx="4096937" cy="805568"/>
            <a:chOff x="3675930" y="1905000"/>
            <a:chExt cx="5462583" cy="1074090"/>
          </a:xfrm>
        </p:grpSpPr>
        <p:sp>
          <p:nvSpPr>
            <p:cNvPr id="87" name="Google Shape;87;p2"/>
            <p:cNvSpPr/>
            <p:nvPr/>
          </p:nvSpPr>
          <p:spPr>
            <a:xfrm>
              <a:off x="3916209" y="2023614"/>
              <a:ext cx="5222304" cy="955476"/>
            </a:xfrm>
            <a:custGeom>
              <a:rect b="b" l="l" r="r" t="t"/>
              <a:pathLst>
                <a:path extrusionOk="0" h="955476" w="5222304">
                  <a:moveTo>
                    <a:pt x="0" y="0"/>
                  </a:moveTo>
                  <a:lnTo>
                    <a:pt x="5222304" y="0"/>
                  </a:lnTo>
                  <a:lnTo>
                    <a:pt x="5222304" y="955476"/>
                  </a:lnTo>
                  <a:lnTo>
                    <a:pt x="0" y="95547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57150" lIns="57150" spcFirstLastPara="1" rIns="57150" wrap="square" tIns="5715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Automatically generate sequence numbers by using a sequence generator</a:t>
              </a:r>
              <a:endParaRPr b="0" i="0" sz="15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88" name="Google Shape;88;p2"/>
            <p:cNvCxnSpPr/>
            <p:nvPr/>
          </p:nvCxnSpPr>
          <p:spPr>
            <a:xfrm>
              <a:off x="3816420" y="2819400"/>
              <a:ext cx="5322093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rgbClr val="C0CCE1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https://encrypted-tbn1.gstatic.com/images?q=tbn:ANd9GcScvVu-_0SSWUkRY6t_-8ulDMbfPRpGVTn9ogm6-uepvWoLQFc7" id="89" name="Google Shape;89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75930" y="1905000"/>
              <a:ext cx="429776" cy="429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" name="Google Shape;90;p2"/>
          <p:cNvGrpSpPr/>
          <p:nvPr/>
        </p:nvGrpSpPr>
        <p:grpSpPr>
          <a:xfrm>
            <a:off x="3899947" y="2171700"/>
            <a:ext cx="4101053" cy="767627"/>
            <a:chOff x="3675930" y="2900648"/>
            <a:chExt cx="5468070" cy="1023502"/>
          </a:xfrm>
        </p:grpSpPr>
        <p:sp>
          <p:nvSpPr>
            <p:cNvPr id="91" name="Google Shape;91;p2"/>
            <p:cNvSpPr/>
            <p:nvPr/>
          </p:nvSpPr>
          <p:spPr>
            <a:xfrm>
              <a:off x="3916209" y="2968674"/>
              <a:ext cx="5222304" cy="955476"/>
            </a:xfrm>
            <a:custGeom>
              <a:rect b="b" l="l" r="r" t="t"/>
              <a:pathLst>
                <a:path extrusionOk="0" h="955476" w="5222304">
                  <a:moveTo>
                    <a:pt x="0" y="0"/>
                  </a:moveTo>
                  <a:lnTo>
                    <a:pt x="5222304" y="0"/>
                  </a:lnTo>
                  <a:lnTo>
                    <a:pt x="5222304" y="955476"/>
                  </a:lnTo>
                  <a:lnTo>
                    <a:pt x="0" y="95547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57150" lIns="57150" spcFirstLastPara="1" rIns="57150" wrap="square" tIns="5715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Create, maintain, and use View</a:t>
              </a:r>
              <a:endParaRPr b="0" i="0" sz="15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pic>
          <p:nvPicPr>
            <p:cNvPr descr="https://encrypted-tbn1.gstatic.com/images?q=tbn:ANd9GcScvVu-_0SSWUkRY6t_-8ulDMbfPRpGVTn9ogm6-uepvWoLQFc7" id="92" name="Google Shape;92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75930" y="2900648"/>
              <a:ext cx="429776" cy="42977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3" name="Google Shape;93;p2"/>
            <p:cNvCxnSpPr/>
            <p:nvPr/>
          </p:nvCxnSpPr>
          <p:spPr>
            <a:xfrm>
              <a:off x="3821907" y="3662648"/>
              <a:ext cx="5322093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rgbClr val="C0CCE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94" name="Google Shape;9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341" y="1599915"/>
            <a:ext cx="1485900" cy="12197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2"/>
          <p:cNvGrpSpPr/>
          <p:nvPr/>
        </p:nvGrpSpPr>
        <p:grpSpPr>
          <a:xfrm>
            <a:off x="182190" y="2975442"/>
            <a:ext cx="1600200" cy="1600200"/>
            <a:chOff x="2590800" y="3962400"/>
            <a:chExt cx="2133600" cy="2133600"/>
          </a:xfrm>
        </p:grpSpPr>
        <p:pic>
          <p:nvPicPr>
            <p:cNvPr descr="http://www.kodyaz.com/images/t-sql-samples/sql-sequence-numbers-with-data-from-sql-linked-server.PNG" id="96" name="Google Shape;96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90800" y="3962400"/>
              <a:ext cx="2133600" cy="2126806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97" name="Google Shape;97;p2"/>
            <p:cNvSpPr/>
            <p:nvPr/>
          </p:nvSpPr>
          <p:spPr>
            <a:xfrm>
              <a:off x="2819400" y="4114800"/>
              <a:ext cx="304800" cy="1981200"/>
            </a:xfrm>
            <a:prstGeom prst="rect">
              <a:avLst/>
            </a:prstGeom>
            <a:noFill/>
            <a:ln cap="flat" cmpd="sng" w="25400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8" name="Google Shape;98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43201" y="3065531"/>
            <a:ext cx="24003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en-US" sz="2100" cap="none">
                <a:solidFill>
                  <a:srgbClr val="FFFFFF"/>
                </a:solidFill>
              </a:rPr>
              <a:t>NAMING CONVENTION AND STYLES</a:t>
            </a:r>
            <a:endParaRPr/>
          </a:p>
        </p:txBody>
      </p:sp>
      <p:sp>
        <p:nvSpPr>
          <p:cNvPr id="358" name="Google Shape;358;p20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 startAt="4"/>
            </a:pPr>
            <a:r>
              <a:rPr b="1" lang="en-US" sz="1500">
                <a:latin typeface="Verdana"/>
                <a:ea typeface="Verdana"/>
                <a:cs typeface="Verdana"/>
                <a:sym typeface="Verdana"/>
              </a:rPr>
              <a:t>Avoid abbreviations and single character names</a:t>
            </a:r>
            <a:endParaRPr b="1" sz="1500">
              <a:latin typeface="Verdana"/>
              <a:ea typeface="Verdana"/>
              <a:cs typeface="Verdana"/>
              <a:sym typeface="Verdana"/>
            </a:endParaRPr>
          </a:p>
          <a:p>
            <a:pPr indent="0" lvl="1" marL="303371" rtl="0" algn="just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b="1" lang="en-US" sz="1500">
                <a:latin typeface="Verdana"/>
                <a:ea typeface="Verdana"/>
                <a:cs typeface="Verdana"/>
                <a:sym typeface="Verdana"/>
              </a:rPr>
              <a:t>Correct:</a:t>
            </a:r>
            <a:endParaRPr sz="1500">
              <a:latin typeface="Tahoma"/>
              <a:ea typeface="Tahoma"/>
              <a:cs typeface="Tahoma"/>
              <a:sym typeface="Tahoma"/>
            </a:endParaRPr>
          </a:p>
          <a:p>
            <a:pPr indent="0" lvl="1" marL="300038" rtl="0" algn="l">
              <a:spcBef>
                <a:spcPts val="900"/>
              </a:spcBef>
              <a:spcAft>
                <a:spcPts val="0"/>
              </a:spcAft>
              <a:buClr>
                <a:srgbClr val="008080"/>
              </a:buClr>
              <a:buSzPts val="1350"/>
              <a:buNone/>
            </a:pPr>
            <a:r>
              <a:rPr lang="en-US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 @RecordCount int</a:t>
            </a:r>
            <a:endParaRPr/>
          </a:p>
          <a:p>
            <a:pPr indent="0" lvl="1" marL="303371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b="1" lang="en-US" sz="1350">
                <a:latin typeface="Verdana"/>
                <a:ea typeface="Verdana"/>
                <a:cs typeface="Verdana"/>
                <a:sym typeface="Verdana"/>
              </a:rPr>
              <a:t>Incorrect:</a:t>
            </a:r>
            <a:endParaRPr sz="1350">
              <a:latin typeface="Tahoma"/>
              <a:ea typeface="Tahoma"/>
              <a:cs typeface="Tahoma"/>
              <a:sym typeface="Tahoma"/>
            </a:endParaRPr>
          </a:p>
          <a:p>
            <a:pPr indent="0" lvl="1" marL="300038" rtl="0" algn="l">
              <a:spcBef>
                <a:spcPts val="900"/>
              </a:spcBef>
              <a:spcAft>
                <a:spcPts val="0"/>
              </a:spcAft>
              <a:buClr>
                <a:srgbClr val="008080"/>
              </a:buClr>
              <a:buSzPts val="1350"/>
              <a:buNone/>
            </a:pPr>
            <a:r>
              <a:rPr lang="en-US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 @Rc int</a:t>
            </a:r>
            <a:endParaRPr/>
          </a:p>
          <a:p>
            <a:pPr indent="-342900" lvl="0" marL="342900" rtl="0" algn="just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 startAt="4"/>
            </a:pPr>
            <a:r>
              <a:rPr b="1" lang="en-US" sz="1500">
                <a:latin typeface="Verdana"/>
                <a:ea typeface="Verdana"/>
                <a:cs typeface="Verdana"/>
                <a:sym typeface="Verdana"/>
              </a:rPr>
              <a:t>UDO naming must confer to the following regular expression ([a-zA-Z][a-zA-Z0-9]).</a:t>
            </a:r>
            <a:endParaRPr b="1" sz="1500">
              <a:latin typeface="Verdana"/>
              <a:ea typeface="Verdana"/>
              <a:cs typeface="Verdana"/>
              <a:sym typeface="Verdana"/>
            </a:endParaRPr>
          </a:p>
          <a:p>
            <a:pPr indent="0" lvl="1" marL="303371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Verdana"/>
                <a:ea typeface="Verdana"/>
                <a:cs typeface="Verdana"/>
                <a:sym typeface="Verdana"/>
              </a:rPr>
              <a:t>Do not use any special or language dependent characters to name objects. Constraints can use the underscore character.</a:t>
            </a:r>
            <a:endParaRPr sz="1350">
              <a:latin typeface="Tahoma"/>
              <a:ea typeface="Tahoma"/>
              <a:cs typeface="Tahoma"/>
              <a:sym typeface="Tahoma"/>
            </a:endParaRPr>
          </a:p>
          <a:p>
            <a:pPr indent="0" lvl="1" marL="303371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b="1" lang="en-US" sz="1350">
                <a:latin typeface="Verdana"/>
                <a:ea typeface="Verdana"/>
                <a:cs typeface="Verdana"/>
                <a:sym typeface="Verdana"/>
              </a:rPr>
              <a:t>Correct:</a:t>
            </a:r>
            <a:endParaRPr sz="1350">
              <a:latin typeface="Tahoma"/>
              <a:ea typeface="Tahoma"/>
              <a:cs typeface="Tahoma"/>
              <a:sym typeface="Tahoma"/>
            </a:endParaRPr>
          </a:p>
          <a:p>
            <a:pPr indent="0" lvl="1" marL="300038" rtl="0" algn="l">
              <a:spcBef>
                <a:spcPts val="900"/>
              </a:spcBef>
              <a:spcAft>
                <a:spcPts val="0"/>
              </a:spcAft>
              <a:buClr>
                <a:srgbClr val="008080"/>
              </a:buClr>
              <a:buSzPts val="1350"/>
              <a:buNone/>
            </a:pPr>
            <a:r>
              <a:rPr lang="en-US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dbo.[EmployeeSalary]</a:t>
            </a:r>
            <a:endParaRPr/>
          </a:p>
          <a:p>
            <a:pPr indent="0" lvl="1" marL="303371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b="1" lang="en-US" sz="1350">
                <a:latin typeface="Verdana"/>
                <a:ea typeface="Verdana"/>
                <a:cs typeface="Verdana"/>
                <a:sym typeface="Verdana"/>
              </a:rPr>
              <a:t>Incorrect:</a:t>
            </a:r>
            <a:endParaRPr sz="1350">
              <a:latin typeface="Tahoma"/>
              <a:ea typeface="Tahoma"/>
              <a:cs typeface="Tahoma"/>
              <a:sym typeface="Tahoma"/>
            </a:endParaRPr>
          </a:p>
          <a:p>
            <a:pPr indent="0" lvl="1" marL="300038" rtl="0" algn="l">
              <a:spcBef>
                <a:spcPts val="900"/>
              </a:spcBef>
              <a:spcAft>
                <a:spcPts val="0"/>
              </a:spcAft>
              <a:buClr>
                <a:srgbClr val="008080"/>
              </a:buClr>
              <a:buSzPts val="1350"/>
              <a:buNone/>
            </a:pPr>
            <a:r>
              <a:rPr lang="en-US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dbo.[Employee Salary]</a:t>
            </a:r>
            <a:endParaRPr/>
          </a:p>
        </p:txBody>
      </p:sp>
      <p:sp>
        <p:nvSpPr>
          <p:cNvPr id="359" name="Google Shape;359;p20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360" name="Google Shape;360;p20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361" name="Google Shape;361;p20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1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en-US" sz="2100" cap="none">
                <a:solidFill>
                  <a:srgbClr val="FFFFFF"/>
                </a:solidFill>
              </a:rPr>
              <a:t>NAMING CONVENTION AND STYLES</a:t>
            </a:r>
            <a:endParaRPr/>
          </a:p>
        </p:txBody>
      </p:sp>
      <p:sp>
        <p:nvSpPr>
          <p:cNvPr id="367" name="Google Shape;367;p21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5763" lvl="0" marL="38576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 startAt="6"/>
            </a:pPr>
            <a:r>
              <a:rPr b="1" lang="en-US" sz="1500">
                <a:latin typeface="Verdana"/>
                <a:ea typeface="Verdana"/>
                <a:cs typeface="Verdana"/>
                <a:sym typeface="Verdana"/>
              </a:rPr>
              <a:t>Use the following prefixes when naming objects</a:t>
            </a:r>
            <a:endParaRPr b="1" sz="1500">
              <a:latin typeface="Verdana"/>
              <a:ea typeface="Verdana"/>
              <a:cs typeface="Verdana"/>
              <a:sym typeface="Verdana"/>
            </a:endParaRPr>
          </a:p>
          <a:p>
            <a:pPr indent="0" lvl="1" marL="300038" rtl="0" algn="l">
              <a:lnSpc>
                <a:spcPct val="15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Verdana"/>
                <a:ea typeface="Verdana"/>
                <a:cs typeface="Verdana"/>
                <a:sym typeface="Verdana"/>
              </a:rPr>
              <a:t>usp_: User stored procedures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0" lvl="1" marL="300038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Verdana"/>
                <a:ea typeface="Verdana"/>
                <a:cs typeface="Verdana"/>
                <a:sym typeface="Verdana"/>
              </a:rPr>
              <a:t>ufn_: User defined functions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0" lvl="1" marL="300038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Verdana"/>
                <a:ea typeface="Verdana"/>
                <a:cs typeface="Verdana"/>
                <a:sym typeface="Verdana"/>
              </a:rPr>
              <a:t>view_: Views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0" lvl="1" marL="300038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Verdana"/>
                <a:ea typeface="Verdana"/>
                <a:cs typeface="Verdana"/>
                <a:sym typeface="Verdana"/>
              </a:rPr>
              <a:t>IX_: Indexes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8" name="Google Shape;368;p21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369" name="Google Shape;369;p21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370" name="Google Shape;370;p21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1" name="Google Shape;371;p21"/>
          <p:cNvSpPr txBox="1"/>
          <p:nvPr/>
        </p:nvSpPr>
        <p:spPr>
          <a:xfrm>
            <a:off x="1286557" y="3054832"/>
            <a:ext cx="6525599" cy="17124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33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350"/>
              <a:buFont typeface="Noto Sans Symbols"/>
              <a:buNone/>
            </a:pPr>
            <a:r>
              <a:rPr b="1"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Correct:</a:t>
            </a:r>
            <a:endParaRPr sz="13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85725" marR="0" rtl="0" algn="l">
              <a:lnSpc>
                <a:spcPct val="150000"/>
              </a:lnSpc>
              <a:spcBef>
                <a:spcPts val="270"/>
              </a:spcBef>
              <a:spcAft>
                <a:spcPts val="0"/>
              </a:spcAft>
              <a:buClr>
                <a:srgbClr val="E36C09"/>
              </a:buClr>
              <a:buSzPts val="1350"/>
              <a:buFont typeface="Noto Sans Symbols"/>
              <a:buNone/>
            </a:pPr>
            <a:r>
              <a:rPr lang="en-US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 PROCEDURE dbo.usp_EmployeeSelectAll</a:t>
            </a:r>
            <a:endParaRPr/>
          </a:p>
          <a:p>
            <a:pPr indent="0" lvl="0" marL="3334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E36C09"/>
              </a:buClr>
              <a:buSzPts val="1350"/>
              <a:buFont typeface="Noto Sans Symbols"/>
              <a:buNone/>
            </a:pPr>
            <a:r>
              <a:rPr b="1"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Incorrect:</a:t>
            </a:r>
            <a:endParaRPr sz="13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85725" marR="0" rtl="0" algn="l">
              <a:lnSpc>
                <a:spcPct val="150000"/>
              </a:lnSpc>
              <a:spcBef>
                <a:spcPts val="270"/>
              </a:spcBef>
              <a:spcAft>
                <a:spcPts val="0"/>
              </a:spcAft>
              <a:buClr>
                <a:srgbClr val="E36C09"/>
              </a:buClr>
              <a:buSzPts val="1350"/>
              <a:buFont typeface="Noto Sans Symbols"/>
              <a:buNone/>
            </a:pPr>
            <a:r>
              <a:rPr lang="en-US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 PROCEDURE dbo.EmployeeSelectRetired –-without preffixed</a:t>
            </a:r>
            <a:endParaRPr/>
          </a:p>
        </p:txBody>
      </p:sp>
      <p:sp>
        <p:nvSpPr>
          <p:cNvPr id="372" name="Google Shape;372;p21"/>
          <p:cNvSpPr txBox="1"/>
          <p:nvPr/>
        </p:nvSpPr>
        <p:spPr>
          <a:xfrm>
            <a:off x="4814668" y="1023425"/>
            <a:ext cx="3112476" cy="208905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2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usp_: User stored procedures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E36C09"/>
              </a:buClr>
              <a:buSzPts val="12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DF_: Default constraints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E36C09"/>
              </a:buClr>
              <a:buSzPts val="12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PK_: Primary Key constraints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E36C09"/>
              </a:buClr>
              <a:buSzPts val="12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FK_: Foreign Key constraints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E36C09"/>
              </a:buClr>
              <a:buSzPts val="12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CHK_: Check constraints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E36C09"/>
              </a:buClr>
              <a:buSzPts val="12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UNI_: Unique constraints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E36C09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en-US" sz="2100" cap="none">
                <a:solidFill>
                  <a:srgbClr val="FFFFFF"/>
                </a:solidFill>
              </a:rPr>
              <a:t>NAMING CONVENTION AND STYLES</a:t>
            </a:r>
            <a:endParaRPr/>
          </a:p>
        </p:txBody>
      </p:sp>
      <p:sp>
        <p:nvSpPr>
          <p:cNvPr id="378" name="Google Shape;378;p22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 startAt="7"/>
            </a:pPr>
            <a:r>
              <a:rPr b="1" lang="en-US" sz="1500">
                <a:latin typeface="Verdana"/>
                <a:ea typeface="Verdana"/>
                <a:cs typeface="Verdana"/>
                <a:sym typeface="Verdana"/>
              </a:rPr>
              <a:t>Name tables in the singular form</a:t>
            </a:r>
            <a:endParaRPr b="1" sz="1500">
              <a:latin typeface="Verdana"/>
              <a:ea typeface="Verdana"/>
              <a:cs typeface="Verdana"/>
              <a:sym typeface="Verdana"/>
            </a:endParaRPr>
          </a:p>
          <a:p>
            <a:pPr indent="0" lvl="1" marL="303371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b="1" lang="en-US" sz="1350">
                <a:latin typeface="Verdana"/>
                <a:ea typeface="Verdana"/>
                <a:cs typeface="Verdana"/>
                <a:sym typeface="Verdana"/>
              </a:rPr>
              <a:t>Correct:</a:t>
            </a:r>
            <a:endParaRPr sz="1350">
              <a:latin typeface="Tahoma"/>
              <a:ea typeface="Tahoma"/>
              <a:cs typeface="Tahoma"/>
              <a:sym typeface="Tahoma"/>
            </a:endParaRPr>
          </a:p>
          <a:p>
            <a:pPr indent="0" lvl="1" marL="300038" rtl="0" algn="l">
              <a:spcBef>
                <a:spcPts val="900"/>
              </a:spcBef>
              <a:spcAft>
                <a:spcPts val="0"/>
              </a:spcAft>
              <a:buClr>
                <a:srgbClr val="008080"/>
              </a:buClr>
              <a:buSzPts val="1350"/>
              <a:buNone/>
            </a:pPr>
            <a:r>
              <a:rPr lang="en-US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dbo.[Employee]</a:t>
            </a:r>
            <a:endParaRPr/>
          </a:p>
          <a:p>
            <a:pPr indent="0" lvl="1" marL="303371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b="1" lang="en-US" sz="1350">
                <a:latin typeface="Verdana"/>
                <a:ea typeface="Verdana"/>
                <a:cs typeface="Verdana"/>
                <a:sym typeface="Verdana"/>
              </a:rPr>
              <a:t> Incorrect:</a:t>
            </a:r>
            <a:endParaRPr sz="1350">
              <a:latin typeface="Tahoma"/>
              <a:ea typeface="Tahoma"/>
              <a:cs typeface="Tahoma"/>
              <a:sym typeface="Tahoma"/>
            </a:endParaRPr>
          </a:p>
          <a:p>
            <a:pPr indent="0" lvl="1" marL="300038" rtl="0" algn="l">
              <a:spcBef>
                <a:spcPts val="900"/>
              </a:spcBef>
              <a:spcAft>
                <a:spcPts val="0"/>
              </a:spcAft>
              <a:buClr>
                <a:srgbClr val="008080"/>
              </a:buClr>
              <a:buSzPts val="1350"/>
              <a:buNone/>
            </a:pPr>
            <a:r>
              <a:rPr lang="en-US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dbo.[Employees]</a:t>
            </a:r>
            <a:endParaRPr/>
          </a:p>
          <a:p>
            <a:pPr indent="-342900" lvl="0" marL="342900" rtl="0" algn="just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 startAt="7"/>
            </a:pPr>
            <a:r>
              <a:rPr lang="en-US" sz="1500">
                <a:latin typeface="Verdana"/>
                <a:ea typeface="Verdana"/>
                <a:cs typeface="Verdana"/>
                <a:sym typeface="Verdana"/>
              </a:rPr>
              <a:t>Tables that map one-to many, many-to-many relationships should be named by concatenating the names of the tables in question, starting with the most central table’s name.</a:t>
            </a:r>
            <a:endParaRPr/>
          </a:p>
          <a:p>
            <a:pPr indent="0" lvl="0" marL="3334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b="1" lang="en-US" sz="1500">
                <a:latin typeface="Verdana"/>
                <a:ea typeface="Verdana"/>
                <a:cs typeface="Verdana"/>
                <a:sym typeface="Verdana"/>
              </a:rPr>
              <a:t>	Correct:</a:t>
            </a:r>
            <a:endParaRPr sz="15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rgbClr val="008080"/>
              </a:buClr>
              <a:buSzPts val="1500"/>
              <a:buNone/>
            </a:pPr>
            <a:r>
              <a:rPr lang="en-US" sz="15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CREATE TABLE dbo.[EmployeeSalary]</a:t>
            </a:r>
            <a:endParaRPr/>
          </a:p>
        </p:txBody>
      </p:sp>
      <p:sp>
        <p:nvSpPr>
          <p:cNvPr id="379" name="Google Shape;379;p22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380" name="Google Shape;380;p22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381" name="Google Shape;381;p22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88" name="Google Shape;388;p23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Table Indexes</a:t>
            </a:r>
            <a:endParaRPr/>
          </a:p>
          <a:p>
            <a:pPr indent="-285750" lvl="1" marL="742950" rtl="0" algn="l">
              <a:spcBef>
                <a:spcPts val="270"/>
              </a:spcBef>
              <a:spcAft>
                <a:spcPts val="0"/>
              </a:spcAft>
              <a:buClr>
                <a:srgbClr val="FF0000"/>
              </a:buClr>
              <a:buSzPts val="1350"/>
              <a:buChar char="✔"/>
            </a:pPr>
            <a:r>
              <a:rPr lang="en-US" sz="1350">
                <a:solidFill>
                  <a:srgbClr val="FF0000"/>
                </a:solidFill>
              </a:rPr>
              <a:t>Why use indexes?</a:t>
            </a:r>
            <a:endParaRPr/>
          </a:p>
          <a:p>
            <a:pPr indent="-285750" lvl="1" marL="742950" rtl="0" algn="l">
              <a:spcBef>
                <a:spcPts val="270"/>
              </a:spcBef>
              <a:spcAft>
                <a:spcPts val="0"/>
              </a:spcAft>
              <a:buClr>
                <a:srgbClr val="FF0000"/>
              </a:buClr>
              <a:buSzPts val="1350"/>
              <a:buChar char="✔"/>
            </a:pPr>
            <a:r>
              <a:rPr lang="en-US" sz="1350">
                <a:solidFill>
                  <a:srgbClr val="FF0000"/>
                </a:solidFill>
              </a:rPr>
              <a:t>Create, maintain and use index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View</a:t>
            </a:r>
            <a:endParaRPr/>
          </a:p>
          <a:p>
            <a:pPr indent="-285750" lvl="1" marL="742950" rtl="0" algn="l">
              <a:spcBef>
                <a:spcPts val="270"/>
              </a:spcBef>
              <a:spcAft>
                <a:spcPts val="0"/>
              </a:spcAft>
              <a:buClr>
                <a:srgbClr val="FF0000"/>
              </a:buClr>
              <a:buSzPts val="1350"/>
              <a:buChar char="✔"/>
            </a:pPr>
            <a:r>
              <a:rPr lang="en-US" sz="1350">
                <a:solidFill>
                  <a:srgbClr val="FF0000"/>
                </a:solidFill>
              </a:rPr>
              <a:t>Create, maintain and use view</a:t>
            </a:r>
            <a:endParaRPr/>
          </a:p>
          <a:p>
            <a:pPr indent="-342900" lvl="0" marL="342900" rtl="0" algn="l"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Naming convention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Demo</a:t>
            </a:r>
            <a:endParaRPr/>
          </a:p>
          <a:p>
            <a:pPr indent="-285750" lvl="1" marL="742950" rtl="0" algn="l">
              <a:spcBef>
                <a:spcPts val="270"/>
              </a:spcBef>
              <a:spcAft>
                <a:spcPts val="0"/>
              </a:spcAft>
              <a:buClr>
                <a:srgbClr val="FF0000"/>
              </a:buClr>
              <a:buSzPts val="1350"/>
              <a:buChar char="✔"/>
            </a:pPr>
            <a:r>
              <a:rPr lang="en-US" sz="1350">
                <a:solidFill>
                  <a:srgbClr val="FF0000"/>
                </a:solidFill>
              </a:rPr>
              <a:t>View</a:t>
            </a:r>
            <a:endParaRPr/>
          </a:p>
        </p:txBody>
      </p:sp>
      <p:sp>
        <p:nvSpPr>
          <p:cNvPr id="389" name="Google Shape;389;p23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390" name="Google Shape;390;p23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391" name="Google Shape;391;p23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://www.screencastsonline.com/public_images/01-new/SCOM0392-summary-icon-100x100.png" id="392" name="Google Shape;39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734" y="3375234"/>
            <a:ext cx="1768267" cy="176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4"/>
          <p:cNvSpPr txBox="1"/>
          <p:nvPr>
            <p:ph type="ctrTitle"/>
          </p:nvPr>
        </p:nvSpPr>
        <p:spPr>
          <a:xfrm>
            <a:off x="171450" y="1743789"/>
            <a:ext cx="6179344" cy="678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E46C0A"/>
                </a:solidFill>
              </a:rPr>
              <a:t>Thank you</a:t>
            </a:r>
            <a:endParaRPr/>
          </a:p>
        </p:txBody>
      </p:sp>
      <p:sp>
        <p:nvSpPr>
          <p:cNvPr id="398" name="Google Shape;398;p24"/>
          <p:cNvSpPr txBox="1"/>
          <p:nvPr>
            <p:ph idx="1" type="subTitle"/>
          </p:nvPr>
        </p:nvSpPr>
        <p:spPr>
          <a:xfrm>
            <a:off x="171450" y="2571750"/>
            <a:ext cx="6179344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99" name="Google Shape;399;p24"/>
          <p:cNvSpPr txBox="1"/>
          <p:nvPr>
            <p:ph idx="12" type="sldNum"/>
          </p:nvPr>
        </p:nvSpPr>
        <p:spPr>
          <a:xfrm>
            <a:off x="8122444" y="4767263"/>
            <a:ext cx="5643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0" name="Google Shape;400;p24"/>
          <p:cNvSpPr txBox="1"/>
          <p:nvPr>
            <p:ph idx="11" type="ftr"/>
          </p:nvPr>
        </p:nvSpPr>
        <p:spPr>
          <a:xfrm>
            <a:off x="1868557" y="4767263"/>
            <a:ext cx="613958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r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09e-BM/DT/FSOFT - ©FPT SOFTWARE – Fresher Academy - Internal Use</a:t>
            </a:r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4"/>
          <p:cNvSpPr txBox="1"/>
          <p:nvPr/>
        </p:nvSpPr>
        <p:spPr>
          <a:xfrm>
            <a:off x="6263044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4"/>
          <p:cNvSpPr txBox="1"/>
          <p:nvPr>
            <p:ph idx="10" type="dt"/>
          </p:nvPr>
        </p:nvSpPr>
        <p:spPr>
          <a:xfrm>
            <a:off x="171450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Table Indexes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View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Naming Convention And Styles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06" name="Google Shape;106;p3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3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442912" y="3305176"/>
            <a:ext cx="8458199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Arial"/>
              <a:buNone/>
            </a:pPr>
            <a:r>
              <a:rPr lang="en-US"/>
              <a:t>TABLE INDEXES</a:t>
            </a:r>
            <a:endParaRPr/>
          </a:p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442912" y="2180035"/>
            <a:ext cx="8458199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Section1</a:t>
            </a:r>
            <a:endParaRPr/>
          </a:p>
        </p:txBody>
      </p:sp>
      <p:sp>
        <p:nvSpPr>
          <p:cNvPr id="115" name="Google Shape;115;p4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16" name="Google Shape;116;p4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4"/>
          <p:cNvSpPr txBox="1"/>
          <p:nvPr>
            <p:ph idx="10" type="dt"/>
          </p:nvPr>
        </p:nvSpPr>
        <p:spPr>
          <a:xfrm>
            <a:off x="442913" y="4767263"/>
            <a:ext cx="1203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Why use indexes?</a:t>
            </a:r>
            <a:endParaRPr/>
          </a:p>
        </p:txBody>
      </p:sp>
      <p:sp>
        <p:nvSpPr>
          <p:cNvPr id="124" name="Google Shape;124;p5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▪"/>
            </a:pPr>
            <a:r>
              <a:rPr lang="en-US" sz="1600">
                <a:solidFill>
                  <a:srgbClr val="FF0000"/>
                </a:solidFill>
              </a:rPr>
              <a:t>An index </a:t>
            </a:r>
            <a:r>
              <a:rPr lang="en-US" sz="1600"/>
              <a:t>in database is similar to an index in a book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600"/>
              <a:buChar char="▪"/>
            </a:pPr>
            <a:r>
              <a:rPr lang="en-US" sz="1600">
                <a:solidFill>
                  <a:srgbClr val="FF0000"/>
                </a:solidFill>
              </a:rPr>
              <a:t>Indexes</a:t>
            </a:r>
            <a:r>
              <a:rPr lang="en-US" sz="1600"/>
              <a:t> in database help speed up search queries. Allow find data in a table without scanning the entire table.</a:t>
            </a:r>
            <a:endParaRPr/>
          </a:p>
        </p:txBody>
      </p:sp>
      <p:sp>
        <p:nvSpPr>
          <p:cNvPr id="125" name="Google Shape;125;p5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26" name="Google Shape;126;p5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7" name="Google Shape;127;p5"/>
          <p:cNvGrpSpPr/>
          <p:nvPr/>
        </p:nvGrpSpPr>
        <p:grpSpPr>
          <a:xfrm>
            <a:off x="1162403" y="3763149"/>
            <a:ext cx="4272076" cy="800100"/>
            <a:chOff x="-381150" y="5334000"/>
            <a:chExt cx="5696100" cy="1066800"/>
          </a:xfrm>
        </p:grpSpPr>
        <p:grpSp>
          <p:nvGrpSpPr>
            <p:cNvPr id="128" name="Google Shape;128;p5"/>
            <p:cNvGrpSpPr/>
            <p:nvPr/>
          </p:nvGrpSpPr>
          <p:grpSpPr>
            <a:xfrm>
              <a:off x="685800" y="5334000"/>
              <a:ext cx="4629150" cy="1066800"/>
              <a:chOff x="685800" y="5334000"/>
              <a:chExt cx="4629150" cy="1066800"/>
            </a:xfrm>
          </p:grpSpPr>
          <p:pic>
            <p:nvPicPr>
              <p:cNvPr id="129" name="Google Shape;129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85800" y="5334000"/>
                <a:ext cx="4629150" cy="1066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0" name="Google Shape;130;p5"/>
              <p:cNvSpPr txBox="1"/>
              <p:nvPr/>
            </p:nvSpPr>
            <p:spPr>
              <a:xfrm>
                <a:off x="727387" y="5334000"/>
                <a:ext cx="316755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25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31" name="Google Shape;131;p5"/>
              <p:cNvSpPr txBox="1"/>
              <p:nvPr/>
            </p:nvSpPr>
            <p:spPr>
              <a:xfrm>
                <a:off x="1565587" y="5334000"/>
                <a:ext cx="316755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825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32" name="Google Shape;132;p5"/>
              <p:cNvSpPr txBox="1"/>
              <p:nvPr/>
            </p:nvSpPr>
            <p:spPr>
              <a:xfrm>
                <a:off x="2327586" y="5334000"/>
                <a:ext cx="316755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825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33" name="Google Shape;133;p5"/>
              <p:cNvSpPr txBox="1"/>
              <p:nvPr/>
            </p:nvSpPr>
            <p:spPr>
              <a:xfrm>
                <a:off x="3241986" y="5334000"/>
                <a:ext cx="316755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825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34" name="Google Shape;134;p5"/>
              <p:cNvSpPr txBox="1"/>
              <p:nvPr/>
            </p:nvSpPr>
            <p:spPr>
              <a:xfrm>
                <a:off x="4080186" y="5334000"/>
                <a:ext cx="316755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825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  <p:sp>
            <p:nvSpPr>
              <p:cNvPr id="135" name="Google Shape;135;p5"/>
              <p:cNvSpPr txBox="1"/>
              <p:nvPr/>
            </p:nvSpPr>
            <p:spPr>
              <a:xfrm>
                <a:off x="1295400" y="5943600"/>
                <a:ext cx="316755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825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/>
              </a:p>
            </p:txBody>
          </p:sp>
          <p:sp>
            <p:nvSpPr>
              <p:cNvPr id="136" name="Google Shape;136;p5"/>
              <p:cNvSpPr txBox="1"/>
              <p:nvPr/>
            </p:nvSpPr>
            <p:spPr>
              <a:xfrm>
                <a:off x="2438400" y="5943600"/>
                <a:ext cx="316755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825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</a:t>
                </a:r>
                <a:endParaRPr/>
              </a:p>
            </p:txBody>
          </p:sp>
          <p:sp>
            <p:nvSpPr>
              <p:cNvPr id="137" name="Google Shape;137;p5"/>
              <p:cNvSpPr txBox="1"/>
              <p:nvPr/>
            </p:nvSpPr>
            <p:spPr>
              <a:xfrm>
                <a:off x="3505200" y="5943600"/>
                <a:ext cx="316755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825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</a:t>
                </a:r>
                <a:endParaRPr/>
              </a:p>
            </p:txBody>
          </p:sp>
          <p:sp>
            <p:nvSpPr>
              <p:cNvPr id="138" name="Google Shape;138;p5"/>
              <p:cNvSpPr txBox="1"/>
              <p:nvPr/>
            </p:nvSpPr>
            <p:spPr>
              <a:xfrm>
                <a:off x="4724399" y="5943600"/>
                <a:ext cx="316755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825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</a:t>
                </a:r>
                <a:endParaRPr/>
              </a:p>
            </p:txBody>
          </p:sp>
        </p:grpSp>
        <p:grpSp>
          <p:nvGrpSpPr>
            <p:cNvPr id="139" name="Google Shape;139;p5"/>
            <p:cNvGrpSpPr/>
            <p:nvPr/>
          </p:nvGrpSpPr>
          <p:grpSpPr>
            <a:xfrm>
              <a:off x="-381150" y="5334000"/>
              <a:ext cx="4229250" cy="1066800"/>
              <a:chOff x="-457350" y="2667000"/>
              <a:chExt cx="4229250" cy="1066800"/>
            </a:xfrm>
          </p:grpSpPr>
          <p:cxnSp>
            <p:nvCxnSpPr>
              <p:cNvPr id="140" name="Google Shape;140;p5"/>
              <p:cNvCxnSpPr>
                <a:endCxn id="141" idx="2"/>
              </p:cNvCxnSpPr>
              <p:nvPr/>
            </p:nvCxnSpPr>
            <p:spPr>
              <a:xfrm>
                <a:off x="-457350" y="3122700"/>
                <a:ext cx="3981600" cy="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2" name="Google Shape;142;p5"/>
              <p:cNvSpPr/>
              <p:nvPr/>
            </p:nvSpPr>
            <p:spPr>
              <a:xfrm rot="5400000">
                <a:off x="933450" y="2647950"/>
                <a:ext cx="457200" cy="4953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stealth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 rot="5400000">
                <a:off x="1428750" y="2647950"/>
                <a:ext cx="457200" cy="4953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stealth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 rot="5400000">
                <a:off x="2762250" y="2647950"/>
                <a:ext cx="457200" cy="4953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stealth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 flipH="1" rot="5400000">
                <a:off x="3219450" y="3181350"/>
                <a:ext cx="609600" cy="4953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stealth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5" name="Google Shape;145;p5"/>
          <p:cNvGrpSpPr/>
          <p:nvPr/>
        </p:nvGrpSpPr>
        <p:grpSpPr>
          <a:xfrm>
            <a:off x="2542711" y="2580602"/>
            <a:ext cx="1670302" cy="300082"/>
            <a:chOff x="1514733" y="4191000"/>
            <a:chExt cx="2227070" cy="400110"/>
          </a:xfrm>
        </p:grpSpPr>
        <p:sp>
          <p:nvSpPr>
            <p:cNvPr id="146" name="Google Shape;146;p5"/>
            <p:cNvSpPr/>
            <p:nvPr/>
          </p:nvSpPr>
          <p:spPr>
            <a:xfrm>
              <a:off x="1828800" y="4191000"/>
              <a:ext cx="191300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5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I want bananas …</a:t>
              </a:r>
              <a:endParaRPr/>
            </a:p>
          </p:txBody>
        </p:sp>
        <p:pic>
          <p:nvPicPr>
            <p:cNvPr descr="http://www.clker.com/cliparts/L/a/0/v/m/n/search-config-icon-2-md.png" id="147" name="Google Shape;147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1514733" y="4191000"/>
              <a:ext cx="390267" cy="3619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8" name="Google Shape;148;p5"/>
          <p:cNvGrpSpPr/>
          <p:nvPr/>
        </p:nvGrpSpPr>
        <p:grpSpPr>
          <a:xfrm>
            <a:off x="1176505" y="1616715"/>
            <a:ext cx="4272076" cy="857250"/>
            <a:chOff x="76050" y="2667000"/>
            <a:chExt cx="5696100" cy="1143000"/>
          </a:xfrm>
        </p:grpSpPr>
        <p:grpSp>
          <p:nvGrpSpPr>
            <p:cNvPr id="149" name="Google Shape;149;p5"/>
            <p:cNvGrpSpPr/>
            <p:nvPr/>
          </p:nvGrpSpPr>
          <p:grpSpPr>
            <a:xfrm>
              <a:off x="76050" y="2667000"/>
              <a:ext cx="5696100" cy="1143000"/>
              <a:chOff x="-457350" y="2590800"/>
              <a:chExt cx="5696100" cy="1143000"/>
            </a:xfrm>
          </p:grpSpPr>
          <p:grpSp>
            <p:nvGrpSpPr>
              <p:cNvPr id="150" name="Google Shape;150;p5"/>
              <p:cNvGrpSpPr/>
              <p:nvPr/>
            </p:nvGrpSpPr>
            <p:grpSpPr>
              <a:xfrm>
                <a:off x="609600" y="2590800"/>
                <a:ext cx="4629150" cy="1066800"/>
                <a:chOff x="685800" y="5334000"/>
                <a:chExt cx="4629150" cy="1066800"/>
              </a:xfrm>
            </p:grpSpPr>
            <p:pic>
              <p:nvPicPr>
                <p:cNvPr id="151" name="Google Shape;151;p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685800" y="5334000"/>
                  <a:ext cx="4629150" cy="10668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2" name="Google Shape;152;p5"/>
                <p:cNvSpPr txBox="1"/>
                <p:nvPr/>
              </p:nvSpPr>
              <p:spPr>
                <a:xfrm>
                  <a:off x="727387" y="5334000"/>
                  <a:ext cx="316755" cy="2923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825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153" name="Google Shape;153;p5"/>
                <p:cNvSpPr txBox="1"/>
                <p:nvPr/>
              </p:nvSpPr>
              <p:spPr>
                <a:xfrm>
                  <a:off x="1565587" y="5334000"/>
                  <a:ext cx="316755" cy="2923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825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154" name="Google Shape;154;p5"/>
                <p:cNvSpPr txBox="1"/>
                <p:nvPr/>
              </p:nvSpPr>
              <p:spPr>
                <a:xfrm>
                  <a:off x="2327586" y="5334000"/>
                  <a:ext cx="316755" cy="2923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825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155" name="Google Shape;155;p5"/>
                <p:cNvSpPr txBox="1"/>
                <p:nvPr/>
              </p:nvSpPr>
              <p:spPr>
                <a:xfrm>
                  <a:off x="2840441" y="5348695"/>
                  <a:ext cx="316755" cy="2923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825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156" name="Google Shape;156;p5"/>
                <p:cNvSpPr txBox="1"/>
                <p:nvPr/>
              </p:nvSpPr>
              <p:spPr>
                <a:xfrm>
                  <a:off x="4080186" y="5334000"/>
                  <a:ext cx="316755" cy="2923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825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  <p:sp>
              <p:nvSpPr>
                <p:cNvPr id="157" name="Google Shape;157;p5"/>
                <p:cNvSpPr txBox="1"/>
                <p:nvPr/>
              </p:nvSpPr>
              <p:spPr>
                <a:xfrm>
                  <a:off x="1295400" y="5943600"/>
                  <a:ext cx="316755" cy="2923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825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/>
                </a:p>
              </p:txBody>
            </p:sp>
            <p:sp>
              <p:nvSpPr>
                <p:cNvPr id="158" name="Google Shape;158;p5"/>
                <p:cNvSpPr txBox="1"/>
                <p:nvPr/>
              </p:nvSpPr>
              <p:spPr>
                <a:xfrm>
                  <a:off x="2438400" y="5943600"/>
                  <a:ext cx="316755" cy="2923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825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8</a:t>
                  </a:r>
                  <a:endParaRPr/>
                </a:p>
              </p:txBody>
            </p:sp>
            <p:sp>
              <p:nvSpPr>
                <p:cNvPr id="159" name="Google Shape;159;p5"/>
                <p:cNvSpPr txBox="1"/>
                <p:nvPr/>
              </p:nvSpPr>
              <p:spPr>
                <a:xfrm>
                  <a:off x="3505200" y="5943600"/>
                  <a:ext cx="316755" cy="2923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825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/>
                </a:p>
              </p:txBody>
            </p:sp>
            <p:sp>
              <p:nvSpPr>
                <p:cNvPr id="160" name="Google Shape;160;p5"/>
                <p:cNvSpPr txBox="1"/>
                <p:nvPr/>
              </p:nvSpPr>
              <p:spPr>
                <a:xfrm>
                  <a:off x="4724399" y="5943600"/>
                  <a:ext cx="316755" cy="2923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825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161" name="Google Shape;161;p5"/>
              <p:cNvGrpSpPr/>
              <p:nvPr/>
            </p:nvGrpSpPr>
            <p:grpSpPr>
              <a:xfrm>
                <a:off x="-457350" y="2667000"/>
                <a:ext cx="5219850" cy="1066800"/>
                <a:chOff x="-457350" y="2667000"/>
                <a:chExt cx="5219850" cy="1066800"/>
              </a:xfrm>
            </p:grpSpPr>
            <p:cxnSp>
              <p:nvCxnSpPr>
                <p:cNvPr id="162" name="Google Shape;162;p5"/>
                <p:cNvCxnSpPr>
                  <a:endCxn id="163" idx="2"/>
                </p:cNvCxnSpPr>
                <p:nvPr/>
              </p:nvCxnSpPr>
              <p:spPr>
                <a:xfrm>
                  <a:off x="-457350" y="3122700"/>
                  <a:ext cx="4972200" cy="1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64" name="Google Shape;164;p5"/>
                <p:cNvSpPr/>
                <p:nvPr/>
              </p:nvSpPr>
              <p:spPr>
                <a:xfrm rot="5400000">
                  <a:off x="933450" y="2647950"/>
                  <a:ext cx="457200" cy="495300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med" w="med" type="stealth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5"/>
                <p:cNvSpPr/>
                <p:nvPr/>
              </p:nvSpPr>
              <p:spPr>
                <a:xfrm rot="5400000">
                  <a:off x="1428750" y="2647950"/>
                  <a:ext cx="457200" cy="495300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med" w="med" type="stealth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166;p5"/>
                <p:cNvSpPr/>
                <p:nvPr/>
              </p:nvSpPr>
              <p:spPr>
                <a:xfrm rot="5400000">
                  <a:off x="2152650" y="2647950"/>
                  <a:ext cx="457200" cy="495300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med" w="med" type="stealth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" name="Google Shape;167;p5"/>
                <p:cNvSpPr/>
                <p:nvPr/>
              </p:nvSpPr>
              <p:spPr>
                <a:xfrm rot="5400000">
                  <a:off x="2762250" y="2647950"/>
                  <a:ext cx="457200" cy="495300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med" w="med" type="stealth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5"/>
                <p:cNvSpPr/>
                <p:nvPr/>
              </p:nvSpPr>
              <p:spPr>
                <a:xfrm rot="5400000">
                  <a:off x="4286250" y="2647950"/>
                  <a:ext cx="457200" cy="495300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med" w="med" type="stealth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" name="Google Shape;168;p5"/>
                <p:cNvSpPr/>
                <p:nvPr/>
              </p:nvSpPr>
              <p:spPr>
                <a:xfrm flipH="1" rot="5400000">
                  <a:off x="628650" y="3181350"/>
                  <a:ext cx="609600" cy="495300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med" w="med" type="stealth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169;p5"/>
                <p:cNvSpPr/>
                <p:nvPr/>
              </p:nvSpPr>
              <p:spPr>
                <a:xfrm flipH="1" rot="5400000">
                  <a:off x="1543050" y="3181350"/>
                  <a:ext cx="609600" cy="495300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med" w="med" type="stealth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5"/>
                <p:cNvSpPr/>
                <p:nvPr/>
              </p:nvSpPr>
              <p:spPr>
                <a:xfrm flipH="1" rot="5400000">
                  <a:off x="2914650" y="3181350"/>
                  <a:ext cx="609600" cy="495300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med" w="med" type="stealth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5"/>
                <p:cNvSpPr/>
                <p:nvPr/>
              </p:nvSpPr>
              <p:spPr>
                <a:xfrm flipH="1" rot="5400000">
                  <a:off x="3524250" y="3181350"/>
                  <a:ext cx="609600" cy="495300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med" w="med" type="stealth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72" name="Google Shape;172;p5"/>
            <p:cNvSpPr txBox="1"/>
            <p:nvPr/>
          </p:nvSpPr>
          <p:spPr>
            <a:xfrm>
              <a:off x="412500" y="2907268"/>
              <a:ext cx="641288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Late</a:t>
              </a:r>
              <a:endParaRPr/>
            </a:p>
          </p:txBody>
        </p:sp>
      </p:grpSp>
      <p:sp>
        <p:nvSpPr>
          <p:cNvPr id="173" name="Google Shape;173;p5"/>
          <p:cNvSpPr txBox="1"/>
          <p:nvPr/>
        </p:nvSpPr>
        <p:spPr>
          <a:xfrm>
            <a:off x="1354936" y="3886200"/>
            <a:ext cx="58541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</a:t>
            </a:r>
            <a:endParaRPr/>
          </a:p>
        </p:txBody>
      </p:sp>
      <p:grpSp>
        <p:nvGrpSpPr>
          <p:cNvPr id="174" name="Google Shape;174;p5"/>
          <p:cNvGrpSpPr/>
          <p:nvPr/>
        </p:nvGrpSpPr>
        <p:grpSpPr>
          <a:xfrm>
            <a:off x="5577354" y="1613478"/>
            <a:ext cx="2251056" cy="2914650"/>
            <a:chOff x="6400800" y="2895600"/>
            <a:chExt cx="2509594" cy="3352800"/>
          </a:xfrm>
        </p:grpSpPr>
        <p:pic>
          <p:nvPicPr>
            <p:cNvPr id="175" name="Google Shape;175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400800" y="2895600"/>
              <a:ext cx="2509594" cy="3352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5"/>
            <p:cNvSpPr/>
            <p:nvPr/>
          </p:nvSpPr>
          <p:spPr>
            <a:xfrm>
              <a:off x="7010400" y="4191000"/>
              <a:ext cx="838200" cy="5334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5"/>
          <p:cNvSpPr txBox="1"/>
          <p:nvPr/>
        </p:nvSpPr>
        <p:spPr>
          <a:xfrm>
            <a:off x="1164121" y="2857602"/>
            <a:ext cx="729306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Result: </a:t>
            </a:r>
            <a:endParaRPr/>
          </a:p>
        </p:txBody>
      </p:sp>
      <p:pic>
        <p:nvPicPr>
          <p:cNvPr id="178" name="Google Shape;178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34651" y="2902628"/>
            <a:ext cx="564356" cy="2714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9" name="Google Shape;179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29835" y="2911396"/>
            <a:ext cx="614363" cy="2500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" name="Google Shape;180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70544" y="2911181"/>
            <a:ext cx="628650" cy="2500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1" name="Google Shape;181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172697" y="2889749"/>
            <a:ext cx="850106" cy="2928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p5"/>
          <p:cNvGrpSpPr/>
          <p:nvPr/>
        </p:nvGrpSpPr>
        <p:grpSpPr>
          <a:xfrm>
            <a:off x="2233893" y="1714500"/>
            <a:ext cx="2671763" cy="594401"/>
            <a:chOff x="1454524" y="2286000"/>
            <a:chExt cx="3562350" cy="792534"/>
          </a:xfrm>
        </p:grpSpPr>
        <p:sp>
          <p:nvSpPr>
            <p:cNvPr id="183" name="Google Shape;183;p5"/>
            <p:cNvSpPr/>
            <p:nvPr/>
          </p:nvSpPr>
          <p:spPr>
            <a:xfrm>
              <a:off x="1524000" y="2286000"/>
              <a:ext cx="3492874" cy="740830"/>
            </a:xfrm>
            <a:custGeom>
              <a:rect b="b" l="l" r="r" t="t"/>
              <a:pathLst>
                <a:path extrusionOk="0" h="740830" w="3492874">
                  <a:moveTo>
                    <a:pt x="0" y="0"/>
                  </a:moveTo>
                  <a:lnTo>
                    <a:pt x="3492874" y="0"/>
                  </a:lnTo>
                  <a:lnTo>
                    <a:pt x="3492874" y="740830"/>
                  </a:lnTo>
                  <a:lnTo>
                    <a:pt x="34290" y="727495"/>
                  </a:lnTo>
                </a:path>
              </a:pathLst>
            </a:custGeom>
            <a:noFill/>
            <a:ln cap="flat" cmpd="sng" w="38100">
              <a:solidFill>
                <a:srgbClr val="240A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1454524" y="2954890"/>
              <a:ext cx="131830" cy="12364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240AE6"/>
            </a:solidFill>
            <a:ln cap="flat" cmpd="sng" w="25400">
              <a:solidFill>
                <a:srgbClr val="240A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5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Table Indexes </a:t>
            </a:r>
            <a:r>
              <a:rPr lang="en-US" sz="1350"/>
              <a:t>(1/3)</a:t>
            </a:r>
            <a:endParaRPr/>
          </a:p>
        </p:txBody>
      </p:sp>
      <p:sp>
        <p:nvSpPr>
          <p:cNvPr id="192" name="Google Shape;192;p6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50"/>
              <a:buNone/>
            </a:pPr>
            <a:r>
              <a:rPr lang="en-US" sz="1050">
                <a:solidFill>
                  <a:srgbClr val="0000FF"/>
                </a:solidFill>
              </a:rPr>
              <a:t>CREATE</a:t>
            </a:r>
            <a:r>
              <a:rPr lang="en-US" sz="1050">
                <a:solidFill>
                  <a:srgbClr val="000000"/>
                </a:solidFill>
              </a:rPr>
              <a:t> </a:t>
            </a:r>
            <a:r>
              <a:rPr lang="en-US" sz="1050">
                <a:solidFill>
                  <a:srgbClr val="0000FF"/>
                </a:solidFill>
              </a:rPr>
              <a:t>TABLE</a:t>
            </a:r>
            <a:r>
              <a:rPr lang="en-US" sz="1050">
                <a:solidFill>
                  <a:srgbClr val="000000"/>
                </a:solidFill>
              </a:rPr>
              <a:t> dbo</a:t>
            </a:r>
            <a:r>
              <a:rPr lang="en-US" sz="1050">
                <a:solidFill>
                  <a:srgbClr val="808080"/>
                </a:solidFill>
              </a:rPr>
              <a:t>.</a:t>
            </a:r>
            <a:r>
              <a:rPr lang="en-US" sz="1050">
                <a:solidFill>
                  <a:srgbClr val="000000"/>
                </a:solidFill>
              </a:rPr>
              <a:t>PhoneBook </a:t>
            </a:r>
            <a:r>
              <a:rPr lang="en-US" sz="1050">
                <a:solidFill>
                  <a:srgbClr val="808080"/>
                </a:solidFill>
              </a:rPr>
              <a:t>(</a:t>
            </a:r>
            <a:endParaRPr sz="1050">
              <a:solidFill>
                <a:srgbClr val="808080"/>
              </a:solidFill>
            </a:endParaRPr>
          </a:p>
          <a:p>
            <a:pPr indent="0" lvl="3" marL="942975" rtl="0" algn="l">
              <a:spcBef>
                <a:spcPts val="210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</a:pPr>
            <a:r>
              <a:rPr lang="en-US" sz="750">
                <a:solidFill>
                  <a:srgbClr val="000000"/>
                </a:solidFill>
              </a:rPr>
              <a:t>	</a:t>
            </a:r>
            <a:r>
              <a:rPr lang="en-US" sz="1050">
                <a:solidFill>
                  <a:srgbClr val="000000"/>
                </a:solidFill>
              </a:rPr>
              <a:t>LastName		</a:t>
            </a:r>
            <a:r>
              <a:rPr lang="en-US" sz="1050">
                <a:solidFill>
                  <a:srgbClr val="0000FF"/>
                </a:solidFill>
              </a:rPr>
              <a:t>varchar</a:t>
            </a:r>
            <a:r>
              <a:rPr lang="en-US" sz="1050">
                <a:solidFill>
                  <a:srgbClr val="808080"/>
                </a:solidFill>
              </a:rPr>
              <a:t>(</a:t>
            </a:r>
            <a:r>
              <a:rPr lang="en-US" sz="1050">
                <a:solidFill>
                  <a:srgbClr val="000000"/>
                </a:solidFill>
              </a:rPr>
              <a:t>50</a:t>
            </a:r>
            <a:r>
              <a:rPr lang="en-US" sz="1050">
                <a:solidFill>
                  <a:srgbClr val="808080"/>
                </a:solidFill>
              </a:rPr>
              <a:t>)</a:t>
            </a:r>
            <a:r>
              <a:rPr lang="en-US" sz="1050">
                <a:solidFill>
                  <a:srgbClr val="000000"/>
                </a:solidFill>
              </a:rPr>
              <a:t> </a:t>
            </a:r>
            <a:r>
              <a:rPr lang="en-US" sz="1050">
                <a:solidFill>
                  <a:srgbClr val="808080"/>
                </a:solidFill>
              </a:rPr>
              <a:t>NOT</a:t>
            </a:r>
            <a:r>
              <a:rPr lang="en-US" sz="1050">
                <a:solidFill>
                  <a:srgbClr val="000000"/>
                </a:solidFill>
              </a:rPr>
              <a:t> </a:t>
            </a:r>
            <a:r>
              <a:rPr lang="en-US" sz="1050">
                <a:solidFill>
                  <a:srgbClr val="808080"/>
                </a:solidFill>
              </a:rPr>
              <a:t>NULL,</a:t>
            </a:r>
            <a:endParaRPr/>
          </a:p>
          <a:p>
            <a:pPr indent="0" lvl="3" marL="942975" rtl="0" algn="l">
              <a:spcBef>
                <a:spcPts val="210"/>
              </a:spcBef>
              <a:spcAft>
                <a:spcPts val="0"/>
              </a:spcAft>
              <a:buClr>
                <a:srgbClr val="000000"/>
              </a:buClr>
              <a:buSzPts val="1050"/>
              <a:buNone/>
            </a:pPr>
            <a:r>
              <a:rPr lang="en-US" sz="1050">
                <a:solidFill>
                  <a:srgbClr val="000000"/>
                </a:solidFill>
              </a:rPr>
              <a:t>	FirsName		</a:t>
            </a:r>
            <a:r>
              <a:rPr lang="en-US" sz="1050">
                <a:solidFill>
                  <a:srgbClr val="0000FF"/>
                </a:solidFill>
              </a:rPr>
              <a:t>varchar</a:t>
            </a:r>
            <a:r>
              <a:rPr lang="en-US" sz="1050">
                <a:solidFill>
                  <a:srgbClr val="808080"/>
                </a:solidFill>
              </a:rPr>
              <a:t>(</a:t>
            </a:r>
            <a:r>
              <a:rPr lang="en-US" sz="1050">
                <a:solidFill>
                  <a:srgbClr val="000000"/>
                </a:solidFill>
              </a:rPr>
              <a:t>50</a:t>
            </a:r>
            <a:r>
              <a:rPr lang="en-US" sz="1050">
                <a:solidFill>
                  <a:srgbClr val="808080"/>
                </a:solidFill>
              </a:rPr>
              <a:t>)</a:t>
            </a:r>
            <a:r>
              <a:rPr lang="en-US" sz="1050">
                <a:solidFill>
                  <a:srgbClr val="000000"/>
                </a:solidFill>
              </a:rPr>
              <a:t> </a:t>
            </a:r>
            <a:r>
              <a:rPr lang="en-US" sz="1050">
                <a:solidFill>
                  <a:srgbClr val="808080"/>
                </a:solidFill>
              </a:rPr>
              <a:t>NOT</a:t>
            </a:r>
            <a:r>
              <a:rPr lang="en-US" sz="1050">
                <a:solidFill>
                  <a:srgbClr val="000000"/>
                </a:solidFill>
              </a:rPr>
              <a:t> </a:t>
            </a:r>
            <a:r>
              <a:rPr lang="en-US" sz="1050">
                <a:solidFill>
                  <a:srgbClr val="808080"/>
                </a:solidFill>
              </a:rPr>
              <a:t>NULL,</a:t>
            </a:r>
            <a:endParaRPr/>
          </a:p>
          <a:p>
            <a:pPr indent="0" lvl="3" marL="942975" rtl="0" algn="l">
              <a:spcBef>
                <a:spcPts val="210"/>
              </a:spcBef>
              <a:spcAft>
                <a:spcPts val="0"/>
              </a:spcAft>
              <a:buClr>
                <a:srgbClr val="000000"/>
              </a:buClr>
              <a:buSzPts val="1050"/>
              <a:buNone/>
            </a:pPr>
            <a:r>
              <a:rPr lang="en-US" sz="1050">
                <a:solidFill>
                  <a:srgbClr val="000000"/>
                </a:solidFill>
              </a:rPr>
              <a:t>	PhoneNumber	</a:t>
            </a:r>
            <a:r>
              <a:rPr lang="en-US" sz="1050">
                <a:solidFill>
                  <a:srgbClr val="0000FF"/>
                </a:solidFill>
              </a:rPr>
              <a:t>varchar</a:t>
            </a:r>
            <a:r>
              <a:rPr lang="en-US" sz="1050">
                <a:solidFill>
                  <a:srgbClr val="808080"/>
                </a:solidFill>
              </a:rPr>
              <a:t>(</a:t>
            </a:r>
            <a:r>
              <a:rPr lang="en-US" sz="1050">
                <a:solidFill>
                  <a:srgbClr val="000000"/>
                </a:solidFill>
              </a:rPr>
              <a:t>50</a:t>
            </a:r>
            <a:r>
              <a:rPr lang="en-US" sz="1050">
                <a:solidFill>
                  <a:srgbClr val="808080"/>
                </a:solidFill>
              </a:rPr>
              <a:t>)</a:t>
            </a:r>
            <a:r>
              <a:rPr lang="en-US" sz="1050">
                <a:solidFill>
                  <a:srgbClr val="000000"/>
                </a:solidFill>
              </a:rPr>
              <a:t> </a:t>
            </a:r>
            <a:r>
              <a:rPr lang="en-US" sz="1050">
                <a:solidFill>
                  <a:srgbClr val="808080"/>
                </a:solidFill>
              </a:rPr>
              <a:t>NOT</a:t>
            </a:r>
            <a:r>
              <a:rPr lang="en-US" sz="1050">
                <a:solidFill>
                  <a:srgbClr val="000000"/>
                </a:solidFill>
              </a:rPr>
              <a:t> </a:t>
            </a:r>
            <a:r>
              <a:rPr lang="en-US" sz="1050">
                <a:solidFill>
                  <a:srgbClr val="808080"/>
                </a:solidFill>
              </a:rPr>
              <a:t>NULL</a:t>
            </a:r>
            <a:endParaRPr/>
          </a:p>
          <a:p>
            <a:pPr indent="0" lvl="2" marL="600075" rtl="0" algn="l">
              <a:spcBef>
                <a:spcPts val="210"/>
              </a:spcBef>
              <a:spcAft>
                <a:spcPts val="0"/>
              </a:spcAft>
              <a:buClr>
                <a:srgbClr val="808080"/>
              </a:buClr>
              <a:buSzPts val="1050"/>
              <a:buNone/>
            </a:pPr>
            <a:r>
              <a:rPr lang="en-US" sz="1050">
                <a:solidFill>
                  <a:srgbClr val="808080"/>
                </a:solidFill>
              </a:rPr>
              <a:t>);</a:t>
            </a:r>
            <a:endParaRPr sz="1050"/>
          </a:p>
        </p:txBody>
      </p:sp>
      <p:sp>
        <p:nvSpPr>
          <p:cNvPr id="193" name="Google Shape;193;p6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94" name="Google Shape;194;p6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5" name="Google Shape;19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4854" y="2050522"/>
            <a:ext cx="5350008" cy="263042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6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Table Indexes </a:t>
            </a:r>
            <a:r>
              <a:rPr lang="en-US" sz="1350"/>
              <a:t>(2/3)</a:t>
            </a:r>
            <a:endParaRPr/>
          </a:p>
        </p:txBody>
      </p:sp>
      <p:sp>
        <p:nvSpPr>
          <p:cNvPr id="203" name="Google Shape;203;p7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50"/>
              <a:buNone/>
            </a:pPr>
            <a:r>
              <a:rPr lang="en-US" sz="1050">
                <a:solidFill>
                  <a:srgbClr val="0000FF"/>
                </a:solidFill>
              </a:rPr>
              <a:t>CREATE</a:t>
            </a:r>
            <a:r>
              <a:rPr lang="en-US" sz="1050">
                <a:solidFill>
                  <a:srgbClr val="000000"/>
                </a:solidFill>
              </a:rPr>
              <a:t> </a:t>
            </a:r>
            <a:r>
              <a:rPr lang="en-US" sz="1050">
                <a:solidFill>
                  <a:srgbClr val="0000FF"/>
                </a:solidFill>
              </a:rPr>
              <a:t>TABLE</a:t>
            </a:r>
            <a:r>
              <a:rPr lang="en-US" sz="1050">
                <a:solidFill>
                  <a:srgbClr val="000000"/>
                </a:solidFill>
              </a:rPr>
              <a:t> dbo</a:t>
            </a:r>
            <a:r>
              <a:rPr lang="en-US" sz="1050">
                <a:solidFill>
                  <a:srgbClr val="808080"/>
                </a:solidFill>
              </a:rPr>
              <a:t>.</a:t>
            </a:r>
            <a:r>
              <a:rPr lang="en-US" sz="1050">
                <a:solidFill>
                  <a:srgbClr val="000000"/>
                </a:solidFill>
              </a:rPr>
              <a:t>PhoneBook </a:t>
            </a:r>
            <a:r>
              <a:rPr lang="en-US" sz="1050">
                <a:solidFill>
                  <a:srgbClr val="808080"/>
                </a:solidFill>
              </a:rPr>
              <a:t>(</a:t>
            </a:r>
            <a:endParaRPr sz="1050">
              <a:solidFill>
                <a:srgbClr val="808080"/>
              </a:solidFill>
            </a:endParaRPr>
          </a:p>
          <a:p>
            <a:pPr indent="0" lvl="3" marL="942975" rtl="0" algn="l">
              <a:spcBef>
                <a:spcPts val="210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</a:pPr>
            <a:r>
              <a:rPr lang="en-US" sz="750">
                <a:solidFill>
                  <a:srgbClr val="000000"/>
                </a:solidFill>
              </a:rPr>
              <a:t>	</a:t>
            </a:r>
            <a:r>
              <a:rPr lang="en-US" sz="1050">
                <a:solidFill>
                  <a:srgbClr val="000000"/>
                </a:solidFill>
              </a:rPr>
              <a:t>LastName		</a:t>
            </a:r>
            <a:r>
              <a:rPr lang="en-US" sz="1050">
                <a:solidFill>
                  <a:srgbClr val="0000FF"/>
                </a:solidFill>
              </a:rPr>
              <a:t>varchar</a:t>
            </a:r>
            <a:r>
              <a:rPr lang="en-US" sz="1050">
                <a:solidFill>
                  <a:srgbClr val="808080"/>
                </a:solidFill>
              </a:rPr>
              <a:t>(</a:t>
            </a:r>
            <a:r>
              <a:rPr lang="en-US" sz="1050">
                <a:solidFill>
                  <a:srgbClr val="000000"/>
                </a:solidFill>
              </a:rPr>
              <a:t>50</a:t>
            </a:r>
            <a:r>
              <a:rPr lang="en-US" sz="1050">
                <a:solidFill>
                  <a:srgbClr val="808080"/>
                </a:solidFill>
              </a:rPr>
              <a:t>)</a:t>
            </a:r>
            <a:r>
              <a:rPr lang="en-US" sz="1050">
                <a:solidFill>
                  <a:srgbClr val="000000"/>
                </a:solidFill>
              </a:rPr>
              <a:t> </a:t>
            </a:r>
            <a:r>
              <a:rPr lang="en-US" sz="1050">
                <a:solidFill>
                  <a:srgbClr val="808080"/>
                </a:solidFill>
              </a:rPr>
              <a:t>NOT</a:t>
            </a:r>
            <a:r>
              <a:rPr lang="en-US" sz="1050">
                <a:solidFill>
                  <a:srgbClr val="000000"/>
                </a:solidFill>
              </a:rPr>
              <a:t> </a:t>
            </a:r>
            <a:r>
              <a:rPr lang="en-US" sz="1050">
                <a:solidFill>
                  <a:srgbClr val="808080"/>
                </a:solidFill>
              </a:rPr>
              <a:t>NULL,</a:t>
            </a:r>
            <a:endParaRPr/>
          </a:p>
          <a:p>
            <a:pPr indent="0" lvl="3" marL="942975" rtl="0" algn="l">
              <a:spcBef>
                <a:spcPts val="210"/>
              </a:spcBef>
              <a:spcAft>
                <a:spcPts val="0"/>
              </a:spcAft>
              <a:buClr>
                <a:srgbClr val="000000"/>
              </a:buClr>
              <a:buSzPts val="1050"/>
              <a:buNone/>
            </a:pPr>
            <a:r>
              <a:rPr lang="en-US" sz="1050">
                <a:solidFill>
                  <a:srgbClr val="000000"/>
                </a:solidFill>
              </a:rPr>
              <a:t>	FirsName		</a:t>
            </a:r>
            <a:r>
              <a:rPr lang="en-US" sz="1050">
                <a:solidFill>
                  <a:srgbClr val="0000FF"/>
                </a:solidFill>
              </a:rPr>
              <a:t>varchar</a:t>
            </a:r>
            <a:r>
              <a:rPr lang="en-US" sz="1050">
                <a:solidFill>
                  <a:srgbClr val="808080"/>
                </a:solidFill>
              </a:rPr>
              <a:t>(</a:t>
            </a:r>
            <a:r>
              <a:rPr lang="en-US" sz="1050">
                <a:solidFill>
                  <a:srgbClr val="000000"/>
                </a:solidFill>
              </a:rPr>
              <a:t>50</a:t>
            </a:r>
            <a:r>
              <a:rPr lang="en-US" sz="1050">
                <a:solidFill>
                  <a:srgbClr val="808080"/>
                </a:solidFill>
              </a:rPr>
              <a:t>)</a:t>
            </a:r>
            <a:r>
              <a:rPr lang="en-US" sz="1050">
                <a:solidFill>
                  <a:srgbClr val="000000"/>
                </a:solidFill>
              </a:rPr>
              <a:t> </a:t>
            </a:r>
            <a:r>
              <a:rPr lang="en-US" sz="1050">
                <a:solidFill>
                  <a:srgbClr val="808080"/>
                </a:solidFill>
              </a:rPr>
              <a:t>NOT</a:t>
            </a:r>
            <a:r>
              <a:rPr lang="en-US" sz="1050">
                <a:solidFill>
                  <a:srgbClr val="000000"/>
                </a:solidFill>
              </a:rPr>
              <a:t> </a:t>
            </a:r>
            <a:r>
              <a:rPr lang="en-US" sz="1050">
                <a:solidFill>
                  <a:srgbClr val="808080"/>
                </a:solidFill>
              </a:rPr>
              <a:t>NULL,</a:t>
            </a:r>
            <a:endParaRPr/>
          </a:p>
          <a:p>
            <a:pPr indent="0" lvl="3" marL="942975" rtl="0" algn="l">
              <a:spcBef>
                <a:spcPts val="210"/>
              </a:spcBef>
              <a:spcAft>
                <a:spcPts val="0"/>
              </a:spcAft>
              <a:buClr>
                <a:srgbClr val="000000"/>
              </a:buClr>
              <a:buSzPts val="1050"/>
              <a:buNone/>
            </a:pPr>
            <a:r>
              <a:rPr lang="en-US" sz="1050">
                <a:solidFill>
                  <a:srgbClr val="000000"/>
                </a:solidFill>
              </a:rPr>
              <a:t>	PhoneNumber	</a:t>
            </a:r>
            <a:r>
              <a:rPr lang="en-US" sz="1050">
                <a:solidFill>
                  <a:srgbClr val="0000FF"/>
                </a:solidFill>
              </a:rPr>
              <a:t>varchar</a:t>
            </a:r>
            <a:r>
              <a:rPr lang="en-US" sz="1050">
                <a:solidFill>
                  <a:srgbClr val="808080"/>
                </a:solidFill>
              </a:rPr>
              <a:t>(</a:t>
            </a:r>
            <a:r>
              <a:rPr lang="en-US" sz="1050">
                <a:solidFill>
                  <a:srgbClr val="000000"/>
                </a:solidFill>
              </a:rPr>
              <a:t>50</a:t>
            </a:r>
            <a:r>
              <a:rPr lang="en-US" sz="1050">
                <a:solidFill>
                  <a:srgbClr val="808080"/>
                </a:solidFill>
              </a:rPr>
              <a:t>)</a:t>
            </a:r>
            <a:r>
              <a:rPr lang="en-US" sz="1050">
                <a:solidFill>
                  <a:srgbClr val="000000"/>
                </a:solidFill>
              </a:rPr>
              <a:t> </a:t>
            </a:r>
            <a:r>
              <a:rPr lang="en-US" sz="1050">
                <a:solidFill>
                  <a:srgbClr val="808080"/>
                </a:solidFill>
              </a:rPr>
              <a:t>NOT</a:t>
            </a:r>
            <a:r>
              <a:rPr lang="en-US" sz="1050">
                <a:solidFill>
                  <a:srgbClr val="000000"/>
                </a:solidFill>
              </a:rPr>
              <a:t> </a:t>
            </a:r>
            <a:r>
              <a:rPr lang="en-US" sz="1050">
                <a:solidFill>
                  <a:srgbClr val="808080"/>
                </a:solidFill>
              </a:rPr>
              <a:t>NULL</a:t>
            </a:r>
            <a:endParaRPr/>
          </a:p>
          <a:p>
            <a:pPr indent="0" lvl="2" marL="600075" rtl="0" algn="l">
              <a:spcBef>
                <a:spcPts val="210"/>
              </a:spcBef>
              <a:spcAft>
                <a:spcPts val="0"/>
              </a:spcAft>
              <a:buClr>
                <a:srgbClr val="808080"/>
              </a:buClr>
              <a:buSzPts val="1050"/>
              <a:buNone/>
            </a:pPr>
            <a:r>
              <a:rPr lang="en-US" sz="1050">
                <a:solidFill>
                  <a:srgbClr val="808080"/>
                </a:solidFill>
              </a:rPr>
              <a:t>);</a:t>
            </a:r>
            <a:endParaRPr sz="1050"/>
          </a:p>
        </p:txBody>
      </p:sp>
      <p:sp>
        <p:nvSpPr>
          <p:cNvPr id="204" name="Google Shape;204;p7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205" name="Google Shape;205;p7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06" name="Google Shape;206;p7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7" name="Google Shape;2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4758" y="2019781"/>
            <a:ext cx="5410200" cy="266001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7"/>
          <p:cNvSpPr/>
          <p:nvPr/>
        </p:nvSpPr>
        <p:spPr>
          <a:xfrm>
            <a:off x="2156883" y="3629120"/>
            <a:ext cx="933450" cy="228724"/>
          </a:xfrm>
          <a:prstGeom prst="rect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7"/>
          <p:cNvSpPr txBox="1"/>
          <p:nvPr/>
        </p:nvSpPr>
        <p:spPr>
          <a:xfrm>
            <a:off x="271858" y="2025272"/>
            <a:ext cx="1612900" cy="413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783-555-0110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Table Indexes </a:t>
            </a:r>
            <a:r>
              <a:rPr lang="en-US" sz="1350"/>
              <a:t>(1/3)</a:t>
            </a:r>
            <a:endParaRPr/>
          </a:p>
        </p:txBody>
      </p:sp>
      <p:sp>
        <p:nvSpPr>
          <p:cNvPr id="216" name="Google Shape;216;p8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b="1" lang="en-US"/>
              <a:t>There are 2 types of major Indexes:</a:t>
            </a:r>
            <a:endParaRPr/>
          </a:p>
          <a:p>
            <a:pPr indent="-285750" lvl="1" marL="74295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</a:pPr>
            <a:r>
              <a:rPr b="1" i="1" lang="en-US" sz="1800"/>
              <a:t>Clustered</a:t>
            </a:r>
            <a:endParaRPr/>
          </a:p>
          <a:p>
            <a:pPr indent="-228600" lvl="2" marL="1143000" rtl="0" algn="just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650"/>
              <a:buChar char="•"/>
            </a:pPr>
            <a:r>
              <a:rPr lang="en-US" sz="1650"/>
              <a:t>Data is stored in the order on the clustered index</a:t>
            </a:r>
            <a:endParaRPr/>
          </a:p>
          <a:p>
            <a:pPr indent="-228600" lvl="2" marL="1143000" rtl="0" algn="just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650"/>
              <a:buChar char="•"/>
            </a:pPr>
            <a:r>
              <a:rPr lang="en-US" sz="1650"/>
              <a:t>Only 1 clustered index per table</a:t>
            </a:r>
            <a:endParaRPr/>
          </a:p>
          <a:p>
            <a:pPr indent="-228600" lvl="2" marL="1143000" rtl="0" algn="just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650"/>
              <a:buChar char="•"/>
            </a:pPr>
            <a:r>
              <a:rPr lang="en-US" sz="1650"/>
              <a:t>Usually the Primary Key</a:t>
            </a:r>
            <a:endParaRPr/>
          </a:p>
          <a:p>
            <a:pPr indent="-228600" lvl="2" marL="1143000" rtl="0" algn="just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650"/>
              <a:buChar char="•"/>
            </a:pPr>
            <a:r>
              <a:rPr lang="en-US" sz="1650"/>
              <a:t>Sort and store the data rows in the table based on their key value.</a:t>
            </a:r>
            <a:endParaRPr/>
          </a:p>
          <a:p>
            <a:pPr indent="-285750" lvl="1" marL="74295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</a:pPr>
            <a:r>
              <a:rPr b="1" i="1" lang="en-US" sz="1800"/>
              <a:t>Non-clustered</a:t>
            </a:r>
            <a:endParaRPr/>
          </a:p>
          <a:p>
            <a:pPr indent="-228600" lvl="2" marL="1143000" rtl="0" algn="just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650"/>
              <a:buChar char="•"/>
            </a:pPr>
            <a:r>
              <a:rPr lang="en-US" sz="1650"/>
              <a:t>Data is not stored in the order on the non clustered index</a:t>
            </a:r>
            <a:endParaRPr/>
          </a:p>
          <a:p>
            <a:pPr indent="-228600" lvl="2" marL="1143000" rtl="0" algn="just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650"/>
              <a:buChar char="•"/>
            </a:pPr>
            <a:r>
              <a:rPr lang="en-US" sz="1650"/>
              <a:t>Have a structure completely separate from the data rows.</a:t>
            </a:r>
            <a:endParaRPr/>
          </a:p>
        </p:txBody>
      </p:sp>
      <p:sp>
        <p:nvSpPr>
          <p:cNvPr id="217" name="Google Shape;217;p8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218" name="Google Shape;218;p8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19" name="Google Shape;219;p8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Clustered Index</a:t>
            </a:r>
            <a:endParaRPr/>
          </a:p>
        </p:txBody>
      </p:sp>
      <p:sp>
        <p:nvSpPr>
          <p:cNvPr id="226" name="Google Shape;226;p9"/>
          <p:cNvSpPr txBox="1"/>
          <p:nvPr>
            <p:ph idx="1" type="body"/>
          </p:nvPr>
        </p:nvSpPr>
        <p:spPr>
          <a:xfrm>
            <a:off x="278605" y="797683"/>
            <a:ext cx="8622600" cy="3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300038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None/>
            </a:pPr>
            <a:r>
              <a:rPr lang="en-US" sz="1200">
                <a:solidFill>
                  <a:srgbClr val="0000FF"/>
                </a:solidFill>
              </a:rPr>
              <a:t>CREATE</a:t>
            </a:r>
            <a:r>
              <a:rPr lang="en-US" sz="12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FF"/>
                </a:solidFill>
              </a:rPr>
              <a:t>CLUSTERED</a:t>
            </a:r>
            <a:r>
              <a:rPr lang="en-US" sz="12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FF"/>
                </a:solidFill>
              </a:rPr>
              <a:t>INDEX</a:t>
            </a:r>
            <a:r>
              <a:rPr lang="en-US" sz="1200">
                <a:solidFill>
                  <a:srgbClr val="000000"/>
                </a:solidFill>
              </a:rPr>
              <a:t> IX_PhoneBook_CI</a:t>
            </a:r>
            <a:endParaRPr/>
          </a:p>
          <a:p>
            <a:pPr indent="0" lvl="1" marL="300038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200"/>
              <a:buNone/>
            </a:pPr>
            <a:r>
              <a:rPr lang="en-US" sz="1200">
                <a:solidFill>
                  <a:srgbClr val="0000FF"/>
                </a:solidFill>
              </a:rPr>
              <a:t>ON</a:t>
            </a:r>
            <a:r>
              <a:rPr lang="en-US" sz="1200">
                <a:solidFill>
                  <a:srgbClr val="000000"/>
                </a:solidFill>
              </a:rPr>
              <a:t> dbo</a:t>
            </a:r>
            <a:r>
              <a:rPr lang="en-US" sz="1200">
                <a:solidFill>
                  <a:srgbClr val="808080"/>
                </a:solidFill>
              </a:rPr>
              <a:t>.</a:t>
            </a:r>
            <a:r>
              <a:rPr lang="en-US" sz="1200">
                <a:solidFill>
                  <a:srgbClr val="000000"/>
                </a:solidFill>
              </a:rPr>
              <a:t>PhoneBook</a:t>
            </a:r>
            <a:r>
              <a:rPr lang="en-US" sz="1200">
                <a:solidFill>
                  <a:srgbClr val="0000FF"/>
                </a:solidFill>
              </a:rPr>
              <a:t> </a:t>
            </a:r>
            <a:r>
              <a:rPr lang="en-US" sz="1200">
                <a:solidFill>
                  <a:srgbClr val="808080"/>
                </a:solidFill>
              </a:rPr>
              <a:t>(</a:t>
            </a:r>
            <a:r>
              <a:rPr lang="en-US" sz="1200">
                <a:solidFill>
                  <a:srgbClr val="000000"/>
                </a:solidFill>
              </a:rPr>
              <a:t>LastName</a:t>
            </a:r>
            <a:r>
              <a:rPr lang="en-US" sz="1200">
                <a:solidFill>
                  <a:srgbClr val="808080"/>
                </a:solidFill>
              </a:rPr>
              <a:t>,</a:t>
            </a:r>
            <a:r>
              <a:rPr lang="en-US" sz="1200">
                <a:solidFill>
                  <a:srgbClr val="000000"/>
                </a:solidFill>
              </a:rPr>
              <a:t> FirstName</a:t>
            </a:r>
            <a:r>
              <a:rPr lang="en-US" sz="1200">
                <a:solidFill>
                  <a:srgbClr val="808080"/>
                </a:solidFill>
              </a:rPr>
              <a:t>)</a:t>
            </a:r>
            <a:endParaRPr/>
          </a:p>
        </p:txBody>
      </p:sp>
      <p:sp>
        <p:nvSpPr>
          <p:cNvPr id="227" name="Google Shape;227;p9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228" name="Google Shape;228;p9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29" name="Google Shape;229;p9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0" name="Google Shape;23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7511" y="1407692"/>
            <a:ext cx="5904855" cy="333413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9"/>
          <p:cNvSpPr txBox="1"/>
          <p:nvPr/>
        </p:nvSpPr>
        <p:spPr>
          <a:xfrm>
            <a:off x="2283888" y="1451394"/>
            <a:ext cx="5668066" cy="2033583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/>
          </a:p>
        </p:txBody>
      </p:sp>
      <p:sp>
        <p:nvSpPr>
          <p:cNvPr id="232" name="Google Shape;232;p9"/>
          <p:cNvSpPr txBox="1"/>
          <p:nvPr/>
        </p:nvSpPr>
        <p:spPr>
          <a:xfrm>
            <a:off x="2283888" y="3561301"/>
            <a:ext cx="5668066" cy="1205962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plate_Internal_Cours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2015-08-31T01:44:46Z</dcterms:created>
  <dc:creator>Ly Tuan Linh (FHO.FWA)</dc:creator>
</cp:coreProperties>
</file>