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andar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l+IPyDWnKayDiGSWe+shw6+m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4B8E1D-7688-468C-AD94-57C31CD230C0}">
  <a:tblStyle styleId="{CA4B8E1D-7688-468C-AD94-57C31CD230C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execute a statement in MS SQL, Select the statement and Click on the Execute button in the query analyser or press F5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execute a statement in MS SQL, Select the statement and Click on the Execute button in the query analyser or press F5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TOP clause can be very useful on large tables with thousands of records. Returning a large number of records can impact on performance.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i="1" sz="2000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1" sz="3200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4" type="body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</a:pPr>
            <a:r>
              <a:rPr b="1" lang="en-US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DML STATEMENTS</a:t>
            </a:r>
            <a:endParaRPr b="1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/>
              <a:t>Instructor: </a:t>
            </a:r>
            <a:endParaRPr/>
          </a:p>
        </p:txBody>
      </p:sp>
      <p:sp>
        <p:nvSpPr>
          <p:cNvPr id="69" name="Google Shape;69;p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UPDATE</a:t>
            </a:r>
            <a:r>
              <a:rPr lang="en-US"/>
              <a:t> Statement </a:t>
            </a:r>
            <a:r>
              <a:rPr lang="en-US" sz="1350"/>
              <a:t>(2/2)</a:t>
            </a:r>
            <a:endParaRPr sz="2100"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1800"/>
              <a:t>Syntax:</a:t>
            </a:r>
            <a:endParaRPr/>
          </a:p>
          <a:p>
            <a:pPr indent="0" lvl="2" marL="600075" rtl="0" algn="l">
              <a:lnSpc>
                <a:spcPct val="150000"/>
              </a:lnSpc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0" lvl="2" marL="600075" rtl="0" algn="l">
              <a:lnSpc>
                <a:spcPct val="150000"/>
              </a:lnSpc>
              <a:spcBef>
                <a:spcPts val="1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900"/>
          </a:p>
          <a:p>
            <a:pPr indent="0" lvl="3" marL="342900" rtl="0" algn="just">
              <a:lnSpc>
                <a:spcPct val="150000"/>
              </a:lnSpc>
              <a:spcBef>
                <a:spcPts val="15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25">
              <a:solidFill>
                <a:srgbClr val="404040"/>
              </a:solidFill>
            </a:endParaRPr>
          </a:p>
          <a:p>
            <a:pPr indent="0" lvl="3" marL="342900" rtl="0" algn="just">
              <a:lnSpc>
                <a:spcPct val="150000"/>
              </a:lnSpc>
              <a:spcBef>
                <a:spcPts val="296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b="1" lang="en-US">
                <a:solidFill>
                  <a:srgbClr val="404040"/>
                </a:solidFill>
              </a:rPr>
              <a:t>Notice the WHERE clause in the SQL UPDATE statement!</a:t>
            </a:r>
            <a:endParaRPr/>
          </a:p>
          <a:p>
            <a:pPr indent="0" lvl="3" marL="342900" rtl="0" algn="just">
              <a:lnSpc>
                <a:spcPct val="150000"/>
              </a:lnSpc>
              <a:spcBef>
                <a:spcPts val="296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>
                <a:solidFill>
                  <a:srgbClr val="404040"/>
                </a:solidFill>
              </a:rPr>
              <a:t>The WHERE clause specifies which record or records that should be updated. If you omit the WHERE clause, all records will be updated!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▪"/>
            </a:pPr>
            <a:r>
              <a:rPr lang="en-US" sz="1800">
                <a:solidFill>
                  <a:srgbClr val="000000"/>
                </a:solidFill>
              </a:rPr>
              <a:t>Ex</a:t>
            </a:r>
            <a:r>
              <a:rPr lang="en-US">
                <a:solidFill>
                  <a:srgbClr val="000000"/>
                </a:solidFill>
              </a:rPr>
              <a:t>: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1650">
                <a:solidFill>
                  <a:srgbClr val="0000FF"/>
                </a:solidFill>
              </a:rPr>
              <a:t>USE</a:t>
            </a:r>
            <a:r>
              <a:rPr lang="en-US" sz="1650">
                <a:solidFill>
                  <a:srgbClr val="000000"/>
                </a:solidFill>
              </a:rPr>
              <a:t> Fsoft_Training</a:t>
            </a:r>
            <a:endParaRPr sz="16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000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1350">
                <a:solidFill>
                  <a:srgbClr val="0000FF"/>
                </a:solidFill>
              </a:rPr>
              <a:t>UPDATE</a:t>
            </a:r>
            <a:r>
              <a:rPr lang="en-US" sz="1350">
                <a:solidFill>
                  <a:srgbClr val="000000"/>
                </a:solidFill>
              </a:rPr>
              <a:t> dbo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Customer</a:t>
            </a:r>
            <a:endParaRPr/>
          </a:p>
          <a:p>
            <a:pPr indent="0" lvl="1" marL="3000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350">
                <a:solidFill>
                  <a:srgbClr val="0000FF"/>
                </a:solidFill>
              </a:rPr>
              <a:t>			SET</a:t>
            </a:r>
            <a:r>
              <a:rPr lang="en-US" sz="1350">
                <a:solidFill>
                  <a:srgbClr val="000000"/>
                </a:solidFill>
              </a:rPr>
              <a:t> PostalCode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'4006' </a:t>
            </a:r>
            <a:r>
              <a:rPr lang="en-US" sz="1350">
                <a:solidFill>
                  <a:srgbClr val="0000FF"/>
                </a:solidFill>
              </a:rPr>
              <a:t>		</a:t>
            </a:r>
            <a:endParaRPr/>
          </a:p>
          <a:p>
            <a:pPr indent="0" lvl="1" marL="3000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350">
                <a:solidFill>
                  <a:srgbClr val="0000FF"/>
                </a:solidFill>
              </a:rPr>
              <a:t>			WHERE</a:t>
            </a:r>
            <a:r>
              <a:rPr lang="en-US" sz="1350">
                <a:solidFill>
                  <a:srgbClr val="000000"/>
                </a:solidFill>
              </a:rPr>
              <a:t> Country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'Norway'</a:t>
            </a:r>
            <a:endParaRPr/>
          </a:p>
          <a:p>
            <a:pPr indent="0" lvl="1" marL="300038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350">
                <a:solidFill>
                  <a:srgbClr val="0000FF"/>
                </a:solidFill>
              </a:rPr>
              <a:t>			SELECT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@@ROWCOUNT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ROW_COUNT</a:t>
            </a: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74" name="Google Shape;174;p1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1571415" y="993924"/>
            <a:ext cx="6045092" cy="75535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240AE6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b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50" u="none" cap="none" strike="noStrike">
                <a:solidFill>
                  <a:srgbClr val="240AE6"/>
                </a:solidFill>
                <a:latin typeface="Arial"/>
                <a:ea typeface="Arial"/>
                <a:cs typeface="Arial"/>
                <a:sym typeface="Arial"/>
              </a:rPr>
              <a:t>SET 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column1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value1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column2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value2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,...</a:t>
            </a:r>
            <a:b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50" u="none" cap="none" strike="noStrike">
                <a:solidFill>
                  <a:srgbClr val="240AE6"/>
                </a:solidFill>
                <a:latin typeface="Arial"/>
                <a:ea typeface="Arial"/>
                <a:cs typeface="Arial"/>
                <a:sym typeface="Arial"/>
              </a:rPr>
              <a:t>WHERE 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some_column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some_value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350" u="none" cap="none" strike="noStrike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6629" y="3834763"/>
            <a:ext cx="1514483" cy="70207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DELETE STATEMENT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Section3</a:t>
            </a:r>
            <a:endParaRPr/>
          </a:p>
        </p:txBody>
      </p:sp>
      <p:sp>
        <p:nvSpPr>
          <p:cNvPr id="184" name="Google Shape;184;p11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  <p:sp>
        <p:nvSpPr>
          <p:cNvPr id="185" name="Google Shape;185;p1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86" name="Google Shape;186;p1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DELETE</a:t>
            </a:r>
            <a:r>
              <a:rPr lang="en-US"/>
              <a:t> Statement </a:t>
            </a:r>
            <a:r>
              <a:rPr lang="en-US" sz="1350"/>
              <a:t>(1/2)</a:t>
            </a:r>
            <a:endParaRPr sz="1350"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2100"/>
              <a:t>Removes one or more rows from a table or view</a:t>
            </a:r>
            <a:endParaRPr/>
          </a:p>
          <a:p>
            <a:pPr indent="0" lvl="0" marL="0" rtl="0" algn="just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5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25"/>
          </a:p>
          <a:p>
            <a:pPr indent="-242888" lvl="0" marL="242888" rtl="0" algn="just"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2100"/>
              <a:t>Best Practice:</a:t>
            </a:r>
            <a:endParaRPr/>
          </a:p>
          <a:p>
            <a:pPr indent="0" lvl="3" marL="342900" rtl="0" algn="just">
              <a:lnSpc>
                <a:spcPct val="160000"/>
              </a:lnSpc>
              <a:spcBef>
                <a:spcPts val="272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>
                <a:solidFill>
                  <a:srgbClr val="404040"/>
                </a:solidFill>
              </a:rPr>
              <a:t>To delete all the rows in a table, use TRUNCATE TABLE. TRUNCATE TABLE is faster than DELETE and uses fewer system and transaction log resources. </a:t>
            </a:r>
            <a:endParaRPr/>
          </a:p>
          <a:p>
            <a:pPr indent="0" lvl="3" marL="342900" rtl="0" algn="just">
              <a:lnSpc>
                <a:spcPct val="160000"/>
              </a:lnSpc>
              <a:spcBef>
                <a:spcPts val="272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>
                <a:solidFill>
                  <a:srgbClr val="404040"/>
                </a:solidFill>
              </a:rPr>
              <a:t>TRUNCATE TABLE has restrictions, for example, the table cannot participate in replication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193" name="Google Shape;193;p1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94" name="Google Shape;194;p1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5" name="Google Shape;195;p12"/>
          <p:cNvGraphicFramePr/>
          <p:nvPr/>
        </p:nvGraphicFramePr>
        <p:xfrm>
          <a:off x="2026147" y="10992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{CA4B8E1D-7688-468C-AD94-57C31CD230C0}</a:tableStyleId>
              </a:tblPr>
              <a:tblGrid>
                <a:gridCol w="1123300"/>
                <a:gridCol w="1895600"/>
                <a:gridCol w="1509450"/>
              </a:tblGrid>
              <a:tr h="236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CustomerId</a:t>
                      </a:r>
                      <a:endParaRPr sz="1400"/>
                    </a:p>
                  </a:txBody>
                  <a:tcPr marT="34300" marB="34300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CustomerName</a:t>
                      </a:r>
                      <a:endParaRPr sz="1400"/>
                    </a:p>
                  </a:txBody>
                  <a:tcPr marT="34300" marB="34300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ContactName</a:t>
                      </a:r>
                      <a:endParaRPr sz="1400"/>
                    </a:p>
                  </a:txBody>
                  <a:tcPr marT="34300" marB="34300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Alfreds Futterkiste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Maria Anders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Around the Horn</a:t>
                      </a:r>
                      <a:endParaRPr/>
                    </a:p>
                  </a:txBody>
                  <a:tcPr marT="50000" marB="50000" marR="35725" marL="357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Thomas Hardy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Berglunds snabbköp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Christina Berglund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Antonio Moreno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Antonio Moreno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 Trujillo 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 Trujillo</a:t>
                      </a:r>
                      <a:endParaRPr sz="1400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6" name="Google Shape;196;p12"/>
          <p:cNvCxnSpPr/>
          <p:nvPr/>
        </p:nvCxnSpPr>
        <p:spPr>
          <a:xfrm>
            <a:off x="2242171" y="2725788"/>
            <a:ext cx="4226445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http://www.icozon.com/upload/51/256.png"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2196" y="3755708"/>
            <a:ext cx="838916" cy="838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2"/>
          <p:cNvCxnSpPr/>
          <p:nvPr/>
        </p:nvCxnSpPr>
        <p:spPr>
          <a:xfrm>
            <a:off x="2328036" y="1829867"/>
            <a:ext cx="4226445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9" name="Google Shape;199;p1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DELETE</a:t>
            </a:r>
            <a:r>
              <a:rPr lang="en-US"/>
              <a:t> Statement </a:t>
            </a:r>
            <a:r>
              <a:rPr lang="en-US" sz="1350"/>
              <a:t>(2/2)</a:t>
            </a:r>
            <a:endParaRPr sz="1350"/>
          </a:p>
        </p:txBody>
      </p:sp>
      <p:sp>
        <p:nvSpPr>
          <p:cNvPr id="205" name="Google Shape;205;p1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1800"/>
              <a:t>Syntax:</a:t>
            </a:r>
            <a:endParaRPr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738" lvl="0" marL="185738" rtl="0" algn="just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1800"/>
              <a:t>Notice the WHERE clause in the SQL DELETE statement!</a:t>
            </a:r>
            <a:endParaRPr/>
          </a:p>
          <a:p>
            <a:pPr indent="0" lvl="3" marL="342900" rtl="0" algn="just">
              <a:lnSpc>
                <a:spcPct val="140000"/>
              </a:lnSpc>
              <a:spcBef>
                <a:spcPts val="236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 sz="1275">
                <a:solidFill>
                  <a:srgbClr val="404040"/>
                </a:solidFill>
              </a:rPr>
              <a:t>The WHERE clause specifies which record or records that should be deleted. If you omit the WHERE clause, all records will be deleted!</a:t>
            </a:r>
            <a:endParaRPr/>
          </a:p>
          <a:p>
            <a:pPr indent="0" lvl="3" marL="342900" rtl="0" algn="just">
              <a:lnSpc>
                <a:spcPct val="140000"/>
              </a:lnSpc>
              <a:spcBef>
                <a:spcPts val="236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 sz="1275">
                <a:solidFill>
                  <a:srgbClr val="404040"/>
                </a:solidFill>
              </a:rPr>
              <a:t>Please note that the DELETE FROM command cannot delete any rows of data that would violate FOREIGN KEY or other constraints.</a:t>
            </a:r>
            <a:endParaRPr/>
          </a:p>
          <a:p>
            <a:pPr indent="0" lvl="1" marL="300038" rtl="0" algn="just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/>
          </a:p>
          <a:p>
            <a:pPr indent="-185738" lvl="0" marL="185738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1800"/>
              <a:t>Ex: 	</a:t>
            </a:r>
            <a:endParaRPr b="1" sz="1800"/>
          </a:p>
          <a:p>
            <a:pPr indent="0" lvl="1" marL="300038" rtl="0" algn="l">
              <a:spcBef>
                <a:spcPts val="259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1400">
                <a:solidFill>
                  <a:srgbClr val="0000FF"/>
                </a:solidFill>
              </a:rPr>
              <a:t>	</a:t>
            </a:r>
            <a:r>
              <a:rPr lang="en-US" sz="1400">
                <a:solidFill>
                  <a:srgbClr val="0000FF"/>
                </a:solidFill>
              </a:rPr>
              <a:t>USE</a:t>
            </a:r>
            <a:r>
              <a:rPr lang="en-US" sz="1400">
                <a:solidFill>
                  <a:srgbClr val="000000"/>
                </a:solidFill>
              </a:rPr>
              <a:t> Fsoft_Training</a:t>
            </a:r>
            <a:endParaRPr b="1" sz="1400"/>
          </a:p>
          <a:p>
            <a:pPr indent="0" lvl="1" marL="300038" rtl="0" algn="l">
              <a:spcBef>
                <a:spcPts val="25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1350">
                <a:solidFill>
                  <a:srgbClr val="0000FF"/>
                </a:solidFill>
              </a:rPr>
              <a:t>	</a:t>
            </a:r>
            <a:r>
              <a:rPr lang="en-US" sz="1350">
                <a:solidFill>
                  <a:srgbClr val="0000FF"/>
                </a:solidFill>
              </a:rPr>
              <a:t>DELETE</a:t>
            </a:r>
            <a:r>
              <a:rPr lang="en-US" sz="1350">
                <a:solidFill>
                  <a:srgbClr val="000000"/>
                </a:solidFill>
              </a:rPr>
              <a:t> dbo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Customer</a:t>
            </a:r>
            <a:endParaRPr/>
          </a:p>
          <a:p>
            <a:pPr indent="0" lvl="1" marL="300038" rtl="0" algn="l">
              <a:spcBef>
                <a:spcPts val="25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350">
                <a:solidFill>
                  <a:srgbClr val="0000FF"/>
                </a:solidFill>
              </a:rPr>
              <a:t>	WHERE</a:t>
            </a:r>
            <a:r>
              <a:rPr lang="en-US" sz="1350">
                <a:solidFill>
                  <a:srgbClr val="000000"/>
                </a:solidFill>
              </a:rPr>
              <a:t> Country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'Germany'</a:t>
            </a:r>
            <a:endParaRPr/>
          </a:p>
          <a:p>
            <a:pPr indent="0" lvl="1" marL="300038" rtl="0" algn="l">
              <a:spcBef>
                <a:spcPts val="25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350">
                <a:solidFill>
                  <a:srgbClr val="0000FF"/>
                </a:solidFill>
              </a:rPr>
              <a:t>	SELECT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@@ROWCOUNT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ROW_COUNT</a:t>
            </a:r>
            <a:endParaRPr sz="1350"/>
          </a:p>
        </p:txBody>
      </p:sp>
      <p:sp>
        <p:nvSpPr>
          <p:cNvPr id="206" name="Google Shape;206;p1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07" name="Google Shape;207;p1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1604012" y="1079328"/>
            <a:ext cx="6045092" cy="56750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240AE6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table_name</a:t>
            </a:r>
            <a:b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50" u="none" cap="none" strike="noStrike">
                <a:solidFill>
                  <a:srgbClr val="240AE6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some_column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some_value</a:t>
            </a:r>
            <a:r>
              <a:rPr b="0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155" y="3386035"/>
            <a:ext cx="1917957" cy="10625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1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SELECT STATEMENT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Section4</a:t>
            </a:r>
            <a:endParaRPr/>
          </a:p>
        </p:txBody>
      </p:sp>
      <p:sp>
        <p:nvSpPr>
          <p:cNvPr id="217" name="Google Shape;217;p1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  <p:sp>
        <p:nvSpPr>
          <p:cNvPr id="218" name="Google Shape;218;p1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SELECT Statement </a:t>
            </a:r>
            <a:r>
              <a:rPr lang="en-US" sz="1350"/>
              <a:t>(1/4)</a:t>
            </a:r>
            <a:endParaRPr sz="1350"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Retrieves rows from the database and enables the selection of one or many rows or columns from one or many tables</a:t>
            </a:r>
            <a:endParaRPr/>
          </a:p>
          <a:p>
            <a:pPr indent="-290512" lvl="0" marL="342900" rtl="0" algn="just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t/>
            </a:r>
            <a:endParaRPr b="1" sz="825"/>
          </a:p>
        </p:txBody>
      </p:sp>
      <p:sp>
        <p:nvSpPr>
          <p:cNvPr id="227" name="Google Shape;227;p1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Kết quả hình ảnh cho icon select statement in sql server"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235" y="1896035"/>
            <a:ext cx="1785938" cy="178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SELECT Statement </a:t>
            </a:r>
            <a:r>
              <a:rPr lang="en-US" sz="1350"/>
              <a:t>(2/4)</a:t>
            </a:r>
            <a:endParaRPr sz="2100"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Syntax</a:t>
            </a:r>
            <a:r>
              <a:rPr lang="en-US" sz="1800"/>
              <a:t>:</a:t>
            </a:r>
            <a:endParaRPr/>
          </a:p>
          <a:p>
            <a:pPr indent="0" lvl="0" marL="0" rtl="0" algn="l">
              <a:spcBef>
                <a:spcPts val="285"/>
              </a:spcBef>
              <a:spcAft>
                <a:spcPts val="0"/>
              </a:spcAft>
              <a:buClr>
                <a:srgbClr val="240AE6"/>
              </a:buClr>
              <a:buSzPts val="1425"/>
              <a:buNone/>
            </a:pPr>
            <a:r>
              <a:rPr lang="en-US" sz="1425">
                <a:solidFill>
                  <a:srgbClr val="240AE6"/>
                </a:solidFill>
              </a:rPr>
              <a:t>	</a:t>
            </a:r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srgbClr val="000000"/>
                </a:solidFill>
              </a:rPr>
              <a:t> [ALL/DISTINCT/TOP </a:t>
            </a:r>
            <a:r>
              <a:rPr lang="en-US" sz="1200"/>
              <a:t>[ WITH TIES ] </a:t>
            </a:r>
            <a:r>
              <a:rPr lang="en-US" sz="1200">
                <a:solidFill>
                  <a:srgbClr val="000000"/>
                </a:solidFill>
              </a:rPr>
              <a:t>] </a:t>
            </a:r>
            <a:r>
              <a:rPr lang="en-US" sz="1200">
                <a:solidFill>
                  <a:srgbClr val="808080"/>
                </a:solidFill>
              </a:rPr>
              <a:t>&lt;</a:t>
            </a:r>
            <a:r>
              <a:rPr lang="en-US" sz="1200">
                <a:solidFill>
                  <a:srgbClr val="0000FF"/>
                </a:solidFill>
              </a:rPr>
              <a:t>Column</a:t>
            </a:r>
            <a:r>
              <a:rPr lang="en-US" sz="1200">
                <a:solidFill>
                  <a:srgbClr val="000000"/>
                </a:solidFill>
              </a:rPr>
              <a:t> name1</a:t>
            </a:r>
            <a:r>
              <a:rPr lang="en-US" sz="1200">
                <a:solidFill>
                  <a:srgbClr val="808080"/>
                </a:solidFill>
              </a:rPr>
              <a:t>&gt;,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808080"/>
                </a:solidFill>
              </a:rPr>
              <a:t>&lt;</a:t>
            </a:r>
            <a:r>
              <a:rPr lang="en-US" sz="1200">
                <a:solidFill>
                  <a:srgbClr val="0000FF"/>
                </a:solidFill>
              </a:rPr>
              <a:t>Column</a:t>
            </a:r>
            <a:r>
              <a:rPr lang="en-US" sz="1200">
                <a:solidFill>
                  <a:srgbClr val="000000"/>
                </a:solidFill>
              </a:rPr>
              <a:t> name2</a:t>
            </a:r>
            <a:r>
              <a:rPr lang="en-US" sz="1200">
                <a:solidFill>
                  <a:srgbClr val="808080"/>
                </a:solidFill>
              </a:rPr>
              <a:t>&gt;,..</a:t>
            </a:r>
            <a:r>
              <a:rPr lang="en-US" sz="1200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808080"/>
                </a:solidFill>
              </a:rPr>
              <a:t>&lt;</a:t>
            </a:r>
            <a:r>
              <a:rPr lang="en-US" sz="1200">
                <a:solidFill>
                  <a:srgbClr val="0000FF"/>
                </a:solidFill>
              </a:rPr>
              <a:t>Table</a:t>
            </a:r>
            <a:r>
              <a:rPr lang="en-US" sz="1200">
                <a:solidFill>
                  <a:srgbClr val="000000"/>
                </a:solidFill>
              </a:rPr>
              <a:t> name</a:t>
            </a:r>
            <a:r>
              <a:rPr lang="en-US" sz="1200">
                <a:solidFill>
                  <a:srgbClr val="808080"/>
                </a:solidFill>
              </a:rPr>
              <a:t>&gt;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[</a:t>
            </a:r>
            <a:r>
              <a:rPr b="1" lang="en-US" sz="1200">
                <a:solidFill>
                  <a:srgbClr val="FF0000"/>
                </a:solidFill>
              </a:rPr>
              <a:t>WHERE</a:t>
            </a:r>
            <a:r>
              <a:rPr lang="en-US" sz="1200">
                <a:solidFill>
                  <a:srgbClr val="000000"/>
                </a:solidFill>
              </a:rPr>
              <a:t> &lt;Search condition&gt;]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[</a:t>
            </a:r>
            <a:r>
              <a:rPr b="1" lang="en-US" sz="1200">
                <a:solidFill>
                  <a:srgbClr val="FF0000"/>
                </a:solidFill>
              </a:rPr>
              <a:t>GROUP</a:t>
            </a:r>
            <a:r>
              <a:rPr lang="en-US" sz="1200">
                <a:solidFill>
                  <a:srgbClr val="000000"/>
                </a:solidFill>
              </a:rPr>
              <a:t> BY grouping columns]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[</a:t>
            </a:r>
            <a:r>
              <a:rPr b="1" lang="en-US" sz="1200">
                <a:solidFill>
                  <a:srgbClr val="FF0000"/>
                </a:solidFill>
              </a:rPr>
              <a:t>HAVING</a:t>
            </a:r>
            <a:r>
              <a:rPr lang="en-US" sz="1200">
                <a:solidFill>
                  <a:srgbClr val="000000"/>
                </a:solidFill>
              </a:rPr>
              <a:t> search condition]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[</a:t>
            </a:r>
            <a:r>
              <a:rPr b="1" lang="en-US" sz="1200">
                <a:solidFill>
                  <a:srgbClr val="FF0000"/>
                </a:solidFill>
              </a:rPr>
              <a:t>ORDER BY </a:t>
            </a:r>
            <a:r>
              <a:rPr lang="en-US" sz="1200">
                <a:solidFill>
                  <a:srgbClr val="000000"/>
                </a:solidFill>
              </a:rPr>
              <a:t>sort specification]</a:t>
            </a:r>
            <a:endParaRPr sz="1200">
              <a:solidFill>
                <a:srgbClr val="FF0000"/>
              </a:solidFill>
            </a:endParaRPr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 </a:t>
            </a:r>
            <a:r>
              <a:rPr b="1" lang="en-US" sz="1200">
                <a:solidFill>
                  <a:srgbClr val="000000"/>
                </a:solidFill>
              </a:rPr>
              <a:t>Ex1: </a:t>
            </a:r>
            <a:r>
              <a:rPr lang="en-US" sz="1200"/>
              <a:t>	</a:t>
            </a:r>
            <a:r>
              <a:rPr lang="en-US" sz="1200">
                <a:solidFill>
                  <a:srgbClr val="0000FF"/>
                </a:solidFill>
              </a:rPr>
              <a:t>USE</a:t>
            </a:r>
            <a:r>
              <a:rPr lang="en-US" sz="1200">
                <a:solidFill>
                  <a:srgbClr val="000000"/>
                </a:solidFill>
              </a:rPr>
              <a:t> AdventureWorks</a:t>
            </a:r>
            <a:endParaRPr/>
          </a:p>
          <a:p>
            <a:pPr indent="0" lvl="2" marL="600075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</a:t>
            </a:r>
            <a:r>
              <a:rPr lang="en-US" sz="1200">
                <a:solidFill>
                  <a:srgbClr val="0000FF"/>
                </a:solidFill>
              </a:rPr>
              <a:t>GO</a:t>
            </a:r>
            <a:endParaRPr sz="1200"/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srgbClr val="000000"/>
                </a:solidFill>
              </a:rPr>
              <a:t> ProductID, Name</a:t>
            </a:r>
            <a:endParaRPr sz="1200">
              <a:solidFill>
                <a:srgbClr val="808080"/>
              </a:solidFill>
            </a:endParaRPr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</a:rPr>
              <a:t>		FROM</a:t>
            </a:r>
            <a:r>
              <a:rPr lang="en-US" sz="1200">
                <a:solidFill>
                  <a:srgbClr val="000000"/>
                </a:solidFill>
              </a:rPr>
              <a:t> Production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srgbClr val="000000"/>
                </a:solidFill>
              </a:rPr>
              <a:t>Product</a:t>
            </a:r>
            <a:endParaRPr/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None/>
            </a:pPr>
            <a:r>
              <a:rPr lang="en-US" sz="1200">
                <a:solidFill>
                  <a:srgbClr val="0000FF"/>
                </a:solidFill>
              </a:rPr>
              <a:t>		ORDER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BY</a:t>
            </a:r>
            <a:r>
              <a:rPr lang="en-US" sz="1200">
                <a:solidFill>
                  <a:srgbClr val="000000"/>
                </a:solidFill>
              </a:rPr>
              <a:t> Name </a:t>
            </a:r>
            <a:r>
              <a:rPr lang="en-US" sz="1200">
                <a:solidFill>
                  <a:srgbClr val="0000FF"/>
                </a:solidFill>
              </a:rPr>
              <a:t>ASC</a:t>
            </a:r>
            <a:r>
              <a:rPr lang="en-US" sz="1200">
                <a:solidFill>
                  <a:srgbClr val="808080"/>
                </a:solidFill>
              </a:rPr>
              <a:t>;</a:t>
            </a:r>
            <a:endParaRPr/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None/>
            </a:pPr>
            <a:r>
              <a:rPr lang="en-US" sz="12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		(504 rows)</a:t>
            </a:r>
            <a:endParaRPr/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/>
              <a:t> </a:t>
            </a:r>
            <a:r>
              <a:rPr b="1" lang="en-US" sz="1200"/>
              <a:t>Ex2: </a:t>
            </a:r>
            <a:r>
              <a:rPr lang="en-US" sz="1200"/>
              <a:t>	</a:t>
            </a:r>
            <a:r>
              <a:rPr lang="en-US" sz="1200">
                <a:solidFill>
                  <a:srgbClr val="0000FF"/>
                </a:solidFill>
              </a:rPr>
              <a:t>SELECT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DISTINCT</a:t>
            </a:r>
            <a:r>
              <a:rPr lang="en-US" sz="1200">
                <a:solidFill>
                  <a:srgbClr val="000000"/>
                </a:solidFill>
              </a:rPr>
              <a:t> E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srgbClr val="000000"/>
                </a:solidFill>
              </a:rPr>
              <a:t>Title</a:t>
            </a:r>
            <a:endParaRPr/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FROM</a:t>
            </a:r>
            <a:r>
              <a:rPr lang="en-US" sz="1200">
                <a:solidFill>
                  <a:srgbClr val="000000"/>
                </a:solidFill>
              </a:rPr>
              <a:t> HumanResources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srgbClr val="000000"/>
                </a:solidFill>
              </a:rPr>
              <a:t>Employee E</a:t>
            </a:r>
            <a:endParaRPr/>
          </a:p>
          <a:p>
            <a:pPr indent="0" lvl="1" marL="300038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lang="en-US" sz="1200">
                <a:solidFill>
                  <a:srgbClr val="000000"/>
                </a:solidFill>
              </a:rPr>
              <a:t>		</a:t>
            </a:r>
            <a:r>
              <a:rPr lang="en-US" sz="1200">
                <a:solidFill>
                  <a:srgbClr val="0000FF"/>
                </a:solidFill>
              </a:rPr>
              <a:t>ORDER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>
                <a:solidFill>
                  <a:srgbClr val="0000FF"/>
                </a:solidFill>
              </a:rPr>
              <a:t>BY</a:t>
            </a:r>
            <a:r>
              <a:rPr lang="en-US" sz="1200">
                <a:solidFill>
                  <a:srgbClr val="000000"/>
                </a:solidFill>
              </a:rPr>
              <a:t> E</a:t>
            </a:r>
            <a:r>
              <a:rPr lang="en-US" sz="1200">
                <a:solidFill>
                  <a:srgbClr val="808080"/>
                </a:solidFill>
              </a:rPr>
              <a:t>.</a:t>
            </a:r>
            <a:r>
              <a:rPr lang="en-US" sz="1200">
                <a:solidFill>
                  <a:srgbClr val="000000"/>
                </a:solidFill>
              </a:rPr>
              <a:t>Title</a:t>
            </a:r>
            <a:r>
              <a:rPr lang="en-US" sz="1200">
                <a:solidFill>
                  <a:srgbClr val="808080"/>
                </a:solidFill>
              </a:rPr>
              <a:t>;</a:t>
            </a:r>
            <a:endParaRPr/>
          </a:p>
          <a:p>
            <a:pPr indent="0" lvl="2" marL="600075" rtl="0" algn="l">
              <a:spcBef>
                <a:spcPts val="240"/>
              </a:spcBef>
              <a:spcAft>
                <a:spcPts val="0"/>
              </a:spcAft>
              <a:buClr>
                <a:srgbClr val="808080"/>
              </a:buClr>
              <a:buSzPts val="1200"/>
              <a:buNone/>
            </a:pPr>
            <a:r>
              <a:rPr lang="en-US" sz="1200">
                <a:solidFill>
                  <a:srgbClr val="808080"/>
                </a:solidFill>
              </a:rPr>
              <a:t>	</a:t>
            </a:r>
            <a:r>
              <a:rPr lang="en-US" sz="12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(67 rows)</a:t>
            </a:r>
            <a:endParaRPr/>
          </a:p>
        </p:txBody>
      </p:sp>
      <p:sp>
        <p:nvSpPr>
          <p:cNvPr id="238" name="Google Shape;238;p1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461" y="1623184"/>
            <a:ext cx="1836204" cy="312110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1" name="Google Shape;2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4684" y="2049693"/>
            <a:ext cx="1664494" cy="28217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2" name="Google Shape;242;p1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SELECT Statement </a:t>
            </a:r>
            <a:r>
              <a:rPr lang="en-US" sz="1350"/>
              <a:t>(3/4)</a:t>
            </a:r>
            <a:endParaRPr sz="1350"/>
          </a:p>
        </p:txBody>
      </p:sp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47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1950"/>
              <a:t>The </a:t>
            </a:r>
            <a:r>
              <a:rPr lang="en-US" sz="1950">
                <a:solidFill>
                  <a:srgbClr val="240AE6"/>
                </a:solidFill>
              </a:rPr>
              <a:t>SELECT INTO </a:t>
            </a:r>
            <a:r>
              <a:rPr lang="en-US" sz="1950"/>
              <a:t>statement selects data from one table and inserts it into a different table. </a:t>
            </a:r>
            <a:endParaRPr/>
          </a:p>
          <a:p>
            <a:pPr indent="-342947" lvl="0" marL="34290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1950"/>
              <a:t>Syntax: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500"/>
              <a:t>		</a:t>
            </a:r>
            <a:r>
              <a:rPr lang="en-US" sz="1500">
                <a:solidFill>
                  <a:srgbClr val="0000FF"/>
                </a:solidFill>
              </a:rPr>
              <a:t>SELECT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808080"/>
                </a:solidFill>
              </a:rPr>
              <a:t>*</a:t>
            </a:r>
            <a:r>
              <a:rPr lang="en-US" sz="1500">
                <a:solidFill>
                  <a:srgbClr val="000000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500">
                <a:solidFill>
                  <a:srgbClr val="000000"/>
                </a:solidFill>
              </a:rPr>
              <a:t>		</a:t>
            </a:r>
            <a:r>
              <a:rPr lang="en-US" sz="1500">
                <a:solidFill>
                  <a:srgbClr val="0000FF"/>
                </a:solidFill>
              </a:rPr>
              <a:t>INTO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00"/>
                </a:solidFill>
              </a:rPr>
              <a:t>new_table_name</a:t>
            </a:r>
            <a:r>
              <a:rPr lang="en-US" sz="1500">
                <a:solidFill>
                  <a:srgbClr val="000000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1500">
                <a:solidFill>
                  <a:srgbClr val="000000"/>
                </a:solidFill>
              </a:rPr>
              <a:t>		</a:t>
            </a:r>
            <a:r>
              <a:rPr lang="en-US" sz="1500">
                <a:solidFill>
                  <a:srgbClr val="0000FF"/>
                </a:solidFill>
              </a:rPr>
              <a:t>FROM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b="1" lang="en-US" sz="1500">
                <a:solidFill>
                  <a:srgbClr val="000000"/>
                </a:solidFill>
              </a:rPr>
              <a:t>old_tablename</a:t>
            </a:r>
            <a:endParaRPr/>
          </a:p>
          <a:p>
            <a:pPr indent="-342931" lvl="1" marL="34290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b="1" lang="en-US" sz="1900"/>
              <a:t>Tip:</a:t>
            </a:r>
            <a:endParaRPr/>
          </a:p>
          <a:p>
            <a:pPr indent="-257206" lvl="1" marL="74295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✔"/>
            </a:pPr>
            <a:r>
              <a:rPr lang="en-US" sz="1500"/>
              <a:t>The SELECT INTO statement can also be used to create a new, empty table using the schema of another. Just add a WHERE clause that causes the query to return no data:</a:t>
            </a:r>
            <a:endParaRPr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SELECT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808080"/>
                </a:solidFill>
              </a:rPr>
              <a:t>*</a:t>
            </a:r>
            <a:endParaRPr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INTO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i="1" lang="en-US" sz="1500">
                <a:solidFill>
                  <a:srgbClr val="000000"/>
                </a:solidFill>
              </a:rPr>
              <a:t>newtable</a:t>
            </a:r>
            <a:endParaRPr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FROM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i="1" lang="en-US" sz="1500">
                <a:solidFill>
                  <a:srgbClr val="000000"/>
                </a:solidFill>
              </a:rPr>
              <a:t>table1</a:t>
            </a:r>
            <a:endParaRPr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WHERE</a:t>
            </a:r>
            <a:r>
              <a:rPr lang="en-US" sz="1500">
                <a:solidFill>
                  <a:srgbClr val="000000"/>
                </a:solidFill>
              </a:rPr>
              <a:t> 1</a:t>
            </a:r>
            <a:r>
              <a:rPr lang="en-US" sz="1500">
                <a:solidFill>
                  <a:srgbClr val="808080"/>
                </a:solidFill>
              </a:rPr>
              <a:t>=</a:t>
            </a:r>
            <a:r>
              <a:rPr lang="en-US" sz="1500">
                <a:solidFill>
                  <a:srgbClr val="000000"/>
                </a:solidFill>
              </a:rPr>
              <a:t>0</a:t>
            </a:r>
            <a:r>
              <a:rPr lang="en-US" sz="1500">
                <a:solidFill>
                  <a:srgbClr val="808080"/>
                </a:solidFill>
              </a:rPr>
              <a:t>;</a:t>
            </a:r>
            <a:endParaRPr sz="1500">
              <a:solidFill>
                <a:srgbClr val="FF0000"/>
              </a:solidFill>
            </a:endParaRPr>
          </a:p>
        </p:txBody>
      </p:sp>
      <p:sp>
        <p:nvSpPr>
          <p:cNvPr id="250" name="Google Shape;250;p1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51" name="Google Shape;251;p1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1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SELECT Statement </a:t>
            </a:r>
            <a:r>
              <a:rPr lang="en-US" sz="1350"/>
              <a:t>(4/4)</a:t>
            </a:r>
            <a:endParaRPr sz="1350"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SQL Alias syntax: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✔"/>
            </a:pPr>
            <a:r>
              <a:rPr i="1" lang="en-US" sz="1350"/>
              <a:t>For table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i="1" lang="en-US" sz="1350"/>
              <a:t>		</a:t>
            </a:r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srgbClr val="000000"/>
                </a:solidFill>
              </a:rPr>
              <a:t> column_name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000000"/>
                </a:solidFill>
              </a:rPr>
              <a:t>s</a:t>
            </a:r>
            <a:r>
              <a:rPr lang="en-US" sz="1350">
                <a:solidFill>
                  <a:srgbClr val="808080"/>
                </a:solidFill>
              </a:rPr>
              <a:t>)</a:t>
            </a:r>
            <a:r>
              <a:rPr lang="en-US" sz="1350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</a:t>
            </a:r>
            <a:r>
              <a:rPr lang="en-US" sz="1350">
                <a:solidFill>
                  <a:srgbClr val="0000FF"/>
                </a:solidFill>
              </a:rPr>
              <a:t>FROM</a:t>
            </a:r>
            <a:r>
              <a:rPr lang="en-US" sz="1350">
                <a:solidFill>
                  <a:srgbClr val="000000"/>
                </a:solidFill>
              </a:rPr>
              <a:t> table_name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alias_name</a:t>
            </a:r>
            <a:endParaRPr sz="1350"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✔"/>
            </a:pPr>
            <a:r>
              <a:rPr i="1" lang="en-US" sz="1350"/>
              <a:t>For Column(s)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lang="en-US" sz="1350"/>
              <a:t>		</a:t>
            </a:r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srgbClr val="000000"/>
                </a:solidFill>
              </a:rPr>
              <a:t> column_name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alias_name</a:t>
            </a:r>
            <a:endParaRPr sz="13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None/>
            </a:pPr>
            <a:r>
              <a:rPr lang="en-US" sz="1350">
                <a:solidFill>
                  <a:srgbClr val="0000FF"/>
                </a:solidFill>
              </a:rPr>
              <a:t>		FROM</a:t>
            </a:r>
            <a:r>
              <a:rPr lang="en-US" sz="1350">
                <a:solidFill>
                  <a:srgbClr val="000000"/>
                </a:solidFill>
              </a:rPr>
              <a:t> table_name</a:t>
            </a:r>
            <a:endParaRPr sz="1350">
              <a:solidFill>
                <a:srgbClr val="000000"/>
              </a:solidFill>
            </a:endParaRPr>
          </a:p>
          <a:p>
            <a:pPr indent="-185738" lvl="0" marL="185738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b="1" lang="en-US" sz="1800">
                <a:solidFill>
                  <a:srgbClr val="000000"/>
                </a:solidFill>
              </a:rPr>
              <a:t>Ex:	</a:t>
            </a:r>
            <a:endParaRPr/>
          </a:p>
          <a:p>
            <a:pPr indent="0" lvl="1" marL="300038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rPr b="1" lang="en-US" sz="1200">
                <a:solidFill>
                  <a:srgbClr val="000000"/>
                </a:solidFill>
              </a:rPr>
              <a:t>		</a:t>
            </a:r>
            <a:r>
              <a:rPr lang="en-US" sz="1350">
                <a:solidFill>
                  <a:srgbClr val="0000FF"/>
                </a:solidFill>
              </a:rPr>
              <a:t>USE</a:t>
            </a:r>
            <a:r>
              <a:rPr lang="en-US" sz="1350">
                <a:solidFill>
                  <a:srgbClr val="000000"/>
                </a:solidFill>
              </a:rPr>
              <a:t> AdventureWorks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None/>
            </a:pPr>
            <a:r>
              <a:rPr lang="en-US" sz="1350">
                <a:solidFill>
                  <a:srgbClr val="0000FF"/>
                </a:solidFill>
              </a:rPr>
              <a:t>		GO</a:t>
            </a:r>
            <a:endParaRPr sz="1350"/>
          </a:p>
          <a:p>
            <a:pPr indent="0" lvl="2" marL="600075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None/>
            </a:pPr>
            <a:r>
              <a:rPr lang="en-US" sz="1350">
                <a:solidFill>
                  <a:srgbClr val="0000FF"/>
                </a:solidFill>
              </a:rPr>
              <a:t>	SELECT</a:t>
            </a:r>
            <a:r>
              <a:rPr lang="en-US" sz="1350">
                <a:solidFill>
                  <a:srgbClr val="000000"/>
                </a:solidFill>
              </a:rPr>
              <a:t> c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CustomerID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srgbClr val="000000"/>
                </a:solidFill>
              </a:rPr>
              <a:t> 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Name</a:t>
            </a:r>
            <a:endParaRPr/>
          </a:p>
          <a:p>
            <a:pPr indent="0" lvl="2" marL="600075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None/>
            </a:pPr>
            <a:r>
              <a:rPr lang="en-US" sz="1350">
                <a:solidFill>
                  <a:srgbClr val="0000FF"/>
                </a:solidFill>
              </a:rPr>
              <a:t>	FROM</a:t>
            </a:r>
            <a:r>
              <a:rPr lang="en-US" sz="1350">
                <a:solidFill>
                  <a:srgbClr val="000000"/>
                </a:solidFill>
              </a:rPr>
              <a:t> Sales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Customer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c</a:t>
            </a:r>
            <a:endParaRPr/>
          </a:p>
          <a:p>
            <a:pPr indent="0" lvl="2" marL="600075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</a:t>
            </a:r>
            <a:r>
              <a:rPr lang="en-US" sz="1350">
                <a:solidFill>
                  <a:srgbClr val="808080"/>
                </a:solidFill>
              </a:rPr>
              <a:t>JOIN</a:t>
            </a:r>
            <a:r>
              <a:rPr lang="en-US" sz="1350">
                <a:solidFill>
                  <a:srgbClr val="000000"/>
                </a:solidFill>
              </a:rPr>
              <a:t> Sales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Store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s</a:t>
            </a:r>
            <a:endParaRPr/>
          </a:p>
          <a:p>
            <a:pPr indent="0" lvl="2" marL="600075" rtl="0" algn="l"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350"/>
              <a:buNone/>
            </a:pPr>
            <a:r>
              <a:rPr lang="en-US" sz="1350">
                <a:solidFill>
                  <a:srgbClr val="000000"/>
                </a:solidFill>
              </a:rPr>
              <a:t>			</a:t>
            </a:r>
            <a:r>
              <a:rPr lang="en-US" sz="1350">
                <a:solidFill>
                  <a:srgbClr val="0000FF"/>
                </a:solidFill>
              </a:rPr>
              <a:t>ON</a:t>
            </a:r>
            <a:r>
              <a:rPr lang="en-US" sz="1350">
                <a:solidFill>
                  <a:srgbClr val="000000"/>
                </a:solidFill>
              </a:rPr>
              <a:t> c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CustomerID </a:t>
            </a:r>
            <a:r>
              <a:rPr lang="en-US" sz="1350">
                <a:solidFill>
                  <a:srgbClr val="808080"/>
                </a:solidFill>
              </a:rPr>
              <a:t>=</a:t>
            </a:r>
            <a:r>
              <a:rPr lang="en-US" sz="1350">
                <a:solidFill>
                  <a:srgbClr val="000000"/>
                </a:solidFill>
              </a:rPr>
              <a:t> s</a:t>
            </a:r>
            <a:r>
              <a:rPr lang="en-US" sz="1350">
                <a:solidFill>
                  <a:srgbClr val="808080"/>
                </a:solidFill>
              </a:rPr>
              <a:t>.</a:t>
            </a:r>
            <a:r>
              <a:rPr lang="en-US" sz="1350">
                <a:solidFill>
                  <a:srgbClr val="000000"/>
                </a:solidFill>
              </a:rPr>
              <a:t>SalesPersonID</a:t>
            </a:r>
            <a:endParaRPr b="1" sz="1350"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260" name="Google Shape;260;p1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61" name="Google Shape;261;p1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700"/>
              <a:t> Insert Statement</a:t>
            </a:r>
            <a:r>
              <a:rPr lang="en-US" sz="2700">
                <a:solidFill>
                  <a:schemeClr val="lt1"/>
                </a:solidFill>
              </a:rPr>
              <a:t>Statement</a:t>
            </a:r>
            <a:endParaRPr sz="2700"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700"/>
              <a:t> Delete Statement</a:t>
            </a:r>
            <a:endParaRPr/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✔"/>
            </a:pPr>
            <a:r>
              <a:rPr lang="en-US" sz="2700"/>
              <a:t> Select Statement</a:t>
            </a:r>
            <a:endParaRPr/>
          </a:p>
        </p:txBody>
      </p:sp>
      <p:sp>
        <p:nvSpPr>
          <p:cNvPr id="270" name="Google Shape;270;p1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  <p:sp>
        <p:nvSpPr>
          <p:cNvPr id="271" name="Google Shape;271;p1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creencastsonline.com/public_images/01-new/SCOM0392-summary-icon-100x100.png"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734" y="3375234"/>
            <a:ext cx="1768267" cy="176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Learning Goals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0" name="Google Shape;80;p2"/>
          <p:cNvCxnSpPr/>
          <p:nvPr/>
        </p:nvCxnSpPr>
        <p:spPr>
          <a:xfrm>
            <a:off x="1143000" y="685800"/>
            <a:ext cx="68580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"/>
          <p:cNvSpPr/>
          <p:nvPr/>
        </p:nvSpPr>
        <p:spPr>
          <a:xfrm>
            <a:off x="1143001" y="685800"/>
            <a:ext cx="2776445" cy="3048000"/>
          </a:xfrm>
          <a:custGeom>
            <a:rect b="b" l="l" r="r" t="t"/>
            <a:pathLst>
              <a:path extrusionOk="0" h="4064000" w="381642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this lecture students should be able 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578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4080157" y="721630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Describe each data manipulation language (DML) statement</a:t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3" name="Google Shape;83;p2"/>
          <p:cNvCxnSpPr/>
          <p:nvPr/>
        </p:nvCxnSpPr>
        <p:spPr>
          <a:xfrm>
            <a:off x="4005315" y="1438238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"/>
          <p:cNvSpPr/>
          <p:nvPr/>
        </p:nvSpPr>
        <p:spPr>
          <a:xfrm>
            <a:off x="4080157" y="1517711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Insert rows into a table</a:t>
            </a:r>
            <a:endParaRPr/>
          </a:p>
        </p:txBody>
      </p:sp>
      <p:cxnSp>
        <p:nvCxnSpPr>
          <p:cNvPr id="85" name="Google Shape;85;p2"/>
          <p:cNvCxnSpPr/>
          <p:nvPr/>
        </p:nvCxnSpPr>
        <p:spPr>
          <a:xfrm>
            <a:off x="4005315" y="2190675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"/>
          <p:cNvSpPr/>
          <p:nvPr/>
        </p:nvSpPr>
        <p:spPr>
          <a:xfrm>
            <a:off x="4080157" y="2226506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Update rows in a table</a:t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</p:txBody>
      </p:sp>
      <p:pic>
        <p:nvPicPr>
          <p:cNvPr descr="https://encrypted-tbn1.gstatic.com/images?q=tbn:ANd9GcScvVu-_0SSWUkRY6t_-8ulDMbfPRpGVTn9ogm6-uepvWoLQFc7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685800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48" y="1428750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48" y="2175486"/>
            <a:ext cx="322332" cy="3223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2"/>
          <p:cNvCxnSpPr/>
          <p:nvPr/>
        </p:nvCxnSpPr>
        <p:spPr>
          <a:xfrm>
            <a:off x="4009431" y="2893221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5480" y="3053957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-insert-into-statement.png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06" y="1597628"/>
            <a:ext cx="2241757" cy="1385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2.psd100.com/ppp/2013/12/0201/Update-database-information-1202162157.png" id="93" name="Google Shape;9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828" y="3166733"/>
            <a:ext cx="1376909" cy="13769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cozon.com/upload/51/256.png" id="94" name="Google Shape;9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43228" y="3234054"/>
            <a:ext cx="1242267" cy="124226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4075618" y="2983517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1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Delete rows from a table</a:t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78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</p:txBody>
      </p:sp>
      <p:sp>
        <p:nvSpPr>
          <p:cNvPr id="96" name="Google Shape;96;p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E46C0A"/>
                </a:solidFill>
              </a:rPr>
              <a:t>Thank you</a:t>
            </a:r>
            <a:endParaRPr/>
          </a:p>
        </p:txBody>
      </p:sp>
      <p:sp>
        <p:nvSpPr>
          <p:cNvPr id="279" name="Google Shape;279;p20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  <p:sp>
        <p:nvSpPr>
          <p:cNvPr id="281" name="Google Shape;281;p20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09e-BM/DT/FSOFT - ©FPT SOFTWARE – Fresher Academy - Internal Use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6263044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Insert Statement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Update Statement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Delete Statement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Select Statement</a:t>
            </a:r>
            <a:endParaRPr/>
          </a:p>
          <a:p>
            <a:pPr indent="-16002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INSERT STATEMENT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Section1</a:t>
            </a:r>
            <a:endParaRPr/>
          </a:p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13" name="Google Shape;113;p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INSERT</a:t>
            </a:r>
            <a:r>
              <a:rPr lang="en-US"/>
              <a:t> Statements </a:t>
            </a:r>
            <a:r>
              <a:rPr lang="en-US" sz="1350"/>
              <a:t>(1/3)</a:t>
            </a:r>
            <a:endParaRPr sz="1350"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0038" lvl="0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1800">
                <a:solidFill>
                  <a:srgbClr val="240AE6"/>
                </a:solidFill>
                <a:latin typeface="Candara"/>
                <a:ea typeface="Candara"/>
                <a:cs typeface="Candara"/>
                <a:sym typeface="Candara"/>
              </a:rPr>
              <a:t>INSERT INTO 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statement is used to adds one or more rows to a table or a view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2" name="Google Shape;122;p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ql-insert-into-statement.png"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247" y="1277714"/>
            <a:ext cx="5328998" cy="204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INSERT</a:t>
            </a:r>
            <a:r>
              <a:rPr lang="en-US"/>
              <a:t> Statements </a:t>
            </a:r>
            <a:r>
              <a:rPr lang="en-US" sz="1350"/>
              <a:t>(2/3)</a:t>
            </a:r>
            <a:endParaRPr sz="2100"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b="1" lang="en-US" sz="1500"/>
              <a:t>Syntax:</a:t>
            </a:r>
            <a:endParaRPr/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rgbClr val="808080"/>
              </a:solidFill>
            </a:endParaRPr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rgbClr val="808080"/>
              </a:solidFill>
            </a:endParaRPr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500">
              <a:solidFill>
                <a:srgbClr val="808080"/>
              </a:solidFill>
            </a:endParaRPr>
          </a:p>
          <a:p>
            <a:pPr indent="0" lvl="1" marL="300038" rtl="0" algn="l">
              <a:spcBef>
                <a:spcPts val="13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750"/>
          </a:p>
          <a:p>
            <a:pPr indent="0" lvl="1" marL="300038" rtl="0" algn="l"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675"/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/>
              <a:t>Ex1: 	</a:t>
            </a:r>
            <a:r>
              <a:rPr lang="en-US" sz="1500">
                <a:solidFill>
                  <a:srgbClr val="0000FF"/>
                </a:solidFill>
              </a:rPr>
              <a:t>USE</a:t>
            </a:r>
            <a:r>
              <a:rPr lang="en-US" sz="1500">
                <a:solidFill>
                  <a:srgbClr val="000000"/>
                </a:solidFill>
              </a:rPr>
              <a:t> Fsoft_Training</a:t>
            </a:r>
            <a:endParaRPr b="1" sz="1500"/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1" lang="en-US" sz="1500">
                <a:solidFill>
                  <a:srgbClr val="0000FF"/>
                </a:solidFill>
              </a:rPr>
              <a:t>		</a:t>
            </a:r>
            <a:r>
              <a:rPr lang="en-US" sz="1500">
                <a:solidFill>
                  <a:srgbClr val="0000FF"/>
                </a:solidFill>
              </a:rPr>
              <a:t>INSERT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0000FF"/>
                </a:solidFill>
              </a:rPr>
              <a:t>INTO</a:t>
            </a:r>
            <a:r>
              <a:rPr lang="en-US" sz="1500">
                <a:solidFill>
                  <a:srgbClr val="000000"/>
                </a:solidFill>
              </a:rPr>
              <a:t> dbo</a:t>
            </a:r>
            <a:r>
              <a:rPr lang="en-US" sz="1500">
                <a:solidFill>
                  <a:srgbClr val="808080"/>
                </a:solidFill>
              </a:rPr>
              <a:t>.</a:t>
            </a:r>
            <a:r>
              <a:rPr lang="en-US" sz="1500">
                <a:solidFill>
                  <a:srgbClr val="000000"/>
                </a:solidFill>
              </a:rPr>
              <a:t>Persons </a:t>
            </a:r>
            <a:endParaRPr/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	VALUES 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000000"/>
                </a:solidFill>
              </a:rPr>
              <a:t> 1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FF0000"/>
                </a:solidFill>
              </a:rPr>
              <a:t>'Tom'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00"/>
                </a:solidFill>
              </a:rPr>
              <a:t>'B. Erichsen'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FF0000"/>
                </a:solidFill>
              </a:rPr>
              <a:t>'Skagen 21'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FF0000"/>
                </a:solidFill>
              </a:rPr>
              <a:t>'Stavanger'</a:t>
            </a:r>
            <a:r>
              <a:rPr lang="en-US" sz="1500">
                <a:solidFill>
                  <a:srgbClr val="808080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808080"/>
              </a:solidFill>
            </a:endParaRPr>
          </a:p>
          <a:p>
            <a:pPr indent="0" lvl="0" marL="0" rtl="0" algn="l">
              <a:spcBef>
                <a:spcPts val="22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200">
              <a:solidFill>
                <a:srgbClr val="808080"/>
              </a:solidFill>
            </a:endParaRPr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500"/>
              <a:t>Ex2:	</a:t>
            </a:r>
            <a:r>
              <a:rPr lang="en-US" sz="1500">
                <a:solidFill>
                  <a:srgbClr val="0000FF"/>
                </a:solidFill>
              </a:rPr>
              <a:t>USE</a:t>
            </a:r>
            <a:r>
              <a:rPr lang="en-US" sz="1500">
                <a:solidFill>
                  <a:srgbClr val="000000"/>
                </a:solidFill>
              </a:rPr>
              <a:t> Fsoft_Training</a:t>
            </a:r>
            <a:endParaRPr b="1" sz="1500"/>
          </a:p>
          <a:p>
            <a:pPr indent="0" lvl="1" marL="300038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	INSERT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0000FF"/>
                </a:solidFill>
              </a:rPr>
              <a:t>INTO</a:t>
            </a:r>
            <a:r>
              <a:rPr lang="en-US" sz="1500">
                <a:solidFill>
                  <a:srgbClr val="000000"/>
                </a:solidFill>
              </a:rPr>
              <a:t> dbo</a:t>
            </a:r>
            <a:r>
              <a:rPr lang="en-US" sz="1500">
                <a:solidFill>
                  <a:srgbClr val="808080"/>
                </a:solidFill>
              </a:rPr>
              <a:t>.</a:t>
            </a:r>
            <a:r>
              <a:rPr lang="en-US" sz="1500">
                <a:solidFill>
                  <a:srgbClr val="000000"/>
                </a:solidFill>
              </a:rPr>
              <a:t>Customer</a:t>
            </a:r>
            <a:r>
              <a:rPr lang="en-US" sz="1500">
                <a:solidFill>
                  <a:srgbClr val="0000FF"/>
                </a:solidFill>
              </a:rPr>
              <a:t> 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000000"/>
                </a:solidFill>
              </a:rPr>
              <a:t>CustomerName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000000"/>
                </a:solidFill>
              </a:rPr>
              <a:t> City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000000"/>
                </a:solidFill>
              </a:rPr>
              <a:t> Country</a:t>
            </a:r>
            <a:r>
              <a:rPr lang="en-US" sz="1500">
                <a:solidFill>
                  <a:srgbClr val="808080"/>
                </a:solidFill>
              </a:rPr>
              <a:t>)</a:t>
            </a:r>
            <a:endParaRPr/>
          </a:p>
          <a:p>
            <a:pPr indent="0" lvl="2" marL="600075" rtl="0" algn="l">
              <a:spcBef>
                <a:spcPts val="277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1500">
                <a:solidFill>
                  <a:srgbClr val="0000FF"/>
                </a:solidFill>
              </a:rPr>
              <a:t>	VALUES 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FF0000"/>
                </a:solidFill>
              </a:rPr>
              <a:t>'Cardinal'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00"/>
                </a:solidFill>
              </a:rPr>
              <a:t>'Stavanger'</a:t>
            </a:r>
            <a:r>
              <a:rPr lang="en-US" sz="1500">
                <a:solidFill>
                  <a:srgbClr val="808080"/>
                </a:solidFill>
              </a:rPr>
              <a:t>,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00"/>
                </a:solidFill>
              </a:rPr>
              <a:t>'Norway'</a:t>
            </a:r>
            <a:r>
              <a:rPr lang="en-US" sz="1500">
                <a:solidFill>
                  <a:srgbClr val="808080"/>
                </a:solidFill>
              </a:rPr>
              <a:t>);</a:t>
            </a:r>
            <a:endParaRPr/>
          </a:p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1459823" y="964230"/>
            <a:ext cx="6235485" cy="8308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Inserting data to all columns</a:t>
            </a:r>
            <a:endParaRPr/>
          </a:p>
          <a:p>
            <a:pPr indent="0" lvl="1" marL="300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table_name</a:t>
            </a:r>
            <a:endParaRPr/>
          </a:p>
          <a:p>
            <a:pPr indent="0" lvl="1" marL="300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	VALUES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value3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,...);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1458778" y="2891582"/>
            <a:ext cx="6235485" cy="83088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Inserting data to selected columns</a:t>
            </a:r>
            <a:endParaRPr/>
          </a:p>
          <a:p>
            <a:pPr indent="0" lvl="1" marL="300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table_name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column1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column2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column3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,...)</a:t>
            </a:r>
            <a:endParaRPr/>
          </a:p>
          <a:p>
            <a:pPr indent="0" lvl="1" marL="3000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	VALUES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value1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value2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value3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,...);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INSERT</a:t>
            </a:r>
            <a:r>
              <a:rPr lang="en-US"/>
              <a:t> Statement </a:t>
            </a:r>
            <a:r>
              <a:rPr lang="en-US" sz="1350"/>
              <a:t>(3/3)</a:t>
            </a:r>
            <a:endParaRPr sz="2100"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▪"/>
            </a:pPr>
            <a:r>
              <a:rPr b="1" lang="en-US" sz="1950"/>
              <a:t>Demo</a:t>
            </a:r>
            <a:endParaRPr b="1" sz="1950"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✔"/>
            </a:pPr>
            <a:r>
              <a:rPr lang="en-US" sz="1650"/>
              <a:t>Inserting data to selected columns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✔"/>
            </a:pPr>
            <a:r>
              <a:rPr lang="en-US" sz="1650"/>
              <a:t>Inserting data to all columns with identity column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✔"/>
            </a:pPr>
            <a:r>
              <a:rPr lang="en-US" sz="1650"/>
              <a:t>Insert many rows at one time</a:t>
            </a:r>
            <a:endParaRPr sz="1650"/>
          </a:p>
        </p:txBody>
      </p:sp>
      <p:sp>
        <p:nvSpPr>
          <p:cNvPr id="145" name="Google Shape;145;p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  <p:sp>
        <p:nvSpPr>
          <p:cNvPr id="146" name="Google Shape;146;p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UPDATE STATEMENT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Section2</a:t>
            </a:r>
            <a:endParaRPr/>
          </a:p>
        </p:txBody>
      </p:sp>
      <p:sp>
        <p:nvSpPr>
          <p:cNvPr id="154" name="Google Shape;154;p8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  <p:sp>
        <p:nvSpPr>
          <p:cNvPr id="155" name="Google Shape;155;p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cap="none"/>
              <a:t>UPDATE</a:t>
            </a:r>
            <a:r>
              <a:rPr lang="en-US"/>
              <a:t> Statement </a:t>
            </a:r>
            <a:r>
              <a:rPr lang="en-US" sz="1350"/>
              <a:t>(1/2)</a:t>
            </a:r>
            <a:endParaRPr sz="1350"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The </a:t>
            </a:r>
            <a:r>
              <a:rPr lang="en-US" sz="2000">
                <a:solidFill>
                  <a:srgbClr val="240AE6"/>
                </a:solidFill>
              </a:rPr>
              <a:t>UPDATE</a:t>
            </a:r>
            <a:r>
              <a:rPr lang="en-US" sz="2000"/>
              <a:t> statement is used to changes existing data in a table or view</a:t>
            </a:r>
            <a:endParaRPr/>
          </a:p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</a:pPr>
            <a:r>
              <a:t/>
            </a:r>
            <a:endParaRPr sz="788"/>
          </a:p>
          <a:p>
            <a:pPr indent="-242888" lvl="0" marL="242888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en-US" sz="2000"/>
              <a:t>Best Practice</a:t>
            </a:r>
            <a:endParaRPr b="1" sz="1900"/>
          </a:p>
          <a:p>
            <a:pPr indent="-257175" lvl="1" marL="74295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✔"/>
            </a:pPr>
            <a:r>
              <a:rPr lang="en-US" sz="1500"/>
              <a:t>Use the </a:t>
            </a:r>
            <a:r>
              <a:rPr b="1" lang="en-US" sz="1500"/>
              <a:t>@@ROWCOUNT </a:t>
            </a:r>
            <a:r>
              <a:rPr lang="en-US" sz="1500"/>
              <a:t>function to return the number of inserted rows to the client application.</a:t>
            </a:r>
            <a:endParaRPr/>
          </a:p>
        </p:txBody>
      </p:sp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pdate_2.png"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466" y="1349560"/>
            <a:ext cx="2537206" cy="182394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8/26/2019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2015-08-31T01:44:46Z</dcterms:created>
  <dc:creator>Ly Tuan Linh (FHO.FWA)</dc:creator>
</cp:coreProperties>
</file>