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Candar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VYxDSQBMdd66A/FMQ8O4BP+CM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3B1673-4C45-45A1-B806-89523F09414F}">
  <a:tblStyle styleId="{773B1673-4C45-45A1-B806-89523F09414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andara-regular.fntdata"/><Relationship Id="rId25" Type="http://schemas.openxmlformats.org/officeDocument/2006/relationships/slide" Target="slides/slide19.xml"/><Relationship Id="rId28" Type="http://schemas.openxmlformats.org/officeDocument/2006/relationships/font" Target="fonts/Candara-italic.fntdata"/><Relationship Id="rId27" Type="http://schemas.openxmlformats.org/officeDocument/2006/relationships/font" Target="fonts/Candar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1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  <a:defRPr sz="3200">
                <a:solidFill>
                  <a:srgbClr val="FF66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  <a:defRPr i="1" sz="2000">
                <a:solidFill>
                  <a:srgbClr val="99CC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b="1" sz="3200" cap="none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6"/>
          <p:cNvSpPr txBox="1"/>
          <p:nvPr>
            <p:ph idx="3" type="body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6"/>
          <p:cNvSpPr txBox="1"/>
          <p:nvPr>
            <p:ph idx="4" type="body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0"/>
          <p:cNvSpPr txBox="1"/>
          <p:nvPr>
            <p:ph idx="1" type="body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8.jpg"/><Relationship Id="rId6" Type="http://schemas.openxmlformats.org/officeDocument/2006/relationships/image" Target="../media/image4.jpg"/><Relationship Id="rId7" Type="http://schemas.openxmlformats.org/officeDocument/2006/relationships/image" Target="../media/image1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ndara"/>
              <a:buNone/>
            </a:pPr>
            <a:r>
              <a:rPr lang="en-US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SELECT OPTIONS</a:t>
            </a:r>
            <a:endParaRPr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rPr lang="en-US"/>
              <a:t>Instructor: </a:t>
            </a:r>
            <a:endParaRPr/>
          </a:p>
        </p:txBody>
      </p:sp>
      <p:sp>
        <p:nvSpPr>
          <p:cNvPr id="69" name="Google Shape;69;p1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SQL Functions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SQL has many built-in functions for performing calculations on data:</a:t>
            </a:r>
            <a:endParaRPr/>
          </a:p>
          <a:p>
            <a:pPr indent="-257175" lvl="2" marL="557213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SQL aggregate functions return a single value, calculated from values in a column.</a:t>
            </a:r>
            <a:endParaRPr/>
          </a:p>
          <a:p>
            <a:pPr indent="-257175" lvl="2" marL="557213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/>
              <a:t>SQL scalar functions return a single value, based on the input value.</a:t>
            </a:r>
            <a:endParaRPr/>
          </a:p>
        </p:txBody>
      </p:sp>
      <p:sp>
        <p:nvSpPr>
          <p:cNvPr id="205" name="Google Shape;205;p1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06" name="Google Shape;206;p1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07" name="Google Shape;207;p1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zentut.com/wp-content/uploads/2012/10/SQL-Aggregate-Function.jpg" id="208" name="Google Shape;2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5523" y="3827135"/>
            <a:ext cx="2028825" cy="115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What is an aggregate function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lang="en-US">
                <a:solidFill>
                  <a:srgbClr val="FF0000"/>
                </a:solidFill>
              </a:rPr>
              <a:t>An aggregate function </a:t>
            </a:r>
            <a:r>
              <a:rPr lang="en-US"/>
              <a:t>is function that take a collection of values as input and return a single value.</a:t>
            </a:r>
            <a:endParaRPr/>
          </a:p>
          <a:p>
            <a:pPr indent="-285750" lvl="1" marL="28575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/>
              <a:t>Aggregate functions can be used as expressions only in the following:</a:t>
            </a:r>
            <a:endParaRPr/>
          </a:p>
          <a:p>
            <a:pPr indent="-217885" lvl="0" marL="685800" rtl="0" algn="just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✔"/>
            </a:pPr>
            <a:r>
              <a:rPr lang="en-US" sz="1650"/>
              <a:t>The select list of a SELECT statement</a:t>
            </a:r>
            <a:endParaRPr/>
          </a:p>
          <a:p>
            <a:pPr indent="-104775" lvl="0" marL="467916" rtl="0" algn="just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Noto Sans Symbols"/>
              <a:buChar char="✔"/>
            </a:pPr>
            <a:r>
              <a:rPr lang="en-US" sz="1650"/>
              <a:t>	A HAVING clause.</a:t>
            </a:r>
            <a:endParaRPr/>
          </a:p>
          <a:p>
            <a:pPr indent="0" lvl="2" marL="300038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t/>
            </a:r>
            <a:endParaRPr sz="1650"/>
          </a:p>
        </p:txBody>
      </p:sp>
      <p:sp>
        <p:nvSpPr>
          <p:cNvPr id="216" name="Google Shape;216;p1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17" name="Google Shape;217;p1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cdn2-b.examiner.com/sites/default/files/styles/image_content_width/hash/63/74/6374744edf1cc8e0f256302ce25a7de1.jpg?itok=TT2b4VHQ"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1526" y="3330004"/>
            <a:ext cx="1757363" cy="1536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6050" y="2457450"/>
            <a:ext cx="3657600" cy="231101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Aggregate Functions</a:t>
            </a:r>
            <a:endParaRPr/>
          </a:p>
        </p:txBody>
      </p:sp>
      <p:graphicFrame>
        <p:nvGraphicFramePr>
          <p:cNvPr id="227" name="Google Shape;227;p12"/>
          <p:cNvGraphicFramePr/>
          <p:nvPr/>
        </p:nvGraphicFramePr>
        <p:xfrm>
          <a:off x="277781" y="13611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{773B1673-4C45-45A1-B806-89523F09414F}</a:tableStyleId>
              </a:tblPr>
              <a:tblGrid>
                <a:gridCol w="2094625"/>
                <a:gridCol w="6528700"/>
              </a:tblGrid>
              <a:tr h="33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AVG ()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Return the average value in a column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COUNT()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Return </a:t>
                      </a:r>
                      <a:r>
                        <a:rPr b="0" i="0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total number of values in a given column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COUNT(*)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Return the number of rows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MIN ()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Returns the smallest value in a column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MAX ()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Returns the largest value in a column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SUM()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Returns the sum values in a column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1225" marL="9122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1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29" name="Google Shape;229;p1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30" name="Google Shape;230;p1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12"/>
          <p:cNvSpPr/>
          <p:nvPr/>
        </p:nvSpPr>
        <p:spPr>
          <a:xfrm>
            <a:off x="339285" y="685800"/>
            <a:ext cx="7443854" cy="300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650"/>
              <a:buFont typeface="Noto Sans Symbols"/>
              <a:buChar char="▪"/>
            </a:pPr>
            <a:r>
              <a:rPr lang="en-US" sz="165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Each function eliminates NULL values and operates on Non-NULL  values</a:t>
            </a:r>
            <a:endParaRPr sz="165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Scalar functions</a:t>
            </a:r>
            <a:endParaRPr/>
          </a:p>
        </p:txBody>
      </p:sp>
      <p:graphicFrame>
        <p:nvGraphicFramePr>
          <p:cNvPr id="238" name="Google Shape;238;p13"/>
          <p:cNvGraphicFramePr/>
          <p:nvPr/>
        </p:nvGraphicFramePr>
        <p:xfrm>
          <a:off x="277813" y="779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{773B1673-4C45-45A1-B806-89523F09414F}</a:tableStyleId>
              </a:tblPr>
              <a:tblGrid>
                <a:gridCol w="2094625"/>
                <a:gridCol w="6528675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LEN()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Returns the length of a text field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ROUND()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Rounds a numeric field to the number of decimals specified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NOW()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Returns the current system date and time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FORMAT()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Formats how a field is to be displayed</a:t>
                      </a:r>
                      <a:endParaRPr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92200" marL="92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1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40" name="Google Shape;240;p1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41" name="Google Shape;241;p1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OTHER OPTIONS</a:t>
            </a:r>
            <a:endParaRPr/>
          </a:p>
        </p:txBody>
      </p:sp>
      <p:sp>
        <p:nvSpPr>
          <p:cNvPr id="247" name="Google Shape;247;p14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Section3</a:t>
            </a:r>
            <a:endParaRPr/>
          </a:p>
        </p:txBody>
      </p:sp>
      <p:sp>
        <p:nvSpPr>
          <p:cNvPr id="248" name="Google Shape;248;p14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49" name="Google Shape;249;p1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50" name="Google Shape;250;p1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UNION Operator</a:t>
            </a:r>
            <a:endParaRPr/>
          </a:p>
        </p:txBody>
      </p:sp>
      <p:sp>
        <p:nvSpPr>
          <p:cNvPr id="257" name="Google Shape;257;p15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en-US" sz="1400"/>
              <a:t>The SQL UNION operator combines the result of two or more SELECT statements.</a:t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t/>
            </a:r>
            <a:endParaRPr sz="1650"/>
          </a:p>
          <a:p>
            <a:pPr indent="0" lvl="0" marL="0" rtl="0" algn="just">
              <a:lnSpc>
                <a:spcPct val="13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t/>
            </a:r>
            <a:endParaRPr sz="1650"/>
          </a:p>
          <a:p>
            <a:pPr indent="0" lvl="0" marL="0" rtl="0" algn="just">
              <a:lnSpc>
                <a:spcPct val="13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t/>
            </a:r>
            <a:endParaRPr sz="1650"/>
          </a:p>
        </p:txBody>
      </p:sp>
      <p:sp>
        <p:nvSpPr>
          <p:cNvPr id="258" name="Google Shape;258;p1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59" name="Google Shape;259;p1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1680353" y="1055890"/>
            <a:ext cx="6235485" cy="83273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column_name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table1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column_name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table2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278606" y="1911783"/>
            <a:ext cx="7722394" cy="495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1" marL="300038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Note: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UNION operator selects only distinct values by default. To allow duplicate values, use the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ALL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keyword with UNION.</a:t>
            </a:r>
            <a:endParaRPr b="0" i="0" sz="14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04" y="1956285"/>
            <a:ext cx="270716" cy="3453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UNION Query" id="263" name="Google Shape;26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2694" y="3241558"/>
            <a:ext cx="2990111" cy="1619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 UNION ALL Query" id="264" name="Google Shape;26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6305" y="3188244"/>
            <a:ext cx="2891790" cy="175231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5"/>
          <p:cNvSpPr/>
          <p:nvPr/>
        </p:nvSpPr>
        <p:spPr>
          <a:xfrm>
            <a:off x="4733812" y="2453927"/>
            <a:ext cx="2971800" cy="715581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Column1, Column2 FROM Table1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UNION 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Column1, Column2 FROM Table2; </a:t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1276350" y="2446565"/>
            <a:ext cx="2971800" cy="715581"/>
          </a:xfrm>
          <a:prstGeom prst="rect">
            <a:avLst/>
          </a:prstGeom>
          <a:solidFill>
            <a:srgbClr val="D6E3BC"/>
          </a:solidFill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Column1, Column2 FROM Table1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Column1, Column2 FROM Table2;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SELECT INTO Statement</a:t>
            </a:r>
            <a:endParaRPr/>
          </a:p>
        </p:txBody>
      </p:sp>
      <p:sp>
        <p:nvSpPr>
          <p:cNvPr id="272" name="Google Shape;272;p1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 sz="1600"/>
              <a:t>With SQL, you can copy information from one table into another.</a:t>
            </a:r>
            <a:endParaRPr/>
          </a:p>
          <a:p>
            <a:pPr indent="-342900" lvl="0" marL="3429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 sz="1600"/>
              <a:t>The SELECT INTO statement selects data from one table and inserts it into a </a:t>
            </a:r>
            <a:r>
              <a:rPr lang="en-US" sz="1600">
                <a:solidFill>
                  <a:srgbClr val="FF0000"/>
                </a:solidFill>
              </a:rPr>
              <a:t>new table</a:t>
            </a:r>
            <a:r>
              <a:rPr lang="en-US" sz="1600"/>
              <a:t>.</a:t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273" name="Google Shape;273;p1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74" name="Google Shape;274;p1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6"/>
          <p:cNvSpPr/>
          <p:nvPr/>
        </p:nvSpPr>
        <p:spPr>
          <a:xfrm>
            <a:off x="1485900" y="1680883"/>
            <a:ext cx="6235485" cy="21145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(1): copy all columns into the new table: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newtable [IN externaldb]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table1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(2): copy only the columns we want into the new table: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column_name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newtable [IN externaldb]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table1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INSERT INTO SELECT Statement</a:t>
            </a:r>
            <a:endParaRPr/>
          </a:p>
        </p:txBody>
      </p:sp>
      <p:sp>
        <p:nvSpPr>
          <p:cNvPr id="282" name="Google Shape;282;p17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 </a:t>
            </a:r>
            <a:r>
              <a:rPr b="1" lang="en-US" sz="1800"/>
              <a:t>INSERT INTO SELECT </a:t>
            </a:r>
            <a:r>
              <a:rPr lang="en-US" sz="1800"/>
              <a:t>statement selects data from one table and inserts it into an </a:t>
            </a:r>
            <a:r>
              <a:rPr lang="en-US" sz="1800">
                <a:solidFill>
                  <a:srgbClr val="FF0000"/>
                </a:solidFill>
              </a:rPr>
              <a:t>existing table</a:t>
            </a:r>
            <a:r>
              <a:rPr lang="en-US" sz="1800"/>
              <a:t>. </a:t>
            </a:r>
            <a:endParaRPr/>
          </a:p>
          <a:p>
            <a:pPr indent="-342900" lvl="0" marL="3429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Any existing rows in the target table are unaffected. </a:t>
            </a:r>
            <a:endParaRPr/>
          </a:p>
          <a:p>
            <a:pPr indent="-342900" lvl="0" marL="3429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Syntax:</a:t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t/>
            </a:r>
            <a:endParaRPr sz="1650"/>
          </a:p>
        </p:txBody>
      </p:sp>
      <p:sp>
        <p:nvSpPr>
          <p:cNvPr id="283" name="Google Shape;283;p1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84" name="Google Shape;284;p1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4686300" y="2977578"/>
            <a:ext cx="3314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table2(column_name(s))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column_name(s)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table1;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1516619" y="2971274"/>
            <a:ext cx="23431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table2</a:t>
            </a:r>
            <a:b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1516619" y="2291778"/>
            <a:ext cx="3008970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all columns from one table to another, existing table:</a:t>
            </a:r>
            <a:endParaRPr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7"/>
          <p:cNvSpPr/>
          <p:nvPr/>
        </p:nvSpPr>
        <p:spPr>
          <a:xfrm>
            <a:off x="4686300" y="2286001"/>
            <a:ext cx="3314700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only the columns we want to into another, existing table:</a:t>
            </a:r>
            <a:endParaRPr i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encrypted-tbn1.gstatic.com/images?q=tbn:ANd9GcScvVu-_0SSWUkRY6t_-8ulDMbfPRpGVTn9ogm6-uepvWoLQFc7" id="289" name="Google Shape;2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767" y="234132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cvVu-_0SSWUkRY6t_-8ulDMbfPRpGVTn9ogm6-uepvWoLQFc7" id="290" name="Google Shape;2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4154" y="2297555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8" name="Google Shape;298;p18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SQL Clauses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50"/>
              <a:buChar char="•"/>
            </a:pPr>
            <a:r>
              <a:rPr lang="en-US" sz="1350">
                <a:solidFill>
                  <a:srgbClr val="FF0000"/>
                </a:solidFill>
              </a:rPr>
              <a:t>Group by, Having, Order by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SQL Functions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50"/>
              <a:buChar char="•"/>
            </a:pPr>
            <a:r>
              <a:rPr lang="en-US" sz="1350">
                <a:solidFill>
                  <a:srgbClr val="FF0000"/>
                </a:solidFill>
              </a:rPr>
              <a:t>Aggregate, scalar functions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Other Options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50"/>
              <a:buChar char="•"/>
            </a:pPr>
            <a:r>
              <a:rPr lang="en-US" sz="1350">
                <a:solidFill>
                  <a:srgbClr val="FF0000"/>
                </a:solidFill>
              </a:rPr>
              <a:t>UNION Operator, SQL SELECT INTO, INSERT INTO SELECT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en-US"/>
              <a:t>Demo</a:t>
            </a:r>
            <a:endParaRPr/>
          </a:p>
        </p:txBody>
      </p:sp>
      <p:sp>
        <p:nvSpPr>
          <p:cNvPr id="299" name="Google Shape;299;p1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00" name="Google Shape;300;p1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screencastsonline.com/public_images/01-new/SCOM0392-summary-icon-100x100.png" id="301" name="Google Shape;3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3840" y="3375234"/>
            <a:ext cx="1768267" cy="176826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E46C0A"/>
                </a:solidFill>
              </a:rPr>
              <a:t>Thank you</a:t>
            </a:r>
            <a:endParaRPr/>
          </a:p>
        </p:txBody>
      </p:sp>
      <p:sp>
        <p:nvSpPr>
          <p:cNvPr id="308" name="Google Shape;308;p19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310" name="Google Shape;310;p19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09e-BM/DT/FSOFT - ©FPT SOFTWARE – Fresher Academy - Internal Use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9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Learning Goals</a:t>
            </a:r>
            <a:endParaRPr/>
          </a:p>
        </p:txBody>
      </p:sp>
      <p:sp>
        <p:nvSpPr>
          <p:cNvPr id="78" name="Google Shape;78;p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0" name="Google Shape;80;p2"/>
          <p:cNvCxnSpPr/>
          <p:nvPr/>
        </p:nvCxnSpPr>
        <p:spPr>
          <a:xfrm>
            <a:off x="1143000" y="685800"/>
            <a:ext cx="685800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2"/>
          <p:cNvSpPr/>
          <p:nvPr/>
        </p:nvSpPr>
        <p:spPr>
          <a:xfrm>
            <a:off x="1143001" y="685800"/>
            <a:ext cx="2776445" cy="3048000"/>
          </a:xfrm>
          <a:custGeom>
            <a:rect b="b" l="l" r="r" t="t"/>
            <a:pathLst>
              <a:path extrusionOk="0" h="4064000" w="381642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end of this lecture students should be able to: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4080157" y="722382"/>
            <a:ext cx="3916728" cy="706368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Understand and use SQL functions </a:t>
            </a:r>
            <a:endParaRPr b="0" i="0" sz="15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3" name="Google Shape;83;p2"/>
          <p:cNvCxnSpPr/>
          <p:nvPr/>
        </p:nvCxnSpPr>
        <p:spPr>
          <a:xfrm>
            <a:off x="4005315" y="1280161"/>
            <a:ext cx="3991570" cy="34289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1.gstatic.com/images?q=tbn:ANd9GcScvVu-_0SSWUkRY6t_-8ulDMbfPRpGVTn9ogm6-uepvWoLQFc7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685801"/>
            <a:ext cx="322332" cy="3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/>
          <p:nvPr/>
        </p:nvSpPr>
        <p:spPr>
          <a:xfrm>
            <a:off x="4080157" y="1517710"/>
            <a:ext cx="3916728" cy="596840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Use Group, Having, Order clauses to built queries</a:t>
            </a:r>
            <a:endParaRPr/>
          </a:p>
        </p:txBody>
      </p:sp>
      <p:cxnSp>
        <p:nvCxnSpPr>
          <p:cNvPr id="86" name="Google Shape;86;p2"/>
          <p:cNvCxnSpPr/>
          <p:nvPr/>
        </p:nvCxnSpPr>
        <p:spPr>
          <a:xfrm>
            <a:off x="4005315" y="2057400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1.gstatic.com/images?q=tbn:ANd9GcScvVu-_0SSWUkRY6t_-8ulDMbfPRpGVTn9ogm6-uepvWoLQFc7"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948" y="1392168"/>
            <a:ext cx="322332" cy="322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2"/>
          <p:cNvGrpSpPr/>
          <p:nvPr/>
        </p:nvGrpSpPr>
        <p:grpSpPr>
          <a:xfrm>
            <a:off x="3534216" y="3455036"/>
            <a:ext cx="1348631" cy="1143000"/>
            <a:chOff x="6425483" y="3733800"/>
            <a:chExt cx="2032717" cy="1981200"/>
          </a:xfrm>
        </p:grpSpPr>
        <p:pic>
          <p:nvPicPr>
            <p:cNvPr descr="http://www.iconshock.com/img_jpg/REALVISTA/text/jpg/256/sort_ascending_icon.jpg"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81800" y="3733800"/>
              <a:ext cx="1676400" cy="198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2"/>
            <p:cNvSpPr txBox="1"/>
            <p:nvPr/>
          </p:nvSpPr>
          <p:spPr>
            <a:xfrm rot="-5400000">
              <a:off x="6096491" y="4486365"/>
              <a:ext cx="1284241" cy="6262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00" u="none" cap="none" strike="noStrike">
                  <a:solidFill>
                    <a:srgbClr val="A04400"/>
                  </a:solidFill>
                  <a:latin typeface="Calibri"/>
                  <a:ea typeface="Calibri"/>
                  <a:cs typeface="Calibri"/>
                  <a:sym typeface="Calibri"/>
                </a:rPr>
                <a:t>A  - Z</a:t>
              </a:r>
              <a:endParaRPr b="1" sz="2100">
                <a:solidFill>
                  <a:srgbClr val="A044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http://www.zentut.com/wp-content/uploads/2012/10/SQL-Aggregate-Function.jpg" id="91" name="Google Shape;9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558" y="1784997"/>
            <a:ext cx="1862642" cy="11896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ilsi.org/ResearchFoundation/RSIA/PublishingImages/NRFA%20Task%20Group%20Main.jpg" id="92" name="Google Shape;9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439" y="3289178"/>
            <a:ext cx="2000250" cy="133016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/>
          <p:nvPr/>
        </p:nvSpPr>
        <p:spPr>
          <a:xfrm>
            <a:off x="4066409" y="2203511"/>
            <a:ext cx="3916728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Copy data from one table into another, combine the result-set of two or more SELECT statements</a:t>
            </a:r>
            <a:endParaRPr/>
          </a:p>
        </p:txBody>
      </p:sp>
      <p:cxnSp>
        <p:nvCxnSpPr>
          <p:cNvPr id="94" name="Google Shape;94;p2"/>
          <p:cNvCxnSpPr/>
          <p:nvPr/>
        </p:nvCxnSpPr>
        <p:spPr>
          <a:xfrm>
            <a:off x="3991568" y="2971800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1.gstatic.com/images?q=tbn:ANd9GcScvVu-_0SSWUkRY6t_-8ulDMbfPRpGVTn9ogm6-uepvWoLQFc7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2114550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gplivna.eu/papers/sql_set_operators_files/04_sql_union.gif" id="96" name="Google Shape;9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5000" y="3429000"/>
            <a:ext cx="1943100" cy="127184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SQL Clauses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Candara"/>
              <a:buChar char="◊"/>
            </a:pPr>
            <a:r>
              <a:rPr b="1" lang="en-US"/>
              <a:t>SQL Functions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Other Options</a:t>
            </a:r>
            <a:endParaRPr b="1">
              <a:solidFill>
                <a:schemeClr val="lt1"/>
              </a:solidFill>
            </a:endParaRPr>
          </a:p>
          <a:p>
            <a:pPr indent="-16002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None/>
            </a:pPr>
            <a:r>
              <a:t/>
            </a:r>
            <a:endParaRPr b="1"/>
          </a:p>
        </p:txBody>
      </p:sp>
      <p:sp>
        <p:nvSpPr>
          <p:cNvPr id="105" name="Google Shape;105;p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06" name="Google Shape;106;p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SQL CLAUSES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Section1</a:t>
            </a:r>
            <a:endParaRPr/>
          </a:p>
        </p:txBody>
      </p:sp>
      <p:sp>
        <p:nvSpPr>
          <p:cNvPr id="114" name="Google Shape;114;p4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15" name="Google Shape;115;p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Grouping by clause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Sometimes we want to apply aggregate functions to groups of rows.</a:t>
            </a:r>
            <a:endParaRPr/>
          </a:p>
          <a:p>
            <a:pPr indent="-222884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t/>
            </a:r>
            <a:endParaRPr sz="1650"/>
          </a:p>
          <a:p>
            <a:pPr indent="-222884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t/>
            </a:r>
            <a:endParaRPr sz="1650"/>
          </a:p>
          <a:p>
            <a:pPr indent="-222884" lvl="1" marL="74295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0"/>
              <a:buNone/>
            </a:pPr>
            <a:r>
              <a:t/>
            </a:r>
            <a:endParaRPr sz="165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"/>
              <a:buNone/>
            </a:pPr>
            <a:r>
              <a:t/>
            </a:r>
            <a:endParaRPr sz="300"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Example, find the average mark of each student.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342378" y="3371850"/>
            <a:ext cx="632994" cy="30008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 b="1" sz="13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520106" y="1234645"/>
            <a:ext cx="6235485" cy="111054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column_name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aggregate_function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table_name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column_name operator value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column_name</a:t>
            </a:r>
            <a:r>
              <a:rPr b="0" i="0" lang="en-US" sz="12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" name="Google Shape;128;p5"/>
          <p:cNvGraphicFramePr/>
          <p:nvPr/>
        </p:nvGraphicFramePr>
        <p:xfrm>
          <a:off x="2114551" y="2903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{773B1673-4C45-45A1-B806-89523F09414F}</a:tableStyleId>
              </a:tblPr>
              <a:tblGrid>
                <a:gridCol w="272100"/>
                <a:gridCol w="507425"/>
                <a:gridCol w="674700"/>
                <a:gridCol w="424150"/>
              </a:tblGrid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SubjectID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Mark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John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DBS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76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John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IAI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72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Mary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DBS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60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Mand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PR1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63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Mand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PR2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35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Jane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IAI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9" name="Google Shape;129;p5"/>
          <p:cNvSpPr/>
          <p:nvPr/>
        </p:nvSpPr>
        <p:spPr>
          <a:xfrm>
            <a:off x="4089550" y="4103337"/>
            <a:ext cx="57900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Grades</a:t>
            </a:r>
            <a:endParaRPr b="1" sz="105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0" name="Google Shape;130;p5"/>
          <p:cNvGraphicFramePr/>
          <p:nvPr/>
        </p:nvGraphicFramePr>
        <p:xfrm>
          <a:off x="6698888" y="3545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{773B1673-4C45-45A1-B806-89523F09414F}</a:tableStyleId>
              </a:tblPr>
              <a:tblGrid>
                <a:gridCol w="460800"/>
                <a:gridCol w="612725"/>
              </a:tblGrid>
              <a:tr h="24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</a:t>
                      </a:r>
                      <a:endParaRPr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  <a:tr h="24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John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Mary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60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Mand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49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Jane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5"/>
          <p:cNvSpPr/>
          <p:nvPr/>
        </p:nvSpPr>
        <p:spPr>
          <a:xfrm rot="286904">
            <a:off x="4188957" y="2645483"/>
            <a:ext cx="1177571" cy="457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 rot="324797">
            <a:off x="6493642" y="2909792"/>
            <a:ext cx="1257300" cy="51435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343662" y="3092629"/>
            <a:ext cx="226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(Mark) </a:t>
            </a: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Average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/>
          </a:p>
        </p:txBody>
      </p:sp>
      <p:sp>
        <p:nvSpPr>
          <p:cNvPr id="134" name="Google Shape;134;p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Having clause</a:t>
            </a:r>
            <a:endParaRPr/>
          </a:p>
        </p:txBody>
      </p:sp>
      <p:sp>
        <p:nvSpPr>
          <p:cNvPr id="141" name="Google Shape;141;p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▪"/>
            </a:pP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US" sz="1800"/>
              <a:t> is like a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/>
              <a:t> clause, except that it applies to the results of a 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800"/>
              <a:t>query.</a:t>
            </a:r>
            <a:endParaRPr/>
          </a:p>
          <a:p>
            <a:pPr indent="-342900" lvl="0" marL="3429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It can be used to select groups which satisfy a given condition.</a:t>
            </a:r>
            <a:endParaRPr/>
          </a:p>
          <a:p>
            <a:pPr indent="-342900" lvl="0" marL="3429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Ex</a:t>
            </a:r>
            <a:r>
              <a:rPr lang="en-US" sz="1800"/>
              <a:t>:</a:t>
            </a:r>
            <a:endParaRPr/>
          </a:p>
          <a:p>
            <a:pPr indent="-190500" lvl="0" marL="34290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2" name="Google Shape;142;p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43" name="Google Shape;143;p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44" name="Google Shape;144;p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5" name="Google Shape;145;p6"/>
          <p:cNvGraphicFramePr/>
          <p:nvPr/>
        </p:nvGraphicFramePr>
        <p:xfrm>
          <a:off x="5368523" y="3371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{773B1673-4C45-45A1-B806-89523F09414F}</a:tableStyleId>
              </a:tblPr>
              <a:tblGrid>
                <a:gridCol w="540350"/>
                <a:gridCol w="718475"/>
              </a:tblGrid>
              <a:tr h="19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</a:t>
                      </a:r>
                      <a:endParaRPr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  <a:tr h="2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John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Mary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60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Jane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6"/>
          <p:cNvSpPr txBox="1"/>
          <p:nvPr/>
        </p:nvSpPr>
        <p:spPr>
          <a:xfrm>
            <a:off x="3453998" y="2103120"/>
            <a:ext cx="3829050" cy="893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Name, </a:t>
            </a:r>
            <a:r>
              <a:rPr lang="en-US" sz="13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(Mark) </a:t>
            </a: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Average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(Mark) &gt;= 50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47" name="Google Shape;147;p6"/>
          <p:cNvGraphicFramePr/>
          <p:nvPr/>
        </p:nvGraphicFramePr>
        <p:xfrm>
          <a:off x="1429230" y="2942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{773B1673-4C45-45A1-B806-89523F09414F}</a:tableStyleId>
              </a:tblPr>
              <a:tblGrid>
                <a:gridCol w="252675"/>
                <a:gridCol w="471200"/>
                <a:gridCol w="626550"/>
                <a:gridCol w="393875"/>
              </a:tblGrid>
              <a:tr h="18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SubjectID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Mark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  <a:tr h="24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John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DBS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76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John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IAI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72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Mary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DBS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60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Mand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PR1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63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Mand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PR2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35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Jane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IAI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6"/>
          <p:cNvSpPr/>
          <p:nvPr/>
        </p:nvSpPr>
        <p:spPr>
          <a:xfrm rot="-1064653">
            <a:off x="1980627" y="1904428"/>
            <a:ext cx="1736500" cy="606157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 rot="6172696">
            <a:off x="6335888" y="2927034"/>
            <a:ext cx="1894321" cy="749263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WHERE and HAVING</a:t>
            </a:r>
            <a:endParaRPr/>
          </a:p>
        </p:txBody>
      </p:sp>
      <p:sp>
        <p:nvSpPr>
          <p:cNvPr id="156" name="Google Shape;156;p7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/>
              <a:t> refers to the rows of tables, and so cannot use aggregate functions</a:t>
            </a:r>
            <a:endParaRPr/>
          </a:p>
          <a:p>
            <a:pPr indent="-342900" lvl="0" marL="342900" rtl="0" algn="just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HAVING</a:t>
            </a:r>
            <a:r>
              <a:rPr lang="en-US" sz="1800"/>
              <a:t> refers to the groups of rows, can use aggregate functions and  cannot use columns which are not in the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endParaRPr sz="1800"/>
          </a:p>
          <a:p>
            <a:pPr indent="-190500" lvl="0" marL="342900" rtl="0" algn="l"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57" name="Google Shape;157;p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58" name="Google Shape;158;p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59" name="Google Shape;159;p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" name="Google Shape;160;p7"/>
          <p:cNvGrpSpPr/>
          <p:nvPr/>
        </p:nvGrpSpPr>
        <p:grpSpPr>
          <a:xfrm>
            <a:off x="1600200" y="2571750"/>
            <a:ext cx="2400300" cy="1338828"/>
            <a:chOff x="609600" y="3429000"/>
            <a:chExt cx="3200400" cy="1785104"/>
          </a:xfrm>
        </p:grpSpPr>
        <p:grpSp>
          <p:nvGrpSpPr>
            <p:cNvPr id="161" name="Google Shape;161;p7"/>
            <p:cNvGrpSpPr/>
            <p:nvPr/>
          </p:nvGrpSpPr>
          <p:grpSpPr>
            <a:xfrm>
              <a:off x="609600" y="3429000"/>
              <a:ext cx="3200400" cy="1785104"/>
              <a:chOff x="609600" y="3429000"/>
              <a:chExt cx="3200400" cy="1785104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609600" y="3429000"/>
                <a:ext cx="3200400" cy="1785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rgbClr val="240AE6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SELECT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Name, 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rgbClr val="FF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AVG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(Mark) AS Average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rgbClr val="240AE6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FROM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Grades</a:t>
                </a:r>
                <a:endParaRPr sz="13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rgbClr val="240AE6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WHERE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lang="en-US" sz="1350">
                    <a:solidFill>
                      <a:srgbClr val="FF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AVG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(Mark) &gt;= 50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rgbClr val="240AE6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GROUP BY 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Name</a:t>
                </a:r>
                <a:endParaRPr sz="13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1447800" y="4419600"/>
                <a:ext cx="1371600" cy="457200"/>
              </a:xfrm>
              <a:prstGeom prst="ellipse">
                <a:avLst/>
              </a:prstGeom>
              <a:noFill/>
              <a:ln cap="flat" cmpd="sng" w="25400">
                <a:solidFill>
                  <a:srgbClr val="FF6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https://cdn1.iconfinder.com/data/icons/softwaredemo/PNG/256x256/DeleteRed.png" id="164" name="Google Shape;16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09800" y="3962400"/>
              <a:ext cx="762000" cy="76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7"/>
          <p:cNvGrpSpPr/>
          <p:nvPr/>
        </p:nvGrpSpPr>
        <p:grpSpPr>
          <a:xfrm>
            <a:off x="4686300" y="2628900"/>
            <a:ext cx="3086100" cy="1314450"/>
            <a:chOff x="4724400" y="3505200"/>
            <a:chExt cx="4114800" cy="1752600"/>
          </a:xfrm>
        </p:grpSpPr>
        <p:grpSp>
          <p:nvGrpSpPr>
            <p:cNvPr id="166" name="Google Shape;166;p7"/>
            <p:cNvGrpSpPr/>
            <p:nvPr/>
          </p:nvGrpSpPr>
          <p:grpSpPr>
            <a:xfrm>
              <a:off x="4724400" y="3505200"/>
              <a:ext cx="4114800" cy="1752600"/>
              <a:chOff x="4724400" y="3505200"/>
              <a:chExt cx="4114800" cy="1752600"/>
            </a:xfrm>
          </p:grpSpPr>
          <p:sp>
            <p:nvSpPr>
              <p:cNvPr id="167" name="Google Shape;167;p7"/>
              <p:cNvSpPr txBox="1"/>
              <p:nvPr/>
            </p:nvSpPr>
            <p:spPr>
              <a:xfrm>
                <a:off x="4724400" y="3505200"/>
                <a:ext cx="4114800" cy="17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lang="en-US" sz="1350">
                    <a:solidFill>
                      <a:srgbClr val="240AE6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SELECT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Name, 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lang="en-US" sz="1350">
                    <a:solidFill>
                      <a:srgbClr val="FF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AVG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(Mark) AS Average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lang="en-US" sz="1350">
                    <a:solidFill>
                      <a:srgbClr val="240AE6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FROM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Grades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lang="en-US" sz="1350">
                    <a:solidFill>
                      <a:srgbClr val="240AE6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GROUP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lang="en-US" sz="1350">
                    <a:solidFill>
                      <a:srgbClr val="240AE6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BY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Name</a:t>
                </a:r>
                <a:endParaRPr/>
              </a:p>
              <a:p>
                <a:pPr indent="0" lvl="0" marL="0" marR="0" rtl="0" algn="l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 </a:t>
                </a:r>
                <a:r>
                  <a:rPr lang="en-US" sz="1350">
                    <a:solidFill>
                      <a:srgbClr val="240AE6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HAVING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 </a:t>
                </a:r>
                <a:r>
                  <a:rPr lang="en-US" sz="1350">
                    <a:solidFill>
                      <a:srgbClr val="FF00FF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AVG</a:t>
                </a:r>
                <a:r>
                  <a:rPr lang="en-US" sz="135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(Mark) &gt;= 50</a:t>
                </a:r>
                <a:endParaRPr sz="13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5943600" y="4800600"/>
                <a:ext cx="1371600" cy="457200"/>
              </a:xfrm>
              <a:prstGeom prst="ellipse">
                <a:avLst/>
              </a:prstGeom>
              <a:noFill/>
              <a:ln cap="flat" cmpd="sng" w="25400">
                <a:solidFill>
                  <a:srgbClr val="FF6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http://pixabay.com/static/uploads/photo/2013/07/13/10/48/check-157822_640.png" id="169" name="Google Shape;16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1" y="4038600"/>
              <a:ext cx="838199" cy="9596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Order by clause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 sz="1600"/>
              <a:t>The SQL </a:t>
            </a:r>
            <a:r>
              <a:rPr b="1" lang="en-US" sz="1600">
                <a:solidFill>
                  <a:srgbClr val="FF0000"/>
                </a:solidFill>
              </a:rPr>
              <a:t>ORDER BY clause</a:t>
            </a:r>
            <a:r>
              <a:rPr lang="en-US" sz="1600"/>
              <a:t> is used to sort (ascending or descending) the records in the result set for a SELECT statement.</a:t>
            </a:r>
            <a:endParaRPr/>
          </a:p>
          <a:p>
            <a:pPr indent="0" lvl="1" marL="30003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0003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0003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0003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0003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0003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lang="en-US" sz="1600"/>
              <a:t>Ex:</a:t>
            </a:r>
            <a:endParaRPr b="1" sz="1600"/>
          </a:p>
        </p:txBody>
      </p:sp>
      <p:sp>
        <p:nvSpPr>
          <p:cNvPr id="177" name="Google Shape;177;p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78" name="Google Shape;178;p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79" name="Google Shape;179;p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basic-math-explained.com/images/math-terms-asc.jpg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7181" y="2487950"/>
            <a:ext cx="803819" cy="51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1536915" y="1319337"/>
            <a:ext cx="6235485" cy="12192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column_name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column_name</a:t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table_name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conditions]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column_name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column_name [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1200150" y="3371850"/>
            <a:ext cx="632994" cy="30008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endParaRPr b="1" sz="13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8"/>
          <p:cNvGraphicFramePr/>
          <p:nvPr/>
        </p:nvGraphicFramePr>
        <p:xfrm>
          <a:off x="1972323" y="29031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{773B1673-4C45-45A1-B806-89523F09414F}</a:tableStyleId>
              </a:tblPr>
              <a:tblGrid>
                <a:gridCol w="276375"/>
                <a:gridCol w="515400"/>
                <a:gridCol w="685300"/>
                <a:gridCol w="430800"/>
              </a:tblGrid>
              <a:tr h="26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SubjectID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Mark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John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DBS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76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John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IAI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72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Mary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DBS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60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Mand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PR1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63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Mand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PR2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35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Jane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IAI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8"/>
          <p:cNvSpPr/>
          <p:nvPr/>
        </p:nvSpPr>
        <p:spPr>
          <a:xfrm>
            <a:off x="4020777" y="4247763"/>
            <a:ext cx="57900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Grades</a:t>
            </a:r>
            <a:endParaRPr b="1" sz="105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8"/>
          <p:cNvGraphicFramePr/>
          <p:nvPr/>
        </p:nvGraphicFramePr>
        <p:xfrm>
          <a:off x="6745913" y="3545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{773B1673-4C45-45A1-B806-89523F09414F}</a:tableStyleId>
              </a:tblPr>
              <a:tblGrid>
                <a:gridCol w="459100"/>
                <a:gridCol w="610475"/>
              </a:tblGrid>
              <a:tr h="23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Name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Average</a:t>
                      </a:r>
                      <a:endParaRPr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00"/>
                    </a:solidFill>
                  </a:tcPr>
                </a:tc>
              </a:tr>
              <a:tr h="23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John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74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Mary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60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Calibri"/>
                        <a:buNone/>
                      </a:pPr>
                      <a:r>
                        <a:rPr b="0" i="0" lang="en-US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Jane</a:t>
                      </a:r>
                      <a:endParaRPr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54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Mand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49</a:t>
                      </a:r>
                      <a:endParaRPr sz="8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8"/>
          <p:cNvSpPr/>
          <p:nvPr/>
        </p:nvSpPr>
        <p:spPr>
          <a:xfrm rot="286904">
            <a:off x="4046729" y="2645483"/>
            <a:ext cx="1177571" cy="457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 rot="324797">
            <a:off x="6351414" y="2909792"/>
            <a:ext cx="1257300" cy="51435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4201435" y="3092629"/>
            <a:ext cx="2372765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(Mark) </a:t>
            </a: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Average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Grades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40AE6"/>
                </a:solidFill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-US" sz="13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-US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3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Average </a:t>
            </a:r>
            <a:r>
              <a:rPr lang="en-US" sz="13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endParaRPr sz="1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SQL FUNCTIONS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Section2</a:t>
            </a:r>
            <a:endParaRPr/>
          </a:p>
        </p:txBody>
      </p:sp>
      <p:sp>
        <p:nvSpPr>
          <p:cNvPr id="195" name="Google Shape;195;p9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96" name="Google Shape;196;p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97" name="Google Shape;197;p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2015-08-31T01:44:46Z</dcterms:created>
  <dc:creator>Ly Tuan Linh (FHO.FWA)</dc:creator>
</cp:coreProperties>
</file>