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Candara"/>
      <p:regular r:id="rId27"/>
      <p:bold r:id="rId28"/>
      <p:italic r:id="rId29"/>
      <p:boldItalic r:id="rId30"/>
    </p:embeddedFont>
    <p:embeddedFont>
      <p:font typeface="Quattrocento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gZwM2eY4FOXXLP9466ELcLuzXl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F4A50A-5133-48EF-A4D8-2DB608C1A033}">
  <a:tblStyle styleId="{0FF4A50A-5133-48EF-A4D8-2DB608C1A03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9C89C028-248E-4CFA-931E-CCB9DBD7E74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andara-bold.fntdata"/><Relationship Id="rId27" Type="http://schemas.openxmlformats.org/officeDocument/2006/relationships/font" Target="fonts/Candar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andara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QuattrocentoSans-regular.fntdata"/><Relationship Id="rId30" Type="http://schemas.openxmlformats.org/officeDocument/2006/relationships/font" Target="fonts/Candara-boldItalic.fntdata"/><Relationship Id="rId11" Type="http://schemas.openxmlformats.org/officeDocument/2006/relationships/slide" Target="slides/slide5.xml"/><Relationship Id="rId33" Type="http://schemas.openxmlformats.org/officeDocument/2006/relationships/font" Target="fonts/QuattrocentoSans-italic.fntdata"/><Relationship Id="rId10" Type="http://schemas.openxmlformats.org/officeDocument/2006/relationships/slide" Target="slides/slide4.xml"/><Relationship Id="rId32" Type="http://schemas.openxmlformats.org/officeDocument/2006/relationships/font" Target="fonts/QuattrocentoSans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Quattrocento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39" y="0"/>
            <a:ext cx="91241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2"/>
          <p:cNvSpPr txBox="1"/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3200"/>
              <a:buFont typeface="Arial"/>
              <a:buNone/>
              <a:defRPr sz="3200">
                <a:solidFill>
                  <a:srgbClr val="FF66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subTitle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  <a:defRPr i="1" sz="2000">
                <a:solidFill>
                  <a:srgbClr val="99CCF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  <a:defRPr b="1" sz="3200" cap="none">
                <a:solidFill>
                  <a:srgbClr val="E36C0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278606" y="900113"/>
            <a:ext cx="4217194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4648200" y="900113"/>
            <a:ext cx="4252912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26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type="title"/>
          </p:nvPr>
        </p:nvSpPr>
        <p:spPr>
          <a:xfrm>
            <a:off x="157162" y="55784"/>
            <a:ext cx="7100888" cy="540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157161" y="858441"/>
            <a:ext cx="4271963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7"/>
          <p:cNvSpPr txBox="1"/>
          <p:nvPr>
            <p:ph idx="2" type="body"/>
          </p:nvPr>
        </p:nvSpPr>
        <p:spPr>
          <a:xfrm>
            <a:off x="157161" y="1338261"/>
            <a:ext cx="4271963" cy="32766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27"/>
          <p:cNvSpPr txBox="1"/>
          <p:nvPr>
            <p:ph idx="3" type="body"/>
          </p:nvPr>
        </p:nvSpPr>
        <p:spPr>
          <a:xfrm>
            <a:off x="4600575" y="845344"/>
            <a:ext cx="4300537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7"/>
          <p:cNvSpPr txBox="1"/>
          <p:nvPr>
            <p:ph idx="4" type="body"/>
          </p:nvPr>
        </p:nvSpPr>
        <p:spPr>
          <a:xfrm>
            <a:off x="4600575" y="1325165"/>
            <a:ext cx="4300537" cy="3289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 sz="18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27"/>
          <p:cNvSpPr txBox="1"/>
          <p:nvPr>
            <p:ph idx="10" type="dt"/>
          </p:nvPr>
        </p:nvSpPr>
        <p:spPr>
          <a:xfrm>
            <a:off x="157163" y="4767263"/>
            <a:ext cx="148875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" type="body"/>
          </p:nvPr>
        </p:nvSpPr>
        <p:spPr>
          <a:xfrm rot="5400000">
            <a:off x="2717600" y="-1588889"/>
            <a:ext cx="3744517" cy="8622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✔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39" y="0"/>
            <a:ext cx="91241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1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1"/>
          <p:cNvSpPr txBox="1"/>
          <p:nvPr>
            <p:ph idx="1" type="body"/>
          </p:nvPr>
        </p:nvSpPr>
        <p:spPr>
          <a:xfrm>
            <a:off x="278605" y="850106"/>
            <a:ext cx="8622507" cy="3744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1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gif"/><Relationship Id="rId5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rPr lang="en-US" sz="2700" cap="none">
                <a:solidFill>
                  <a:schemeClr val="dk1"/>
                </a:solidFill>
              </a:rPr>
              <a:t>BUILT-IN FUNCTIONS </a:t>
            </a:r>
            <a:endParaRPr sz="2700" cap="none">
              <a:solidFill>
                <a:schemeClr val="dk1"/>
              </a:solidFill>
            </a:endParaRPr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</a:pPr>
            <a:r>
              <a:rPr lang="en-US"/>
              <a:t>Instructor: </a:t>
            </a:r>
            <a:endParaRPr/>
          </a:p>
        </p:txBody>
      </p:sp>
      <p:sp>
        <p:nvSpPr>
          <p:cNvPr id="69" name="Google Shape;69;p1"/>
          <p:cNvSpPr txBox="1"/>
          <p:nvPr>
            <p:ph idx="11" type="ftr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70" name="Google Shape;70;p1"/>
          <p:cNvSpPr txBox="1"/>
          <p:nvPr>
            <p:ph idx="12" type="sldNum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"/>
          <p:cNvSpPr txBox="1"/>
          <p:nvPr>
            <p:ph idx="10" type="dt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/>
              <a:t>GETDATE() &amp; DATEPART() Function </a:t>
            </a:r>
            <a:r>
              <a:rPr lang="en-US" sz="1350"/>
              <a:t>(1/2)</a:t>
            </a:r>
            <a:endParaRPr sz="1350"/>
          </a:p>
        </p:txBody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The </a:t>
            </a:r>
            <a:r>
              <a:rPr b="1" lang="en-US" sz="1800"/>
              <a:t>GETDATE</a:t>
            </a:r>
            <a:r>
              <a:rPr lang="en-US" sz="1800"/>
              <a:t>() function returns the current date and time from the SQL Server.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The </a:t>
            </a:r>
            <a:r>
              <a:rPr b="1" lang="en-US" sz="1800"/>
              <a:t>DATEPART</a:t>
            </a:r>
            <a:r>
              <a:rPr lang="en-US" sz="1800"/>
              <a:t>() function is used to return a single part of a date/time, such as year, month, day, hour, minute, etc.</a:t>
            </a:r>
            <a:endParaRPr/>
          </a:p>
          <a:p>
            <a:pPr indent="-228600" lvl="0" marL="3429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1" marL="300038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1" marL="300038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</a:pPr>
            <a:r>
              <a:t/>
            </a:r>
            <a:endParaRPr sz="825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b="1" lang="en-US" sz="1800"/>
              <a:t>Ex</a:t>
            </a:r>
            <a:r>
              <a:rPr lang="en-US" sz="1950"/>
              <a:t>		: 	</a:t>
            </a:r>
            <a:r>
              <a:rPr lang="en-US" sz="1800">
                <a:solidFill>
                  <a:srgbClr val="0000FF"/>
                </a:solidFill>
              </a:rPr>
              <a:t>SELECT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FF00FF"/>
                </a:solidFill>
              </a:rPr>
              <a:t>GETDATE</a:t>
            </a:r>
            <a:r>
              <a:rPr lang="en-US" sz="1800">
                <a:solidFill>
                  <a:srgbClr val="808080"/>
                </a:solidFill>
              </a:rPr>
              <a:t>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				SELECT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FF00FF"/>
                </a:solidFill>
              </a:rPr>
              <a:t>DATEPART</a:t>
            </a:r>
            <a:r>
              <a:rPr lang="en-US" sz="1800">
                <a:solidFill>
                  <a:srgbClr val="808080"/>
                </a:solidFill>
              </a:rPr>
              <a:t>(</a:t>
            </a:r>
            <a:r>
              <a:rPr lang="en-US" sz="1800">
                <a:solidFill>
                  <a:srgbClr val="000000"/>
                </a:solidFill>
              </a:rPr>
              <a:t>YYYY</a:t>
            </a:r>
            <a:r>
              <a:rPr lang="en-US" sz="1800">
                <a:solidFill>
                  <a:srgbClr val="808080"/>
                </a:solidFill>
              </a:rPr>
              <a:t>,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FF00FF"/>
                </a:solidFill>
              </a:rPr>
              <a:t>GETDATE</a:t>
            </a:r>
            <a:r>
              <a:rPr lang="en-US" sz="1800">
                <a:solidFill>
                  <a:srgbClr val="808080"/>
                </a:solidFill>
              </a:rPr>
              <a:t>())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/>
          </a:p>
          <a:p>
            <a:pPr indent="0" lvl="1" marL="300038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en-US" sz="1800">
                <a:solidFill>
                  <a:srgbClr val="000000"/>
                </a:solidFill>
              </a:rPr>
              <a:t>Result</a:t>
            </a:r>
            <a:r>
              <a:rPr lang="en-US" sz="1800">
                <a:solidFill>
                  <a:srgbClr val="000000"/>
                </a:solidFill>
              </a:rPr>
              <a:t>	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64" name="Google Shape;164;p10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65" name="Google Shape;165;p10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0"/>
          <p:cNvSpPr/>
          <p:nvPr/>
        </p:nvSpPr>
        <p:spPr>
          <a:xfrm>
            <a:off x="1802031" y="2125042"/>
            <a:ext cx="5575653" cy="731396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GETDATE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DATEPART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35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datepart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 b="10811" l="22035" r="62965" t="62571"/>
          <a:stretch/>
        </p:blipFill>
        <p:spPr>
          <a:xfrm>
            <a:off x="7270765" y="3041490"/>
            <a:ext cx="1630100" cy="163945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10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/>
              <a:t>GETDATE() &amp; DATEPART Function </a:t>
            </a:r>
            <a:r>
              <a:rPr lang="en-US" sz="1350"/>
              <a:t>(2/2)</a:t>
            </a:r>
            <a:endParaRPr/>
          </a:p>
        </p:txBody>
      </p:sp>
      <p:sp>
        <p:nvSpPr>
          <p:cNvPr id="175" name="Google Shape;175;p11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300038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</a:pPr>
            <a:r>
              <a:rPr lang="en-US" sz="1950"/>
              <a:t> </a:t>
            </a:r>
            <a:endParaRPr/>
          </a:p>
          <a:p>
            <a:pPr indent="0" lvl="1" marL="300038" rtl="0" algn="just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</a:pPr>
            <a:r>
              <a:t/>
            </a:r>
            <a:endParaRPr sz="1950"/>
          </a:p>
          <a:p>
            <a:pPr indent="0" lvl="1" marL="300038" rtl="0" algn="just"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</a:pPr>
            <a:r>
              <a:t/>
            </a:r>
            <a:endParaRPr sz="825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76" name="Google Shape;176;p11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77" name="Google Shape;177;p11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78" name="Google Shape;178;p11"/>
          <p:cNvGraphicFramePr/>
          <p:nvPr/>
        </p:nvGraphicFramePr>
        <p:xfrm>
          <a:off x="1322495" y="8028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{9C89C028-248E-4CFA-931E-CCB9DBD7E74B}</a:tableStyleId>
              </a:tblPr>
              <a:tblGrid>
                <a:gridCol w="3267375"/>
                <a:gridCol w="3267375"/>
              </a:tblGrid>
              <a:tr h="22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datepart</a:t>
                      </a:r>
                      <a:endParaRPr/>
                    </a:p>
                  </a:txBody>
                  <a:tcPr marT="18675" marB="18675" marR="18675" marL="18675">
                    <a:lnL cap="flat" cmpd="sng" w="9525">
                      <a:solidFill>
                        <a:srgbClr val="55555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5555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555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Abbreviation</a:t>
                      </a:r>
                      <a:endParaRPr/>
                    </a:p>
                  </a:txBody>
                  <a:tcPr marT="18675" marB="18675" marR="18675" marL="18675">
                    <a:lnL cap="flat" cmpd="sng" w="9525">
                      <a:solidFill>
                        <a:srgbClr val="55555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5555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5555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7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year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yy, yyyy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quarter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qq, q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month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mm, m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dayofyear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dy, y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day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dd, d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wk, ww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weekday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dw, w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hour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hh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minute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mi, n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second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ss, s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millisecond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ms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microsecond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mcs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nanosecond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ns</a:t>
                      </a:r>
                      <a:endParaRPr/>
                    </a:p>
                  </a:txBody>
                  <a:tcPr marT="43575" marB="43575" marR="31125" marL="311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11"/>
          <p:cNvSpPr/>
          <p:nvPr/>
        </p:nvSpPr>
        <p:spPr>
          <a:xfrm>
            <a:off x="2016919" y="647025"/>
            <a:ext cx="138564" cy="484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/>
              <a:t>DAY, MONTH,YEAR Function</a:t>
            </a:r>
            <a:endParaRPr sz="2400"/>
          </a:p>
        </p:txBody>
      </p:sp>
      <p:sp>
        <p:nvSpPr>
          <p:cNvPr id="187" name="Google Shape;187;p12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800"/>
              <a:buChar char="▪"/>
            </a:pPr>
            <a:r>
              <a:rPr lang="en-US" sz="1800">
                <a:solidFill>
                  <a:srgbClr val="2A2A2A"/>
                </a:solidFill>
              </a:rPr>
              <a:t>Returns an integer representing the day/month/year (day of the month) of the specified </a:t>
            </a:r>
            <a:r>
              <a:rPr i="1" lang="en-US" sz="1800">
                <a:solidFill>
                  <a:srgbClr val="2A2A2A"/>
                </a:solidFill>
              </a:rPr>
              <a:t>date</a:t>
            </a:r>
            <a:r>
              <a:rPr lang="en-US" sz="1800">
                <a:solidFill>
                  <a:srgbClr val="2A2A2A"/>
                </a:solidFill>
              </a:rPr>
              <a:t>.</a:t>
            </a:r>
            <a:endParaRPr/>
          </a:p>
          <a:p>
            <a:pPr indent="0" lvl="1" marL="300038" rtl="0" algn="just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solidFill>
                <a:srgbClr val="2A2A2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1" marL="300038" rtl="0" algn="just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</a:pPr>
            <a:r>
              <a:t/>
            </a:r>
            <a:endParaRPr sz="1950"/>
          </a:p>
          <a:p>
            <a:pPr indent="0" lvl="1" marL="300038" rtl="0" algn="just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</a:pPr>
            <a:r>
              <a:t/>
            </a:r>
            <a:endParaRPr sz="1950"/>
          </a:p>
          <a:p>
            <a:pPr indent="0" lvl="1" marL="300038" rtl="0" algn="just">
              <a:spcBef>
                <a:spcPts val="165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</a:pPr>
            <a:r>
              <a:t/>
            </a:r>
            <a:endParaRPr sz="825"/>
          </a:p>
          <a:p>
            <a:pPr indent="-342900" lvl="0" marL="342900" rtl="0" algn="l">
              <a:spcBef>
                <a:spcPts val="39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b="1" lang="en-US" sz="1800"/>
              <a:t>Ex</a:t>
            </a:r>
            <a:r>
              <a:rPr lang="en-US" sz="1950"/>
              <a:t>		: 	</a:t>
            </a:r>
            <a:r>
              <a:rPr lang="en-US" sz="1800">
                <a:solidFill>
                  <a:srgbClr val="0000FF"/>
                </a:solidFill>
              </a:rPr>
              <a:t>SELECT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FF00FF"/>
                </a:solidFill>
              </a:rPr>
              <a:t>DAY</a:t>
            </a:r>
            <a:r>
              <a:rPr lang="en-US" sz="1800">
                <a:solidFill>
                  <a:srgbClr val="808080"/>
                </a:solidFill>
              </a:rPr>
              <a:t>(</a:t>
            </a:r>
            <a:r>
              <a:rPr lang="en-US" sz="1800">
                <a:solidFill>
                  <a:srgbClr val="FF00FF"/>
                </a:solidFill>
              </a:rPr>
              <a:t>GETDATE</a:t>
            </a:r>
            <a:r>
              <a:rPr lang="en-US" sz="1800">
                <a:solidFill>
                  <a:srgbClr val="808080"/>
                </a:solidFill>
              </a:rPr>
              <a:t>())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FF"/>
                </a:solidFill>
              </a:rPr>
              <a:t>AS</a:t>
            </a:r>
            <a:r>
              <a:rPr lang="en-US" sz="1800">
                <a:solidFill>
                  <a:srgbClr val="000000"/>
                </a:solidFill>
              </a:rPr>
              <a:t> [Day]</a:t>
            </a:r>
            <a:r>
              <a:rPr lang="en-US" sz="1800">
                <a:solidFill>
                  <a:srgbClr val="808080"/>
                </a:solidFill>
              </a:rPr>
              <a:t>,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0" lvl="1" marL="300038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				</a:t>
            </a:r>
            <a:r>
              <a:rPr lang="en-US" sz="1800">
                <a:solidFill>
                  <a:srgbClr val="FF00FF"/>
                </a:solidFill>
              </a:rPr>
              <a:t>MONTH</a:t>
            </a:r>
            <a:r>
              <a:rPr lang="en-US" sz="1800">
                <a:solidFill>
                  <a:srgbClr val="808080"/>
                </a:solidFill>
              </a:rPr>
              <a:t>(</a:t>
            </a:r>
            <a:r>
              <a:rPr lang="en-US" sz="1800">
                <a:solidFill>
                  <a:srgbClr val="FF00FF"/>
                </a:solidFill>
              </a:rPr>
              <a:t>GETDATE</a:t>
            </a:r>
            <a:r>
              <a:rPr lang="en-US" sz="1800">
                <a:solidFill>
                  <a:srgbClr val="808080"/>
                </a:solidFill>
              </a:rPr>
              <a:t>())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FF"/>
                </a:solidFill>
              </a:rPr>
              <a:t>AS</a:t>
            </a:r>
            <a:r>
              <a:rPr lang="en-US" sz="1800">
                <a:solidFill>
                  <a:srgbClr val="000000"/>
                </a:solidFill>
              </a:rPr>
              <a:t> [Month]</a:t>
            </a:r>
            <a:r>
              <a:rPr lang="en-US" sz="1800">
                <a:solidFill>
                  <a:srgbClr val="808080"/>
                </a:solidFill>
              </a:rPr>
              <a:t>,</a:t>
            </a:r>
            <a:r>
              <a:rPr lang="en-US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  <a:p>
            <a:pPr indent="0" lvl="1" marL="300038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				</a:t>
            </a:r>
            <a:r>
              <a:rPr lang="en-US" sz="1800">
                <a:solidFill>
                  <a:srgbClr val="FF00FF"/>
                </a:solidFill>
              </a:rPr>
              <a:t>YEAR</a:t>
            </a:r>
            <a:r>
              <a:rPr lang="en-US" sz="1800">
                <a:solidFill>
                  <a:srgbClr val="808080"/>
                </a:solidFill>
              </a:rPr>
              <a:t>(</a:t>
            </a:r>
            <a:r>
              <a:rPr lang="en-US" sz="1800">
                <a:solidFill>
                  <a:srgbClr val="FF00FF"/>
                </a:solidFill>
              </a:rPr>
              <a:t>GETDATE</a:t>
            </a:r>
            <a:r>
              <a:rPr lang="en-US" sz="1800">
                <a:solidFill>
                  <a:srgbClr val="808080"/>
                </a:solidFill>
              </a:rPr>
              <a:t>())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FF"/>
                </a:solidFill>
              </a:rPr>
              <a:t>AS</a:t>
            </a:r>
            <a:r>
              <a:rPr lang="en-US" sz="1800">
                <a:solidFill>
                  <a:srgbClr val="000000"/>
                </a:solidFill>
              </a:rPr>
              <a:t> [Year]</a:t>
            </a:r>
            <a:endParaRPr/>
          </a:p>
          <a:p>
            <a:pPr indent="0" lvl="1" marL="300038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en-US" sz="1800">
                <a:solidFill>
                  <a:srgbClr val="000000"/>
                </a:solidFill>
              </a:rPr>
              <a:t>Result</a:t>
            </a:r>
            <a:r>
              <a:rPr lang="en-US" sz="1800">
                <a:solidFill>
                  <a:srgbClr val="000000"/>
                </a:solidFill>
              </a:rPr>
              <a:t>	: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88" name="Google Shape;188;p12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89" name="Google Shape;189;p12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12"/>
          <p:cNvSpPr/>
          <p:nvPr/>
        </p:nvSpPr>
        <p:spPr>
          <a:xfrm>
            <a:off x="1537987" y="1426860"/>
            <a:ext cx="6394512" cy="98163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DAY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MONTH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YEAR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 b="35472" l="21905" r="65700" t="52473"/>
          <a:stretch/>
        </p:blipFill>
        <p:spPr>
          <a:xfrm>
            <a:off x="6843712" y="3469721"/>
            <a:ext cx="2057400" cy="112490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2" name="Google Shape;192;p12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DATEADD Function</a:t>
            </a:r>
            <a:endParaRPr/>
          </a:p>
        </p:txBody>
      </p:sp>
      <p:sp>
        <p:nvSpPr>
          <p:cNvPr id="199" name="Google Shape;199;p13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</a:pPr>
            <a:r>
              <a:rPr lang="en-US" sz="2000"/>
              <a:t>The </a:t>
            </a:r>
            <a:r>
              <a:rPr b="1" lang="en-US" sz="2000"/>
              <a:t>DATEADD</a:t>
            </a:r>
            <a:r>
              <a:rPr lang="en-US" sz="2000"/>
              <a:t>() function adds or subtracts a specified time interval from a date.</a:t>
            </a:r>
            <a:endParaRPr/>
          </a:p>
          <a:p>
            <a:pPr indent="0" lvl="1" marL="300038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solidFill>
                <a:srgbClr val="2A2A2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1" marL="300038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solidFill>
                <a:srgbClr val="2A2A2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1" marL="300038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50"/>
              <a:buNone/>
            </a:pPr>
            <a:r>
              <a:t/>
            </a:r>
            <a:endParaRPr sz="195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b="1" lang="en-US" sz="1800"/>
              <a:t>Ex	</a:t>
            </a:r>
            <a:r>
              <a:rPr lang="en-US" sz="1350"/>
              <a:t>	</a:t>
            </a:r>
            <a:r>
              <a:rPr lang="en-US" sz="1500"/>
              <a:t>: 	</a:t>
            </a:r>
            <a:r>
              <a:rPr lang="en-US" sz="1500">
                <a:solidFill>
                  <a:srgbClr val="0000FF"/>
                </a:solidFill>
              </a:rPr>
              <a:t>DECLARE</a:t>
            </a:r>
            <a:r>
              <a:rPr lang="en-US" sz="1500">
                <a:solidFill>
                  <a:srgbClr val="000000"/>
                </a:solidFill>
              </a:rPr>
              <a:t> @dt </a:t>
            </a:r>
            <a:r>
              <a:rPr lang="en-US" sz="1500">
                <a:solidFill>
                  <a:srgbClr val="0000FF"/>
                </a:solidFill>
              </a:rPr>
              <a:t>datetime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500"/>
              <a:buNone/>
            </a:pPr>
            <a:r>
              <a:rPr lang="en-US" sz="1500">
                <a:solidFill>
                  <a:srgbClr val="0000FF"/>
                </a:solidFill>
              </a:rPr>
              <a:t>				SET</a:t>
            </a:r>
            <a:r>
              <a:rPr lang="en-US" sz="1500">
                <a:solidFill>
                  <a:srgbClr val="000000"/>
                </a:solidFill>
              </a:rPr>
              <a:t> @dt </a:t>
            </a:r>
            <a:r>
              <a:rPr lang="en-US" sz="1500">
                <a:solidFill>
                  <a:srgbClr val="808080"/>
                </a:solidFill>
              </a:rPr>
              <a:t>=</a:t>
            </a:r>
            <a:r>
              <a:rPr lang="en-US" sz="1500">
                <a:solidFill>
                  <a:srgbClr val="000000"/>
                </a:solidFill>
              </a:rPr>
              <a:t> </a:t>
            </a:r>
            <a:r>
              <a:rPr lang="en-US" sz="1500">
                <a:solidFill>
                  <a:srgbClr val="FF00FF"/>
                </a:solidFill>
              </a:rPr>
              <a:t>GETDATE</a:t>
            </a:r>
            <a:r>
              <a:rPr lang="en-US" sz="1500">
                <a:solidFill>
                  <a:srgbClr val="808080"/>
                </a:solidFill>
              </a:rPr>
              <a:t>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500"/>
              <a:buNone/>
            </a:pPr>
            <a:r>
              <a:rPr lang="en-US" sz="1500">
                <a:solidFill>
                  <a:srgbClr val="0000FF"/>
                </a:solidFill>
              </a:rPr>
              <a:t>				SELECT</a:t>
            </a:r>
            <a:r>
              <a:rPr lang="en-US" sz="1500">
                <a:solidFill>
                  <a:srgbClr val="000000"/>
                </a:solidFill>
              </a:rPr>
              <a:t> @dt </a:t>
            </a:r>
            <a:r>
              <a:rPr lang="en-US" sz="1500">
                <a:solidFill>
                  <a:srgbClr val="0000FF"/>
                </a:solidFill>
              </a:rPr>
              <a:t>AS</a:t>
            </a:r>
            <a:r>
              <a:rPr lang="en-US" sz="1500">
                <a:solidFill>
                  <a:srgbClr val="000000"/>
                </a:solidFill>
              </a:rPr>
              <a:t> CurrentDate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None/>
            </a:pPr>
            <a:r>
              <a:rPr lang="en-US" sz="1500">
                <a:solidFill>
                  <a:srgbClr val="000000"/>
                </a:solidFill>
              </a:rPr>
              <a:t>				</a:t>
            </a:r>
            <a:r>
              <a:rPr lang="en-US" sz="1500">
                <a:solidFill>
                  <a:srgbClr val="0000FF"/>
                </a:solidFill>
              </a:rPr>
              <a:t>SELECT</a:t>
            </a:r>
            <a:r>
              <a:rPr lang="en-US" sz="1500">
                <a:solidFill>
                  <a:srgbClr val="000000"/>
                </a:solidFill>
              </a:rPr>
              <a:t> </a:t>
            </a:r>
            <a:r>
              <a:rPr lang="en-US" sz="1500">
                <a:solidFill>
                  <a:srgbClr val="FF00FF"/>
                </a:solidFill>
              </a:rPr>
              <a:t>DATEADD</a:t>
            </a:r>
            <a:r>
              <a:rPr lang="en-US" sz="1500">
                <a:solidFill>
                  <a:srgbClr val="808080"/>
                </a:solidFill>
              </a:rPr>
              <a:t>(</a:t>
            </a:r>
            <a:r>
              <a:rPr lang="en-US" sz="1500">
                <a:solidFill>
                  <a:srgbClr val="FF00FF"/>
                </a:solidFill>
              </a:rPr>
              <a:t>day</a:t>
            </a:r>
            <a:r>
              <a:rPr lang="en-US" sz="1500">
                <a:solidFill>
                  <a:srgbClr val="808080"/>
                </a:solidFill>
              </a:rPr>
              <a:t>, </a:t>
            </a:r>
            <a:r>
              <a:rPr lang="en-US" sz="1500">
                <a:solidFill>
                  <a:srgbClr val="000000"/>
                </a:solidFill>
              </a:rPr>
              <a:t>30</a:t>
            </a:r>
            <a:r>
              <a:rPr lang="en-US" sz="1500">
                <a:solidFill>
                  <a:srgbClr val="808080"/>
                </a:solidFill>
              </a:rPr>
              <a:t>, </a:t>
            </a:r>
            <a:r>
              <a:rPr lang="en-US" sz="1500">
                <a:solidFill>
                  <a:srgbClr val="000000"/>
                </a:solidFill>
              </a:rPr>
              <a:t>@dt</a:t>
            </a:r>
            <a:r>
              <a:rPr lang="en-US" sz="1500">
                <a:solidFill>
                  <a:srgbClr val="808080"/>
                </a:solidFill>
              </a:rPr>
              <a:t>)</a:t>
            </a:r>
            <a:r>
              <a:rPr lang="en-US" sz="1500">
                <a:solidFill>
                  <a:srgbClr val="000000"/>
                </a:solidFill>
              </a:rPr>
              <a:t> </a:t>
            </a:r>
            <a:r>
              <a:rPr lang="en-US" sz="1500">
                <a:solidFill>
                  <a:srgbClr val="0000FF"/>
                </a:solidFill>
              </a:rPr>
              <a:t>AS</a:t>
            </a:r>
            <a:r>
              <a:rPr lang="en-US" sz="1500">
                <a:solidFill>
                  <a:srgbClr val="000000"/>
                </a:solidFill>
              </a:rPr>
              <a:t> AffterDate</a:t>
            </a:r>
            <a:endParaRPr/>
          </a:p>
          <a:p>
            <a:pPr indent="0" lvl="1" marL="300038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en-US" sz="1800">
                <a:solidFill>
                  <a:srgbClr val="000000"/>
                </a:solidFill>
              </a:rPr>
              <a:t>Result</a:t>
            </a:r>
            <a:r>
              <a:rPr lang="en-US" sz="1800">
                <a:solidFill>
                  <a:srgbClr val="000000"/>
                </a:solidFill>
              </a:rPr>
              <a:t>	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00" name="Google Shape;200;p13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01" name="Google Shape;201;p13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3"/>
          <p:cNvSpPr/>
          <p:nvPr/>
        </p:nvSpPr>
        <p:spPr>
          <a:xfrm>
            <a:off x="1835088" y="1521358"/>
            <a:ext cx="6394512" cy="71182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DATEADD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35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datepart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number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date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3"/>
          <p:cNvPicPr preferRelativeResize="0"/>
          <p:nvPr/>
        </p:nvPicPr>
        <p:blipFill rotWithShape="1">
          <a:blip r:embed="rId3">
            <a:alphaModFix/>
          </a:blip>
          <a:srcRect b="30265" l="22146" r="64103" t="52027"/>
          <a:stretch/>
        </p:blipFill>
        <p:spPr>
          <a:xfrm>
            <a:off x="6882059" y="3106831"/>
            <a:ext cx="2019053" cy="148779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13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DATEDIFF Function</a:t>
            </a:r>
            <a:endParaRPr/>
          </a:p>
        </p:txBody>
      </p:sp>
      <p:sp>
        <p:nvSpPr>
          <p:cNvPr id="211" name="Google Shape;211;p14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The </a:t>
            </a:r>
            <a:r>
              <a:rPr b="1" lang="en-US" sz="1800"/>
              <a:t>DATEDIFF</a:t>
            </a:r>
            <a:r>
              <a:rPr lang="en-US" sz="1800"/>
              <a:t>() function returns the time between two dates.</a:t>
            </a:r>
            <a:endParaRPr sz="1800">
              <a:solidFill>
                <a:srgbClr val="2A2A2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30175" lvl="1" marL="74295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rgbClr val="2A2A2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1" marL="300038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solidFill>
                <a:srgbClr val="2A2A2A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1" marL="300038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b="1" lang="en-US" sz="1800"/>
              <a:t>Ex: 	</a:t>
            </a:r>
            <a:endParaRPr b="1" sz="1800"/>
          </a:p>
          <a:p>
            <a:pPr indent="0" lvl="3" marL="942975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600"/>
              <a:buNone/>
            </a:pPr>
            <a:r>
              <a:rPr lang="en-US">
                <a:solidFill>
                  <a:srgbClr val="0000FF"/>
                </a:solidFill>
              </a:rPr>
              <a:t>DECLARE</a:t>
            </a:r>
            <a:r>
              <a:rPr lang="en-US">
                <a:solidFill>
                  <a:srgbClr val="000000"/>
                </a:solidFill>
              </a:rPr>
              <a:t> @date1 </a:t>
            </a:r>
            <a:r>
              <a:rPr lang="en-US">
                <a:solidFill>
                  <a:srgbClr val="0000FF"/>
                </a:solidFill>
              </a:rPr>
              <a:t>DATETIME</a:t>
            </a:r>
            <a:r>
              <a:rPr lang="en-US">
                <a:solidFill>
                  <a:srgbClr val="000000"/>
                </a:solidFill>
              </a:rPr>
              <a:t> </a:t>
            </a:r>
            <a:endParaRPr/>
          </a:p>
          <a:p>
            <a:pPr indent="0" lvl="3" marL="942975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600"/>
              <a:buNone/>
            </a:pPr>
            <a:r>
              <a:rPr lang="en-US">
                <a:solidFill>
                  <a:srgbClr val="0000FF"/>
                </a:solidFill>
              </a:rPr>
              <a:t>DECLARE</a:t>
            </a:r>
            <a:r>
              <a:rPr lang="en-US">
                <a:solidFill>
                  <a:srgbClr val="000000"/>
                </a:solidFill>
              </a:rPr>
              <a:t> @date2 </a:t>
            </a:r>
            <a:r>
              <a:rPr lang="en-US">
                <a:solidFill>
                  <a:srgbClr val="0000FF"/>
                </a:solidFill>
              </a:rPr>
              <a:t>DATETIME</a:t>
            </a:r>
            <a:r>
              <a:rPr lang="en-US">
                <a:solidFill>
                  <a:srgbClr val="000000"/>
                </a:solidFill>
              </a:rPr>
              <a:t>  </a:t>
            </a:r>
            <a:endParaRPr>
              <a:solidFill>
                <a:srgbClr val="000000"/>
              </a:solidFill>
            </a:endParaRPr>
          </a:p>
          <a:p>
            <a:pPr indent="0" lvl="3" marL="942975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600"/>
              <a:buNone/>
            </a:pPr>
            <a:r>
              <a:rPr lang="en-US">
                <a:solidFill>
                  <a:srgbClr val="0000FF"/>
                </a:solidFill>
              </a:rPr>
              <a:t>SET</a:t>
            </a:r>
            <a:r>
              <a:rPr lang="en-US">
                <a:solidFill>
                  <a:srgbClr val="000000"/>
                </a:solidFill>
              </a:rPr>
              <a:t> @date1</a:t>
            </a:r>
            <a:r>
              <a:rPr lang="en-US">
                <a:solidFill>
                  <a:srgbClr val="808080"/>
                </a:solidFill>
              </a:rPr>
              <a:t>=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'2012-04-07 20:12:22.013'</a:t>
            </a:r>
            <a:r>
              <a:rPr lang="en-US">
                <a:solidFill>
                  <a:srgbClr val="000000"/>
                </a:solidFill>
              </a:rPr>
              <a:t> </a:t>
            </a:r>
            <a:endParaRPr/>
          </a:p>
          <a:p>
            <a:pPr indent="0" lvl="3" marL="942975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600"/>
              <a:buNone/>
            </a:pPr>
            <a:r>
              <a:rPr lang="en-US">
                <a:solidFill>
                  <a:srgbClr val="0000FF"/>
                </a:solidFill>
              </a:rPr>
              <a:t>SET</a:t>
            </a:r>
            <a:r>
              <a:rPr lang="en-US">
                <a:solidFill>
                  <a:srgbClr val="000000"/>
                </a:solidFill>
              </a:rPr>
              <a:t> @date2</a:t>
            </a:r>
            <a:r>
              <a:rPr lang="en-US">
                <a:solidFill>
                  <a:srgbClr val="808080"/>
                </a:solidFill>
              </a:rPr>
              <a:t>=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'2014-02-27 22:14:10.013'</a:t>
            </a:r>
            <a:r>
              <a:rPr lang="en-US">
                <a:solidFill>
                  <a:srgbClr val="000000"/>
                </a:solidFill>
              </a:rPr>
              <a:t>    </a:t>
            </a:r>
            <a:endParaRPr/>
          </a:p>
          <a:p>
            <a:pPr indent="0" lvl="3" marL="942975" rtl="0" algn="l"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1600"/>
              <a:buNone/>
            </a:pPr>
            <a:r>
              <a:rPr lang="en-US">
                <a:solidFill>
                  <a:srgbClr val="0000FF"/>
                </a:solidFill>
              </a:rPr>
              <a:t>SELECT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FF00FF"/>
                </a:solidFill>
              </a:rPr>
              <a:t>DATEDIFF</a:t>
            </a:r>
            <a:r>
              <a:rPr lang="en-US">
                <a:solidFill>
                  <a:srgbClr val="808080"/>
                </a:solidFill>
              </a:rPr>
              <a:t>(</a:t>
            </a:r>
            <a:r>
              <a:rPr lang="en-US">
                <a:solidFill>
                  <a:srgbClr val="FF00FF"/>
                </a:solidFill>
              </a:rPr>
              <a:t>month</a:t>
            </a:r>
            <a:r>
              <a:rPr lang="en-US">
                <a:solidFill>
                  <a:srgbClr val="808080"/>
                </a:solidFill>
              </a:rPr>
              <a:t>,</a:t>
            </a:r>
            <a:r>
              <a:rPr lang="en-US">
                <a:solidFill>
                  <a:srgbClr val="000000"/>
                </a:solidFill>
              </a:rPr>
              <a:t> @date1</a:t>
            </a:r>
            <a:r>
              <a:rPr lang="en-US">
                <a:solidFill>
                  <a:srgbClr val="808080"/>
                </a:solidFill>
              </a:rPr>
              <a:t>,</a:t>
            </a:r>
            <a:r>
              <a:rPr lang="en-US">
                <a:solidFill>
                  <a:srgbClr val="000000"/>
                </a:solidFill>
              </a:rPr>
              <a:t> @date2</a:t>
            </a:r>
            <a:r>
              <a:rPr lang="en-US">
                <a:solidFill>
                  <a:srgbClr val="808080"/>
                </a:solidFill>
              </a:rPr>
              <a:t>)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AS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'Month'</a:t>
            </a:r>
            <a:r>
              <a:rPr lang="en-US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1" marL="300038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en-US" sz="1800">
                <a:solidFill>
                  <a:srgbClr val="000000"/>
                </a:solidFill>
              </a:rPr>
              <a:t>Result</a:t>
            </a:r>
            <a:r>
              <a:rPr lang="en-US" sz="1800">
                <a:solidFill>
                  <a:srgbClr val="000000"/>
                </a:solidFill>
              </a:rPr>
              <a:t>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212" name="Google Shape;212;p14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13" name="Google Shape;213;p14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14"/>
          <p:cNvSpPr/>
          <p:nvPr/>
        </p:nvSpPr>
        <p:spPr>
          <a:xfrm>
            <a:off x="1562910" y="1251684"/>
            <a:ext cx="6394512" cy="71182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DATEDIFF</a:t>
            </a: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35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datepart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startdate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enddate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14"/>
          <p:cNvPicPr preferRelativeResize="0"/>
          <p:nvPr/>
        </p:nvPicPr>
        <p:blipFill rotWithShape="1">
          <a:blip r:embed="rId3">
            <a:alphaModFix/>
          </a:blip>
          <a:srcRect b="18581" l="22156" r="66319" t="67626"/>
          <a:stretch/>
        </p:blipFill>
        <p:spPr>
          <a:xfrm>
            <a:off x="7013733" y="3324941"/>
            <a:ext cx="1887379" cy="126968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6" name="Google Shape;216;p14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</a:pPr>
            <a:r>
              <a:rPr lang="en-US"/>
              <a:t>STRING FUNCTIONS</a:t>
            </a:r>
            <a:endParaRPr/>
          </a:p>
        </p:txBody>
      </p:sp>
      <p:sp>
        <p:nvSpPr>
          <p:cNvPr id="222" name="Google Shape;222;p15"/>
          <p:cNvSpPr txBox="1"/>
          <p:nvPr>
            <p:ph idx="1" type="body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Section3</a:t>
            </a:r>
            <a:endParaRPr/>
          </a:p>
        </p:txBody>
      </p:sp>
      <p:sp>
        <p:nvSpPr>
          <p:cNvPr id="223" name="Google Shape;223;p15"/>
          <p:cNvSpPr txBox="1"/>
          <p:nvPr>
            <p:ph idx="10" type="dt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224" name="Google Shape;224;p15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25" name="Google Shape;225;p15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RTRIM, LTRIM Function</a:t>
            </a:r>
            <a:endParaRPr/>
          </a:p>
        </p:txBody>
      </p:sp>
      <p:sp>
        <p:nvSpPr>
          <p:cNvPr id="232" name="Google Shape;232;p16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LTRIM Removes all white spaces from the beginning of the string.</a:t>
            </a:r>
            <a:endParaRPr/>
          </a:p>
          <a:p>
            <a:pPr indent="0" lvl="1" marL="300038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1" marL="300038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1" marL="300038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b="1" lang="en-US" sz="1800"/>
              <a:t>Ex</a:t>
            </a:r>
            <a:r>
              <a:rPr lang="en-US" sz="2100"/>
              <a:t>		: 	</a:t>
            </a:r>
            <a:r>
              <a:rPr lang="en-US" sz="1500">
                <a:solidFill>
                  <a:srgbClr val="0000FF"/>
                </a:solidFill>
              </a:rPr>
              <a:t>SELECT</a:t>
            </a:r>
            <a:r>
              <a:rPr lang="en-US" sz="1500">
                <a:solidFill>
                  <a:srgbClr val="000000"/>
                </a:solidFill>
              </a:rPr>
              <a:t> </a:t>
            </a:r>
            <a:r>
              <a:rPr lang="en-US" sz="1500">
                <a:solidFill>
                  <a:srgbClr val="FF00FF"/>
                </a:solidFill>
              </a:rPr>
              <a:t>LTRIM</a:t>
            </a:r>
            <a:r>
              <a:rPr lang="en-US" sz="1500">
                <a:solidFill>
                  <a:srgbClr val="808080"/>
                </a:solidFill>
              </a:rPr>
              <a:t>(</a:t>
            </a:r>
            <a:r>
              <a:rPr lang="en-US" sz="1500">
                <a:solidFill>
                  <a:srgbClr val="FF0000"/>
                </a:solidFill>
              </a:rPr>
              <a:t>'   Sample   '</a:t>
            </a:r>
            <a:r>
              <a:rPr lang="en-US" sz="1500">
                <a:solidFill>
                  <a:srgbClr val="808080"/>
                </a:solidFill>
              </a:rPr>
              <a:t>);</a:t>
            </a:r>
            <a:endParaRPr/>
          </a:p>
          <a:p>
            <a:pPr indent="0" lvl="1" marL="300038" rtl="0" algn="just"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500"/>
              <a:buNone/>
            </a:pPr>
            <a:r>
              <a:rPr lang="en-US" sz="1500">
                <a:solidFill>
                  <a:srgbClr val="808080"/>
                </a:solidFill>
              </a:rPr>
              <a:t>		 		</a:t>
            </a:r>
            <a:r>
              <a:rPr lang="en-US" sz="1500">
                <a:solidFill>
                  <a:srgbClr val="0000FF"/>
                </a:solidFill>
              </a:rPr>
              <a:t>SELECT</a:t>
            </a:r>
            <a:r>
              <a:rPr lang="en-US" sz="1500">
                <a:solidFill>
                  <a:srgbClr val="000000"/>
                </a:solidFill>
              </a:rPr>
              <a:t> </a:t>
            </a:r>
            <a:r>
              <a:rPr lang="en-US" sz="1500">
                <a:solidFill>
                  <a:srgbClr val="FF00FF"/>
                </a:solidFill>
              </a:rPr>
              <a:t>RTRIM</a:t>
            </a:r>
            <a:r>
              <a:rPr lang="en-US" sz="1500">
                <a:solidFill>
                  <a:srgbClr val="808080"/>
                </a:solidFill>
              </a:rPr>
              <a:t>(</a:t>
            </a:r>
            <a:r>
              <a:rPr lang="en-US" sz="1500">
                <a:solidFill>
                  <a:srgbClr val="FF0000"/>
                </a:solidFill>
              </a:rPr>
              <a:t>'   Sample   '</a:t>
            </a:r>
            <a:r>
              <a:rPr lang="en-US" sz="1500">
                <a:solidFill>
                  <a:srgbClr val="808080"/>
                </a:solidFill>
              </a:rPr>
              <a:t>);</a:t>
            </a:r>
            <a:endParaRPr sz="1500">
              <a:solidFill>
                <a:srgbClr val="808080"/>
              </a:solidFill>
            </a:endParaRPr>
          </a:p>
          <a:p>
            <a:pPr indent="0" lvl="1" marL="300038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Result</a:t>
            </a:r>
            <a:r>
              <a:rPr lang="en-US" sz="1800"/>
              <a:t>	:</a:t>
            </a:r>
            <a:endParaRPr sz="1500"/>
          </a:p>
        </p:txBody>
      </p:sp>
      <p:sp>
        <p:nvSpPr>
          <p:cNvPr id="233" name="Google Shape;233;p16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34" name="Google Shape;234;p16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16"/>
          <p:cNvSpPr/>
          <p:nvPr/>
        </p:nvSpPr>
        <p:spPr>
          <a:xfrm>
            <a:off x="1606488" y="1339231"/>
            <a:ext cx="6394512" cy="71182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LTRIM (str)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RTRIM (str)</a:t>
            </a:r>
            <a:endParaRPr b="1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16"/>
          <p:cNvPicPr preferRelativeResize="0"/>
          <p:nvPr/>
        </p:nvPicPr>
        <p:blipFill rotWithShape="1">
          <a:blip r:embed="rId3">
            <a:alphaModFix/>
          </a:blip>
          <a:srcRect b="20881" l="22136" r="66077" t="62803"/>
          <a:stretch/>
        </p:blipFill>
        <p:spPr>
          <a:xfrm>
            <a:off x="3323484" y="3221463"/>
            <a:ext cx="1836658" cy="13731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p16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SUBSTRING Function</a:t>
            </a:r>
            <a:endParaRPr/>
          </a:p>
        </p:txBody>
      </p:sp>
      <p:sp>
        <p:nvSpPr>
          <p:cNvPr id="244" name="Google Shape;244;p17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The </a:t>
            </a:r>
            <a:r>
              <a:rPr b="1" lang="en-US" sz="1800"/>
              <a:t>Substring</a:t>
            </a:r>
            <a:r>
              <a:rPr lang="en-US" sz="1800"/>
              <a:t> function in SQL is used to return a portion of string. This function is called differently in different databases:</a:t>
            </a:r>
            <a:endParaRPr sz="1800"/>
          </a:p>
          <a:p>
            <a:pPr indent="0" lvl="1" marL="300038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1" marL="300038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1" marL="300038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b="1" lang="en-US" sz="1800"/>
              <a:t>Ex</a:t>
            </a:r>
            <a:r>
              <a:rPr lang="en-US" sz="1800"/>
              <a:t>		: </a:t>
            </a:r>
            <a:r>
              <a:rPr lang="en-US" sz="1800">
                <a:solidFill>
                  <a:srgbClr val="0000FF"/>
                </a:solidFill>
              </a:rPr>
              <a:t>SELECT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FF00FF"/>
                </a:solidFill>
              </a:rPr>
              <a:t>SUBSTRING</a:t>
            </a:r>
            <a:r>
              <a:rPr lang="en-US" sz="1800">
                <a:solidFill>
                  <a:srgbClr val="808080"/>
                </a:solidFill>
              </a:rPr>
              <a:t>(</a:t>
            </a:r>
            <a:r>
              <a:rPr lang="en-US" sz="1800">
                <a:solidFill>
                  <a:srgbClr val="FF0000"/>
                </a:solidFill>
              </a:rPr>
              <a:t>'Bill Gates'</a:t>
            </a:r>
            <a:r>
              <a:rPr lang="en-US" sz="1800">
                <a:solidFill>
                  <a:srgbClr val="808080"/>
                </a:solidFill>
              </a:rPr>
              <a:t>,</a:t>
            </a:r>
            <a:r>
              <a:rPr lang="en-US" sz="1800">
                <a:solidFill>
                  <a:srgbClr val="000000"/>
                </a:solidFill>
              </a:rPr>
              <a:t> 0 </a:t>
            </a:r>
            <a:r>
              <a:rPr lang="en-US" sz="1800">
                <a:solidFill>
                  <a:srgbClr val="808080"/>
                </a:solidFill>
              </a:rPr>
              <a:t>,</a:t>
            </a:r>
            <a:r>
              <a:rPr lang="en-US" sz="1800">
                <a:solidFill>
                  <a:srgbClr val="000000"/>
                </a:solidFill>
              </a:rPr>
              <a:t>5</a:t>
            </a:r>
            <a:r>
              <a:rPr lang="en-US" sz="1800">
                <a:solidFill>
                  <a:srgbClr val="808080"/>
                </a:solidFill>
              </a:rPr>
              <a:t>)</a:t>
            </a:r>
            <a:r>
              <a:rPr lang="en-US" sz="1800">
                <a:solidFill>
                  <a:srgbClr val="000000"/>
                </a:solidFill>
              </a:rPr>
              <a:t> </a:t>
            </a:r>
            <a:r>
              <a:rPr lang="en-US" sz="1800">
                <a:solidFill>
                  <a:srgbClr val="0000FF"/>
                </a:solidFill>
              </a:rPr>
              <a:t>As</a:t>
            </a:r>
            <a:r>
              <a:rPr lang="en-US" sz="1800">
                <a:solidFill>
                  <a:srgbClr val="000000"/>
                </a:solidFill>
              </a:rPr>
              <a:t> Result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en-US" sz="1800">
                <a:solidFill>
                  <a:srgbClr val="000000"/>
                </a:solidFill>
              </a:rPr>
              <a:t>     </a:t>
            </a:r>
            <a:r>
              <a:rPr b="1" lang="en-US" sz="1800"/>
              <a:t>Result</a:t>
            </a:r>
            <a:r>
              <a:rPr lang="en-US" sz="1800"/>
              <a:t>	:</a:t>
            </a:r>
            <a:endParaRPr/>
          </a:p>
        </p:txBody>
      </p:sp>
      <p:sp>
        <p:nvSpPr>
          <p:cNvPr id="245" name="Google Shape;245;p17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46" name="Google Shape;246;p17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17"/>
          <p:cNvSpPr/>
          <p:nvPr/>
        </p:nvSpPr>
        <p:spPr>
          <a:xfrm>
            <a:off x="1419726" y="1575130"/>
            <a:ext cx="6394512" cy="71182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SUBSTRING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35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str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position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length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8" name="Google Shape;248;p17"/>
          <p:cNvPicPr preferRelativeResize="0"/>
          <p:nvPr/>
        </p:nvPicPr>
        <p:blipFill rotWithShape="1">
          <a:blip r:embed="rId3">
            <a:alphaModFix/>
          </a:blip>
          <a:srcRect b="32095" l="22069" r="65622" t="51802"/>
          <a:stretch/>
        </p:blipFill>
        <p:spPr>
          <a:xfrm>
            <a:off x="3535675" y="3081554"/>
            <a:ext cx="2065496" cy="15192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9" name="Google Shape;249;p17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/>
              <a:t>LEN, CHARINDEX, PATINDEX Function</a:t>
            </a:r>
            <a:endParaRPr/>
          </a:p>
        </p:txBody>
      </p:sp>
      <p:sp>
        <p:nvSpPr>
          <p:cNvPr id="256" name="Google Shape;256;p18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The </a:t>
            </a:r>
            <a:r>
              <a:rPr b="1" lang="en-US" sz="1800"/>
              <a:t>CHARINDEX</a:t>
            </a:r>
            <a:r>
              <a:rPr lang="en-US" sz="1800"/>
              <a:t> and </a:t>
            </a:r>
            <a:r>
              <a:rPr b="1" lang="en-US" sz="1800"/>
              <a:t>PATINDEX</a:t>
            </a:r>
            <a:r>
              <a:rPr lang="en-US" sz="1800"/>
              <a:t> functions return the starting position of a pattern you specify.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PATINDEX can use </a:t>
            </a:r>
            <a:r>
              <a:rPr b="1" lang="en-US" sz="1800"/>
              <a:t>wildcard characters</a:t>
            </a:r>
            <a:r>
              <a:rPr lang="en-US" sz="1800"/>
              <a:t>, but CHARINDEX cannot</a:t>
            </a:r>
            <a:endParaRPr sz="1800"/>
          </a:p>
          <a:p>
            <a:pPr indent="0" lvl="1" marL="300038" rtl="0" algn="just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0" lvl="1" marL="300038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1" marL="300038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b="1" lang="en-US" sz="1800"/>
              <a:t>Ex</a:t>
            </a:r>
            <a:r>
              <a:rPr lang="en-US"/>
              <a:t>	: 	</a:t>
            </a:r>
            <a:r>
              <a:rPr lang="en-US" sz="1350">
                <a:solidFill>
                  <a:srgbClr val="0000FF"/>
                </a:solidFill>
              </a:rPr>
              <a:t>SELECT</a:t>
            </a:r>
            <a:r>
              <a:rPr lang="en-US" sz="1350">
                <a:solidFill>
                  <a:srgbClr val="000000"/>
                </a:solidFill>
              </a:rPr>
              <a:t> </a:t>
            </a:r>
            <a:r>
              <a:rPr lang="en-US" sz="1350">
                <a:solidFill>
                  <a:srgbClr val="FF00FF"/>
                </a:solidFill>
              </a:rPr>
              <a:t>CHARINDEX</a:t>
            </a:r>
            <a:r>
              <a:rPr lang="en-US" sz="1350">
                <a:solidFill>
                  <a:srgbClr val="808080"/>
                </a:solidFill>
              </a:rPr>
              <a:t>(</a:t>
            </a:r>
            <a:r>
              <a:rPr lang="en-US" sz="1350">
                <a:solidFill>
                  <a:srgbClr val="FF0000"/>
                </a:solidFill>
              </a:rPr>
              <a:t>'bicycle'</a:t>
            </a:r>
            <a:r>
              <a:rPr lang="en-US" sz="1350">
                <a:solidFill>
                  <a:srgbClr val="808080"/>
                </a:solidFill>
              </a:rPr>
              <a:t>,</a:t>
            </a:r>
            <a:r>
              <a:rPr lang="en-US" sz="1350">
                <a:solidFill>
                  <a:srgbClr val="000000"/>
                </a:solidFill>
              </a:rPr>
              <a:t> </a:t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Clr>
                <a:srgbClr val="FF0000"/>
              </a:buClr>
              <a:buSzPts val="1350"/>
              <a:buNone/>
            </a:pPr>
            <a:r>
              <a:rPr lang="en-US" sz="1350">
                <a:solidFill>
                  <a:srgbClr val="FF0000"/>
                </a:solidFill>
              </a:rPr>
              <a:t>	  			'Reflectors are vital safety components of your bicycle.'</a:t>
            </a:r>
            <a:r>
              <a:rPr lang="en-US" sz="1350">
                <a:solidFill>
                  <a:srgbClr val="808080"/>
                </a:solidFill>
              </a:rPr>
              <a:t>)</a:t>
            </a:r>
            <a:r>
              <a:rPr lang="en-US" sz="1350">
                <a:solidFill>
                  <a:srgbClr val="000000"/>
                </a:solidFill>
              </a:rPr>
              <a:t>  </a:t>
            </a:r>
            <a:r>
              <a:rPr lang="en-US" sz="1350">
                <a:solidFill>
                  <a:srgbClr val="0000FF"/>
                </a:solidFill>
              </a:rPr>
              <a:t>AS</a:t>
            </a:r>
            <a:r>
              <a:rPr lang="en-US" sz="1350">
                <a:solidFill>
                  <a:srgbClr val="000000"/>
                </a:solidFill>
              </a:rPr>
              <a:t> Positions</a:t>
            </a:r>
            <a:endParaRPr/>
          </a:p>
          <a:p>
            <a:pPr indent="0" lvl="0" marL="0" rtl="0" algn="l">
              <a:spcBef>
                <a:spcPts val="270"/>
              </a:spcBef>
              <a:spcAft>
                <a:spcPts val="0"/>
              </a:spcAft>
              <a:buClr>
                <a:srgbClr val="0000FF"/>
              </a:buClr>
              <a:buSzPts val="1350"/>
              <a:buNone/>
            </a:pPr>
            <a:r>
              <a:rPr lang="en-US" sz="1350">
                <a:solidFill>
                  <a:srgbClr val="0000FF"/>
                </a:solidFill>
              </a:rPr>
              <a:t>	   		SELECT</a:t>
            </a:r>
            <a:r>
              <a:rPr lang="en-US" sz="1350">
                <a:solidFill>
                  <a:srgbClr val="000000"/>
                </a:solidFill>
              </a:rPr>
              <a:t> </a:t>
            </a:r>
            <a:r>
              <a:rPr lang="en-US" sz="1350">
                <a:solidFill>
                  <a:srgbClr val="FF00FF"/>
                </a:solidFill>
              </a:rPr>
              <a:t>PATINDEX</a:t>
            </a:r>
            <a:r>
              <a:rPr lang="en-US" sz="1350">
                <a:solidFill>
                  <a:srgbClr val="0000FF"/>
                </a:solidFill>
              </a:rPr>
              <a:t> </a:t>
            </a:r>
            <a:r>
              <a:rPr lang="en-US" sz="1350">
                <a:solidFill>
                  <a:srgbClr val="808080"/>
                </a:solidFill>
              </a:rPr>
              <a:t>(</a:t>
            </a:r>
            <a:r>
              <a:rPr lang="en-US" sz="1350">
                <a:solidFill>
                  <a:srgbClr val="000000"/>
                </a:solidFill>
              </a:rPr>
              <a:t> </a:t>
            </a:r>
            <a:r>
              <a:rPr lang="en-US" sz="1350">
                <a:solidFill>
                  <a:srgbClr val="FF0000"/>
                </a:solidFill>
              </a:rPr>
              <a:t>'%ein%'</a:t>
            </a:r>
            <a:r>
              <a:rPr lang="en-US" sz="1350">
                <a:solidFill>
                  <a:srgbClr val="808080"/>
                </a:solidFill>
              </a:rPr>
              <a:t>,</a:t>
            </a:r>
            <a:r>
              <a:rPr lang="en-US" sz="1350">
                <a:solidFill>
                  <a:srgbClr val="000000"/>
                </a:solidFill>
              </a:rPr>
              <a:t> </a:t>
            </a:r>
            <a:r>
              <a:rPr lang="en-US" sz="1350">
                <a:solidFill>
                  <a:srgbClr val="FF0000"/>
                </a:solidFill>
              </a:rPr>
              <a:t>'Das ist ein Test'</a:t>
            </a:r>
            <a:r>
              <a:rPr lang="en-US" sz="1350">
                <a:solidFill>
                  <a:srgbClr val="808080"/>
                </a:solidFill>
              </a:rPr>
              <a:t>)</a:t>
            </a:r>
            <a:r>
              <a:rPr lang="en-US" sz="1350">
                <a:solidFill>
                  <a:srgbClr val="000000"/>
                </a:solidFill>
              </a:rPr>
              <a:t> </a:t>
            </a:r>
            <a:r>
              <a:rPr lang="en-US" sz="1350">
                <a:solidFill>
                  <a:srgbClr val="0000FF"/>
                </a:solidFill>
              </a:rPr>
              <a:t>AS</a:t>
            </a:r>
            <a:r>
              <a:rPr lang="en-US" sz="1350">
                <a:solidFill>
                  <a:srgbClr val="000000"/>
                </a:solidFill>
              </a:rPr>
              <a:t> Positions</a:t>
            </a:r>
            <a:r>
              <a:rPr lang="en-US" sz="1350">
                <a:solidFill>
                  <a:srgbClr val="0000FF"/>
                </a:solidFill>
              </a:rPr>
              <a:t>	</a:t>
            </a:r>
            <a:endParaRPr sz="1350">
              <a:solidFill>
                <a:srgbClr val="0000FF"/>
              </a:solidFill>
            </a:endParaRPr>
          </a:p>
          <a:p>
            <a:pPr indent="0" lvl="1" marL="300038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Result</a:t>
            </a:r>
            <a:r>
              <a:rPr lang="en-US" sz="1800"/>
              <a:t>:</a:t>
            </a:r>
            <a:endParaRPr/>
          </a:p>
        </p:txBody>
      </p:sp>
      <p:sp>
        <p:nvSpPr>
          <p:cNvPr id="257" name="Google Shape;257;p18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58" name="Google Shape;258;p18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18"/>
          <p:cNvSpPr/>
          <p:nvPr/>
        </p:nvSpPr>
        <p:spPr>
          <a:xfrm>
            <a:off x="1392602" y="1809881"/>
            <a:ext cx="6394512" cy="71182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</a:t>
            </a:r>
            <a:r>
              <a:rPr lang="en-US" sz="135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LEN(str)</a:t>
            </a:r>
            <a:r>
              <a:rPr lang="en-US" sz="135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CHARINDEX</a:t>
            </a: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expression1 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expression2 [ , start_location ] 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3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PATINDEX</a:t>
            </a: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35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'%pattern%'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expression 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8"/>
          <p:cNvPicPr preferRelativeResize="0"/>
          <p:nvPr/>
        </p:nvPicPr>
        <p:blipFill rotWithShape="1">
          <a:blip r:embed="rId3">
            <a:alphaModFix/>
          </a:blip>
          <a:srcRect b="27879" l="22118" r="66003" t="63019"/>
          <a:stretch/>
        </p:blipFill>
        <p:spPr>
          <a:xfrm>
            <a:off x="5706126" y="3813888"/>
            <a:ext cx="1788611" cy="81009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61" name="Google Shape;261;p18"/>
          <p:cNvPicPr preferRelativeResize="0"/>
          <p:nvPr/>
        </p:nvPicPr>
        <p:blipFill rotWithShape="1">
          <a:blip r:embed="rId4">
            <a:alphaModFix/>
          </a:blip>
          <a:srcRect b="28104" l="22167" r="66442" t="62900"/>
          <a:stretch/>
        </p:blipFill>
        <p:spPr>
          <a:xfrm>
            <a:off x="1814593" y="3816842"/>
            <a:ext cx="1609970" cy="81009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2" name="Google Shape;262;p18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68" name="Google Shape;268;p19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Conversion Functions</a:t>
            </a:r>
            <a:endParaRPr/>
          </a:p>
          <a:p>
            <a:pPr indent="-285750" lvl="1" marL="742950" rtl="0" algn="l">
              <a:spcBef>
                <a:spcPts val="270"/>
              </a:spcBef>
              <a:spcAft>
                <a:spcPts val="0"/>
              </a:spcAft>
              <a:buClr>
                <a:srgbClr val="FF0000"/>
              </a:buClr>
              <a:buSzPts val="1350"/>
              <a:buChar char="•"/>
            </a:pPr>
            <a:r>
              <a:rPr lang="en-US" sz="1350">
                <a:solidFill>
                  <a:srgbClr val="FF0000"/>
                </a:solidFill>
              </a:rPr>
              <a:t>CAST, CONVERT Function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Date and Time Functions</a:t>
            </a:r>
            <a:endParaRPr/>
          </a:p>
          <a:p>
            <a:pPr indent="-285750" lvl="1" marL="742950" rtl="0" algn="l">
              <a:spcBef>
                <a:spcPts val="270"/>
              </a:spcBef>
              <a:spcAft>
                <a:spcPts val="0"/>
              </a:spcAft>
              <a:buClr>
                <a:srgbClr val="FF0000"/>
              </a:buClr>
              <a:buSzPts val="1350"/>
              <a:buChar char="•"/>
            </a:pPr>
            <a:r>
              <a:rPr lang="en-US" sz="1350">
                <a:solidFill>
                  <a:srgbClr val="FF0000"/>
                </a:solidFill>
              </a:rPr>
              <a:t>GETDATE, DATEPART, DAY, MONTH,YEAR, DATEDD, DATEIFF Function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String Functions</a:t>
            </a:r>
            <a:endParaRPr/>
          </a:p>
          <a:p>
            <a:pPr indent="-285750" lvl="1" marL="742950" rtl="0" algn="l">
              <a:spcBef>
                <a:spcPts val="270"/>
              </a:spcBef>
              <a:spcAft>
                <a:spcPts val="0"/>
              </a:spcAft>
              <a:buClr>
                <a:srgbClr val="FF0000"/>
              </a:buClr>
              <a:buSzPts val="1350"/>
              <a:buChar char="•"/>
            </a:pPr>
            <a:r>
              <a:rPr lang="en-US" sz="1350">
                <a:solidFill>
                  <a:srgbClr val="FF0000"/>
                </a:solidFill>
              </a:rPr>
              <a:t>RTRIM, LTRIM, SUBSTRING, LEN, CHARINDEX, PATINDEX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lang="en-US"/>
              <a:t>Demo</a:t>
            </a:r>
            <a:endParaRPr/>
          </a:p>
        </p:txBody>
      </p:sp>
      <p:sp>
        <p:nvSpPr>
          <p:cNvPr id="269" name="Google Shape;269;p19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70" name="Google Shape;270;p19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screencastsonline.com/public_images/01-new/SCOM0392-summary-icon-100x100.png" id="271" name="Google Shape;2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104" y="3577326"/>
            <a:ext cx="1549896" cy="156617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9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>
            <p:ph type="title"/>
          </p:nvPr>
        </p:nvSpPr>
        <p:spPr>
          <a:xfrm>
            <a:off x="278606" y="0"/>
            <a:ext cx="6885519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Learning Goals</a:t>
            </a:r>
            <a:endParaRPr/>
          </a:p>
        </p:txBody>
      </p:sp>
      <p:sp>
        <p:nvSpPr>
          <p:cNvPr id="78" name="Google Shape;78;p2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79" name="Google Shape;79;p2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80" name="Google Shape;80;p2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81" name="Google Shape;81;p2"/>
          <p:cNvCxnSpPr/>
          <p:nvPr/>
        </p:nvCxnSpPr>
        <p:spPr>
          <a:xfrm>
            <a:off x="1143000" y="685800"/>
            <a:ext cx="6858000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2"/>
          <p:cNvSpPr/>
          <p:nvPr/>
        </p:nvSpPr>
        <p:spPr>
          <a:xfrm>
            <a:off x="1143000" y="685800"/>
            <a:ext cx="2862315" cy="3048000"/>
          </a:xfrm>
          <a:custGeom>
            <a:rect b="b" l="l" r="r" t="t"/>
            <a:pathLst>
              <a:path extrusionOk="0" h="4064000" w="3816420">
                <a:moveTo>
                  <a:pt x="0" y="0"/>
                </a:moveTo>
                <a:lnTo>
                  <a:pt x="3816420" y="0"/>
                </a:lnTo>
                <a:lnTo>
                  <a:pt x="3816420" y="4064000"/>
                </a:lnTo>
                <a:lnTo>
                  <a:pt x="0" y="4064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the end of this lecture students should be able to:</a:t>
            </a: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4080157" y="721630"/>
            <a:ext cx="4364596" cy="716607"/>
          </a:xfrm>
          <a:custGeom>
            <a:rect b="b" l="l" r="r" t="t"/>
            <a:pathLst>
              <a:path extrusionOk="0" h="955476" w="5222304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Understand about the built-in functions in SQL Server </a:t>
            </a:r>
            <a:endParaRPr b="0" i="0" sz="14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84" name="Google Shape;84;p2"/>
          <p:cNvCxnSpPr/>
          <p:nvPr/>
        </p:nvCxnSpPr>
        <p:spPr>
          <a:xfrm>
            <a:off x="4005315" y="1438238"/>
            <a:ext cx="3991570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CCE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"/>
          <p:cNvSpPr/>
          <p:nvPr/>
        </p:nvSpPr>
        <p:spPr>
          <a:xfrm>
            <a:off x="4080157" y="1474068"/>
            <a:ext cx="4364596" cy="716607"/>
          </a:xfrm>
          <a:custGeom>
            <a:rect b="b" l="l" r="r" t="t"/>
            <a:pathLst>
              <a:path extrusionOk="0" h="955476" w="5222304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Recognize how to use built-in functions to perform operations on data</a:t>
            </a:r>
            <a:endParaRPr/>
          </a:p>
        </p:txBody>
      </p:sp>
      <p:cxnSp>
        <p:nvCxnSpPr>
          <p:cNvPr id="86" name="Google Shape;86;p2"/>
          <p:cNvCxnSpPr/>
          <p:nvPr/>
        </p:nvCxnSpPr>
        <p:spPr>
          <a:xfrm>
            <a:off x="4005315" y="2190675"/>
            <a:ext cx="3991570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CCE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https://encrypted-tbn1.gstatic.com/images?q=tbn:ANd9GcScvVu-_0SSWUkRY6t_-8ulDMbfPRpGVTn9ogm6-uepvWoLQFc7" id="87" name="Google Shape;8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4149" y="685800"/>
            <a:ext cx="322332" cy="322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1.gstatic.com/images?q=tbn:ANd9GcScvVu-_0SSWUkRY6t_-8ulDMbfPRpGVTn9ogm6-uepvWoLQFc7" id="88" name="Google Shape;8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6728" y="1426813"/>
            <a:ext cx="322332" cy="3223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gal and not legal casts between data types" id="89" name="Google Shape;8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2717" y="1749145"/>
            <a:ext cx="2225708" cy="25155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4.bp.blogspot.com/-VVAfLKke_24/UidwYZHEGdI/AAAAAAAAAXc/XRoDR3TF_hU/s1600/SUBSTRING.jpg" id="90" name="Google Shape;9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57379" y="2573645"/>
            <a:ext cx="2810151" cy="1822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ctrTitle"/>
          </p:nvPr>
        </p:nvSpPr>
        <p:spPr>
          <a:xfrm>
            <a:off x="171450" y="1743789"/>
            <a:ext cx="6179344" cy="678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E46C0A"/>
                </a:solidFill>
              </a:rPr>
              <a:t>Thank you</a:t>
            </a:r>
            <a:endParaRPr sz="5400">
              <a:solidFill>
                <a:srgbClr val="E46C0A"/>
              </a:solidFill>
            </a:endParaRPr>
          </a:p>
        </p:txBody>
      </p:sp>
      <p:sp>
        <p:nvSpPr>
          <p:cNvPr id="278" name="Google Shape;278;p20"/>
          <p:cNvSpPr txBox="1"/>
          <p:nvPr>
            <p:ph idx="1" type="subTitle"/>
          </p:nvPr>
        </p:nvSpPr>
        <p:spPr>
          <a:xfrm>
            <a:off x="171450" y="2571750"/>
            <a:ext cx="6179344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9CCFF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 txBox="1"/>
          <p:nvPr>
            <p:ph idx="10" type="dt"/>
          </p:nvPr>
        </p:nvSpPr>
        <p:spPr>
          <a:xfrm>
            <a:off x="171450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280" name="Google Shape;280;p20"/>
          <p:cNvSpPr txBox="1"/>
          <p:nvPr>
            <p:ph idx="11" type="ftr"/>
          </p:nvPr>
        </p:nvSpPr>
        <p:spPr>
          <a:xfrm>
            <a:off x="1868557" y="4767263"/>
            <a:ext cx="613958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r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09e-BM/DT/FSOFT - ©FPT SOFTWARE – Fresher Academy - Internal Use</a:t>
            </a:r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0"/>
          <p:cNvSpPr txBox="1"/>
          <p:nvPr>
            <p:ph idx="12" type="sldNum"/>
          </p:nvPr>
        </p:nvSpPr>
        <p:spPr>
          <a:xfrm>
            <a:off x="8122444" y="4767263"/>
            <a:ext cx="56435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20"/>
          <p:cNvSpPr txBox="1"/>
          <p:nvPr/>
        </p:nvSpPr>
        <p:spPr>
          <a:xfrm>
            <a:off x="6263044" y="4767263"/>
            <a:ext cx="16002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80"/>
              <a:buFont typeface="Candara"/>
              <a:buChar char="◊"/>
            </a:pPr>
            <a:r>
              <a:rPr b="1" lang="en-US"/>
              <a:t>Conversion Functions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E36C09"/>
              </a:buClr>
              <a:buSzPts val="2880"/>
              <a:buFont typeface="Candara"/>
              <a:buChar char="◊"/>
            </a:pPr>
            <a:r>
              <a:rPr b="1" lang="en-US"/>
              <a:t>Date and Time Functions</a:t>
            </a:r>
            <a:endParaRPr/>
          </a:p>
          <a:p>
            <a:pPr indent="-342900" lvl="0" marL="342900" rtl="0" algn="l">
              <a:spcBef>
                <a:spcPts val="900"/>
              </a:spcBef>
              <a:spcAft>
                <a:spcPts val="0"/>
              </a:spcAft>
              <a:buClr>
                <a:srgbClr val="E36C09"/>
              </a:buClr>
              <a:buSzPts val="2880"/>
              <a:buFont typeface="Candara"/>
              <a:buChar char="◊"/>
            </a:pPr>
            <a:r>
              <a:rPr b="1" lang="en-US"/>
              <a:t>String Functions</a:t>
            </a:r>
            <a:endParaRPr/>
          </a:p>
          <a:p>
            <a:pPr indent="-160020" lvl="0" marL="342900" rtl="0" algn="l">
              <a:spcBef>
                <a:spcPts val="900"/>
              </a:spcBef>
              <a:spcAft>
                <a:spcPts val="0"/>
              </a:spcAft>
              <a:buClr>
                <a:srgbClr val="E36C09"/>
              </a:buClr>
              <a:buSzPts val="2880"/>
              <a:buFont typeface="Candara"/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98" name="Google Shape;98;p3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99" name="Google Shape;99;p3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</a:pPr>
            <a:r>
              <a:rPr lang="en-US"/>
              <a:t>CONVERSION FUNCTIONS</a:t>
            </a:r>
            <a:endParaRPr/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Section1</a:t>
            </a:r>
            <a:endParaRPr/>
          </a:p>
        </p:txBody>
      </p:sp>
      <p:sp>
        <p:nvSpPr>
          <p:cNvPr id="106" name="Google Shape;106;p4"/>
          <p:cNvSpPr txBox="1"/>
          <p:nvPr>
            <p:ph idx="10" type="dt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107" name="Google Shape;107;p4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CAST Function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Converts an expression of one data type to another in SQL Server 2008 R2.</a:t>
            </a:r>
            <a:endParaRPr sz="1800"/>
          </a:p>
          <a:p>
            <a:pPr indent="-2286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1" marL="300038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1" marL="300038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1" marL="300038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The </a:t>
            </a:r>
            <a:r>
              <a:rPr b="1" lang="en-US" sz="1800"/>
              <a:t>Cast</a:t>
            </a:r>
            <a:r>
              <a:rPr lang="en-US" sz="1800"/>
              <a:t>() function is used to convert a data type variable or data from one data type to another data type. </a:t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The </a:t>
            </a:r>
            <a:r>
              <a:rPr b="1" lang="en-US" sz="1800"/>
              <a:t>Cast</a:t>
            </a:r>
            <a:r>
              <a:rPr lang="en-US" sz="1800"/>
              <a:t>() function provides a data type to a dynamic parameter (?) or a NULL value.</a:t>
            </a:r>
            <a:endParaRPr sz="1800"/>
          </a:p>
        </p:txBody>
      </p:sp>
      <p:sp>
        <p:nvSpPr>
          <p:cNvPr id="115" name="Google Shape;115;p5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16" name="Google Shape;116;p5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1446608" y="1343712"/>
            <a:ext cx="6286500" cy="755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for CAST: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CAST</a:t>
            </a:r>
            <a:r>
              <a:rPr lang="en-US" sz="135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35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expression </a:t>
            </a:r>
            <a:r>
              <a:rPr lang="en-US" sz="135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r>
              <a:rPr lang="en-US"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data_type [ ( length ) ] </a:t>
            </a:r>
            <a:r>
              <a:rPr lang="en-US" sz="135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CONVERT Function </a:t>
            </a:r>
            <a:r>
              <a:rPr lang="en-US" sz="1350"/>
              <a:t>(1/3)</a:t>
            </a:r>
            <a:endParaRPr sz="1350"/>
          </a:p>
        </p:txBody>
      </p:sp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278605" y="778670"/>
            <a:ext cx="8622507" cy="3815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When you convert expressions from one type to another, in many cases there will be a need within a stored procedure or other routine to convert data from a </a:t>
            </a:r>
            <a:r>
              <a:rPr b="1" lang="en-US" sz="1800"/>
              <a:t>datetime type </a:t>
            </a:r>
            <a:r>
              <a:rPr lang="en-US" sz="1800"/>
              <a:t>to a </a:t>
            </a:r>
            <a:r>
              <a:rPr b="1" lang="en-US" sz="1800"/>
              <a:t>varchar</a:t>
            </a:r>
            <a:r>
              <a:rPr lang="en-US" sz="1800"/>
              <a:t> type. </a:t>
            </a:r>
            <a:endParaRPr sz="1800"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en-US" sz="1800"/>
              <a:t>The Convert function is used for such things. The CONVERT() function can be used to </a:t>
            </a:r>
            <a:r>
              <a:rPr b="1" lang="en-US" sz="1800"/>
              <a:t>display date/time data in various formats</a:t>
            </a:r>
            <a:endParaRPr b="1" sz="1800"/>
          </a:p>
        </p:txBody>
      </p:sp>
      <p:sp>
        <p:nvSpPr>
          <p:cNvPr id="125" name="Google Shape;125;p6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26" name="Google Shape;126;p6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1535595" y="2811223"/>
            <a:ext cx="6286500" cy="62425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BB82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 cap="flat" cmpd="sng" w="9525">
            <a:solidFill>
              <a:srgbClr val="F5913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for CONVERT: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50" u="none" cap="none" strike="noStrike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CONVERT</a:t>
            </a:r>
            <a:r>
              <a:rPr b="0" i="0" lang="en-US" sz="135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data_type [ ( length ) ] 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13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expression [ , style ] </a:t>
            </a:r>
            <a:r>
              <a:rPr b="0" i="0" lang="en-US" sz="135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1493658" y="3625520"/>
            <a:ext cx="6286500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4313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✔"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 (0 hoặc 100): </a:t>
            </a:r>
            <a:r>
              <a:rPr b="1"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 dd yyyy hh:miAM (or PM)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588" lvl="0" marL="2143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CONVERT Function </a:t>
            </a:r>
            <a:r>
              <a:rPr lang="en-US" sz="1350"/>
              <a:t>(2/3)</a:t>
            </a:r>
            <a:endParaRPr/>
          </a:p>
        </p:txBody>
      </p:sp>
      <p:graphicFrame>
        <p:nvGraphicFramePr>
          <p:cNvPr id="135" name="Google Shape;135;p7"/>
          <p:cNvGraphicFramePr/>
          <p:nvPr/>
        </p:nvGraphicFramePr>
        <p:xfrm>
          <a:off x="277813" y="7794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{0FF4A50A-5133-48EF-A4D8-2DB608C1A033}</a:tableStyleId>
              </a:tblPr>
              <a:tblGrid>
                <a:gridCol w="1459500"/>
                <a:gridCol w="1701325"/>
                <a:gridCol w="1580400"/>
                <a:gridCol w="3881825"/>
              </a:tblGrid>
              <a:tr h="48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Without century (yy)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With century (yyyy)</a:t>
                      </a:r>
                      <a:endParaRPr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Standard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Input/Output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 or 100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Default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mon dd yyyy hh:miAM (or PM)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101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U.S.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mm/dd/yyyy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102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ANSI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yy.mm.dd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103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British/French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dd/mm/yyyy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104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German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dd.mm.yy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105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Italian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dd-mm-yy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106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 mon yy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7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107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 dd, yy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108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hh:mi:ss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9 or</a:t>
                      </a:r>
                      <a:r>
                        <a:rPr lang="en-US" sz="1200"/>
                        <a:t> 109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 + milliseconds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 dd yyyy hh:mi:ss:mmmAM (or PM)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110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USA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mm-dd-yy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11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111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JAPAN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yy/mm/dd</a:t>
                      </a:r>
                      <a:endParaRPr sz="1200"/>
                    </a:p>
                  </a:txBody>
                  <a:tcPr marT="34300" marB="34300" marR="89750" marL="897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" name="Google Shape;136;p7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37" name="Google Shape;137;p7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7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278606" y="0"/>
            <a:ext cx="6885520" cy="644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CONVERT Function </a:t>
            </a:r>
            <a:r>
              <a:rPr lang="en-US" sz="1350"/>
              <a:t>(3/3)</a:t>
            </a:r>
            <a:endParaRPr/>
          </a:p>
        </p:txBody>
      </p:sp>
      <p:graphicFrame>
        <p:nvGraphicFramePr>
          <p:cNvPr id="144" name="Google Shape;144;p8"/>
          <p:cNvGraphicFramePr/>
          <p:nvPr/>
        </p:nvGraphicFramePr>
        <p:xfrm>
          <a:off x="277813" y="7794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{0FF4A50A-5133-48EF-A4D8-2DB608C1A033}</a:tableStyleId>
              </a:tblPr>
              <a:tblGrid>
                <a:gridCol w="1386150"/>
                <a:gridCol w="1706450"/>
                <a:gridCol w="1924275"/>
                <a:gridCol w="3607525"/>
              </a:tblGrid>
              <a:tr h="48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Without century (yy)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With century (yyyy)</a:t>
                      </a:r>
                      <a:endParaRPr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Standard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Input/Output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48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12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112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ISO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yymmdd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Yyyymmdd</a:t>
                      </a:r>
                      <a:endParaRPr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13 or</a:t>
                      </a:r>
                      <a:r>
                        <a:rPr lang="en-US" sz="1200"/>
                        <a:t> 113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Europe default + milliseconds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 mon yyyy hh:mi:ss:mmm(24h)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14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114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hh:mi:ss:mmm(24h)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20 or</a:t>
                      </a:r>
                      <a:r>
                        <a:rPr lang="en-US" sz="1200"/>
                        <a:t> 120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ODBC canonical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yyyy-mm-dd hh:mi:ss(24h)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21 or</a:t>
                      </a:r>
                      <a:r>
                        <a:rPr lang="en-US" sz="1200"/>
                        <a:t> 121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ODBC canonical (with milliseconds)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yyyy-mm-dd hh:mi:ss.mmm(24h)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126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ISO8601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yyyy-mm-ddThh:mi:ss.mmm (no spaces)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127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ISO8601 with time zone Z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yyyy-mm-ddThh:mi:ss.mmmZ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(no spaces)</a:t>
                      </a:r>
                      <a:endParaRPr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130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Hijri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 mon yyyy hh:mi:ss:mmmAM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131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Hijri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dd/mm/yy hh:mi:ss:mmmAM</a:t>
                      </a:r>
                      <a:endParaRPr sz="1200"/>
                    </a:p>
                  </a:txBody>
                  <a:tcPr marT="34300" marB="34300" marR="86500" marL="86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8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8"/>
          <p:cNvSpPr txBox="1"/>
          <p:nvPr>
            <p:ph idx="10" type="dt"/>
          </p:nvPr>
        </p:nvSpPr>
        <p:spPr>
          <a:xfrm>
            <a:off x="278605" y="4767263"/>
            <a:ext cx="136731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442912" y="3305176"/>
            <a:ext cx="8458199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200"/>
              <a:buFont typeface="Arial"/>
              <a:buNone/>
            </a:pPr>
            <a:r>
              <a:rPr lang="en-US"/>
              <a:t>DATE AND TIME FUNCTIONS</a:t>
            </a:r>
            <a:endParaRPr/>
          </a:p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442912" y="2180035"/>
            <a:ext cx="8458199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Section2</a:t>
            </a:r>
            <a:endParaRPr/>
          </a:p>
        </p:txBody>
      </p:sp>
      <p:sp>
        <p:nvSpPr>
          <p:cNvPr id="154" name="Google Shape;154;p9"/>
          <p:cNvSpPr txBox="1"/>
          <p:nvPr>
            <p:ph idx="10" type="dt"/>
          </p:nvPr>
        </p:nvSpPr>
        <p:spPr>
          <a:xfrm>
            <a:off x="442913" y="4767263"/>
            <a:ext cx="1203007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7/15/2019</a:t>
            </a:r>
            <a:endParaRPr/>
          </a:p>
        </p:txBody>
      </p:sp>
      <p:sp>
        <p:nvSpPr>
          <p:cNvPr id="155" name="Google Shape;155;p9"/>
          <p:cNvSpPr txBox="1"/>
          <p:nvPr>
            <p:ph idx="11" type="ftr"/>
          </p:nvPr>
        </p:nvSpPr>
        <p:spPr>
          <a:xfrm>
            <a:off x="1764506" y="4767263"/>
            <a:ext cx="637222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56" name="Google Shape;156;p9"/>
          <p:cNvSpPr txBox="1"/>
          <p:nvPr>
            <p:ph idx="12" type="sldNum"/>
          </p:nvPr>
        </p:nvSpPr>
        <p:spPr>
          <a:xfrm>
            <a:off x="8229600" y="4767263"/>
            <a:ext cx="67151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_Internal_Cours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2015-08-31T01:44:46Z</dcterms:created>
  <dc:creator>Ly Tuan Linh (FHO.FWA)</dc:creator>
</cp:coreProperties>
</file>